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Aula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 Sys.Date()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conceito de processo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Utilizado no vocabulário científico, o termo processo indica uma sequência de atos e acontecimentos que estão relacionados e levam a algum resultado. É “uma ação que consideramos como sequência de ações parciais e constitutivas” [@dimoulis_curso_2016, p. 1].</a:t>
            </a:r>
          </a:p>
          <a:p>
            <a:pPr lvl="0"/>
            <a:r>
              <a:rPr b="1"/>
              <a:t>“Processo":</a:t>
            </a:r>
            <a:r>
              <a:rPr/>
              <a:t> do latim </a:t>
            </a:r>
            <a:r>
              <a:rPr i="1"/>
              <a:t>procedere</a:t>
            </a:r>
            <a:r>
              <a:rPr/>
              <a:t> (avançar, proceder) - significa progresso, transcurso, desenvolvimento</a:t>
            </a:r>
          </a:p>
          <a:p>
            <a:pPr lvl="0"/>
            <a:r>
              <a:rPr b="1"/>
              <a:t>Meio empresarial:</a:t>
            </a:r>
            <a:r>
              <a:rPr/>
              <a:t> processo de produção, processo de compras, processo de controle de qualidade etc.</a:t>
            </a:r>
          </a:p>
          <a:p>
            <a:pPr lvl="0"/>
            <a:r>
              <a:rPr b="1"/>
              <a:t>Meio cultural:</a:t>
            </a:r>
            <a:r>
              <a:rPr/>
              <a:t> processo de criação de um romance, de uma música etc.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processo como abstração de segunda ordem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Os atos existem na realidade concreta</a:t>
            </a:r>
          </a:p>
          <a:p>
            <a:pPr lvl="0"/>
            <a:r>
              <a:rPr/>
              <a:t>Quem considera que certo ato faz parte de uma sequência processual é o observador</a:t>
            </a:r>
          </a:p>
          <a:p>
            <a:pPr lvl="0" indent="0" marL="1270000">
              <a:buNone/>
            </a:pPr>
            <a:r>
              <a:rPr sz="2000"/>
              <a:t>Isso indica que o “processo” é uma criação do nosso espírito. Pretendemos relacionar certos acontecimentos, indicando as finalidades em comum e as regras que se aplicam na sua sucessão. O processo é uma construção teórica que nos permite melhor entender o mundo (...). Se o processo é uma construção teórica, baseada na observação da realidade e na extração de seus elementos típicos e marcantes, os teóricos dos sistemas acrescentam que o termo processo é uma </a:t>
            </a:r>
            <a:r>
              <a:rPr sz="2000" b="1"/>
              <a:t>abstração de segunda ordem</a:t>
            </a:r>
            <a:r>
              <a:rPr sz="2000"/>
              <a:t>, pois é utilizado para indicar </a:t>
            </a:r>
            <a:r>
              <a:rPr sz="2000" b="1"/>
              <a:t>vários tipos de processos que são fundamentalmente diferentes entre si</a:t>
            </a:r>
            <a:r>
              <a:rPr sz="2000"/>
              <a:t>. Por isso é necessário especificar a que tipo de processo nos referimos. [@dimoulis_curso_2016, p. 1].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Estudo de comportamentos x estudo de regras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Forma de analisar o processo</a:t>
            </a:r>
          </a:p>
          <a:p>
            <a:pPr lvl="0"/>
            <a:r>
              <a:rPr/>
              <a:t>Centrar a análise nas pessoas envolvidas no processo x na sequência de seus atos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Estudo de comportamentos</a:t>
            </a:r>
          </a:p>
          <a:p>
            <a:pPr lvl="0"/>
            <a:r>
              <a:rPr/>
              <a:t>Análise psicológica, antropológica ou sociológica</a:t>
            </a:r>
          </a:p>
          <a:p>
            <a:pPr lvl="0"/>
            <a:r>
              <a:rPr/>
              <a:t>Entender como e por que as pessoas colaboram, entram em conflito, tomam certa decisão, fazem e desfazem organizações etc.</a:t>
            </a:r>
          </a:p>
          <a:p>
            <a:pPr lvl="0"/>
            <a:r>
              <a:rPr/>
              <a:t>Predominante na teoria da administração: análise do comportamento das pessoas no âmbito de grupos organizados</a:t>
            </a:r>
          </a:p>
          <a:p>
            <a:pPr lvl="0"/>
            <a:r>
              <a:rPr/>
              <a:t>Regras são flexíveis e podem mudar conforme decisões dos grupos dirigentes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Estudo de regras</a:t>
            </a:r>
          </a:p>
          <a:p>
            <a:pPr lvl="0"/>
            <a:r>
              <a:rPr b="1"/>
              <a:t>Predominante no direito</a:t>
            </a:r>
          </a:p>
          <a:p>
            <a:pPr lvl="0"/>
            <a:r>
              <a:rPr/>
              <a:t>Análise da sequência de atos, independentemente da vontade e da conduta dos atores do processo</a:t>
            </a:r>
          </a:p>
          <a:p>
            <a:pPr lvl="0"/>
            <a:r>
              <a:rPr b="1"/>
              <a:t>Finalidade:</a:t>
            </a:r>
            <a:r>
              <a:rPr/>
              <a:t> garantir a segurança jurídica com base em regras rígidas</a:t>
            </a:r>
          </a:p>
          <a:p>
            <a:pPr lvl="0"/>
            <a:r>
              <a:rPr/>
              <a:t>Prevalece o </a:t>
            </a:r>
            <a:r>
              <a:rPr b="1"/>
              <a:t>formalismo processual:</a:t>
            </a:r>
            <a:r>
              <a:rPr/>
              <a:t> as possibilidades de atuação processual, as consequências de cada ato, os prazos, as competências e os demais elementos são predeterminados por regras jurídicas que compõem o direito processual. Essas regras prevalecem sobre a vontade e o interesse dos indivíduos.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Críticas</a:t>
            </a:r>
          </a:p>
          <a:p>
            <a:pPr lvl="0" indent="0" marL="1270000">
              <a:buNone/>
            </a:pPr>
            <a:r>
              <a:rPr sz="2000"/>
              <a:t>O formalismo é criticado como postura que ignora a substância dos conflitos jurídicos. Se alguém é inocente, não deixa de sê-lo porque no dia da audiência não compareceu a testemunha que comprovaria sua inocência. Também não parece correto alguém perder um processo porque o estagiário do escritório de advocacia não conseguiu protocolar um recurso dentro do prazo!</a:t>
            </a:r>
            <a:br/>
            <a:r>
              <a:rPr sz="2000"/>
              <a:t>O formalismo é também considerado postura que cria obstáculos desnecessários ao processo. Por que atrasar o processo em razão da falta de uma procuração ou permitir que sejam apresentados infinitos recursos quando a verdade já é conhecida?</a:t>
            </a:r>
            <a:br/>
            <a:r>
              <a:rPr sz="2000"/>
              <a:t>As críticas ao formalismo não podem ser aceitas por duas razões: primeiro, o conteúdo das regras processuais é, em certa medida, aleatório. Não há explicação racional para a fixação de certo prazo em cinco e não em seis dias nem para a diferença das normas que regulamentam a independência dos juízes em cada país. Mas a existência de tais normas é necessária, pois desempenha uma função social crucial e expressa valores. O prazo poderia ser maior ou menor, mas o cumprimento do prazo preestabelecido é fundamental, sob pena de transformarmos o processo em uma discussão infinita e caótica. Justamente nisso reside o valor das regras.</a:t>
            </a:r>
            <a:br/>
            <a:r>
              <a:rPr sz="2000"/>
              <a:t>Segundo: o cumprimento das regras pode prejudicar uma parte do processo, por exemplo, aquele que perdeu o prazo por negligência do estagiário. Mas a tentativa de “reparar” o dano flexibilizando as regras processuais prejudicará a outra parte que cumpriu as regras. Aqui também percebemos que o formalismo preserva relevantes interesses sociais [@dimoulis_curso_2016, pp. 3-4].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Aula 1</dc:title>
  <dc:creator/>
  <cp:keywords/>
  <dc:description>O conceito de processo</dc:description>
  <dcterms:created xsi:type="dcterms:W3CDTF">2025-08-18T20:19:19Z</dcterms:created>
  <dcterms:modified xsi:type="dcterms:W3CDTF">2025-08-18T20:19:19Z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pco.bib</vt:lpwstr>
  </property>
  <property fmtid="{D5CDD505-2E9C-101B-9397-08002B2CF9AE}" pid="3" name="csl">
    <vt:lpwstr>abnt.csl</vt:lpwstr>
  </property>
  <property fmtid="{D5CDD505-2E9C-101B-9397-08002B2CF9AE}" pid="4" name="date">
    <vt:lpwstr>r Sys.Date()</vt:lpwstr>
  </property>
  <property fmtid="{D5CDD505-2E9C-101B-9397-08002B2CF9AE}" pid="5" name="output">
    <vt:lpwstr>distill::distill_article</vt:lpwstr>
  </property>
</Properties>
</file>