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Aula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 Sys.Date()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Aula 2.1 - Processo legal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direito, “processo" é uma sequência de atos que, aplicando normas jurídicas existentes, visa produzir novas normas jurídicas.</a:t>
            </a:r>
          </a:p>
          <a:p>
            <a:pPr lvl="0" indent="0" marL="0">
              <a:buNone/>
            </a:pPr>
            <a:r>
              <a:rPr/>
              <a:t>Independentemente da natureza do processo legal considerado (se legislativo, administrativo ou judicial - Tabela 1), ele obedecerá à mesma estrutura abstrata que transforma </a:t>
            </a:r>
            <a:r>
              <a:rPr i="1"/>
              <a:t>inputs</a:t>
            </a:r>
            <a:r>
              <a:rPr/>
              <a:t> em </a:t>
            </a:r>
            <a:r>
              <a:rPr i="1"/>
              <a:t>outputs</a:t>
            </a:r>
            <a:r>
              <a:rPr/>
              <a:t>, conforme mostrado na Figura 1. Assim, o processo judicial, por exemplo, aplica as leis, “transformando-as" em normas individuais: sentenças, acórdãos etc.</a:t>
            </a:r>
          </a:p>
          <a:p>
            <a:pPr lvl="0" indent="0" marL="0">
              <a:buNone/>
            </a:pPr>
            <a:r>
              <a:rPr/>
              <a:t>Estrutura abstrata do processo</a:t>
            </a:r>
          </a:p>
          <a:p>
            <a:pPr lvl="0" indent="0" marL="0">
              <a:buNone/>
            </a:pPr>
            <a:r>
              <a:rPr/>
              <a:t>O mesmo ocorre com o processo legislativo e o administrativo. Assim, por exemplo, o legislador aplica a Constituição para criar Leis de trânsito, por exemplo. O agente de trânsito, por outro lado, ao constatar uma infração, aplica a lei e autua o motorista. A autuação cria uma norma individual: a obrigação de pagar a multa. As duas normas, a legislativa (a lei de trânsito) e a administrativa (a autuação) diferenciamse pelo grau de </a:t>
            </a:r>
            <a:r>
              <a:rPr b="1"/>
              <a:t>generalidade</a:t>
            </a:r>
            <a:r>
              <a:rPr/>
              <a:t> (a primeira vale para todos, ou quase todos, os motoristas, e a segunda só para um) e de </a:t>
            </a:r>
            <a:r>
              <a:rPr b="1"/>
              <a:t>liberdade decisória</a:t>
            </a:r>
            <a:r>
              <a:rPr/>
              <a:t> (a do legislador é muito mais ampla que a do agente).</a:t>
            </a:r>
          </a:p>
          <a:p>
            <a:pPr lvl="0" indent="0" marL="1270000">
              <a:buNone/>
            </a:pPr>
            <a:r>
              <a:rPr sz="2000"/>
              <a:t>Os processos devem seguir regras vigentes que objetivam atingir certas finalidades, entre as quais se encontram a publicidade do processo, a solução pacífica dos conflitos, o exercício da ampla defesa, a aceitação da decisão pelas partes, a celeridade e a previsibilidade. Essas regras vinculam as autoridades estatais e os particulares e objetivam garantir o </a:t>
            </a:r>
            <a:r>
              <a:rPr sz="2000" b="1"/>
              <a:t>devido processo legal</a:t>
            </a:r>
            <a:r>
              <a:rPr sz="2000"/>
              <a:t>. Via de regra, o processo tem natureza dialética, sendo facultados aos interessados apresentar e fundamentar suas pretensões e opiniões [@dimoulis_curso_2016, p. 6].</a:t>
            </a:r>
          </a:p>
          <a:p>
            <a:pPr lvl="0" indent="0" marL="0">
              <a:buNone/>
            </a:pPr>
            <a:r>
              <a:rPr/>
              <a:t>No caso do processo legal, o termo “processo" pode ser empregado de duas formas:</a:t>
            </a:r>
          </a:p>
          <a:p>
            <a:pPr lvl="0"/>
            <a:r>
              <a:rPr/>
              <a:t>Direito processual: um conjunto de regras</a:t>
            </a:r>
          </a:p>
          <a:p>
            <a:pPr lvl="0"/>
            <a:r>
              <a:rPr/>
              <a:t>Processos concretos regulamentados pelo direito processual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Processo judicial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Dentre os tipos de processo legal, destaca-se o processo judicial, isto é, aqueles realizados pelo Poder Judiciário. Sua finalidade é a aplicação de sanções no caso de desrespeito aos imperativos de conduta.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 das decisões judiciais</a:t>
            </a:r>
          </a:p>
          <a:p>
            <a:pPr lvl="0" indent="0" marL="0">
              <a:buNone/>
            </a:pPr>
            <a:r>
              <a:rPr/>
              <a:t>As decisões do Poder Judiciário devem satisfazer a três características:</a:t>
            </a:r>
          </a:p>
          <a:p>
            <a:pPr lvl="0"/>
            <a:r>
              <a:rPr b="1"/>
              <a:t>Formalidade:</a:t>
            </a:r>
            <a:r>
              <a:rPr/>
              <a:t> devem seguir regras formais, evitando-se a arbitrariedade</a:t>
            </a:r>
          </a:p>
          <a:p>
            <a:pPr lvl="0"/>
            <a:r>
              <a:rPr b="1"/>
              <a:t>Definitividade:</a:t>
            </a:r>
            <a:r>
              <a:rPr/>
              <a:t> devem ser definitivas, formando-se a </a:t>
            </a:r>
            <a:r>
              <a:rPr i="1"/>
              <a:t>coisa julgada</a:t>
            </a:r>
            <a:r>
              <a:rPr/>
              <a:t>, para evitar a eternização do conflito</a:t>
            </a:r>
          </a:p>
          <a:p>
            <a:pPr lvl="0"/>
            <a:r>
              <a:rPr b="1"/>
              <a:t>Celeridade:</a:t>
            </a:r>
            <a:r>
              <a:rPr/>
              <a:t> devem ser céleres, evitando-se prejuízo a quem necessita de resposta em tempo hábil</a:t>
            </a:r>
          </a:p>
          <a:p>
            <a:pPr lvl="0" indent="0" marL="0">
              <a:buNone/>
            </a:pPr>
            <a:r>
              <a:rPr/>
              <a:t>Nem sempre as decisões contêm as três características, e elas sem sempre são compatíveis. Há conflitos internos, opondo especialmente a formalidade e a celeridade. De todo modo, elas devem guiar a atuação do julgador.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Sanções</a:t>
            </a:r>
          </a:p>
          <a:p>
            <a:pPr lvl="0" indent="0" marL="0">
              <a:buNone/>
            </a:pPr>
            <a:r>
              <a:rPr/>
              <a:t>As sanções podem ser dos seguintes tipos:</a:t>
            </a:r>
          </a:p>
          <a:p>
            <a:pPr lvl="0"/>
            <a:r>
              <a:rPr b="1"/>
              <a:t>Compensatórias:</a:t>
            </a:r>
            <a:r>
              <a:rPr/>
              <a:t> reparam o dano que alguém sofreu</a:t>
            </a:r>
          </a:p>
          <a:p>
            <a:pPr lvl="1"/>
            <a:r>
              <a:rPr i="1"/>
              <a:t>Compensação direta:</a:t>
            </a:r>
            <a:r>
              <a:rPr/>
              <a:t> ex.: a pessoa que ofendeu a honra de alguém deve se desculpar</a:t>
            </a:r>
          </a:p>
          <a:p>
            <a:pPr lvl="1"/>
            <a:r>
              <a:rPr i="1"/>
              <a:t>Compensação indireta:</a:t>
            </a:r>
            <a:r>
              <a:rPr/>
              <a:t> ex.: indenização</a:t>
            </a:r>
          </a:p>
          <a:p>
            <a:pPr lvl="0"/>
            <a:r>
              <a:rPr b="1"/>
              <a:t>Inibitórias-preventivas:</a:t>
            </a:r>
            <a:r>
              <a:rPr/>
              <a:t> visam impedir que o oagressor ou outras pessoas tenham no futuro a mesma conduta. Ex.: altas indenizações para não haver repetição do ilícito; penas criminais.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 processo judicial e a pacificação de conflitos</a:t>
            </a:r>
          </a:p>
          <a:p>
            <a:pPr lvl="0" indent="0" marL="0">
              <a:buNone/>
            </a:pPr>
            <a:r>
              <a:rPr/>
              <a:t>Por vezes s epensa que o objetivo do processo judicial seja unicamente a resolução ou </a:t>
            </a:r>
            <a:r>
              <a:rPr i="1"/>
              <a:t>pacificação</a:t>
            </a:r>
            <a:r>
              <a:rPr/>
              <a:t> de conflitos.</a:t>
            </a:r>
          </a:p>
          <a:p>
            <a:pPr lvl="0" indent="0" marL="1270000">
              <a:buNone/>
            </a:pPr>
            <a:r>
              <a:rPr sz="2000"/>
              <a:t>Certamente os processos judiciais são os mais litigiosos entre os processos estatais. Procuramos a Justiça quando temos conflitos, quando, em terminologia processual, uma pretensão é resistida: o devedor não paga, o motorista atropela o pedestre e não repara o dano, o empregador atrasa o pagamento do salário, o Estado não concede aposentadoria… [@dimoulis_curso_2016, p. 8].</a:t>
            </a:r>
          </a:p>
          <a:p>
            <a:pPr lvl="0" indent="0" marL="0">
              <a:buNone/>
            </a:pPr>
            <a:r>
              <a:rPr/>
              <a:t>No entanto, o escopo de atuação da Justiça é mais amplo: ela atua para dar publicidade a certos acontecimentos, como o divórcio, ainda que não haja litígio entre os cônjuges. Em outras situações, ela age para evitar incertezas, ainda que não haja partes conflitantes (ex.: declarar a constitucionalidade de uma lei) ou impedir atos ilícitos, antes que ocorram (ex.: </a:t>
            </a:r>
            <a:r>
              <a:rPr i="1"/>
              <a:t>habeas corpus</a:t>
            </a:r>
            <a:r>
              <a:rPr/>
              <a:t> preventivo, que busca impedir a realização de uma prisão ilegal. Estes dois últimos exemplos constituem situações que interessam ao </a:t>
            </a:r>
            <a:r>
              <a:rPr b="1"/>
              <a:t>processo constitucional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Processo constitucional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Definições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restrita</a:t>
            </a:r>
          </a:p>
          <a:p>
            <a:pPr lvl="0" indent="0" marL="1270000">
              <a:buNone/>
            </a:pPr>
            <a:r>
              <a:rPr sz="2000"/>
              <a:t>(Processo constitucional é a) sequência de atos que objetiva permitir uma decisão judicial sobre a constitucionalidade de certas normas ( ). [@dimoulis_curso_2016, p. 9]</a:t>
            </a:r>
          </a:p>
          <a:p>
            <a:pPr lvl="0" indent="0" marL="0">
              <a:buNone/>
            </a:pPr>
            <a:r>
              <a:rPr/>
              <a:t>Essa definição é considerada indevidamente restritiva porque não considera que o processo constitucional não se limita ao processo judicial. Os Poderes Executivo e Legislativo também se utilizam de processos específicos para verificar a constitucionalidade das normas.</a:t>
            </a:r>
          </a:p>
          <a:p>
            <a:pPr lvl="0" indent="0" marL="0">
              <a:buNone/>
            </a:pPr>
            <a:r>
              <a:rPr/>
              <a:t>No entanto, com essa consideração, essa definição é a adota por Dimoulis e Lunardi para se referir aos “instrumentos legais que objetivam garantir a supremacia da Constituição, verificando a regularidade da produção de normas infraconstitucionais (processo constitucional no sentido estrito)" (Dimoulis; Lunardi, p. 11).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média</a:t>
            </a:r>
          </a:p>
          <a:p>
            <a:pPr lvl="0" indent="0" marL="1270000">
              <a:buNone/>
            </a:pPr>
            <a:r>
              <a:rPr sz="2000"/>
              <a:t>(A)lguns autores consideram processo constitucional o conjunto de tipos de processo regulamentados pela Constituição. Nessa perspectiva, se estuda a configuração de vários processos regulamentados na Constituição sob a denominação “processo constitucional” [@dimoulis_curso_2016, p. 9]</a:t>
            </a:r>
          </a:p>
          <a:p>
            <a:pPr lvl="0" indent="0" marL="0">
              <a:buNone/>
            </a:pPr>
            <a:r>
              <a:rPr/>
              <a:t>Esta definição é criticada porque inclui não um, mas uma multiplicidade de processos constitucionais: </a:t>
            </a:r>
            <a:r>
              <a:rPr i="1"/>
              <a:t>habeas corpus</a:t>
            </a:r>
            <a:r>
              <a:rPr/>
              <a:t>, mandado de segurança, ação direta de inconstitucionalidade, procedimento especial do Tribunal do Júri, </a:t>
            </a:r>
            <a:r>
              <a:rPr i="1"/>
              <a:t>impeachment</a:t>
            </a:r>
            <a:r>
              <a:rPr/>
              <a:t> etc.</a:t>
            </a:r>
          </a:p>
          <a:p>
            <a:pPr lvl="0" indent="0" marL="0">
              <a:buNone/>
            </a:pPr>
            <a:r>
              <a:rPr/>
              <a:t>Contudo, e especialmente no que se refere aos chamados </a:t>
            </a:r>
            <a:r>
              <a:rPr b="1"/>
              <a:t>remédios constitucionais</a:t>
            </a:r>
            <a:r>
              <a:rPr/>
              <a:t>, trata-se de matéria tradicional do processo constitucional, e relacionada à tututela dos direitos fundamentais (que, por sua vez, é matéria tradicional do direito constitucional).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ampla</a:t>
            </a:r>
          </a:p>
          <a:p>
            <a:pPr lvl="0" indent="0" marL="1270000">
              <a:buNone/>
            </a:pPr>
            <a:r>
              <a:rPr sz="2000"/>
              <a:t>Segundo outros autores, o processo constitucional consiste no “conjunto de atos mediante os quais o órgão jurisdicional atua conforme a vontade das normas constitucionais” [@dimoulis_curso_2016, pp. 8-9].</a:t>
            </a:r>
          </a:p>
          <a:p>
            <a:pPr lvl="0" indent="0" marL="0">
              <a:buNone/>
            </a:pPr>
            <a:r>
              <a:rPr/>
              <a:t>Esta definição, que também restringe o processo constitucional ao âmbito do processo judicial, é por outro lado excessivamente ampla, uma vez que a atuação de acordo com a Constituição é a essência do dever do Estado e do cidadão.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 estudo do processo constitucional</a:t>
            </a:r>
          </a:p>
          <a:p>
            <a:pPr lvl="0" indent="0" marL="0">
              <a:buNone/>
            </a:pPr>
            <a:r>
              <a:rPr/>
              <a:t>O tema já foi considerado “elitista", de modo que interessaria apenas aos membros dos tribunais superiores e um reduzido número de membros do Ministério Público e advogados que atuam junto a esses tribunais. O cotidiano da maioria dos operadores do direito estaria distante do controle de constitucionalidade.</a:t>
            </a:r>
          </a:p>
          <a:p>
            <a:pPr lvl="0" indent="0" marL="0">
              <a:buNone/>
            </a:pPr>
            <a:r>
              <a:rPr/>
              <a:t>No entando, essa percepção não corresponde à realidade, haja vista que, no Brasil, os três Poderes realizam o controle de constitucionalidade, e, sobretudo, o Poder Judiciário o realiza em qualquer grau de jurisdição.</a:t>
            </a:r>
          </a:p>
          <a:p>
            <a:pPr lvl="0" indent="0" marL="1270000">
              <a:buNone/>
            </a:pPr>
            <a:r>
              <a:rPr sz="2000"/>
              <a:t>sendo possível o afastamento da norma inconstitucional em qualquer processo, o conhecimento desses mecanismos é importante mesmo para os operadores do direito que, seguramente, depararão em sua prática com problemas de constitucionalidade. Basta pensar na relevância e frequência do Recurso Extraordinário [@dimoulis_curso_2016, p. 13].</a:t>
            </a:r>
          </a:p>
          <a:p>
            <a:pPr lvl="0" indent="0" marL="0">
              <a:buNone/>
            </a:pPr>
            <a:r>
              <a:rPr/>
              <a:t>A isso vem a somar-se o crescente tema da </a:t>
            </a:r>
            <a:r>
              <a:rPr i="1"/>
              <a:t>judicialização da política</a:t>
            </a:r>
            <a:r>
              <a:rPr/>
              <a:t> e seu correlato, a </a:t>
            </a:r>
            <a:r>
              <a:rPr i="1"/>
              <a:t>politização da justiça</a:t>
            </a:r>
            <a:r>
              <a:rPr/>
              <a:t>. Sendo cada vez maior o número de pessoas que procuram o Judiciário para satisfazer suas pretensões de acesso a direitos econÇomicos e sociais previstos na Constituição, o conhecimento do processo constitucional vem crecendo em importância e passa a ser de conhecimento fundamental a qualquer operador do direito.</a:t>
            </a:r>
          </a:p>
          <a:p>
            <a:pPr lvl="0" indent="0" marL="1270000">
              <a:buNone/>
            </a:pPr>
            <a:r>
              <a:rPr sz="2000"/>
              <a:t>O processo constitucional será objeto de crescente interesse da doutrina nacional após a promulgação da CF de 1988. Nos últimos anos temos profundos estudos sobre a legitimidade do controle judicial, assim como análises técnicas da estrutura do processo constitucional. Em paralelo, cresce o interesse dos estudiosos e dos operadores do direito pela análise do conteúdo e do impacto político-social das decisões da jurisdição constitucional, em particular do STF, adotando uma abordagem jus-sociológica. Finalmente, a disciplina já integra o currículo de alguns cursos de graduação em direito, aumentando também os cursos de pós-graduação e as pesquisas sobre o tema [@dimoulis_curso_2016, p. 15].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Aula 2.2 Direito processual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Introdução</a:t>
            </a:r>
          </a:p>
          <a:p>
            <a:pPr lvl="0" indent="0" marL="0">
              <a:buNone/>
            </a:pPr>
            <a:r>
              <a:rPr/>
              <a:t>O </a:t>
            </a:r>
            <a:r>
              <a:rPr b="1"/>
              <a:t>direito material</a:t>
            </a:r>
            <a:r>
              <a:rPr/>
              <a:t> (ou </a:t>
            </a:r>
            <a:r>
              <a:rPr b="1"/>
              <a:t>direito substantivo</a:t>
            </a:r>
            <a:r>
              <a:rPr/>
              <a:t>) é o conjunto de normas que estabelece os direitos e deveres das pessoas na sociedade. Ele define as relações jurídicas e as consequências jurídicas de determinados fatos, regulando aspectos como propriedade, obrigações, contratos, responsabilidade civil, direitos fundamentais, entre outros.</a:t>
            </a:r>
          </a:p>
          <a:p>
            <a:pPr lvl="0" indent="0" marL="0">
              <a:buNone/>
            </a:pPr>
            <a:r>
              <a:rPr/>
              <a:t>Em contraste, o </a:t>
            </a:r>
            <a:r>
              <a:rPr b="1"/>
              <a:t>direito processual</a:t>
            </a:r>
            <a:r>
              <a:rPr/>
              <a:t> estabelece as regras e procedimentos para garantir a aplicação e efetivação do direito material, regulando o funcionamento da justiça e o trâmite das ações judiciais.</a:t>
            </a:r>
          </a:p>
          <a:p>
            <a:pPr lvl="0" indent="0" marL="0">
              <a:buNone/>
            </a:pPr>
            <a:r>
              <a:rPr b="1"/>
              <a:t>Exemplo:</a:t>
            </a:r>
          </a:p>
          <a:p>
            <a:pPr lvl="0"/>
            <a:r>
              <a:rPr b="1"/>
              <a:t>Direito material</a:t>
            </a:r>
            <a:r>
              <a:rPr/>
              <a:t>: O Código Civil prevê que quem causa dano a outra pessoa deve indenizá-la.</a:t>
            </a:r>
          </a:p>
          <a:p>
            <a:pPr lvl="0"/>
            <a:r>
              <a:rPr b="1"/>
              <a:t>Direito processual</a:t>
            </a:r>
            <a:r>
              <a:rPr/>
              <a:t>: O Código de Processo Civil estabelece as regras para a vítima entrar com uma ação judicial e obter essa indenização.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Jurisdição, ação e processo</a:t>
            </a:r>
          </a:p>
          <a:p>
            <a:pPr lvl="0" indent="0" marL="1270000">
              <a:buNone/>
            </a:pPr>
            <a:r>
              <a:rPr sz="2000"/>
              <a:t>A jurisdição, a ação e o processo formam a chamada “trilogia estrutural de conceitos básicos do direito processual” – denominação de Ramiro Podetti.</a:t>
            </a:r>
          </a:p>
          <a:p>
            <a:pPr lvl="0" indent="0" marL="1270000">
              <a:buNone/>
            </a:pPr>
            <a:r>
              <a:rPr sz="2000"/>
              <a:t>Pode-se dizer que a jurisdição é uma função estatal – nem todos entendem que essa função é exclusivamente estatal, como veremos – de resolver os conflitos de interesses que lhe são apresentados.</a:t>
            </a:r>
          </a:p>
          <a:p>
            <a:pPr lvl="0" indent="0" marL="1270000">
              <a:buNone/>
            </a:pPr>
            <a:r>
              <a:rPr sz="2000"/>
              <a:t>Já a ação é um direito – ou poder, para alguns – decorrente desse encargo do Estado, mais precisamente o direito de exigir a jurisdição.</a:t>
            </a:r>
          </a:p>
          <a:p>
            <a:pPr lvl="0" indent="0" marL="1270000">
              <a:buNone/>
            </a:pPr>
            <a:r>
              <a:rPr sz="2000"/>
              <a:t>E o processo é o meio (método) pelo qual a jurisdição é prestada, em razão do exercício de uma ação.</a:t>
            </a:r>
          </a:p>
          <a:p>
            <a:pPr lvl="0" indent="0" marL="1270000">
              <a:buNone/>
            </a:pPr>
            <a:r>
              <a:rPr sz="2000"/>
              <a:t>Assim, o direito processual é fundamentalmente o ramo do direito que se propõe a tratar da jurisdição, da ação e do processo, e dos seus variados desdobramentos, como as partes, a petição inicial, a citação, a contestação, a audiência, a sentença, a execução e os recursos [@montans_de_sa_processo_2012, n.p.].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Espécies de direito processual</a:t>
            </a:r>
          </a:p>
          <a:p>
            <a:pPr lvl="0" indent="0" marL="0">
              <a:buNone/>
            </a:pPr>
            <a:r>
              <a:rPr/>
              <a:t>O direito processual subdivide-se nas seguintes espécies:</a:t>
            </a:r>
          </a:p>
          <a:p>
            <a:pPr lvl="0"/>
            <a:r>
              <a:rPr/>
              <a:t>O </a:t>
            </a:r>
            <a:r>
              <a:rPr b="1"/>
              <a:t>direito processula civil</a:t>
            </a:r>
            <a:r>
              <a:rPr/>
              <a:t>, ou proecesso civil, destina-se às lides não penais e não trabalhistas. Assim, é definido por exclusão. Atentar que o processo civil não é apenas um instrumento de realização do direito civil, mas de todo direito material, excetuando-se o direito penal e o direito do trabalho.</a:t>
            </a:r>
          </a:p>
          <a:p>
            <a:pPr lvl="0"/>
            <a:r>
              <a:rPr/>
              <a:t>O </a:t>
            </a:r>
            <a:r>
              <a:rPr b="1"/>
              <a:t>direito processual penal</a:t>
            </a:r>
            <a:r>
              <a:rPr/>
              <a:t>, ou processo penal, destina-se às lides penais. É um instrumento de efetivação do direito penal.</a:t>
            </a:r>
          </a:p>
          <a:p>
            <a:pPr lvl="0"/>
            <a:r>
              <a:rPr/>
              <a:t>O </a:t>
            </a:r>
            <a:r>
              <a:rPr b="1"/>
              <a:t>direito processual do trabalho</a:t>
            </a:r>
            <a:r>
              <a:rPr/>
              <a:t>, ou processo do trabalho, destina-se às lides trabalhistas. É um instrumento de efetivação do direito do trabalho [@montans_de_sa_processo_2012, n.p.].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Para saber mais: lide</a:t>
            </a:r>
          </a:p>
          <a:p>
            <a:pPr lvl="0" indent="0" marL="0">
              <a:buNone/>
            </a:pPr>
            <a:r>
              <a:rPr/>
              <a:t>A lide é o conflito de interesses qualificado por uma pretensão resistida. Em outras palavras, ocorre quando uma pessoa (autor) reivindica um direito e outra (réu) se opõe a essa pretensão. É o núcleo central do processo judicial, pois é a partir dela que o Poder Judiciário é acionado para resolver a controvérsia. Elementos da lide: - Sujeitos: autor (quem propõe a ação) e réu (quem resiste à pretensão do autor). - Objeto: a pretensão do autor, que pode envolver uma obrigação, um direito ou uma sanção. - Resistência: a negativa ou oposição do réu ao pedido do autor.</a:t>
            </a:r>
          </a:p>
          <a:p>
            <a:pPr lvl="0" indent="0" marL="0">
              <a:buNone/>
            </a:pPr>
            <a:r>
              <a:rPr/>
              <a:t>A teoria da lide foi desenvolvida por Carnelutti, que a definiu como o confronto entre dois interesses que não podem coexistir pacificamente. No processo, o juiz tem a função de solucionar essa lide aplicando o direito ao caso concreto.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Eficácia da norma processual</a:t>
            </a:r>
          </a:p>
          <a:p>
            <a:pPr lvl="0" indent="0" marL="0">
              <a:buNone/>
            </a:pPr>
            <a:r>
              <a:rPr/>
              <a:t>A eficácia das normas processuais refere-se à sua aplicabilidade no tempo e no espaço. No Brasil, vigora o princípio do </a:t>
            </a:r>
            <a:r>
              <a:rPr b="1"/>
              <a:t>tempus regit actum</a:t>
            </a:r>
            <a:r>
              <a:rPr/>
              <a:t>, segundo o qual a norma processual nova se aplica imediatamente aos processos em curso, respeitando os atos já praticados.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Interpretação da Norma Processual</a:t>
            </a:r>
          </a:p>
          <a:p>
            <a:pPr lvl="0" indent="0" marL="0">
              <a:buNone/>
            </a:pPr>
            <a:r>
              <a:rPr/>
              <a:t>A interpretação das normas processuais deve seguir os métodos tradicionais de hermenêutica, tais como:</a:t>
            </a:r>
          </a:p>
          <a:p>
            <a:pPr lvl="0"/>
            <a:r>
              <a:rPr b="1"/>
              <a:t>Gramatical</a:t>
            </a:r>
            <a:r>
              <a:rPr/>
              <a:t>: análise do texto normativo.</a:t>
            </a:r>
          </a:p>
          <a:p>
            <a:pPr lvl="0"/>
            <a:r>
              <a:rPr b="1"/>
              <a:t>Sistemática</a:t>
            </a:r>
            <a:r>
              <a:rPr/>
              <a:t>: interpretação no contexto do ordenamento jurídico.</a:t>
            </a:r>
          </a:p>
          <a:p>
            <a:pPr lvl="0"/>
            <a:r>
              <a:rPr b="1"/>
              <a:t>Teleológica</a:t>
            </a:r>
            <a:r>
              <a:rPr/>
              <a:t>: consideração da finalidade da norma.</a:t>
            </a:r>
          </a:p>
          <a:p>
            <a:pPr lvl="0"/>
            <a:r>
              <a:rPr b="1"/>
              <a:t>Histórica</a:t>
            </a:r>
            <a:r>
              <a:rPr/>
              <a:t>: análise do contexto de criação da norma (@autor_ano).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Função Jurisdicional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Jurisdição</a:t>
            </a:r>
          </a:p>
          <a:p>
            <a:pPr lvl="0" indent="0" marL="0">
              <a:buNone/>
            </a:pPr>
            <a:r>
              <a:rPr/>
              <a:t>A jurisdição é a função estatal de resolver conflitos por meio da aplicação do direito.</a:t>
            </a:r>
          </a:p>
          <a:p>
            <a:pPr lvl="0" indent="0" marL="1270000">
              <a:buNone/>
            </a:pPr>
            <a:r>
              <a:rPr sz="2000"/>
              <a:t>Segundo Prof. Fredie Didier,JURISDIÇÃO é a FUNÇÃO ATRIBUÍDA A TERCEIRO IMPARCIAL (pode ser um juiz ou um árbitro, lembrou?) de realizar o direito de modo IMPERATIVO (o que for decidido pelo julgador se tornará lei entre as partes) e CRIATIVO (Lembre de que ainda que haja lacuna na lei, o juiz não pode se eximir de decidir, art. 140 do CPC/2015), RECONHECENDO, EFETIVANDO e PROTEGENDO si- tuaçõesjurídicas concretamente deduzidas (existe um problema con- creto para ser resolvido), em decisão insuscetível de controle externo e com aptidão para tornar-se indiscutível (a decisão jurisdicional so- mente écontrolada pela própria jurisdição e apenas ela pode formar a coisa julgada) [@borba_dialogos_2020, pp. 853-854].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Inércia</a:t>
            </a:r>
          </a:p>
          <a:p>
            <a:pPr lvl="0" indent="0" marL="0">
              <a:buNone/>
            </a:pPr>
            <a:r>
              <a:rPr/>
              <a:t>A jurisidição atua por provocação da parte interessada. Deste modo, a jurisdição estatal não age de ofício.</a:t>
            </a:r>
          </a:p>
          <a:p>
            <a:pPr lvl="0" indent="0" marL="1270000">
              <a:buNone/>
            </a:pPr>
            <a:r>
              <a:rPr sz="2000"/>
              <a:t>Art. 2º O processo começa por iniciativa da parte e se desenvolve por impulso oficial, salvo as exceções previstas em lei [@brasil_cpc_2015].</a:t>
            </a:r>
          </a:p>
          <a:p>
            <a:pPr lvl="0" indent="0" marL="0">
              <a:buNone/>
            </a:pPr>
            <a:r>
              <a:rPr/>
              <a:t>Há, no entanto, exceções previstas em lei. Veja, por exemplo:</a:t>
            </a:r>
          </a:p>
          <a:p>
            <a:pPr lvl="0" indent="0" marL="1270000">
              <a:buNone/>
            </a:pPr>
            <a:r>
              <a:rPr sz="2000"/>
              <a:t>Art. 712. Verificado o desaparecimento dos autos, eletrônicos ou não, pode o juiz, de ofício, qualquer das partes ou o Ministério Público, se for o caso, promover-lhes a restauração [@brasil_cpc_2015].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Imparcialidade</a:t>
            </a:r>
          </a:p>
          <a:p>
            <a:pPr lvl="0" indent="0" marL="1270000">
              <a:buNone/>
            </a:pPr>
            <a:r>
              <a:rPr sz="2000"/>
              <a:t>A atividade jurisdicional tem que ser prestada por um órgão julgador imparcial. E é por isso que o código prevê o afastamento de um juiz, por exemplo, que tenha algum tipo de interesse OBJETIVO (hipóteses de IMPE- DIMENTO, art. 144) ou SUBJETIVO (hipóteses de SUSPEIÇÃO, art. 145) na solução da controvérsia [@borba_dialogos_2020, p. 855].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Substitutividade</a:t>
            </a:r>
          </a:p>
          <a:p>
            <a:pPr lvl="0" indent="0" marL="0">
              <a:buNone/>
            </a:pPr>
            <a:r>
              <a:rPr/>
              <a:t>A vontade das partes é </a:t>
            </a:r>
            <a:r>
              <a:rPr b="1"/>
              <a:t>substituída</a:t>
            </a:r>
            <a:r>
              <a:rPr/>
              <a:t> pela decisão judicial, que passa a determinar qual deve ser a solução para o problema apresentado.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Definitividade</a:t>
            </a:r>
          </a:p>
          <a:p>
            <a:pPr lvl="0" indent="0" marL="0">
              <a:buNone/>
            </a:pPr>
            <a:r>
              <a:rPr/>
              <a:t>A decisão jurisdicional é </a:t>
            </a:r>
            <a:r>
              <a:rPr b="1"/>
              <a:t>imutável</a:t>
            </a:r>
            <a:r>
              <a:rPr/>
              <a:t> e </a:t>
            </a:r>
            <a:r>
              <a:rPr b="1"/>
              <a:t>indiscutível</a:t>
            </a:r>
            <a:r>
              <a:rPr/>
              <a:t>, em nome de sua segurança e autoridade.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Unicidade e indivisibilidade</a:t>
            </a:r>
          </a:p>
          <a:p>
            <a:pPr lvl="0" indent="0" marL="0">
              <a:buNone/>
            </a:pPr>
            <a:r>
              <a:rPr/>
              <a:t>A jurisdição é </a:t>
            </a:r>
            <a:r>
              <a:rPr b="1"/>
              <a:t>una</a:t>
            </a:r>
            <a:r>
              <a:rPr/>
              <a:t> e </a:t>
            </a:r>
            <a:r>
              <a:rPr b="1"/>
              <a:t>indivisível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Princípios</a:t>
            </a:r>
          </a:p>
          <a:p>
            <a:pPr lvl="0" indent="0" marL="0">
              <a:buNone/>
            </a:pPr>
            <a:r>
              <a:rPr/>
              <a:t>A jurisdição, como função estatal, é regida por princípios fundamentais que garantem sua correta aplicação:</a:t>
            </a:r>
          </a:p>
          <a:p>
            <a:pPr lvl="0"/>
            <a:r>
              <a:rPr b="1"/>
              <a:t>Inafastabilidade</a:t>
            </a:r>
            <a:r>
              <a:rPr/>
              <a:t>: nenhum direito pode ser subtraído da apreciação do Poder Judiciário (art. 5º, XXXV, CF/88).</a:t>
            </a:r>
          </a:p>
          <a:p>
            <a:pPr lvl="0"/>
            <a:r>
              <a:rPr b="1"/>
              <a:t>Indelegabilidade</a:t>
            </a:r>
            <a:r>
              <a:rPr/>
              <a:t>: 0 poder de decidir não pode ser transferido para outro julgador</a:t>
            </a:r>
          </a:p>
          <a:p>
            <a:pPr lvl="0"/>
            <a:r>
              <a:rPr b="1"/>
              <a:t>Indeclinabilidade</a:t>
            </a:r>
            <a:r>
              <a:rPr/>
              <a:t>: O juiz não pode se eximir de decidir, ainda que haja lacuna na Lei</a:t>
            </a:r>
          </a:p>
          <a:p>
            <a:pPr lvl="0"/>
            <a:r>
              <a:rPr b="1"/>
              <a:t>Inevitabilidade</a:t>
            </a:r>
            <a:r>
              <a:rPr/>
              <a:t>: A decisão deve ser cumprida pela parte derrotada. Torna-se lei entre as partes da demanda.</a:t>
            </a:r>
          </a:p>
          <a:p>
            <a:pPr lvl="0"/>
            <a:r>
              <a:rPr b="1"/>
              <a:t>Territorialidade</a:t>
            </a:r>
            <a:r>
              <a:rPr/>
              <a:t>: 0 órgão julgador exerce poder jurisdicional nos limites da sua área de atuação</a:t>
            </a:r>
          </a:p>
          <a:p>
            <a:pPr lvl="0"/>
            <a:r>
              <a:rPr b="1"/>
              <a:t>Juiz natural</a:t>
            </a:r>
            <a:r>
              <a:rPr/>
              <a:t>: Ninguém será processado senão pela autoridade competente, sendo proibido juízo ou tribunal de exceção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Classificação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Contenciosa x voluntária</a:t>
            </a:r>
          </a:p>
          <a:p>
            <a:pPr lvl="0" indent="0" marL="1270000">
              <a:buNone/>
            </a:pPr>
            <a:r>
              <a:rPr sz="2000"/>
              <a:t>A contenciosa é quando houver “lide”. É o normal. Mas há casos em que não há con- flito, mas mesmo assim você se vale da atividade jurisdicio- nal. Trata-se da jurisdição voluntária. São os casos da ho- mologação de separação e divórcio consensual, interdição, etc [@@borba_dialogos_2020, p. 860]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Cível x criminal</a:t>
            </a:r>
          </a:p>
          <a:p>
            <a:pPr lvl="0" indent="0" marL="0">
              <a:buNone/>
            </a:pPr>
            <a:r>
              <a:rPr/>
              <a:t>A jurisdição será cível por exclusão: sempre que não for criminal, será cível.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Comum x especial</a:t>
            </a:r>
          </a:p>
          <a:p>
            <a:pPr lvl="0" indent="0" marL="0">
              <a:buNone/>
            </a:pPr>
            <a:r>
              <a:rPr/>
              <a:t>São jurisdições especiais a:</a:t>
            </a:r>
          </a:p>
          <a:p>
            <a:pPr lvl="0" indent="-342900" marL="342900">
              <a:buAutoNum type="arabicPeriod"/>
            </a:pPr>
            <a:r>
              <a:rPr/>
              <a:t>Justiça trabalhista;</a:t>
            </a:r>
          </a:p>
          <a:p>
            <a:pPr lvl="0" indent="-342900" marL="342900">
              <a:buAutoNum type="arabicPeriod"/>
            </a:pPr>
            <a:r>
              <a:rPr/>
              <a:t>Justiça eleitoral;</a:t>
            </a:r>
          </a:p>
          <a:p>
            <a:pPr lvl="0" indent="-342900" marL="342900">
              <a:buAutoNum type="arabicPeriod"/>
            </a:pPr>
            <a:r>
              <a:rPr/>
              <a:t>Justiça militar.</a:t>
            </a:r>
          </a:p>
          <a:p>
            <a:pPr lvl="0" indent="0" marL="0">
              <a:buNone/>
            </a:pPr>
            <a:r>
              <a:rPr/>
              <a:t>São jurisdições comuns:</a:t>
            </a:r>
          </a:p>
          <a:p>
            <a:pPr lvl="0" indent="-342900" marL="342900">
              <a:buAutoNum type="arabicPeriod"/>
            </a:pPr>
            <a:r>
              <a:rPr/>
              <a:t>Justiça federal;</a:t>
            </a:r>
          </a:p>
          <a:p>
            <a:pPr lvl="0" indent="-342900" marL="342900">
              <a:buAutoNum type="arabicPeriod"/>
            </a:pPr>
            <a:r>
              <a:rPr/>
              <a:t>Justiça estadual.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Ação</a:t>
            </a:r>
          </a:p>
          <a:p>
            <a:pPr lvl="0" indent="0" marL="0">
              <a:buNone/>
            </a:pPr>
            <a:r>
              <a:rPr/>
              <a:t>O direito de ação é a faculdade de provocar o Judiciário para a solução de um conflito. Ele é regido por condições como:</a:t>
            </a:r>
          </a:p>
          <a:p>
            <a:pPr lvl="0" indent="-342900" marL="342900">
              <a:buAutoNum type="arabicPeriod"/>
            </a:pPr>
            <a:r>
              <a:rPr b="1"/>
              <a:t>Legitimidade das partes</a:t>
            </a:r>
          </a:p>
          <a:p>
            <a:pPr lvl="0" indent="-342900" marL="342900">
              <a:buAutoNum type="arabicPeriod"/>
            </a:pPr>
            <a:r>
              <a:rPr b="1"/>
              <a:t>Interesse processual</a:t>
            </a:r>
          </a:p>
          <a:p>
            <a:pPr lvl="0" indent="-342900" marL="342900">
              <a:buAutoNum type="arabicPeriod"/>
            </a:pPr>
            <a:r>
              <a:rPr b="1"/>
              <a:t>Possibilidade jurídica do pedido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Competência</a:t>
            </a:r>
          </a:p>
          <a:p>
            <a:pPr lvl="0" indent="0" marL="0">
              <a:buNone/>
            </a:pPr>
            <a:r>
              <a:rPr/>
              <a:t>A competência determina qual órgão jurisdicional deve julgar determinada causa. É o limite da jurisdição do juiz. Pode ser:</a:t>
            </a:r>
          </a:p>
          <a:p>
            <a:pPr lvl="0"/>
            <a:r>
              <a:rPr b="1"/>
              <a:t>Material</a:t>
            </a:r>
            <a:r>
              <a:rPr/>
              <a:t>: relativa à matéria do litígio.</a:t>
            </a:r>
          </a:p>
          <a:p>
            <a:pPr lvl="0"/>
            <a:r>
              <a:rPr b="1"/>
              <a:t>Territorial</a:t>
            </a:r>
            <a:r>
              <a:rPr/>
              <a:t>: relacionada ao local onde deve tramitar o processo.</a:t>
            </a:r>
          </a:p>
          <a:p>
            <a:pPr lvl="0"/>
            <a:r>
              <a:rPr b="1"/>
              <a:t>Funcional</a:t>
            </a:r>
            <a:r>
              <a:rPr/>
              <a:t>: vinculada à instância competente para decidir.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Aula 2</dc:title>
  <dc:creator/>
  <cp:keywords/>
  <dc:description>Processo legal e direito processual</dc:description>
  <dcterms:created xsi:type="dcterms:W3CDTF">2025-08-25T19:16:22Z</dcterms:created>
  <dcterms:modified xsi:type="dcterms:W3CDTF">2025-08-25T19:16:22Z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pco.bib</vt:lpwstr>
  </property>
  <property fmtid="{D5CDD505-2E9C-101B-9397-08002B2CF9AE}" pid="3" name="csl">
    <vt:lpwstr>abnt.csl</vt:lpwstr>
  </property>
  <property fmtid="{D5CDD505-2E9C-101B-9397-08002B2CF9AE}" pid="4" name="date">
    <vt:lpwstr>r Sys.Date()</vt:lpwstr>
  </property>
  <property fmtid="{D5CDD505-2E9C-101B-9397-08002B2CF9AE}" pid="5" name="output">
    <vt:lpwstr>distill::distill_article</vt:lpwstr>
  </property>
</Properties>
</file>