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4"/>
  </p:notesMasterIdLst>
  <p:sldIdLst>
    <p:sldId id="256" r:id="rId2"/>
    <p:sldId id="274" r:id="rId3"/>
    <p:sldId id="259" r:id="rId4"/>
    <p:sldId id="260" r:id="rId5"/>
    <p:sldId id="272" r:id="rId6"/>
    <p:sldId id="261" r:id="rId7"/>
    <p:sldId id="262" r:id="rId8"/>
    <p:sldId id="283" r:id="rId9"/>
    <p:sldId id="263" r:id="rId10"/>
    <p:sldId id="286" r:id="rId11"/>
    <p:sldId id="269" r:id="rId12"/>
    <p:sldId id="285" r:id="rId13"/>
    <p:sldId id="279" r:id="rId14"/>
    <p:sldId id="280" r:id="rId15"/>
    <p:sldId id="287" r:id="rId16"/>
    <p:sldId id="275" r:id="rId17"/>
    <p:sldId id="288" r:id="rId18"/>
    <p:sldId id="289" r:id="rId19"/>
    <p:sldId id="290" r:id="rId20"/>
    <p:sldId id="291" r:id="rId21"/>
    <p:sldId id="292" r:id="rId22"/>
    <p:sldId id="293" r:id="rId23"/>
    <p:sldId id="294" r:id="rId24"/>
    <p:sldId id="295" r:id="rId25"/>
    <p:sldId id="296" r:id="rId26"/>
    <p:sldId id="297" r:id="rId27"/>
    <p:sldId id="298" r:id="rId28"/>
    <p:sldId id="299" r:id="rId29"/>
    <p:sldId id="300" r:id="rId30"/>
    <p:sldId id="301" r:id="rId31"/>
    <p:sldId id="303" r:id="rId32"/>
    <p:sldId id="304"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815" autoAdjust="0"/>
    <p:restoredTop sz="87975" autoAdjust="0"/>
  </p:normalViewPr>
  <p:slideViewPr>
    <p:cSldViewPr snapToGrid="0">
      <p:cViewPr varScale="1">
        <p:scale>
          <a:sx n="43" d="100"/>
          <a:sy n="43" d="100"/>
        </p:scale>
        <p:origin x="66" y="5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3.wmf"/><Relationship Id="rId1" Type="http://schemas.openxmlformats.org/officeDocument/2006/relationships/image" Target="../media/image22.wmf"/></Relationships>
</file>

<file path=ppt/drawings/_rels/vmlDrawing2.vml.rels><?xml version="1.0" encoding="UTF-8" standalone="yes"?>
<Relationships xmlns="http://schemas.openxmlformats.org/package/2006/relationships"><Relationship Id="rId8" Type="http://schemas.openxmlformats.org/officeDocument/2006/relationships/image" Target="../media/image32.wmf"/><Relationship Id="rId3" Type="http://schemas.openxmlformats.org/officeDocument/2006/relationships/image" Target="../media/image27.wmf"/><Relationship Id="rId7" Type="http://schemas.openxmlformats.org/officeDocument/2006/relationships/image" Target="../media/image31.wmf"/><Relationship Id="rId2" Type="http://schemas.openxmlformats.org/officeDocument/2006/relationships/image" Target="../media/image26.wmf"/><Relationship Id="rId1" Type="http://schemas.openxmlformats.org/officeDocument/2006/relationships/image" Target="../media/image25.wmf"/><Relationship Id="rId6" Type="http://schemas.openxmlformats.org/officeDocument/2006/relationships/image" Target="../media/image30.wmf"/><Relationship Id="rId5" Type="http://schemas.openxmlformats.org/officeDocument/2006/relationships/image" Target="../media/image29.wmf"/><Relationship Id="rId4" Type="http://schemas.openxmlformats.org/officeDocument/2006/relationships/image" Target="../media/image28.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image" Target="../media/image27.wmf"/><Relationship Id="rId1" Type="http://schemas.openxmlformats.org/officeDocument/2006/relationships/image" Target="../media/image26.wmf"/><Relationship Id="rId6" Type="http://schemas.openxmlformats.org/officeDocument/2006/relationships/image" Target="../media/image35.wmf"/><Relationship Id="rId5" Type="http://schemas.openxmlformats.org/officeDocument/2006/relationships/image" Target="../media/image30.wmf"/><Relationship Id="rId4" Type="http://schemas.openxmlformats.org/officeDocument/2006/relationships/image" Target="../media/image29.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38.wmf"/><Relationship Id="rId1" Type="http://schemas.openxmlformats.org/officeDocument/2006/relationships/image" Target="../media/image37.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4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784BB6-276C-44BA-B704-1E6FA76315DA}" type="datetimeFigureOut">
              <a:rPr lang="en-US" smtClean="0"/>
              <a:t>5/15/2017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2094F3C-5BBD-4E5E-89DB-D38DF3942B5F}" type="slidenum">
              <a:rPr lang="en-US" smtClean="0"/>
              <a:t>‹#›</a:t>
            </a:fld>
            <a:endParaRPr lang="en-US"/>
          </a:p>
        </p:txBody>
      </p:sp>
    </p:spTree>
    <p:extLst>
      <p:ext uri="{BB962C8B-B14F-4D97-AF65-F5344CB8AC3E}">
        <p14:creationId xmlns:p14="http://schemas.microsoft.com/office/powerpoint/2010/main" val="3298913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Credible intervals &amp; HPDs</a:t>
            </a:r>
          </a:p>
        </p:txBody>
      </p:sp>
      <p:sp>
        <p:nvSpPr>
          <p:cNvPr id="4" name="Slide Number Placeholder 3"/>
          <p:cNvSpPr>
            <a:spLocks noGrp="1"/>
          </p:cNvSpPr>
          <p:nvPr>
            <p:ph type="sldNum" sz="quarter" idx="10"/>
          </p:nvPr>
        </p:nvSpPr>
        <p:spPr/>
        <p:txBody>
          <a:bodyPr/>
          <a:lstStyle/>
          <a:p>
            <a:fld id="{62094F3C-5BBD-4E5E-89DB-D38DF3942B5F}" type="slidenum">
              <a:rPr lang="en-US" smtClean="0"/>
              <a:t>4</a:t>
            </a:fld>
            <a:endParaRPr lang="en-US"/>
          </a:p>
        </p:txBody>
      </p:sp>
    </p:spTree>
    <p:extLst>
      <p:ext uri="{BB962C8B-B14F-4D97-AF65-F5344CB8AC3E}">
        <p14:creationId xmlns:p14="http://schemas.microsoft.com/office/powerpoint/2010/main" val="1683507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look at the functional form</a:t>
            </a:r>
          </a:p>
        </p:txBody>
      </p:sp>
      <p:sp>
        <p:nvSpPr>
          <p:cNvPr id="4" name="Slide Number Placeholder 3"/>
          <p:cNvSpPr>
            <a:spLocks noGrp="1"/>
          </p:cNvSpPr>
          <p:nvPr>
            <p:ph type="sldNum" sz="quarter" idx="10"/>
          </p:nvPr>
        </p:nvSpPr>
        <p:spPr/>
        <p:txBody>
          <a:bodyPr/>
          <a:lstStyle/>
          <a:p>
            <a:fld id="{62094F3C-5BBD-4E5E-89DB-D38DF3942B5F}" type="slidenum">
              <a:rPr lang="en-US" smtClean="0"/>
              <a:t>6</a:t>
            </a:fld>
            <a:endParaRPr lang="en-US"/>
          </a:p>
        </p:txBody>
      </p:sp>
    </p:spTree>
    <p:extLst>
      <p:ext uri="{BB962C8B-B14F-4D97-AF65-F5344CB8AC3E}">
        <p14:creationId xmlns:p14="http://schemas.microsoft.com/office/powerpoint/2010/main" val="24747705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2094F3C-5BBD-4E5E-89DB-D38DF3942B5F}" type="slidenum">
              <a:rPr lang="en-US" smtClean="0"/>
              <a:t>9</a:t>
            </a:fld>
            <a:endParaRPr lang="en-US"/>
          </a:p>
        </p:txBody>
      </p:sp>
    </p:spTree>
    <p:extLst>
      <p:ext uri="{BB962C8B-B14F-4D97-AF65-F5344CB8AC3E}">
        <p14:creationId xmlns:p14="http://schemas.microsoft.com/office/powerpoint/2010/main" val="30184026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Leapfrog is a discrete approximation to how the algorithm evolves over time in terms of position and momentum</a:t>
            </a:r>
          </a:p>
        </p:txBody>
      </p:sp>
      <p:sp>
        <p:nvSpPr>
          <p:cNvPr id="4" name="Slide Number Placeholder 3"/>
          <p:cNvSpPr>
            <a:spLocks noGrp="1"/>
          </p:cNvSpPr>
          <p:nvPr>
            <p:ph type="sldNum" sz="quarter" idx="10"/>
          </p:nvPr>
        </p:nvSpPr>
        <p:spPr/>
        <p:txBody>
          <a:bodyPr/>
          <a:lstStyle/>
          <a:p>
            <a:fld id="{62094F3C-5BBD-4E5E-89DB-D38DF3942B5F}" type="slidenum">
              <a:rPr lang="en-US" smtClean="0"/>
              <a:t>12</a:t>
            </a:fld>
            <a:endParaRPr lang="en-US"/>
          </a:p>
        </p:txBody>
      </p:sp>
    </p:spTree>
    <p:extLst>
      <p:ext uri="{BB962C8B-B14F-4D97-AF65-F5344CB8AC3E}">
        <p14:creationId xmlns:p14="http://schemas.microsoft.com/office/powerpoint/2010/main" val="3166104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lvl="1"/>
                <a14:m>
                  <m:oMath xmlns:m="http://schemas.openxmlformats.org/officeDocument/2006/math">
                    <m:r>
                      <a:rPr lang="en-US" i="1" smtClean="0">
                        <a:latin typeface="Cambria Math" panose="02040503050406030204" pitchFamily="18" charset="0"/>
                      </a:rPr>
                      <m:t>𝑀</m:t>
                    </m:r>
                  </m:oMath>
                </a14:m>
                <a:r>
                  <a:rPr lang="en-US" dirty="0"/>
                  <a:t> scaled to local curvature</a:t>
                </a:r>
              </a:p>
              <a:p>
                <a:pPr lvl="1"/>
                <a14:m>
                  <m:oMath xmlns:m="http://schemas.openxmlformats.org/officeDocument/2006/math">
                    <m:r>
                      <a:rPr lang="en-US" i="1">
                        <a:latin typeface="Cambria Math" panose="02040503050406030204" pitchFamily="18" charset="0"/>
                      </a:rPr>
                      <m:t>𝜖</m:t>
                    </m:r>
                  </m:oMath>
                </a14:m>
                <a:r>
                  <a:rPr lang="en-US" dirty="0"/>
                  <a:t> gets smaller when curvature is high</a:t>
                </a:r>
              </a:p>
              <a:p>
                <a:pPr lvl="1"/>
                <a14:m>
                  <m:oMath xmlns:m="http://schemas.openxmlformats.org/officeDocument/2006/math">
                    <m:r>
                      <a:rPr lang="en-US" i="1">
                        <a:latin typeface="Cambria Math" panose="02040503050406030204" pitchFamily="18" charset="0"/>
                      </a:rPr>
                      <m:t>𝐿</m:t>
                    </m:r>
                  </m:oMath>
                </a14:m>
                <a:r>
                  <a:rPr lang="en-US" dirty="0"/>
                  <a:t> large enough so the trajectory traverses the posterior</a:t>
                </a:r>
              </a:p>
              <a:p>
                <a:endParaRPr lang="en-US" dirty="0"/>
              </a:p>
            </p:txBody>
          </p:sp>
        </mc:Choice>
        <mc:Fallback xmlns="">
          <p:sp>
            <p:nvSpPr>
              <p:cNvPr id="3" name="Notes Placeholder 2"/>
              <p:cNvSpPr>
                <a:spLocks noGrp="1"/>
              </p:cNvSpPr>
              <p:nvPr>
                <p:ph type="body" idx="1"/>
              </p:nvPr>
            </p:nvSpPr>
            <p:spPr/>
            <p:txBody>
              <a:bodyPr/>
              <a:lstStyle/>
              <a:p>
                <a:pPr lvl="1"/>
                <a:r>
                  <a:rPr lang="en-US" i="0" smtClean="0">
                    <a:latin typeface="Cambria Math" panose="02040503050406030204" pitchFamily="18" charset="0"/>
                  </a:rPr>
                  <a:t>𝑀</a:t>
                </a:r>
                <a:r>
                  <a:rPr lang="en-US" dirty="0"/>
                  <a:t> scaled to local curvature</a:t>
                </a:r>
              </a:p>
              <a:p>
                <a:pPr lvl="1"/>
                <a:r>
                  <a:rPr lang="en-US" i="0">
                    <a:latin typeface="Cambria Math" panose="02040503050406030204" pitchFamily="18" charset="0"/>
                  </a:rPr>
                  <a:t>𝜖</a:t>
                </a:r>
                <a:r>
                  <a:rPr lang="en-US" dirty="0"/>
                  <a:t> gets smaller when curvature is high</a:t>
                </a:r>
              </a:p>
              <a:p>
                <a:pPr lvl="1"/>
                <a:r>
                  <a:rPr lang="en-US" i="0">
                    <a:latin typeface="Cambria Math" panose="02040503050406030204" pitchFamily="18" charset="0"/>
                  </a:rPr>
                  <a:t>𝐿</a:t>
                </a:r>
                <a:r>
                  <a:rPr lang="en-US" dirty="0"/>
                  <a:t> large enough so the trajectory traverses the posterior</a:t>
                </a:r>
              </a:p>
              <a:p>
                <a:endParaRPr lang="en-US" dirty="0"/>
              </a:p>
            </p:txBody>
          </p:sp>
        </mc:Fallback>
      </mc:AlternateContent>
      <p:sp>
        <p:nvSpPr>
          <p:cNvPr id="4" name="Slide Number Placeholder 3"/>
          <p:cNvSpPr>
            <a:spLocks noGrp="1"/>
          </p:cNvSpPr>
          <p:nvPr>
            <p:ph type="sldNum" sz="quarter" idx="10"/>
          </p:nvPr>
        </p:nvSpPr>
        <p:spPr/>
        <p:txBody>
          <a:bodyPr/>
          <a:lstStyle/>
          <a:p>
            <a:fld id="{62094F3C-5BBD-4E5E-89DB-D38DF3942B5F}" type="slidenum">
              <a:rPr lang="en-US" smtClean="0"/>
              <a:t>13</a:t>
            </a:fld>
            <a:endParaRPr lang="en-US"/>
          </a:p>
        </p:txBody>
      </p:sp>
    </p:spTree>
    <p:extLst>
      <p:ext uri="{BB962C8B-B14F-4D97-AF65-F5344CB8AC3E}">
        <p14:creationId xmlns:p14="http://schemas.microsoft.com/office/powerpoint/2010/main" val="34952497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Like EM</a:t>
            </a:r>
          </a:p>
        </p:txBody>
      </p:sp>
      <p:sp>
        <p:nvSpPr>
          <p:cNvPr id="4" name="Slide Number Placeholder 3"/>
          <p:cNvSpPr>
            <a:spLocks noGrp="1"/>
          </p:cNvSpPr>
          <p:nvPr>
            <p:ph type="sldNum" sz="quarter" idx="10"/>
          </p:nvPr>
        </p:nvSpPr>
        <p:spPr/>
        <p:txBody>
          <a:bodyPr/>
          <a:lstStyle/>
          <a:p>
            <a:fld id="{62094F3C-5BBD-4E5E-89DB-D38DF3942B5F}" type="slidenum">
              <a:rPr lang="en-US" smtClean="0"/>
              <a:t>14</a:t>
            </a:fld>
            <a:endParaRPr lang="en-US"/>
          </a:p>
        </p:txBody>
      </p:sp>
    </p:spTree>
    <p:extLst>
      <p:ext uri="{BB962C8B-B14F-4D97-AF65-F5344CB8AC3E}">
        <p14:creationId xmlns:p14="http://schemas.microsoft.com/office/powerpoint/2010/main" val="36573941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Like EM</a:t>
            </a:r>
          </a:p>
        </p:txBody>
      </p:sp>
      <p:sp>
        <p:nvSpPr>
          <p:cNvPr id="4" name="Slide Number Placeholder 3"/>
          <p:cNvSpPr>
            <a:spLocks noGrp="1"/>
          </p:cNvSpPr>
          <p:nvPr>
            <p:ph type="sldNum" sz="quarter" idx="10"/>
          </p:nvPr>
        </p:nvSpPr>
        <p:spPr/>
        <p:txBody>
          <a:bodyPr/>
          <a:lstStyle/>
          <a:p>
            <a:fld id="{62094F3C-5BBD-4E5E-89DB-D38DF3942B5F}" type="slidenum">
              <a:rPr lang="en-US" smtClean="0"/>
              <a:t>15</a:t>
            </a:fld>
            <a:endParaRPr lang="en-US"/>
          </a:p>
        </p:txBody>
      </p:sp>
    </p:spTree>
    <p:extLst>
      <p:ext uri="{BB962C8B-B14F-4D97-AF65-F5344CB8AC3E}">
        <p14:creationId xmlns:p14="http://schemas.microsoft.com/office/powerpoint/2010/main" val="30674538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Purple: </a:t>
            </a:r>
            <a:r>
              <a:rPr lang="en-US" dirty="0" err="1"/>
              <a:t>rgb</a:t>
            </a:r>
            <a:r>
              <a:rPr lang="en-US" dirty="0"/>
              <a:t> = (106, 90, 205)</a:t>
            </a:r>
          </a:p>
          <a:p>
            <a:r>
              <a:rPr lang="en-US" dirty="0"/>
              <a:t>Red: </a:t>
            </a:r>
            <a:r>
              <a:rPr lang="en-US" dirty="0" err="1"/>
              <a:t>rgb</a:t>
            </a:r>
            <a:r>
              <a:rPr lang="en-US" dirty="0"/>
              <a:t> =(255,99,71)</a:t>
            </a:r>
          </a:p>
          <a:p>
            <a:r>
              <a:rPr lang="en-US" dirty="0"/>
              <a:t>Gold: </a:t>
            </a:r>
            <a:r>
              <a:rPr lang="en-US" dirty="0" err="1"/>
              <a:t>rgb</a:t>
            </a:r>
            <a:r>
              <a:rPr lang="en-US" dirty="0"/>
              <a:t> = (255,215,0)</a:t>
            </a:r>
          </a:p>
        </p:txBody>
      </p:sp>
      <p:sp>
        <p:nvSpPr>
          <p:cNvPr id="4" name="Slide Number Placeholder 3"/>
          <p:cNvSpPr>
            <a:spLocks noGrp="1"/>
          </p:cNvSpPr>
          <p:nvPr>
            <p:ph type="sldNum" sz="quarter" idx="10"/>
          </p:nvPr>
        </p:nvSpPr>
        <p:spPr/>
        <p:txBody>
          <a:bodyPr/>
          <a:lstStyle/>
          <a:p>
            <a:fld id="{62094F3C-5BBD-4E5E-89DB-D38DF3942B5F}" type="slidenum">
              <a:rPr lang="en-US" smtClean="0"/>
              <a:t>16</a:t>
            </a:fld>
            <a:endParaRPr lang="en-US"/>
          </a:p>
        </p:txBody>
      </p:sp>
    </p:spTree>
    <p:extLst>
      <p:ext uri="{BB962C8B-B14F-4D97-AF65-F5344CB8AC3E}">
        <p14:creationId xmlns:p14="http://schemas.microsoft.com/office/powerpoint/2010/main" val="9933283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dirty="0"/>
              <a:t>5/15/2017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dirty="0"/>
              <a:t>5/15/2017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dirty="0"/>
              <a:t>5/15/2017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dirty="0"/>
              <a:t>5/15/2017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dirty="0"/>
              <a:t>5/15/2017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dirty="0"/>
              <a:t>5/15/2017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dirty="0"/>
              <a:t>5/15/2017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dirty="0"/>
              <a:t>5/15/2017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dirty="0"/>
              <a:t>5/15/2017</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dirty="0"/>
              <a:t>5/15/2017</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accent3"/>
          </a:solid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dirty="0"/>
              <a:t>5/15/2017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dirty="0"/>
              <a:t>5/15/2017</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50.png"/></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170.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40.png"/><Relationship Id="rId5" Type="http://schemas.openxmlformats.org/officeDocument/2006/relationships/image" Target="../media/image130.png"/><Relationship Id="rId4" Type="http://schemas.openxmlformats.org/officeDocument/2006/relationships/image" Target="../media/image120.png"/></Relationships>
</file>

<file path=ppt/slides/_rels/slide15.xml.rels><?xml version="1.0" encoding="UTF-8" standalone="yes"?>
<Relationships xmlns="http://schemas.openxmlformats.org/package/2006/relationships"><Relationship Id="rId3" Type="http://schemas.openxmlformats.org/officeDocument/2006/relationships/image" Target="../media/image180.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9.xml"/><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bin"/><Relationship Id="rId7" Type="http://schemas.openxmlformats.org/officeDocument/2006/relationships/image" Target="../media/image24.pn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23.wmf"/><Relationship Id="rId5" Type="http://schemas.openxmlformats.org/officeDocument/2006/relationships/oleObject" Target="../embeddings/oleObject2.bin"/><Relationship Id="rId4" Type="http://schemas.openxmlformats.org/officeDocument/2006/relationships/image" Target="../media/image22.wmf"/></Relationships>
</file>

<file path=ppt/slides/_rels/slide18.xml.rels><?xml version="1.0" encoding="UTF-8" standalone="yes"?>
<Relationships xmlns="http://schemas.openxmlformats.org/package/2006/relationships"><Relationship Id="rId8" Type="http://schemas.openxmlformats.org/officeDocument/2006/relationships/image" Target="../media/image27.wmf"/><Relationship Id="rId13" Type="http://schemas.openxmlformats.org/officeDocument/2006/relationships/oleObject" Target="../embeddings/oleObject8.bin"/><Relationship Id="rId18" Type="http://schemas.openxmlformats.org/officeDocument/2006/relationships/image" Target="../media/image32.wmf"/><Relationship Id="rId3" Type="http://schemas.openxmlformats.org/officeDocument/2006/relationships/oleObject" Target="../embeddings/oleObject3.bin"/><Relationship Id="rId7" Type="http://schemas.openxmlformats.org/officeDocument/2006/relationships/oleObject" Target="../embeddings/oleObject5.bin"/><Relationship Id="rId12" Type="http://schemas.openxmlformats.org/officeDocument/2006/relationships/image" Target="../media/image29.wmf"/><Relationship Id="rId17" Type="http://schemas.openxmlformats.org/officeDocument/2006/relationships/oleObject" Target="../embeddings/oleObject10.bin"/><Relationship Id="rId2" Type="http://schemas.openxmlformats.org/officeDocument/2006/relationships/slideLayout" Target="../slideLayouts/slideLayout2.xml"/><Relationship Id="rId16" Type="http://schemas.openxmlformats.org/officeDocument/2006/relationships/image" Target="../media/image31.wmf"/><Relationship Id="rId1" Type="http://schemas.openxmlformats.org/officeDocument/2006/relationships/vmlDrawing" Target="../drawings/vmlDrawing2.vml"/><Relationship Id="rId6" Type="http://schemas.openxmlformats.org/officeDocument/2006/relationships/image" Target="../media/image26.wmf"/><Relationship Id="rId11" Type="http://schemas.openxmlformats.org/officeDocument/2006/relationships/oleObject" Target="../embeddings/oleObject7.bin"/><Relationship Id="rId5" Type="http://schemas.openxmlformats.org/officeDocument/2006/relationships/oleObject" Target="../embeddings/oleObject4.bin"/><Relationship Id="rId15" Type="http://schemas.openxmlformats.org/officeDocument/2006/relationships/oleObject" Target="../embeddings/oleObject9.bin"/><Relationship Id="rId10" Type="http://schemas.openxmlformats.org/officeDocument/2006/relationships/image" Target="../media/image28.wmf"/><Relationship Id="rId4" Type="http://schemas.openxmlformats.org/officeDocument/2006/relationships/image" Target="../media/image25.wmf"/><Relationship Id="rId9" Type="http://schemas.openxmlformats.org/officeDocument/2006/relationships/oleObject" Target="../embeddings/oleObject6.bin"/><Relationship Id="rId14" Type="http://schemas.openxmlformats.org/officeDocument/2006/relationships/image" Target="../media/image30.wmf"/></Relationships>
</file>

<file path=ppt/slides/_rels/slide1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oleObject" Target="../embeddings/oleObject13.bin"/><Relationship Id="rId13" Type="http://schemas.openxmlformats.org/officeDocument/2006/relationships/image" Target="../media/image30.wmf"/><Relationship Id="rId3" Type="http://schemas.openxmlformats.org/officeDocument/2006/relationships/image" Target="../media/image34.png"/><Relationship Id="rId7" Type="http://schemas.openxmlformats.org/officeDocument/2006/relationships/image" Target="../media/image27.wmf"/><Relationship Id="rId12"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12.bin"/><Relationship Id="rId11" Type="http://schemas.openxmlformats.org/officeDocument/2006/relationships/image" Target="../media/image29.wmf"/><Relationship Id="rId5" Type="http://schemas.openxmlformats.org/officeDocument/2006/relationships/image" Target="../media/image26.wmf"/><Relationship Id="rId15" Type="http://schemas.openxmlformats.org/officeDocument/2006/relationships/image" Target="../media/image35.wmf"/><Relationship Id="rId10" Type="http://schemas.openxmlformats.org/officeDocument/2006/relationships/oleObject" Target="../embeddings/oleObject14.bin"/><Relationship Id="rId4" Type="http://schemas.openxmlformats.org/officeDocument/2006/relationships/oleObject" Target="../embeddings/oleObject11.bin"/><Relationship Id="rId9" Type="http://schemas.openxmlformats.org/officeDocument/2006/relationships/image" Target="../media/image28.wmf"/><Relationship Id="rId14" Type="http://schemas.openxmlformats.org/officeDocument/2006/relationships/oleObject" Target="../embeddings/oleObject16.bin"/></Relationships>
</file>

<file path=ppt/slides/_rels/slide2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image" Target="../media/image34.png"/><Relationship Id="rId7" Type="http://schemas.openxmlformats.org/officeDocument/2006/relationships/image" Target="../media/image38.wmf"/><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18.bin"/><Relationship Id="rId5" Type="http://schemas.openxmlformats.org/officeDocument/2006/relationships/image" Target="../media/image37.wmf"/><Relationship Id="rId4" Type="http://schemas.openxmlformats.org/officeDocument/2006/relationships/oleObject" Target="../embeddings/oleObject17.bin"/></Relationships>
</file>

<file path=ppt/slides/_rels/slide24.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44.png"/><Relationship Id="rId5" Type="http://schemas.openxmlformats.org/officeDocument/2006/relationships/image" Target="../media/image42.wmf"/><Relationship Id="rId4" Type="http://schemas.openxmlformats.org/officeDocument/2006/relationships/oleObject" Target="../embeddings/oleObject19.bin"/></Relationships>
</file>

<file path=ppt/slides/_rels/slide27.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5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6.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71" name="Rectangle 70"/>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 name="Rectangle 74"/>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77" name="Straight Connector 76"/>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209305" y="4343400"/>
            <a:ext cx="32004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pic>
        <p:nvPicPr>
          <p:cNvPr id="1026" name="Picture 2" descr="https://www.td.org/~/media/Images/Publications/Blogs/Neuroscience.jpg?la=en&amp;hash=EBD55E25C0F80FADB9CE64C6E6C6E825C2D9F28D&amp;hash=EBD55E25C0F80FADB9CE64C6E6C6E825C2D9F28D"/>
          <p:cNvPicPr>
            <a:picLocks noChangeAspect="1" noChangeArrowheads="1"/>
          </p:cNvPicPr>
          <p:nvPr/>
        </p:nvPicPr>
        <p:blipFill rotWithShape="1">
          <a:blip r:embed="rId2">
            <a:extLst>
              <a:ext uri="{28A0092B-C50C-407E-A947-70E740481C1C}">
                <a14:useLocalDpi xmlns:a14="http://schemas.microsoft.com/office/drawing/2010/main" val="0"/>
              </a:ext>
            </a:extLst>
          </a:blip>
          <a:srcRect/>
          <a:stretch/>
        </p:blipFill>
        <p:spPr bwMode="auto">
          <a:xfrm>
            <a:off x="901366" y="640081"/>
            <a:ext cx="6377483" cy="505415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ctrTitle"/>
          </p:nvPr>
        </p:nvSpPr>
        <p:spPr>
          <a:xfrm>
            <a:off x="8141110" y="639097"/>
            <a:ext cx="3401961" cy="3686015"/>
          </a:xfrm>
        </p:spPr>
        <p:txBody>
          <a:bodyPr>
            <a:normAutofit/>
          </a:bodyPr>
          <a:lstStyle/>
          <a:p>
            <a:r>
              <a:rPr lang="en-US" sz="6600"/>
              <a:t>Bayesian Neural Networks</a:t>
            </a:r>
          </a:p>
        </p:txBody>
      </p:sp>
      <p:sp>
        <p:nvSpPr>
          <p:cNvPr id="3" name="Subtitle 2"/>
          <p:cNvSpPr>
            <a:spLocks noGrp="1"/>
          </p:cNvSpPr>
          <p:nvPr>
            <p:ph type="subTitle" idx="1"/>
          </p:nvPr>
        </p:nvSpPr>
        <p:spPr>
          <a:xfrm>
            <a:off x="8141110" y="4455621"/>
            <a:ext cx="3417990" cy="1238616"/>
          </a:xfrm>
        </p:spPr>
        <p:txBody>
          <a:bodyPr>
            <a:normAutofit/>
          </a:bodyPr>
          <a:lstStyle/>
          <a:p>
            <a:pPr>
              <a:lnSpc>
                <a:spcPct val="80000"/>
              </a:lnSpc>
            </a:pPr>
            <a:r>
              <a:rPr lang="en-US" sz="2000">
                <a:solidFill>
                  <a:schemeClr val="tx1">
                    <a:lumMod val="85000"/>
                    <a:lumOff val="15000"/>
                  </a:schemeClr>
                </a:solidFill>
              </a:rPr>
              <a:t>Math 538</a:t>
            </a:r>
          </a:p>
          <a:p>
            <a:pPr>
              <a:lnSpc>
                <a:spcPct val="80000"/>
              </a:lnSpc>
            </a:pPr>
            <a:r>
              <a:rPr lang="en-US" sz="2000">
                <a:solidFill>
                  <a:schemeClr val="tx1">
                    <a:lumMod val="85000"/>
                    <a:lumOff val="15000"/>
                  </a:schemeClr>
                </a:solidFill>
              </a:rPr>
              <a:t>Spring 17</a:t>
            </a:r>
          </a:p>
          <a:p>
            <a:pPr>
              <a:lnSpc>
                <a:spcPct val="80000"/>
              </a:lnSpc>
            </a:pPr>
            <a:r>
              <a:rPr lang="en-US" sz="2000">
                <a:solidFill>
                  <a:schemeClr val="tx1">
                    <a:lumMod val="85000"/>
                    <a:lumOff val="15000"/>
                  </a:schemeClr>
                </a:solidFill>
              </a:rPr>
              <a:t>Jason &amp; greg</a:t>
            </a:r>
          </a:p>
        </p:txBody>
      </p:sp>
    </p:spTree>
    <p:extLst>
      <p:ext uri="{BB962C8B-B14F-4D97-AF65-F5344CB8AC3E}">
        <p14:creationId xmlns:p14="http://schemas.microsoft.com/office/powerpoint/2010/main" val="29293819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2938073" y="2362643"/>
            <a:ext cx="6378360" cy="3902585"/>
          </a:xfrm>
          <a:prstGeom prst="rect">
            <a:avLst/>
          </a:prstGeom>
        </p:spPr>
      </p:pic>
      <p:sp>
        <p:nvSpPr>
          <p:cNvPr id="2" name="Title 1"/>
          <p:cNvSpPr>
            <a:spLocks noGrp="1"/>
          </p:cNvSpPr>
          <p:nvPr>
            <p:ph type="title"/>
          </p:nvPr>
        </p:nvSpPr>
        <p:spPr/>
        <p:txBody>
          <a:bodyPr/>
          <a:lstStyle/>
          <a:p>
            <a:r>
              <a:rPr lang="en-US" dirty="0"/>
              <a:t>Hybrid Monte Carlo</a:t>
            </a:r>
          </a:p>
        </p:txBody>
      </p:sp>
      <p:sp>
        <p:nvSpPr>
          <p:cNvPr id="4" name="Content Placeholder 2"/>
          <p:cNvSpPr>
            <a:spLocks noGrp="1"/>
          </p:cNvSpPr>
          <p:nvPr>
            <p:ph idx="1"/>
          </p:nvPr>
        </p:nvSpPr>
        <p:spPr>
          <a:xfrm>
            <a:off x="1097624" y="1825625"/>
            <a:ext cx="10515600" cy="4351338"/>
          </a:xfrm>
        </p:spPr>
        <p:txBody>
          <a:bodyPr/>
          <a:lstStyle/>
          <a:p>
            <a:r>
              <a:rPr lang="en-US" dirty="0"/>
              <a:t>Random walk MCMCs are inherently inefficient. In high dimensions, reparameterization and efficient jumping rules don’t help.</a:t>
            </a:r>
          </a:p>
        </p:txBody>
      </p:sp>
    </p:spTree>
    <p:extLst>
      <p:ext uri="{BB962C8B-B14F-4D97-AF65-F5344CB8AC3E}">
        <p14:creationId xmlns:p14="http://schemas.microsoft.com/office/powerpoint/2010/main" val="6056171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Hybrid Monte Carlo</a:t>
            </a:r>
          </a:p>
        </p:txBody>
      </p:sp>
      <mc:AlternateContent xmlns:mc="http://schemas.openxmlformats.org/markup-compatibility/2006" xmlns:a14="http://schemas.microsoft.com/office/drawing/2010/main">
        <mc:Choice Requires="a14">
          <p:sp>
            <p:nvSpPr>
              <p:cNvPr id="6" name="Content Placeholder 2"/>
              <p:cNvSpPr>
                <a:spLocks noGrp="1"/>
              </p:cNvSpPr>
              <p:nvPr>
                <p:ph idx="1"/>
              </p:nvPr>
            </p:nvSpPr>
            <p:spPr>
              <a:xfrm>
                <a:off x="1097280" y="1928127"/>
                <a:ext cx="10415166" cy="4142889"/>
              </a:xfrm>
            </p:spPr>
            <p:txBody>
              <a:bodyPr>
                <a:normAutofit/>
              </a:bodyPr>
              <a:lstStyle/>
              <a:p>
                <a:r>
                  <a:rPr lang="en-US" sz="2600" dirty="0"/>
                  <a:t>Parameters of interest:</a:t>
                </a:r>
                <a:r>
                  <a:rPr lang="en-US" sz="2600" b="1" dirty="0"/>
                  <a:t> </a:t>
                </a:r>
                <a14:m>
                  <m:oMath xmlns:m="http://schemas.openxmlformats.org/officeDocument/2006/math">
                    <m:r>
                      <a:rPr lang="en-US" sz="2600" b="1" i="1" smtClean="0">
                        <a:latin typeface="Cambria Math" panose="02040503050406030204" pitchFamily="18" charset="0"/>
                      </a:rPr>
                      <m:t>𝜽</m:t>
                    </m:r>
                    <m:r>
                      <a:rPr lang="en-US" sz="2600" b="0" i="1" smtClean="0">
                        <a:latin typeface="Cambria Math" panose="02040503050406030204" pitchFamily="18" charset="0"/>
                      </a:rPr>
                      <m:t>=</m:t>
                    </m:r>
                    <m:d>
                      <m:dPr>
                        <m:ctrlPr>
                          <a:rPr lang="en-US" sz="2600" b="0" i="1" smtClean="0">
                            <a:latin typeface="Cambria Math" panose="02040503050406030204" pitchFamily="18" charset="0"/>
                          </a:rPr>
                        </m:ctrlPr>
                      </m:dPr>
                      <m:e>
                        <m:sSub>
                          <m:sSubPr>
                            <m:ctrlPr>
                              <a:rPr lang="en-US" sz="2600" b="0" i="1" smtClean="0">
                                <a:latin typeface="Cambria Math" panose="02040503050406030204" pitchFamily="18" charset="0"/>
                              </a:rPr>
                            </m:ctrlPr>
                          </m:sSubPr>
                          <m:e>
                            <m:r>
                              <a:rPr lang="en-US" sz="2600" b="0" i="1" smtClean="0">
                                <a:latin typeface="Cambria Math" panose="02040503050406030204" pitchFamily="18" charset="0"/>
                              </a:rPr>
                              <m:t>𝜃</m:t>
                            </m:r>
                          </m:e>
                          <m:sub>
                            <m:r>
                              <a:rPr lang="en-US" sz="2600" b="0" i="1" smtClean="0">
                                <a:latin typeface="Cambria Math" panose="02040503050406030204" pitchFamily="18" charset="0"/>
                              </a:rPr>
                              <m:t>1</m:t>
                            </m:r>
                          </m:sub>
                        </m:sSub>
                        <m:r>
                          <a:rPr lang="en-US" sz="2600" b="0" i="1" smtClean="0">
                            <a:latin typeface="Cambria Math" panose="02040503050406030204" pitchFamily="18" charset="0"/>
                          </a:rPr>
                          <m:t>,…,</m:t>
                        </m:r>
                        <m:sSub>
                          <m:sSubPr>
                            <m:ctrlPr>
                              <a:rPr lang="en-US" sz="2600" b="0" i="1" smtClean="0">
                                <a:latin typeface="Cambria Math" panose="02040503050406030204" pitchFamily="18" charset="0"/>
                              </a:rPr>
                            </m:ctrlPr>
                          </m:sSubPr>
                          <m:e>
                            <m:r>
                              <a:rPr lang="en-US" sz="2600" b="0" i="1" smtClean="0">
                                <a:latin typeface="Cambria Math" panose="02040503050406030204" pitchFamily="18" charset="0"/>
                              </a:rPr>
                              <m:t>𝜃</m:t>
                            </m:r>
                          </m:e>
                          <m:sub>
                            <m:r>
                              <a:rPr lang="en-US" sz="2600" b="0" i="1" smtClean="0">
                                <a:latin typeface="Cambria Math" panose="02040503050406030204" pitchFamily="18" charset="0"/>
                              </a:rPr>
                              <m:t>𝑘</m:t>
                            </m:r>
                          </m:sub>
                        </m:sSub>
                      </m:e>
                    </m:d>
                  </m:oMath>
                </a14:m>
                <a:endParaRPr lang="en-US" sz="2600" dirty="0"/>
              </a:p>
              <a:p>
                <a:r>
                  <a:rPr lang="en-US" sz="2600" dirty="0"/>
                  <a:t>Introduce momentum variables: </a:t>
                </a:r>
                <a14:m>
                  <m:oMath xmlns:m="http://schemas.openxmlformats.org/officeDocument/2006/math">
                    <m:r>
                      <a:rPr lang="en-US" sz="2600" b="1" i="1" smtClean="0">
                        <a:latin typeface="Cambria Math" panose="02040503050406030204" pitchFamily="18" charset="0"/>
                      </a:rPr>
                      <m:t>𝝓</m:t>
                    </m:r>
                    <m:r>
                      <a:rPr lang="en-US" sz="2600" b="0" i="1" smtClean="0">
                        <a:latin typeface="Cambria Math" panose="02040503050406030204" pitchFamily="18" charset="0"/>
                      </a:rPr>
                      <m:t>=</m:t>
                    </m:r>
                    <m:d>
                      <m:dPr>
                        <m:ctrlPr>
                          <a:rPr lang="en-US" sz="2600" b="0" i="1" smtClean="0">
                            <a:latin typeface="Cambria Math" panose="02040503050406030204" pitchFamily="18" charset="0"/>
                          </a:rPr>
                        </m:ctrlPr>
                      </m:dPr>
                      <m:e>
                        <m:sSub>
                          <m:sSubPr>
                            <m:ctrlPr>
                              <a:rPr lang="en-US" sz="2600" b="0" i="1" smtClean="0">
                                <a:latin typeface="Cambria Math" panose="02040503050406030204" pitchFamily="18" charset="0"/>
                              </a:rPr>
                            </m:ctrlPr>
                          </m:sSubPr>
                          <m:e>
                            <m:r>
                              <a:rPr lang="en-US" sz="2600" b="0" i="1" smtClean="0">
                                <a:latin typeface="Cambria Math" panose="02040503050406030204" pitchFamily="18" charset="0"/>
                              </a:rPr>
                              <m:t>𝜙</m:t>
                            </m:r>
                          </m:e>
                          <m:sub>
                            <m:r>
                              <a:rPr lang="en-US" sz="2600" b="0" i="1" smtClean="0">
                                <a:latin typeface="Cambria Math" panose="02040503050406030204" pitchFamily="18" charset="0"/>
                              </a:rPr>
                              <m:t>1</m:t>
                            </m:r>
                          </m:sub>
                        </m:sSub>
                        <m:r>
                          <a:rPr lang="en-US" sz="2600" b="0" i="1" smtClean="0">
                            <a:latin typeface="Cambria Math" panose="02040503050406030204" pitchFamily="18" charset="0"/>
                          </a:rPr>
                          <m:t>,…,</m:t>
                        </m:r>
                        <m:sSub>
                          <m:sSubPr>
                            <m:ctrlPr>
                              <a:rPr lang="en-US" sz="2600" b="0" i="1" smtClean="0">
                                <a:latin typeface="Cambria Math" panose="02040503050406030204" pitchFamily="18" charset="0"/>
                              </a:rPr>
                            </m:ctrlPr>
                          </m:sSubPr>
                          <m:e>
                            <m:r>
                              <a:rPr lang="en-US" sz="2600" b="0" i="1" smtClean="0">
                                <a:latin typeface="Cambria Math" panose="02040503050406030204" pitchFamily="18" charset="0"/>
                              </a:rPr>
                              <m:t>𝜙</m:t>
                            </m:r>
                          </m:e>
                          <m:sub>
                            <m:r>
                              <a:rPr lang="en-US" sz="2600" b="0" i="1" smtClean="0">
                                <a:latin typeface="Cambria Math" panose="02040503050406030204" pitchFamily="18" charset="0"/>
                              </a:rPr>
                              <m:t>𝑘</m:t>
                            </m:r>
                          </m:sub>
                        </m:sSub>
                      </m:e>
                    </m:d>
                  </m:oMath>
                </a14:m>
                <a:endParaRPr lang="en-US" sz="2600" dirty="0"/>
              </a:p>
              <a:p>
                <a:r>
                  <a:rPr lang="en-US" sz="2600" dirty="0"/>
                  <a:t>Position and momentum of algorithm evolve based on preservation of total energy as it explores the state space.</a:t>
                </a:r>
              </a:p>
              <a:p>
                <a:pPr marL="0" indent="0">
                  <a:buNone/>
                </a:pPr>
                <a:endParaRPr lang="en-US" dirty="0"/>
              </a:p>
              <a:p>
                <a:pPr marL="292608" lvl="1" indent="0">
                  <a:buNone/>
                </a:pPr>
                <a:r>
                  <a:rPr lang="en-US" sz="2000" dirty="0"/>
                  <a:t>Potential Energy: </a:t>
                </a:r>
                <a14:m>
                  <m:oMath xmlns:m="http://schemas.openxmlformats.org/officeDocument/2006/math">
                    <m:r>
                      <a:rPr lang="en-US" sz="2000" b="0" i="1" smtClean="0">
                        <a:latin typeface="Cambria Math" panose="02040503050406030204" pitchFamily="18" charset="0"/>
                      </a:rPr>
                      <m:t>𝑈</m:t>
                    </m:r>
                    <m:d>
                      <m:dPr>
                        <m:ctrlPr>
                          <a:rPr lang="en-US" sz="2000" b="0" i="1" smtClean="0">
                            <a:latin typeface="Cambria Math" panose="02040503050406030204" pitchFamily="18" charset="0"/>
                          </a:rPr>
                        </m:ctrlPr>
                      </m:dPr>
                      <m:e>
                        <m:r>
                          <a:rPr lang="en-US" sz="2000" b="1" i="1" smtClean="0">
                            <a:latin typeface="Cambria Math" panose="02040503050406030204" pitchFamily="18" charset="0"/>
                          </a:rPr>
                          <m:t>𝜽</m:t>
                        </m:r>
                      </m:e>
                    </m:d>
                    <m:r>
                      <a:rPr lang="en-US" sz="2000" b="0" i="1" smtClean="0">
                        <a:latin typeface="Cambria Math" panose="02040503050406030204" pitchFamily="18" charset="0"/>
                      </a:rPr>
                      <m:t>∝−</m:t>
                    </m:r>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log</m:t>
                        </m:r>
                      </m:fName>
                      <m:e>
                        <m:r>
                          <a:rPr lang="en-US" sz="2000" b="0" i="1" smtClean="0">
                            <a:latin typeface="Cambria Math" panose="02040503050406030204" pitchFamily="18" charset="0"/>
                          </a:rPr>
                          <m:t>𝑝</m:t>
                        </m:r>
                        <m:d>
                          <m:dPr>
                            <m:ctrlPr>
                              <a:rPr lang="en-US" sz="2000" b="0" i="1" smtClean="0">
                                <a:latin typeface="Cambria Math" panose="02040503050406030204" pitchFamily="18" charset="0"/>
                              </a:rPr>
                            </m:ctrlPr>
                          </m:dPr>
                          <m:e>
                            <m:r>
                              <a:rPr lang="en-US" sz="2000" b="1" i="1" smtClean="0">
                                <a:latin typeface="Cambria Math" panose="02040503050406030204" pitchFamily="18" charset="0"/>
                              </a:rPr>
                              <m:t>𝜽</m:t>
                            </m:r>
                          </m:e>
                          <m:e>
                            <m:r>
                              <a:rPr lang="en-US" sz="2000" b="1" i="1" smtClean="0">
                                <a:latin typeface="Cambria Math" panose="02040503050406030204" pitchFamily="18" charset="0"/>
                              </a:rPr>
                              <m:t>𝒚</m:t>
                            </m:r>
                          </m:e>
                        </m:d>
                      </m:e>
                    </m:func>
                  </m:oMath>
                </a14:m>
                <a:endParaRPr lang="en-US" sz="2000" dirty="0"/>
              </a:p>
              <a:p>
                <a:pPr marL="292608" lvl="1" indent="0">
                  <a:buNone/>
                </a:pPr>
                <a:r>
                  <a:rPr lang="en-US" sz="2000" dirty="0"/>
                  <a:t>Kinetic Energy: </a:t>
                </a:r>
                <a14:m>
                  <m:oMath xmlns:m="http://schemas.openxmlformats.org/officeDocument/2006/math">
                    <m:r>
                      <a:rPr lang="en-US" sz="2000" b="0" i="1" smtClean="0">
                        <a:latin typeface="Cambria Math" panose="02040503050406030204" pitchFamily="18" charset="0"/>
                      </a:rPr>
                      <m:t>𝐾</m:t>
                    </m:r>
                    <m:d>
                      <m:dPr>
                        <m:ctrlPr>
                          <a:rPr lang="en-US" sz="2000" b="0" i="1" smtClean="0">
                            <a:latin typeface="Cambria Math" panose="02040503050406030204" pitchFamily="18" charset="0"/>
                          </a:rPr>
                        </m:ctrlPr>
                      </m:dPr>
                      <m:e>
                        <m:r>
                          <a:rPr lang="en-US" sz="2000" b="1" i="1" smtClean="0">
                            <a:latin typeface="Cambria Math" panose="02040503050406030204" pitchFamily="18" charset="0"/>
                          </a:rPr>
                          <m:t>𝝓</m:t>
                        </m:r>
                      </m:e>
                    </m:d>
                    <m:r>
                      <a:rPr lang="en-US" sz="2000" b="0" i="1" smtClean="0">
                        <a:latin typeface="Cambria Math" panose="02040503050406030204" pitchFamily="18" charset="0"/>
                      </a:rPr>
                      <m:t>∝−</m:t>
                    </m:r>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log</m:t>
                        </m:r>
                      </m:fName>
                      <m:e>
                        <m:r>
                          <a:rPr lang="en-US" sz="2000" b="0" i="1" smtClean="0">
                            <a:latin typeface="Cambria Math" panose="02040503050406030204" pitchFamily="18" charset="0"/>
                          </a:rPr>
                          <m:t>𝑝</m:t>
                        </m:r>
                        <m:r>
                          <a:rPr lang="en-US" sz="2000" b="0" i="1" smtClean="0">
                            <a:latin typeface="Cambria Math" panose="02040503050406030204" pitchFamily="18" charset="0"/>
                          </a:rPr>
                          <m:t>(</m:t>
                        </m:r>
                        <m:r>
                          <a:rPr lang="en-US" sz="2000" b="1" i="1" smtClean="0">
                            <a:latin typeface="Cambria Math" panose="02040503050406030204" pitchFamily="18" charset="0"/>
                          </a:rPr>
                          <m:t>𝝓</m:t>
                        </m:r>
                        <m:r>
                          <a:rPr lang="en-US" sz="2000" b="0" i="1" smtClean="0">
                            <a:latin typeface="Cambria Math" panose="02040503050406030204" pitchFamily="18" charset="0"/>
                          </a:rPr>
                          <m:t>)</m:t>
                        </m:r>
                      </m:e>
                    </m:func>
                  </m:oMath>
                </a14:m>
                <a:endParaRPr lang="en-US" sz="2000" dirty="0"/>
              </a:p>
              <a:p>
                <a:pPr marL="292608" lvl="1" indent="0">
                  <a:buNone/>
                </a:pPr>
                <a:r>
                  <a:rPr lang="en-US" sz="2000" dirty="0"/>
                  <a:t>Total Energy (Hamiltonian): </a:t>
                </a:r>
                <a14:m>
                  <m:oMath xmlns:m="http://schemas.openxmlformats.org/officeDocument/2006/math">
                    <m:r>
                      <a:rPr lang="en-US" sz="2000" b="0" i="1" smtClean="0">
                        <a:latin typeface="Cambria Math" panose="02040503050406030204" pitchFamily="18" charset="0"/>
                      </a:rPr>
                      <m:t>𝐻</m:t>
                    </m:r>
                    <m:d>
                      <m:dPr>
                        <m:ctrlPr>
                          <a:rPr lang="en-US" sz="2000" b="0" i="1" smtClean="0">
                            <a:latin typeface="Cambria Math" panose="02040503050406030204" pitchFamily="18" charset="0"/>
                          </a:rPr>
                        </m:ctrlPr>
                      </m:dPr>
                      <m:e>
                        <m:r>
                          <a:rPr lang="en-US" sz="2000" b="1" i="1" smtClean="0">
                            <a:latin typeface="Cambria Math" panose="02040503050406030204" pitchFamily="18" charset="0"/>
                          </a:rPr>
                          <m:t>𝜽</m:t>
                        </m:r>
                        <m:r>
                          <a:rPr lang="en-US" sz="2000" b="1" i="1" smtClean="0">
                            <a:latin typeface="Cambria Math" panose="02040503050406030204" pitchFamily="18" charset="0"/>
                          </a:rPr>
                          <m:t>,</m:t>
                        </m:r>
                        <m:r>
                          <a:rPr lang="en-US" sz="2000" b="1" i="1" smtClean="0">
                            <a:latin typeface="Cambria Math" panose="02040503050406030204" pitchFamily="18" charset="0"/>
                          </a:rPr>
                          <m:t>𝝓</m:t>
                        </m:r>
                      </m:e>
                    </m:d>
                    <m:r>
                      <a:rPr lang="en-US" sz="2000" b="0" i="1" smtClean="0">
                        <a:latin typeface="Cambria Math" panose="02040503050406030204" pitchFamily="18" charset="0"/>
                      </a:rPr>
                      <m:t>=</m:t>
                    </m:r>
                    <m:r>
                      <a:rPr lang="en-US" sz="2000" b="0" i="1" smtClean="0">
                        <a:latin typeface="Cambria Math" panose="02040503050406030204" pitchFamily="18" charset="0"/>
                      </a:rPr>
                      <m:t>𝑈</m:t>
                    </m:r>
                    <m:d>
                      <m:dPr>
                        <m:ctrlPr>
                          <a:rPr lang="en-US" sz="2000" b="0" i="1" smtClean="0">
                            <a:latin typeface="Cambria Math" panose="02040503050406030204" pitchFamily="18" charset="0"/>
                          </a:rPr>
                        </m:ctrlPr>
                      </m:dPr>
                      <m:e>
                        <m:r>
                          <a:rPr lang="en-US" sz="2000" b="1" i="1" smtClean="0">
                            <a:latin typeface="Cambria Math" panose="02040503050406030204" pitchFamily="18" charset="0"/>
                          </a:rPr>
                          <m:t>𝜽</m:t>
                        </m:r>
                      </m:e>
                    </m:d>
                    <m:r>
                      <a:rPr lang="en-US" sz="2000" b="0" i="1" smtClean="0">
                        <a:latin typeface="Cambria Math" panose="02040503050406030204" pitchFamily="18" charset="0"/>
                      </a:rPr>
                      <m:t>+</m:t>
                    </m:r>
                    <m:r>
                      <a:rPr lang="en-US" sz="2000" b="0" i="1" smtClean="0">
                        <a:latin typeface="Cambria Math" panose="02040503050406030204" pitchFamily="18" charset="0"/>
                      </a:rPr>
                      <m:t>𝑘</m:t>
                    </m:r>
                    <m:d>
                      <m:dPr>
                        <m:ctrlPr>
                          <a:rPr lang="en-US" sz="2000" b="0" i="1" smtClean="0">
                            <a:latin typeface="Cambria Math" panose="02040503050406030204" pitchFamily="18" charset="0"/>
                          </a:rPr>
                        </m:ctrlPr>
                      </m:dPr>
                      <m:e>
                        <m:r>
                          <a:rPr lang="en-US" sz="2000" b="1" i="1" smtClean="0">
                            <a:latin typeface="Cambria Math" panose="02040503050406030204" pitchFamily="18" charset="0"/>
                          </a:rPr>
                          <m:t>𝝓</m:t>
                        </m:r>
                      </m:e>
                    </m:d>
                  </m:oMath>
                </a14:m>
                <a:endParaRPr lang="en-US" sz="2000" dirty="0"/>
              </a:p>
              <a:p>
                <a:pPr marL="0" indent="0">
                  <a:buNone/>
                </a:pPr>
                <a:endParaRPr lang="en-US" b="1" dirty="0"/>
              </a:p>
              <a:p>
                <a:pPr marL="0" indent="0">
                  <a:buNone/>
                </a:pPr>
                <a:endParaRPr lang="en-US" b="1" dirty="0"/>
              </a:p>
              <a:p>
                <a:pPr marL="0" indent="0">
                  <a:buNone/>
                </a:pPr>
                <a:endParaRPr lang="en-US" dirty="0"/>
              </a:p>
            </p:txBody>
          </p:sp>
        </mc:Choice>
        <mc:Fallback xmlns="">
          <p:sp>
            <p:nvSpPr>
              <p:cNvPr id="6" name="Content Placeholder 2"/>
              <p:cNvSpPr>
                <a:spLocks noGrp="1" noRot="1" noChangeAspect="1" noMove="1" noResize="1" noEditPoints="1" noAdjustHandles="1" noChangeArrowheads="1" noChangeShapeType="1" noTextEdit="1"/>
              </p:cNvSpPr>
              <p:nvPr>
                <p:ph idx="1"/>
              </p:nvPr>
            </p:nvSpPr>
            <p:spPr>
              <a:xfrm>
                <a:off x="1097280" y="1928127"/>
                <a:ext cx="10415166" cy="4142889"/>
              </a:xfrm>
              <a:blipFill>
                <a:blip r:embed="rId2"/>
                <a:stretch>
                  <a:fillRect l="-1053" t="-2206" r="-410"/>
                </a:stretch>
              </a:blipFill>
            </p:spPr>
            <p:txBody>
              <a:bodyPr/>
              <a:lstStyle/>
              <a:p>
                <a:r>
                  <a:rPr lang="en-US">
                    <a:noFill/>
                  </a:rPr>
                  <a:t> </a:t>
                </a:r>
              </a:p>
            </p:txBody>
          </p:sp>
        </mc:Fallback>
      </mc:AlternateContent>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30782" y="3533574"/>
            <a:ext cx="4601980" cy="1250608"/>
          </a:xfrm>
          <a:prstGeom prst="rect">
            <a:avLst/>
          </a:prstGeom>
        </p:spPr>
      </p:pic>
    </p:spTree>
    <p:extLst>
      <p:ext uri="{BB962C8B-B14F-4D97-AF65-F5344CB8AC3E}">
        <p14:creationId xmlns:p14="http://schemas.microsoft.com/office/powerpoint/2010/main" val="16078151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Hybrid Monte Carlo</a:t>
            </a:r>
          </a:p>
        </p:txBody>
      </p:sp>
      <mc:AlternateContent xmlns:mc="http://schemas.openxmlformats.org/markup-compatibility/2006" xmlns:a14="http://schemas.microsoft.com/office/drawing/2010/main">
        <mc:Choice Requires="a14">
          <p:sp>
            <p:nvSpPr>
              <p:cNvPr id="8" name="Content Placeholder 2"/>
              <p:cNvSpPr txBox="1">
                <a:spLocks/>
              </p:cNvSpPr>
              <p:nvPr/>
            </p:nvSpPr>
            <p:spPr>
              <a:xfrm>
                <a:off x="1097280" y="1839273"/>
                <a:ext cx="5029200" cy="4351338"/>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US" dirty="0">
                    <a:solidFill>
                      <a:schemeClr val="tx1"/>
                    </a:solidFill>
                  </a:rPr>
                  <a:t>1. Joint Posterior</a:t>
                </a:r>
              </a:p>
              <a:p>
                <a:pPr marL="0" indent="0">
                  <a:buFont typeface="Calibri" panose="020F0502020204030204" pitchFamily="34" charset="0"/>
                  <a:buNone/>
                </a:pPr>
                <a14:m>
                  <m:oMathPara xmlns:m="http://schemas.openxmlformats.org/officeDocument/2006/math">
                    <m:oMathParaPr>
                      <m:jc m:val="centerGroup"/>
                    </m:oMathParaPr>
                    <m:oMath xmlns:m="http://schemas.openxmlformats.org/officeDocument/2006/math">
                      <m:r>
                        <a:rPr lang="en-US" i="1">
                          <a:solidFill>
                            <a:schemeClr val="tx1"/>
                          </a:solidFill>
                          <a:latin typeface="Cambria Math" panose="02040503050406030204" pitchFamily="18" charset="0"/>
                        </a:rPr>
                        <m:t>𝑝</m:t>
                      </m:r>
                      <m:d>
                        <m:dPr>
                          <m:ctrlPr>
                            <a:rPr lang="en-US" i="1">
                              <a:solidFill>
                                <a:schemeClr val="tx1"/>
                              </a:solidFill>
                              <a:latin typeface="Cambria Math" panose="02040503050406030204" pitchFamily="18" charset="0"/>
                            </a:rPr>
                          </m:ctrlPr>
                        </m:dPr>
                        <m:e>
                          <m:r>
                            <a:rPr lang="en-US" b="1" i="1">
                              <a:solidFill>
                                <a:schemeClr val="tx1"/>
                              </a:solidFill>
                              <a:latin typeface="Cambria Math" panose="02040503050406030204" pitchFamily="18" charset="0"/>
                            </a:rPr>
                            <m:t>𝜽</m:t>
                          </m:r>
                          <m:r>
                            <a:rPr lang="en-US" b="1" i="1">
                              <a:solidFill>
                                <a:schemeClr val="tx1"/>
                              </a:solidFill>
                              <a:latin typeface="Cambria Math" panose="02040503050406030204" pitchFamily="18" charset="0"/>
                            </a:rPr>
                            <m:t>,</m:t>
                          </m:r>
                          <m:r>
                            <a:rPr lang="en-US" b="1" i="1">
                              <a:solidFill>
                                <a:schemeClr val="tx1"/>
                              </a:solidFill>
                              <a:latin typeface="Cambria Math" panose="02040503050406030204" pitchFamily="18" charset="0"/>
                            </a:rPr>
                            <m:t>𝝓</m:t>
                          </m:r>
                        </m:e>
                        <m:e>
                          <m:r>
                            <a:rPr lang="en-US" b="1" i="1">
                              <a:solidFill>
                                <a:schemeClr val="tx1"/>
                              </a:solidFill>
                              <a:latin typeface="Cambria Math" panose="02040503050406030204" pitchFamily="18" charset="0"/>
                            </a:rPr>
                            <m:t>𝒚</m:t>
                          </m:r>
                        </m:e>
                      </m:d>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𝑝</m:t>
                      </m:r>
                      <m:d>
                        <m:dPr>
                          <m:ctrlPr>
                            <a:rPr lang="en-US" i="1">
                              <a:solidFill>
                                <a:schemeClr val="tx1"/>
                              </a:solidFill>
                              <a:latin typeface="Cambria Math" panose="02040503050406030204" pitchFamily="18" charset="0"/>
                            </a:rPr>
                          </m:ctrlPr>
                        </m:dPr>
                        <m:e>
                          <m:r>
                            <a:rPr lang="en-US" b="1" i="1">
                              <a:solidFill>
                                <a:schemeClr val="tx1"/>
                              </a:solidFill>
                              <a:latin typeface="Cambria Math" panose="02040503050406030204" pitchFamily="18" charset="0"/>
                            </a:rPr>
                            <m:t>𝝓</m:t>
                          </m:r>
                        </m:e>
                      </m:d>
                      <m:r>
                        <a:rPr lang="en-US" i="1">
                          <a:solidFill>
                            <a:schemeClr val="tx1"/>
                          </a:solidFill>
                          <a:latin typeface="Cambria Math" panose="02040503050406030204" pitchFamily="18" charset="0"/>
                        </a:rPr>
                        <m:t>𝑝</m:t>
                      </m:r>
                      <m:d>
                        <m:dPr>
                          <m:ctrlPr>
                            <a:rPr lang="en-US" b="1" i="1">
                              <a:solidFill>
                                <a:schemeClr val="tx1"/>
                              </a:solidFill>
                              <a:latin typeface="Cambria Math" panose="02040503050406030204" pitchFamily="18" charset="0"/>
                            </a:rPr>
                          </m:ctrlPr>
                        </m:dPr>
                        <m:e>
                          <m:r>
                            <a:rPr lang="en-US" b="1" i="1">
                              <a:solidFill>
                                <a:schemeClr val="tx1"/>
                              </a:solidFill>
                              <a:latin typeface="Cambria Math" panose="02040503050406030204" pitchFamily="18" charset="0"/>
                            </a:rPr>
                            <m:t>𝜽</m:t>
                          </m:r>
                        </m:e>
                        <m:e>
                          <m:r>
                            <a:rPr lang="en-US" b="1" i="1">
                              <a:solidFill>
                                <a:schemeClr val="tx1"/>
                              </a:solidFill>
                              <a:latin typeface="Cambria Math" panose="02040503050406030204" pitchFamily="18" charset="0"/>
                            </a:rPr>
                            <m:t>𝒚</m:t>
                          </m:r>
                        </m:e>
                      </m:d>
                    </m:oMath>
                    <m:oMath xmlns:m="http://schemas.openxmlformats.org/officeDocument/2006/math">
                      <m:r>
                        <a:rPr lang="en-US" b="1" i="1" smtClean="0">
                          <a:solidFill>
                            <a:schemeClr val="tx1"/>
                          </a:solidFill>
                          <a:latin typeface="Cambria Math" panose="02040503050406030204" pitchFamily="18" charset="0"/>
                        </a:rPr>
                        <m:t> </m:t>
                      </m:r>
                    </m:oMath>
                  </m:oMathPara>
                </a14:m>
                <a:br>
                  <a:rPr lang="en-US" b="1" i="1" dirty="0">
                    <a:solidFill>
                      <a:schemeClr val="tx1"/>
                    </a:solidFill>
                    <a:latin typeface="Cambria Math" panose="02040503050406030204" pitchFamily="18" charset="0"/>
                  </a:rPr>
                </a:br>
                <a:endParaRPr lang="en-US" b="1" i="1" dirty="0">
                  <a:solidFill>
                    <a:schemeClr val="tx1"/>
                  </a:solidFill>
                  <a:latin typeface="Cambria Math" panose="02040503050406030204" pitchFamily="18" charset="0"/>
                </a:endParaRPr>
              </a:p>
              <a:p>
                <a:pPr marL="0" indent="0" algn="ctr">
                  <a:buFont typeface="Calibri" panose="020F0502020204030204" pitchFamily="34" charset="0"/>
                  <a:buNone/>
                </a:pPr>
                <a14:m>
                  <m:oMathPara xmlns:m="http://schemas.openxmlformats.org/officeDocument/2006/math">
                    <m:oMathParaPr>
                      <m:jc m:val="centerGroup"/>
                    </m:oMathParaPr>
                    <m:oMath xmlns:m="http://schemas.openxmlformats.org/officeDocument/2006/math">
                      <m:r>
                        <a:rPr lang="en-US" b="1" i="1" smtClean="0">
                          <a:solidFill>
                            <a:schemeClr val="tx1"/>
                          </a:solidFill>
                          <a:latin typeface="Cambria Math" panose="02040503050406030204" pitchFamily="18" charset="0"/>
                        </a:rPr>
                        <m:t>𝝓</m:t>
                      </m:r>
                      <m:r>
                        <a:rPr lang="en-US" i="1" smtClean="0">
                          <a:solidFill>
                            <a:schemeClr val="tx1"/>
                          </a:solidFill>
                          <a:latin typeface="Cambria Math" panose="02040503050406030204" pitchFamily="18" charset="0"/>
                          <a:ea typeface="Cambria Math" panose="02040503050406030204" pitchFamily="18" charset="0"/>
                        </a:rPr>
                        <m:t>≡</m:t>
                      </m:r>
                      <m:r>
                        <a:rPr lang="en-US" b="1" i="1" smtClean="0">
                          <a:solidFill>
                            <a:schemeClr val="tx1"/>
                          </a:solidFill>
                          <a:latin typeface="Cambria Math" panose="02040503050406030204" pitchFamily="18" charset="0"/>
                          <a:ea typeface="Cambria Math" panose="02040503050406030204" pitchFamily="18" charset="0"/>
                        </a:rPr>
                        <m:t>𝝓</m:t>
                      </m:r>
                      <m:r>
                        <a:rPr lang="en-US" b="1" i="1" smtClean="0">
                          <a:solidFill>
                            <a:schemeClr val="tx1"/>
                          </a:solidFill>
                          <a:latin typeface="Cambria Math" panose="02040503050406030204" pitchFamily="18" charset="0"/>
                          <a:ea typeface="Cambria Math" panose="02040503050406030204" pitchFamily="18" charset="0"/>
                        </a:rPr>
                        <m:t>|</m:t>
                      </m:r>
                      <m:r>
                        <a:rPr lang="en-US" b="1" i="1" smtClean="0">
                          <a:solidFill>
                            <a:schemeClr val="tx1"/>
                          </a:solidFill>
                          <a:latin typeface="Cambria Math" panose="02040503050406030204" pitchFamily="18" charset="0"/>
                          <a:ea typeface="Cambria Math" panose="02040503050406030204" pitchFamily="18" charset="0"/>
                        </a:rPr>
                        <m:t>𝒚</m:t>
                      </m:r>
                      <m:r>
                        <a:rPr lang="en-US" i="1" smtClean="0">
                          <a:solidFill>
                            <a:schemeClr val="tx1"/>
                          </a:solidFill>
                          <a:latin typeface="Cambria Math" panose="02040503050406030204" pitchFamily="18" charset="0"/>
                          <a:ea typeface="Cambria Math" panose="02040503050406030204" pitchFamily="18" charset="0"/>
                        </a:rPr>
                        <m:t>∼</m:t>
                      </m:r>
                      <m:sSub>
                        <m:sSubPr>
                          <m:ctrlPr>
                            <a:rPr lang="en-US" i="1" smtClean="0">
                              <a:solidFill>
                                <a:schemeClr val="tx1"/>
                              </a:solidFill>
                              <a:latin typeface="Cambria Math" panose="02040503050406030204" pitchFamily="18" charset="0"/>
                              <a:ea typeface="Cambria Math" panose="02040503050406030204" pitchFamily="18" charset="0"/>
                            </a:rPr>
                          </m:ctrlPr>
                        </m:sSubPr>
                        <m:e>
                          <m:r>
                            <a:rPr lang="en-US" i="1" smtClean="0">
                              <a:solidFill>
                                <a:schemeClr val="tx1"/>
                              </a:solidFill>
                              <a:latin typeface="Cambria Math" panose="02040503050406030204" pitchFamily="18" charset="0"/>
                              <a:ea typeface="Cambria Math" panose="02040503050406030204" pitchFamily="18" charset="0"/>
                            </a:rPr>
                            <m:t>𝑁</m:t>
                          </m:r>
                        </m:e>
                        <m:sub>
                          <m:r>
                            <a:rPr lang="en-US" i="1" smtClean="0">
                              <a:solidFill>
                                <a:schemeClr val="tx1"/>
                              </a:solidFill>
                              <a:latin typeface="Cambria Math" panose="02040503050406030204" pitchFamily="18" charset="0"/>
                              <a:ea typeface="Cambria Math" panose="02040503050406030204" pitchFamily="18" charset="0"/>
                            </a:rPr>
                            <m:t>𝑘</m:t>
                          </m:r>
                        </m:sub>
                      </m:sSub>
                      <m:d>
                        <m:dPr>
                          <m:ctrlPr>
                            <a:rPr lang="en-US" i="1" smtClean="0">
                              <a:solidFill>
                                <a:schemeClr val="tx1"/>
                              </a:solidFill>
                              <a:latin typeface="Cambria Math" panose="02040503050406030204" pitchFamily="18" charset="0"/>
                              <a:ea typeface="Cambria Math" panose="02040503050406030204" pitchFamily="18" charset="0"/>
                            </a:rPr>
                          </m:ctrlPr>
                        </m:dPr>
                        <m:e>
                          <m:r>
                            <a:rPr lang="en-US" b="1" i="1" smtClean="0">
                              <a:solidFill>
                                <a:schemeClr val="tx1"/>
                              </a:solidFill>
                              <a:latin typeface="Cambria Math" panose="02040503050406030204" pitchFamily="18" charset="0"/>
                              <a:ea typeface="Cambria Math" panose="02040503050406030204" pitchFamily="18" charset="0"/>
                            </a:rPr>
                            <m:t>𝟎</m:t>
                          </m:r>
                          <m:r>
                            <a:rPr lang="en-US" i="1" smtClean="0">
                              <a:solidFill>
                                <a:schemeClr val="tx1"/>
                              </a:solidFill>
                              <a:latin typeface="Cambria Math" panose="02040503050406030204" pitchFamily="18" charset="0"/>
                              <a:ea typeface="Cambria Math" panose="02040503050406030204" pitchFamily="18" charset="0"/>
                            </a:rPr>
                            <m:t>,</m:t>
                          </m:r>
                          <m:r>
                            <a:rPr lang="en-US" i="1" smtClean="0">
                              <a:solidFill>
                                <a:schemeClr val="tx1"/>
                              </a:solidFill>
                              <a:latin typeface="Cambria Math" panose="02040503050406030204" pitchFamily="18" charset="0"/>
                              <a:ea typeface="Cambria Math" panose="02040503050406030204" pitchFamily="18" charset="0"/>
                            </a:rPr>
                            <m:t>𝑀</m:t>
                          </m:r>
                        </m:e>
                      </m:d>
                    </m:oMath>
                  </m:oMathPara>
                </a14:m>
                <a:endParaRPr lang="en-US" dirty="0">
                  <a:solidFill>
                    <a:schemeClr val="tx1"/>
                  </a:solidFill>
                </a:endParaRPr>
              </a:p>
              <a:p>
                <a:pPr marL="0" indent="0">
                  <a:buNone/>
                </a:pPr>
                <a:r>
                  <a:rPr lang="en-US" dirty="0">
                    <a:solidFill>
                      <a:schemeClr val="tx1"/>
                    </a:solidFill>
                  </a:rPr>
                  <a:t>2. Mass Matrix: </a:t>
                </a:r>
                <a14:m>
                  <m:oMath xmlns:m="http://schemas.openxmlformats.org/officeDocument/2006/math">
                    <m:r>
                      <a:rPr lang="en-US" i="1">
                        <a:solidFill>
                          <a:schemeClr val="tx1"/>
                        </a:solidFill>
                        <a:latin typeface="Cambria Math" panose="02040503050406030204" pitchFamily="18" charset="0"/>
                      </a:rPr>
                      <m:t>𝑀</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𝐼</m:t>
                    </m:r>
                    <m:r>
                      <a:rPr lang="en-US" i="1">
                        <a:solidFill>
                          <a:schemeClr val="tx1"/>
                        </a:solidFill>
                        <a:latin typeface="Cambria Math" panose="02040503050406030204" pitchFamily="18" charset="0"/>
                      </a:rPr>
                      <m:t> </m:t>
                    </m:r>
                  </m:oMath>
                </a14:m>
                <a:r>
                  <a:rPr lang="en-US" dirty="0">
                    <a:solidFill>
                      <a:schemeClr val="tx1"/>
                    </a:solidFill>
                  </a:rPr>
                  <a:t> or  </a:t>
                </a:r>
                <a14:m>
                  <m:oMath xmlns:m="http://schemas.openxmlformats.org/officeDocument/2006/math">
                    <m:r>
                      <a:rPr lang="en-US" i="1">
                        <a:solidFill>
                          <a:schemeClr val="tx1"/>
                        </a:solidFill>
                        <a:latin typeface="Cambria Math" panose="02040503050406030204" pitchFamily="18" charset="0"/>
                      </a:rPr>
                      <m:t>𝑀</m:t>
                    </m:r>
                    <m:r>
                      <a:rPr lang="en-US" i="1" smtClean="0">
                        <a:solidFill>
                          <a:schemeClr val="tx1"/>
                        </a:solidFill>
                        <a:latin typeface="Cambria Math" panose="02040503050406030204" pitchFamily="18" charset="0"/>
                      </a:rPr>
                      <m:t>∝</m:t>
                    </m:r>
                    <m:r>
                      <a:rPr lang="en-US" i="1" smtClean="0">
                        <a:solidFill>
                          <a:schemeClr val="tx1"/>
                        </a:solidFill>
                        <a:latin typeface="Cambria Math" panose="02040503050406030204" pitchFamily="18" charset="0"/>
                      </a:rPr>
                      <m:t>𝑉𝑎𝑟</m:t>
                    </m:r>
                    <m:sSup>
                      <m:sSupPr>
                        <m:ctrlPr>
                          <a:rPr lang="en-US" i="1" smtClean="0">
                            <a:solidFill>
                              <a:schemeClr val="tx1"/>
                            </a:solidFill>
                            <a:latin typeface="Cambria Math" panose="02040503050406030204" pitchFamily="18" charset="0"/>
                          </a:rPr>
                        </m:ctrlPr>
                      </m:sSupPr>
                      <m:e>
                        <m:d>
                          <m:dPr>
                            <m:ctrlPr>
                              <a:rPr lang="en-US" b="1" i="1" smtClean="0">
                                <a:solidFill>
                                  <a:schemeClr val="tx1"/>
                                </a:solidFill>
                                <a:latin typeface="Cambria Math" panose="02040503050406030204" pitchFamily="18" charset="0"/>
                              </a:rPr>
                            </m:ctrlPr>
                          </m:dPr>
                          <m:e>
                            <m:r>
                              <a:rPr lang="en-US" b="1" i="1" smtClean="0">
                                <a:solidFill>
                                  <a:schemeClr val="tx1"/>
                                </a:solidFill>
                                <a:latin typeface="Cambria Math" panose="02040503050406030204" pitchFamily="18" charset="0"/>
                              </a:rPr>
                              <m:t>𝜽</m:t>
                            </m:r>
                          </m:e>
                          <m:e>
                            <m:r>
                              <a:rPr lang="en-US" b="1" i="1" smtClean="0">
                                <a:solidFill>
                                  <a:schemeClr val="tx1"/>
                                </a:solidFill>
                                <a:latin typeface="Cambria Math" panose="02040503050406030204" pitchFamily="18" charset="0"/>
                              </a:rPr>
                              <m:t>𝒚</m:t>
                            </m:r>
                          </m:e>
                        </m:d>
                      </m:e>
                      <m:sup>
                        <m:r>
                          <a:rPr lang="en-US" i="1" smtClean="0">
                            <a:solidFill>
                              <a:schemeClr val="tx1"/>
                            </a:solidFill>
                            <a:latin typeface="Cambria Math" panose="02040503050406030204" pitchFamily="18" charset="0"/>
                          </a:rPr>
                          <m:t>−1</m:t>
                        </m:r>
                      </m:sup>
                    </m:sSup>
                  </m:oMath>
                </a14:m>
                <a:endParaRPr lang="en-US" dirty="0">
                  <a:solidFill>
                    <a:schemeClr val="tx1"/>
                  </a:solidFill>
                </a:endParaRPr>
              </a:p>
              <a:p>
                <a:pPr marL="0" indent="0">
                  <a:buNone/>
                </a:pPr>
                <a:r>
                  <a:rPr lang="en-US" dirty="0">
                    <a:solidFill>
                      <a:schemeClr val="tx1"/>
                    </a:solidFill>
                  </a:rPr>
                  <a:t>3. Leapfrog: </a:t>
                </a:r>
              </a:p>
              <a:p>
                <a:pPr marL="0" indent="0" algn="ctr">
                  <a:buNone/>
                </a:pPr>
                <a:r>
                  <a:rPr lang="en-US" dirty="0">
                    <a:solidFill>
                      <a:schemeClr val="tx1"/>
                    </a:solidFill>
                  </a:rPr>
                  <a:t>Make </a:t>
                </a:r>
                <a14:m>
                  <m:oMath xmlns:m="http://schemas.openxmlformats.org/officeDocument/2006/math">
                    <m:r>
                      <a:rPr lang="en-US" b="1" i="1" dirty="0">
                        <a:latin typeface="Cambria Math" panose="02040503050406030204" pitchFamily="18" charset="0"/>
                      </a:rPr>
                      <m:t>𝑳</m:t>
                    </m:r>
                  </m:oMath>
                </a14:m>
                <a:r>
                  <a:rPr lang="en-US" dirty="0">
                    <a:solidFill>
                      <a:schemeClr val="tx1"/>
                    </a:solidFill>
                  </a:rPr>
                  <a:t> steps, each scaled by </a:t>
                </a:r>
                <a14:m>
                  <m:oMath xmlns:m="http://schemas.openxmlformats.org/officeDocument/2006/math">
                    <m:r>
                      <a:rPr lang="en-US" b="1" i="1">
                        <a:latin typeface="Cambria Math" panose="02040503050406030204" pitchFamily="18" charset="0"/>
                      </a:rPr>
                      <m:t>𝝐</m:t>
                    </m:r>
                  </m:oMath>
                </a14:m>
                <a:r>
                  <a:rPr lang="en-US" dirty="0">
                    <a:solidFill>
                      <a:schemeClr val="tx1"/>
                    </a:solidFill>
                  </a:rPr>
                  <a:t>, </a:t>
                </a:r>
                <a:br>
                  <a:rPr lang="en-US" dirty="0">
                    <a:solidFill>
                      <a:schemeClr val="tx1"/>
                    </a:solidFill>
                  </a:rPr>
                </a:br>
                <a:r>
                  <a:rPr lang="en-US" dirty="0">
                    <a:solidFill>
                      <a:schemeClr val="tx1"/>
                    </a:solidFill>
                  </a:rPr>
                  <a:t>through parameter space. Based</a:t>
                </a:r>
                <a:br>
                  <a:rPr lang="en-US" dirty="0">
                    <a:solidFill>
                      <a:schemeClr val="tx1"/>
                    </a:solidFill>
                  </a:rPr>
                </a:br>
                <a:r>
                  <a:rPr lang="en-US" dirty="0">
                    <a:solidFill>
                      <a:schemeClr val="tx1"/>
                    </a:solidFill>
                  </a:rPr>
                  <a:t>on discrete approximation.</a:t>
                </a:r>
              </a:p>
              <a:p>
                <a:pPr marL="514350" indent="-514350">
                  <a:buFont typeface="+mj-lt"/>
                  <a:buAutoNum type="arabicPeriod"/>
                </a:pPr>
                <a:endParaRPr lang="en-US" dirty="0">
                  <a:solidFill>
                    <a:schemeClr val="tx1"/>
                  </a:solidFill>
                </a:endParaRPr>
              </a:p>
            </p:txBody>
          </p:sp>
        </mc:Choice>
        <mc:Fallback xmlns="">
          <p:sp>
            <p:nvSpPr>
              <p:cNvPr id="8" name="Content Placeholder 2"/>
              <p:cNvSpPr txBox="1">
                <a:spLocks noRot="1" noChangeAspect="1" noMove="1" noResize="1" noEditPoints="1" noAdjustHandles="1" noChangeArrowheads="1" noChangeShapeType="1" noTextEdit="1"/>
              </p:cNvSpPr>
              <p:nvPr/>
            </p:nvSpPr>
            <p:spPr>
              <a:xfrm>
                <a:off x="1097280" y="1839273"/>
                <a:ext cx="5029200" cy="4351338"/>
              </a:xfrm>
              <a:prstGeom prst="rect">
                <a:avLst/>
              </a:prstGeom>
              <a:blipFill>
                <a:blip r:embed="rId3"/>
                <a:stretch>
                  <a:fillRect l="-3030" t="-154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Content Placeholder 2"/>
              <p:cNvSpPr txBox="1">
                <a:spLocks/>
              </p:cNvSpPr>
              <p:nvPr/>
            </p:nvSpPr>
            <p:spPr>
              <a:xfrm>
                <a:off x="6126480" y="1839274"/>
                <a:ext cx="5549180" cy="435133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b="1" dirty="0"/>
                  <a:t>HMC Algorithm given </a:t>
                </a:r>
                <a14:m>
                  <m:oMath xmlns:m="http://schemas.openxmlformats.org/officeDocument/2006/math">
                    <m:sSup>
                      <m:sSupPr>
                        <m:ctrlPr>
                          <a:rPr lang="en-US" sz="2400" b="1" i="1">
                            <a:latin typeface="Cambria Math" panose="02040503050406030204" pitchFamily="18" charset="0"/>
                          </a:rPr>
                        </m:ctrlPr>
                      </m:sSupPr>
                      <m:e>
                        <m:r>
                          <a:rPr lang="en-US" sz="2400" b="1" i="1">
                            <a:latin typeface="Cambria Math" panose="02040503050406030204" pitchFamily="18" charset="0"/>
                          </a:rPr>
                          <m:t>𝜽</m:t>
                        </m:r>
                      </m:e>
                      <m:sup>
                        <m:r>
                          <a:rPr lang="en-US" sz="2400" b="1" i="1">
                            <a:latin typeface="Cambria Math" panose="02040503050406030204" pitchFamily="18" charset="0"/>
                          </a:rPr>
                          <m:t>𝟎</m:t>
                        </m:r>
                      </m:sup>
                    </m:sSup>
                    <m:r>
                      <a:rPr lang="en-US" sz="2400" b="1" i="1">
                        <a:latin typeface="Cambria Math" panose="02040503050406030204" pitchFamily="18" charset="0"/>
                      </a:rPr>
                      <m:t>,</m:t>
                    </m:r>
                    <m:r>
                      <a:rPr lang="en-US" sz="2400" b="1" i="1">
                        <a:latin typeface="Cambria Math" panose="02040503050406030204" pitchFamily="18" charset="0"/>
                      </a:rPr>
                      <m:t>𝝐</m:t>
                    </m:r>
                    <m:r>
                      <a:rPr lang="en-US" sz="2400" b="1" i="1">
                        <a:latin typeface="Cambria Math" panose="02040503050406030204" pitchFamily="18" charset="0"/>
                      </a:rPr>
                      <m:t>,</m:t>
                    </m:r>
                    <m:r>
                      <a:rPr lang="en-US" sz="2400" b="1" i="1">
                        <a:latin typeface="Cambria Math" panose="02040503050406030204" pitchFamily="18" charset="0"/>
                      </a:rPr>
                      <m:t>𝑳</m:t>
                    </m:r>
                    <m:r>
                      <a:rPr lang="en-US" sz="2400" b="1" i="1">
                        <a:latin typeface="Cambria Math" panose="02040503050406030204" pitchFamily="18" charset="0"/>
                      </a:rPr>
                      <m:t>,</m:t>
                    </m:r>
                    <m:r>
                      <a:rPr lang="en-US" sz="2400" b="1" i="1">
                        <a:latin typeface="Cambria Math" panose="02040503050406030204" pitchFamily="18" charset="0"/>
                        <a:ea typeface="Cambria Math" panose="02040503050406030204" pitchFamily="18" charset="0"/>
                      </a:rPr>
                      <m:t>𝑴</m:t>
                    </m:r>
                  </m:oMath>
                </a14:m>
                <a:r>
                  <a:rPr lang="en-US" sz="2400" b="1" dirty="0"/>
                  <a:t>:</a:t>
                </a:r>
              </a:p>
              <a:p>
                <a:pPr marL="0" indent="0">
                  <a:buFont typeface="Arial" panose="020B0604020202020204" pitchFamily="34" charset="0"/>
                  <a:buNone/>
                </a:pPr>
                <a:r>
                  <a:rPr lang="en-US" sz="2400" dirty="0"/>
                  <a:t>For </a:t>
                </a:r>
                <a:r>
                  <a:rPr lang="en-US" sz="2400" i="1" dirty="0"/>
                  <a:t>m</a:t>
                </a:r>
                <a:r>
                  <a:rPr lang="en-US" sz="2400" dirty="0"/>
                  <a:t> in </a:t>
                </a:r>
                <a:r>
                  <a:rPr lang="en-US" sz="2400" i="1" dirty="0"/>
                  <a:t>1</a:t>
                </a:r>
                <a:r>
                  <a:rPr lang="en-US" sz="2400" dirty="0"/>
                  <a:t> to </a:t>
                </a:r>
                <a:r>
                  <a:rPr lang="en-US" sz="2400" i="1" dirty="0"/>
                  <a:t>M</a:t>
                </a:r>
                <a:r>
                  <a:rPr lang="en-US" sz="2400" dirty="0"/>
                  <a:t>:</a:t>
                </a:r>
              </a:p>
              <a:p>
                <a:pPr marL="914400" lvl="1" indent="-457200">
                  <a:buFont typeface="+mj-lt"/>
                  <a:buAutoNum type="arabicPeriod"/>
                </a:pPr>
                <a:endParaRPr lang="en-US" sz="2000" dirty="0"/>
              </a:p>
              <a:p>
                <a:pPr marL="914400" lvl="1" indent="-457200">
                  <a:buFont typeface="+mj-lt"/>
                  <a:buAutoNum type="arabicPeriod"/>
                </a:pPr>
                <a:r>
                  <a:rPr lang="en-US" sz="2000" dirty="0"/>
                  <a:t>Sample </a:t>
                </a:r>
                <a14:m>
                  <m:oMath xmlns:m="http://schemas.openxmlformats.org/officeDocument/2006/math">
                    <m:sSup>
                      <m:sSupPr>
                        <m:ctrlPr>
                          <a:rPr lang="en-US" sz="2000" b="0" i="1" smtClean="0">
                            <a:latin typeface="Cambria Math" panose="02040503050406030204" pitchFamily="18" charset="0"/>
                          </a:rPr>
                        </m:ctrlPr>
                      </m:sSupPr>
                      <m:e>
                        <m:r>
                          <a:rPr lang="en-US" sz="2000" i="1" smtClean="0">
                            <a:latin typeface="Cambria Math" panose="02040503050406030204" pitchFamily="18" charset="0"/>
                          </a:rPr>
                          <m:t>𝜙</m:t>
                        </m:r>
                      </m:e>
                      <m:sup>
                        <m:r>
                          <a:rPr lang="en-US" sz="2000" b="0" i="1" smtClean="0">
                            <a:latin typeface="Cambria Math" panose="02040503050406030204" pitchFamily="18" charset="0"/>
                          </a:rPr>
                          <m:t>0</m:t>
                        </m:r>
                      </m:sup>
                    </m:sSup>
                    <m:r>
                      <a:rPr lang="en-US" sz="2000" i="1">
                        <a:latin typeface="Cambria Math" panose="02040503050406030204" pitchFamily="18" charset="0"/>
                      </a:rPr>
                      <m:t>∼</m:t>
                    </m:r>
                    <m:r>
                      <a:rPr lang="en-US" sz="2000" i="1">
                        <a:latin typeface="Cambria Math" panose="02040503050406030204" pitchFamily="18" charset="0"/>
                      </a:rPr>
                      <m:t>𝑁</m:t>
                    </m:r>
                    <m:d>
                      <m:dPr>
                        <m:ctrlPr>
                          <a:rPr lang="en-US" sz="2000" i="1">
                            <a:latin typeface="Cambria Math" panose="02040503050406030204" pitchFamily="18" charset="0"/>
                          </a:rPr>
                        </m:ctrlPr>
                      </m:dPr>
                      <m:e>
                        <m:r>
                          <a:rPr lang="en-US" sz="2000" i="1">
                            <a:latin typeface="Cambria Math" panose="02040503050406030204" pitchFamily="18" charset="0"/>
                          </a:rPr>
                          <m:t>0,</m:t>
                        </m:r>
                        <m:r>
                          <a:rPr lang="en-US" sz="2000" b="1" i="1" smtClean="0">
                            <a:latin typeface="Cambria Math" panose="02040503050406030204" pitchFamily="18" charset="0"/>
                          </a:rPr>
                          <m:t>𝑴</m:t>
                        </m:r>
                      </m:e>
                    </m:d>
                  </m:oMath>
                </a14:m>
                <a:endParaRPr lang="en-US" sz="2000" dirty="0"/>
              </a:p>
              <a:p>
                <a:pPr marL="914400" lvl="1" indent="-457200">
                  <a:buFont typeface="+mj-lt"/>
                  <a:buAutoNum type="arabicPeriod"/>
                </a:pPr>
                <a:endParaRPr lang="en-US" sz="2000" dirty="0"/>
              </a:p>
              <a:p>
                <a:pPr marL="914400" lvl="1" indent="-457200">
                  <a:buFont typeface="+mj-lt"/>
                  <a:buAutoNum type="arabicPeriod"/>
                </a:pPr>
                <a:r>
                  <a:rPr lang="en-US" sz="2000" dirty="0"/>
                  <a:t>Take</a:t>
                </a:r>
                <a14:m>
                  <m:oMath xmlns:m="http://schemas.openxmlformats.org/officeDocument/2006/math">
                    <m:r>
                      <a:rPr lang="en-US" sz="2000" i="1" dirty="0" smtClean="0">
                        <a:latin typeface="Cambria Math" panose="02040503050406030204" pitchFamily="18" charset="0"/>
                      </a:rPr>
                      <m:t> </m:t>
                    </m:r>
                    <m:r>
                      <a:rPr lang="en-US" sz="2000" b="1" i="1" dirty="0" smtClean="0">
                        <a:latin typeface="Cambria Math" panose="02040503050406030204" pitchFamily="18" charset="0"/>
                      </a:rPr>
                      <m:t>𝑳</m:t>
                    </m:r>
                    <m:r>
                      <a:rPr lang="en-US" sz="2000" i="1" dirty="0" smtClean="0">
                        <a:latin typeface="Cambria Math" panose="02040503050406030204" pitchFamily="18" charset="0"/>
                      </a:rPr>
                      <m:t> </m:t>
                    </m:r>
                  </m:oMath>
                </a14:m>
                <a:r>
                  <a:rPr lang="en-US" sz="2000" dirty="0"/>
                  <a:t>leapfrog steps (scaled by </a:t>
                </a:r>
                <a14:m>
                  <m:oMath xmlns:m="http://schemas.openxmlformats.org/officeDocument/2006/math">
                    <m:r>
                      <a:rPr lang="en-US" sz="2000" b="1" i="1" smtClean="0">
                        <a:latin typeface="Cambria Math" panose="02040503050406030204" pitchFamily="18" charset="0"/>
                      </a:rPr>
                      <m:t>𝝐</m:t>
                    </m:r>
                  </m:oMath>
                </a14:m>
                <a:r>
                  <a:rPr lang="en-US" sz="2000" dirty="0"/>
                  <a:t>) to produce the proposal </a:t>
                </a:r>
                <a14:m>
                  <m:oMath xmlns:m="http://schemas.openxmlformats.org/officeDocument/2006/math">
                    <m:d>
                      <m:dPr>
                        <m:ctrlPr>
                          <a:rPr lang="en-US" sz="2000" i="1">
                            <a:latin typeface="Cambria Math" panose="02040503050406030204" pitchFamily="18" charset="0"/>
                          </a:rPr>
                        </m:ctrlPr>
                      </m:dPr>
                      <m:e>
                        <m:acc>
                          <m:accPr>
                            <m:chr m:val="̃"/>
                            <m:ctrlPr>
                              <a:rPr lang="en-US" sz="2000" i="1">
                                <a:latin typeface="Cambria Math" panose="02040503050406030204" pitchFamily="18" charset="0"/>
                              </a:rPr>
                            </m:ctrlPr>
                          </m:accPr>
                          <m:e>
                            <m:r>
                              <a:rPr lang="en-US" sz="2000" i="1">
                                <a:latin typeface="Cambria Math" panose="02040503050406030204" pitchFamily="18" charset="0"/>
                              </a:rPr>
                              <m:t>𝜃</m:t>
                            </m:r>
                          </m:e>
                        </m:acc>
                        <m:r>
                          <a:rPr lang="en-US" sz="2000" i="1">
                            <a:latin typeface="Cambria Math" panose="02040503050406030204" pitchFamily="18" charset="0"/>
                          </a:rPr>
                          <m:t>,</m:t>
                        </m:r>
                        <m:acc>
                          <m:accPr>
                            <m:chr m:val="̃"/>
                            <m:ctrlPr>
                              <a:rPr lang="en-US" sz="2000" i="1">
                                <a:latin typeface="Cambria Math" panose="02040503050406030204" pitchFamily="18" charset="0"/>
                              </a:rPr>
                            </m:ctrlPr>
                          </m:accPr>
                          <m:e>
                            <m:r>
                              <a:rPr lang="en-US" sz="2000" i="1">
                                <a:latin typeface="Cambria Math" panose="02040503050406030204" pitchFamily="18" charset="0"/>
                              </a:rPr>
                              <m:t>𝜙</m:t>
                            </m:r>
                          </m:e>
                        </m:acc>
                      </m:e>
                    </m:d>
                  </m:oMath>
                </a14:m>
                <a:r>
                  <a:rPr lang="en-US" sz="2000" dirty="0"/>
                  <a:t> </a:t>
                </a:r>
                <a:endParaRPr lang="en-US" sz="2400" dirty="0"/>
              </a:p>
              <a:p>
                <a:pPr marL="914400" lvl="1" indent="-457200">
                  <a:buFont typeface="+mj-lt"/>
                  <a:buAutoNum type="arabicPeriod"/>
                </a:pPr>
                <a:endParaRPr lang="en-US" sz="2000" dirty="0"/>
              </a:p>
              <a:p>
                <a:pPr marL="914400" lvl="1" indent="-457200">
                  <a:buFont typeface="+mj-lt"/>
                  <a:buAutoNum type="arabicPeriod"/>
                </a:pPr>
                <a:r>
                  <a:rPr lang="en-US" sz="2000" dirty="0"/>
                  <a:t>Set </a:t>
                </a:r>
                <a14:m>
                  <m:oMath xmlns:m="http://schemas.openxmlformats.org/officeDocument/2006/math">
                    <m:d>
                      <m:dPr>
                        <m:ctrlPr>
                          <a:rPr lang="en-US" sz="2000" b="0" i="1" smtClean="0">
                            <a:latin typeface="Cambria Math" panose="02040503050406030204" pitchFamily="18" charset="0"/>
                          </a:rPr>
                        </m:ctrlPr>
                      </m:dPr>
                      <m:e>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𝜃</m:t>
                            </m:r>
                          </m:e>
                          <m:sup>
                            <m:r>
                              <a:rPr lang="en-US" sz="2000" b="0" i="1" smtClean="0">
                                <a:latin typeface="Cambria Math" panose="02040503050406030204" pitchFamily="18" charset="0"/>
                              </a:rPr>
                              <m:t>𝑚</m:t>
                            </m:r>
                          </m:sup>
                        </m:sSup>
                        <m:r>
                          <a:rPr lang="en-US" sz="2000" b="0" i="1" smtClean="0">
                            <a:latin typeface="Cambria Math" panose="02040503050406030204" pitchFamily="18" charset="0"/>
                          </a:rPr>
                          <m:t>,</m:t>
                        </m:r>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𝑟</m:t>
                            </m:r>
                          </m:e>
                          <m:sup>
                            <m:r>
                              <a:rPr lang="en-US" sz="2000" b="0" i="1" smtClean="0">
                                <a:latin typeface="Cambria Math" panose="02040503050406030204" pitchFamily="18" charset="0"/>
                              </a:rPr>
                              <m:t>𝑚</m:t>
                            </m:r>
                          </m:sup>
                        </m:sSup>
                        <m:r>
                          <a:rPr lang="en-US" sz="2000" b="0" i="1" smtClean="0">
                            <a:latin typeface="Cambria Math" panose="02040503050406030204" pitchFamily="18" charset="0"/>
                          </a:rPr>
                          <m:t> </m:t>
                        </m:r>
                      </m:e>
                    </m:d>
                    <m:r>
                      <a:rPr lang="en-US" sz="2000" b="0" i="1" smtClean="0">
                        <a:latin typeface="Cambria Math" panose="02040503050406030204" pitchFamily="18" charset="0"/>
                      </a:rPr>
                      <m:t>←</m:t>
                    </m:r>
                    <m:d>
                      <m:dPr>
                        <m:ctrlPr>
                          <a:rPr lang="en-US" sz="2000" b="0" i="1" smtClean="0">
                            <a:latin typeface="Cambria Math" panose="02040503050406030204" pitchFamily="18" charset="0"/>
                          </a:rPr>
                        </m:ctrlPr>
                      </m:dPr>
                      <m:e>
                        <m:acc>
                          <m:accPr>
                            <m:chr m:val="̃"/>
                            <m:ctrlPr>
                              <a:rPr lang="en-US" sz="2000" b="0" i="1" smtClean="0">
                                <a:latin typeface="Cambria Math" panose="02040503050406030204" pitchFamily="18" charset="0"/>
                              </a:rPr>
                            </m:ctrlPr>
                          </m:accPr>
                          <m:e>
                            <m:r>
                              <a:rPr lang="en-US" sz="2000" b="0" i="1" smtClean="0">
                                <a:latin typeface="Cambria Math" panose="02040503050406030204" pitchFamily="18" charset="0"/>
                              </a:rPr>
                              <m:t>𝜃</m:t>
                            </m:r>
                          </m:e>
                        </m:acc>
                        <m:r>
                          <a:rPr lang="en-US" sz="2000" b="0" i="1" smtClean="0">
                            <a:latin typeface="Cambria Math" panose="02040503050406030204" pitchFamily="18" charset="0"/>
                          </a:rPr>
                          <m:t>,−</m:t>
                        </m:r>
                        <m:acc>
                          <m:accPr>
                            <m:chr m:val="̃"/>
                            <m:ctrlPr>
                              <a:rPr lang="en-US" sz="2000" b="0" i="1" smtClean="0">
                                <a:latin typeface="Cambria Math" panose="02040503050406030204" pitchFamily="18" charset="0"/>
                              </a:rPr>
                            </m:ctrlPr>
                          </m:accPr>
                          <m:e>
                            <m:r>
                              <a:rPr lang="en-US" sz="2000" b="0" i="1" smtClean="0">
                                <a:latin typeface="Cambria Math" panose="02040503050406030204" pitchFamily="18" charset="0"/>
                              </a:rPr>
                              <m:t>𝜙</m:t>
                            </m:r>
                          </m:e>
                        </m:acc>
                      </m:e>
                    </m:d>
                  </m:oMath>
                </a14:m>
                <a:r>
                  <a:rPr lang="en-US" sz="2000" dirty="0"/>
                  <a:t> with probability </a:t>
                </a:r>
                <a:endParaRPr lang="en-US" sz="2000" b="0" i="1" dirty="0">
                  <a:latin typeface="Cambria Math" panose="02040503050406030204" pitchFamily="18" charset="0"/>
                </a:endParaRPr>
              </a:p>
              <a:p>
                <a:pPr marL="0" indent="0">
                  <a:buNone/>
                </a:pPr>
                <a:br>
                  <a:rPr lang="en-US" sz="2000" b="0" i="1" dirty="0">
                    <a:latin typeface="Cambria Math" panose="02040503050406030204" pitchFamily="18" charset="0"/>
                  </a:rPr>
                </a:b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𝛼</m:t>
                      </m:r>
                      <m:r>
                        <a:rPr lang="en-US" sz="2000" b="0" i="1" smtClean="0">
                          <a:latin typeface="Cambria Math" panose="02040503050406030204" pitchFamily="18" charset="0"/>
                        </a:rPr>
                        <m:t>=</m:t>
                      </m:r>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min</m:t>
                          </m:r>
                        </m:fName>
                        <m:e>
                          <m:d>
                            <m:dPr>
                              <m:ctrlPr>
                                <a:rPr lang="en-US" sz="2000" b="0" i="1" smtClean="0">
                                  <a:latin typeface="Cambria Math" panose="02040503050406030204" pitchFamily="18" charset="0"/>
                                </a:rPr>
                              </m:ctrlPr>
                            </m:dPr>
                            <m:e>
                              <m:r>
                                <a:rPr lang="en-US" sz="2000" b="0" i="1" smtClean="0">
                                  <a:latin typeface="Cambria Math" panose="02040503050406030204" pitchFamily="18" charset="0"/>
                                </a:rPr>
                                <m:t>1,</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𝑝</m:t>
                                  </m:r>
                                  <m:d>
                                    <m:dPr>
                                      <m:ctrlPr>
                                        <a:rPr lang="en-US" sz="2000" b="0" i="1" smtClean="0">
                                          <a:latin typeface="Cambria Math" panose="02040503050406030204" pitchFamily="18" charset="0"/>
                                        </a:rPr>
                                      </m:ctrlPr>
                                    </m:dPr>
                                    <m:e>
                                      <m:acc>
                                        <m:accPr>
                                          <m:chr m:val="̃"/>
                                          <m:ctrlPr>
                                            <a:rPr lang="en-US" sz="2000" b="0" i="1" smtClean="0">
                                              <a:latin typeface="Cambria Math" panose="02040503050406030204" pitchFamily="18" charset="0"/>
                                            </a:rPr>
                                          </m:ctrlPr>
                                        </m:accPr>
                                        <m:e>
                                          <m:r>
                                            <a:rPr lang="en-US" sz="2000" b="0" i="1" smtClean="0">
                                              <a:latin typeface="Cambria Math" panose="02040503050406030204" pitchFamily="18" charset="0"/>
                                            </a:rPr>
                                            <m:t>𝜃</m:t>
                                          </m:r>
                                        </m:e>
                                      </m:acc>
                                      <m:r>
                                        <a:rPr lang="en-US" sz="2000" b="0" i="1" smtClean="0">
                                          <a:latin typeface="Cambria Math" panose="02040503050406030204" pitchFamily="18" charset="0"/>
                                        </a:rPr>
                                        <m:t>|</m:t>
                                      </m:r>
                                      <m:r>
                                        <a:rPr lang="en-US" sz="2000" b="1" i="1" smtClean="0">
                                          <a:latin typeface="Cambria Math" panose="02040503050406030204" pitchFamily="18" charset="0"/>
                                        </a:rPr>
                                        <m:t>𝒚</m:t>
                                      </m:r>
                                    </m:e>
                                  </m:d>
                                  <m:r>
                                    <a:rPr lang="en-US" sz="2000" b="0" i="1" smtClean="0">
                                      <a:latin typeface="Cambria Math" panose="02040503050406030204" pitchFamily="18" charset="0"/>
                                    </a:rPr>
                                    <m:t>𝑝</m:t>
                                  </m:r>
                                  <m:r>
                                    <a:rPr lang="en-US" sz="2000" b="0" i="1" smtClean="0">
                                      <a:latin typeface="Cambria Math" panose="02040503050406030204" pitchFamily="18" charset="0"/>
                                    </a:rPr>
                                    <m:t>(</m:t>
                                  </m:r>
                                  <m:acc>
                                    <m:accPr>
                                      <m:chr m:val="̃"/>
                                      <m:ctrlPr>
                                        <a:rPr lang="en-US" sz="2000" b="0" i="1" smtClean="0">
                                          <a:latin typeface="Cambria Math" panose="02040503050406030204" pitchFamily="18" charset="0"/>
                                        </a:rPr>
                                      </m:ctrlPr>
                                    </m:accPr>
                                    <m:e>
                                      <m:r>
                                        <a:rPr lang="en-US" sz="2000" b="0" i="1" smtClean="0">
                                          <a:latin typeface="Cambria Math" panose="02040503050406030204" pitchFamily="18" charset="0"/>
                                        </a:rPr>
                                        <m:t>𝜙</m:t>
                                      </m:r>
                                    </m:e>
                                  </m:acc>
                                  <m:r>
                                    <a:rPr lang="en-US" sz="2000" b="0" i="1" smtClean="0">
                                      <a:latin typeface="Cambria Math" panose="02040503050406030204" pitchFamily="18" charset="0"/>
                                    </a:rPr>
                                    <m:t>)</m:t>
                                  </m:r>
                                </m:num>
                                <m:den>
                                  <m:r>
                                    <a:rPr lang="en-US" sz="2000" b="0" i="1" smtClean="0">
                                      <a:latin typeface="Cambria Math" panose="02040503050406030204" pitchFamily="18" charset="0"/>
                                    </a:rPr>
                                    <m:t>𝑝</m:t>
                                  </m:r>
                                  <m:d>
                                    <m:dPr>
                                      <m:ctrlPr>
                                        <a:rPr lang="en-US" sz="2000" b="0" i="1" smtClean="0">
                                          <a:latin typeface="Cambria Math" panose="02040503050406030204" pitchFamily="18" charset="0"/>
                                        </a:rPr>
                                      </m:ctrlPr>
                                    </m:dPr>
                                    <m:e>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𝜃</m:t>
                                          </m:r>
                                        </m:e>
                                        <m:sup>
                                          <m:r>
                                            <a:rPr lang="en-US" sz="2000" b="0" i="1" smtClean="0">
                                              <a:latin typeface="Cambria Math" panose="02040503050406030204" pitchFamily="18" charset="0"/>
                                            </a:rPr>
                                            <m:t>𝑡</m:t>
                                          </m:r>
                                          <m:r>
                                            <a:rPr lang="en-US" sz="2000" b="0" i="1" smtClean="0">
                                              <a:latin typeface="Cambria Math" panose="02040503050406030204" pitchFamily="18" charset="0"/>
                                            </a:rPr>
                                            <m:t>−1</m:t>
                                          </m:r>
                                        </m:sup>
                                      </m:sSup>
                                      <m:r>
                                        <a:rPr lang="en-US" sz="2000" b="0" i="1" smtClean="0">
                                          <a:latin typeface="Cambria Math" panose="02040503050406030204" pitchFamily="18" charset="0"/>
                                        </a:rPr>
                                        <m:t>|</m:t>
                                      </m:r>
                                      <m:r>
                                        <a:rPr lang="en-US" sz="2000" b="1" i="1" smtClean="0">
                                          <a:latin typeface="Cambria Math" panose="02040503050406030204" pitchFamily="18" charset="0"/>
                                        </a:rPr>
                                        <m:t>𝒚</m:t>
                                      </m:r>
                                    </m:e>
                                  </m:d>
                                  <m:r>
                                    <a:rPr lang="en-US" sz="2000" b="0" i="1" smtClean="0">
                                      <a:latin typeface="Cambria Math" panose="02040503050406030204" pitchFamily="18" charset="0"/>
                                    </a:rPr>
                                    <m:t>𝑝</m:t>
                                  </m:r>
                                  <m:d>
                                    <m:dPr>
                                      <m:ctrlPr>
                                        <a:rPr lang="en-US" sz="2000" b="0" i="1" smtClean="0">
                                          <a:latin typeface="Cambria Math" panose="02040503050406030204" pitchFamily="18" charset="0"/>
                                        </a:rPr>
                                      </m:ctrlPr>
                                    </m:dPr>
                                    <m:e>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𝜙</m:t>
                                          </m:r>
                                        </m:e>
                                        <m:sup>
                                          <m:r>
                                            <a:rPr lang="en-US" sz="2000" b="0" i="1" smtClean="0">
                                              <a:latin typeface="Cambria Math" panose="02040503050406030204" pitchFamily="18" charset="0"/>
                                            </a:rPr>
                                            <m:t>𝑡</m:t>
                                          </m:r>
                                          <m:r>
                                            <a:rPr lang="en-US" sz="2000" b="0" i="1" smtClean="0">
                                              <a:latin typeface="Cambria Math" panose="02040503050406030204" pitchFamily="18" charset="0"/>
                                            </a:rPr>
                                            <m:t>−1</m:t>
                                          </m:r>
                                        </m:sup>
                                      </m:sSup>
                                    </m:e>
                                  </m:d>
                                </m:den>
                              </m:f>
                            </m:e>
                          </m:d>
                        </m:e>
                      </m:func>
                    </m:oMath>
                  </m:oMathPara>
                </a14:m>
                <a:endParaRPr lang="en-US" sz="2000" dirty="0"/>
              </a:p>
            </p:txBody>
          </p:sp>
        </mc:Choice>
        <mc:Fallback xmlns="">
          <p:sp>
            <p:nvSpPr>
              <p:cNvPr id="4" name="Content Placeholder 2"/>
              <p:cNvSpPr txBox="1">
                <a:spLocks noRot="1" noChangeAspect="1" noMove="1" noResize="1" noEditPoints="1" noAdjustHandles="1" noChangeArrowheads="1" noChangeShapeType="1" noTextEdit="1"/>
              </p:cNvSpPr>
              <p:nvPr/>
            </p:nvSpPr>
            <p:spPr>
              <a:xfrm>
                <a:off x="6126480" y="1839274"/>
                <a:ext cx="5549180" cy="4351338"/>
              </a:xfrm>
              <a:prstGeom prst="rect">
                <a:avLst/>
              </a:prstGeom>
              <a:blipFill>
                <a:blip r:embed="rId4"/>
                <a:stretch>
                  <a:fillRect l="-1648" t="-1821"/>
                </a:stretch>
              </a:blipFill>
            </p:spPr>
            <p:txBody>
              <a:bodyPr/>
              <a:lstStyle/>
              <a:p>
                <a:r>
                  <a:rPr lang="en-US">
                    <a:noFill/>
                  </a:rPr>
                  <a:t> </a:t>
                </a:r>
              </a:p>
            </p:txBody>
          </p:sp>
        </mc:Fallback>
      </mc:AlternateContent>
    </p:spTree>
    <p:extLst>
      <p:ext uri="{BB962C8B-B14F-4D97-AF65-F5344CB8AC3E}">
        <p14:creationId xmlns:p14="http://schemas.microsoft.com/office/powerpoint/2010/main" val="18500813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http://healthyrise.com/wp-content/uploads/2016/09/Nuts-8.jpg"/>
          <p:cNvPicPr>
            <a:picLocks noChangeAspect="1" noChangeArrowheads="1"/>
          </p:cNvPicPr>
          <p:nvPr/>
        </p:nvPicPr>
        <p:blipFill rotWithShape="1">
          <a:blip r:embed="rId3">
            <a:extLst>
              <a:ext uri="{28A0092B-C50C-407E-A947-70E740481C1C}">
                <a14:useLocalDpi xmlns:a14="http://schemas.microsoft.com/office/drawing/2010/main" val="0"/>
              </a:ext>
            </a:extLst>
          </a:blip>
          <a:srcRect r="15112" b="1"/>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704850" y="758507"/>
            <a:ext cx="10820400" cy="3955161"/>
          </a:xfrm>
          <a:prstGeom prst="rect">
            <a:avLst/>
          </a:prstGeom>
          <a:solidFill>
            <a:schemeClr val="lt1">
              <a:alpha val="92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2" name="Title 1"/>
          <p:cNvSpPr>
            <a:spLocks noGrp="1"/>
          </p:cNvSpPr>
          <p:nvPr>
            <p:ph type="title"/>
          </p:nvPr>
        </p:nvSpPr>
        <p:spPr/>
        <p:txBody>
          <a:bodyPr/>
          <a:lstStyle/>
          <a:p>
            <a:r>
              <a:rPr lang="en-US" dirty="0"/>
              <a:t>NUTS</a:t>
            </a:r>
          </a:p>
        </p:txBody>
      </p:sp>
      <mc:AlternateContent xmlns:mc="http://schemas.openxmlformats.org/markup-compatibility/2006" xmlns:a14="http://schemas.microsoft.com/office/drawing/2010/main">
        <mc:Choice Requires="a14">
          <p:sp>
            <p:nvSpPr>
              <p:cNvPr id="4" name="Content Placeholder 2"/>
              <p:cNvSpPr txBox="1">
                <a:spLocks/>
              </p:cNvSpPr>
              <p:nvPr/>
            </p:nvSpPr>
            <p:spPr>
              <a:xfrm>
                <a:off x="1097280" y="2023953"/>
                <a:ext cx="10058400" cy="2560926"/>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a:t>For difficult problems we want HMC parameters auto-tuned to the posterior:</a:t>
                </a:r>
              </a:p>
              <a:p>
                <a:pPr lvl="1"/>
                <a14:m>
                  <m:oMath xmlns:m="http://schemas.openxmlformats.org/officeDocument/2006/math">
                    <m:r>
                      <a:rPr lang="en-US" i="1">
                        <a:latin typeface="Cambria Math" panose="02040503050406030204" pitchFamily="18" charset="0"/>
                      </a:rPr>
                      <m:t>𝑀</m:t>
                    </m:r>
                  </m:oMath>
                </a14:m>
                <a:r>
                  <a:rPr lang="en-US" dirty="0"/>
                  <a:t> &amp; </a:t>
                </a:r>
                <a14:m>
                  <m:oMath xmlns:m="http://schemas.openxmlformats.org/officeDocument/2006/math">
                    <m:r>
                      <a:rPr lang="en-US" i="1" smtClean="0">
                        <a:latin typeface="Cambria Math" panose="02040503050406030204" pitchFamily="18" charset="0"/>
                      </a:rPr>
                      <m:t>𝜖</m:t>
                    </m:r>
                  </m:oMath>
                </a14:m>
                <a:r>
                  <a:rPr lang="en-US" dirty="0"/>
                  <a:t> should adjust to curvature</a:t>
                </a:r>
              </a:p>
              <a:p>
                <a:pPr lvl="1"/>
                <a14:m>
                  <m:oMath xmlns:m="http://schemas.openxmlformats.org/officeDocument/2006/math">
                    <m:r>
                      <a:rPr lang="en-US" i="1">
                        <a:latin typeface="Cambria Math" panose="02040503050406030204" pitchFamily="18" charset="0"/>
                      </a:rPr>
                      <m:t>𝐿</m:t>
                    </m:r>
                  </m:oMath>
                </a14:m>
                <a:r>
                  <a:rPr lang="en-US" dirty="0"/>
                  <a:t> should encourage traversing posterior</a:t>
                </a:r>
              </a:p>
              <a:p>
                <a:r>
                  <a:rPr lang="en-US" dirty="0"/>
                  <a:t>NUTS: No U-Turn Sampler</a:t>
                </a:r>
              </a:p>
              <a:p>
                <a:pPr lvl="1"/>
                <a:r>
                  <a:rPr lang="en-US" dirty="0">
                    <a:latin typeface="Cambria Math" panose="02040503050406030204" pitchFamily="18" charset="0"/>
                  </a:rPr>
                  <a:t>Self-tuning HMC</a:t>
                </a:r>
              </a:p>
              <a:p>
                <a:pPr lvl="1"/>
                <a14:m>
                  <m:oMath xmlns:m="http://schemas.openxmlformats.org/officeDocument/2006/math">
                    <m:r>
                      <a:rPr lang="en-US" i="1">
                        <a:latin typeface="Cambria Math" panose="02040503050406030204" pitchFamily="18" charset="0"/>
                      </a:rPr>
                      <m:t>𝐿</m:t>
                    </m:r>
                  </m:oMath>
                </a14:m>
                <a:r>
                  <a:rPr lang="en-US" dirty="0"/>
                  <a:t> is auto-tuned so that the trajectory continues until it’s forced to “turn around”</a:t>
                </a:r>
              </a:p>
              <a:p>
                <a:pPr lvl="1"/>
                <a14:m>
                  <m:oMath xmlns:m="http://schemas.openxmlformats.org/officeDocument/2006/math">
                    <m:r>
                      <a:rPr lang="en-US" i="1">
                        <a:latin typeface="Cambria Math" panose="02040503050406030204" pitchFamily="18" charset="0"/>
                      </a:rPr>
                      <m:t>𝜖</m:t>
                    </m:r>
                  </m:oMath>
                </a14:m>
                <a:r>
                  <a:rPr lang="en-US" dirty="0"/>
                  <a:t> and </a:t>
                </a:r>
                <a14:m>
                  <m:oMath xmlns:m="http://schemas.openxmlformats.org/officeDocument/2006/math">
                    <m:r>
                      <a:rPr lang="en-US" i="1">
                        <a:latin typeface="Cambria Math" panose="02040503050406030204" pitchFamily="18" charset="0"/>
                      </a:rPr>
                      <m:t>𝑀</m:t>
                    </m:r>
                  </m:oMath>
                </a14:m>
                <a:r>
                  <a:rPr lang="en-US" dirty="0"/>
                  <a:t> are tuned during the warm-up</a:t>
                </a:r>
              </a:p>
              <a:p>
                <a:endParaRPr lang="en-US" sz="2400" dirty="0"/>
              </a:p>
              <a:p>
                <a:pPr lvl="1"/>
                <a:endParaRPr lang="en-US" dirty="0"/>
              </a:p>
            </p:txBody>
          </p:sp>
        </mc:Choice>
        <mc:Fallback xmlns="">
          <p:sp>
            <p:nvSpPr>
              <p:cNvPr id="4" name="Content Placeholder 2"/>
              <p:cNvSpPr txBox="1">
                <a:spLocks noRot="1" noChangeAspect="1" noMove="1" noResize="1" noEditPoints="1" noAdjustHandles="1" noChangeArrowheads="1" noChangeShapeType="1" noTextEdit="1"/>
              </p:cNvSpPr>
              <p:nvPr/>
            </p:nvSpPr>
            <p:spPr>
              <a:xfrm>
                <a:off x="1097280" y="2023953"/>
                <a:ext cx="10058400" cy="2560926"/>
              </a:xfrm>
              <a:prstGeom prst="rect">
                <a:avLst/>
              </a:prstGeom>
              <a:blipFill rotWithShape="0">
                <a:blip r:embed="rId4"/>
                <a:stretch>
                  <a:fillRect l="-606" t="-2381"/>
                </a:stretch>
              </a:blipFill>
            </p:spPr>
            <p:txBody>
              <a:bodyPr/>
              <a:lstStyle/>
              <a:p>
                <a:r>
                  <a:rPr lang="en-US">
                    <a:noFill/>
                  </a:rPr>
                  <a:t> </a:t>
                </a:r>
              </a:p>
            </p:txBody>
          </p:sp>
        </mc:Fallback>
      </mc:AlternateContent>
      <p:cxnSp>
        <p:nvCxnSpPr>
          <p:cNvPr id="7" name="Straight Connector 6"/>
          <p:cNvCxnSpPr>
            <a:cxnSpLocks/>
          </p:cNvCxnSpPr>
          <p:nvPr/>
        </p:nvCxnSpPr>
        <p:spPr>
          <a:xfrm>
            <a:off x="1200150" y="1737360"/>
            <a:ext cx="9955530"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56193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4251158" y="2245895"/>
            <a:ext cx="7519487" cy="4002757"/>
            <a:chOff x="4129325" y="2727159"/>
            <a:chExt cx="7336520" cy="3574556"/>
          </a:xfrm>
        </p:grpSpPr>
        <p:pic>
          <p:nvPicPr>
            <p:cNvPr id="4098" name="Picture 2" descr="https://4.bp.blogspot.com/-OCU72-Cp5lg/V6fxbBAV4oI/AAAAAAAAFE4/BMcR5OYwZqwARnqFnm3I9I_S46O-IH-uQCLcB/s1600/Untitled%2Bpresentation%2B%25282%2529.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29325" y="2727159"/>
              <a:ext cx="7336520" cy="3441282"/>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3" name="TextBox 2"/>
                <p:cNvSpPr txBox="1"/>
                <p:nvPr/>
              </p:nvSpPr>
              <p:spPr>
                <a:xfrm>
                  <a:off x="6734705" y="4073095"/>
                  <a:ext cx="1062880" cy="523220"/>
                </a:xfrm>
                <a:prstGeom prst="rect">
                  <a:avLst/>
                </a:prstGeom>
                <a:solidFill>
                  <a:schemeClr val="bg1"/>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800" b="0" i="1" smtClean="0">
                            <a:solidFill>
                              <a:schemeClr val="bg2">
                                <a:lumMod val="90000"/>
                              </a:schemeClr>
                            </a:solidFill>
                            <a:latin typeface="Cambria Math" panose="02040503050406030204" pitchFamily="18" charset="0"/>
                          </a:rPr>
                          <m:t>𝑝</m:t>
                        </m:r>
                        <m:r>
                          <a:rPr lang="en-US" sz="2800" i="1" smtClean="0">
                            <a:solidFill>
                              <a:schemeClr val="bg2">
                                <a:lumMod val="90000"/>
                              </a:schemeClr>
                            </a:solidFill>
                            <a:latin typeface="Cambria Math" panose="02040503050406030204" pitchFamily="18" charset="0"/>
                          </a:rPr>
                          <m:t>(</m:t>
                        </m:r>
                        <m:r>
                          <a:rPr lang="en-US" sz="2800" b="1" i="1">
                            <a:solidFill>
                              <a:schemeClr val="bg2">
                                <a:lumMod val="90000"/>
                              </a:schemeClr>
                            </a:solidFill>
                            <a:latin typeface="Cambria Math" panose="02040503050406030204" pitchFamily="18" charset="0"/>
                          </a:rPr>
                          <m:t>𝜽</m:t>
                        </m:r>
                        <m:r>
                          <a:rPr lang="en-US" sz="2800" b="1" i="1" smtClean="0">
                            <a:solidFill>
                              <a:schemeClr val="bg2">
                                <a:lumMod val="90000"/>
                              </a:schemeClr>
                            </a:solidFill>
                            <a:latin typeface="Cambria Math" panose="02040503050406030204" pitchFamily="18" charset="0"/>
                          </a:rPr>
                          <m:t>|</m:t>
                        </m:r>
                        <m:r>
                          <a:rPr lang="en-US" sz="2800" b="1" i="1" smtClean="0">
                            <a:solidFill>
                              <a:schemeClr val="bg2">
                                <a:lumMod val="90000"/>
                              </a:schemeClr>
                            </a:solidFill>
                            <a:latin typeface="Cambria Math" panose="02040503050406030204" pitchFamily="18" charset="0"/>
                          </a:rPr>
                          <m:t>𝒚</m:t>
                        </m:r>
                        <m:r>
                          <a:rPr lang="en-US" sz="2800" b="1" i="1">
                            <a:solidFill>
                              <a:schemeClr val="bg2">
                                <a:lumMod val="90000"/>
                              </a:schemeClr>
                            </a:solidFill>
                            <a:latin typeface="Cambria Math" panose="02040503050406030204" pitchFamily="18" charset="0"/>
                          </a:rPr>
                          <m:t>)</m:t>
                        </m:r>
                      </m:oMath>
                    </m:oMathPara>
                  </a14:m>
                  <a:endParaRPr lang="en-US" sz="2800" b="1" dirty="0">
                    <a:solidFill>
                      <a:schemeClr val="bg2">
                        <a:lumMod val="90000"/>
                      </a:schemeClr>
                    </a:solidFill>
                  </a:endParaRPr>
                </a:p>
              </p:txBody>
            </p:sp>
          </mc:Choice>
          <mc:Fallback xmlns="">
            <p:sp>
              <p:nvSpPr>
                <p:cNvPr id="3" name="TextBox 2"/>
                <p:cNvSpPr txBox="1">
                  <a:spLocks noRot="1" noChangeAspect="1" noMove="1" noResize="1" noEditPoints="1" noAdjustHandles="1" noChangeArrowheads="1" noChangeShapeType="1" noTextEdit="1"/>
                </p:cNvSpPr>
                <p:nvPr/>
              </p:nvSpPr>
              <p:spPr>
                <a:xfrm>
                  <a:off x="6734705" y="4073095"/>
                  <a:ext cx="1062880" cy="523220"/>
                </a:xfrm>
                <a:prstGeom prst="rect">
                  <a:avLst/>
                </a:prstGeom>
                <a:blipFill>
                  <a:blip r:embed="rId4"/>
                  <a:stretch>
                    <a:fillRect r="-402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10022048" y="4394737"/>
                  <a:ext cx="1062880" cy="523220"/>
                </a:xfrm>
                <a:prstGeom prst="rect">
                  <a:avLst/>
                </a:prstGeom>
                <a:solidFill>
                  <a:schemeClr val="bg1"/>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800" i="1" smtClean="0">
                            <a:solidFill>
                              <a:schemeClr val="accent5">
                                <a:lumMod val="60000"/>
                                <a:lumOff val="40000"/>
                              </a:schemeClr>
                            </a:solidFill>
                            <a:latin typeface="Cambria Math" panose="02040503050406030204" pitchFamily="18" charset="0"/>
                          </a:rPr>
                          <m:t>𝑔</m:t>
                        </m:r>
                        <m:r>
                          <a:rPr lang="en-US" sz="2800" i="1" smtClean="0">
                            <a:solidFill>
                              <a:schemeClr val="accent5">
                                <a:lumMod val="60000"/>
                                <a:lumOff val="40000"/>
                              </a:schemeClr>
                            </a:solidFill>
                            <a:latin typeface="Cambria Math" panose="02040503050406030204" pitchFamily="18" charset="0"/>
                          </a:rPr>
                          <m:t>(</m:t>
                        </m:r>
                        <m:r>
                          <a:rPr lang="en-US" sz="2800" b="1" i="1">
                            <a:solidFill>
                              <a:schemeClr val="accent5">
                                <a:lumMod val="60000"/>
                                <a:lumOff val="40000"/>
                              </a:schemeClr>
                            </a:solidFill>
                            <a:latin typeface="Cambria Math" panose="02040503050406030204" pitchFamily="18" charset="0"/>
                          </a:rPr>
                          <m:t>𝜽</m:t>
                        </m:r>
                        <m:r>
                          <a:rPr lang="en-US" sz="2800" b="1" i="1" smtClean="0">
                            <a:solidFill>
                              <a:schemeClr val="accent5">
                                <a:lumMod val="60000"/>
                                <a:lumOff val="40000"/>
                              </a:schemeClr>
                            </a:solidFill>
                            <a:latin typeface="Cambria Math" panose="02040503050406030204" pitchFamily="18" charset="0"/>
                          </a:rPr>
                          <m:t>|</m:t>
                        </m:r>
                        <m:r>
                          <a:rPr lang="en-US" sz="2800" b="1" i="1" smtClean="0">
                            <a:solidFill>
                              <a:schemeClr val="accent5">
                                <a:lumMod val="60000"/>
                                <a:lumOff val="40000"/>
                              </a:schemeClr>
                            </a:solidFill>
                            <a:latin typeface="Cambria Math" panose="02040503050406030204" pitchFamily="18" charset="0"/>
                          </a:rPr>
                          <m:t>𝝓</m:t>
                        </m:r>
                        <m:r>
                          <a:rPr lang="en-US" sz="2800" i="1">
                            <a:solidFill>
                              <a:schemeClr val="accent5">
                                <a:lumMod val="60000"/>
                                <a:lumOff val="40000"/>
                              </a:schemeClr>
                            </a:solidFill>
                            <a:latin typeface="Cambria Math" panose="02040503050406030204" pitchFamily="18" charset="0"/>
                          </a:rPr>
                          <m:t>)</m:t>
                        </m:r>
                      </m:oMath>
                    </m:oMathPara>
                  </a14:m>
                  <a:endParaRPr lang="en-US" sz="2800" dirty="0">
                    <a:solidFill>
                      <a:schemeClr val="accent5">
                        <a:lumMod val="60000"/>
                        <a:lumOff val="40000"/>
                      </a:schemeClr>
                    </a:solidFill>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10022048" y="4394737"/>
                  <a:ext cx="1062880" cy="523220"/>
                </a:xfrm>
                <a:prstGeom prst="rect">
                  <a:avLst/>
                </a:prstGeom>
                <a:blipFill>
                  <a:blip r:embed="rId5"/>
                  <a:stretch>
                    <a:fillRect r="-1206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6976457" y="5778495"/>
                  <a:ext cx="1062880" cy="523220"/>
                </a:xfrm>
                <a:prstGeom prst="rect">
                  <a:avLst/>
                </a:prstGeom>
                <a:solidFill>
                  <a:schemeClr val="bg1"/>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800" b="1" i="1" smtClean="0">
                            <a:solidFill>
                              <a:schemeClr val="tx1"/>
                            </a:solidFill>
                            <a:latin typeface="Cambria Math" panose="02040503050406030204" pitchFamily="18" charset="0"/>
                          </a:rPr>
                          <m:t>𝜽</m:t>
                        </m:r>
                      </m:oMath>
                    </m:oMathPara>
                  </a14:m>
                  <a:endParaRPr lang="en-US" sz="2800" b="1" dirty="0">
                    <a:solidFill>
                      <a:schemeClr val="bg2">
                        <a:lumMod val="90000"/>
                      </a:schemeClr>
                    </a:solidFill>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6976457" y="5778495"/>
                  <a:ext cx="1062880" cy="523220"/>
                </a:xfrm>
                <a:prstGeom prst="rect">
                  <a:avLst/>
                </a:prstGeom>
                <a:blipFill>
                  <a:blip r:embed="rId6"/>
                  <a:stretch>
                    <a:fillRect/>
                  </a:stretch>
                </a:blipFill>
              </p:spPr>
              <p:txBody>
                <a:bodyPr/>
                <a:lstStyle/>
                <a:p>
                  <a:r>
                    <a:rPr lang="en-US">
                      <a:noFill/>
                    </a:rPr>
                    <a:t> </a:t>
                  </a:r>
                </a:p>
              </p:txBody>
            </p:sp>
          </mc:Fallback>
        </mc:AlternateContent>
      </p:grpSp>
      <p:sp>
        <p:nvSpPr>
          <p:cNvPr id="2" name="Title 1"/>
          <p:cNvSpPr>
            <a:spLocks noGrp="1"/>
          </p:cNvSpPr>
          <p:nvPr>
            <p:ph type="title"/>
          </p:nvPr>
        </p:nvSpPr>
        <p:spPr/>
        <p:txBody>
          <a:bodyPr/>
          <a:lstStyle/>
          <a:p>
            <a:r>
              <a:rPr lang="en-US" dirty="0" err="1"/>
              <a:t>Variational</a:t>
            </a:r>
            <a:r>
              <a:rPr lang="en-US" dirty="0"/>
              <a:t> Inference</a:t>
            </a:r>
          </a:p>
        </p:txBody>
      </p:sp>
      <mc:AlternateContent xmlns:mc="http://schemas.openxmlformats.org/markup-compatibility/2006" xmlns:a14="http://schemas.microsoft.com/office/drawing/2010/main">
        <mc:Choice Requires="a14">
          <p:sp>
            <p:nvSpPr>
              <p:cNvPr id="9" name="Content Placeholder 2"/>
              <p:cNvSpPr txBox="1">
                <a:spLocks/>
              </p:cNvSpPr>
              <p:nvPr/>
            </p:nvSpPr>
            <p:spPr>
              <a:xfrm>
                <a:off x="1097280" y="2026471"/>
                <a:ext cx="4798553" cy="5032375"/>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sz="2400" dirty="0" err="1"/>
                  <a:t>Variational</a:t>
                </a:r>
                <a:r>
                  <a:rPr lang="en-US" sz="2400" dirty="0"/>
                  <a:t> Bayes</a:t>
                </a:r>
              </a:p>
              <a:p>
                <a:pPr lvl="1"/>
                <a:r>
                  <a:rPr lang="en-US" dirty="0"/>
                  <a:t>Reframing a sampling problem as an optimization problem</a:t>
                </a:r>
              </a:p>
              <a:p>
                <a:pPr lvl="1"/>
                <a:r>
                  <a:rPr lang="en-US" dirty="0" err="1"/>
                  <a:t>Variational</a:t>
                </a:r>
                <a:r>
                  <a:rPr lang="en-US" dirty="0"/>
                  <a:t> Bayes is an algorithm for approximating the posterior </a:t>
                </a:r>
                <a14:m>
                  <m:oMath xmlns:m="http://schemas.openxmlformats.org/officeDocument/2006/math">
                    <m:r>
                      <a:rPr lang="en-US" i="1">
                        <a:latin typeface="Cambria Math" panose="02040503050406030204" pitchFamily="18" charset="0"/>
                      </a:rPr>
                      <m:t>𝑝</m:t>
                    </m:r>
                    <m:r>
                      <a:rPr lang="en-US" i="1">
                        <a:latin typeface="Cambria Math" panose="02040503050406030204" pitchFamily="18" charset="0"/>
                      </a:rPr>
                      <m:t>(</m:t>
                    </m:r>
                    <m:r>
                      <a:rPr lang="en-US" b="1" i="1">
                        <a:latin typeface="Cambria Math" panose="02040503050406030204" pitchFamily="18" charset="0"/>
                      </a:rPr>
                      <m:t>𝜽</m:t>
                    </m:r>
                    <m:r>
                      <a:rPr lang="en-US" b="1" i="1">
                        <a:latin typeface="Cambria Math" panose="02040503050406030204" pitchFamily="18" charset="0"/>
                      </a:rPr>
                      <m:t>|</m:t>
                    </m:r>
                    <m:r>
                      <a:rPr lang="en-US" b="1" i="1">
                        <a:latin typeface="Cambria Math" panose="02040503050406030204" pitchFamily="18" charset="0"/>
                      </a:rPr>
                      <m:t>𝒚</m:t>
                    </m:r>
                    <m:r>
                      <a:rPr lang="en-US" i="1">
                        <a:latin typeface="Cambria Math" panose="02040503050406030204" pitchFamily="18" charset="0"/>
                      </a:rPr>
                      <m:t>)</m:t>
                    </m:r>
                  </m:oMath>
                </a14:m>
                <a:r>
                  <a:rPr lang="en-US" dirty="0"/>
                  <a:t> by iteratively updating an approximation </a:t>
                </a:r>
                <a14:m>
                  <m:oMath xmlns:m="http://schemas.openxmlformats.org/officeDocument/2006/math">
                    <m:r>
                      <a:rPr lang="en-US" i="1">
                        <a:latin typeface="Cambria Math" panose="02040503050406030204" pitchFamily="18" charset="0"/>
                      </a:rPr>
                      <m:t>𝑔</m:t>
                    </m:r>
                    <m:r>
                      <a:rPr lang="en-US" i="1">
                        <a:latin typeface="Cambria Math" panose="02040503050406030204" pitchFamily="18" charset="0"/>
                      </a:rPr>
                      <m:t>(</m:t>
                    </m:r>
                    <m:r>
                      <a:rPr lang="en-US" b="1" i="1">
                        <a:latin typeface="Cambria Math" panose="02040503050406030204" pitchFamily="18" charset="0"/>
                      </a:rPr>
                      <m:t>𝜽</m:t>
                    </m:r>
                    <m:r>
                      <a:rPr lang="en-US" i="1">
                        <a:latin typeface="Cambria Math" panose="02040503050406030204" pitchFamily="18" charset="0"/>
                      </a:rPr>
                      <m:t>)</m:t>
                    </m:r>
                  </m:oMath>
                </a14:m>
                <a:r>
                  <a:rPr lang="en-US" dirty="0"/>
                  <a:t> in a way that reduces:</a:t>
                </a:r>
              </a:p>
              <a:p>
                <a:pPr algn="ctr"/>
                <a14:m>
                  <m:oMath xmlns:m="http://schemas.openxmlformats.org/officeDocument/2006/math">
                    <m:r>
                      <a:rPr lang="en-US" sz="1800" i="1">
                        <a:latin typeface="Cambria Math" panose="02040503050406030204" pitchFamily="18" charset="0"/>
                      </a:rPr>
                      <m:t>𝐾𝐿</m:t>
                    </m:r>
                    <m:d>
                      <m:dPr>
                        <m:ctrlPr>
                          <a:rPr lang="en-US" sz="1800" i="1">
                            <a:latin typeface="Cambria Math" panose="02040503050406030204" pitchFamily="18" charset="0"/>
                          </a:rPr>
                        </m:ctrlPr>
                      </m:dPr>
                      <m:e>
                        <m:r>
                          <a:rPr lang="en-US" sz="1800" i="1">
                            <a:latin typeface="Cambria Math" panose="02040503050406030204" pitchFamily="18" charset="0"/>
                          </a:rPr>
                          <m:t>𝑔</m:t>
                        </m:r>
                        <m:r>
                          <a:rPr lang="en-US" sz="1800" i="1">
                            <a:latin typeface="Cambria Math" panose="02040503050406030204" pitchFamily="18" charset="0"/>
                          </a:rPr>
                          <m:t>||</m:t>
                        </m:r>
                        <m:r>
                          <a:rPr lang="en-US" sz="1800" i="1">
                            <a:latin typeface="Cambria Math" panose="02040503050406030204" pitchFamily="18" charset="0"/>
                          </a:rPr>
                          <m:t>𝑝</m:t>
                        </m:r>
                      </m:e>
                    </m:d>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𝐸</m:t>
                        </m:r>
                      </m:e>
                      <m:sub>
                        <m:r>
                          <a:rPr lang="en-US" sz="1800" i="1">
                            <a:latin typeface="Cambria Math" panose="02040503050406030204" pitchFamily="18" charset="0"/>
                          </a:rPr>
                          <m:t>𝑔</m:t>
                        </m:r>
                      </m:sub>
                    </m:sSub>
                    <m:d>
                      <m:dPr>
                        <m:ctrlPr>
                          <a:rPr lang="en-US" sz="1800" i="1">
                            <a:latin typeface="Cambria Math" panose="02040503050406030204" pitchFamily="18" charset="0"/>
                          </a:rPr>
                        </m:ctrlPr>
                      </m:dPr>
                      <m:e>
                        <m:func>
                          <m:funcPr>
                            <m:ctrlPr>
                              <a:rPr lang="en-US" sz="1800" i="1">
                                <a:latin typeface="Cambria Math" panose="02040503050406030204" pitchFamily="18" charset="0"/>
                              </a:rPr>
                            </m:ctrlPr>
                          </m:funcPr>
                          <m:fName>
                            <m:r>
                              <m:rPr>
                                <m:sty m:val="p"/>
                              </m:rPr>
                              <a:rPr lang="en-US" sz="1800">
                                <a:latin typeface="Cambria Math" panose="02040503050406030204" pitchFamily="18" charset="0"/>
                              </a:rPr>
                              <m:t>log</m:t>
                            </m:r>
                          </m:fName>
                          <m:e>
                            <m:d>
                              <m:dPr>
                                <m:ctrlPr>
                                  <a:rPr lang="en-US" sz="1800" i="1">
                                    <a:latin typeface="Cambria Math" panose="02040503050406030204" pitchFamily="18" charset="0"/>
                                  </a:rPr>
                                </m:ctrlPr>
                              </m:dPr>
                              <m:e>
                                <m:f>
                                  <m:fPr>
                                    <m:ctrlPr>
                                      <a:rPr lang="en-US" sz="1800" i="1">
                                        <a:latin typeface="Cambria Math" panose="02040503050406030204" pitchFamily="18" charset="0"/>
                                      </a:rPr>
                                    </m:ctrlPr>
                                  </m:fPr>
                                  <m:num>
                                    <m:r>
                                      <a:rPr lang="en-US" sz="1800" i="1">
                                        <a:latin typeface="Cambria Math" panose="02040503050406030204" pitchFamily="18" charset="0"/>
                                      </a:rPr>
                                      <m:t>𝑝</m:t>
                                    </m:r>
                                    <m:d>
                                      <m:dPr>
                                        <m:ctrlPr>
                                          <a:rPr lang="en-US" sz="1800" i="1">
                                            <a:latin typeface="Cambria Math" panose="02040503050406030204" pitchFamily="18" charset="0"/>
                                          </a:rPr>
                                        </m:ctrlPr>
                                      </m:dPr>
                                      <m:e>
                                        <m:r>
                                          <a:rPr lang="en-US" sz="1800" i="1">
                                            <a:latin typeface="Cambria Math" panose="02040503050406030204" pitchFamily="18" charset="0"/>
                                          </a:rPr>
                                          <m:t>𝜃</m:t>
                                        </m:r>
                                      </m:e>
                                      <m:e>
                                        <m:r>
                                          <a:rPr lang="en-US" sz="1800" i="1">
                                            <a:latin typeface="Cambria Math" panose="02040503050406030204" pitchFamily="18" charset="0"/>
                                          </a:rPr>
                                          <m:t>𝑦</m:t>
                                        </m:r>
                                      </m:e>
                                    </m:d>
                                  </m:num>
                                  <m:den>
                                    <m:r>
                                      <a:rPr lang="en-US" sz="1800" i="1">
                                        <a:latin typeface="Cambria Math" panose="02040503050406030204" pitchFamily="18" charset="0"/>
                                      </a:rPr>
                                      <m:t>𝑔</m:t>
                                    </m:r>
                                    <m:d>
                                      <m:dPr>
                                        <m:ctrlPr>
                                          <a:rPr lang="en-US" sz="1800" i="1">
                                            <a:latin typeface="Cambria Math" panose="02040503050406030204" pitchFamily="18" charset="0"/>
                                          </a:rPr>
                                        </m:ctrlPr>
                                      </m:dPr>
                                      <m:e>
                                        <m:r>
                                          <a:rPr lang="en-US" sz="1800" i="1">
                                            <a:latin typeface="Cambria Math" panose="02040503050406030204" pitchFamily="18" charset="0"/>
                                          </a:rPr>
                                          <m:t>𝜃</m:t>
                                        </m:r>
                                      </m:e>
                                    </m:d>
                                  </m:den>
                                </m:f>
                              </m:e>
                            </m:d>
                          </m:e>
                        </m:func>
                      </m:e>
                    </m:d>
                  </m:oMath>
                </a14:m>
                <a:endParaRPr lang="en-US" sz="1800" dirty="0"/>
              </a:p>
              <a:p>
                <a:pPr algn="ctr"/>
                <a14:m>
                  <m:oMath xmlns:m="http://schemas.openxmlformats.org/officeDocument/2006/math">
                    <m:r>
                      <a:rPr lang="en-US" sz="1800" i="1">
                        <a:latin typeface="Cambria Math" panose="02040503050406030204" pitchFamily="18" charset="0"/>
                      </a:rPr>
                      <m:t>𝑔</m:t>
                    </m:r>
                    <m:r>
                      <a:rPr lang="en-US" sz="1800" i="1">
                        <a:latin typeface="Cambria Math" panose="02040503050406030204" pitchFamily="18" charset="0"/>
                      </a:rPr>
                      <m:t>(</m:t>
                    </m:r>
                    <m:r>
                      <a:rPr lang="en-US" sz="1800" b="1" i="1">
                        <a:latin typeface="Cambria Math" panose="02040503050406030204" pitchFamily="18" charset="0"/>
                      </a:rPr>
                      <m:t>𝜽</m:t>
                    </m:r>
                    <m:r>
                      <a:rPr lang="en-US" sz="1800" i="1">
                        <a:latin typeface="Cambria Math" panose="02040503050406030204" pitchFamily="18" charset="0"/>
                      </a:rPr>
                      <m:t>)</m:t>
                    </m:r>
                  </m:oMath>
                </a14:m>
                <a:r>
                  <a:rPr lang="en-US" sz="1800" dirty="0"/>
                  <a:t> is parameterized by </a:t>
                </a:r>
                <a14:m>
                  <m:oMath xmlns:m="http://schemas.openxmlformats.org/officeDocument/2006/math">
                    <m:r>
                      <a:rPr lang="en-US" sz="1800" i="1">
                        <a:latin typeface="Cambria Math" panose="02040503050406030204" pitchFamily="18" charset="0"/>
                      </a:rPr>
                      <m:t>𝜙</m:t>
                    </m:r>
                  </m:oMath>
                </a14:m>
                <a:r>
                  <a:rPr lang="en-US" sz="1800" dirty="0"/>
                  <a:t> which </a:t>
                </a:r>
                <a:br>
                  <a:rPr lang="en-US" sz="1800" dirty="0"/>
                </a:br>
                <a:r>
                  <a:rPr lang="en-US" sz="1800" dirty="0"/>
                  <a:t>is chosen every iteration to reduce KL.</a:t>
                </a:r>
              </a:p>
              <a:p>
                <a:pPr lvl="1"/>
                <a:r>
                  <a:rPr lang="en-US" sz="1800" dirty="0"/>
                  <a:t>EM is a specia</a:t>
                </a:r>
                <a:r>
                  <a:rPr lang="en-US" dirty="0"/>
                  <a:t>l case!</a:t>
                </a:r>
              </a:p>
              <a:p>
                <a:pPr lvl="1"/>
                <a14:m>
                  <m:oMath xmlns:m="http://schemas.openxmlformats.org/officeDocument/2006/math">
                    <m:r>
                      <a:rPr lang="en-US" i="1">
                        <a:latin typeface="Cambria Math" panose="02040503050406030204" pitchFamily="18" charset="0"/>
                      </a:rPr>
                      <m:t>𝑔</m:t>
                    </m:r>
                    <m:r>
                      <a:rPr lang="en-US" i="1">
                        <a:latin typeface="Cambria Math" panose="02040503050406030204" pitchFamily="18" charset="0"/>
                      </a:rPr>
                      <m:t>(</m:t>
                    </m:r>
                    <m:r>
                      <a:rPr lang="en-US" b="1" i="1">
                        <a:latin typeface="Cambria Math" panose="02040503050406030204" pitchFamily="18" charset="0"/>
                      </a:rPr>
                      <m:t>𝜽</m:t>
                    </m:r>
                    <m:r>
                      <a:rPr lang="en-US" i="1">
                        <a:latin typeface="Cambria Math" panose="02040503050406030204" pitchFamily="18" charset="0"/>
                      </a:rPr>
                      <m:t>)</m:t>
                    </m:r>
                  </m:oMath>
                </a14:m>
                <a:r>
                  <a:rPr lang="en-US" sz="1800" dirty="0"/>
                  <a:t> must be carefully chosen</a:t>
                </a:r>
              </a:p>
              <a:p>
                <a:endParaRPr lang="en-US" sz="2400" dirty="0"/>
              </a:p>
              <a:p>
                <a:pPr lvl="1"/>
                <a:endParaRPr lang="en-US" dirty="0"/>
              </a:p>
            </p:txBody>
          </p:sp>
        </mc:Choice>
        <mc:Fallback xmlns="">
          <p:sp>
            <p:nvSpPr>
              <p:cNvPr id="9" name="Content Placeholder 2"/>
              <p:cNvSpPr txBox="1">
                <a:spLocks noRot="1" noChangeAspect="1" noMove="1" noResize="1" noEditPoints="1" noAdjustHandles="1" noChangeArrowheads="1" noChangeShapeType="1" noTextEdit="1"/>
              </p:cNvSpPr>
              <p:nvPr/>
            </p:nvSpPr>
            <p:spPr>
              <a:xfrm>
                <a:off x="1097280" y="2026471"/>
                <a:ext cx="4798553" cy="5032375"/>
              </a:xfrm>
              <a:prstGeom prst="rect">
                <a:avLst/>
              </a:prstGeom>
              <a:blipFill rotWithShape="0">
                <a:blip r:embed="rId7"/>
                <a:stretch>
                  <a:fillRect l="-1906" t="-1695" r="-3812"/>
                </a:stretch>
              </a:blipFill>
            </p:spPr>
            <p:txBody>
              <a:bodyPr/>
              <a:lstStyle/>
              <a:p>
                <a:r>
                  <a:rPr lang="en-US">
                    <a:noFill/>
                  </a:rPr>
                  <a:t> </a:t>
                </a:r>
              </a:p>
            </p:txBody>
          </p:sp>
        </mc:Fallback>
      </mc:AlternateContent>
    </p:spTree>
    <p:extLst>
      <p:ext uri="{BB962C8B-B14F-4D97-AF65-F5344CB8AC3E}">
        <p14:creationId xmlns:p14="http://schemas.microsoft.com/office/powerpoint/2010/main" val="22537273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ADVI</a:t>
            </a:r>
          </a:p>
        </p:txBody>
      </p:sp>
      <mc:AlternateContent xmlns:mc="http://schemas.openxmlformats.org/markup-compatibility/2006" xmlns:a14="http://schemas.microsoft.com/office/drawing/2010/main">
        <mc:Choice Requires="a14">
          <p:sp>
            <p:nvSpPr>
              <p:cNvPr id="9" name="Content Placeholder 2"/>
              <p:cNvSpPr txBox="1">
                <a:spLocks/>
              </p:cNvSpPr>
              <p:nvPr/>
            </p:nvSpPr>
            <p:spPr>
              <a:xfrm>
                <a:off x="1097280" y="2026472"/>
                <a:ext cx="10455069" cy="4046462"/>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sz="2400" dirty="0"/>
                  <a:t>Automatic Differentiation </a:t>
                </a:r>
                <a:r>
                  <a:rPr lang="en-US" sz="2400" dirty="0" err="1"/>
                  <a:t>Variational</a:t>
                </a:r>
                <a:r>
                  <a:rPr lang="en-US" sz="2400" dirty="0"/>
                  <a:t> Inference (ADVI)</a:t>
                </a:r>
              </a:p>
              <a:p>
                <a:pPr lvl="1"/>
                <a:r>
                  <a:rPr lang="en-US" dirty="0"/>
                  <a:t>ADVI automatically determines </a:t>
                </a:r>
                <a14:m>
                  <m:oMath xmlns:m="http://schemas.openxmlformats.org/officeDocument/2006/math">
                    <m:r>
                      <a:rPr lang="en-US" i="1">
                        <a:latin typeface="Cambria Math" panose="02040503050406030204" pitchFamily="18" charset="0"/>
                      </a:rPr>
                      <m:t>𝑔</m:t>
                    </m:r>
                    <m:r>
                      <a:rPr lang="en-US" i="1">
                        <a:latin typeface="Cambria Math" panose="02040503050406030204" pitchFamily="18" charset="0"/>
                      </a:rPr>
                      <m:t>(</m:t>
                    </m:r>
                    <m:r>
                      <a:rPr lang="en-US" b="1" i="1">
                        <a:latin typeface="Cambria Math" panose="02040503050406030204" pitchFamily="18" charset="0"/>
                      </a:rPr>
                      <m:t>𝜽</m:t>
                    </m:r>
                    <m:r>
                      <a:rPr lang="en-US" i="1">
                        <a:latin typeface="Cambria Math" panose="02040503050406030204" pitchFamily="18" charset="0"/>
                      </a:rPr>
                      <m:t>)</m:t>
                    </m:r>
                  </m:oMath>
                </a14:m>
                <a:r>
                  <a:rPr lang="en-US" dirty="0"/>
                  <a:t> and determines an algorithm for optimization. </a:t>
                </a:r>
              </a:p>
              <a:p>
                <a:pPr lvl="1"/>
                <a:r>
                  <a:rPr lang="en-US" dirty="0"/>
                  <a:t>Only a Bayesian model and dataset required!</a:t>
                </a:r>
              </a:p>
              <a:p>
                <a:pPr lvl="1"/>
                <a:r>
                  <a:rPr lang="en-US" dirty="0"/>
                  <a:t>Transformation-based approach</a:t>
                </a:r>
              </a:p>
              <a:p>
                <a:pPr marL="726948" lvl="2" indent="-342900">
                  <a:buFont typeface="+mj-lt"/>
                  <a:buAutoNum type="arabicPeriod"/>
                </a:pPr>
                <a:r>
                  <a:rPr lang="en-US" dirty="0"/>
                  <a:t>Transform latent variables to the Real Coordinate Space: </a:t>
                </a:r>
                <a14:m>
                  <m:oMath xmlns:m="http://schemas.openxmlformats.org/officeDocument/2006/math">
                    <m:r>
                      <m:rPr>
                        <m:sty m:val="p"/>
                      </m:rPr>
                      <a:rPr lang="en-US" b="0" i="0" smtClean="0">
                        <a:latin typeface="Cambria Math" panose="02040503050406030204" pitchFamily="18" charset="0"/>
                        <a:ea typeface="Cambria Math" panose="02040503050406030204" pitchFamily="18" charset="0"/>
                      </a:rPr>
                      <m:t>T</m:t>
                    </m:r>
                    <m:r>
                      <a:rPr lang="en-US" b="0" i="0" smtClean="0">
                        <a:latin typeface="Cambria Math" panose="02040503050406030204" pitchFamily="18" charset="0"/>
                        <a:ea typeface="Cambria Math" panose="02040503050406030204" pitchFamily="18" charset="0"/>
                      </a:rPr>
                      <m:t>: </m:t>
                    </m:r>
                    <m:r>
                      <m:rPr>
                        <m:sty m:val="p"/>
                      </m:rPr>
                      <a:rPr lang="en-US" b="0" i="0" smtClean="0">
                        <a:latin typeface="Cambria Math" panose="02040503050406030204" pitchFamily="18" charset="0"/>
                        <a:ea typeface="Cambria Math" panose="02040503050406030204" pitchFamily="18" charset="0"/>
                      </a:rPr>
                      <m:t>supp</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𝑝</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𝜃</m:t>
                            </m:r>
                          </m:e>
                        </m:d>
                      </m:e>
                    </m:d>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i="1" smtClean="0">
                            <a:latin typeface="Cambria Math" panose="02040503050406030204" pitchFamily="18" charset="0"/>
                            <a:ea typeface="Cambria Math" panose="02040503050406030204" pitchFamily="18" charset="0"/>
                          </a:rPr>
                          <m:t>ℝ</m:t>
                        </m:r>
                      </m:e>
                      <m:sup>
                        <m:r>
                          <a:rPr lang="en-US" b="0" i="1" smtClean="0">
                            <a:latin typeface="Cambria Math" panose="02040503050406030204" pitchFamily="18" charset="0"/>
                            <a:ea typeface="Cambria Math" panose="02040503050406030204" pitchFamily="18" charset="0"/>
                          </a:rPr>
                          <m:t>𝑘</m:t>
                        </m:r>
                      </m:sup>
                    </m:sSup>
                  </m:oMath>
                </a14:m>
                <a:endParaRPr lang="en-US" dirty="0"/>
              </a:p>
              <a:p>
                <a:pPr marL="726948" lvl="2" indent="-342900">
                  <a:buFont typeface="+mj-lt"/>
                  <a:buAutoNum type="arabicPeriod"/>
                </a:pPr>
                <a:r>
                  <a:rPr lang="en-US" dirty="0"/>
                  <a:t>Propose a Gaussian </a:t>
                </a:r>
                <a14:m>
                  <m:oMath xmlns:m="http://schemas.openxmlformats.org/officeDocument/2006/math">
                    <m:r>
                      <a:rPr lang="en-US" i="1">
                        <a:latin typeface="Cambria Math" panose="02040503050406030204" pitchFamily="18" charset="0"/>
                      </a:rPr>
                      <m:t>𝑔</m:t>
                    </m:r>
                    <m:r>
                      <a:rPr lang="en-US" i="1">
                        <a:latin typeface="Cambria Math" panose="02040503050406030204" pitchFamily="18" charset="0"/>
                      </a:rPr>
                      <m:t>(</m:t>
                    </m:r>
                    <m:r>
                      <a:rPr lang="en-US" b="1" i="1">
                        <a:latin typeface="Cambria Math" panose="02040503050406030204" pitchFamily="18" charset="0"/>
                      </a:rPr>
                      <m:t>𝜽</m:t>
                    </m:r>
                    <m:r>
                      <a:rPr lang="en-US" i="1">
                        <a:latin typeface="Cambria Math" panose="02040503050406030204" pitchFamily="18" charset="0"/>
                      </a:rPr>
                      <m:t>)</m:t>
                    </m:r>
                  </m:oMath>
                </a14:m>
                <a:r>
                  <a:rPr lang="en-US" dirty="0"/>
                  <a:t> on </a:t>
                </a:r>
                <a14:m>
                  <m:oMath xmlns:m="http://schemas.openxmlformats.org/officeDocument/2006/math">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ℝ</m:t>
                        </m:r>
                      </m:e>
                      <m:sup>
                        <m:r>
                          <a:rPr lang="en-US" i="1">
                            <a:latin typeface="Cambria Math" panose="02040503050406030204" pitchFamily="18" charset="0"/>
                            <a:ea typeface="Cambria Math" panose="02040503050406030204" pitchFamily="18" charset="0"/>
                          </a:rPr>
                          <m:t>𝑘</m:t>
                        </m:r>
                      </m:sup>
                    </m:sSup>
                  </m:oMath>
                </a14:m>
                <a:endParaRPr lang="en-US" dirty="0"/>
              </a:p>
              <a:p>
                <a:pPr marL="726948" lvl="2" indent="-342900">
                  <a:buFont typeface="+mj-lt"/>
                  <a:buAutoNum type="arabicPeriod"/>
                </a:pPr>
                <a:r>
                  <a:rPr lang="en-US" dirty="0"/>
                  <a:t>Standardize.</a:t>
                </a:r>
              </a:p>
              <a:p>
                <a:pPr marL="726948" lvl="2" indent="-342900">
                  <a:buFont typeface="+mj-lt"/>
                  <a:buAutoNum type="arabicPeriod"/>
                </a:pPr>
                <a:r>
                  <a:rPr lang="en-US" dirty="0"/>
                  <a:t>Maximize ELBO (equiv. to minimizing KL)</a:t>
                </a:r>
              </a:p>
              <a:p>
                <a:pPr marL="201168" lvl="1" indent="0">
                  <a:buNone/>
                </a:pPr>
                <a:endParaRPr lang="en-US" dirty="0"/>
              </a:p>
              <a:p>
                <a:pPr marL="201168" lvl="1" indent="0">
                  <a:buNone/>
                </a:pPr>
                <a:endParaRPr lang="en-US" dirty="0"/>
              </a:p>
              <a:p>
                <a:pPr marL="201168" lvl="1" indent="0">
                  <a:buNone/>
                </a:pPr>
                <a:r>
                  <a:rPr lang="en-US" dirty="0"/>
                  <a:t>      </a:t>
                </a:r>
                <a:r>
                  <a:rPr lang="en-US" u="sng" dirty="0"/>
                  <a:t>Consistently faster than NUTS!</a:t>
                </a:r>
              </a:p>
              <a:p>
                <a:pPr marL="726948" lvl="2" indent="-342900">
                  <a:buFont typeface="+mj-lt"/>
                  <a:buAutoNum type="arabicPeriod"/>
                </a:pPr>
                <a:endParaRPr lang="en-US" dirty="0"/>
              </a:p>
              <a:p>
                <a:pPr marL="726948" lvl="2" indent="-342900">
                  <a:buFont typeface="+mj-lt"/>
                  <a:buAutoNum type="arabicPeriod"/>
                </a:pPr>
                <a:endParaRPr lang="en-US" dirty="0"/>
              </a:p>
              <a:p>
                <a:pPr marL="726948" lvl="2" indent="-342900">
                  <a:buFont typeface="+mj-lt"/>
                  <a:buAutoNum type="arabicPeriod"/>
                </a:pPr>
                <a:endParaRPr lang="en-US" dirty="0"/>
              </a:p>
              <a:p>
                <a:pPr marL="726948" lvl="2" indent="-342900">
                  <a:buFont typeface="+mj-lt"/>
                  <a:buAutoNum type="arabicPeriod"/>
                </a:pPr>
                <a:endParaRPr lang="en-US" dirty="0"/>
              </a:p>
              <a:p>
                <a:pPr marL="384048" lvl="2" indent="0">
                  <a:buNone/>
                </a:pPr>
                <a:endParaRPr lang="en-US" dirty="0"/>
              </a:p>
              <a:p>
                <a:pPr lvl="1"/>
                <a:endParaRPr lang="en-US" dirty="0"/>
              </a:p>
              <a:p>
                <a:endParaRPr lang="en-US" sz="2400" dirty="0"/>
              </a:p>
              <a:p>
                <a:pPr lvl="1"/>
                <a:endParaRPr lang="en-US" dirty="0"/>
              </a:p>
            </p:txBody>
          </p:sp>
        </mc:Choice>
        <mc:Fallback xmlns="">
          <p:sp>
            <p:nvSpPr>
              <p:cNvPr id="9" name="Content Placeholder 2"/>
              <p:cNvSpPr txBox="1">
                <a:spLocks noRot="1" noChangeAspect="1" noMove="1" noResize="1" noEditPoints="1" noAdjustHandles="1" noChangeArrowheads="1" noChangeShapeType="1" noTextEdit="1"/>
              </p:cNvSpPr>
              <p:nvPr/>
            </p:nvSpPr>
            <p:spPr>
              <a:xfrm>
                <a:off x="1097280" y="2026472"/>
                <a:ext cx="10455069" cy="4046462"/>
              </a:xfrm>
              <a:prstGeom prst="rect">
                <a:avLst/>
              </a:prstGeom>
              <a:blipFill rotWithShape="0">
                <a:blip r:embed="rId3"/>
                <a:stretch>
                  <a:fillRect l="-875" t="-2108"/>
                </a:stretch>
              </a:blipFill>
            </p:spPr>
            <p:txBody>
              <a:bodyPr/>
              <a:lstStyle/>
              <a:p>
                <a:r>
                  <a:rPr lang="en-US">
                    <a:noFill/>
                  </a:rPr>
                  <a:t> </a:t>
                </a:r>
              </a:p>
            </p:txBody>
          </p:sp>
        </mc:Fallback>
      </mc:AlternateContent>
      <p:grpSp>
        <p:nvGrpSpPr>
          <p:cNvPr id="11" name="Group 10"/>
          <p:cNvGrpSpPr/>
          <p:nvPr/>
        </p:nvGrpSpPr>
        <p:grpSpPr>
          <a:xfrm>
            <a:off x="4774586" y="3803837"/>
            <a:ext cx="7072867" cy="2269097"/>
            <a:chOff x="4965654" y="3803837"/>
            <a:chExt cx="7072867" cy="2269097"/>
          </a:xfrm>
        </p:grpSpPr>
        <p:pic>
          <p:nvPicPr>
            <p:cNvPr id="4" name="Picture 3"/>
            <p:cNvPicPr>
              <a:picLocks noChangeAspect="1"/>
            </p:cNvPicPr>
            <p:nvPr/>
          </p:nvPicPr>
          <p:blipFill>
            <a:blip r:embed="rId4"/>
            <a:stretch>
              <a:fillRect/>
            </a:stretch>
          </p:blipFill>
          <p:spPr>
            <a:xfrm>
              <a:off x="4965654" y="3803837"/>
              <a:ext cx="6814853" cy="2269097"/>
            </a:xfrm>
            <a:prstGeom prst="rect">
              <a:avLst/>
            </a:prstGeom>
          </p:spPr>
        </p:pic>
        <p:sp>
          <p:nvSpPr>
            <p:cNvPr id="10" name="TextBox 9"/>
            <p:cNvSpPr txBox="1"/>
            <p:nvPr/>
          </p:nvSpPr>
          <p:spPr>
            <a:xfrm>
              <a:off x="11251126" y="3977359"/>
              <a:ext cx="787395" cy="692497"/>
            </a:xfrm>
            <a:prstGeom prst="rect">
              <a:avLst/>
            </a:prstGeom>
            <a:solidFill>
              <a:schemeClr val="bg1"/>
            </a:solidFill>
          </p:spPr>
          <p:txBody>
            <a:bodyPr wrap="none" rtlCol="0">
              <a:spAutoFit/>
            </a:bodyPr>
            <a:lstStyle/>
            <a:p>
              <a:r>
                <a:rPr lang="en-US" sz="1300" dirty="0">
                  <a:latin typeface="Times New Roman" panose="02020603050405020304" pitchFamily="18" charset="0"/>
                  <a:cs typeface="Times New Roman" panose="02020603050405020304" pitchFamily="18" charset="0"/>
                </a:rPr>
                <a:t>Prior</a:t>
              </a:r>
            </a:p>
            <a:p>
              <a:r>
                <a:rPr lang="en-US" sz="1300" dirty="0">
                  <a:latin typeface="Times New Roman" panose="02020603050405020304" pitchFamily="18" charset="0"/>
                  <a:cs typeface="Times New Roman" panose="02020603050405020304" pitchFamily="18" charset="0"/>
                </a:rPr>
                <a:t>Posterior</a:t>
              </a:r>
            </a:p>
            <a:p>
              <a:r>
                <a:rPr lang="en-US" sz="1300" dirty="0">
                  <a:latin typeface="Times New Roman" panose="02020603050405020304" pitchFamily="18" charset="0"/>
                  <a:cs typeface="Times New Roman" panose="02020603050405020304" pitchFamily="18" charset="0"/>
                </a:rPr>
                <a:t>Approx.</a:t>
              </a:r>
            </a:p>
          </p:txBody>
        </p:sp>
      </p:grpSp>
    </p:spTree>
    <p:extLst>
      <p:ext uri="{BB962C8B-B14F-4D97-AF65-F5344CB8AC3E}">
        <p14:creationId xmlns:p14="http://schemas.microsoft.com/office/powerpoint/2010/main" val="14130673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9" name="Rectangle 3078"/>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sp>
        <p:nvSpPr>
          <p:cNvPr id="73" name="Rectangle 72"/>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 name="Rectangle 74"/>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77" name="Straight Connector 76"/>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79" name="Rectangle 78"/>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 name="Rectangle 80"/>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4906176"/>
            <a:ext cx="12188952"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65197" y="5120640"/>
            <a:ext cx="10058400" cy="822960"/>
          </a:xfrm>
        </p:spPr>
        <p:txBody>
          <a:bodyPr vert="horz" lIns="91440" tIns="45720" rIns="91440" bIns="45720" rtlCol="0" anchor="b">
            <a:normAutofit/>
          </a:bodyPr>
          <a:lstStyle/>
          <a:p>
            <a:r>
              <a:rPr lang="en-US" dirty="0"/>
              <a:t>BNN Application</a:t>
            </a:r>
          </a:p>
        </p:txBody>
      </p:sp>
      <p:sp>
        <p:nvSpPr>
          <p:cNvPr id="4" name="Text Placeholder 3"/>
          <p:cNvSpPr>
            <a:spLocks noGrp="1"/>
          </p:cNvSpPr>
          <p:nvPr>
            <p:ph type="body" sz="half" idx="2"/>
          </p:nvPr>
        </p:nvSpPr>
        <p:spPr/>
        <p:txBody>
          <a:bodyPr/>
          <a:lstStyle/>
          <a:p>
            <a:r>
              <a:rPr lang="en-US" dirty="0"/>
              <a:t>Implementation, Model Fitting, &amp; Performance </a:t>
            </a:r>
          </a:p>
        </p:txBody>
      </p:sp>
      <p:grpSp>
        <p:nvGrpSpPr>
          <p:cNvPr id="3" name="Group 2"/>
          <p:cNvGrpSpPr/>
          <p:nvPr/>
        </p:nvGrpSpPr>
        <p:grpSpPr>
          <a:xfrm>
            <a:off x="1411080" y="525570"/>
            <a:ext cx="9366633" cy="3745364"/>
            <a:chOff x="1206117" y="1786756"/>
            <a:chExt cx="9366633" cy="3745364"/>
          </a:xfrm>
        </p:grpSpPr>
        <p:pic>
          <p:nvPicPr>
            <p:cNvPr id="5122" name="Picture 2" descr="https://grass.osgeo.org/grass72/manuals/addons/r_scatterplot_3_variables_3_color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6117" y="1786756"/>
              <a:ext cx="6803742" cy="3745364"/>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https://grass.osgeo.org/grass72/manuals/addons/r_scatterplot_3_variables_3_colors_overlap.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00698" y="1786756"/>
              <a:ext cx="2572052" cy="3745364"/>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219040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85850" y="1504950"/>
            <a:ext cx="10267950" cy="3429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97280" y="286603"/>
            <a:ext cx="10058400" cy="742097"/>
          </a:xfrm>
        </p:spPr>
        <p:txBody>
          <a:bodyPr>
            <a:normAutofit/>
          </a:bodyPr>
          <a:lstStyle/>
          <a:p>
            <a:r>
              <a:rPr lang="en-US" dirty="0"/>
              <a:t>Datasets</a:t>
            </a:r>
          </a:p>
        </p:txBody>
      </p:sp>
      <p:sp>
        <p:nvSpPr>
          <p:cNvPr id="3" name="Content Placeholder 2"/>
          <p:cNvSpPr>
            <a:spLocks noGrp="1"/>
          </p:cNvSpPr>
          <p:nvPr>
            <p:ph idx="1"/>
          </p:nvPr>
        </p:nvSpPr>
        <p:spPr>
          <a:xfrm>
            <a:off x="1187412" y="1403397"/>
            <a:ext cx="5037175" cy="1015954"/>
          </a:xfrm>
        </p:spPr>
        <p:txBody>
          <a:bodyPr/>
          <a:lstStyle/>
          <a:p>
            <a:r>
              <a:rPr lang="en-US" dirty="0">
                <a:cs typeface="Times New Roman" panose="02020603050405020304" pitchFamily="18" charset="0"/>
              </a:rPr>
              <a:t>Toy dataset for classification:</a:t>
            </a:r>
            <a:endParaRPr lang="en-US" sz="2400" dirty="0">
              <a:cs typeface="Times New Roman" panose="02020603050405020304" pitchFamily="18" charset="0"/>
            </a:endParaRPr>
          </a:p>
          <a:p>
            <a:pPr lvl="1"/>
            <a:r>
              <a:rPr lang="en-US" dirty="0">
                <a:cs typeface="Times New Roman" panose="02020603050405020304" pitchFamily="18" charset="0"/>
              </a:rPr>
              <a:t>Two-dimensional data, which can be classified into 3 groups.</a:t>
            </a:r>
          </a:p>
        </p:txBody>
      </p:sp>
      <p:grpSp>
        <p:nvGrpSpPr>
          <p:cNvPr id="9" name="Group 8"/>
          <p:cNvGrpSpPr/>
          <p:nvPr/>
        </p:nvGrpSpPr>
        <p:grpSpPr>
          <a:xfrm>
            <a:off x="1581149" y="2562225"/>
            <a:ext cx="2975881" cy="2614612"/>
            <a:chOff x="1571624" y="3000375"/>
            <a:chExt cx="2975881" cy="2614612"/>
          </a:xfrm>
        </p:grpSpPr>
        <p:graphicFrame>
          <p:nvGraphicFramePr>
            <p:cNvPr id="6" name="Object 5"/>
            <p:cNvGraphicFramePr>
              <a:graphicFrameLocks noChangeAspect="1"/>
            </p:cNvGraphicFramePr>
            <p:nvPr>
              <p:extLst/>
            </p:nvPr>
          </p:nvGraphicFramePr>
          <p:xfrm>
            <a:off x="1571624" y="3000375"/>
            <a:ext cx="1414463" cy="1292225"/>
          </p:xfrm>
          <a:graphic>
            <a:graphicData uri="http://schemas.openxmlformats.org/presentationml/2006/ole">
              <mc:AlternateContent xmlns:mc="http://schemas.openxmlformats.org/markup-compatibility/2006">
                <mc:Choice xmlns:v="urn:schemas-microsoft-com:vml" Requires="v">
                  <p:oleObj spid="_x0000_s1028" name="Equation" r:id="rId3" imgW="1028520" imgH="939600" progId="Equation.DSMT4">
                    <p:embed/>
                  </p:oleObj>
                </mc:Choice>
                <mc:Fallback>
                  <p:oleObj name="Equation" r:id="rId3" imgW="1028520" imgH="939600" progId="Equation.DSMT4">
                    <p:embed/>
                    <p:pic>
                      <p:nvPicPr>
                        <p:cNvPr id="0" name=""/>
                        <p:cNvPicPr/>
                        <p:nvPr/>
                      </p:nvPicPr>
                      <p:blipFill>
                        <a:blip r:embed="rId4"/>
                        <a:stretch>
                          <a:fillRect/>
                        </a:stretch>
                      </p:blipFill>
                      <p:spPr>
                        <a:xfrm>
                          <a:off x="1571624" y="3000375"/>
                          <a:ext cx="1414463" cy="1292225"/>
                        </a:xfrm>
                        <a:prstGeom prst="rect">
                          <a:avLst/>
                        </a:prstGeom>
                      </p:spPr>
                    </p:pic>
                  </p:oleObj>
                </mc:Fallback>
              </mc:AlternateContent>
            </a:graphicData>
          </a:graphic>
        </p:graphicFrame>
        <p:graphicFrame>
          <p:nvGraphicFramePr>
            <p:cNvPr id="7" name="Object 6"/>
            <p:cNvGraphicFramePr>
              <a:graphicFrameLocks noChangeAspect="1"/>
            </p:cNvGraphicFramePr>
            <p:nvPr>
              <p:extLst/>
            </p:nvPr>
          </p:nvGraphicFramePr>
          <p:xfrm>
            <a:off x="1571624" y="4457700"/>
            <a:ext cx="2975881" cy="1157287"/>
          </p:xfrm>
          <a:graphic>
            <a:graphicData uri="http://schemas.openxmlformats.org/presentationml/2006/ole">
              <mc:AlternateContent xmlns:mc="http://schemas.openxmlformats.org/markup-compatibility/2006">
                <mc:Choice xmlns:v="urn:schemas-microsoft-com:vml" Requires="v">
                  <p:oleObj spid="_x0000_s1029" name="Equation" r:id="rId5" imgW="1828800" imgH="711000" progId="Equation.DSMT4">
                    <p:embed/>
                  </p:oleObj>
                </mc:Choice>
                <mc:Fallback>
                  <p:oleObj name="Equation" r:id="rId5" imgW="1828800" imgH="711000" progId="Equation.DSMT4">
                    <p:embed/>
                    <p:pic>
                      <p:nvPicPr>
                        <p:cNvPr id="0" name=""/>
                        <p:cNvPicPr/>
                        <p:nvPr/>
                      </p:nvPicPr>
                      <p:blipFill>
                        <a:blip r:embed="rId6"/>
                        <a:stretch>
                          <a:fillRect/>
                        </a:stretch>
                      </p:blipFill>
                      <p:spPr>
                        <a:xfrm>
                          <a:off x="1571624" y="4457700"/>
                          <a:ext cx="2975881" cy="1157287"/>
                        </a:xfrm>
                        <a:prstGeom prst="rect">
                          <a:avLst/>
                        </a:prstGeom>
                      </p:spPr>
                    </p:pic>
                  </p:oleObj>
                </mc:Fallback>
              </mc:AlternateContent>
            </a:graphicData>
          </a:graphic>
        </p:graphicFrame>
      </p:grpSp>
      <p:pic>
        <p:nvPicPr>
          <p:cNvPr id="13" name="Picture 12"/>
          <p:cNvPicPr>
            <a:picLocks noChangeAspect="1"/>
          </p:cNvPicPr>
          <p:nvPr/>
        </p:nvPicPr>
        <p:blipFill>
          <a:blip r:embed="rId7"/>
          <a:stretch>
            <a:fillRect/>
          </a:stretch>
        </p:blipFill>
        <p:spPr>
          <a:xfrm>
            <a:off x="5891205" y="1500871"/>
            <a:ext cx="5905507" cy="4045272"/>
          </a:xfrm>
          <a:prstGeom prst="rect">
            <a:avLst/>
          </a:prstGeom>
        </p:spPr>
      </p:pic>
      <p:cxnSp>
        <p:nvCxnSpPr>
          <p:cNvPr id="8" name="Straight Connector 7"/>
          <p:cNvCxnSpPr/>
          <p:nvPr/>
        </p:nvCxnSpPr>
        <p:spPr>
          <a:xfrm>
            <a:off x="1238250" y="1133475"/>
            <a:ext cx="10467975"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2191867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85850" y="1504950"/>
            <a:ext cx="10267950" cy="3429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97280" y="286603"/>
            <a:ext cx="10058400" cy="742097"/>
          </a:xfrm>
        </p:spPr>
        <p:txBody>
          <a:bodyPr>
            <a:normAutofit/>
          </a:bodyPr>
          <a:lstStyle/>
          <a:p>
            <a:r>
              <a:rPr lang="en-US" dirty="0"/>
              <a:t>GLM approach</a:t>
            </a:r>
          </a:p>
        </p:txBody>
      </p:sp>
      <p:cxnSp>
        <p:nvCxnSpPr>
          <p:cNvPr id="8" name="Straight Connector 7"/>
          <p:cNvCxnSpPr/>
          <p:nvPr/>
        </p:nvCxnSpPr>
        <p:spPr>
          <a:xfrm>
            <a:off x="1238250" y="1133475"/>
            <a:ext cx="10467975" cy="0"/>
          </a:xfrm>
          <a:prstGeom prst="line">
            <a:avLst/>
          </a:prstGeom>
        </p:spPr>
        <p:style>
          <a:lnRef idx="1">
            <a:schemeClr val="dk1"/>
          </a:lnRef>
          <a:fillRef idx="0">
            <a:schemeClr val="dk1"/>
          </a:fillRef>
          <a:effectRef idx="0">
            <a:schemeClr val="dk1"/>
          </a:effectRef>
          <a:fontRef idx="minor">
            <a:schemeClr val="tx1"/>
          </a:fontRef>
        </p:style>
      </p:cxnSp>
      <p:graphicFrame>
        <p:nvGraphicFramePr>
          <p:cNvPr id="12" name="Object 11"/>
          <p:cNvGraphicFramePr>
            <a:graphicFrameLocks noChangeAspect="1"/>
          </p:cNvGraphicFramePr>
          <p:nvPr>
            <p:extLst/>
          </p:nvPr>
        </p:nvGraphicFramePr>
        <p:xfrm>
          <a:off x="1168399" y="1330325"/>
          <a:ext cx="2408239" cy="2449760"/>
        </p:xfrm>
        <a:graphic>
          <a:graphicData uri="http://schemas.openxmlformats.org/presentationml/2006/ole">
            <mc:AlternateContent xmlns:mc="http://schemas.openxmlformats.org/markup-compatibility/2006">
              <mc:Choice xmlns:v="urn:schemas-microsoft-com:vml" Requires="v">
                <p:oleObj spid="_x0000_s2058" name="Equation" r:id="rId3" imgW="1473120" imgH="1498320" progId="Equation.DSMT4">
                  <p:embed/>
                </p:oleObj>
              </mc:Choice>
              <mc:Fallback>
                <p:oleObj name="Equation" r:id="rId3" imgW="1473120" imgH="1498320" progId="Equation.DSMT4">
                  <p:embed/>
                  <p:pic>
                    <p:nvPicPr>
                      <p:cNvPr id="0" name=""/>
                      <p:cNvPicPr/>
                      <p:nvPr/>
                    </p:nvPicPr>
                    <p:blipFill>
                      <a:blip r:embed="rId4"/>
                      <a:stretch>
                        <a:fillRect/>
                      </a:stretch>
                    </p:blipFill>
                    <p:spPr>
                      <a:xfrm>
                        <a:off x="1168399" y="1330325"/>
                        <a:ext cx="2408239" cy="2449760"/>
                      </a:xfrm>
                      <a:prstGeom prst="rect">
                        <a:avLst/>
                      </a:prstGeom>
                    </p:spPr>
                  </p:pic>
                </p:oleObj>
              </mc:Fallback>
            </mc:AlternateContent>
          </a:graphicData>
        </a:graphic>
      </p:graphicFrame>
      <p:grpSp>
        <p:nvGrpSpPr>
          <p:cNvPr id="14" name="Group 13"/>
          <p:cNvGrpSpPr/>
          <p:nvPr/>
        </p:nvGrpSpPr>
        <p:grpSpPr>
          <a:xfrm>
            <a:off x="1106805" y="3820225"/>
            <a:ext cx="10052337" cy="1004309"/>
            <a:chOff x="1206499" y="5062859"/>
            <a:chExt cx="10052337" cy="1004309"/>
          </a:xfrm>
        </p:grpSpPr>
        <p:sp>
          <p:nvSpPr>
            <p:cNvPr id="15" name="Rectangle 14"/>
            <p:cNvSpPr/>
            <p:nvPr/>
          </p:nvSpPr>
          <p:spPr>
            <a:xfrm>
              <a:off x="1206499" y="5278446"/>
              <a:ext cx="2206373" cy="369332"/>
            </a:xfrm>
            <a:prstGeom prst="rect">
              <a:avLst/>
            </a:prstGeom>
          </p:spPr>
          <p:txBody>
            <a:bodyPr wrap="none">
              <a:spAutoFit/>
            </a:bodyPr>
            <a:lstStyle/>
            <a:p>
              <a:r>
                <a:rPr lang="en-US" dirty="0">
                  <a:ea typeface="DengXian" panose="02010600030101010101" pitchFamily="2" charset="-122"/>
                </a:rPr>
                <a:t>For each observation </a:t>
              </a:r>
              <a:endParaRPr lang="en-US" dirty="0"/>
            </a:p>
          </p:txBody>
        </p:sp>
        <p:graphicFrame>
          <p:nvGraphicFramePr>
            <p:cNvPr id="16" name="Object 15"/>
            <p:cNvGraphicFramePr>
              <a:graphicFrameLocks noChangeAspect="1"/>
            </p:cNvGraphicFramePr>
            <p:nvPr>
              <p:extLst/>
            </p:nvPr>
          </p:nvGraphicFramePr>
          <p:xfrm>
            <a:off x="3244850" y="5249083"/>
            <a:ext cx="1198562" cy="428058"/>
          </p:xfrm>
          <a:graphic>
            <a:graphicData uri="http://schemas.openxmlformats.org/presentationml/2006/ole">
              <mc:AlternateContent xmlns:mc="http://schemas.openxmlformats.org/markup-compatibility/2006">
                <mc:Choice xmlns:v="urn:schemas-microsoft-com:vml" Requires="v">
                  <p:oleObj spid="_x0000_s2059" name="Equation" r:id="rId5" imgW="711000" imgH="253800" progId="Equation.DSMT4">
                    <p:embed/>
                  </p:oleObj>
                </mc:Choice>
                <mc:Fallback>
                  <p:oleObj name="Equation" r:id="rId5" imgW="711000" imgH="253800" progId="Equation.DSMT4">
                    <p:embed/>
                    <p:pic>
                      <p:nvPicPr>
                        <p:cNvPr id="0" name=""/>
                        <p:cNvPicPr/>
                        <p:nvPr/>
                      </p:nvPicPr>
                      <p:blipFill>
                        <a:blip r:embed="rId6"/>
                        <a:stretch>
                          <a:fillRect/>
                        </a:stretch>
                      </p:blipFill>
                      <p:spPr>
                        <a:xfrm>
                          <a:off x="3244850" y="5249083"/>
                          <a:ext cx="1198562" cy="428058"/>
                        </a:xfrm>
                        <a:prstGeom prst="rect">
                          <a:avLst/>
                        </a:prstGeom>
                      </p:spPr>
                    </p:pic>
                  </p:oleObj>
                </mc:Fallback>
              </mc:AlternateContent>
            </a:graphicData>
          </a:graphic>
        </p:graphicFrame>
        <p:sp>
          <p:nvSpPr>
            <p:cNvPr id="17" name="Rectangle 16"/>
            <p:cNvSpPr/>
            <p:nvPr/>
          </p:nvSpPr>
          <p:spPr>
            <a:xfrm>
              <a:off x="4443412" y="5274160"/>
              <a:ext cx="3320140" cy="369332"/>
            </a:xfrm>
            <a:prstGeom prst="rect">
              <a:avLst/>
            </a:prstGeom>
          </p:spPr>
          <p:txBody>
            <a:bodyPr wrap="none">
              <a:spAutoFit/>
            </a:bodyPr>
            <a:lstStyle/>
            <a:p>
              <a:r>
                <a:rPr lang="en-US" dirty="0">
                  <a:ea typeface="DengXian" panose="02010600030101010101" pitchFamily="2" charset="-122"/>
                </a:rPr>
                <a:t>we want to maximize                   .</a:t>
              </a:r>
              <a:endParaRPr lang="en-US" dirty="0"/>
            </a:p>
          </p:txBody>
        </p:sp>
        <p:graphicFrame>
          <p:nvGraphicFramePr>
            <p:cNvPr id="18" name="Object 17"/>
            <p:cNvGraphicFramePr>
              <a:graphicFrameLocks noChangeAspect="1"/>
            </p:cNvGraphicFramePr>
            <p:nvPr>
              <p:extLst/>
            </p:nvPr>
          </p:nvGraphicFramePr>
          <p:xfrm>
            <a:off x="6547161" y="5062859"/>
            <a:ext cx="1058111" cy="1004309"/>
          </p:xfrm>
          <a:graphic>
            <a:graphicData uri="http://schemas.openxmlformats.org/presentationml/2006/ole">
              <mc:AlternateContent xmlns:mc="http://schemas.openxmlformats.org/markup-compatibility/2006">
                <mc:Choice xmlns:v="urn:schemas-microsoft-com:vml" Requires="v">
                  <p:oleObj spid="_x0000_s2060" name="Equation" r:id="rId7" imgW="749160" imgH="711000" progId="Equation.DSMT4">
                    <p:embed/>
                  </p:oleObj>
                </mc:Choice>
                <mc:Fallback>
                  <p:oleObj name="Equation" r:id="rId7" imgW="749160" imgH="711000" progId="Equation.DSMT4">
                    <p:embed/>
                    <p:pic>
                      <p:nvPicPr>
                        <p:cNvPr id="0" name=""/>
                        <p:cNvPicPr/>
                        <p:nvPr/>
                      </p:nvPicPr>
                      <p:blipFill>
                        <a:blip r:embed="rId8"/>
                        <a:stretch>
                          <a:fillRect/>
                        </a:stretch>
                      </p:blipFill>
                      <p:spPr>
                        <a:xfrm>
                          <a:off x="6547161" y="5062859"/>
                          <a:ext cx="1058111" cy="1004309"/>
                        </a:xfrm>
                        <a:prstGeom prst="rect">
                          <a:avLst/>
                        </a:prstGeom>
                      </p:spPr>
                    </p:pic>
                  </p:oleObj>
                </mc:Fallback>
              </mc:AlternateContent>
            </a:graphicData>
          </a:graphic>
        </p:graphicFrame>
        <p:sp>
          <p:nvSpPr>
            <p:cNvPr id="19" name="Rectangle 18"/>
            <p:cNvSpPr/>
            <p:nvPr/>
          </p:nvSpPr>
          <p:spPr>
            <a:xfrm>
              <a:off x="7605272" y="5241266"/>
              <a:ext cx="3653564" cy="369332"/>
            </a:xfrm>
            <a:prstGeom prst="rect">
              <a:avLst/>
            </a:prstGeom>
          </p:spPr>
          <p:txBody>
            <a:bodyPr wrap="none">
              <a:spAutoFit/>
            </a:bodyPr>
            <a:lstStyle/>
            <a:p>
              <a:r>
                <a:rPr lang="en-US" dirty="0">
                  <a:ea typeface="DengXian" panose="02010600030101010101" pitchFamily="2" charset="-122"/>
                </a:rPr>
                <a:t>Then we can define a loss function as</a:t>
              </a:r>
              <a:endParaRPr lang="en-US" dirty="0"/>
            </a:p>
          </p:txBody>
        </p:sp>
      </p:grpSp>
      <p:grpSp>
        <p:nvGrpSpPr>
          <p:cNvPr id="20" name="Group 19"/>
          <p:cNvGrpSpPr/>
          <p:nvPr/>
        </p:nvGrpSpPr>
        <p:grpSpPr>
          <a:xfrm>
            <a:off x="1133757" y="4632561"/>
            <a:ext cx="9568327" cy="1249664"/>
            <a:chOff x="1133757" y="4908786"/>
            <a:chExt cx="9568327" cy="1249664"/>
          </a:xfrm>
        </p:grpSpPr>
        <p:graphicFrame>
          <p:nvGraphicFramePr>
            <p:cNvPr id="21" name="Object 20"/>
            <p:cNvGraphicFramePr>
              <a:graphicFrameLocks noChangeAspect="1"/>
            </p:cNvGraphicFramePr>
            <p:nvPr>
              <p:extLst/>
            </p:nvPr>
          </p:nvGraphicFramePr>
          <p:xfrm>
            <a:off x="1133757" y="4908786"/>
            <a:ext cx="2945637" cy="1249664"/>
          </p:xfrm>
          <a:graphic>
            <a:graphicData uri="http://schemas.openxmlformats.org/presentationml/2006/ole">
              <mc:AlternateContent xmlns:mc="http://schemas.openxmlformats.org/markup-compatibility/2006">
                <mc:Choice xmlns:v="urn:schemas-microsoft-com:vml" Requires="v">
                  <p:oleObj spid="_x0000_s2061" name="Equation" r:id="rId9" imgW="2095200" imgH="888840" progId="Equation.DSMT4">
                    <p:embed/>
                  </p:oleObj>
                </mc:Choice>
                <mc:Fallback>
                  <p:oleObj name="Equation" r:id="rId9" imgW="2095200" imgH="888840" progId="Equation.DSMT4">
                    <p:embed/>
                    <p:pic>
                      <p:nvPicPr>
                        <p:cNvPr id="0" name=""/>
                        <p:cNvPicPr/>
                        <p:nvPr/>
                      </p:nvPicPr>
                      <p:blipFill>
                        <a:blip r:embed="rId10"/>
                        <a:stretch>
                          <a:fillRect/>
                        </a:stretch>
                      </p:blipFill>
                      <p:spPr>
                        <a:xfrm>
                          <a:off x="1133757" y="4908786"/>
                          <a:ext cx="2945637" cy="1249664"/>
                        </a:xfrm>
                        <a:prstGeom prst="rect">
                          <a:avLst/>
                        </a:prstGeom>
                      </p:spPr>
                    </p:pic>
                  </p:oleObj>
                </mc:Fallback>
              </mc:AlternateContent>
            </a:graphicData>
          </a:graphic>
        </p:graphicFrame>
        <p:sp>
          <p:nvSpPr>
            <p:cNvPr id="22" name="Rectangle 21"/>
            <p:cNvSpPr/>
            <p:nvPr/>
          </p:nvSpPr>
          <p:spPr>
            <a:xfrm>
              <a:off x="4034874" y="5362847"/>
              <a:ext cx="6667210" cy="369332"/>
            </a:xfrm>
            <a:prstGeom prst="rect">
              <a:avLst/>
            </a:prstGeom>
          </p:spPr>
          <p:txBody>
            <a:bodyPr wrap="none">
              <a:spAutoFit/>
            </a:bodyPr>
            <a:lstStyle/>
            <a:p>
              <a:r>
                <a:rPr lang="en-US" dirty="0">
                  <a:ea typeface="DengXian" panose="02010600030101010101" pitchFamily="2" charset="-122"/>
                </a:rPr>
                <a:t>. By minimizing </a:t>
              </a:r>
              <a:r>
                <a:rPr lang="en-US" i="1" dirty="0">
                  <a:ea typeface="DengXian" panose="02010600030101010101" pitchFamily="2" charset="-122"/>
                </a:rPr>
                <a:t>L</a:t>
              </a:r>
              <a:r>
                <a:rPr lang="en-US" dirty="0">
                  <a:ea typeface="DengXian" panose="02010600030101010101" pitchFamily="2" charset="-122"/>
                </a:rPr>
                <a:t> with respect to      and     , we can solve the system.</a:t>
              </a:r>
              <a:endParaRPr lang="en-US" dirty="0"/>
            </a:p>
          </p:txBody>
        </p:sp>
        <p:graphicFrame>
          <p:nvGraphicFramePr>
            <p:cNvPr id="23" name="Object 22"/>
            <p:cNvGraphicFramePr>
              <a:graphicFrameLocks noChangeAspect="1"/>
            </p:cNvGraphicFramePr>
            <p:nvPr>
              <p:extLst/>
            </p:nvPr>
          </p:nvGraphicFramePr>
          <p:xfrm>
            <a:off x="7142889" y="5378657"/>
            <a:ext cx="251149" cy="347744"/>
          </p:xfrm>
          <a:graphic>
            <a:graphicData uri="http://schemas.openxmlformats.org/presentationml/2006/ole">
              <mc:AlternateContent xmlns:mc="http://schemas.openxmlformats.org/markup-compatibility/2006">
                <mc:Choice xmlns:v="urn:schemas-microsoft-com:vml" Requires="v">
                  <p:oleObj spid="_x0000_s2062" name="Equation" r:id="rId11" imgW="164880" imgH="228600" progId="Equation.DSMT4">
                    <p:embed/>
                  </p:oleObj>
                </mc:Choice>
                <mc:Fallback>
                  <p:oleObj name="Equation" r:id="rId11" imgW="164880" imgH="228600" progId="Equation.DSMT4">
                    <p:embed/>
                    <p:pic>
                      <p:nvPicPr>
                        <p:cNvPr id="0" name=""/>
                        <p:cNvPicPr/>
                        <p:nvPr/>
                      </p:nvPicPr>
                      <p:blipFill>
                        <a:blip r:embed="rId12"/>
                        <a:stretch>
                          <a:fillRect/>
                        </a:stretch>
                      </p:blipFill>
                      <p:spPr>
                        <a:xfrm>
                          <a:off x="7142889" y="5378657"/>
                          <a:ext cx="251149" cy="347744"/>
                        </a:xfrm>
                        <a:prstGeom prst="rect">
                          <a:avLst/>
                        </a:prstGeom>
                      </p:spPr>
                    </p:pic>
                  </p:oleObj>
                </mc:Fallback>
              </mc:AlternateContent>
            </a:graphicData>
          </a:graphic>
        </p:graphicFrame>
        <p:graphicFrame>
          <p:nvGraphicFramePr>
            <p:cNvPr id="24" name="Object 23"/>
            <p:cNvGraphicFramePr>
              <a:graphicFrameLocks noChangeAspect="1"/>
            </p:cNvGraphicFramePr>
            <p:nvPr>
              <p:extLst/>
            </p:nvPr>
          </p:nvGraphicFramePr>
          <p:xfrm>
            <a:off x="7804161" y="5373682"/>
            <a:ext cx="290512" cy="347663"/>
          </p:xfrm>
          <a:graphic>
            <a:graphicData uri="http://schemas.openxmlformats.org/presentationml/2006/ole">
              <mc:AlternateContent xmlns:mc="http://schemas.openxmlformats.org/markup-compatibility/2006">
                <mc:Choice xmlns:v="urn:schemas-microsoft-com:vml" Requires="v">
                  <p:oleObj spid="_x0000_s2063" name="Equation" r:id="rId13" imgW="190440" imgH="228600" progId="Equation.DSMT4">
                    <p:embed/>
                  </p:oleObj>
                </mc:Choice>
                <mc:Fallback>
                  <p:oleObj name="Equation" r:id="rId13" imgW="190440" imgH="228600" progId="Equation.DSMT4">
                    <p:embed/>
                    <p:pic>
                      <p:nvPicPr>
                        <p:cNvPr id="0" name=""/>
                        <p:cNvPicPr/>
                        <p:nvPr/>
                      </p:nvPicPr>
                      <p:blipFill>
                        <a:blip r:embed="rId14"/>
                        <a:stretch>
                          <a:fillRect/>
                        </a:stretch>
                      </p:blipFill>
                      <p:spPr>
                        <a:xfrm>
                          <a:off x="7804161" y="5373682"/>
                          <a:ext cx="290512" cy="347663"/>
                        </a:xfrm>
                        <a:prstGeom prst="rect">
                          <a:avLst/>
                        </a:prstGeom>
                      </p:spPr>
                    </p:pic>
                  </p:oleObj>
                </mc:Fallback>
              </mc:AlternateContent>
            </a:graphicData>
          </a:graphic>
        </p:graphicFrame>
      </p:grpSp>
      <p:grpSp>
        <p:nvGrpSpPr>
          <p:cNvPr id="25" name="Group 24"/>
          <p:cNvGrpSpPr/>
          <p:nvPr/>
        </p:nvGrpSpPr>
        <p:grpSpPr>
          <a:xfrm>
            <a:off x="3844131" y="2064667"/>
            <a:ext cx="3594101" cy="981552"/>
            <a:chOff x="1206499" y="4610228"/>
            <a:chExt cx="3594101" cy="981552"/>
          </a:xfrm>
        </p:grpSpPr>
        <p:sp>
          <p:nvSpPr>
            <p:cNvPr id="26" name="TextBox 25"/>
            <p:cNvSpPr txBox="1"/>
            <p:nvPr/>
          </p:nvSpPr>
          <p:spPr>
            <a:xfrm>
              <a:off x="1206499" y="4668450"/>
              <a:ext cx="3594101" cy="923330"/>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Where                                       </a:t>
              </a:r>
            </a:p>
            <a:p>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for </a:t>
              </a:r>
            </a:p>
          </p:txBody>
        </p:sp>
        <p:graphicFrame>
          <p:nvGraphicFramePr>
            <p:cNvPr id="27" name="Object 26"/>
            <p:cNvGraphicFramePr>
              <a:graphicFrameLocks noChangeAspect="1"/>
            </p:cNvGraphicFramePr>
            <p:nvPr>
              <p:extLst/>
            </p:nvPr>
          </p:nvGraphicFramePr>
          <p:xfrm>
            <a:off x="1946988" y="4610228"/>
            <a:ext cx="2113121" cy="485775"/>
          </p:xfrm>
          <a:graphic>
            <a:graphicData uri="http://schemas.openxmlformats.org/presentationml/2006/ole">
              <mc:AlternateContent xmlns:mc="http://schemas.openxmlformats.org/markup-compatibility/2006">
                <mc:Choice xmlns:v="urn:schemas-microsoft-com:vml" Requires="v">
                  <p:oleObj spid="_x0000_s2064" name="Equation" r:id="rId15" imgW="1104840" imgH="253800" progId="Equation.DSMT4">
                    <p:embed/>
                  </p:oleObj>
                </mc:Choice>
                <mc:Fallback>
                  <p:oleObj name="Equation" r:id="rId15" imgW="1104840" imgH="253800" progId="Equation.DSMT4">
                    <p:embed/>
                    <p:pic>
                      <p:nvPicPr>
                        <p:cNvPr id="0" name=""/>
                        <p:cNvPicPr/>
                        <p:nvPr/>
                      </p:nvPicPr>
                      <p:blipFill>
                        <a:blip r:embed="rId16"/>
                        <a:stretch>
                          <a:fillRect/>
                        </a:stretch>
                      </p:blipFill>
                      <p:spPr>
                        <a:xfrm>
                          <a:off x="1946988" y="4610228"/>
                          <a:ext cx="2113121" cy="485775"/>
                        </a:xfrm>
                        <a:prstGeom prst="rect">
                          <a:avLst/>
                        </a:prstGeom>
                      </p:spPr>
                    </p:pic>
                  </p:oleObj>
                </mc:Fallback>
              </mc:AlternateContent>
            </a:graphicData>
          </a:graphic>
        </p:graphicFrame>
        <p:graphicFrame>
          <p:nvGraphicFramePr>
            <p:cNvPr id="28" name="Object 27"/>
            <p:cNvGraphicFramePr>
              <a:graphicFrameLocks noChangeAspect="1"/>
            </p:cNvGraphicFramePr>
            <p:nvPr>
              <p:extLst/>
            </p:nvPr>
          </p:nvGraphicFramePr>
          <p:xfrm>
            <a:off x="1696561" y="5253000"/>
            <a:ext cx="1251736" cy="333796"/>
          </p:xfrm>
          <a:graphic>
            <a:graphicData uri="http://schemas.openxmlformats.org/presentationml/2006/ole">
              <mc:AlternateContent xmlns:mc="http://schemas.openxmlformats.org/markup-compatibility/2006">
                <mc:Choice xmlns:v="urn:schemas-microsoft-com:vml" Requires="v">
                  <p:oleObj spid="_x0000_s2065" name="Equation" r:id="rId17" imgW="761760" imgH="203040" progId="Equation.DSMT4">
                    <p:embed/>
                  </p:oleObj>
                </mc:Choice>
                <mc:Fallback>
                  <p:oleObj name="Equation" r:id="rId17" imgW="761760" imgH="203040" progId="Equation.DSMT4">
                    <p:embed/>
                    <p:pic>
                      <p:nvPicPr>
                        <p:cNvPr id="0" name=""/>
                        <p:cNvPicPr/>
                        <p:nvPr/>
                      </p:nvPicPr>
                      <p:blipFill>
                        <a:blip r:embed="rId18"/>
                        <a:stretch>
                          <a:fillRect/>
                        </a:stretch>
                      </p:blipFill>
                      <p:spPr>
                        <a:xfrm>
                          <a:off x="1696561" y="5253000"/>
                          <a:ext cx="1251736" cy="333796"/>
                        </a:xfrm>
                        <a:prstGeom prst="rect">
                          <a:avLst/>
                        </a:prstGeom>
                      </p:spPr>
                    </p:pic>
                  </p:oleObj>
                </mc:Fallback>
              </mc:AlternateContent>
            </a:graphicData>
          </a:graphic>
        </p:graphicFrame>
      </p:grpSp>
    </p:spTree>
    <p:extLst>
      <p:ext uri="{BB962C8B-B14F-4D97-AF65-F5344CB8AC3E}">
        <p14:creationId xmlns:p14="http://schemas.microsoft.com/office/powerpoint/2010/main" val="5028415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85850" y="1504950"/>
            <a:ext cx="10267950" cy="3429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97280" y="286603"/>
            <a:ext cx="10058400" cy="742097"/>
          </a:xfrm>
        </p:spPr>
        <p:txBody>
          <a:bodyPr>
            <a:normAutofit/>
          </a:bodyPr>
          <a:lstStyle/>
          <a:p>
            <a:r>
              <a:rPr lang="en-US" dirty="0"/>
              <a:t>GLM approach</a:t>
            </a:r>
          </a:p>
        </p:txBody>
      </p:sp>
      <p:cxnSp>
        <p:nvCxnSpPr>
          <p:cNvPr id="8" name="Straight Connector 7"/>
          <p:cNvCxnSpPr/>
          <p:nvPr/>
        </p:nvCxnSpPr>
        <p:spPr>
          <a:xfrm>
            <a:off x="1238250" y="1133475"/>
            <a:ext cx="10467975" cy="0"/>
          </a:xfrm>
          <a:prstGeom prst="line">
            <a:avLst/>
          </a:prstGeom>
        </p:spPr>
        <p:style>
          <a:lnRef idx="1">
            <a:schemeClr val="dk1"/>
          </a:lnRef>
          <a:fillRef idx="0">
            <a:schemeClr val="dk1"/>
          </a:fillRef>
          <a:effectRef idx="0">
            <a:schemeClr val="dk1"/>
          </a:effectRef>
          <a:fontRef idx="minor">
            <a:schemeClr val="tx1"/>
          </a:fontRef>
        </p:style>
      </p:cxnSp>
      <p:pic>
        <p:nvPicPr>
          <p:cNvPr id="5" name="Picture 4"/>
          <p:cNvPicPr>
            <a:picLocks noChangeAspect="1"/>
          </p:cNvPicPr>
          <p:nvPr/>
        </p:nvPicPr>
        <p:blipFill>
          <a:blip r:embed="rId2"/>
          <a:stretch>
            <a:fillRect/>
          </a:stretch>
        </p:blipFill>
        <p:spPr>
          <a:xfrm>
            <a:off x="704842" y="1333495"/>
            <a:ext cx="5878761" cy="4041648"/>
          </a:xfrm>
          <a:prstGeom prst="rect">
            <a:avLst/>
          </a:prstGeom>
        </p:spPr>
      </p:pic>
      <p:sp>
        <p:nvSpPr>
          <p:cNvPr id="29" name="Content Placeholder 10"/>
          <p:cNvSpPr>
            <a:spLocks noGrp="1"/>
          </p:cNvSpPr>
          <p:nvPr>
            <p:ph sz="half" idx="4294967295"/>
          </p:nvPr>
        </p:nvSpPr>
        <p:spPr>
          <a:xfrm>
            <a:off x="1264919" y="5303310"/>
            <a:ext cx="9965055" cy="1268940"/>
          </a:xfrm>
          <a:prstGeom prst="rect">
            <a:avLst/>
          </a:prstGeom>
        </p:spPr>
        <p:txBody>
          <a:bodyPr/>
          <a:lstStyle/>
          <a:p>
            <a:r>
              <a:rPr lang="en-US" dirty="0">
                <a:cs typeface="Times New Roman" panose="02020603050405020304" pitchFamily="18" charset="0"/>
              </a:rPr>
              <a:t>The group boundaries in the data space do not fit straight lines very well, the linear model apparently would not provide us decent results.</a:t>
            </a:r>
          </a:p>
        </p:txBody>
      </p:sp>
    </p:spTree>
    <p:extLst>
      <p:ext uri="{BB962C8B-B14F-4D97-AF65-F5344CB8AC3E}">
        <p14:creationId xmlns:p14="http://schemas.microsoft.com/office/powerpoint/2010/main" val="25104408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9" name="Rectangle 3078"/>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sp>
        <p:nvSpPr>
          <p:cNvPr id="73" name="Rectangle 72"/>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 name="Rectangle 74"/>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77" name="Straight Connector 76"/>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79" name="Rectangle 78"/>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 name="Rectangle 80"/>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4906176"/>
            <a:ext cx="12188952"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65197" y="5120640"/>
            <a:ext cx="10058400" cy="822960"/>
          </a:xfrm>
        </p:spPr>
        <p:txBody>
          <a:bodyPr vert="horz" lIns="91440" tIns="45720" rIns="91440" bIns="45720" rtlCol="0" anchor="b">
            <a:normAutofit/>
          </a:bodyPr>
          <a:lstStyle/>
          <a:p>
            <a:r>
              <a:rPr lang="en-US" dirty="0"/>
              <a:t>Introduction &amp; Motivation</a:t>
            </a:r>
          </a:p>
        </p:txBody>
      </p:sp>
      <p:sp>
        <p:nvSpPr>
          <p:cNvPr id="4" name="Text Placeholder 3"/>
          <p:cNvSpPr>
            <a:spLocks noGrp="1"/>
          </p:cNvSpPr>
          <p:nvPr>
            <p:ph type="body" sz="half" idx="2"/>
          </p:nvPr>
        </p:nvSpPr>
        <p:spPr/>
        <p:txBody>
          <a:bodyPr/>
          <a:lstStyle/>
          <a:p>
            <a:r>
              <a:rPr lang="en-US" dirty="0"/>
              <a:t>Why use Bayesian Neural Networks?</a:t>
            </a:r>
          </a:p>
        </p:txBody>
      </p:sp>
      <p:pic>
        <p:nvPicPr>
          <p:cNvPr id="6146" name="Picture 2" descr="http://klab.wdfiles.com/local--files/k-hole/baye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58541" y="490288"/>
            <a:ext cx="5773754" cy="33628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38225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85850" y="1504950"/>
            <a:ext cx="10267950" cy="3429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97280" y="286603"/>
            <a:ext cx="10058400" cy="742097"/>
          </a:xfrm>
        </p:spPr>
        <p:txBody>
          <a:bodyPr>
            <a:normAutofit/>
          </a:bodyPr>
          <a:lstStyle/>
          <a:p>
            <a:r>
              <a:rPr lang="en-US" dirty="0"/>
              <a:t>NN approach</a:t>
            </a:r>
          </a:p>
        </p:txBody>
      </p:sp>
      <p:cxnSp>
        <p:nvCxnSpPr>
          <p:cNvPr id="8" name="Straight Connector 7"/>
          <p:cNvCxnSpPr/>
          <p:nvPr/>
        </p:nvCxnSpPr>
        <p:spPr>
          <a:xfrm>
            <a:off x="1238250" y="1133475"/>
            <a:ext cx="10467975" cy="0"/>
          </a:xfrm>
          <a:prstGeom prst="line">
            <a:avLst/>
          </a:prstGeom>
        </p:spPr>
        <p:style>
          <a:lnRef idx="1">
            <a:schemeClr val="dk1"/>
          </a:lnRef>
          <a:fillRef idx="0">
            <a:schemeClr val="dk1"/>
          </a:fillRef>
          <a:effectRef idx="0">
            <a:schemeClr val="dk1"/>
          </a:effectRef>
          <a:fontRef idx="minor">
            <a:schemeClr val="tx1"/>
          </a:fontRef>
        </p:style>
      </p:cxnSp>
      <p:sp>
        <p:nvSpPr>
          <p:cNvPr id="3" name="Rectangle 2"/>
          <p:cNvSpPr/>
          <p:nvPr/>
        </p:nvSpPr>
        <p:spPr>
          <a:xfrm>
            <a:off x="952499" y="1305296"/>
            <a:ext cx="6905625" cy="388696"/>
          </a:xfrm>
          <a:prstGeom prst="rect">
            <a:avLst/>
          </a:prstGeom>
        </p:spPr>
        <p:txBody>
          <a:bodyPr wrap="square">
            <a:spAutoFit/>
          </a:bodyPr>
          <a:lstStyle/>
          <a:p>
            <a:pPr marL="228600" marR="0">
              <a:lnSpc>
                <a:spcPct val="107000"/>
              </a:lnSpc>
              <a:spcBef>
                <a:spcPts val="0"/>
              </a:spcBef>
              <a:spcAft>
                <a:spcPts val="800"/>
              </a:spcAft>
            </a:pPr>
            <a:r>
              <a:rPr lang="en-US" dirty="0">
                <a:ea typeface="DengXian" panose="02010600030101010101" pitchFamily="2" charset="-122"/>
                <a:cs typeface="Times New Roman" panose="02020603050405020304" pitchFamily="18" charset="0"/>
              </a:rPr>
              <a:t>We may setup a Neural Network to construct the non-linear model.</a:t>
            </a:r>
          </a:p>
        </p:txBody>
      </p:sp>
      <p:pic>
        <p:nvPicPr>
          <p:cNvPr id="7" name="Picture 6"/>
          <p:cNvPicPr>
            <a:picLocks noChangeAspect="1"/>
          </p:cNvPicPr>
          <p:nvPr/>
        </p:nvPicPr>
        <p:blipFill>
          <a:blip r:embed="rId2"/>
          <a:stretch>
            <a:fillRect/>
          </a:stretch>
        </p:blipFill>
        <p:spPr>
          <a:xfrm>
            <a:off x="1162050" y="2077172"/>
            <a:ext cx="9576132" cy="2752003"/>
          </a:xfrm>
          <a:prstGeom prst="rect">
            <a:avLst/>
          </a:prstGeom>
        </p:spPr>
      </p:pic>
      <p:sp>
        <p:nvSpPr>
          <p:cNvPr id="10" name="Rectangle 9"/>
          <p:cNvSpPr/>
          <p:nvPr/>
        </p:nvSpPr>
        <p:spPr>
          <a:xfrm>
            <a:off x="952498" y="5153396"/>
            <a:ext cx="7781927" cy="388696"/>
          </a:xfrm>
          <a:prstGeom prst="rect">
            <a:avLst/>
          </a:prstGeom>
        </p:spPr>
        <p:txBody>
          <a:bodyPr wrap="square">
            <a:spAutoFit/>
          </a:bodyPr>
          <a:lstStyle/>
          <a:p>
            <a:pPr marL="228600" marR="0">
              <a:lnSpc>
                <a:spcPct val="107000"/>
              </a:lnSpc>
              <a:spcBef>
                <a:spcPts val="0"/>
              </a:spcBef>
              <a:spcAft>
                <a:spcPts val="800"/>
              </a:spcAft>
            </a:pPr>
            <a:r>
              <a:rPr lang="en-US" dirty="0">
                <a:ea typeface="DengXian" panose="02010600030101010101" pitchFamily="2" charset="-122"/>
                <a:cs typeface="Times New Roman" panose="02020603050405020304" pitchFamily="18" charset="0"/>
              </a:rPr>
              <a:t>The system can be solved using both Frequentist and Bayesian methods.</a:t>
            </a:r>
          </a:p>
        </p:txBody>
      </p:sp>
    </p:spTree>
    <p:extLst>
      <p:ext uri="{BB962C8B-B14F-4D97-AF65-F5344CB8AC3E}">
        <p14:creationId xmlns:p14="http://schemas.microsoft.com/office/powerpoint/2010/main" val="9705101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85850" y="1504950"/>
            <a:ext cx="10267950" cy="3429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97280" y="286603"/>
            <a:ext cx="10058400" cy="742097"/>
          </a:xfrm>
        </p:spPr>
        <p:txBody>
          <a:bodyPr>
            <a:normAutofit/>
          </a:bodyPr>
          <a:lstStyle/>
          <a:p>
            <a:r>
              <a:rPr lang="en-US" dirty="0"/>
              <a:t>NN approach(Frequentist method)</a:t>
            </a:r>
          </a:p>
        </p:txBody>
      </p:sp>
      <p:cxnSp>
        <p:nvCxnSpPr>
          <p:cNvPr id="8" name="Straight Connector 7"/>
          <p:cNvCxnSpPr/>
          <p:nvPr/>
        </p:nvCxnSpPr>
        <p:spPr>
          <a:xfrm>
            <a:off x="1238250" y="1133475"/>
            <a:ext cx="10467975" cy="0"/>
          </a:xfrm>
          <a:prstGeom prst="line">
            <a:avLst/>
          </a:prstGeom>
        </p:spPr>
        <p:style>
          <a:lnRef idx="1">
            <a:schemeClr val="dk1"/>
          </a:lnRef>
          <a:fillRef idx="0">
            <a:schemeClr val="dk1"/>
          </a:fillRef>
          <a:effectRef idx="0">
            <a:schemeClr val="dk1"/>
          </a:effectRef>
          <a:fontRef idx="minor">
            <a:schemeClr val="tx1"/>
          </a:fontRef>
        </p:style>
      </p:cxnSp>
      <p:pic>
        <p:nvPicPr>
          <p:cNvPr id="7" name="Picture 6"/>
          <p:cNvPicPr>
            <a:picLocks noChangeAspect="1"/>
          </p:cNvPicPr>
          <p:nvPr/>
        </p:nvPicPr>
        <p:blipFill>
          <a:blip r:embed="rId3"/>
          <a:stretch>
            <a:fillRect/>
          </a:stretch>
        </p:blipFill>
        <p:spPr>
          <a:xfrm>
            <a:off x="1171575" y="1353272"/>
            <a:ext cx="9576132" cy="2752003"/>
          </a:xfrm>
          <a:prstGeom prst="rect">
            <a:avLst/>
          </a:prstGeom>
        </p:spPr>
      </p:pic>
      <p:grpSp>
        <p:nvGrpSpPr>
          <p:cNvPr id="9" name="Group 8"/>
          <p:cNvGrpSpPr/>
          <p:nvPr/>
        </p:nvGrpSpPr>
        <p:grpSpPr>
          <a:xfrm>
            <a:off x="1058898" y="4155361"/>
            <a:ext cx="10052337" cy="1004309"/>
            <a:chOff x="1206499" y="5062859"/>
            <a:chExt cx="10052337" cy="1004309"/>
          </a:xfrm>
        </p:grpSpPr>
        <p:sp>
          <p:nvSpPr>
            <p:cNvPr id="11" name="Rectangle 10"/>
            <p:cNvSpPr/>
            <p:nvPr/>
          </p:nvSpPr>
          <p:spPr>
            <a:xfrm>
              <a:off x="1206499" y="5278446"/>
              <a:ext cx="2206373" cy="369332"/>
            </a:xfrm>
            <a:prstGeom prst="rect">
              <a:avLst/>
            </a:prstGeom>
          </p:spPr>
          <p:txBody>
            <a:bodyPr wrap="none">
              <a:spAutoFit/>
            </a:bodyPr>
            <a:lstStyle/>
            <a:p>
              <a:r>
                <a:rPr lang="en-US" dirty="0">
                  <a:ea typeface="DengXian" panose="02010600030101010101" pitchFamily="2" charset="-122"/>
                </a:rPr>
                <a:t>For each observation </a:t>
              </a:r>
              <a:endParaRPr lang="en-US" dirty="0"/>
            </a:p>
          </p:txBody>
        </p:sp>
        <p:graphicFrame>
          <p:nvGraphicFramePr>
            <p:cNvPr id="12" name="Object 11"/>
            <p:cNvGraphicFramePr>
              <a:graphicFrameLocks noChangeAspect="1"/>
            </p:cNvGraphicFramePr>
            <p:nvPr>
              <p:extLst/>
            </p:nvPr>
          </p:nvGraphicFramePr>
          <p:xfrm>
            <a:off x="3244850" y="5249083"/>
            <a:ext cx="1198562" cy="428058"/>
          </p:xfrm>
          <a:graphic>
            <a:graphicData uri="http://schemas.openxmlformats.org/presentationml/2006/ole">
              <mc:AlternateContent xmlns:mc="http://schemas.openxmlformats.org/markup-compatibility/2006">
                <mc:Choice xmlns:v="urn:schemas-microsoft-com:vml" Requires="v">
                  <p:oleObj spid="_x0000_s3080" name="Equation" r:id="rId4" imgW="711000" imgH="253800" progId="Equation.DSMT4">
                    <p:embed/>
                  </p:oleObj>
                </mc:Choice>
                <mc:Fallback>
                  <p:oleObj name="Equation" r:id="rId4" imgW="711000" imgH="253800" progId="Equation.DSMT4">
                    <p:embed/>
                    <p:pic>
                      <p:nvPicPr>
                        <p:cNvPr id="0" name=""/>
                        <p:cNvPicPr/>
                        <p:nvPr/>
                      </p:nvPicPr>
                      <p:blipFill>
                        <a:blip r:embed="rId5"/>
                        <a:stretch>
                          <a:fillRect/>
                        </a:stretch>
                      </p:blipFill>
                      <p:spPr>
                        <a:xfrm>
                          <a:off x="3244850" y="5249083"/>
                          <a:ext cx="1198562" cy="428058"/>
                        </a:xfrm>
                        <a:prstGeom prst="rect">
                          <a:avLst/>
                        </a:prstGeom>
                      </p:spPr>
                    </p:pic>
                  </p:oleObj>
                </mc:Fallback>
              </mc:AlternateContent>
            </a:graphicData>
          </a:graphic>
        </p:graphicFrame>
        <p:sp>
          <p:nvSpPr>
            <p:cNvPr id="13" name="Rectangle 12"/>
            <p:cNvSpPr/>
            <p:nvPr/>
          </p:nvSpPr>
          <p:spPr>
            <a:xfrm>
              <a:off x="4443412" y="5274160"/>
              <a:ext cx="3320140" cy="369332"/>
            </a:xfrm>
            <a:prstGeom prst="rect">
              <a:avLst/>
            </a:prstGeom>
          </p:spPr>
          <p:txBody>
            <a:bodyPr wrap="none">
              <a:spAutoFit/>
            </a:bodyPr>
            <a:lstStyle/>
            <a:p>
              <a:r>
                <a:rPr lang="en-US" dirty="0">
                  <a:ea typeface="DengXian" panose="02010600030101010101" pitchFamily="2" charset="-122"/>
                </a:rPr>
                <a:t>we want to maximize                   .</a:t>
              </a:r>
              <a:endParaRPr lang="en-US" dirty="0"/>
            </a:p>
          </p:txBody>
        </p:sp>
        <p:graphicFrame>
          <p:nvGraphicFramePr>
            <p:cNvPr id="14" name="Object 13"/>
            <p:cNvGraphicFramePr>
              <a:graphicFrameLocks noChangeAspect="1"/>
            </p:cNvGraphicFramePr>
            <p:nvPr>
              <p:extLst/>
            </p:nvPr>
          </p:nvGraphicFramePr>
          <p:xfrm>
            <a:off x="6547161" y="5062859"/>
            <a:ext cx="1058111" cy="1004309"/>
          </p:xfrm>
          <a:graphic>
            <a:graphicData uri="http://schemas.openxmlformats.org/presentationml/2006/ole">
              <mc:AlternateContent xmlns:mc="http://schemas.openxmlformats.org/markup-compatibility/2006">
                <mc:Choice xmlns:v="urn:schemas-microsoft-com:vml" Requires="v">
                  <p:oleObj spid="_x0000_s3081" name="Equation" r:id="rId6" imgW="749160" imgH="711000" progId="Equation.DSMT4">
                    <p:embed/>
                  </p:oleObj>
                </mc:Choice>
                <mc:Fallback>
                  <p:oleObj name="Equation" r:id="rId6" imgW="749160" imgH="711000" progId="Equation.DSMT4">
                    <p:embed/>
                    <p:pic>
                      <p:nvPicPr>
                        <p:cNvPr id="0" name=""/>
                        <p:cNvPicPr/>
                        <p:nvPr/>
                      </p:nvPicPr>
                      <p:blipFill>
                        <a:blip r:embed="rId7"/>
                        <a:stretch>
                          <a:fillRect/>
                        </a:stretch>
                      </p:blipFill>
                      <p:spPr>
                        <a:xfrm>
                          <a:off x="6547161" y="5062859"/>
                          <a:ext cx="1058111" cy="1004309"/>
                        </a:xfrm>
                        <a:prstGeom prst="rect">
                          <a:avLst/>
                        </a:prstGeom>
                      </p:spPr>
                    </p:pic>
                  </p:oleObj>
                </mc:Fallback>
              </mc:AlternateContent>
            </a:graphicData>
          </a:graphic>
        </p:graphicFrame>
        <p:sp>
          <p:nvSpPr>
            <p:cNvPr id="15" name="Rectangle 14"/>
            <p:cNvSpPr/>
            <p:nvPr/>
          </p:nvSpPr>
          <p:spPr>
            <a:xfrm>
              <a:off x="7605272" y="5241266"/>
              <a:ext cx="3653564" cy="369332"/>
            </a:xfrm>
            <a:prstGeom prst="rect">
              <a:avLst/>
            </a:prstGeom>
          </p:spPr>
          <p:txBody>
            <a:bodyPr wrap="none">
              <a:spAutoFit/>
            </a:bodyPr>
            <a:lstStyle/>
            <a:p>
              <a:r>
                <a:rPr lang="en-US" dirty="0">
                  <a:ea typeface="DengXian" panose="02010600030101010101" pitchFamily="2" charset="-122"/>
                </a:rPr>
                <a:t>Then we can define a loss function as</a:t>
              </a:r>
              <a:endParaRPr lang="en-US" dirty="0"/>
            </a:p>
          </p:txBody>
        </p:sp>
      </p:grpSp>
      <p:grpSp>
        <p:nvGrpSpPr>
          <p:cNvPr id="5" name="Group 4"/>
          <p:cNvGrpSpPr/>
          <p:nvPr/>
        </p:nvGrpSpPr>
        <p:grpSpPr>
          <a:xfrm>
            <a:off x="1085850" y="4967697"/>
            <a:ext cx="10969265" cy="1249664"/>
            <a:chOff x="1085850" y="4967697"/>
            <a:chExt cx="10969265" cy="1249664"/>
          </a:xfrm>
        </p:grpSpPr>
        <p:grpSp>
          <p:nvGrpSpPr>
            <p:cNvPr id="16" name="Group 15"/>
            <p:cNvGrpSpPr/>
            <p:nvPr/>
          </p:nvGrpSpPr>
          <p:grpSpPr>
            <a:xfrm>
              <a:off x="1085850" y="4967697"/>
              <a:ext cx="10969265" cy="1249664"/>
              <a:chOff x="1133757" y="4908786"/>
              <a:chExt cx="10969265" cy="1249664"/>
            </a:xfrm>
          </p:grpSpPr>
          <p:graphicFrame>
            <p:nvGraphicFramePr>
              <p:cNvPr id="17" name="Object 16"/>
              <p:cNvGraphicFramePr>
                <a:graphicFrameLocks noChangeAspect="1"/>
              </p:cNvGraphicFramePr>
              <p:nvPr>
                <p:extLst/>
              </p:nvPr>
            </p:nvGraphicFramePr>
            <p:xfrm>
              <a:off x="1133757" y="4908786"/>
              <a:ext cx="2945637" cy="1249664"/>
            </p:xfrm>
            <a:graphic>
              <a:graphicData uri="http://schemas.openxmlformats.org/presentationml/2006/ole">
                <mc:AlternateContent xmlns:mc="http://schemas.openxmlformats.org/markup-compatibility/2006">
                  <mc:Choice xmlns:v="urn:schemas-microsoft-com:vml" Requires="v">
                    <p:oleObj spid="_x0000_s3082" name="Equation" r:id="rId8" imgW="2095200" imgH="888840" progId="Equation.DSMT4">
                      <p:embed/>
                    </p:oleObj>
                  </mc:Choice>
                  <mc:Fallback>
                    <p:oleObj name="Equation" r:id="rId8" imgW="2095200" imgH="888840" progId="Equation.DSMT4">
                      <p:embed/>
                      <p:pic>
                        <p:nvPicPr>
                          <p:cNvPr id="0" name=""/>
                          <p:cNvPicPr/>
                          <p:nvPr/>
                        </p:nvPicPr>
                        <p:blipFill>
                          <a:blip r:embed="rId9"/>
                          <a:stretch>
                            <a:fillRect/>
                          </a:stretch>
                        </p:blipFill>
                        <p:spPr>
                          <a:xfrm>
                            <a:off x="1133757" y="4908786"/>
                            <a:ext cx="2945637" cy="1249664"/>
                          </a:xfrm>
                          <a:prstGeom prst="rect">
                            <a:avLst/>
                          </a:prstGeom>
                        </p:spPr>
                      </p:pic>
                    </p:oleObj>
                  </mc:Fallback>
                </mc:AlternateContent>
              </a:graphicData>
            </a:graphic>
          </p:graphicFrame>
          <p:sp>
            <p:nvSpPr>
              <p:cNvPr id="18" name="Rectangle 17"/>
              <p:cNvSpPr/>
              <p:nvPr/>
            </p:nvSpPr>
            <p:spPr>
              <a:xfrm>
                <a:off x="4050818" y="5348952"/>
                <a:ext cx="8052204" cy="369332"/>
              </a:xfrm>
              <a:prstGeom prst="rect">
                <a:avLst/>
              </a:prstGeom>
            </p:spPr>
            <p:txBody>
              <a:bodyPr wrap="none">
                <a:spAutoFit/>
              </a:bodyPr>
              <a:lstStyle/>
              <a:p>
                <a:r>
                  <a:rPr lang="en-US" dirty="0">
                    <a:ea typeface="DengXian" panose="02010600030101010101" pitchFamily="2" charset="-122"/>
                  </a:rPr>
                  <a:t>. By minimizing </a:t>
                </a:r>
                <a:r>
                  <a:rPr lang="en-US" i="1" dirty="0">
                    <a:ea typeface="DengXian" panose="02010600030101010101" pitchFamily="2" charset="-122"/>
                  </a:rPr>
                  <a:t>L</a:t>
                </a:r>
                <a:r>
                  <a:rPr lang="en-US" dirty="0">
                    <a:ea typeface="DengXian" panose="02010600030101010101" pitchFamily="2" charset="-122"/>
                  </a:rPr>
                  <a:t> with respect to                          ,      and     , we can solve the system.</a:t>
                </a:r>
                <a:endParaRPr lang="en-US" dirty="0"/>
              </a:p>
            </p:txBody>
          </p:sp>
          <p:graphicFrame>
            <p:nvGraphicFramePr>
              <p:cNvPr id="19" name="Object 18"/>
              <p:cNvGraphicFramePr>
                <a:graphicFrameLocks noChangeAspect="1"/>
              </p:cNvGraphicFramePr>
              <p:nvPr>
                <p:extLst/>
              </p:nvPr>
            </p:nvGraphicFramePr>
            <p:xfrm>
              <a:off x="8581164" y="5375596"/>
              <a:ext cx="251149" cy="347744"/>
            </p:xfrm>
            <a:graphic>
              <a:graphicData uri="http://schemas.openxmlformats.org/presentationml/2006/ole">
                <mc:AlternateContent xmlns:mc="http://schemas.openxmlformats.org/markup-compatibility/2006">
                  <mc:Choice xmlns:v="urn:schemas-microsoft-com:vml" Requires="v">
                    <p:oleObj spid="_x0000_s3083" name="Equation" r:id="rId10" imgW="164880" imgH="228600" progId="Equation.DSMT4">
                      <p:embed/>
                    </p:oleObj>
                  </mc:Choice>
                  <mc:Fallback>
                    <p:oleObj name="Equation" r:id="rId10" imgW="164880" imgH="228600" progId="Equation.DSMT4">
                      <p:embed/>
                      <p:pic>
                        <p:nvPicPr>
                          <p:cNvPr id="0" name=""/>
                          <p:cNvPicPr/>
                          <p:nvPr/>
                        </p:nvPicPr>
                        <p:blipFill>
                          <a:blip r:embed="rId11"/>
                          <a:stretch>
                            <a:fillRect/>
                          </a:stretch>
                        </p:blipFill>
                        <p:spPr>
                          <a:xfrm>
                            <a:off x="8581164" y="5375596"/>
                            <a:ext cx="251149" cy="347744"/>
                          </a:xfrm>
                          <a:prstGeom prst="rect">
                            <a:avLst/>
                          </a:prstGeom>
                        </p:spPr>
                      </p:pic>
                    </p:oleObj>
                  </mc:Fallback>
                </mc:AlternateContent>
              </a:graphicData>
            </a:graphic>
          </p:graphicFrame>
          <p:graphicFrame>
            <p:nvGraphicFramePr>
              <p:cNvPr id="20" name="Object 19"/>
              <p:cNvGraphicFramePr>
                <a:graphicFrameLocks noChangeAspect="1"/>
              </p:cNvGraphicFramePr>
              <p:nvPr>
                <p:extLst/>
              </p:nvPr>
            </p:nvGraphicFramePr>
            <p:xfrm>
              <a:off x="9242436" y="5370621"/>
              <a:ext cx="290512" cy="347663"/>
            </p:xfrm>
            <a:graphic>
              <a:graphicData uri="http://schemas.openxmlformats.org/presentationml/2006/ole">
                <mc:AlternateContent xmlns:mc="http://schemas.openxmlformats.org/markup-compatibility/2006">
                  <mc:Choice xmlns:v="urn:schemas-microsoft-com:vml" Requires="v">
                    <p:oleObj spid="_x0000_s3084" name="Equation" r:id="rId12" imgW="190440" imgH="228600" progId="Equation.DSMT4">
                      <p:embed/>
                    </p:oleObj>
                  </mc:Choice>
                  <mc:Fallback>
                    <p:oleObj name="Equation" r:id="rId12" imgW="190440" imgH="228600" progId="Equation.DSMT4">
                      <p:embed/>
                      <p:pic>
                        <p:nvPicPr>
                          <p:cNvPr id="0" name=""/>
                          <p:cNvPicPr/>
                          <p:nvPr/>
                        </p:nvPicPr>
                        <p:blipFill>
                          <a:blip r:embed="rId13"/>
                          <a:stretch>
                            <a:fillRect/>
                          </a:stretch>
                        </p:blipFill>
                        <p:spPr>
                          <a:xfrm>
                            <a:off x="9242436" y="5370621"/>
                            <a:ext cx="290512" cy="347663"/>
                          </a:xfrm>
                          <a:prstGeom prst="rect">
                            <a:avLst/>
                          </a:prstGeom>
                        </p:spPr>
                      </p:pic>
                    </p:oleObj>
                  </mc:Fallback>
                </mc:AlternateContent>
              </a:graphicData>
            </a:graphic>
          </p:graphicFrame>
        </p:grpSp>
        <p:graphicFrame>
          <p:nvGraphicFramePr>
            <p:cNvPr id="22" name="Object 21"/>
            <p:cNvGraphicFramePr>
              <a:graphicFrameLocks noChangeAspect="1"/>
            </p:cNvGraphicFramePr>
            <p:nvPr>
              <p:extLst/>
            </p:nvPr>
          </p:nvGraphicFramePr>
          <p:xfrm>
            <a:off x="7100069" y="5445299"/>
            <a:ext cx="1331912" cy="347662"/>
          </p:xfrm>
          <a:graphic>
            <a:graphicData uri="http://schemas.openxmlformats.org/presentationml/2006/ole">
              <mc:AlternateContent xmlns:mc="http://schemas.openxmlformats.org/markup-compatibility/2006">
                <mc:Choice xmlns:v="urn:schemas-microsoft-com:vml" Requires="v">
                  <p:oleObj spid="_x0000_s3085" name="Equation" r:id="rId14" imgW="876240" imgH="228600" progId="Equation.DSMT4">
                    <p:embed/>
                  </p:oleObj>
                </mc:Choice>
                <mc:Fallback>
                  <p:oleObj name="Equation" r:id="rId14" imgW="876240" imgH="228600" progId="Equation.DSMT4">
                    <p:embed/>
                    <p:pic>
                      <p:nvPicPr>
                        <p:cNvPr id="0" name=""/>
                        <p:cNvPicPr/>
                        <p:nvPr/>
                      </p:nvPicPr>
                      <p:blipFill>
                        <a:blip r:embed="rId15"/>
                        <a:stretch>
                          <a:fillRect/>
                        </a:stretch>
                      </p:blipFill>
                      <p:spPr>
                        <a:xfrm>
                          <a:off x="7100069" y="5445299"/>
                          <a:ext cx="1331912" cy="347662"/>
                        </a:xfrm>
                        <a:prstGeom prst="rect">
                          <a:avLst/>
                        </a:prstGeom>
                      </p:spPr>
                    </p:pic>
                  </p:oleObj>
                </mc:Fallback>
              </mc:AlternateContent>
            </a:graphicData>
          </a:graphic>
        </p:graphicFrame>
      </p:grpSp>
    </p:spTree>
    <p:extLst>
      <p:ext uri="{BB962C8B-B14F-4D97-AF65-F5344CB8AC3E}">
        <p14:creationId xmlns:p14="http://schemas.microsoft.com/office/powerpoint/2010/main" val="23215911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85850" y="1504950"/>
            <a:ext cx="10267950" cy="3429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97280" y="286603"/>
            <a:ext cx="10058400" cy="742097"/>
          </a:xfrm>
        </p:spPr>
        <p:txBody>
          <a:bodyPr>
            <a:normAutofit/>
          </a:bodyPr>
          <a:lstStyle/>
          <a:p>
            <a:r>
              <a:rPr lang="en-US" dirty="0"/>
              <a:t>NN approach(Frequentist method)</a:t>
            </a:r>
          </a:p>
        </p:txBody>
      </p:sp>
      <p:cxnSp>
        <p:nvCxnSpPr>
          <p:cNvPr id="8" name="Straight Connector 7"/>
          <p:cNvCxnSpPr/>
          <p:nvPr/>
        </p:nvCxnSpPr>
        <p:spPr>
          <a:xfrm>
            <a:off x="1238250" y="1133475"/>
            <a:ext cx="10467975" cy="0"/>
          </a:xfrm>
          <a:prstGeom prst="line">
            <a:avLst/>
          </a:prstGeom>
        </p:spPr>
        <p:style>
          <a:lnRef idx="1">
            <a:schemeClr val="dk1"/>
          </a:lnRef>
          <a:fillRef idx="0">
            <a:schemeClr val="dk1"/>
          </a:fillRef>
          <a:effectRef idx="0">
            <a:schemeClr val="dk1"/>
          </a:effectRef>
          <a:fontRef idx="minor">
            <a:schemeClr val="tx1"/>
          </a:fontRef>
        </p:style>
      </p:cxnSp>
      <p:pic>
        <p:nvPicPr>
          <p:cNvPr id="6" name="Picture 5"/>
          <p:cNvPicPr>
            <a:picLocks noChangeAspect="1"/>
          </p:cNvPicPr>
          <p:nvPr/>
        </p:nvPicPr>
        <p:blipFill rotWithShape="1">
          <a:blip r:embed="rId2"/>
          <a:srcRect l="4892" t="7541" r="8545" b="2866"/>
          <a:stretch/>
        </p:blipFill>
        <p:spPr>
          <a:xfrm>
            <a:off x="1085848" y="1609725"/>
            <a:ext cx="5577112" cy="3968496"/>
          </a:xfrm>
          <a:prstGeom prst="rect">
            <a:avLst/>
          </a:prstGeom>
        </p:spPr>
      </p:pic>
    </p:spTree>
    <p:extLst>
      <p:ext uri="{BB962C8B-B14F-4D97-AF65-F5344CB8AC3E}">
        <p14:creationId xmlns:p14="http://schemas.microsoft.com/office/powerpoint/2010/main" val="39361589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85850" y="1504950"/>
            <a:ext cx="10267950" cy="3429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97280" y="286603"/>
            <a:ext cx="10058400" cy="742097"/>
          </a:xfrm>
        </p:spPr>
        <p:txBody>
          <a:bodyPr>
            <a:normAutofit/>
          </a:bodyPr>
          <a:lstStyle/>
          <a:p>
            <a:r>
              <a:rPr lang="en-US" dirty="0"/>
              <a:t>NN approach(Bayesian method)</a:t>
            </a:r>
          </a:p>
        </p:txBody>
      </p:sp>
      <p:cxnSp>
        <p:nvCxnSpPr>
          <p:cNvPr id="8" name="Straight Connector 7"/>
          <p:cNvCxnSpPr/>
          <p:nvPr/>
        </p:nvCxnSpPr>
        <p:spPr>
          <a:xfrm>
            <a:off x="1238250" y="1133475"/>
            <a:ext cx="10467975" cy="0"/>
          </a:xfrm>
          <a:prstGeom prst="line">
            <a:avLst/>
          </a:prstGeom>
        </p:spPr>
        <p:style>
          <a:lnRef idx="1">
            <a:schemeClr val="dk1"/>
          </a:lnRef>
          <a:fillRef idx="0">
            <a:schemeClr val="dk1"/>
          </a:fillRef>
          <a:effectRef idx="0">
            <a:schemeClr val="dk1"/>
          </a:effectRef>
          <a:fontRef idx="minor">
            <a:schemeClr val="tx1"/>
          </a:fontRef>
        </p:style>
      </p:cxnSp>
      <p:pic>
        <p:nvPicPr>
          <p:cNvPr id="7" name="Picture 6"/>
          <p:cNvPicPr>
            <a:picLocks noChangeAspect="1"/>
          </p:cNvPicPr>
          <p:nvPr/>
        </p:nvPicPr>
        <p:blipFill>
          <a:blip r:embed="rId3"/>
          <a:stretch>
            <a:fillRect/>
          </a:stretch>
        </p:blipFill>
        <p:spPr>
          <a:xfrm>
            <a:off x="1171575" y="1353272"/>
            <a:ext cx="9576132" cy="2752003"/>
          </a:xfrm>
          <a:prstGeom prst="rect">
            <a:avLst/>
          </a:prstGeom>
        </p:spPr>
      </p:pic>
      <p:grpSp>
        <p:nvGrpSpPr>
          <p:cNvPr id="10" name="Group 9"/>
          <p:cNvGrpSpPr/>
          <p:nvPr/>
        </p:nvGrpSpPr>
        <p:grpSpPr>
          <a:xfrm>
            <a:off x="1171575" y="4429847"/>
            <a:ext cx="8315325" cy="369332"/>
            <a:chOff x="1171575" y="4429847"/>
            <a:chExt cx="8315325" cy="369332"/>
          </a:xfrm>
        </p:grpSpPr>
        <p:sp>
          <p:nvSpPr>
            <p:cNvPr id="3" name="Rectangle 2"/>
            <p:cNvSpPr/>
            <p:nvPr/>
          </p:nvSpPr>
          <p:spPr>
            <a:xfrm>
              <a:off x="1171575" y="4429847"/>
              <a:ext cx="8315325" cy="369332"/>
            </a:xfrm>
            <a:prstGeom prst="rect">
              <a:avLst/>
            </a:prstGeom>
          </p:spPr>
          <p:txBody>
            <a:bodyPr wrap="square">
              <a:spAutoFit/>
            </a:bodyPr>
            <a:lstStyle/>
            <a:p>
              <a:r>
                <a:rPr lang="en-US" dirty="0">
                  <a:ea typeface="DengXian" panose="02010600030101010101" pitchFamily="2" charset="-122"/>
                </a:rPr>
                <a:t>Set     as the vector of all parameters need to be estimated in the NN architecture.</a:t>
              </a:r>
              <a:endParaRPr lang="en-US" dirty="0"/>
            </a:p>
          </p:txBody>
        </p:sp>
        <p:graphicFrame>
          <p:nvGraphicFramePr>
            <p:cNvPr id="21" name="Object 20"/>
            <p:cNvGraphicFramePr>
              <a:graphicFrameLocks noChangeAspect="1"/>
            </p:cNvGraphicFramePr>
            <p:nvPr>
              <p:extLst/>
            </p:nvPr>
          </p:nvGraphicFramePr>
          <p:xfrm>
            <a:off x="1579563" y="4527200"/>
            <a:ext cx="230187" cy="212725"/>
          </p:xfrm>
          <a:graphic>
            <a:graphicData uri="http://schemas.openxmlformats.org/presentationml/2006/ole">
              <mc:AlternateContent xmlns:mc="http://schemas.openxmlformats.org/markup-compatibility/2006">
                <mc:Choice xmlns:v="urn:schemas-microsoft-com:vml" Requires="v">
                  <p:oleObj spid="_x0000_s4100" name="Equation" r:id="rId4" imgW="152280" imgH="139680" progId="Equation.DSMT4">
                    <p:embed/>
                  </p:oleObj>
                </mc:Choice>
                <mc:Fallback>
                  <p:oleObj name="Equation" r:id="rId4" imgW="152280" imgH="139680" progId="Equation.DSMT4">
                    <p:embed/>
                    <p:pic>
                      <p:nvPicPr>
                        <p:cNvPr id="0" name=""/>
                        <p:cNvPicPr/>
                        <p:nvPr/>
                      </p:nvPicPr>
                      <p:blipFill>
                        <a:blip r:embed="rId5"/>
                        <a:stretch>
                          <a:fillRect/>
                        </a:stretch>
                      </p:blipFill>
                      <p:spPr>
                        <a:xfrm>
                          <a:off x="1579563" y="4527200"/>
                          <a:ext cx="230187" cy="212725"/>
                        </a:xfrm>
                        <a:prstGeom prst="rect">
                          <a:avLst/>
                        </a:prstGeom>
                      </p:spPr>
                    </p:pic>
                  </p:oleObj>
                </mc:Fallback>
              </mc:AlternateContent>
            </a:graphicData>
          </a:graphic>
        </p:graphicFrame>
      </p:grpSp>
      <p:graphicFrame>
        <p:nvGraphicFramePr>
          <p:cNvPr id="23" name="Object 22"/>
          <p:cNvGraphicFramePr>
            <a:graphicFrameLocks noChangeAspect="1"/>
          </p:cNvGraphicFramePr>
          <p:nvPr>
            <p:extLst/>
          </p:nvPr>
        </p:nvGraphicFramePr>
        <p:xfrm>
          <a:off x="1238249" y="4837277"/>
          <a:ext cx="7951743" cy="820573"/>
        </p:xfrm>
        <a:graphic>
          <a:graphicData uri="http://schemas.openxmlformats.org/presentationml/2006/ole">
            <mc:AlternateContent xmlns:mc="http://schemas.openxmlformats.org/markup-compatibility/2006">
              <mc:Choice xmlns:v="urn:schemas-microsoft-com:vml" Requires="v">
                <p:oleObj spid="_x0000_s4101" name="Equation" r:id="rId6" imgW="5168880" imgH="533160" progId="Equation.DSMT4">
                  <p:embed/>
                </p:oleObj>
              </mc:Choice>
              <mc:Fallback>
                <p:oleObj name="Equation" r:id="rId6" imgW="5168880" imgH="533160" progId="Equation.DSMT4">
                  <p:embed/>
                  <p:pic>
                    <p:nvPicPr>
                      <p:cNvPr id="0" name=""/>
                      <p:cNvPicPr/>
                      <p:nvPr/>
                    </p:nvPicPr>
                    <p:blipFill>
                      <a:blip r:embed="rId7"/>
                      <a:stretch>
                        <a:fillRect/>
                      </a:stretch>
                    </p:blipFill>
                    <p:spPr>
                      <a:xfrm>
                        <a:off x="1238249" y="4837277"/>
                        <a:ext cx="7951743" cy="820573"/>
                      </a:xfrm>
                      <a:prstGeom prst="rect">
                        <a:avLst/>
                      </a:prstGeom>
                    </p:spPr>
                  </p:pic>
                </p:oleObj>
              </mc:Fallback>
            </mc:AlternateContent>
          </a:graphicData>
        </a:graphic>
      </p:graphicFrame>
      <p:pic>
        <p:nvPicPr>
          <p:cNvPr id="24" name="Picture 23"/>
          <p:cNvPicPr>
            <a:picLocks noChangeAspect="1"/>
          </p:cNvPicPr>
          <p:nvPr/>
        </p:nvPicPr>
        <p:blipFill>
          <a:blip r:embed="rId8"/>
          <a:stretch>
            <a:fillRect/>
          </a:stretch>
        </p:blipFill>
        <p:spPr>
          <a:xfrm>
            <a:off x="1228725" y="5695948"/>
            <a:ext cx="2752726" cy="382127"/>
          </a:xfrm>
          <a:prstGeom prst="rect">
            <a:avLst/>
          </a:prstGeom>
        </p:spPr>
      </p:pic>
    </p:spTree>
    <p:extLst>
      <p:ext uri="{BB962C8B-B14F-4D97-AF65-F5344CB8AC3E}">
        <p14:creationId xmlns:p14="http://schemas.microsoft.com/office/powerpoint/2010/main" val="22645676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85850" y="1504950"/>
            <a:ext cx="10267950" cy="3429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97280" y="286603"/>
            <a:ext cx="10058400" cy="742097"/>
          </a:xfrm>
        </p:spPr>
        <p:txBody>
          <a:bodyPr>
            <a:normAutofit/>
          </a:bodyPr>
          <a:lstStyle/>
          <a:p>
            <a:r>
              <a:rPr lang="en-US" dirty="0"/>
              <a:t>NN approach(Bayesian method)</a:t>
            </a:r>
          </a:p>
        </p:txBody>
      </p:sp>
      <p:cxnSp>
        <p:nvCxnSpPr>
          <p:cNvPr id="8" name="Straight Connector 7"/>
          <p:cNvCxnSpPr/>
          <p:nvPr/>
        </p:nvCxnSpPr>
        <p:spPr>
          <a:xfrm>
            <a:off x="1238250" y="1133475"/>
            <a:ext cx="10467975" cy="0"/>
          </a:xfrm>
          <a:prstGeom prst="line">
            <a:avLst/>
          </a:prstGeom>
        </p:spPr>
        <p:style>
          <a:lnRef idx="1">
            <a:schemeClr val="dk1"/>
          </a:lnRef>
          <a:fillRef idx="0">
            <a:schemeClr val="dk1"/>
          </a:fillRef>
          <a:effectRef idx="0">
            <a:schemeClr val="dk1"/>
          </a:effectRef>
          <a:fontRef idx="minor">
            <a:schemeClr val="tx1"/>
          </a:fontRef>
        </p:style>
      </p:cxnSp>
      <p:pic>
        <p:nvPicPr>
          <p:cNvPr id="5" name="Picture 4"/>
          <p:cNvPicPr>
            <a:picLocks noChangeAspect="1"/>
          </p:cNvPicPr>
          <p:nvPr/>
        </p:nvPicPr>
        <p:blipFill rotWithShape="1">
          <a:blip r:embed="rId2"/>
          <a:srcRect t="3293" b="-1"/>
          <a:stretch/>
        </p:blipFill>
        <p:spPr>
          <a:xfrm>
            <a:off x="1009650" y="1238251"/>
            <a:ext cx="10953750" cy="3356460"/>
          </a:xfrm>
          <a:prstGeom prst="rect">
            <a:avLst/>
          </a:prstGeom>
        </p:spPr>
      </p:pic>
      <p:sp>
        <p:nvSpPr>
          <p:cNvPr id="6" name="Rectangle 5"/>
          <p:cNvSpPr/>
          <p:nvPr/>
        </p:nvSpPr>
        <p:spPr>
          <a:xfrm>
            <a:off x="619126" y="5341719"/>
            <a:ext cx="11344274" cy="966803"/>
          </a:xfrm>
          <a:prstGeom prst="rect">
            <a:avLst/>
          </a:prstGeom>
        </p:spPr>
        <p:txBody>
          <a:bodyPr wrap="square">
            <a:spAutoFit/>
          </a:bodyPr>
          <a:lstStyle/>
          <a:p>
            <a:pPr marL="685800" marR="0" algn="just">
              <a:lnSpc>
                <a:spcPct val="107000"/>
              </a:lnSpc>
              <a:spcBef>
                <a:spcPts val="0"/>
              </a:spcBef>
              <a:spcAft>
                <a:spcPts val="800"/>
              </a:spcAft>
            </a:pPr>
            <a:r>
              <a:rPr lang="en-US" dirty="0">
                <a:ea typeface="DengXian" panose="02010600030101010101" pitchFamily="2" charset="-122"/>
                <a:cs typeface="Times New Roman" panose="02020603050405020304" pitchFamily="18" charset="0"/>
              </a:rPr>
              <a:t>We have two different approaches to understand the behaviors of this posterior. One is to sample from the density, using the samples to simulate the posterior (Hybrid Monte Carlo Method). Another one is to study an easier density, which can approximate the posterior (Gaussian Approximation or </a:t>
            </a:r>
            <a:r>
              <a:rPr lang="en-US" dirty="0" err="1">
                <a:ea typeface="DengXian" panose="02010600030101010101" pitchFamily="2" charset="-122"/>
                <a:cs typeface="Times New Roman" panose="02020603050405020304" pitchFamily="18" charset="0"/>
              </a:rPr>
              <a:t>Variational</a:t>
            </a:r>
            <a:r>
              <a:rPr lang="en-US" dirty="0">
                <a:ea typeface="DengXian" panose="02010600030101010101" pitchFamily="2" charset="-122"/>
                <a:cs typeface="Times New Roman" panose="02020603050405020304" pitchFamily="18" charset="0"/>
              </a:rPr>
              <a:t> Inference Method).</a:t>
            </a:r>
          </a:p>
        </p:txBody>
      </p:sp>
    </p:spTree>
    <p:extLst>
      <p:ext uri="{BB962C8B-B14F-4D97-AF65-F5344CB8AC3E}">
        <p14:creationId xmlns:p14="http://schemas.microsoft.com/office/powerpoint/2010/main" val="12790400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85850" y="1504950"/>
            <a:ext cx="10267950" cy="3429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97280" y="286603"/>
            <a:ext cx="10058400" cy="742097"/>
          </a:xfrm>
        </p:spPr>
        <p:txBody>
          <a:bodyPr>
            <a:normAutofit/>
          </a:bodyPr>
          <a:lstStyle/>
          <a:p>
            <a:r>
              <a:rPr lang="en-US" dirty="0"/>
              <a:t>NN approach(Hybrid Monte Carlo)</a:t>
            </a:r>
          </a:p>
        </p:txBody>
      </p:sp>
      <p:cxnSp>
        <p:nvCxnSpPr>
          <p:cNvPr id="8" name="Straight Connector 7"/>
          <p:cNvCxnSpPr/>
          <p:nvPr/>
        </p:nvCxnSpPr>
        <p:spPr>
          <a:xfrm>
            <a:off x="1238250" y="1133475"/>
            <a:ext cx="10467975" cy="0"/>
          </a:xfrm>
          <a:prstGeom prst="line">
            <a:avLst/>
          </a:prstGeom>
        </p:spPr>
        <p:style>
          <a:lnRef idx="1">
            <a:schemeClr val="dk1"/>
          </a:lnRef>
          <a:fillRef idx="0">
            <a:schemeClr val="dk1"/>
          </a:fillRef>
          <a:effectRef idx="0">
            <a:schemeClr val="dk1"/>
          </a:effectRef>
          <a:fontRef idx="minor">
            <a:schemeClr val="tx1"/>
          </a:fontRef>
        </p:style>
      </p:cxnSp>
      <p:pic>
        <p:nvPicPr>
          <p:cNvPr id="9" name="Picture 8"/>
          <p:cNvPicPr>
            <a:picLocks noChangeAspect="1"/>
          </p:cNvPicPr>
          <p:nvPr/>
        </p:nvPicPr>
        <p:blipFill>
          <a:blip r:embed="rId2"/>
          <a:stretch>
            <a:fillRect/>
          </a:stretch>
        </p:blipFill>
        <p:spPr>
          <a:xfrm>
            <a:off x="1209675" y="1238251"/>
            <a:ext cx="10144125" cy="4918840"/>
          </a:xfrm>
          <a:prstGeom prst="rect">
            <a:avLst/>
          </a:prstGeom>
        </p:spPr>
      </p:pic>
    </p:spTree>
    <p:extLst>
      <p:ext uri="{BB962C8B-B14F-4D97-AF65-F5344CB8AC3E}">
        <p14:creationId xmlns:p14="http://schemas.microsoft.com/office/powerpoint/2010/main" val="41740523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85850" y="1504950"/>
            <a:ext cx="10267950" cy="3429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97280" y="286603"/>
            <a:ext cx="10058400" cy="742097"/>
          </a:xfrm>
        </p:spPr>
        <p:txBody>
          <a:bodyPr>
            <a:normAutofit/>
          </a:bodyPr>
          <a:lstStyle/>
          <a:p>
            <a:r>
              <a:rPr lang="en-US" dirty="0"/>
              <a:t>NN approach(</a:t>
            </a:r>
            <a:r>
              <a:rPr lang="en-US" dirty="0" err="1"/>
              <a:t>Variational</a:t>
            </a:r>
            <a:r>
              <a:rPr lang="en-US" dirty="0"/>
              <a:t> Inference)</a:t>
            </a:r>
          </a:p>
        </p:txBody>
      </p:sp>
      <p:cxnSp>
        <p:nvCxnSpPr>
          <p:cNvPr id="8" name="Straight Connector 7"/>
          <p:cNvCxnSpPr/>
          <p:nvPr/>
        </p:nvCxnSpPr>
        <p:spPr>
          <a:xfrm>
            <a:off x="1238250" y="1133475"/>
            <a:ext cx="10467975" cy="0"/>
          </a:xfrm>
          <a:prstGeom prst="line">
            <a:avLst/>
          </a:prstGeom>
        </p:spPr>
        <p:style>
          <a:lnRef idx="1">
            <a:schemeClr val="dk1"/>
          </a:lnRef>
          <a:fillRef idx="0">
            <a:schemeClr val="dk1"/>
          </a:fillRef>
          <a:effectRef idx="0">
            <a:schemeClr val="dk1"/>
          </a:effectRef>
          <a:fontRef idx="minor">
            <a:schemeClr val="tx1"/>
          </a:fontRef>
        </p:style>
      </p:cxnSp>
      <p:pic>
        <p:nvPicPr>
          <p:cNvPr id="3" name="Picture 2"/>
          <p:cNvPicPr>
            <a:picLocks noChangeAspect="1"/>
          </p:cNvPicPr>
          <p:nvPr/>
        </p:nvPicPr>
        <p:blipFill>
          <a:blip r:embed="rId3"/>
          <a:stretch>
            <a:fillRect/>
          </a:stretch>
        </p:blipFill>
        <p:spPr>
          <a:xfrm>
            <a:off x="1204912" y="1276350"/>
            <a:ext cx="10029825" cy="800100"/>
          </a:xfrm>
          <a:prstGeom prst="rect">
            <a:avLst/>
          </a:prstGeom>
        </p:spPr>
      </p:pic>
      <p:graphicFrame>
        <p:nvGraphicFramePr>
          <p:cNvPr id="5" name="Object 4"/>
          <p:cNvGraphicFramePr>
            <a:graphicFrameLocks noChangeAspect="1"/>
          </p:cNvGraphicFramePr>
          <p:nvPr>
            <p:extLst/>
          </p:nvPr>
        </p:nvGraphicFramePr>
        <p:xfrm>
          <a:off x="1238250" y="2552700"/>
          <a:ext cx="3283424" cy="887412"/>
        </p:xfrm>
        <a:graphic>
          <a:graphicData uri="http://schemas.openxmlformats.org/presentationml/2006/ole">
            <mc:AlternateContent xmlns:mc="http://schemas.openxmlformats.org/markup-compatibility/2006">
              <mc:Choice xmlns:v="urn:schemas-microsoft-com:vml" Requires="v">
                <p:oleObj spid="_x0000_s5123" name="Equation" r:id="rId4" imgW="1879560" imgH="507960" progId="Equation.DSMT4">
                  <p:embed/>
                </p:oleObj>
              </mc:Choice>
              <mc:Fallback>
                <p:oleObj name="Equation" r:id="rId4" imgW="1879560" imgH="507960" progId="Equation.DSMT4">
                  <p:embed/>
                  <p:pic>
                    <p:nvPicPr>
                      <p:cNvPr id="0" name=""/>
                      <p:cNvPicPr/>
                      <p:nvPr/>
                    </p:nvPicPr>
                    <p:blipFill>
                      <a:blip r:embed="rId5"/>
                      <a:stretch>
                        <a:fillRect/>
                      </a:stretch>
                    </p:blipFill>
                    <p:spPr>
                      <a:xfrm>
                        <a:off x="1238250" y="2552700"/>
                        <a:ext cx="3283424" cy="887412"/>
                      </a:xfrm>
                      <a:prstGeom prst="rect">
                        <a:avLst/>
                      </a:prstGeom>
                    </p:spPr>
                  </p:pic>
                </p:oleObj>
              </mc:Fallback>
            </mc:AlternateContent>
          </a:graphicData>
        </a:graphic>
      </p:graphicFrame>
      <p:pic>
        <p:nvPicPr>
          <p:cNvPr id="6" name="Picture 5"/>
          <p:cNvPicPr>
            <a:picLocks noChangeAspect="1"/>
          </p:cNvPicPr>
          <p:nvPr/>
        </p:nvPicPr>
        <p:blipFill>
          <a:blip r:embed="rId6"/>
          <a:stretch>
            <a:fillRect/>
          </a:stretch>
        </p:blipFill>
        <p:spPr>
          <a:xfrm>
            <a:off x="1238250" y="4105275"/>
            <a:ext cx="5724525" cy="1123950"/>
          </a:xfrm>
          <a:prstGeom prst="rect">
            <a:avLst/>
          </a:prstGeom>
        </p:spPr>
      </p:pic>
      <p:grpSp>
        <p:nvGrpSpPr>
          <p:cNvPr id="10" name="Group 9"/>
          <p:cNvGrpSpPr/>
          <p:nvPr/>
        </p:nvGrpSpPr>
        <p:grpSpPr>
          <a:xfrm>
            <a:off x="7086283" y="2394584"/>
            <a:ext cx="4736458" cy="2867026"/>
            <a:chOff x="0" y="0"/>
            <a:chExt cx="2126967" cy="1498600"/>
          </a:xfrm>
        </p:grpSpPr>
        <p:grpSp>
          <p:nvGrpSpPr>
            <p:cNvPr id="11" name="Group 10"/>
            <p:cNvGrpSpPr/>
            <p:nvPr/>
          </p:nvGrpSpPr>
          <p:grpSpPr>
            <a:xfrm>
              <a:off x="0" y="0"/>
              <a:ext cx="2126967" cy="1498600"/>
              <a:chOff x="0" y="0"/>
              <a:chExt cx="2126967" cy="1498600"/>
            </a:xfrm>
          </p:grpSpPr>
          <p:sp>
            <p:nvSpPr>
              <p:cNvPr id="14" name="Freeform: Shape 13"/>
              <p:cNvSpPr/>
              <p:nvPr/>
            </p:nvSpPr>
            <p:spPr>
              <a:xfrm>
                <a:off x="312344" y="389299"/>
                <a:ext cx="1385180" cy="984250"/>
              </a:xfrm>
              <a:custGeom>
                <a:avLst/>
                <a:gdLst>
                  <a:gd name="connsiteX0" fmla="*/ 0 w 1847850"/>
                  <a:gd name="connsiteY0" fmla="*/ 1023433 h 1023433"/>
                  <a:gd name="connsiteX1" fmla="*/ 95250 w 1847850"/>
                  <a:gd name="connsiteY1" fmla="*/ 832933 h 1023433"/>
                  <a:gd name="connsiteX2" fmla="*/ 190500 w 1847850"/>
                  <a:gd name="connsiteY2" fmla="*/ 413833 h 1023433"/>
                  <a:gd name="connsiteX3" fmla="*/ 222250 w 1847850"/>
                  <a:gd name="connsiteY3" fmla="*/ 96333 h 1023433"/>
                  <a:gd name="connsiteX4" fmla="*/ 368300 w 1847850"/>
                  <a:gd name="connsiteY4" fmla="*/ 39183 h 1023433"/>
                  <a:gd name="connsiteX5" fmla="*/ 908050 w 1847850"/>
                  <a:gd name="connsiteY5" fmla="*/ 636083 h 1023433"/>
                  <a:gd name="connsiteX6" fmla="*/ 1257300 w 1847850"/>
                  <a:gd name="connsiteY6" fmla="*/ 832933 h 1023433"/>
                  <a:gd name="connsiteX7" fmla="*/ 1847850 w 1847850"/>
                  <a:gd name="connsiteY7" fmla="*/ 985333 h 1023433"/>
                  <a:gd name="connsiteX0" fmla="*/ 0 w 1847850"/>
                  <a:gd name="connsiteY0" fmla="*/ 1023433 h 1023433"/>
                  <a:gd name="connsiteX1" fmla="*/ 95250 w 1847850"/>
                  <a:gd name="connsiteY1" fmla="*/ 832933 h 1023433"/>
                  <a:gd name="connsiteX2" fmla="*/ 190500 w 1847850"/>
                  <a:gd name="connsiteY2" fmla="*/ 413833 h 1023433"/>
                  <a:gd name="connsiteX3" fmla="*/ 222250 w 1847850"/>
                  <a:gd name="connsiteY3" fmla="*/ 96333 h 1023433"/>
                  <a:gd name="connsiteX4" fmla="*/ 368300 w 1847850"/>
                  <a:gd name="connsiteY4" fmla="*/ 39183 h 1023433"/>
                  <a:gd name="connsiteX5" fmla="*/ 908050 w 1847850"/>
                  <a:gd name="connsiteY5" fmla="*/ 636083 h 1023433"/>
                  <a:gd name="connsiteX6" fmla="*/ 1257300 w 1847850"/>
                  <a:gd name="connsiteY6" fmla="*/ 832933 h 1023433"/>
                  <a:gd name="connsiteX7" fmla="*/ 1847850 w 1847850"/>
                  <a:gd name="connsiteY7" fmla="*/ 985333 h 1023433"/>
                  <a:gd name="connsiteX8" fmla="*/ 0 w 1847850"/>
                  <a:gd name="connsiteY8" fmla="*/ 1023433 h 1023433"/>
                  <a:gd name="connsiteX0" fmla="*/ 0 w 1847850"/>
                  <a:gd name="connsiteY0" fmla="*/ 1023433 h 1023433"/>
                  <a:gd name="connsiteX1" fmla="*/ 95250 w 1847850"/>
                  <a:gd name="connsiteY1" fmla="*/ 832933 h 1023433"/>
                  <a:gd name="connsiteX2" fmla="*/ 190500 w 1847850"/>
                  <a:gd name="connsiteY2" fmla="*/ 413833 h 1023433"/>
                  <a:gd name="connsiteX3" fmla="*/ 222250 w 1847850"/>
                  <a:gd name="connsiteY3" fmla="*/ 96333 h 1023433"/>
                  <a:gd name="connsiteX4" fmla="*/ 368300 w 1847850"/>
                  <a:gd name="connsiteY4" fmla="*/ 39183 h 1023433"/>
                  <a:gd name="connsiteX5" fmla="*/ 908050 w 1847850"/>
                  <a:gd name="connsiteY5" fmla="*/ 636083 h 1023433"/>
                  <a:gd name="connsiteX6" fmla="*/ 1257300 w 1847850"/>
                  <a:gd name="connsiteY6" fmla="*/ 832933 h 1023433"/>
                  <a:gd name="connsiteX7" fmla="*/ 1847850 w 1847850"/>
                  <a:gd name="connsiteY7" fmla="*/ 1023433 h 1023433"/>
                  <a:gd name="connsiteX8" fmla="*/ 0 w 1847850"/>
                  <a:gd name="connsiteY8" fmla="*/ 1023433 h 1023433"/>
                  <a:gd name="connsiteX0" fmla="*/ 0 w 1847850"/>
                  <a:gd name="connsiteY0" fmla="*/ 1049388 h 1049388"/>
                  <a:gd name="connsiteX1" fmla="*/ 95250 w 1847850"/>
                  <a:gd name="connsiteY1" fmla="*/ 858888 h 1049388"/>
                  <a:gd name="connsiteX2" fmla="*/ 190500 w 1847850"/>
                  <a:gd name="connsiteY2" fmla="*/ 439788 h 1049388"/>
                  <a:gd name="connsiteX3" fmla="*/ 222250 w 1847850"/>
                  <a:gd name="connsiteY3" fmla="*/ 122288 h 1049388"/>
                  <a:gd name="connsiteX4" fmla="*/ 368300 w 1847850"/>
                  <a:gd name="connsiteY4" fmla="*/ 65138 h 1049388"/>
                  <a:gd name="connsiteX5" fmla="*/ 908050 w 1847850"/>
                  <a:gd name="connsiteY5" fmla="*/ 662038 h 1049388"/>
                  <a:gd name="connsiteX6" fmla="*/ 1257300 w 1847850"/>
                  <a:gd name="connsiteY6" fmla="*/ 858888 h 1049388"/>
                  <a:gd name="connsiteX7" fmla="*/ 1847850 w 1847850"/>
                  <a:gd name="connsiteY7" fmla="*/ 1049388 h 1049388"/>
                  <a:gd name="connsiteX8" fmla="*/ 0 w 1847850"/>
                  <a:gd name="connsiteY8" fmla="*/ 1049388 h 1049388"/>
                  <a:gd name="connsiteX0" fmla="*/ 0 w 1847850"/>
                  <a:gd name="connsiteY0" fmla="*/ 987602 h 987602"/>
                  <a:gd name="connsiteX1" fmla="*/ 95250 w 1847850"/>
                  <a:gd name="connsiteY1" fmla="*/ 797102 h 987602"/>
                  <a:gd name="connsiteX2" fmla="*/ 190500 w 1847850"/>
                  <a:gd name="connsiteY2" fmla="*/ 378002 h 987602"/>
                  <a:gd name="connsiteX3" fmla="*/ 368300 w 1847850"/>
                  <a:gd name="connsiteY3" fmla="*/ 3352 h 987602"/>
                  <a:gd name="connsiteX4" fmla="*/ 908050 w 1847850"/>
                  <a:gd name="connsiteY4" fmla="*/ 600252 h 987602"/>
                  <a:gd name="connsiteX5" fmla="*/ 1257300 w 1847850"/>
                  <a:gd name="connsiteY5" fmla="*/ 797102 h 987602"/>
                  <a:gd name="connsiteX6" fmla="*/ 1847850 w 1847850"/>
                  <a:gd name="connsiteY6" fmla="*/ 987602 h 987602"/>
                  <a:gd name="connsiteX7" fmla="*/ 0 w 1847850"/>
                  <a:gd name="connsiteY7" fmla="*/ 987602 h 987602"/>
                  <a:gd name="connsiteX0" fmla="*/ 0 w 1847850"/>
                  <a:gd name="connsiteY0" fmla="*/ 985801 h 985801"/>
                  <a:gd name="connsiteX1" fmla="*/ 95250 w 1847850"/>
                  <a:gd name="connsiteY1" fmla="*/ 795301 h 985801"/>
                  <a:gd name="connsiteX2" fmla="*/ 368300 w 1847850"/>
                  <a:gd name="connsiteY2" fmla="*/ 1551 h 985801"/>
                  <a:gd name="connsiteX3" fmla="*/ 908050 w 1847850"/>
                  <a:gd name="connsiteY3" fmla="*/ 598451 h 985801"/>
                  <a:gd name="connsiteX4" fmla="*/ 1257300 w 1847850"/>
                  <a:gd name="connsiteY4" fmla="*/ 795301 h 985801"/>
                  <a:gd name="connsiteX5" fmla="*/ 1847850 w 1847850"/>
                  <a:gd name="connsiteY5" fmla="*/ 985801 h 985801"/>
                  <a:gd name="connsiteX6" fmla="*/ 0 w 1847850"/>
                  <a:gd name="connsiteY6" fmla="*/ 985801 h 985801"/>
                  <a:gd name="connsiteX0" fmla="*/ 0 w 1865871"/>
                  <a:gd name="connsiteY0" fmla="*/ 985899 h 985899"/>
                  <a:gd name="connsiteX1" fmla="*/ 95250 w 1865871"/>
                  <a:gd name="connsiteY1" fmla="*/ 795399 h 985899"/>
                  <a:gd name="connsiteX2" fmla="*/ 368300 w 1865871"/>
                  <a:gd name="connsiteY2" fmla="*/ 1649 h 985899"/>
                  <a:gd name="connsiteX3" fmla="*/ 908050 w 1865871"/>
                  <a:gd name="connsiteY3" fmla="*/ 598549 h 985899"/>
                  <a:gd name="connsiteX4" fmla="*/ 1847850 w 1865871"/>
                  <a:gd name="connsiteY4" fmla="*/ 985899 h 985899"/>
                  <a:gd name="connsiteX5" fmla="*/ 0 w 1865871"/>
                  <a:gd name="connsiteY5" fmla="*/ 985899 h 985899"/>
                  <a:gd name="connsiteX0" fmla="*/ 0 w 1847850"/>
                  <a:gd name="connsiteY0" fmla="*/ 985899 h 985899"/>
                  <a:gd name="connsiteX1" fmla="*/ 95250 w 1847850"/>
                  <a:gd name="connsiteY1" fmla="*/ 795399 h 985899"/>
                  <a:gd name="connsiteX2" fmla="*/ 368300 w 1847850"/>
                  <a:gd name="connsiteY2" fmla="*/ 1649 h 985899"/>
                  <a:gd name="connsiteX3" fmla="*/ 908050 w 1847850"/>
                  <a:gd name="connsiteY3" fmla="*/ 598549 h 985899"/>
                  <a:gd name="connsiteX4" fmla="*/ 1847850 w 1847850"/>
                  <a:gd name="connsiteY4" fmla="*/ 985899 h 985899"/>
                  <a:gd name="connsiteX5" fmla="*/ 0 w 1847850"/>
                  <a:gd name="connsiteY5" fmla="*/ 985899 h 985899"/>
                  <a:gd name="connsiteX0" fmla="*/ 0 w 1847850"/>
                  <a:gd name="connsiteY0" fmla="*/ 984284 h 984284"/>
                  <a:gd name="connsiteX1" fmla="*/ 95250 w 1847850"/>
                  <a:gd name="connsiteY1" fmla="*/ 793784 h 984284"/>
                  <a:gd name="connsiteX2" fmla="*/ 368300 w 1847850"/>
                  <a:gd name="connsiteY2" fmla="*/ 34 h 984284"/>
                  <a:gd name="connsiteX3" fmla="*/ 908050 w 1847850"/>
                  <a:gd name="connsiteY3" fmla="*/ 596934 h 984284"/>
                  <a:gd name="connsiteX4" fmla="*/ 1847850 w 1847850"/>
                  <a:gd name="connsiteY4" fmla="*/ 984284 h 984284"/>
                  <a:gd name="connsiteX5" fmla="*/ 0 w 1847850"/>
                  <a:gd name="connsiteY5" fmla="*/ 984284 h 984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47850" h="984284">
                    <a:moveTo>
                      <a:pt x="0" y="984284"/>
                    </a:moveTo>
                    <a:cubicBezTo>
                      <a:pt x="31750" y="939834"/>
                      <a:pt x="33867" y="957826"/>
                      <a:pt x="95250" y="793784"/>
                    </a:cubicBezTo>
                    <a:cubicBezTo>
                      <a:pt x="156633" y="629742"/>
                      <a:pt x="194733" y="-5273"/>
                      <a:pt x="368300" y="34"/>
                    </a:cubicBezTo>
                    <a:cubicBezTo>
                      <a:pt x="541867" y="5341"/>
                      <a:pt x="661458" y="432892"/>
                      <a:pt x="908050" y="596934"/>
                    </a:cubicBezTo>
                    <a:cubicBezTo>
                      <a:pt x="1154642" y="760976"/>
                      <a:pt x="1402215" y="849849"/>
                      <a:pt x="1847850" y="984284"/>
                    </a:cubicBezTo>
                    <a:lnTo>
                      <a:pt x="0" y="984284"/>
                    </a:lnTo>
                    <a:close/>
                  </a:path>
                </a:pathLst>
              </a:custGeom>
              <a:solidFill>
                <a:srgbClr val="FFCC66"/>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cxnSp>
            <p:nvCxnSpPr>
              <p:cNvPr id="15" name="Straight Arrow Connector 14"/>
              <p:cNvCxnSpPr/>
              <p:nvPr/>
            </p:nvCxnSpPr>
            <p:spPr>
              <a:xfrm>
                <a:off x="0" y="1376126"/>
                <a:ext cx="2126967" cy="6400"/>
              </a:xfrm>
              <a:prstGeom prst="straightConnector1">
                <a:avLst/>
              </a:prstGeom>
              <a:ln>
                <a:tailEnd type="stealth" w="med" len="lg"/>
              </a:ln>
            </p:spPr>
            <p:style>
              <a:lnRef idx="1">
                <a:schemeClr val="accent2"/>
              </a:lnRef>
              <a:fillRef idx="0">
                <a:schemeClr val="accent2"/>
              </a:fillRef>
              <a:effectRef idx="0">
                <a:schemeClr val="accent2"/>
              </a:effectRef>
              <a:fontRef idx="minor">
                <a:schemeClr val="tx1"/>
              </a:fontRef>
            </p:style>
          </p:cxnSp>
          <p:cxnSp>
            <p:nvCxnSpPr>
              <p:cNvPr id="16" name="Straight Arrow Connector 15"/>
              <p:cNvCxnSpPr/>
              <p:nvPr/>
            </p:nvCxnSpPr>
            <p:spPr>
              <a:xfrm flipV="1">
                <a:off x="190122" y="0"/>
                <a:ext cx="0" cy="1498600"/>
              </a:xfrm>
              <a:prstGeom prst="straightConnector1">
                <a:avLst/>
              </a:prstGeom>
              <a:ln>
                <a:tailEnd type="stealth" w="med" len="lg"/>
              </a:ln>
            </p:spPr>
            <p:style>
              <a:lnRef idx="1">
                <a:schemeClr val="accent2"/>
              </a:lnRef>
              <a:fillRef idx="0">
                <a:schemeClr val="accent2"/>
              </a:fillRef>
              <a:effectRef idx="0">
                <a:schemeClr val="accent2"/>
              </a:effectRef>
              <a:fontRef idx="minor">
                <a:schemeClr val="tx1"/>
              </a:fontRef>
            </p:style>
          </p:cxnSp>
          <p:sp>
            <p:nvSpPr>
              <p:cNvPr id="17" name="Freeform: Shape 16"/>
              <p:cNvSpPr/>
              <p:nvPr/>
            </p:nvSpPr>
            <p:spPr>
              <a:xfrm>
                <a:off x="262550" y="212756"/>
                <a:ext cx="1081889" cy="1160158"/>
              </a:xfrm>
              <a:custGeom>
                <a:avLst/>
                <a:gdLst>
                  <a:gd name="connsiteX0" fmla="*/ 0 w 1683945"/>
                  <a:gd name="connsiteY0" fmla="*/ 848546 h 848546"/>
                  <a:gd name="connsiteX1" fmla="*/ 185596 w 1683945"/>
                  <a:gd name="connsiteY1" fmla="*/ 771591 h 848546"/>
                  <a:gd name="connsiteX2" fmla="*/ 380246 w 1683945"/>
                  <a:gd name="connsiteY2" fmla="*/ 572415 h 848546"/>
                  <a:gd name="connsiteX3" fmla="*/ 561315 w 1683945"/>
                  <a:gd name="connsiteY3" fmla="*/ 323445 h 848546"/>
                  <a:gd name="connsiteX4" fmla="*/ 751438 w 1683945"/>
                  <a:gd name="connsiteY4" fmla="*/ 38261 h 848546"/>
                  <a:gd name="connsiteX5" fmla="*/ 937034 w 1683945"/>
                  <a:gd name="connsiteY5" fmla="*/ 33734 h 848546"/>
                  <a:gd name="connsiteX6" fmla="*/ 1127157 w 1683945"/>
                  <a:gd name="connsiteY6" fmla="*/ 323445 h 848546"/>
                  <a:gd name="connsiteX7" fmla="*/ 1312753 w 1683945"/>
                  <a:gd name="connsiteY7" fmla="*/ 572415 h 848546"/>
                  <a:gd name="connsiteX8" fmla="*/ 1498349 w 1683945"/>
                  <a:gd name="connsiteY8" fmla="*/ 776118 h 848546"/>
                  <a:gd name="connsiteX9" fmla="*/ 1683945 w 1683945"/>
                  <a:gd name="connsiteY9" fmla="*/ 848546 h 8485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83945" h="848546">
                    <a:moveTo>
                      <a:pt x="0" y="848546"/>
                    </a:moveTo>
                    <a:cubicBezTo>
                      <a:pt x="61111" y="833079"/>
                      <a:pt x="122222" y="817613"/>
                      <a:pt x="185596" y="771591"/>
                    </a:cubicBezTo>
                    <a:cubicBezTo>
                      <a:pt x="248970" y="725569"/>
                      <a:pt x="317626" y="647106"/>
                      <a:pt x="380246" y="572415"/>
                    </a:cubicBezTo>
                    <a:cubicBezTo>
                      <a:pt x="442866" y="497724"/>
                      <a:pt x="499450" y="412471"/>
                      <a:pt x="561315" y="323445"/>
                    </a:cubicBezTo>
                    <a:cubicBezTo>
                      <a:pt x="623180" y="234419"/>
                      <a:pt x="688818" y="86546"/>
                      <a:pt x="751438" y="38261"/>
                    </a:cubicBezTo>
                    <a:cubicBezTo>
                      <a:pt x="814058" y="-10024"/>
                      <a:pt x="874414" y="-13797"/>
                      <a:pt x="937034" y="33734"/>
                    </a:cubicBezTo>
                    <a:cubicBezTo>
                      <a:pt x="999654" y="81265"/>
                      <a:pt x="1064537" y="233665"/>
                      <a:pt x="1127157" y="323445"/>
                    </a:cubicBezTo>
                    <a:cubicBezTo>
                      <a:pt x="1189777" y="413225"/>
                      <a:pt x="1250888" y="496969"/>
                      <a:pt x="1312753" y="572415"/>
                    </a:cubicBezTo>
                    <a:cubicBezTo>
                      <a:pt x="1374618" y="647860"/>
                      <a:pt x="1436484" y="730096"/>
                      <a:pt x="1498349" y="776118"/>
                    </a:cubicBezTo>
                    <a:cubicBezTo>
                      <a:pt x="1560214" y="822140"/>
                      <a:pt x="1624343" y="841756"/>
                      <a:pt x="1683945" y="848546"/>
                    </a:cubicBezTo>
                  </a:path>
                </a:pathLst>
              </a:custGeom>
              <a:noFill/>
              <a:ln>
                <a:solidFill>
                  <a:srgbClr val="FF006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sp>
          <p:nvSpPr>
            <p:cNvPr id="12" name="Text Box 36"/>
            <p:cNvSpPr txBox="1"/>
            <p:nvPr/>
          </p:nvSpPr>
          <p:spPr>
            <a:xfrm>
              <a:off x="938998" y="216969"/>
              <a:ext cx="248970" cy="33950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2000" b="1" i="1" dirty="0">
                  <a:solidFill>
                    <a:srgbClr val="FF0066"/>
                  </a:solidFill>
                  <a:effectLst/>
                  <a:latin typeface="Times New Roman" panose="02020603050405020304" pitchFamily="18" charset="0"/>
                  <a:ea typeface="DengXian" panose="02010600030101010101" pitchFamily="2" charset="-122"/>
                  <a:cs typeface="Times New Roman" panose="02020603050405020304" pitchFamily="18" charset="0"/>
                </a:rPr>
                <a:t>q</a:t>
              </a:r>
              <a:endParaRPr lang="en-US" sz="2000" dirty="0">
                <a:effectLst/>
                <a:latin typeface="Calibri" panose="020F0502020204030204" pitchFamily="34" charset="0"/>
                <a:ea typeface="DengXian" panose="02010600030101010101" pitchFamily="2" charset="-122"/>
                <a:cs typeface="Times New Roman" panose="02020603050405020304" pitchFamily="18" charset="0"/>
              </a:endParaRPr>
            </a:p>
          </p:txBody>
        </p:sp>
        <p:sp>
          <p:nvSpPr>
            <p:cNvPr id="13" name="Text Box 37"/>
            <p:cNvSpPr txBox="1"/>
            <p:nvPr/>
          </p:nvSpPr>
          <p:spPr>
            <a:xfrm>
              <a:off x="285184" y="466253"/>
              <a:ext cx="248970" cy="33950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2000" b="1" i="1" dirty="0">
                  <a:solidFill>
                    <a:srgbClr val="FFCC66"/>
                  </a:solidFill>
                  <a:effectLst/>
                  <a:latin typeface="Times New Roman" panose="02020603050405020304" pitchFamily="18" charset="0"/>
                  <a:ea typeface="DengXian" panose="02010600030101010101" pitchFamily="2" charset="-122"/>
                  <a:cs typeface="Times New Roman" panose="02020603050405020304" pitchFamily="18" charset="0"/>
                </a:rPr>
                <a:t>p</a:t>
              </a:r>
              <a:endParaRPr lang="en-US" sz="2000" dirty="0">
                <a:solidFill>
                  <a:srgbClr val="FFCC66"/>
                </a:solidFill>
                <a:effectLst/>
                <a:latin typeface="Calibri" panose="020F0502020204030204" pitchFamily="34" charset="0"/>
                <a:ea typeface="DengXian" panose="02010600030101010101" pitchFamily="2" charset="-122"/>
                <a:cs typeface="Times New Roman" panose="02020603050405020304" pitchFamily="18" charset="0"/>
              </a:endParaRPr>
            </a:p>
          </p:txBody>
        </p:sp>
      </p:grpSp>
    </p:spTree>
    <p:extLst>
      <p:ext uri="{BB962C8B-B14F-4D97-AF65-F5344CB8AC3E}">
        <p14:creationId xmlns:p14="http://schemas.microsoft.com/office/powerpoint/2010/main" val="38572834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85850" y="1504950"/>
            <a:ext cx="10267950" cy="3429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97280" y="286603"/>
            <a:ext cx="10058400" cy="742097"/>
          </a:xfrm>
        </p:spPr>
        <p:txBody>
          <a:bodyPr>
            <a:normAutofit/>
          </a:bodyPr>
          <a:lstStyle/>
          <a:p>
            <a:r>
              <a:rPr lang="en-US" dirty="0"/>
              <a:t>NN approach(</a:t>
            </a:r>
            <a:r>
              <a:rPr lang="en-US" dirty="0" err="1"/>
              <a:t>Variational</a:t>
            </a:r>
            <a:r>
              <a:rPr lang="en-US" dirty="0"/>
              <a:t> Inference)</a:t>
            </a:r>
          </a:p>
        </p:txBody>
      </p:sp>
      <p:cxnSp>
        <p:nvCxnSpPr>
          <p:cNvPr id="8" name="Straight Connector 7"/>
          <p:cNvCxnSpPr/>
          <p:nvPr/>
        </p:nvCxnSpPr>
        <p:spPr>
          <a:xfrm>
            <a:off x="1238250" y="1133475"/>
            <a:ext cx="10467975" cy="0"/>
          </a:xfrm>
          <a:prstGeom prst="line">
            <a:avLst/>
          </a:prstGeom>
        </p:spPr>
        <p:style>
          <a:lnRef idx="1">
            <a:schemeClr val="dk1"/>
          </a:lnRef>
          <a:fillRef idx="0">
            <a:schemeClr val="dk1"/>
          </a:fillRef>
          <a:effectRef idx="0">
            <a:schemeClr val="dk1"/>
          </a:effectRef>
          <a:fontRef idx="minor">
            <a:schemeClr val="tx1"/>
          </a:fontRef>
        </p:style>
      </p:cxnSp>
      <p:pic>
        <p:nvPicPr>
          <p:cNvPr id="9" name="Picture 8"/>
          <p:cNvPicPr>
            <a:picLocks noChangeAspect="1"/>
          </p:cNvPicPr>
          <p:nvPr/>
        </p:nvPicPr>
        <p:blipFill>
          <a:blip r:embed="rId2"/>
          <a:stretch>
            <a:fillRect/>
          </a:stretch>
        </p:blipFill>
        <p:spPr>
          <a:xfrm>
            <a:off x="1100137" y="1247775"/>
            <a:ext cx="10601325" cy="4362450"/>
          </a:xfrm>
          <a:prstGeom prst="rect">
            <a:avLst/>
          </a:prstGeom>
        </p:spPr>
      </p:pic>
    </p:spTree>
    <p:extLst>
      <p:ext uri="{BB962C8B-B14F-4D97-AF65-F5344CB8AC3E}">
        <p14:creationId xmlns:p14="http://schemas.microsoft.com/office/powerpoint/2010/main" val="35879668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85850" y="1504950"/>
            <a:ext cx="10267950" cy="3429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97280" y="286603"/>
            <a:ext cx="10058400" cy="742097"/>
          </a:xfrm>
        </p:spPr>
        <p:txBody>
          <a:bodyPr>
            <a:normAutofit/>
          </a:bodyPr>
          <a:lstStyle/>
          <a:p>
            <a:r>
              <a:rPr lang="en-US" dirty="0"/>
              <a:t>NN approach(</a:t>
            </a:r>
            <a:r>
              <a:rPr lang="en-US" dirty="0" err="1"/>
              <a:t>Variational</a:t>
            </a:r>
            <a:r>
              <a:rPr lang="en-US" dirty="0"/>
              <a:t> Inference)</a:t>
            </a:r>
          </a:p>
        </p:txBody>
      </p:sp>
      <p:cxnSp>
        <p:nvCxnSpPr>
          <p:cNvPr id="8" name="Straight Connector 7"/>
          <p:cNvCxnSpPr/>
          <p:nvPr/>
        </p:nvCxnSpPr>
        <p:spPr>
          <a:xfrm>
            <a:off x="1238250" y="1133475"/>
            <a:ext cx="10467975" cy="0"/>
          </a:xfrm>
          <a:prstGeom prst="line">
            <a:avLst/>
          </a:prstGeom>
        </p:spPr>
        <p:style>
          <a:lnRef idx="1">
            <a:schemeClr val="dk1"/>
          </a:lnRef>
          <a:fillRef idx="0">
            <a:schemeClr val="dk1"/>
          </a:fillRef>
          <a:effectRef idx="0">
            <a:schemeClr val="dk1"/>
          </a:effectRef>
          <a:fontRef idx="minor">
            <a:schemeClr val="tx1"/>
          </a:fontRef>
        </p:style>
      </p:cxnSp>
      <p:pic>
        <p:nvPicPr>
          <p:cNvPr id="3" name="Picture 2"/>
          <p:cNvPicPr>
            <a:picLocks noChangeAspect="1"/>
          </p:cNvPicPr>
          <p:nvPr/>
        </p:nvPicPr>
        <p:blipFill>
          <a:blip r:embed="rId2"/>
          <a:stretch>
            <a:fillRect/>
          </a:stretch>
        </p:blipFill>
        <p:spPr>
          <a:xfrm>
            <a:off x="1181100" y="1152525"/>
            <a:ext cx="6186656" cy="5172075"/>
          </a:xfrm>
          <a:prstGeom prst="rect">
            <a:avLst/>
          </a:prstGeom>
        </p:spPr>
      </p:pic>
      <p:pic>
        <p:nvPicPr>
          <p:cNvPr id="6" name="Picture 5"/>
          <p:cNvPicPr>
            <a:picLocks noChangeAspect="1"/>
          </p:cNvPicPr>
          <p:nvPr/>
        </p:nvPicPr>
        <p:blipFill rotWithShape="1">
          <a:blip r:embed="rId3"/>
          <a:srcRect l="3764" t="9994" r="9005" b="2859"/>
          <a:stretch/>
        </p:blipFill>
        <p:spPr>
          <a:xfrm>
            <a:off x="6843252" y="1952113"/>
            <a:ext cx="4975122" cy="3404677"/>
          </a:xfrm>
          <a:prstGeom prst="rect">
            <a:avLst/>
          </a:prstGeom>
        </p:spPr>
      </p:pic>
    </p:spTree>
    <p:extLst>
      <p:ext uri="{BB962C8B-B14F-4D97-AF65-F5344CB8AC3E}">
        <p14:creationId xmlns:p14="http://schemas.microsoft.com/office/powerpoint/2010/main" val="387212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85850" y="1504950"/>
            <a:ext cx="10267950" cy="3429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97280" y="286603"/>
            <a:ext cx="10058400" cy="742097"/>
          </a:xfrm>
        </p:spPr>
        <p:txBody>
          <a:bodyPr>
            <a:normAutofit/>
          </a:bodyPr>
          <a:lstStyle/>
          <a:p>
            <a:r>
              <a:rPr lang="en-US" dirty="0"/>
              <a:t>NN approach(</a:t>
            </a:r>
            <a:r>
              <a:rPr lang="en-US" dirty="0" err="1"/>
              <a:t>Variational</a:t>
            </a:r>
            <a:r>
              <a:rPr lang="en-US" dirty="0"/>
              <a:t> Inference)</a:t>
            </a:r>
          </a:p>
        </p:txBody>
      </p:sp>
      <p:cxnSp>
        <p:nvCxnSpPr>
          <p:cNvPr id="8" name="Straight Connector 7"/>
          <p:cNvCxnSpPr/>
          <p:nvPr/>
        </p:nvCxnSpPr>
        <p:spPr>
          <a:xfrm>
            <a:off x="1238250" y="1133475"/>
            <a:ext cx="10467975" cy="0"/>
          </a:xfrm>
          <a:prstGeom prst="line">
            <a:avLst/>
          </a:prstGeom>
        </p:spPr>
        <p:style>
          <a:lnRef idx="1">
            <a:schemeClr val="dk1"/>
          </a:lnRef>
          <a:fillRef idx="0">
            <a:schemeClr val="dk1"/>
          </a:fillRef>
          <a:effectRef idx="0">
            <a:schemeClr val="dk1"/>
          </a:effectRef>
          <a:fontRef idx="minor">
            <a:schemeClr val="tx1"/>
          </a:fontRef>
        </p:style>
      </p:cxnSp>
      <p:pic>
        <p:nvPicPr>
          <p:cNvPr id="5" name="Picture 4"/>
          <p:cNvPicPr>
            <a:picLocks noChangeAspect="1"/>
          </p:cNvPicPr>
          <p:nvPr/>
        </p:nvPicPr>
        <p:blipFill>
          <a:blip r:embed="rId2"/>
          <a:stretch>
            <a:fillRect/>
          </a:stretch>
        </p:blipFill>
        <p:spPr>
          <a:xfrm>
            <a:off x="1097280" y="1319555"/>
            <a:ext cx="9658350" cy="4766920"/>
          </a:xfrm>
          <a:prstGeom prst="rect">
            <a:avLst/>
          </a:prstGeom>
        </p:spPr>
      </p:pic>
    </p:spTree>
    <p:extLst>
      <p:ext uri="{BB962C8B-B14F-4D97-AF65-F5344CB8AC3E}">
        <p14:creationId xmlns:p14="http://schemas.microsoft.com/office/powerpoint/2010/main" val="14327493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0" name="Rectangle 1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Rectangle 23"/>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6" name="Straight Connector 25"/>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74770" y="2086188"/>
            <a:ext cx="6089768"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pic>
        <p:nvPicPr>
          <p:cNvPr id="4" name="Picture 2" descr="http://junma5.weebly.com/uploads/4/6/5/1/46519751/3619781_orig.png"/>
          <p:cNvPicPr>
            <a:picLocks noChangeAspect="1" noChangeArrowheads="1"/>
          </p:cNvPicPr>
          <p:nvPr/>
        </p:nvPicPr>
        <p:blipFill rotWithShape="1">
          <a:blip r:embed="rId2">
            <a:extLst>
              <a:ext uri="{28A0092B-C50C-407E-A947-70E740481C1C}">
                <a14:useLocalDpi xmlns:a14="http://schemas.microsoft.com/office/drawing/2010/main" val="0"/>
              </a:ext>
            </a:extLst>
          </a:blip>
          <a:srcRect l="18939" t="14188" r="17753" b="7962"/>
          <a:stretch/>
        </p:blipFill>
        <p:spPr bwMode="auto">
          <a:xfrm>
            <a:off x="134911" y="1394085"/>
            <a:ext cx="4721902" cy="413728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4974771" y="634946"/>
            <a:ext cx="6574972" cy="1450757"/>
          </a:xfrm>
        </p:spPr>
        <p:txBody>
          <a:bodyPr>
            <a:normAutofit/>
          </a:bodyPr>
          <a:lstStyle/>
          <a:p>
            <a:r>
              <a:rPr lang="en-US" dirty="0"/>
              <a:t>Motivation: Neural Nets</a:t>
            </a:r>
          </a:p>
        </p:txBody>
      </p:sp>
      <p:sp>
        <p:nvSpPr>
          <p:cNvPr id="3" name="Content Placeholder 2"/>
          <p:cNvSpPr>
            <a:spLocks noGrp="1"/>
          </p:cNvSpPr>
          <p:nvPr>
            <p:ph idx="1"/>
          </p:nvPr>
        </p:nvSpPr>
        <p:spPr>
          <a:xfrm>
            <a:off x="4974769" y="2198914"/>
            <a:ext cx="6574973" cy="3670180"/>
          </a:xfrm>
        </p:spPr>
        <p:txBody>
          <a:bodyPr>
            <a:normAutofit/>
          </a:bodyPr>
          <a:lstStyle/>
          <a:p>
            <a:pPr marL="342900" indent="-342900">
              <a:buFont typeface="Calibri" panose="020F0502020204030204" pitchFamily="34" charset="0"/>
              <a:buChar char="-"/>
            </a:pPr>
            <a:r>
              <a:rPr lang="en-US" dirty="0"/>
              <a:t>Why use Neural Networks?</a:t>
            </a:r>
          </a:p>
          <a:p>
            <a:pPr marL="635508" lvl="1" indent="-342900">
              <a:buFont typeface="Calibri" panose="020F0502020204030204" pitchFamily="34" charset="0"/>
              <a:buChar char="-"/>
            </a:pPr>
            <a:r>
              <a:rPr lang="en-US" dirty="0"/>
              <a:t>Adaptive &amp; data-driven</a:t>
            </a:r>
          </a:p>
          <a:p>
            <a:pPr marL="635508" lvl="1" indent="-342900">
              <a:buFont typeface="Calibri" panose="020F0502020204030204" pitchFamily="34" charset="0"/>
              <a:buChar char="-"/>
            </a:pPr>
            <a:r>
              <a:rPr lang="en-US" dirty="0"/>
              <a:t>Powerful &amp; flexible without overfitting</a:t>
            </a:r>
          </a:p>
          <a:p>
            <a:pPr marL="635508" lvl="1" indent="-342900">
              <a:buFont typeface="Calibri" panose="020F0502020204030204" pitchFamily="34" charset="0"/>
              <a:buChar char="-"/>
            </a:pPr>
            <a:r>
              <a:rPr lang="en-US" dirty="0"/>
              <a:t>Fit real-world data</a:t>
            </a:r>
          </a:p>
          <a:p>
            <a:pPr marL="342900" indent="-342900">
              <a:buFont typeface="Calibri" panose="020F0502020204030204" pitchFamily="34" charset="0"/>
              <a:buChar char="-"/>
            </a:pPr>
            <a:r>
              <a:rPr lang="en-US" dirty="0"/>
              <a:t>Short-comings</a:t>
            </a:r>
          </a:p>
          <a:p>
            <a:pPr marL="635508" lvl="1" indent="-342900">
              <a:buFont typeface="Calibri" panose="020F0502020204030204" pitchFamily="34" charset="0"/>
              <a:buChar char="-"/>
            </a:pPr>
            <a:r>
              <a:rPr lang="en-US" dirty="0"/>
              <a:t>Pre-specified architecture</a:t>
            </a:r>
          </a:p>
          <a:p>
            <a:pPr marL="635508" lvl="1" indent="-342900">
              <a:buFont typeface="Calibri" panose="020F0502020204030204" pitchFamily="34" charset="0"/>
              <a:buChar char="-"/>
            </a:pPr>
            <a:r>
              <a:rPr lang="en-US" dirty="0"/>
              <a:t>Point estimates</a:t>
            </a:r>
          </a:p>
          <a:p>
            <a:pPr marL="635508" lvl="1" indent="-342900">
              <a:buFont typeface="Calibri" panose="020F0502020204030204" pitchFamily="34" charset="0"/>
              <a:buChar char="-"/>
            </a:pPr>
            <a:endParaRPr lang="en-US" dirty="0"/>
          </a:p>
        </p:txBody>
      </p:sp>
    </p:spTree>
    <p:extLst>
      <p:ext uri="{BB962C8B-B14F-4D97-AF65-F5344CB8AC3E}">
        <p14:creationId xmlns:p14="http://schemas.microsoft.com/office/powerpoint/2010/main" val="1787011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85850" y="1504950"/>
            <a:ext cx="10267950" cy="3429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97280" y="286603"/>
            <a:ext cx="10058400" cy="742097"/>
          </a:xfrm>
        </p:spPr>
        <p:txBody>
          <a:bodyPr>
            <a:normAutofit/>
          </a:bodyPr>
          <a:lstStyle/>
          <a:p>
            <a:r>
              <a:rPr lang="en-US" dirty="0"/>
              <a:t>NN approach(Bayesian method)</a:t>
            </a:r>
          </a:p>
        </p:txBody>
      </p:sp>
      <p:cxnSp>
        <p:nvCxnSpPr>
          <p:cNvPr id="8" name="Straight Connector 7"/>
          <p:cNvCxnSpPr/>
          <p:nvPr/>
        </p:nvCxnSpPr>
        <p:spPr>
          <a:xfrm>
            <a:off x="1238250" y="1133475"/>
            <a:ext cx="10467975" cy="0"/>
          </a:xfrm>
          <a:prstGeom prst="line">
            <a:avLst/>
          </a:prstGeom>
        </p:spPr>
        <p:style>
          <a:lnRef idx="1">
            <a:schemeClr val="dk1"/>
          </a:lnRef>
          <a:fillRef idx="0">
            <a:schemeClr val="dk1"/>
          </a:fillRef>
          <a:effectRef idx="0">
            <a:schemeClr val="dk1"/>
          </a:effectRef>
          <a:fontRef idx="minor">
            <a:schemeClr val="tx1"/>
          </a:fontRef>
        </p:style>
      </p:cxnSp>
      <p:pic>
        <p:nvPicPr>
          <p:cNvPr id="11" name="Picture 10"/>
          <p:cNvPicPr>
            <a:picLocks noChangeAspect="1"/>
          </p:cNvPicPr>
          <p:nvPr/>
        </p:nvPicPr>
        <p:blipFill rotWithShape="1">
          <a:blip r:embed="rId2"/>
          <a:srcRect l="4704" t="7666" r="9409" b="3251"/>
          <a:stretch/>
        </p:blipFill>
        <p:spPr>
          <a:xfrm>
            <a:off x="260862" y="1504950"/>
            <a:ext cx="5585337" cy="3968299"/>
          </a:xfrm>
          <a:prstGeom prst="rect">
            <a:avLst/>
          </a:prstGeom>
        </p:spPr>
      </p:pic>
      <p:pic>
        <p:nvPicPr>
          <p:cNvPr id="13" name="Picture 12"/>
          <p:cNvPicPr>
            <a:picLocks noChangeAspect="1"/>
          </p:cNvPicPr>
          <p:nvPr/>
        </p:nvPicPr>
        <p:blipFill rotWithShape="1">
          <a:blip r:embed="rId3"/>
          <a:srcRect l="6560" t="8020" r="17097" b="4103"/>
          <a:stretch/>
        </p:blipFill>
        <p:spPr>
          <a:xfrm>
            <a:off x="6219825" y="1504950"/>
            <a:ext cx="5765344" cy="3968496"/>
          </a:xfrm>
          <a:prstGeom prst="rect">
            <a:avLst/>
          </a:prstGeom>
        </p:spPr>
      </p:pic>
    </p:spTree>
    <p:extLst>
      <p:ext uri="{BB962C8B-B14F-4D97-AF65-F5344CB8AC3E}">
        <p14:creationId xmlns:p14="http://schemas.microsoft.com/office/powerpoint/2010/main" val="23397716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a:xfrm>
            <a:off x="1097280" y="1845734"/>
            <a:ext cx="10058400" cy="4023360"/>
          </a:xfrm>
        </p:spPr>
        <p:txBody>
          <a:bodyPr>
            <a:normAutofit/>
          </a:bodyPr>
          <a:lstStyle/>
          <a:p>
            <a:pPr marL="457200" indent="-457200">
              <a:buFont typeface="+mj-lt"/>
              <a:buAutoNum type="arabicPeriod"/>
            </a:pPr>
            <a:r>
              <a:rPr lang="en-US" dirty="0" err="1"/>
              <a:t>Gelman</a:t>
            </a:r>
            <a:r>
              <a:rPr lang="en-US" dirty="0"/>
              <a:t>, Andrew. </a:t>
            </a:r>
            <a:r>
              <a:rPr lang="en-US" i="1" dirty="0"/>
              <a:t>Bayesian Data Analysis</a:t>
            </a:r>
            <a:r>
              <a:rPr lang="en-US" dirty="0"/>
              <a:t>. CRC Press, 2013.</a:t>
            </a:r>
          </a:p>
          <a:p>
            <a:pPr marL="457200" indent="-457200">
              <a:buFont typeface="+mj-lt"/>
              <a:buAutoNum type="arabicPeriod"/>
            </a:pPr>
            <a:r>
              <a:rPr lang="en-US" dirty="0" err="1"/>
              <a:t>Goodfellow</a:t>
            </a:r>
            <a:r>
              <a:rPr lang="en-US" dirty="0"/>
              <a:t>, Ian, and </a:t>
            </a:r>
            <a:r>
              <a:rPr lang="en-US" dirty="0" err="1"/>
              <a:t>Yoshua</a:t>
            </a:r>
            <a:r>
              <a:rPr lang="en-US" dirty="0"/>
              <a:t> </a:t>
            </a:r>
            <a:r>
              <a:rPr lang="en-US" dirty="0" err="1"/>
              <a:t>Bengio</a:t>
            </a:r>
            <a:r>
              <a:rPr lang="en-US" dirty="0"/>
              <a:t>. </a:t>
            </a:r>
            <a:r>
              <a:rPr lang="en-US" i="1" dirty="0"/>
              <a:t>Deep Learning</a:t>
            </a:r>
            <a:r>
              <a:rPr lang="en-US" dirty="0"/>
              <a:t>. MIT Press, 2017.</a:t>
            </a:r>
          </a:p>
          <a:p>
            <a:pPr marL="457200" indent="-457200">
              <a:buFont typeface="+mj-lt"/>
              <a:buAutoNum type="arabicPeriod"/>
            </a:pPr>
            <a:r>
              <a:rPr lang="en-US" dirty="0" err="1"/>
              <a:t>Wiecki</a:t>
            </a:r>
            <a:r>
              <a:rPr lang="en-US" dirty="0"/>
              <a:t>, Thomas. “Bayesian Deep Learning</a:t>
            </a:r>
            <a:r>
              <a:rPr lang="en-US" i="1" dirty="0"/>
              <a:t>.” </a:t>
            </a:r>
            <a:r>
              <a:rPr lang="en-US" dirty="0"/>
              <a:t>Web blog post</a:t>
            </a:r>
            <a:r>
              <a:rPr lang="en-US" i="1" dirty="0"/>
              <a:t>. While My MCMC Gently Samples</a:t>
            </a:r>
            <a:r>
              <a:rPr lang="en-US" dirty="0"/>
              <a:t>. 1 Jun. 2016. Web. 19 Mar. 2017.</a:t>
            </a:r>
            <a:endParaRPr lang="en-US" i="1" dirty="0"/>
          </a:p>
          <a:p>
            <a:pPr marL="457200" indent="-457200">
              <a:buFont typeface="+mj-lt"/>
              <a:buAutoNum type="arabicPeriod"/>
            </a:pPr>
            <a:r>
              <a:rPr lang="en-US" dirty="0"/>
              <a:t>Rasmussen, Carl. “A Practical Monte Carlo Implementation of Bayesian Learning.” </a:t>
            </a:r>
            <a:r>
              <a:rPr lang="en-US" i="1" dirty="0"/>
              <a:t>NIPS'95 Proceedings of the 8th International Conference on Neural Information Processing Systems</a:t>
            </a:r>
            <a:r>
              <a:rPr lang="en-US" dirty="0"/>
              <a:t>, 1995, 598-604.</a:t>
            </a:r>
            <a:r>
              <a:rPr lang="en-US" i="1" dirty="0"/>
              <a:t> </a:t>
            </a:r>
          </a:p>
          <a:p>
            <a:pPr marL="457200" indent="-457200">
              <a:buFont typeface="+mj-lt"/>
              <a:buAutoNum type="arabicPeriod"/>
            </a:pPr>
            <a:r>
              <a:rPr lang="en-US" dirty="0"/>
              <a:t>Neal, Radford. “MCMC using Hamiltonian Dynamics.” </a:t>
            </a:r>
            <a:r>
              <a:rPr lang="en-US" i="1" dirty="0"/>
              <a:t>Handbook of Markov Chain Monte Carlo</a:t>
            </a:r>
            <a:r>
              <a:rPr lang="en-US" dirty="0"/>
              <a:t>, edited by </a:t>
            </a:r>
            <a:r>
              <a:rPr lang="en-US" dirty="0" err="1"/>
              <a:t>Gelman</a:t>
            </a:r>
            <a:r>
              <a:rPr lang="en-US" dirty="0"/>
              <a:t> et al., Chapman &amp; Hall, 2011, pp. 113-162.</a:t>
            </a:r>
          </a:p>
          <a:p>
            <a:pPr marL="457200" indent="-457200">
              <a:buFont typeface="+mj-lt"/>
              <a:buAutoNum type="arabicPeriod"/>
            </a:pPr>
            <a:r>
              <a:rPr lang="en-US" dirty="0" err="1"/>
              <a:t>Kucukelbir</a:t>
            </a:r>
            <a:r>
              <a:rPr lang="en-US" dirty="0"/>
              <a:t>, Alp. “Automatic </a:t>
            </a:r>
            <a:r>
              <a:rPr lang="en-US" dirty="0" err="1"/>
              <a:t>Variational</a:t>
            </a:r>
            <a:r>
              <a:rPr lang="en-US" dirty="0"/>
              <a:t> Inference in STAN.” Cornell University Library, 2015. </a:t>
            </a:r>
            <a:br>
              <a:rPr lang="en-US" dirty="0"/>
            </a:br>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970744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Questions?</a:t>
            </a:r>
          </a:p>
        </p:txBody>
      </p:sp>
      <p:pic>
        <p:nvPicPr>
          <p:cNvPr id="4" name="Picture 3"/>
          <p:cNvPicPr>
            <a:picLocks noChangeAspect="1"/>
          </p:cNvPicPr>
          <p:nvPr/>
        </p:nvPicPr>
        <p:blipFill>
          <a:blip r:embed="rId2"/>
          <a:stretch>
            <a:fillRect/>
          </a:stretch>
        </p:blipFill>
        <p:spPr>
          <a:xfrm>
            <a:off x="1154430" y="1958900"/>
            <a:ext cx="10058400" cy="4012773"/>
          </a:xfrm>
          <a:prstGeom prst="rect">
            <a:avLst/>
          </a:prstGeom>
        </p:spPr>
      </p:pic>
    </p:spTree>
    <p:extLst>
      <p:ext uri="{BB962C8B-B14F-4D97-AF65-F5344CB8AC3E}">
        <p14:creationId xmlns:p14="http://schemas.microsoft.com/office/powerpoint/2010/main" val="42082863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Motivation: Bayesian Neural Nets</a:t>
            </a:r>
          </a:p>
        </p:txBody>
      </p:sp>
      <p:sp>
        <p:nvSpPr>
          <p:cNvPr id="3" name="Content Placeholder 2"/>
          <p:cNvSpPr>
            <a:spLocks noGrp="1"/>
          </p:cNvSpPr>
          <p:nvPr>
            <p:ph idx="1"/>
          </p:nvPr>
        </p:nvSpPr>
        <p:spPr/>
        <p:txBody>
          <a:bodyPr/>
          <a:lstStyle/>
          <a:p>
            <a:pPr marL="285750" lvl="0" indent="-285750">
              <a:buClr>
                <a:srgbClr val="E48312"/>
              </a:buClr>
              <a:buFont typeface="Arial" panose="020B0604020202020204" pitchFamily="34" charset="0"/>
              <a:buChar char="•"/>
            </a:pPr>
            <a:r>
              <a:rPr lang="en-US" dirty="0">
                <a:solidFill>
                  <a:srgbClr val="000000">
                    <a:lumMod val="75000"/>
                    <a:lumOff val="25000"/>
                  </a:srgbClr>
                </a:solidFill>
              </a:rPr>
              <a:t>Bayesian Neural network places priors on parameters and models and makes predictions based on posterior predictive distribution.</a:t>
            </a:r>
          </a:p>
          <a:p>
            <a:pPr marL="285750" lvl="0" indent="-285750">
              <a:buClr>
                <a:srgbClr val="E48312"/>
              </a:buClr>
              <a:buFont typeface="Arial" panose="020B0604020202020204" pitchFamily="34" charset="0"/>
              <a:buChar char="•"/>
            </a:pPr>
            <a:r>
              <a:rPr lang="en-US" dirty="0">
                <a:solidFill>
                  <a:srgbClr val="000000">
                    <a:lumMod val="75000"/>
                    <a:lumOff val="25000"/>
                  </a:srgbClr>
                </a:solidFill>
              </a:rPr>
              <a:t>Why use Bayesian Neural Networks?</a:t>
            </a:r>
          </a:p>
          <a:p>
            <a:pPr marL="578358" lvl="1" indent="-285750">
              <a:buClr>
                <a:srgbClr val="E48312"/>
              </a:buClr>
              <a:buFont typeface="Arial" panose="020B0604020202020204" pitchFamily="34" charset="0"/>
              <a:buChar char="•"/>
            </a:pPr>
            <a:r>
              <a:rPr lang="en-US" dirty="0">
                <a:solidFill>
                  <a:srgbClr val="000000">
                    <a:lumMod val="75000"/>
                    <a:lumOff val="25000"/>
                  </a:srgbClr>
                </a:solidFill>
              </a:rPr>
              <a:t>Incorporate prior knowledge (e.g. previous </a:t>
            </a:r>
            <a:br>
              <a:rPr lang="en-US" dirty="0">
                <a:solidFill>
                  <a:srgbClr val="000000">
                    <a:lumMod val="75000"/>
                    <a:lumOff val="25000"/>
                  </a:srgbClr>
                </a:solidFill>
              </a:rPr>
            </a:br>
            <a:r>
              <a:rPr lang="en-US" dirty="0">
                <a:solidFill>
                  <a:srgbClr val="000000">
                    <a:lumMod val="75000"/>
                    <a:lumOff val="25000"/>
                  </a:srgbClr>
                </a:solidFill>
              </a:rPr>
              <a:t>architectures)</a:t>
            </a:r>
          </a:p>
          <a:p>
            <a:pPr marL="578358" lvl="1" indent="-285750">
              <a:buClr>
                <a:srgbClr val="E48312"/>
              </a:buClr>
              <a:buFont typeface="Arial" panose="020B0604020202020204" pitchFamily="34" charset="0"/>
              <a:buChar char="•"/>
            </a:pPr>
            <a:r>
              <a:rPr lang="en-US" dirty="0">
                <a:solidFill>
                  <a:srgbClr val="000000">
                    <a:lumMod val="75000"/>
                    <a:lumOff val="25000"/>
                  </a:srgbClr>
                </a:solidFill>
              </a:rPr>
              <a:t>Small(</a:t>
            </a:r>
            <a:r>
              <a:rPr lang="en-US" dirty="0" err="1">
                <a:solidFill>
                  <a:srgbClr val="000000">
                    <a:lumMod val="75000"/>
                    <a:lumOff val="25000"/>
                  </a:srgbClr>
                </a:solidFill>
              </a:rPr>
              <a:t>ish</a:t>
            </a:r>
            <a:r>
              <a:rPr lang="en-US" dirty="0">
                <a:solidFill>
                  <a:srgbClr val="000000">
                    <a:lumMod val="75000"/>
                    <a:lumOff val="25000"/>
                  </a:srgbClr>
                </a:solidFill>
              </a:rPr>
              <a:t>) sample size</a:t>
            </a:r>
          </a:p>
          <a:p>
            <a:pPr marL="578358" lvl="1" indent="-285750">
              <a:buClr>
                <a:srgbClr val="E48312"/>
              </a:buClr>
              <a:buFont typeface="Arial" panose="020B0604020202020204" pitchFamily="34" charset="0"/>
              <a:buChar char="•"/>
            </a:pPr>
            <a:r>
              <a:rPr lang="en-US" dirty="0">
                <a:solidFill>
                  <a:srgbClr val="000000">
                    <a:lumMod val="75000"/>
                    <a:lumOff val="25000"/>
                  </a:srgbClr>
                </a:solidFill>
              </a:rPr>
              <a:t>Prevent overfitting</a:t>
            </a:r>
          </a:p>
          <a:p>
            <a:pPr marL="578358" lvl="1" indent="-285750">
              <a:buClr>
                <a:srgbClr val="E48312"/>
              </a:buClr>
              <a:buFont typeface="Arial" panose="020B0604020202020204" pitchFamily="34" charset="0"/>
              <a:buChar char="•"/>
            </a:pPr>
            <a:r>
              <a:rPr lang="en-US" dirty="0">
                <a:solidFill>
                  <a:srgbClr val="000000">
                    <a:lumMod val="75000"/>
                    <a:lumOff val="25000"/>
                  </a:srgbClr>
                </a:solidFill>
              </a:rPr>
              <a:t>Let data determine network architecture and </a:t>
            </a:r>
            <a:br>
              <a:rPr lang="en-US" dirty="0">
                <a:solidFill>
                  <a:srgbClr val="000000">
                    <a:lumMod val="75000"/>
                    <a:lumOff val="25000"/>
                  </a:srgbClr>
                </a:solidFill>
              </a:rPr>
            </a:br>
            <a:r>
              <a:rPr lang="en-US" dirty="0">
                <a:solidFill>
                  <a:srgbClr val="000000">
                    <a:lumMod val="75000"/>
                    <a:lumOff val="25000"/>
                  </a:srgbClr>
                </a:solidFill>
              </a:rPr>
              <a:t>tuning parameters</a:t>
            </a:r>
          </a:p>
          <a:p>
            <a:pPr marL="578358" lvl="1" indent="-285750">
              <a:buClr>
                <a:srgbClr val="E48312"/>
              </a:buClr>
              <a:buFont typeface="Arial" panose="020B0604020202020204" pitchFamily="34" charset="0"/>
              <a:buChar char="•"/>
            </a:pPr>
            <a:r>
              <a:rPr lang="en-US" dirty="0">
                <a:solidFill>
                  <a:srgbClr val="000000">
                    <a:lumMod val="75000"/>
                    <a:lumOff val="25000"/>
                  </a:srgbClr>
                </a:solidFill>
              </a:rPr>
              <a:t>Posterior predictive distributions for any variables </a:t>
            </a:r>
            <a:br>
              <a:rPr lang="en-US" dirty="0">
                <a:solidFill>
                  <a:srgbClr val="000000">
                    <a:lumMod val="75000"/>
                    <a:lumOff val="25000"/>
                  </a:srgbClr>
                </a:solidFill>
              </a:rPr>
            </a:br>
            <a:r>
              <a:rPr lang="en-US" dirty="0">
                <a:solidFill>
                  <a:srgbClr val="000000">
                    <a:lumMod val="75000"/>
                    <a:lumOff val="25000"/>
                  </a:srgbClr>
                </a:solidFill>
              </a:rPr>
              <a:t>of interest</a:t>
            </a:r>
            <a:endParaRPr lang="en-US" dirty="0"/>
          </a:p>
        </p:txBody>
      </p:sp>
      <p:pic>
        <p:nvPicPr>
          <p:cNvPr id="4" name="Picture 2" descr="https://jmhldotorg.files.wordpress.com/2016/05/bayesian_neural_networks2.png?w=350"/>
          <p:cNvPicPr>
            <a:picLocks noChangeAspect="1" noChangeArrowheads="1"/>
          </p:cNvPicPr>
          <p:nvPr/>
        </p:nvPicPr>
        <p:blipFill rotWithShape="1">
          <a:blip r:embed="rId3">
            <a:extLst>
              <a:ext uri="{28A0092B-C50C-407E-A947-70E740481C1C}">
                <a14:useLocalDpi xmlns:a14="http://schemas.microsoft.com/office/drawing/2010/main" val="0"/>
              </a:ext>
            </a:extLst>
          </a:blip>
          <a:srcRect l="644" t="1263" r="1031" b="7121"/>
          <a:stretch/>
        </p:blipFill>
        <p:spPr bwMode="auto">
          <a:xfrm>
            <a:off x="6525416" y="2473378"/>
            <a:ext cx="5349031" cy="3635560"/>
          </a:xfrm>
          <a:prstGeom prst="rect">
            <a:avLst/>
          </a:prstGeom>
          <a:noFill/>
          <a:ln>
            <a:solidFill>
              <a:schemeClr val="bg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36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9" name="Rectangle 3078"/>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sp>
        <p:nvSpPr>
          <p:cNvPr id="73" name="Rectangle 72"/>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 name="Rectangle 74"/>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77" name="Straight Connector 76"/>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79" name="Rectangle 78"/>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 name="Rectangle 80"/>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4906176"/>
            <a:ext cx="12188952"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65197" y="5120640"/>
            <a:ext cx="10058400" cy="822960"/>
          </a:xfrm>
        </p:spPr>
        <p:txBody>
          <a:bodyPr vert="horz" lIns="91440" tIns="45720" rIns="91440" bIns="45720" rtlCol="0" anchor="b">
            <a:normAutofit/>
          </a:bodyPr>
          <a:lstStyle/>
          <a:p>
            <a:r>
              <a:rPr lang="en-US" dirty="0"/>
              <a:t>Structure of the Model</a:t>
            </a:r>
          </a:p>
        </p:txBody>
      </p:sp>
      <p:sp>
        <p:nvSpPr>
          <p:cNvPr id="4" name="Text Placeholder 3"/>
          <p:cNvSpPr>
            <a:spLocks noGrp="1"/>
          </p:cNvSpPr>
          <p:nvPr>
            <p:ph type="body" sz="half" idx="2"/>
          </p:nvPr>
        </p:nvSpPr>
        <p:spPr/>
        <p:txBody>
          <a:bodyPr/>
          <a:lstStyle/>
          <a:p>
            <a:r>
              <a:rPr lang="en-US" dirty="0"/>
              <a:t>Architecture, Priors, &amp; Posterior Sampling</a:t>
            </a:r>
          </a:p>
        </p:txBody>
      </p:sp>
      <p:pic>
        <p:nvPicPr>
          <p:cNvPr id="3076" name="Picture 4" descr="https://singularityhub.com/wp-content/uploads/2015/08/autistic-neural-network-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46247" y="455989"/>
            <a:ext cx="8496300" cy="34189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52232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NN Architecture</a:t>
            </a:r>
          </a:p>
        </p:txBody>
      </p:sp>
      <mc:AlternateContent xmlns:mc="http://schemas.openxmlformats.org/markup-compatibility/2006" xmlns:a14="http://schemas.microsoft.com/office/drawing/2010/main">
        <mc:Choice Requires="a14">
          <p:sp>
            <p:nvSpPr>
              <p:cNvPr id="4" name="TextBox 3"/>
              <p:cNvSpPr txBox="1"/>
              <p:nvPr/>
            </p:nvSpPr>
            <p:spPr>
              <a:xfrm>
                <a:off x="1097280" y="1973179"/>
                <a:ext cx="8736268" cy="2853602"/>
              </a:xfrm>
              <a:prstGeom prst="rect">
                <a:avLst/>
              </a:prstGeom>
              <a:noFill/>
            </p:spPr>
            <p:txBody>
              <a:bodyPr wrap="square" rtlCol="0">
                <a:spAutoFit/>
              </a:bodyPr>
              <a:lstStyle/>
              <a:p>
                <a:pPr lvl="1"/>
                <a:r>
                  <a:rPr lang="en-US" sz="2200" dirty="0"/>
                  <a:t>A </a:t>
                </a:r>
                <a:r>
                  <a:rPr lang="en-US" sz="2200" b="1" dirty="0"/>
                  <a:t>Neural Network </a:t>
                </a:r>
                <a:r>
                  <a:rPr lang="en-US" sz="2200" dirty="0"/>
                  <a:t>is a multistage non-linear multivariate regression:</a:t>
                </a:r>
              </a:p>
              <a:p>
                <a:pPr lvl="1"/>
                <a:endParaRPr lang="en-US" sz="2200" dirty="0">
                  <a:latin typeface="Garamond" panose="02020404030301010803" pitchFamily="18" charset="0"/>
                </a:endParaRPr>
              </a:p>
              <a:p>
                <a:pPr lvl="1" algn="ctr"/>
                <a14:m>
                  <m:oMathPara xmlns:m="http://schemas.openxmlformats.org/officeDocument/2006/math">
                    <m:oMathParaPr>
                      <m:jc m:val="left"/>
                    </m:oMathParaPr>
                    <m:oMath xmlns:m="http://schemas.openxmlformats.org/officeDocument/2006/math">
                      <m:r>
                        <a:rPr lang="en-US" sz="2200" i="1">
                          <a:latin typeface="Cambria Math" panose="02040503050406030204" pitchFamily="18" charset="0"/>
                        </a:rPr>
                        <m:t>𝑓</m:t>
                      </m:r>
                      <m:d>
                        <m:dPr>
                          <m:ctrlPr>
                            <a:rPr lang="en-US" sz="2200" i="1">
                              <a:latin typeface="Cambria Math" panose="02040503050406030204" pitchFamily="18" charset="0"/>
                            </a:rPr>
                          </m:ctrlPr>
                        </m:dPr>
                        <m:e>
                          <m:r>
                            <a:rPr lang="en-US" sz="2200" b="1" i="1">
                              <a:latin typeface="Cambria Math" panose="02040503050406030204" pitchFamily="18" charset="0"/>
                            </a:rPr>
                            <m:t>𝑿</m:t>
                          </m:r>
                        </m:e>
                      </m:d>
                      <m:r>
                        <a:rPr lang="en-US" sz="2200" i="1">
                          <a:latin typeface="Cambria Math" panose="02040503050406030204" pitchFamily="18" charset="0"/>
                        </a:rPr>
                        <m:t>=</m:t>
                      </m:r>
                      <m:sSub>
                        <m:sSubPr>
                          <m:ctrlPr>
                            <a:rPr lang="en-US" sz="2200" i="1" smtClean="0">
                              <a:solidFill>
                                <a:schemeClr val="accent1">
                                  <a:lumMod val="75000"/>
                                </a:schemeClr>
                              </a:solidFill>
                              <a:latin typeface="Cambria Math" panose="02040503050406030204" pitchFamily="18" charset="0"/>
                            </a:rPr>
                          </m:ctrlPr>
                        </m:sSubPr>
                        <m:e>
                          <m:r>
                            <a:rPr lang="en-US" sz="2200" i="1">
                              <a:solidFill>
                                <a:schemeClr val="accent1">
                                  <a:lumMod val="75000"/>
                                </a:schemeClr>
                              </a:solidFill>
                              <a:latin typeface="Cambria Math" panose="02040503050406030204" pitchFamily="18" charset="0"/>
                            </a:rPr>
                            <m:t>𝑔</m:t>
                          </m:r>
                        </m:e>
                        <m:sub>
                          <m:r>
                            <a:rPr lang="en-US" sz="2200" i="1">
                              <a:solidFill>
                                <a:schemeClr val="accent1">
                                  <a:lumMod val="75000"/>
                                </a:schemeClr>
                              </a:solidFill>
                              <a:latin typeface="Cambria Math" panose="02040503050406030204" pitchFamily="18" charset="0"/>
                            </a:rPr>
                            <m:t>1</m:t>
                          </m:r>
                        </m:sub>
                      </m:sSub>
                      <m:d>
                        <m:dPr>
                          <m:ctrlPr>
                            <a:rPr lang="en-US" sz="2200" i="1">
                              <a:latin typeface="Cambria Math" panose="02040503050406030204" pitchFamily="18" charset="0"/>
                            </a:rPr>
                          </m:ctrlPr>
                        </m:dPr>
                        <m:e>
                          <m:sSub>
                            <m:sSubPr>
                              <m:ctrlPr>
                                <a:rPr lang="en-US" sz="2200" i="1" smtClean="0">
                                  <a:solidFill>
                                    <a:srgbClr val="0070C0"/>
                                  </a:solidFill>
                                  <a:latin typeface="Cambria Math" panose="02040503050406030204" pitchFamily="18" charset="0"/>
                                </a:rPr>
                              </m:ctrlPr>
                            </m:sSubPr>
                            <m:e>
                              <m:r>
                                <a:rPr lang="en-US" sz="2200" i="1">
                                  <a:solidFill>
                                    <a:srgbClr val="0070C0"/>
                                  </a:solidFill>
                                  <a:latin typeface="Cambria Math" panose="02040503050406030204" pitchFamily="18" charset="0"/>
                                </a:rPr>
                                <m:t>𝑊</m:t>
                              </m:r>
                            </m:e>
                            <m:sub>
                              <m:r>
                                <a:rPr lang="en-US" sz="2200" i="1">
                                  <a:solidFill>
                                    <a:srgbClr val="0070C0"/>
                                  </a:solidFill>
                                  <a:latin typeface="Cambria Math" panose="02040503050406030204" pitchFamily="18" charset="0"/>
                                </a:rPr>
                                <m:t>1</m:t>
                              </m:r>
                            </m:sub>
                          </m:sSub>
                          <m:r>
                            <a:rPr lang="en-US" sz="2200" b="1" i="1">
                              <a:latin typeface="Cambria Math" panose="02040503050406030204" pitchFamily="18" charset="0"/>
                            </a:rPr>
                            <m:t>𝑿</m:t>
                          </m:r>
                        </m:e>
                      </m:d>
                      <m:r>
                        <a:rPr lang="en-US" sz="2200" i="1">
                          <a:latin typeface="Cambria Math" panose="02040503050406030204" pitchFamily="18" charset="0"/>
                        </a:rPr>
                        <m:t>=</m:t>
                      </m:r>
                      <m:acc>
                        <m:accPr>
                          <m:chr m:val="̂"/>
                          <m:ctrlPr>
                            <a:rPr lang="en-US" sz="2200" b="1" i="1">
                              <a:latin typeface="Cambria Math" panose="02040503050406030204" pitchFamily="18" charset="0"/>
                            </a:rPr>
                          </m:ctrlPr>
                        </m:accPr>
                        <m:e>
                          <m:r>
                            <a:rPr lang="en-US" sz="2200" b="1" i="1">
                              <a:latin typeface="Cambria Math" panose="02040503050406030204" pitchFamily="18" charset="0"/>
                            </a:rPr>
                            <m:t>𝒀</m:t>
                          </m:r>
                        </m:e>
                      </m:acc>
                    </m:oMath>
                  </m:oMathPara>
                </a14:m>
                <a:endParaRPr lang="en-US" sz="2200" b="1" dirty="0">
                  <a:latin typeface="Garamond" panose="02020404030301010803" pitchFamily="18" charset="0"/>
                </a:endParaRPr>
              </a:p>
              <a:p>
                <a:pPr lvl="1" algn="ctr"/>
                <a:endParaRPr lang="en-US" sz="2200" b="0" i="1" dirty="0">
                  <a:latin typeface="Cambria Math" panose="02040503050406030204" pitchFamily="18" charset="0"/>
                </a:endParaRPr>
              </a:p>
              <a:p>
                <a:pPr lvl="1" algn="ctr"/>
                <a:endParaRPr lang="en-US" sz="2200" b="0" i="1" dirty="0">
                  <a:latin typeface="Cambria Math" panose="02040503050406030204" pitchFamily="18" charset="0"/>
                </a:endParaRPr>
              </a:p>
              <a:p>
                <a:pPr lvl="1" algn="ctr"/>
                <a:endParaRPr lang="en-US" sz="2200" i="1" dirty="0">
                  <a:latin typeface="Cambria Math" panose="02040503050406030204" pitchFamily="18" charset="0"/>
                </a:endParaRPr>
              </a:p>
              <a:p>
                <a:pPr lvl="1" algn="ctr"/>
                <a:endParaRPr lang="en-US" sz="2200" b="0" i="1" dirty="0">
                  <a:latin typeface="Cambria Math" panose="02040503050406030204" pitchFamily="18" charset="0"/>
                </a:endParaRPr>
              </a:p>
              <a:p>
                <a:pPr lvl="1" algn="ctr"/>
                <a14:m>
                  <m:oMathPara xmlns:m="http://schemas.openxmlformats.org/officeDocument/2006/math">
                    <m:oMathParaPr>
                      <m:jc m:val="left"/>
                    </m:oMathParaPr>
                    <m:oMath xmlns:m="http://schemas.openxmlformats.org/officeDocument/2006/math">
                      <m:r>
                        <a:rPr lang="en-US" sz="2200" b="0" i="1" smtClean="0">
                          <a:latin typeface="Cambria Math" panose="02040503050406030204" pitchFamily="18" charset="0"/>
                        </a:rPr>
                        <m:t>𝑓</m:t>
                      </m:r>
                      <m:d>
                        <m:dPr>
                          <m:ctrlPr>
                            <a:rPr lang="en-US" sz="2200" i="1">
                              <a:latin typeface="Cambria Math" panose="02040503050406030204" pitchFamily="18" charset="0"/>
                            </a:rPr>
                          </m:ctrlPr>
                        </m:dPr>
                        <m:e>
                          <m:r>
                            <a:rPr lang="en-US" sz="2200" b="1" i="1">
                              <a:latin typeface="Cambria Math" panose="02040503050406030204" pitchFamily="18" charset="0"/>
                            </a:rPr>
                            <m:t>𝑿</m:t>
                          </m:r>
                        </m:e>
                      </m:d>
                      <m:r>
                        <a:rPr lang="en-US" sz="2200" i="1">
                          <a:latin typeface="Cambria Math" panose="02040503050406030204" pitchFamily="18" charset="0"/>
                        </a:rPr>
                        <m:t>=</m:t>
                      </m:r>
                      <m:sSub>
                        <m:sSubPr>
                          <m:ctrlPr>
                            <a:rPr lang="en-US" sz="2200" i="1" smtClean="0">
                              <a:solidFill>
                                <a:schemeClr val="accent1">
                                  <a:lumMod val="75000"/>
                                </a:schemeClr>
                              </a:solidFill>
                              <a:latin typeface="Cambria Math" panose="02040503050406030204" pitchFamily="18" charset="0"/>
                            </a:rPr>
                          </m:ctrlPr>
                        </m:sSubPr>
                        <m:e>
                          <m:r>
                            <a:rPr lang="en-US" sz="2200" i="1">
                              <a:solidFill>
                                <a:schemeClr val="accent1">
                                  <a:lumMod val="75000"/>
                                </a:schemeClr>
                              </a:solidFill>
                              <a:latin typeface="Cambria Math" panose="02040503050406030204" pitchFamily="18" charset="0"/>
                            </a:rPr>
                            <m:t>𝑔</m:t>
                          </m:r>
                        </m:e>
                        <m:sub>
                          <m:r>
                            <a:rPr lang="en-US" sz="2200" i="1">
                              <a:solidFill>
                                <a:schemeClr val="accent1">
                                  <a:lumMod val="75000"/>
                                </a:schemeClr>
                              </a:solidFill>
                              <a:latin typeface="Cambria Math" panose="02040503050406030204" pitchFamily="18" charset="0"/>
                            </a:rPr>
                            <m:t>2</m:t>
                          </m:r>
                        </m:sub>
                      </m:sSub>
                      <m:d>
                        <m:dPr>
                          <m:begChr m:val="["/>
                          <m:endChr m:val="]"/>
                          <m:ctrlPr>
                            <a:rPr lang="en-US" sz="2200" i="1">
                              <a:latin typeface="Cambria Math" panose="02040503050406030204" pitchFamily="18" charset="0"/>
                            </a:rPr>
                          </m:ctrlPr>
                        </m:dPr>
                        <m:e>
                          <m:sSub>
                            <m:sSubPr>
                              <m:ctrlPr>
                                <a:rPr lang="en-US" sz="2200" i="1" smtClean="0">
                                  <a:solidFill>
                                    <a:srgbClr val="0070C0"/>
                                  </a:solidFill>
                                  <a:latin typeface="Cambria Math" panose="02040503050406030204" pitchFamily="18" charset="0"/>
                                </a:rPr>
                              </m:ctrlPr>
                            </m:sSubPr>
                            <m:e>
                              <m:r>
                                <a:rPr lang="en-US" sz="2200" i="1">
                                  <a:solidFill>
                                    <a:srgbClr val="0070C0"/>
                                  </a:solidFill>
                                  <a:latin typeface="Cambria Math" panose="02040503050406030204" pitchFamily="18" charset="0"/>
                                </a:rPr>
                                <m:t>𝑊</m:t>
                              </m:r>
                            </m:e>
                            <m:sub>
                              <m:r>
                                <a:rPr lang="en-US" sz="2200" i="1">
                                  <a:solidFill>
                                    <a:srgbClr val="0070C0"/>
                                  </a:solidFill>
                                  <a:latin typeface="Cambria Math" panose="02040503050406030204" pitchFamily="18" charset="0"/>
                                </a:rPr>
                                <m:t>2</m:t>
                              </m:r>
                            </m:sub>
                          </m:sSub>
                          <m:d>
                            <m:dPr>
                              <m:ctrlPr>
                                <a:rPr lang="en-US" sz="2200" i="1">
                                  <a:latin typeface="Cambria Math" panose="02040503050406030204" pitchFamily="18" charset="0"/>
                                </a:rPr>
                              </m:ctrlPr>
                            </m:dPr>
                            <m:e>
                              <m:sSub>
                                <m:sSubPr>
                                  <m:ctrlPr>
                                    <a:rPr lang="en-US" sz="2200" i="1" smtClean="0">
                                      <a:solidFill>
                                        <a:schemeClr val="accent1">
                                          <a:lumMod val="75000"/>
                                        </a:schemeClr>
                                      </a:solidFill>
                                      <a:latin typeface="Cambria Math" panose="02040503050406030204" pitchFamily="18" charset="0"/>
                                    </a:rPr>
                                  </m:ctrlPr>
                                </m:sSubPr>
                                <m:e>
                                  <m:r>
                                    <a:rPr lang="en-US" sz="2200" i="1">
                                      <a:solidFill>
                                        <a:schemeClr val="accent1">
                                          <a:lumMod val="75000"/>
                                        </a:schemeClr>
                                      </a:solidFill>
                                      <a:latin typeface="Cambria Math" panose="02040503050406030204" pitchFamily="18" charset="0"/>
                                    </a:rPr>
                                    <m:t>𝑔</m:t>
                                  </m:r>
                                </m:e>
                                <m:sub>
                                  <m:r>
                                    <a:rPr lang="en-US" sz="2200" i="1">
                                      <a:solidFill>
                                        <a:schemeClr val="accent1">
                                          <a:lumMod val="75000"/>
                                        </a:schemeClr>
                                      </a:solidFill>
                                      <a:latin typeface="Cambria Math" panose="02040503050406030204" pitchFamily="18" charset="0"/>
                                    </a:rPr>
                                    <m:t>1</m:t>
                                  </m:r>
                                </m:sub>
                              </m:sSub>
                              <m:d>
                                <m:dPr>
                                  <m:ctrlPr>
                                    <a:rPr lang="en-US" sz="2200" i="1">
                                      <a:latin typeface="Cambria Math" panose="02040503050406030204" pitchFamily="18" charset="0"/>
                                    </a:rPr>
                                  </m:ctrlPr>
                                </m:dPr>
                                <m:e>
                                  <m:sSub>
                                    <m:sSubPr>
                                      <m:ctrlPr>
                                        <a:rPr lang="en-US" sz="2200" i="1" smtClean="0">
                                          <a:solidFill>
                                            <a:srgbClr val="0070C0"/>
                                          </a:solidFill>
                                          <a:latin typeface="Cambria Math" panose="02040503050406030204" pitchFamily="18" charset="0"/>
                                        </a:rPr>
                                      </m:ctrlPr>
                                    </m:sSubPr>
                                    <m:e>
                                      <m:r>
                                        <a:rPr lang="en-US" sz="2200" i="1">
                                          <a:solidFill>
                                            <a:srgbClr val="0070C0"/>
                                          </a:solidFill>
                                          <a:latin typeface="Cambria Math" panose="02040503050406030204" pitchFamily="18" charset="0"/>
                                        </a:rPr>
                                        <m:t>𝑊</m:t>
                                      </m:r>
                                    </m:e>
                                    <m:sub>
                                      <m:r>
                                        <a:rPr lang="en-US" sz="2200" i="1">
                                          <a:solidFill>
                                            <a:srgbClr val="0070C0"/>
                                          </a:solidFill>
                                          <a:latin typeface="Cambria Math" panose="02040503050406030204" pitchFamily="18" charset="0"/>
                                        </a:rPr>
                                        <m:t>1</m:t>
                                      </m:r>
                                    </m:sub>
                                  </m:sSub>
                                  <m:r>
                                    <a:rPr lang="en-US" sz="2200" b="1" i="1" smtClean="0">
                                      <a:latin typeface="Cambria Math" panose="02040503050406030204" pitchFamily="18" charset="0"/>
                                    </a:rPr>
                                    <m:t>𝑿</m:t>
                                  </m:r>
                                </m:e>
                              </m:d>
                            </m:e>
                          </m:d>
                        </m:e>
                      </m:d>
                      <m:r>
                        <a:rPr lang="en-US" sz="2200" i="1">
                          <a:latin typeface="Cambria Math" panose="02040503050406030204" pitchFamily="18" charset="0"/>
                        </a:rPr>
                        <m:t>=</m:t>
                      </m:r>
                      <m:acc>
                        <m:accPr>
                          <m:chr m:val="̂"/>
                          <m:ctrlPr>
                            <a:rPr lang="en-US" sz="2200" b="1" i="1">
                              <a:latin typeface="Cambria Math" panose="02040503050406030204" pitchFamily="18" charset="0"/>
                            </a:rPr>
                          </m:ctrlPr>
                        </m:accPr>
                        <m:e>
                          <m:r>
                            <a:rPr lang="en-US" sz="2200" b="1" i="1">
                              <a:latin typeface="Cambria Math" panose="02040503050406030204" pitchFamily="18" charset="0"/>
                            </a:rPr>
                            <m:t>𝒀</m:t>
                          </m:r>
                        </m:e>
                      </m:acc>
                    </m:oMath>
                  </m:oMathPara>
                </a14:m>
                <a:endParaRPr lang="en-US" sz="2200" b="1" dirty="0">
                  <a:latin typeface="Garamond" panose="02020404030301010803" pitchFamily="18" charset="0"/>
                </a:endParaRPr>
              </a:p>
            </p:txBody>
          </p:sp>
        </mc:Choice>
        <mc:Fallback xmlns="">
          <p:sp>
            <p:nvSpPr>
              <p:cNvPr id="4" name="TextBox 3"/>
              <p:cNvSpPr txBox="1">
                <a:spLocks noRot="1" noChangeAspect="1" noMove="1" noResize="1" noEditPoints="1" noAdjustHandles="1" noChangeArrowheads="1" noChangeShapeType="1" noTextEdit="1"/>
              </p:cNvSpPr>
              <p:nvPr/>
            </p:nvSpPr>
            <p:spPr>
              <a:xfrm>
                <a:off x="1097280" y="1973179"/>
                <a:ext cx="8736268" cy="2853602"/>
              </a:xfrm>
              <a:prstGeom prst="rect">
                <a:avLst/>
              </a:prstGeom>
              <a:blipFill>
                <a:blip r:embed="rId3"/>
                <a:stretch>
                  <a:fillRect t="-1496" b="-1068"/>
                </a:stretch>
              </a:blipFill>
            </p:spPr>
            <p:txBody>
              <a:bodyPr/>
              <a:lstStyle/>
              <a:p>
                <a:r>
                  <a:rPr lang="en-US">
                    <a:noFill/>
                  </a:rPr>
                  <a:t> </a:t>
                </a:r>
              </a:p>
            </p:txBody>
          </p:sp>
        </mc:Fallback>
      </mc:AlternateContent>
      <p:pic>
        <p:nvPicPr>
          <p:cNvPr id="5" name="Picture 4"/>
          <p:cNvPicPr>
            <a:picLocks noChangeAspect="1"/>
          </p:cNvPicPr>
          <p:nvPr/>
        </p:nvPicPr>
        <p:blipFill>
          <a:blip r:embed="rId4"/>
          <a:stretch>
            <a:fillRect/>
          </a:stretch>
        </p:blipFill>
        <p:spPr>
          <a:xfrm>
            <a:off x="6722088" y="2646949"/>
            <a:ext cx="4245215" cy="2946921"/>
          </a:xfrm>
          <a:prstGeom prst="rect">
            <a:avLst/>
          </a:prstGeom>
        </p:spPr>
      </p:pic>
      <p:grpSp>
        <p:nvGrpSpPr>
          <p:cNvPr id="10" name="Group 9"/>
          <p:cNvGrpSpPr/>
          <p:nvPr/>
        </p:nvGrpSpPr>
        <p:grpSpPr>
          <a:xfrm>
            <a:off x="2048178" y="3225739"/>
            <a:ext cx="1345240" cy="1422570"/>
            <a:chOff x="5030003" y="3181350"/>
            <a:chExt cx="1345240" cy="854538"/>
          </a:xfrm>
        </p:grpSpPr>
        <p:sp>
          <p:nvSpPr>
            <p:cNvPr id="3" name="TextBox 2"/>
            <p:cNvSpPr txBox="1"/>
            <p:nvPr/>
          </p:nvSpPr>
          <p:spPr>
            <a:xfrm>
              <a:off x="5030003" y="3666556"/>
              <a:ext cx="1345240" cy="369332"/>
            </a:xfrm>
            <a:prstGeom prst="rect">
              <a:avLst/>
            </a:prstGeom>
            <a:noFill/>
          </p:spPr>
          <p:txBody>
            <a:bodyPr wrap="none" rtlCol="0">
              <a:spAutoFit/>
            </a:bodyPr>
            <a:lstStyle/>
            <a:p>
              <a:r>
                <a:rPr lang="en-US" dirty="0"/>
                <a:t>Nonlinearity</a:t>
              </a:r>
            </a:p>
          </p:txBody>
        </p:sp>
        <p:cxnSp>
          <p:nvCxnSpPr>
            <p:cNvPr id="9" name="Straight Arrow Connector 8"/>
            <p:cNvCxnSpPr>
              <a:cxnSpLocks/>
              <a:stCxn id="3" idx="0"/>
            </p:cNvCxnSpPr>
            <p:nvPr/>
          </p:nvCxnSpPr>
          <p:spPr>
            <a:xfrm flipH="1" flipV="1">
              <a:off x="5688225" y="3181350"/>
              <a:ext cx="14398" cy="48520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2" name="Group 11"/>
          <p:cNvGrpSpPr/>
          <p:nvPr/>
        </p:nvGrpSpPr>
        <p:grpSpPr>
          <a:xfrm>
            <a:off x="2944753" y="3109305"/>
            <a:ext cx="1382110" cy="1011105"/>
            <a:chOff x="7412081" y="3031155"/>
            <a:chExt cx="925768" cy="1011105"/>
          </a:xfrm>
        </p:grpSpPr>
        <p:sp>
          <p:nvSpPr>
            <p:cNvPr id="6" name="TextBox 5"/>
            <p:cNvSpPr txBox="1"/>
            <p:nvPr/>
          </p:nvSpPr>
          <p:spPr>
            <a:xfrm>
              <a:off x="7412081" y="3395929"/>
              <a:ext cx="925768" cy="646331"/>
            </a:xfrm>
            <a:prstGeom prst="rect">
              <a:avLst/>
            </a:prstGeom>
            <a:noFill/>
          </p:spPr>
          <p:txBody>
            <a:bodyPr wrap="none" rtlCol="0">
              <a:spAutoFit/>
            </a:bodyPr>
            <a:lstStyle/>
            <a:p>
              <a:r>
                <a:rPr lang="en-US" dirty="0"/>
                <a:t>Multivariate </a:t>
              </a:r>
            </a:p>
            <a:p>
              <a:r>
                <a:rPr lang="en-US" dirty="0"/>
                <a:t>Regression</a:t>
              </a:r>
            </a:p>
          </p:txBody>
        </p:sp>
        <p:cxnSp>
          <p:nvCxnSpPr>
            <p:cNvPr id="11" name="Straight Arrow Connector 10"/>
            <p:cNvCxnSpPr/>
            <p:nvPr/>
          </p:nvCxnSpPr>
          <p:spPr>
            <a:xfrm flipV="1">
              <a:off x="7663980" y="3031155"/>
              <a:ext cx="0" cy="40762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7" name="Group 16"/>
          <p:cNvGrpSpPr/>
          <p:nvPr/>
        </p:nvGrpSpPr>
        <p:grpSpPr>
          <a:xfrm>
            <a:off x="3109149" y="4862275"/>
            <a:ext cx="1730923" cy="605151"/>
            <a:chOff x="5462961" y="4488226"/>
            <a:chExt cx="1730923" cy="605151"/>
          </a:xfrm>
        </p:grpSpPr>
        <p:sp>
          <p:nvSpPr>
            <p:cNvPr id="14" name="TextBox 13"/>
            <p:cNvSpPr txBox="1"/>
            <p:nvPr/>
          </p:nvSpPr>
          <p:spPr>
            <a:xfrm>
              <a:off x="5462961" y="4724045"/>
              <a:ext cx="1730923" cy="369332"/>
            </a:xfrm>
            <a:prstGeom prst="rect">
              <a:avLst/>
            </a:prstGeom>
            <a:noFill/>
          </p:spPr>
          <p:txBody>
            <a:bodyPr wrap="none" rtlCol="0">
              <a:spAutoFit/>
            </a:bodyPr>
            <a:lstStyle/>
            <a:p>
              <a:r>
                <a:rPr lang="en-US" dirty="0"/>
                <a:t>Stage/Layer One</a:t>
              </a:r>
            </a:p>
          </p:txBody>
        </p:sp>
        <p:sp>
          <p:nvSpPr>
            <p:cNvPr id="16" name="Left Brace 15"/>
            <p:cNvSpPr/>
            <p:nvPr/>
          </p:nvSpPr>
          <p:spPr>
            <a:xfrm rot="16200000">
              <a:off x="6190340" y="4096753"/>
              <a:ext cx="245473" cy="1028419"/>
            </a:xfrm>
            <a:prstGeom prst="lef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n>
                  <a:solidFill>
                    <a:schemeClr val="tx1"/>
                  </a:solidFill>
                </a:ln>
              </a:endParaRPr>
            </a:p>
          </p:txBody>
        </p:sp>
      </p:grpSp>
      <p:grpSp>
        <p:nvGrpSpPr>
          <p:cNvPr id="18" name="Group 17"/>
          <p:cNvGrpSpPr/>
          <p:nvPr/>
        </p:nvGrpSpPr>
        <p:grpSpPr>
          <a:xfrm>
            <a:off x="2592776" y="5611400"/>
            <a:ext cx="2161914" cy="605151"/>
            <a:chOff x="5798867" y="4488226"/>
            <a:chExt cx="1028419" cy="605151"/>
          </a:xfrm>
        </p:grpSpPr>
        <p:sp>
          <p:nvSpPr>
            <p:cNvPr id="19" name="TextBox 18"/>
            <p:cNvSpPr txBox="1"/>
            <p:nvPr/>
          </p:nvSpPr>
          <p:spPr>
            <a:xfrm>
              <a:off x="5917569" y="4724045"/>
              <a:ext cx="821707" cy="369332"/>
            </a:xfrm>
            <a:prstGeom prst="rect">
              <a:avLst/>
            </a:prstGeom>
            <a:noFill/>
          </p:spPr>
          <p:txBody>
            <a:bodyPr wrap="none" rtlCol="0">
              <a:spAutoFit/>
            </a:bodyPr>
            <a:lstStyle/>
            <a:p>
              <a:pPr algn="ctr"/>
              <a:r>
                <a:rPr lang="en-US" dirty="0"/>
                <a:t>Stage/Layer Two</a:t>
              </a:r>
            </a:p>
          </p:txBody>
        </p:sp>
        <p:sp>
          <p:nvSpPr>
            <p:cNvPr id="20" name="Left Brace 19"/>
            <p:cNvSpPr/>
            <p:nvPr/>
          </p:nvSpPr>
          <p:spPr>
            <a:xfrm rot="16200000">
              <a:off x="6190340" y="4096753"/>
              <a:ext cx="245473" cy="1028419"/>
            </a:xfrm>
            <a:prstGeom prst="lef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n>
                  <a:solidFill>
                    <a:schemeClr val="tx1"/>
                  </a:solidFill>
                </a:ln>
              </a:endParaRPr>
            </a:p>
          </p:txBody>
        </p:sp>
      </p:grpSp>
      <mc:AlternateContent xmlns:mc="http://schemas.openxmlformats.org/markup-compatibility/2006" xmlns:a14="http://schemas.microsoft.com/office/drawing/2010/main">
        <mc:Choice Requires="a14">
          <p:sp>
            <p:nvSpPr>
              <p:cNvPr id="23" name="Rectangle 22"/>
              <p:cNvSpPr/>
              <p:nvPr/>
            </p:nvSpPr>
            <p:spPr>
              <a:xfrm>
                <a:off x="7039153" y="5242068"/>
                <a:ext cx="397865"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1" i="1">
                          <a:latin typeface="Cambria Math" panose="02040503050406030204" pitchFamily="18" charset="0"/>
                        </a:rPr>
                        <m:t>𝑿</m:t>
                      </m:r>
                    </m:oMath>
                  </m:oMathPara>
                </a14:m>
                <a:endParaRPr lang="en-US" b="1" dirty="0"/>
              </a:p>
            </p:txBody>
          </p:sp>
        </mc:Choice>
        <mc:Fallback xmlns="">
          <p:sp>
            <p:nvSpPr>
              <p:cNvPr id="23" name="Rectangle 22"/>
              <p:cNvSpPr>
                <a:spLocks noRot="1" noChangeAspect="1" noMove="1" noResize="1" noEditPoints="1" noAdjustHandles="1" noChangeArrowheads="1" noChangeShapeType="1" noTextEdit="1"/>
              </p:cNvSpPr>
              <p:nvPr/>
            </p:nvSpPr>
            <p:spPr>
              <a:xfrm>
                <a:off x="7039153" y="5242068"/>
                <a:ext cx="397865" cy="36933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Rectangle 23"/>
              <p:cNvSpPr/>
              <p:nvPr/>
            </p:nvSpPr>
            <p:spPr>
              <a:xfrm>
                <a:off x="8289671" y="5549471"/>
                <a:ext cx="111004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chemeClr val="accent1">
                                  <a:lumMod val="75000"/>
                                </a:schemeClr>
                              </a:solidFill>
                              <a:latin typeface="Cambria Math" panose="02040503050406030204" pitchFamily="18" charset="0"/>
                            </a:rPr>
                          </m:ctrlPr>
                        </m:sSubPr>
                        <m:e>
                          <m:r>
                            <a:rPr lang="en-US" i="1">
                              <a:solidFill>
                                <a:schemeClr val="accent1">
                                  <a:lumMod val="75000"/>
                                </a:schemeClr>
                              </a:solidFill>
                              <a:latin typeface="Cambria Math" panose="02040503050406030204" pitchFamily="18" charset="0"/>
                            </a:rPr>
                            <m:t>𝑔</m:t>
                          </m:r>
                        </m:e>
                        <m:sub>
                          <m:r>
                            <a:rPr lang="en-US" i="1">
                              <a:solidFill>
                                <a:schemeClr val="accent1">
                                  <a:lumMod val="75000"/>
                                </a:schemeClr>
                              </a:solidFill>
                              <a:latin typeface="Cambria Math" panose="02040503050406030204" pitchFamily="18" charset="0"/>
                            </a:rPr>
                            <m:t>1</m:t>
                          </m:r>
                        </m:sub>
                      </m:sSub>
                      <m:d>
                        <m:dPr>
                          <m:ctrlPr>
                            <a:rPr lang="en-US" i="1">
                              <a:latin typeface="Cambria Math" panose="02040503050406030204" pitchFamily="18" charset="0"/>
                            </a:rPr>
                          </m:ctrlPr>
                        </m:dPr>
                        <m:e>
                          <m:sSub>
                            <m:sSubPr>
                              <m:ctrlPr>
                                <a:rPr lang="en-US" i="1" smtClean="0">
                                  <a:solidFill>
                                    <a:srgbClr val="0070C0"/>
                                  </a:solidFill>
                                  <a:latin typeface="Cambria Math" panose="02040503050406030204" pitchFamily="18" charset="0"/>
                                </a:rPr>
                              </m:ctrlPr>
                            </m:sSubPr>
                            <m:e>
                              <m:r>
                                <a:rPr lang="en-US" i="1">
                                  <a:solidFill>
                                    <a:srgbClr val="0070C0"/>
                                  </a:solidFill>
                                  <a:latin typeface="Cambria Math" panose="02040503050406030204" pitchFamily="18" charset="0"/>
                                </a:rPr>
                                <m:t>𝑊</m:t>
                              </m:r>
                            </m:e>
                            <m:sub>
                              <m:r>
                                <a:rPr lang="en-US" i="1">
                                  <a:solidFill>
                                    <a:srgbClr val="0070C0"/>
                                  </a:solidFill>
                                  <a:latin typeface="Cambria Math" panose="02040503050406030204" pitchFamily="18" charset="0"/>
                                </a:rPr>
                                <m:t>1</m:t>
                              </m:r>
                            </m:sub>
                          </m:sSub>
                          <m:r>
                            <a:rPr lang="en-US" b="1" i="1">
                              <a:latin typeface="Cambria Math" panose="02040503050406030204" pitchFamily="18" charset="0"/>
                            </a:rPr>
                            <m:t>𝑿</m:t>
                          </m:r>
                        </m:e>
                      </m:d>
                    </m:oMath>
                  </m:oMathPara>
                </a14:m>
                <a:endParaRPr lang="en-US" dirty="0"/>
              </a:p>
            </p:txBody>
          </p:sp>
        </mc:Choice>
        <mc:Fallback xmlns="">
          <p:sp>
            <p:nvSpPr>
              <p:cNvPr id="24" name="Rectangle 23"/>
              <p:cNvSpPr>
                <a:spLocks noRot="1" noChangeAspect="1" noMove="1" noResize="1" noEditPoints="1" noAdjustHandles="1" noChangeArrowheads="1" noChangeShapeType="1" noTextEdit="1"/>
              </p:cNvSpPr>
              <p:nvPr/>
            </p:nvSpPr>
            <p:spPr>
              <a:xfrm>
                <a:off x="8289671" y="5549471"/>
                <a:ext cx="1110047" cy="369332"/>
              </a:xfrm>
              <a:prstGeom prst="rect">
                <a:avLst/>
              </a:prstGeom>
              <a:blipFill>
                <a:blip r:embed="rId6"/>
                <a:stretch>
                  <a:fillRect b="-65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Rectangle 24"/>
              <p:cNvSpPr/>
              <p:nvPr/>
            </p:nvSpPr>
            <p:spPr>
              <a:xfrm>
                <a:off x="9364533" y="4925019"/>
                <a:ext cx="2018501" cy="40498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chemeClr val="accent1">
                                  <a:lumMod val="75000"/>
                                </a:schemeClr>
                              </a:solidFill>
                              <a:latin typeface="Cambria Math" panose="02040503050406030204" pitchFamily="18" charset="0"/>
                            </a:rPr>
                          </m:ctrlPr>
                        </m:sSubPr>
                        <m:e>
                          <m:r>
                            <a:rPr lang="en-US" i="1">
                              <a:solidFill>
                                <a:schemeClr val="accent1">
                                  <a:lumMod val="75000"/>
                                </a:schemeClr>
                              </a:solidFill>
                              <a:latin typeface="Cambria Math" panose="02040503050406030204" pitchFamily="18" charset="0"/>
                            </a:rPr>
                            <m:t>𝑔</m:t>
                          </m:r>
                        </m:e>
                        <m:sub>
                          <m:r>
                            <a:rPr lang="en-US" i="1">
                              <a:solidFill>
                                <a:schemeClr val="accent1">
                                  <a:lumMod val="75000"/>
                                </a:schemeClr>
                              </a:solidFill>
                              <a:latin typeface="Cambria Math" panose="02040503050406030204" pitchFamily="18" charset="0"/>
                            </a:rPr>
                            <m:t>2</m:t>
                          </m:r>
                        </m:sub>
                      </m:sSub>
                      <m:d>
                        <m:dPr>
                          <m:begChr m:val="["/>
                          <m:endChr m:val="]"/>
                          <m:ctrlPr>
                            <a:rPr lang="en-US" i="1">
                              <a:latin typeface="Cambria Math" panose="02040503050406030204" pitchFamily="18" charset="0"/>
                            </a:rPr>
                          </m:ctrlPr>
                        </m:dPr>
                        <m:e>
                          <m:sSub>
                            <m:sSubPr>
                              <m:ctrlPr>
                                <a:rPr lang="en-US" i="1" smtClean="0">
                                  <a:solidFill>
                                    <a:srgbClr val="0070C0"/>
                                  </a:solidFill>
                                  <a:latin typeface="Cambria Math" panose="02040503050406030204" pitchFamily="18" charset="0"/>
                                </a:rPr>
                              </m:ctrlPr>
                            </m:sSubPr>
                            <m:e>
                              <m:r>
                                <a:rPr lang="en-US" i="1">
                                  <a:solidFill>
                                    <a:srgbClr val="0070C0"/>
                                  </a:solidFill>
                                  <a:latin typeface="Cambria Math" panose="02040503050406030204" pitchFamily="18" charset="0"/>
                                </a:rPr>
                                <m:t>𝑊</m:t>
                              </m:r>
                            </m:e>
                            <m:sub>
                              <m:r>
                                <a:rPr lang="en-US" i="1">
                                  <a:solidFill>
                                    <a:srgbClr val="0070C0"/>
                                  </a:solidFill>
                                  <a:latin typeface="Cambria Math" panose="02040503050406030204" pitchFamily="18" charset="0"/>
                                </a:rPr>
                                <m:t>2</m:t>
                              </m:r>
                            </m:sub>
                          </m:sSub>
                          <m:d>
                            <m:dPr>
                              <m:ctrlPr>
                                <a:rPr lang="en-US" i="1">
                                  <a:latin typeface="Cambria Math" panose="02040503050406030204" pitchFamily="18" charset="0"/>
                                </a:rPr>
                              </m:ctrlPr>
                            </m:dPr>
                            <m:e>
                              <m:sSub>
                                <m:sSubPr>
                                  <m:ctrlPr>
                                    <a:rPr lang="en-US" i="1" smtClean="0">
                                      <a:solidFill>
                                        <a:schemeClr val="accent1">
                                          <a:lumMod val="75000"/>
                                        </a:schemeClr>
                                      </a:solidFill>
                                      <a:latin typeface="Cambria Math" panose="02040503050406030204" pitchFamily="18" charset="0"/>
                                    </a:rPr>
                                  </m:ctrlPr>
                                </m:sSubPr>
                                <m:e>
                                  <m:r>
                                    <a:rPr lang="en-US" i="1">
                                      <a:solidFill>
                                        <a:schemeClr val="accent1">
                                          <a:lumMod val="75000"/>
                                        </a:schemeClr>
                                      </a:solidFill>
                                      <a:latin typeface="Cambria Math" panose="02040503050406030204" pitchFamily="18" charset="0"/>
                                    </a:rPr>
                                    <m:t>𝑔</m:t>
                                  </m:r>
                                </m:e>
                                <m:sub>
                                  <m:r>
                                    <a:rPr lang="en-US" i="1">
                                      <a:solidFill>
                                        <a:schemeClr val="accent1">
                                          <a:lumMod val="75000"/>
                                        </a:schemeClr>
                                      </a:solidFill>
                                      <a:latin typeface="Cambria Math" panose="02040503050406030204" pitchFamily="18" charset="0"/>
                                    </a:rPr>
                                    <m:t>1</m:t>
                                  </m:r>
                                </m:sub>
                              </m:sSub>
                              <m:d>
                                <m:dPr>
                                  <m:ctrlPr>
                                    <a:rPr lang="en-US" i="1">
                                      <a:latin typeface="Cambria Math" panose="02040503050406030204" pitchFamily="18" charset="0"/>
                                    </a:rPr>
                                  </m:ctrlPr>
                                </m:dPr>
                                <m:e>
                                  <m:sSub>
                                    <m:sSubPr>
                                      <m:ctrlPr>
                                        <a:rPr lang="en-US" i="1" smtClean="0">
                                          <a:solidFill>
                                            <a:srgbClr val="0070C0"/>
                                          </a:solidFill>
                                          <a:latin typeface="Cambria Math" panose="02040503050406030204" pitchFamily="18" charset="0"/>
                                        </a:rPr>
                                      </m:ctrlPr>
                                    </m:sSubPr>
                                    <m:e>
                                      <m:r>
                                        <a:rPr lang="en-US" i="1">
                                          <a:solidFill>
                                            <a:srgbClr val="0070C0"/>
                                          </a:solidFill>
                                          <a:latin typeface="Cambria Math" panose="02040503050406030204" pitchFamily="18" charset="0"/>
                                        </a:rPr>
                                        <m:t>𝑊</m:t>
                                      </m:r>
                                    </m:e>
                                    <m:sub>
                                      <m:r>
                                        <a:rPr lang="en-US" i="1">
                                          <a:solidFill>
                                            <a:srgbClr val="0070C0"/>
                                          </a:solidFill>
                                          <a:latin typeface="Cambria Math" panose="02040503050406030204" pitchFamily="18" charset="0"/>
                                        </a:rPr>
                                        <m:t>1</m:t>
                                      </m:r>
                                    </m:sub>
                                  </m:sSub>
                                  <m:r>
                                    <a:rPr lang="en-US" b="1" i="1">
                                      <a:latin typeface="Cambria Math" panose="02040503050406030204" pitchFamily="18" charset="0"/>
                                    </a:rPr>
                                    <m:t>𝑿</m:t>
                                  </m:r>
                                </m:e>
                              </m:d>
                            </m:e>
                          </m:d>
                        </m:e>
                      </m:d>
                    </m:oMath>
                  </m:oMathPara>
                </a14:m>
                <a:endParaRPr lang="en-US" dirty="0"/>
              </a:p>
            </p:txBody>
          </p:sp>
        </mc:Choice>
        <mc:Fallback xmlns="">
          <p:sp>
            <p:nvSpPr>
              <p:cNvPr id="25" name="Rectangle 24"/>
              <p:cNvSpPr>
                <a:spLocks noRot="1" noChangeAspect="1" noMove="1" noResize="1" noEditPoints="1" noAdjustHandles="1" noChangeArrowheads="1" noChangeShapeType="1" noTextEdit="1"/>
              </p:cNvSpPr>
              <p:nvPr/>
            </p:nvSpPr>
            <p:spPr>
              <a:xfrm>
                <a:off x="9364533" y="4925019"/>
                <a:ext cx="2018501" cy="404983"/>
              </a:xfrm>
              <a:prstGeom prst="rect">
                <a:avLst/>
              </a:prstGeom>
              <a:blipFill>
                <a:blip r:embed="rId7"/>
                <a:stretch>
                  <a:fillRect b="-3030"/>
                </a:stretch>
              </a:blipFill>
            </p:spPr>
            <p:txBody>
              <a:bodyPr/>
              <a:lstStyle/>
              <a:p>
                <a:r>
                  <a:rPr lang="en-US">
                    <a:noFill/>
                  </a:rPr>
                  <a:t> </a:t>
                </a:r>
              </a:p>
            </p:txBody>
          </p:sp>
        </mc:Fallback>
      </mc:AlternateContent>
    </p:spTree>
    <p:extLst>
      <p:ext uri="{BB962C8B-B14F-4D97-AF65-F5344CB8AC3E}">
        <p14:creationId xmlns:p14="http://schemas.microsoft.com/office/powerpoint/2010/main" val="10027162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fade">
                                      <p:cBhvr>
                                        <p:cTn id="11" dur="500"/>
                                        <p:tgtEl>
                                          <p:spTgt spid="12"/>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500"/>
                                        <p:tgtEl>
                                          <p:spTgt spid="10"/>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4">
                                            <p:txEl>
                                              <p:pRg st="7" end="7"/>
                                            </p:txEl>
                                          </p:spTgt>
                                        </p:tgtEl>
                                        <p:attrNameLst>
                                          <p:attrName>style.visibility</p:attrName>
                                        </p:attrNameLst>
                                      </p:cBhvr>
                                      <p:to>
                                        <p:strVal val="visible"/>
                                      </p:to>
                                    </p:set>
                                    <p:animEffect transition="in" filter="fade">
                                      <p:cBhvr>
                                        <p:cTn id="21" dur="500"/>
                                        <p:tgtEl>
                                          <p:spTgt spid="4">
                                            <p:txEl>
                                              <p:pRg st="7" end="7"/>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17"/>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18"/>
                                        </p:tgtEl>
                                        <p:attrNameLst>
                                          <p:attrName>style.visibility</p:attrName>
                                        </p:attrNameLst>
                                      </p:cBhvr>
                                      <p:to>
                                        <p:strVal val="visible"/>
                                      </p:to>
                                    </p:set>
                                    <p:animEffect transition="in" filter="fade">
                                      <p:cBhvr>
                                        <p:cTn id="30" dur="500"/>
                                        <p:tgtEl>
                                          <p:spTgt spid="18"/>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23"/>
                                        </p:tgtEl>
                                        <p:attrNameLst>
                                          <p:attrName>style.visibility</p:attrName>
                                        </p:attrNameLst>
                                      </p:cBhvr>
                                      <p:to>
                                        <p:strVal val="visible"/>
                                      </p:to>
                                    </p:set>
                                    <p:animEffect transition="in" filter="fade">
                                      <p:cBhvr>
                                        <p:cTn id="39" dur="500"/>
                                        <p:tgtEl>
                                          <p:spTgt spid="23"/>
                                        </p:tgtEl>
                                      </p:cBhvr>
                                    </p:animEffec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24"/>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4" grpId="0"/>
      <p:bldP spid="2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450757"/>
          </a:xfrm>
        </p:spPr>
        <p:txBody>
          <a:bodyPr/>
          <a:lstStyle/>
          <a:p>
            <a:r>
              <a:rPr lang="en-US"/>
              <a:t>Setting Priors</a:t>
            </a:r>
            <a:endParaRPr lang="en-US" dirty="0"/>
          </a:p>
        </p:txBody>
      </p:sp>
      <p:sp>
        <p:nvSpPr>
          <p:cNvPr id="3" name="Content Placeholder 2"/>
          <p:cNvSpPr>
            <a:spLocks noGrp="1"/>
          </p:cNvSpPr>
          <p:nvPr>
            <p:ph idx="1"/>
          </p:nvPr>
        </p:nvSpPr>
        <p:spPr>
          <a:xfrm>
            <a:off x="1097280" y="1845734"/>
            <a:ext cx="10058400" cy="4023360"/>
          </a:xfrm>
        </p:spPr>
        <p:txBody>
          <a:bodyPr/>
          <a:lstStyle/>
          <a:p>
            <a:pPr marL="0" indent="0">
              <a:buNone/>
            </a:pPr>
            <a:r>
              <a:rPr lang="en-US" dirty="0"/>
              <a:t>Difficult to incorporate sophisticated background/expert information into the model via priors.</a:t>
            </a:r>
          </a:p>
          <a:p>
            <a:pPr marL="0" indent="0">
              <a:buNone/>
            </a:pPr>
            <a:r>
              <a:rPr lang="en-US" dirty="0"/>
              <a:t>Setting priors is an alternative to guessing/cross-validating parameters</a:t>
            </a:r>
          </a:p>
          <a:p>
            <a:pPr marL="0" indent="0">
              <a:buNone/>
            </a:pPr>
            <a:r>
              <a:rPr lang="en-US" dirty="0"/>
              <a:t>Weight priors can be:</a:t>
            </a:r>
          </a:p>
          <a:p>
            <a:pPr marL="457200" indent="-457200">
              <a:buFont typeface="+mj-lt"/>
              <a:buAutoNum type="arabicPeriod"/>
            </a:pPr>
            <a:r>
              <a:rPr lang="en-US" dirty="0"/>
              <a:t>Hierarchically specified</a:t>
            </a:r>
          </a:p>
          <a:p>
            <a:pPr marL="457200" indent="-457200">
              <a:buFont typeface="+mj-lt"/>
              <a:buAutoNum type="arabicPeriod"/>
            </a:pPr>
            <a:r>
              <a:rPr lang="en-US" dirty="0"/>
              <a:t>Assigned based on weight type, forming groups</a:t>
            </a:r>
          </a:p>
          <a:p>
            <a:pPr marL="457200" indent="-457200">
              <a:buFont typeface="+mj-lt"/>
              <a:buAutoNum type="arabicPeriod"/>
            </a:pPr>
            <a:r>
              <a:rPr lang="en-US" dirty="0"/>
              <a:t>Zero-mean Gaussian</a:t>
            </a:r>
          </a:p>
          <a:p>
            <a:endParaRPr lang="en-US" dirty="0"/>
          </a:p>
        </p:txBody>
      </p:sp>
    </p:spTree>
    <p:extLst>
      <p:ext uri="{BB962C8B-B14F-4D97-AF65-F5344CB8AC3E}">
        <p14:creationId xmlns:p14="http://schemas.microsoft.com/office/powerpoint/2010/main" val="3031589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fade">
                                      <p:cBhvr>
                                        <p:cTn id="1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Simple Specification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097280" y="1845734"/>
                <a:ext cx="6982418" cy="4326466"/>
              </a:xfrm>
            </p:spPr>
            <p:txBody>
              <a:bodyPr>
                <a:normAutofit fontScale="77500" lnSpcReduction="20000"/>
              </a:bodyPr>
              <a:lstStyle/>
              <a:p>
                <a:r>
                  <a:rPr lang="en-US" dirty="0"/>
                  <a:t>Gaussian Prior:</a:t>
                </a:r>
              </a:p>
              <a:p>
                <a:pPr marL="0" indent="0">
                  <a:buNone/>
                </a:pPr>
                <a14:m>
                  <m:oMathPara xmlns:m="http://schemas.openxmlformats.org/officeDocument/2006/math">
                    <m:oMathParaPr>
                      <m:jc m:val="centerGroup"/>
                    </m:oMathParaPr>
                    <m:oMath xmlns:m="http://schemas.openxmlformats.org/officeDocument/2006/math">
                      <m:r>
                        <a:rPr lang="en-US" i="1" dirty="0">
                          <a:latin typeface="Cambria Math" panose="02040503050406030204" pitchFamily="18" charset="0"/>
                        </a:rPr>
                        <m:t>𝑝</m:t>
                      </m:r>
                      <m:d>
                        <m:dPr>
                          <m:ctrlPr>
                            <a:rPr lang="en-US" i="1" dirty="0">
                              <a:latin typeface="Cambria Math" panose="02040503050406030204" pitchFamily="18" charset="0"/>
                            </a:rPr>
                          </m:ctrlPr>
                        </m:dPr>
                        <m:e>
                          <m:r>
                            <a:rPr lang="en-US" b="1" i="1" dirty="0">
                              <a:latin typeface="Cambria Math" panose="02040503050406030204" pitchFamily="18" charset="0"/>
                            </a:rPr>
                            <m:t>𝒘</m:t>
                          </m:r>
                        </m:e>
                      </m:d>
                      <m:r>
                        <a:rPr lang="en-US" i="1" dirty="0">
                          <a:latin typeface="Cambria Math" panose="02040503050406030204" pitchFamily="18" charset="0"/>
                        </a:rPr>
                        <m:t>∝</m:t>
                      </m:r>
                      <m:func>
                        <m:funcPr>
                          <m:ctrlPr>
                            <a:rPr lang="en-US" i="1" dirty="0">
                              <a:latin typeface="Cambria Math" panose="02040503050406030204" pitchFamily="18" charset="0"/>
                            </a:rPr>
                          </m:ctrlPr>
                        </m:funcPr>
                        <m:fName>
                          <m:r>
                            <m:rPr>
                              <m:sty m:val="p"/>
                            </m:rPr>
                            <a:rPr lang="en-US" dirty="0">
                              <a:latin typeface="Cambria Math" panose="02040503050406030204" pitchFamily="18" charset="0"/>
                            </a:rPr>
                            <m:t>exp</m:t>
                          </m:r>
                        </m:fName>
                        <m:e>
                          <m:d>
                            <m:dPr>
                              <m:ctrlPr>
                                <a:rPr lang="en-US" i="1" dirty="0">
                                  <a:latin typeface="Cambria Math" panose="02040503050406030204" pitchFamily="18" charset="0"/>
                                </a:rPr>
                              </m:ctrlPr>
                            </m:dPr>
                            <m:e>
                              <m:r>
                                <a:rPr lang="en-US" i="1" dirty="0">
                                  <a:latin typeface="Cambria Math" panose="02040503050406030204" pitchFamily="18" charset="0"/>
                                </a:rPr>
                                <m:t>−</m:t>
                              </m:r>
                              <m:r>
                                <a:rPr lang="en-US" i="1" dirty="0">
                                  <a:latin typeface="Cambria Math" panose="02040503050406030204" pitchFamily="18" charset="0"/>
                                </a:rPr>
                                <m:t>𝛼</m:t>
                              </m:r>
                              <m:sSub>
                                <m:sSubPr>
                                  <m:ctrlPr>
                                    <a:rPr lang="en-US" i="1" dirty="0">
                                      <a:latin typeface="Cambria Math" panose="02040503050406030204" pitchFamily="18" charset="0"/>
                                    </a:rPr>
                                  </m:ctrlPr>
                                </m:sSubPr>
                                <m:e>
                                  <m:r>
                                    <a:rPr lang="en-US" i="1" dirty="0">
                                      <a:latin typeface="Cambria Math" panose="02040503050406030204" pitchFamily="18" charset="0"/>
                                    </a:rPr>
                                    <m:t>𝐸</m:t>
                                  </m:r>
                                </m:e>
                                <m:sub>
                                  <m:r>
                                    <a:rPr lang="en-US" b="1" i="1" dirty="0">
                                      <a:latin typeface="Cambria Math" panose="02040503050406030204" pitchFamily="18" charset="0"/>
                                    </a:rPr>
                                    <m:t>𝒘</m:t>
                                  </m:r>
                                </m:sub>
                              </m:sSub>
                            </m:e>
                          </m:d>
                        </m:e>
                      </m:func>
                    </m:oMath>
                  </m:oMathPara>
                </a14:m>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𝐸</m:t>
                          </m:r>
                        </m:e>
                        <m:sub>
                          <m:r>
                            <a:rPr lang="en-US" b="1" i="1" dirty="0" smtClean="0">
                              <a:latin typeface="Cambria Math" panose="02040503050406030204" pitchFamily="18" charset="0"/>
                            </a:rPr>
                            <m:t>𝒘</m:t>
                          </m:r>
                        </m:sub>
                      </m:sSub>
                      <m:r>
                        <a:rPr lang="en-US" b="0" i="1" dirty="0" smtClean="0">
                          <a:latin typeface="Cambria Math" panose="02040503050406030204" pitchFamily="18" charset="0"/>
                        </a:rPr>
                        <m:t>=</m:t>
                      </m:r>
                      <m:f>
                        <m:fPr>
                          <m:ctrlPr>
                            <a:rPr lang="en-US" i="1" dirty="0">
                              <a:latin typeface="Cambria Math" panose="02040503050406030204" pitchFamily="18" charset="0"/>
                            </a:rPr>
                          </m:ctrlPr>
                        </m:fPr>
                        <m:num>
                          <m:r>
                            <a:rPr lang="en-US" i="1" dirty="0">
                              <a:latin typeface="Cambria Math" panose="02040503050406030204" pitchFamily="18" charset="0"/>
                            </a:rPr>
                            <m:t>1</m:t>
                          </m:r>
                        </m:num>
                        <m:den>
                          <m:r>
                            <a:rPr lang="en-US" i="1" dirty="0">
                              <a:latin typeface="Cambria Math" panose="02040503050406030204" pitchFamily="18" charset="0"/>
                            </a:rPr>
                            <m:t>2</m:t>
                          </m:r>
                        </m:den>
                      </m:f>
                      <m:sSup>
                        <m:sSupPr>
                          <m:ctrlPr>
                            <a:rPr lang="en-US" i="1" dirty="0">
                              <a:latin typeface="Cambria Math" panose="02040503050406030204" pitchFamily="18" charset="0"/>
                            </a:rPr>
                          </m:ctrlPr>
                        </m:sSupPr>
                        <m:e>
                          <m:r>
                            <a:rPr lang="en-US" b="1" i="1" dirty="0">
                              <a:latin typeface="Cambria Math" panose="02040503050406030204" pitchFamily="18" charset="0"/>
                            </a:rPr>
                            <m:t>𝒘</m:t>
                          </m:r>
                        </m:e>
                        <m:sup>
                          <m:r>
                            <a:rPr lang="en-US" i="1" dirty="0">
                              <a:latin typeface="Cambria Math" panose="02040503050406030204" pitchFamily="18" charset="0"/>
                            </a:rPr>
                            <m:t>𝑇</m:t>
                          </m:r>
                        </m:sup>
                      </m:sSup>
                      <m:r>
                        <a:rPr lang="en-US" b="1" i="1" dirty="0">
                          <a:latin typeface="Cambria Math" panose="02040503050406030204" pitchFamily="18" charset="0"/>
                        </a:rPr>
                        <m:t>𝒘</m:t>
                      </m:r>
                    </m:oMath>
                  </m:oMathPara>
                </a14:m>
                <a:endParaRPr lang="en-US" dirty="0"/>
              </a:p>
              <a:p>
                <a:r>
                  <a:rPr lang="en-US" dirty="0"/>
                  <a:t>Gaussian likelihood:</a:t>
                </a:r>
              </a:p>
              <a:p>
                <a:pPr algn="ctr"/>
                <a14:m>
                  <m:oMath xmlns:m="http://schemas.openxmlformats.org/officeDocument/2006/math">
                    <m:r>
                      <a:rPr lang="en-US" b="0" i="1" smtClean="0">
                        <a:latin typeface="Cambria Math" panose="02040503050406030204" pitchFamily="18" charset="0"/>
                      </a:rPr>
                      <m:t>𝑝</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sub>
                        </m:sSub>
                      </m:e>
                      <m:e>
                        <m:sSub>
                          <m:sSubPr>
                            <m:ctrlPr>
                              <a:rPr lang="en-US" b="1" i="1" smtClean="0">
                                <a:latin typeface="Cambria Math" panose="02040503050406030204" pitchFamily="18" charset="0"/>
                              </a:rPr>
                            </m:ctrlPr>
                          </m:sSubPr>
                          <m:e>
                            <m:r>
                              <a:rPr lang="en-US" b="1" i="1" smtClean="0">
                                <a:latin typeface="Cambria Math" panose="02040503050406030204" pitchFamily="18" charset="0"/>
                              </a:rPr>
                              <m:t>𝒙</m:t>
                            </m:r>
                          </m:e>
                          <m:sub>
                            <m:r>
                              <a:rPr lang="en-US" b="1" i="1" smtClean="0">
                                <a:latin typeface="Cambria Math" panose="02040503050406030204" pitchFamily="18" charset="0"/>
                              </a:rPr>
                              <m:t>𝒊</m:t>
                            </m:r>
                          </m:sub>
                        </m:sSub>
                        <m:r>
                          <a:rPr lang="en-US" b="0" i="1" smtClean="0">
                            <a:latin typeface="Cambria Math" panose="02040503050406030204" pitchFamily="18" charset="0"/>
                          </a:rPr>
                          <m:t>,</m:t>
                        </m:r>
                        <m:r>
                          <a:rPr lang="en-US" b="1" i="1" smtClean="0">
                            <a:latin typeface="Cambria Math" panose="02040503050406030204" pitchFamily="18" charset="0"/>
                          </a:rPr>
                          <m:t>𝒘</m:t>
                        </m:r>
                        <m:r>
                          <a:rPr lang="en-US" b="0" i="1" smtClean="0">
                            <a:latin typeface="Cambria Math" panose="02040503050406030204" pitchFamily="18" charset="0"/>
                          </a:rPr>
                          <m:t> </m:t>
                        </m:r>
                      </m:e>
                    </m:d>
                    <m:r>
                      <a:rPr lang="en-US" b="0" i="1" smtClean="0">
                        <a:latin typeface="Cambria Math" panose="02040503050406030204" pitchFamily="18" charset="0"/>
                      </a:rPr>
                      <m:t>∝</m:t>
                    </m:r>
                    <m:func>
                      <m:funcPr>
                        <m:ctrlPr>
                          <a:rPr lang="en-US" i="1" dirty="0">
                            <a:latin typeface="Cambria Math" panose="02040503050406030204" pitchFamily="18" charset="0"/>
                          </a:rPr>
                        </m:ctrlPr>
                      </m:funcPr>
                      <m:fName>
                        <m:r>
                          <m:rPr>
                            <m:sty m:val="p"/>
                          </m:rPr>
                          <a:rPr lang="en-US" dirty="0">
                            <a:latin typeface="Cambria Math" panose="02040503050406030204" pitchFamily="18" charset="0"/>
                          </a:rPr>
                          <m:t>exp</m:t>
                        </m:r>
                      </m:fName>
                      <m:e>
                        <m:d>
                          <m:dPr>
                            <m:ctrlPr>
                              <a:rPr lang="en-US" i="1" dirty="0">
                                <a:latin typeface="Cambria Math" panose="02040503050406030204" pitchFamily="18" charset="0"/>
                              </a:rPr>
                            </m:ctrlPr>
                          </m:dPr>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m:t>
                                </m:r>
                                <m:r>
                                  <a:rPr lang="en-US" b="0" i="1" dirty="0" smtClean="0">
                                    <a:latin typeface="Cambria Math" panose="02040503050406030204" pitchFamily="18" charset="0"/>
                                  </a:rPr>
                                  <m:t>𝛽</m:t>
                                </m:r>
                                <m:r>
                                  <a:rPr lang="en-US" b="0" i="1" dirty="0" smtClean="0">
                                    <a:latin typeface="Cambria Math" panose="02040503050406030204" pitchFamily="18" charset="0"/>
                                  </a:rPr>
                                  <m:t>𝐸</m:t>
                                </m:r>
                              </m:e>
                              <m:sub>
                                <m:sSub>
                                  <m:sSubPr>
                                    <m:ctrlPr>
                                      <a:rPr lang="en-US" b="1" i="1" dirty="0" smtClean="0">
                                        <a:latin typeface="Cambria Math" panose="02040503050406030204" pitchFamily="18" charset="0"/>
                                      </a:rPr>
                                    </m:ctrlPr>
                                  </m:sSubPr>
                                  <m:e>
                                    <m:r>
                                      <a:rPr lang="en-US" b="1" i="1" dirty="0" smtClean="0">
                                        <a:latin typeface="Cambria Math" panose="02040503050406030204" pitchFamily="18" charset="0"/>
                                      </a:rPr>
                                      <m:t>𝒚</m:t>
                                    </m:r>
                                  </m:e>
                                  <m:sub>
                                    <m:r>
                                      <a:rPr lang="en-US" b="1" i="1" dirty="0" smtClean="0">
                                        <a:latin typeface="Cambria Math" panose="02040503050406030204" pitchFamily="18" charset="0"/>
                                      </a:rPr>
                                      <m:t>𝒊</m:t>
                                    </m:r>
                                  </m:sub>
                                </m:sSub>
                              </m:sub>
                            </m:sSub>
                          </m:e>
                        </m:d>
                      </m:e>
                    </m:func>
                  </m:oMath>
                </a14:m>
                <a:endParaRPr lang="en-US" dirty="0"/>
              </a:p>
              <a:p>
                <a:pPr algn="ctr"/>
                <a14:m>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𝐸</m:t>
                        </m:r>
                      </m:e>
                      <m:sub>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𝑦</m:t>
                            </m:r>
                          </m:e>
                          <m:sub>
                            <m:r>
                              <a:rPr lang="en-US" b="0" i="1" dirty="0" smtClean="0">
                                <a:latin typeface="Cambria Math" panose="02040503050406030204" pitchFamily="18" charset="0"/>
                              </a:rPr>
                              <m:t>𝑖</m:t>
                            </m:r>
                          </m:sub>
                        </m:sSub>
                      </m:sub>
                    </m:sSub>
                    <m:r>
                      <a:rPr lang="en-US" b="0" i="1" dirty="0" smtClean="0">
                        <a:latin typeface="Cambria Math" panose="02040503050406030204" pitchFamily="18" charset="0"/>
                      </a:rPr>
                      <m:t>=</m:t>
                    </m:r>
                    <m:f>
                      <m:fPr>
                        <m:ctrlPr>
                          <a:rPr lang="en-US" i="1" dirty="0">
                            <a:latin typeface="Cambria Math" panose="02040503050406030204" pitchFamily="18" charset="0"/>
                          </a:rPr>
                        </m:ctrlPr>
                      </m:fPr>
                      <m:num>
                        <m:r>
                          <a:rPr lang="en-US" i="1" dirty="0">
                            <a:latin typeface="Cambria Math" panose="02040503050406030204" pitchFamily="18" charset="0"/>
                          </a:rPr>
                          <m:t>1</m:t>
                        </m:r>
                      </m:num>
                      <m:den>
                        <m:r>
                          <a:rPr lang="en-US" i="1" dirty="0">
                            <a:latin typeface="Cambria Math" panose="02040503050406030204" pitchFamily="18" charset="0"/>
                          </a:rPr>
                          <m:t>2</m:t>
                        </m:r>
                      </m:den>
                    </m:f>
                    <m:sSup>
                      <m:sSupPr>
                        <m:ctrlPr>
                          <a:rPr lang="en-US" i="1" dirty="0">
                            <a:latin typeface="Cambria Math" panose="02040503050406030204" pitchFamily="18" charset="0"/>
                          </a:rPr>
                        </m:ctrlPr>
                      </m:sSupPr>
                      <m:e>
                        <m:d>
                          <m:dPr>
                            <m:ctrlPr>
                              <a:rPr lang="en-US" b="1" i="1" dirty="0">
                                <a:latin typeface="Cambria Math" panose="02040503050406030204" pitchFamily="18" charset="0"/>
                              </a:rPr>
                            </m:ctrlPr>
                          </m:dPr>
                          <m:e>
                            <m:sSub>
                              <m:sSubPr>
                                <m:ctrlPr>
                                  <a:rPr lang="en-US" b="1" i="1" dirty="0">
                                    <a:latin typeface="Cambria Math" panose="02040503050406030204" pitchFamily="18" charset="0"/>
                                  </a:rPr>
                                </m:ctrlPr>
                              </m:sSubPr>
                              <m:e>
                                <m:r>
                                  <a:rPr lang="en-US" b="1" i="1" dirty="0">
                                    <a:latin typeface="Cambria Math" panose="02040503050406030204" pitchFamily="18" charset="0"/>
                                  </a:rPr>
                                  <m:t>𝒚</m:t>
                                </m:r>
                              </m:e>
                              <m:sub>
                                <m:r>
                                  <a:rPr lang="en-US" b="1" i="1" dirty="0">
                                    <a:latin typeface="Cambria Math" panose="02040503050406030204" pitchFamily="18" charset="0"/>
                                  </a:rPr>
                                  <m:t>𝒊</m:t>
                                </m:r>
                              </m:sub>
                            </m:sSub>
                            <m:r>
                              <a:rPr lang="en-US" b="1" i="1" dirty="0">
                                <a:latin typeface="Cambria Math" panose="02040503050406030204" pitchFamily="18" charset="0"/>
                              </a:rPr>
                              <m:t>−</m:t>
                            </m:r>
                            <m:r>
                              <a:rPr lang="en-US" b="1" i="1" dirty="0">
                                <a:latin typeface="Cambria Math" panose="02040503050406030204" pitchFamily="18" charset="0"/>
                              </a:rPr>
                              <m:t>𝒚</m:t>
                            </m:r>
                            <m:d>
                              <m:dPr>
                                <m:ctrlPr>
                                  <a:rPr lang="en-US" b="1" i="1" dirty="0">
                                    <a:latin typeface="Cambria Math" panose="02040503050406030204" pitchFamily="18" charset="0"/>
                                  </a:rPr>
                                </m:ctrlPr>
                              </m:dPr>
                              <m:e>
                                <m:sSub>
                                  <m:sSubPr>
                                    <m:ctrlPr>
                                      <a:rPr lang="en-US" b="1" i="1" dirty="0">
                                        <a:latin typeface="Cambria Math" panose="02040503050406030204" pitchFamily="18" charset="0"/>
                                      </a:rPr>
                                    </m:ctrlPr>
                                  </m:sSubPr>
                                  <m:e>
                                    <m:r>
                                      <a:rPr lang="en-US" b="1" i="1" dirty="0">
                                        <a:latin typeface="Cambria Math" panose="02040503050406030204" pitchFamily="18" charset="0"/>
                                      </a:rPr>
                                      <m:t>𝒙</m:t>
                                    </m:r>
                                  </m:e>
                                  <m:sub>
                                    <m:r>
                                      <a:rPr lang="en-US" b="1" i="1" dirty="0">
                                        <a:latin typeface="Cambria Math" panose="02040503050406030204" pitchFamily="18" charset="0"/>
                                      </a:rPr>
                                      <m:t>𝒊</m:t>
                                    </m:r>
                                  </m:sub>
                                </m:sSub>
                                <m:r>
                                  <a:rPr lang="en-US" b="1" i="1" dirty="0">
                                    <a:latin typeface="Cambria Math" panose="02040503050406030204" pitchFamily="18" charset="0"/>
                                  </a:rPr>
                                  <m:t>,</m:t>
                                </m:r>
                                <m:r>
                                  <a:rPr lang="en-US" b="1" i="1" dirty="0">
                                    <a:latin typeface="Cambria Math" panose="02040503050406030204" pitchFamily="18" charset="0"/>
                                  </a:rPr>
                                  <m:t>𝒘</m:t>
                                </m:r>
                              </m:e>
                            </m:d>
                          </m:e>
                        </m:d>
                      </m:e>
                      <m:sup>
                        <m:r>
                          <a:rPr lang="en-US" i="1" dirty="0">
                            <a:latin typeface="Cambria Math" panose="02040503050406030204" pitchFamily="18" charset="0"/>
                          </a:rPr>
                          <m:t>𝑇</m:t>
                        </m:r>
                      </m:sup>
                    </m:sSup>
                    <m:d>
                      <m:dPr>
                        <m:ctrlPr>
                          <a:rPr lang="en-US" i="1" dirty="0">
                            <a:latin typeface="Cambria Math" panose="02040503050406030204" pitchFamily="18" charset="0"/>
                          </a:rPr>
                        </m:ctrlPr>
                      </m:dPr>
                      <m:e>
                        <m:sSub>
                          <m:sSubPr>
                            <m:ctrlPr>
                              <a:rPr lang="en-US" b="1" i="1" dirty="0">
                                <a:latin typeface="Cambria Math" panose="02040503050406030204" pitchFamily="18" charset="0"/>
                              </a:rPr>
                            </m:ctrlPr>
                          </m:sSubPr>
                          <m:e>
                            <m:r>
                              <a:rPr lang="en-US" b="1" i="1" dirty="0">
                                <a:latin typeface="Cambria Math" panose="02040503050406030204" pitchFamily="18" charset="0"/>
                              </a:rPr>
                              <m:t>𝒚</m:t>
                            </m:r>
                          </m:e>
                          <m:sub>
                            <m:r>
                              <a:rPr lang="en-US" b="1" i="1" dirty="0">
                                <a:latin typeface="Cambria Math" panose="02040503050406030204" pitchFamily="18" charset="0"/>
                              </a:rPr>
                              <m:t>𝒊</m:t>
                            </m:r>
                          </m:sub>
                        </m:sSub>
                        <m:r>
                          <a:rPr lang="en-US" b="1" i="1" dirty="0">
                            <a:latin typeface="Cambria Math" panose="02040503050406030204" pitchFamily="18" charset="0"/>
                          </a:rPr>
                          <m:t>−</m:t>
                        </m:r>
                        <m:r>
                          <a:rPr lang="en-US" b="1" i="1" dirty="0">
                            <a:latin typeface="Cambria Math" panose="02040503050406030204" pitchFamily="18" charset="0"/>
                          </a:rPr>
                          <m:t>𝒚</m:t>
                        </m:r>
                        <m:d>
                          <m:dPr>
                            <m:ctrlPr>
                              <a:rPr lang="en-US" b="1" i="1" dirty="0">
                                <a:latin typeface="Cambria Math" panose="02040503050406030204" pitchFamily="18" charset="0"/>
                              </a:rPr>
                            </m:ctrlPr>
                          </m:dPr>
                          <m:e>
                            <m:sSub>
                              <m:sSubPr>
                                <m:ctrlPr>
                                  <a:rPr lang="en-US" b="1" i="1" dirty="0">
                                    <a:latin typeface="Cambria Math" panose="02040503050406030204" pitchFamily="18" charset="0"/>
                                  </a:rPr>
                                </m:ctrlPr>
                              </m:sSubPr>
                              <m:e>
                                <m:r>
                                  <a:rPr lang="en-US" b="1" i="1" dirty="0">
                                    <a:latin typeface="Cambria Math" panose="02040503050406030204" pitchFamily="18" charset="0"/>
                                  </a:rPr>
                                  <m:t>𝒙</m:t>
                                </m:r>
                              </m:e>
                              <m:sub>
                                <m:r>
                                  <a:rPr lang="en-US" b="1" i="1" dirty="0">
                                    <a:latin typeface="Cambria Math" panose="02040503050406030204" pitchFamily="18" charset="0"/>
                                  </a:rPr>
                                  <m:t>𝒊</m:t>
                                </m:r>
                              </m:sub>
                            </m:sSub>
                            <m:r>
                              <a:rPr lang="en-US" b="1" i="1" dirty="0">
                                <a:latin typeface="Cambria Math" panose="02040503050406030204" pitchFamily="18" charset="0"/>
                              </a:rPr>
                              <m:t>,</m:t>
                            </m:r>
                            <m:r>
                              <a:rPr lang="en-US" b="1" i="1" dirty="0">
                                <a:latin typeface="Cambria Math" panose="02040503050406030204" pitchFamily="18" charset="0"/>
                              </a:rPr>
                              <m:t>𝒘</m:t>
                            </m:r>
                          </m:e>
                        </m:d>
                      </m:e>
                    </m:d>
                  </m:oMath>
                </a14:m>
                <a:endParaRPr lang="en-US" dirty="0"/>
              </a:p>
              <a:p>
                <a:pPr algn="ctr"/>
                <a:r>
                  <a:rPr lang="en-US" dirty="0"/>
                  <a:t>where: </a:t>
                </a:r>
                <a14:m>
                  <m:oMath xmlns:m="http://schemas.openxmlformats.org/officeDocument/2006/math">
                    <m:r>
                      <a:rPr lang="en-US" b="1" i="1" dirty="0">
                        <a:latin typeface="Cambria Math" panose="02040503050406030204" pitchFamily="18" charset="0"/>
                      </a:rPr>
                      <m:t>𝒚</m:t>
                    </m:r>
                    <m:d>
                      <m:dPr>
                        <m:ctrlPr>
                          <a:rPr lang="en-US" b="1" i="1" dirty="0">
                            <a:latin typeface="Cambria Math" panose="02040503050406030204" pitchFamily="18" charset="0"/>
                          </a:rPr>
                        </m:ctrlPr>
                      </m:dPr>
                      <m:e>
                        <m:sSub>
                          <m:sSubPr>
                            <m:ctrlPr>
                              <a:rPr lang="en-US" b="1" i="1" dirty="0">
                                <a:latin typeface="Cambria Math" panose="02040503050406030204" pitchFamily="18" charset="0"/>
                              </a:rPr>
                            </m:ctrlPr>
                          </m:sSubPr>
                          <m:e>
                            <m:r>
                              <a:rPr lang="en-US" b="1" i="1" dirty="0">
                                <a:latin typeface="Cambria Math" panose="02040503050406030204" pitchFamily="18" charset="0"/>
                              </a:rPr>
                              <m:t>𝒙</m:t>
                            </m:r>
                          </m:e>
                          <m:sub>
                            <m:r>
                              <a:rPr lang="en-US" b="1" i="1" dirty="0">
                                <a:latin typeface="Cambria Math" panose="02040503050406030204" pitchFamily="18" charset="0"/>
                              </a:rPr>
                              <m:t>𝒊</m:t>
                            </m:r>
                          </m:sub>
                        </m:sSub>
                        <m:r>
                          <a:rPr lang="en-US" b="1" i="1" dirty="0">
                            <a:latin typeface="Cambria Math" panose="02040503050406030204" pitchFamily="18" charset="0"/>
                          </a:rPr>
                          <m:t>,</m:t>
                        </m:r>
                        <m:r>
                          <a:rPr lang="en-US" b="1" i="1" dirty="0">
                            <a:latin typeface="Cambria Math" panose="02040503050406030204" pitchFamily="18" charset="0"/>
                          </a:rPr>
                          <m:t>𝒘</m:t>
                        </m:r>
                      </m:e>
                    </m:d>
                    <m:r>
                      <a:rPr lang="en-US" b="0" i="1" dirty="0" smtClean="0">
                        <a:latin typeface="Cambria Math" panose="02040503050406030204" pitchFamily="18" charset="0"/>
                      </a:rPr>
                      <m:t>=</m:t>
                    </m:r>
                    <m:sSub>
                      <m:sSubPr>
                        <m:ctrlPr>
                          <a:rPr lang="en-US" i="1">
                            <a:solidFill>
                              <a:schemeClr val="accent1">
                                <a:lumMod val="75000"/>
                              </a:schemeClr>
                            </a:solidFill>
                            <a:latin typeface="Cambria Math" panose="02040503050406030204" pitchFamily="18" charset="0"/>
                          </a:rPr>
                        </m:ctrlPr>
                      </m:sSubPr>
                      <m:e>
                        <m:r>
                          <a:rPr lang="en-US" i="1">
                            <a:solidFill>
                              <a:schemeClr val="accent1">
                                <a:lumMod val="75000"/>
                              </a:schemeClr>
                            </a:solidFill>
                            <a:latin typeface="Cambria Math" panose="02040503050406030204" pitchFamily="18" charset="0"/>
                          </a:rPr>
                          <m:t>𝑔</m:t>
                        </m:r>
                      </m:e>
                      <m:sub>
                        <m:r>
                          <a:rPr lang="en-US" i="1">
                            <a:solidFill>
                              <a:schemeClr val="accent1">
                                <a:lumMod val="75000"/>
                              </a:schemeClr>
                            </a:solidFill>
                            <a:latin typeface="Cambria Math" panose="02040503050406030204" pitchFamily="18" charset="0"/>
                          </a:rPr>
                          <m:t>2</m:t>
                        </m:r>
                      </m:sub>
                    </m:sSub>
                    <m:d>
                      <m:dPr>
                        <m:begChr m:val="["/>
                        <m:endChr m:val="]"/>
                        <m:ctrlPr>
                          <a:rPr lang="en-US" i="1">
                            <a:latin typeface="Cambria Math" panose="02040503050406030204" pitchFamily="18" charset="0"/>
                          </a:rPr>
                        </m:ctrlPr>
                      </m:dPr>
                      <m:e>
                        <m:sSub>
                          <m:sSubPr>
                            <m:ctrlPr>
                              <a:rPr lang="en-US" i="1">
                                <a:solidFill>
                                  <a:srgbClr val="0070C0"/>
                                </a:solidFill>
                                <a:latin typeface="Cambria Math" panose="02040503050406030204" pitchFamily="18" charset="0"/>
                              </a:rPr>
                            </m:ctrlPr>
                          </m:sSubPr>
                          <m:e>
                            <m:r>
                              <a:rPr lang="en-US" i="1">
                                <a:solidFill>
                                  <a:srgbClr val="0070C0"/>
                                </a:solidFill>
                                <a:latin typeface="Cambria Math" panose="02040503050406030204" pitchFamily="18" charset="0"/>
                              </a:rPr>
                              <m:t>𝑊</m:t>
                            </m:r>
                          </m:e>
                          <m:sub>
                            <m:r>
                              <a:rPr lang="en-US" i="1">
                                <a:solidFill>
                                  <a:srgbClr val="0070C0"/>
                                </a:solidFill>
                                <a:latin typeface="Cambria Math" panose="02040503050406030204" pitchFamily="18" charset="0"/>
                              </a:rPr>
                              <m:t>2</m:t>
                            </m:r>
                          </m:sub>
                        </m:sSub>
                        <m:d>
                          <m:dPr>
                            <m:ctrlPr>
                              <a:rPr lang="en-US" i="1">
                                <a:latin typeface="Cambria Math" panose="02040503050406030204" pitchFamily="18" charset="0"/>
                              </a:rPr>
                            </m:ctrlPr>
                          </m:dPr>
                          <m:e>
                            <m:sSub>
                              <m:sSubPr>
                                <m:ctrlPr>
                                  <a:rPr lang="en-US" i="1">
                                    <a:solidFill>
                                      <a:schemeClr val="accent1">
                                        <a:lumMod val="75000"/>
                                      </a:schemeClr>
                                    </a:solidFill>
                                    <a:latin typeface="Cambria Math" panose="02040503050406030204" pitchFamily="18" charset="0"/>
                                  </a:rPr>
                                </m:ctrlPr>
                              </m:sSubPr>
                              <m:e>
                                <m:r>
                                  <a:rPr lang="en-US" i="1">
                                    <a:solidFill>
                                      <a:schemeClr val="accent1">
                                        <a:lumMod val="75000"/>
                                      </a:schemeClr>
                                    </a:solidFill>
                                    <a:latin typeface="Cambria Math" panose="02040503050406030204" pitchFamily="18" charset="0"/>
                                  </a:rPr>
                                  <m:t>𝑔</m:t>
                                </m:r>
                              </m:e>
                              <m:sub>
                                <m:r>
                                  <a:rPr lang="en-US" i="1">
                                    <a:solidFill>
                                      <a:schemeClr val="accent1">
                                        <a:lumMod val="75000"/>
                                      </a:schemeClr>
                                    </a:solidFill>
                                    <a:latin typeface="Cambria Math" panose="02040503050406030204" pitchFamily="18" charset="0"/>
                                  </a:rPr>
                                  <m:t>1</m:t>
                                </m:r>
                              </m:sub>
                            </m:sSub>
                            <m:d>
                              <m:dPr>
                                <m:ctrlPr>
                                  <a:rPr lang="en-US" i="1">
                                    <a:latin typeface="Cambria Math" panose="02040503050406030204" pitchFamily="18" charset="0"/>
                                  </a:rPr>
                                </m:ctrlPr>
                              </m:dPr>
                              <m:e>
                                <m:sSub>
                                  <m:sSubPr>
                                    <m:ctrlPr>
                                      <a:rPr lang="en-US" i="1">
                                        <a:solidFill>
                                          <a:srgbClr val="0070C0"/>
                                        </a:solidFill>
                                        <a:latin typeface="Cambria Math" panose="02040503050406030204" pitchFamily="18" charset="0"/>
                                      </a:rPr>
                                    </m:ctrlPr>
                                  </m:sSubPr>
                                  <m:e>
                                    <m:r>
                                      <a:rPr lang="en-US" i="1">
                                        <a:solidFill>
                                          <a:srgbClr val="0070C0"/>
                                        </a:solidFill>
                                        <a:latin typeface="Cambria Math" panose="02040503050406030204" pitchFamily="18" charset="0"/>
                                      </a:rPr>
                                      <m:t>𝑊</m:t>
                                    </m:r>
                                  </m:e>
                                  <m:sub>
                                    <m:r>
                                      <a:rPr lang="en-US" i="1">
                                        <a:solidFill>
                                          <a:srgbClr val="0070C0"/>
                                        </a:solidFill>
                                        <a:latin typeface="Cambria Math" panose="02040503050406030204" pitchFamily="18" charset="0"/>
                                      </a:rPr>
                                      <m:t>1</m:t>
                                    </m:r>
                                  </m:sub>
                                </m:sSub>
                                <m:sSub>
                                  <m:sSubPr>
                                    <m:ctrlPr>
                                      <a:rPr lang="en-US" i="1">
                                        <a:latin typeface="Cambria Math" panose="02040503050406030204" pitchFamily="18" charset="0"/>
                                      </a:rPr>
                                    </m:ctrlPr>
                                  </m:sSubPr>
                                  <m:e>
                                    <m:r>
                                      <a:rPr lang="en-US" b="1" i="1">
                                        <a:latin typeface="Cambria Math" panose="02040503050406030204" pitchFamily="18" charset="0"/>
                                      </a:rPr>
                                      <m:t>𝒙</m:t>
                                    </m:r>
                                  </m:e>
                                  <m:sub>
                                    <m:r>
                                      <a:rPr lang="en-US" i="1">
                                        <a:latin typeface="Cambria Math" panose="02040503050406030204" pitchFamily="18" charset="0"/>
                                      </a:rPr>
                                      <m:t>𝑖</m:t>
                                    </m:r>
                                  </m:sub>
                                </m:sSub>
                              </m:e>
                            </m:d>
                          </m:e>
                        </m:d>
                      </m:e>
                    </m:d>
                  </m:oMath>
                </a14:m>
                <a:endParaRPr lang="en-US" dirty="0"/>
              </a:p>
              <a:p>
                <a:r>
                  <a:rPr lang="en-US" b="0" dirty="0"/>
                  <a:t>Posterior</a:t>
                </a:r>
              </a:p>
              <a:p>
                <a:pPr marL="0" indent="0">
                  <a:buNone/>
                </a:pPr>
                <a14:m>
                  <m:oMathPara xmlns:m="http://schemas.openxmlformats.org/officeDocument/2006/math">
                    <m:oMathParaPr>
                      <m:jc m:val="center"/>
                    </m:oMathParaPr>
                    <m:oMath xmlns:m="http://schemas.openxmlformats.org/officeDocument/2006/math">
                      <m:r>
                        <a:rPr lang="en-US" b="0" i="1" smtClean="0">
                          <a:latin typeface="Cambria Math" panose="02040503050406030204" pitchFamily="18" charset="0"/>
                        </a:rPr>
                        <m:t>𝑝</m:t>
                      </m:r>
                      <m:d>
                        <m:dPr>
                          <m:ctrlPr>
                            <a:rPr lang="en-US" b="0" i="1" smtClean="0">
                              <a:latin typeface="Cambria Math" panose="02040503050406030204" pitchFamily="18" charset="0"/>
                            </a:rPr>
                          </m:ctrlPr>
                        </m:dPr>
                        <m:e>
                          <m:r>
                            <a:rPr lang="en-US" b="1" i="1" smtClean="0">
                              <a:latin typeface="Cambria Math" panose="02040503050406030204" pitchFamily="18" charset="0"/>
                            </a:rPr>
                            <m:t>𝒘</m:t>
                          </m:r>
                        </m:e>
                        <m:e>
                          <m:r>
                            <m:rPr>
                              <m:sty m:val="p"/>
                            </m:rPr>
                            <a:rPr lang="en-US" b="0" i="0" smtClean="0">
                              <a:latin typeface="Cambria Math" panose="02040503050406030204" pitchFamily="18" charset="0"/>
                            </a:rPr>
                            <m:t>y</m:t>
                          </m:r>
                          <m:r>
                            <a:rPr lang="en-US" b="0" i="0" smtClean="0">
                              <a:latin typeface="Cambria Math" panose="02040503050406030204" pitchFamily="18" charset="0"/>
                            </a:rPr>
                            <m:t>,</m:t>
                          </m:r>
                          <m:r>
                            <m:rPr>
                              <m:sty m:val="p"/>
                            </m:rPr>
                            <a:rPr lang="en-US" b="0" i="0" smtClean="0">
                              <a:latin typeface="Cambria Math" panose="02040503050406030204" pitchFamily="18" charset="0"/>
                            </a:rPr>
                            <m:t>x</m:t>
                          </m:r>
                        </m:e>
                      </m:d>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exp</m:t>
                          </m:r>
                        </m:fName>
                        <m:e>
                          <m:d>
                            <m:dPr>
                              <m:ctrlPr>
                                <a:rPr lang="en-US" b="0" i="1" smtClean="0">
                                  <a:latin typeface="Cambria Math" panose="02040503050406030204" pitchFamily="18" charset="0"/>
                                </a:rPr>
                              </m:ctrlPr>
                            </m:dPr>
                            <m:e>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𝛼</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𝐸</m:t>
                                      </m:r>
                                    </m:e>
                                    <m:sub>
                                      <m:r>
                                        <a:rPr lang="en-US" b="0" i="1" smtClean="0">
                                          <a:latin typeface="Cambria Math" panose="02040503050406030204" pitchFamily="18" charset="0"/>
                                        </a:rPr>
                                        <m:t>𝑤</m:t>
                                      </m:r>
                                    </m:sub>
                                  </m:sSub>
                                  <m:r>
                                    <a:rPr lang="en-US" b="0" i="1" smtClean="0">
                                      <a:latin typeface="Cambria Math" panose="02040503050406030204" pitchFamily="18" charset="0"/>
                                    </a:rPr>
                                    <m:t>+</m:t>
                                  </m:r>
                                  <m:r>
                                    <a:rPr lang="en-US" b="0" i="1" smtClean="0">
                                      <a:latin typeface="Cambria Math" panose="02040503050406030204" pitchFamily="18" charset="0"/>
                                    </a:rPr>
                                    <m:t>𝛽</m:t>
                                  </m:r>
                                  <m:nary>
                                    <m:naryPr>
                                      <m:chr m:val="∑"/>
                                      <m:ctrlPr>
                                        <a:rPr lang="en-US" b="0" i="1" smtClean="0">
                                          <a:latin typeface="Cambria Math" panose="02040503050406030204" pitchFamily="18" charset="0"/>
                                        </a:rPr>
                                      </m:ctrlPr>
                                    </m:naryPr>
                                    <m:sub>
                                      <m: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𝑛</m:t>
                                      </m:r>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𝐸</m:t>
                                          </m:r>
                                        </m:e>
                                        <m:sub>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sub>
                                          </m:sSub>
                                        </m:sub>
                                      </m:sSub>
                                    </m:e>
                                  </m:nary>
                                </m:e>
                              </m:d>
                            </m:e>
                          </m:d>
                        </m:e>
                      </m:func>
                    </m:oMath>
                  </m:oMathPara>
                </a14:m>
                <a:endParaRPr lang="en-US" b="0" dirty="0"/>
              </a:p>
              <a:p>
                <a:r>
                  <a:rPr lang="en-US" dirty="0"/>
                  <a:t>Posterior Predictive: marginalize over whole distribution of network weights (or just simulate)</a:t>
                </a:r>
              </a:p>
              <a:p>
                <a:endParaRPr lang="en-US" b="0" dirty="0"/>
              </a:p>
              <a:p>
                <a:pPr algn="ctr"/>
                <a:endParaRPr lang="en-US" b="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097280" y="1845734"/>
                <a:ext cx="6982418" cy="4326466"/>
              </a:xfrm>
              <a:blipFill>
                <a:blip r:embed="rId2"/>
                <a:stretch>
                  <a:fillRect l="-437" t="-1831"/>
                </a:stretch>
              </a:blipFill>
            </p:spPr>
            <p:txBody>
              <a:bodyPr/>
              <a:lstStyle/>
              <a:p>
                <a:r>
                  <a:rPr lang="en-US">
                    <a:noFill/>
                  </a:rPr>
                  <a:t> </a:t>
                </a:r>
              </a:p>
            </p:txBody>
          </p:sp>
        </mc:Fallback>
      </mc:AlternateContent>
      <p:pic>
        <p:nvPicPr>
          <p:cNvPr id="4" name="Picture 3"/>
          <p:cNvPicPr>
            <a:picLocks noChangeAspect="1"/>
          </p:cNvPicPr>
          <p:nvPr/>
        </p:nvPicPr>
        <p:blipFill rotWithShape="1">
          <a:blip r:embed="rId3"/>
          <a:srcRect l="59843" t="29990" r="6407" b="24432"/>
          <a:stretch/>
        </p:blipFill>
        <p:spPr>
          <a:xfrm>
            <a:off x="7658100" y="2540882"/>
            <a:ext cx="3867150" cy="2936169"/>
          </a:xfrm>
          <a:prstGeom prst="rect">
            <a:avLst/>
          </a:prstGeom>
        </p:spPr>
      </p:pic>
    </p:spTree>
    <p:extLst>
      <p:ext uri="{BB962C8B-B14F-4D97-AF65-F5344CB8AC3E}">
        <p14:creationId xmlns:p14="http://schemas.microsoft.com/office/powerpoint/2010/main" val="2488040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030" name="Rectangle 72"/>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1" name="Rectangle 74"/>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32" name="Rectangle 76"/>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033" name="Straight Connector 78"/>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74770" y="2086188"/>
            <a:ext cx="6089768"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pic>
        <p:nvPicPr>
          <p:cNvPr id="1028" name="Picture 4" descr="https://lh6.googleusercontent.com/-ZrMoyjRgMuA/TY0RthvWCuI/AAAAAAAABfo/Mjb_52C5mNs/s1600/crashandburn.jpg"/>
          <p:cNvPicPr>
            <a:picLocks noChangeAspect="1" noChangeArrowheads="1"/>
          </p:cNvPicPr>
          <p:nvPr/>
        </p:nvPicPr>
        <p:blipFill rotWithShape="1">
          <a:blip r:embed="rId3">
            <a:extLst>
              <a:ext uri="{28A0092B-C50C-407E-A947-70E740481C1C}">
                <a14:useLocalDpi xmlns:a14="http://schemas.microsoft.com/office/drawing/2010/main" val="0"/>
              </a:ext>
            </a:extLst>
          </a:blip>
          <a:srcRect l="26115" r="14592" b="-1"/>
          <a:stretch/>
        </p:blipFill>
        <p:spPr bwMode="auto">
          <a:xfrm>
            <a:off x="633999" y="640081"/>
            <a:ext cx="4001315" cy="531440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4974771" y="634946"/>
            <a:ext cx="6574972" cy="1450757"/>
          </a:xfrm>
        </p:spPr>
        <p:txBody>
          <a:bodyPr vert="horz" lIns="91440" tIns="45720" rIns="91440" bIns="45720" rtlCol="0" anchor="b">
            <a:normAutofit/>
          </a:bodyPr>
          <a:lstStyle/>
          <a:p>
            <a:r>
              <a:rPr lang="en-US" dirty="0"/>
              <a:t>Complications</a:t>
            </a:r>
          </a:p>
        </p:txBody>
      </p:sp>
      <p:sp>
        <p:nvSpPr>
          <p:cNvPr id="4" name="Content Placeholder 2"/>
          <p:cNvSpPr txBox="1">
            <a:spLocks/>
          </p:cNvSpPr>
          <p:nvPr/>
        </p:nvSpPr>
        <p:spPr>
          <a:xfrm>
            <a:off x="4974769" y="2198914"/>
            <a:ext cx="6574973" cy="367018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Clr>
                <a:schemeClr val="accent1"/>
              </a:buClr>
            </a:pPr>
            <a:r>
              <a:rPr lang="en-US" dirty="0"/>
              <a:t>Why does traditional MCMC fail?</a:t>
            </a:r>
          </a:p>
          <a:p>
            <a:pPr>
              <a:buClr>
                <a:schemeClr val="accent1"/>
              </a:buClr>
            </a:pPr>
            <a:r>
              <a:rPr lang="en-US" dirty="0"/>
              <a:t>Model complexity (huge parameter space)</a:t>
            </a:r>
          </a:p>
          <a:p>
            <a:pPr>
              <a:buClr>
                <a:schemeClr val="accent1"/>
              </a:buClr>
            </a:pPr>
            <a:r>
              <a:rPr lang="en-US" dirty="0"/>
              <a:t>Three Approaches</a:t>
            </a:r>
          </a:p>
          <a:p>
            <a:pPr marL="658368" lvl="1" indent="-457200">
              <a:buFont typeface="Calibri" panose="020F0502020204030204" pitchFamily="34" charset="0"/>
              <a:buAutoNum type="arabicPeriod"/>
            </a:pPr>
            <a:r>
              <a:rPr lang="en-US" dirty="0"/>
              <a:t>Gaussian Approximation</a:t>
            </a:r>
          </a:p>
          <a:p>
            <a:pPr marL="658368" lvl="1" indent="-457200">
              <a:buFont typeface="Calibri" panose="020F0502020204030204" pitchFamily="34" charset="0"/>
              <a:buAutoNum type="arabicPeriod"/>
            </a:pPr>
            <a:r>
              <a:rPr lang="en-US" dirty="0"/>
              <a:t>Hybrid Monte Carlo</a:t>
            </a:r>
          </a:p>
          <a:p>
            <a:pPr marL="658368" lvl="1" indent="-457200">
              <a:buFont typeface="Calibri" panose="020F0502020204030204" pitchFamily="34" charset="0"/>
              <a:buAutoNum type="arabicPeriod"/>
            </a:pPr>
            <a:r>
              <a:rPr lang="en-US" dirty="0" err="1"/>
              <a:t>Variational</a:t>
            </a:r>
            <a:r>
              <a:rPr lang="en-US" dirty="0"/>
              <a:t> Inference</a:t>
            </a:r>
          </a:p>
          <a:p>
            <a:pPr lvl="1"/>
            <a:endParaRPr lang="en-US" dirty="0"/>
          </a:p>
          <a:p>
            <a:pPr lvl="1"/>
            <a:endParaRPr lang="en-US" dirty="0"/>
          </a:p>
        </p:txBody>
      </p:sp>
    </p:spTree>
    <p:extLst>
      <p:ext uri="{BB962C8B-B14F-4D97-AF65-F5344CB8AC3E}">
        <p14:creationId xmlns:p14="http://schemas.microsoft.com/office/powerpoint/2010/main" val="2233021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1944</TotalTime>
  <Words>1112</Words>
  <Application>Microsoft Office PowerPoint</Application>
  <PresentationFormat>Widescreen</PresentationFormat>
  <Paragraphs>198</Paragraphs>
  <Slides>32</Slides>
  <Notes>8</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32</vt:i4>
      </vt:variant>
    </vt:vector>
  </HeadingPairs>
  <TitlesOfParts>
    <vt:vector size="41" baseType="lpstr">
      <vt:lpstr>Arial</vt:lpstr>
      <vt:lpstr>Calibri</vt:lpstr>
      <vt:lpstr>Calibri Light</vt:lpstr>
      <vt:lpstr>Cambria Math</vt:lpstr>
      <vt:lpstr>DengXian</vt:lpstr>
      <vt:lpstr>Garamond</vt:lpstr>
      <vt:lpstr>Times New Roman</vt:lpstr>
      <vt:lpstr>Retrospect</vt:lpstr>
      <vt:lpstr>Equation</vt:lpstr>
      <vt:lpstr>Bayesian Neural Networks</vt:lpstr>
      <vt:lpstr>Introduction &amp; Motivation</vt:lpstr>
      <vt:lpstr>Motivation: Neural Nets</vt:lpstr>
      <vt:lpstr>Motivation: Bayesian Neural Nets</vt:lpstr>
      <vt:lpstr>Structure of the Model</vt:lpstr>
      <vt:lpstr>NN Architecture</vt:lpstr>
      <vt:lpstr>Setting Priors</vt:lpstr>
      <vt:lpstr>A Simple Specification</vt:lpstr>
      <vt:lpstr>Complications</vt:lpstr>
      <vt:lpstr>Hybrid Monte Carlo</vt:lpstr>
      <vt:lpstr>Hybrid Monte Carlo</vt:lpstr>
      <vt:lpstr>Hybrid Monte Carlo</vt:lpstr>
      <vt:lpstr>NUTS</vt:lpstr>
      <vt:lpstr>Variational Inference</vt:lpstr>
      <vt:lpstr>ADVI</vt:lpstr>
      <vt:lpstr>BNN Application</vt:lpstr>
      <vt:lpstr>Datasets</vt:lpstr>
      <vt:lpstr>GLM approach</vt:lpstr>
      <vt:lpstr>GLM approach</vt:lpstr>
      <vt:lpstr>NN approach</vt:lpstr>
      <vt:lpstr>NN approach(Frequentist method)</vt:lpstr>
      <vt:lpstr>NN approach(Frequentist method)</vt:lpstr>
      <vt:lpstr>NN approach(Bayesian method)</vt:lpstr>
      <vt:lpstr>NN approach(Bayesian method)</vt:lpstr>
      <vt:lpstr>NN approach(Hybrid Monte Carlo)</vt:lpstr>
      <vt:lpstr>NN approach(Variational Inference)</vt:lpstr>
      <vt:lpstr>NN approach(Variational Inference)</vt:lpstr>
      <vt:lpstr>NN approach(Variational Inference)</vt:lpstr>
      <vt:lpstr>NN approach(Variational Inference)</vt:lpstr>
      <vt:lpstr>NN approach(Bayesian method)</vt:lpstr>
      <vt:lpstr>References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Greg</dc:creator>
  <cp:lastModifiedBy>Greg</cp:lastModifiedBy>
  <cp:revision>66</cp:revision>
  <dcterms:created xsi:type="dcterms:W3CDTF">2014-09-12T02:11:56Z</dcterms:created>
  <dcterms:modified xsi:type="dcterms:W3CDTF">2017-05-15T23:40:55Z</dcterms:modified>
</cp:coreProperties>
</file>