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9" r:id="rId3"/>
    <p:sldId id="257" r:id="rId4"/>
    <p:sldId id="262" r:id="rId5"/>
    <p:sldId id="282" r:id="rId6"/>
    <p:sldId id="293" r:id="rId7"/>
    <p:sldId id="294" r:id="rId8"/>
    <p:sldId id="295" r:id="rId9"/>
    <p:sldId id="296" r:id="rId10"/>
    <p:sldId id="297" r:id="rId11"/>
    <p:sldId id="298" r:id="rId12"/>
    <p:sldId id="299" r:id="rId13"/>
    <p:sldId id="267" r:id="rId14"/>
    <p:sldId id="268" r:id="rId15"/>
    <p:sldId id="269" r:id="rId16"/>
    <p:sldId id="270" r:id="rId17"/>
    <p:sldId id="271" r:id="rId18"/>
    <p:sldId id="272" r:id="rId19"/>
    <p:sldId id="273" r:id="rId20"/>
    <p:sldId id="274" r:id="rId21"/>
    <p:sldId id="283" r:id="rId22"/>
    <p:sldId id="284" r:id="rId23"/>
    <p:sldId id="285" r:id="rId24"/>
    <p:sldId id="286" r:id="rId25"/>
    <p:sldId id="287" r:id="rId26"/>
    <p:sldId id="288" r:id="rId27"/>
    <p:sldId id="289" r:id="rId28"/>
    <p:sldId id="292" r:id="rId29"/>
    <p:sldId id="290" r:id="rId30"/>
    <p:sldId id="291" r:id="rId31"/>
    <p:sldId id="263" r:id="rId32"/>
    <p:sldId id="26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91" autoAdjust="0"/>
    <p:restoredTop sz="91818" autoAdjust="0"/>
  </p:normalViewPr>
  <p:slideViewPr>
    <p:cSldViewPr>
      <p:cViewPr varScale="1">
        <p:scale>
          <a:sx n="59" d="100"/>
          <a:sy n="59" d="100"/>
        </p:scale>
        <p:origin x="66"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D0323A-F025-4927-AF89-1D06C000A648}" type="datetimeFigureOut">
              <a:rPr lang="en-US" smtClean="0"/>
              <a:t>6/29/2016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2177A-A21C-4AEA-9F17-6780DA013FAF}" type="slidenum">
              <a:rPr lang="en-US" smtClean="0"/>
              <a:t>‹#›</a:t>
            </a:fld>
            <a:endParaRPr lang="en-US"/>
          </a:p>
        </p:txBody>
      </p:sp>
    </p:spTree>
    <p:extLst>
      <p:ext uri="{BB962C8B-B14F-4D97-AF65-F5344CB8AC3E}">
        <p14:creationId xmlns:p14="http://schemas.microsoft.com/office/powerpoint/2010/main" val="223983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Sunspots are areas of reduced surface temperature on the outer shell of the sun. They’re caused by a magnetic field flux – basically the magnetic field of</a:t>
            </a:r>
            <a:r>
              <a:rPr lang="en-US" baseline="0" dirty="0" smtClean="0"/>
              <a:t> the sun passing through its surface (?)</a:t>
            </a:r>
          </a:p>
          <a:p>
            <a:pPr marL="171450" indent="-171450">
              <a:buFont typeface="Arial" pitchFamily="34" charset="0"/>
              <a:buChar char="•"/>
            </a:pPr>
            <a:r>
              <a:rPr lang="en-US" baseline="0" dirty="0" smtClean="0"/>
              <a:t>Sunspot activity occurs in periods of, on average, eleven years (since 1755, they have ranged from 9 to 13.7). The point of highest sunspot activity is the solar maximum; lowest is the solar minimum. A solar cycle starts and ends on the solar minimum.</a:t>
            </a:r>
          </a:p>
          <a:p>
            <a:pPr marL="171450" indent="-171450">
              <a:buFont typeface="Arial" pitchFamily="34" charset="0"/>
              <a:buChar char="•"/>
            </a:pPr>
            <a:r>
              <a:rPr lang="en-US" baseline="0" dirty="0" smtClean="0"/>
              <a:t>The most recent solar cycle started in January 2008 and is ongoing however the solar maximum has already occurred in April 2014. Our project goal is to predict this recent solar maximum using the analyses we’ve learned in this class.</a:t>
            </a:r>
            <a:endParaRPr lang="en-US" dirty="0"/>
          </a:p>
        </p:txBody>
      </p:sp>
      <p:sp>
        <p:nvSpPr>
          <p:cNvPr id="4" name="Slide Number Placeholder 3"/>
          <p:cNvSpPr>
            <a:spLocks noGrp="1"/>
          </p:cNvSpPr>
          <p:nvPr>
            <p:ph type="sldNum" sz="quarter" idx="10"/>
          </p:nvPr>
        </p:nvSpPr>
        <p:spPr/>
        <p:txBody>
          <a:bodyPr/>
          <a:lstStyle/>
          <a:p>
            <a:fld id="{A7B2177A-A21C-4AEA-9F17-6780DA013FAF}" type="slidenum">
              <a:rPr lang="en-US" smtClean="0"/>
              <a:t>3</a:t>
            </a:fld>
            <a:endParaRPr lang="en-US"/>
          </a:p>
        </p:txBody>
      </p:sp>
    </p:spTree>
    <p:extLst>
      <p:ext uri="{BB962C8B-B14F-4D97-AF65-F5344CB8AC3E}">
        <p14:creationId xmlns:p14="http://schemas.microsoft.com/office/powerpoint/2010/main" val="86536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B2177A-A21C-4AEA-9F17-6780DA013FAF}" type="slidenum">
              <a:rPr lang="en-US" smtClean="0"/>
              <a:t>22</a:t>
            </a:fld>
            <a:endParaRPr lang="en-US"/>
          </a:p>
        </p:txBody>
      </p:sp>
    </p:spTree>
    <p:extLst>
      <p:ext uri="{BB962C8B-B14F-4D97-AF65-F5344CB8AC3E}">
        <p14:creationId xmlns:p14="http://schemas.microsoft.com/office/powerpoint/2010/main" val="300599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BAE632-238A-45C2-88C8-4C3C2F660D96}" type="datetimeFigureOut">
              <a:rPr lang="en-US" smtClean="0"/>
              <a:t>6/29/2016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076DDCA-D6E0-4D4C-BDB1-F387E9C67E5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BAE632-238A-45C2-88C8-4C3C2F660D96}"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6DDCA-D6E0-4D4C-BDB1-F387E9C67E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BAE632-238A-45C2-88C8-4C3C2F660D96}"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6DDCA-D6E0-4D4C-BDB1-F387E9C67E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BAE632-238A-45C2-88C8-4C3C2F660D96}"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6DDCA-D6E0-4D4C-BDB1-F387E9C67E5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3BAE632-238A-45C2-88C8-4C3C2F660D96}" type="datetimeFigureOut">
              <a:rPr lang="en-US" smtClean="0"/>
              <a:t>6/29/2016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076DDCA-D6E0-4D4C-BDB1-F387E9C67E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BAE632-238A-45C2-88C8-4C3C2F660D96}"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6DDCA-D6E0-4D4C-BDB1-F387E9C67E5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3BAE632-238A-45C2-88C8-4C3C2F660D96}"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6DDCA-D6E0-4D4C-BDB1-F387E9C67E5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BAE632-238A-45C2-88C8-4C3C2F660D96}"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6DDCA-D6E0-4D4C-BDB1-F387E9C67E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AE632-238A-45C2-88C8-4C3C2F660D96}"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6DDCA-D6E0-4D4C-BDB1-F387E9C67E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BAE632-238A-45C2-88C8-4C3C2F660D96}"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6DDCA-D6E0-4D4C-BDB1-F387E9C67E5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3BAE632-238A-45C2-88C8-4C3C2F660D96}" type="datetimeFigureOut">
              <a:rPr lang="en-US" smtClean="0"/>
              <a:t>6/29/2016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076DDCA-D6E0-4D4C-BDB1-F387E9C67E5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3BAE632-238A-45C2-88C8-4C3C2F660D96}" type="datetimeFigureOut">
              <a:rPr lang="en-US" smtClean="0"/>
              <a:t>6/29/2016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076DDCA-D6E0-4D4C-BDB1-F387E9C67E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531T – Time Series Analysis</a:t>
            </a:r>
          </a:p>
          <a:p>
            <a:r>
              <a:rPr lang="en-US" dirty="0" smtClean="0"/>
              <a:t>Final Project</a:t>
            </a:r>
          </a:p>
          <a:p>
            <a:r>
              <a:rPr lang="en-US" dirty="0" smtClean="0"/>
              <a:t>Judith Victoria, Aaron Jones &amp; Greg Johnson</a:t>
            </a:r>
            <a:endParaRPr lang="en-US" dirty="0"/>
          </a:p>
        </p:txBody>
      </p:sp>
      <p:sp>
        <p:nvSpPr>
          <p:cNvPr id="2" name="Title 1"/>
          <p:cNvSpPr>
            <a:spLocks noGrp="1"/>
          </p:cNvSpPr>
          <p:nvPr>
            <p:ph type="ctrTitle"/>
          </p:nvPr>
        </p:nvSpPr>
        <p:spPr/>
        <p:txBody>
          <a:bodyPr/>
          <a:lstStyle/>
          <a:p>
            <a:r>
              <a:rPr lang="en-US" dirty="0" smtClean="0"/>
              <a:t>Forecasting </a:t>
            </a:r>
            <a:r>
              <a:rPr lang="en-US" smtClean="0"/>
              <a:t>the Next</a:t>
            </a:r>
            <a:r>
              <a:rPr lang="en-US" dirty="0" smtClean="0"/>
              <a:t/>
            </a:r>
            <a:br>
              <a:rPr lang="en-US" dirty="0" smtClean="0"/>
            </a:br>
            <a:r>
              <a:rPr lang="en-US" dirty="0" smtClean="0"/>
              <a:t>Solar Maximum</a:t>
            </a:r>
            <a:endParaRPr lang="en-US" dirty="0"/>
          </a:p>
        </p:txBody>
      </p:sp>
      <p:pic>
        <p:nvPicPr>
          <p:cNvPr id="1026" name="Picture 2" descr="C:\Users\gjohnson\AppData\Local\Microsoft\Windows\Temporary Internet Files\Content.IE5\FIEOH5DB\Sun_of_York.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4191000"/>
            <a:ext cx="2514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21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Residual Diagnostics</a:t>
            </a:r>
          </a:p>
        </p:txBody>
      </p:sp>
      <p:pic>
        <p:nvPicPr>
          <p:cNvPr id="4" name="Content Placeholder 3" descr="sumplotmodel6.png"/>
          <p:cNvPicPr>
            <a:picLocks noGrp="1" noChangeAspect="1"/>
          </p:cNvPicPr>
          <p:nvPr>
            <p:ph sz="quarter" idx="1"/>
          </p:nvPr>
        </p:nvPicPr>
        <p:blipFill>
          <a:blip r:embed="rId2">
            <a:extLst>
              <a:ext uri="{28A0092B-C50C-407E-A947-70E740481C1C}">
                <a14:useLocalDpi xmlns:a14="http://schemas.microsoft.com/office/drawing/2010/main" val="0"/>
              </a:ext>
            </a:extLst>
          </a:blip>
          <a:srcRect t="9233" b="9233"/>
          <a:stretch>
            <a:fillRect/>
          </a:stretch>
        </p:blipFill>
        <p:spPr/>
      </p:pic>
    </p:spTree>
    <p:extLst>
      <p:ext uri="{BB962C8B-B14F-4D97-AF65-F5344CB8AC3E}">
        <p14:creationId xmlns:p14="http://schemas.microsoft.com/office/powerpoint/2010/main" val="3127003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rotWithShape="1">
          <a:blip r:embed="rId2"/>
          <a:srcRect l="-470" t="3238" r="1" b="1874"/>
          <a:stretch/>
        </p:blipFill>
        <p:spPr>
          <a:xfrm>
            <a:off x="1186545" y="1066800"/>
            <a:ext cx="7500255" cy="5654431"/>
          </a:xfrm>
        </p:spPr>
      </p:pic>
      <p:sp>
        <p:nvSpPr>
          <p:cNvPr id="10" name="Title 1"/>
          <p:cNvSpPr>
            <a:spLocks noGrp="1"/>
          </p:cNvSpPr>
          <p:nvPr>
            <p:ph type="title"/>
          </p:nvPr>
        </p:nvSpPr>
        <p:spPr>
          <a:xfrm>
            <a:off x="228600" y="152400"/>
            <a:ext cx="7696200" cy="838200"/>
          </a:xfrm>
        </p:spPr>
        <p:txBody>
          <a:bodyPr>
            <a:normAutofit/>
          </a:bodyPr>
          <a:lstStyle/>
          <a:p>
            <a:r>
              <a:rPr lang="en-US" dirty="0" smtClean="0"/>
              <a:t>Prediction  Plots</a:t>
            </a:r>
            <a:endParaRPr lang="en-US" dirty="0"/>
          </a:p>
        </p:txBody>
      </p:sp>
    </p:spTree>
    <p:extLst>
      <p:ext uri="{BB962C8B-B14F-4D97-AF65-F5344CB8AC3E}">
        <p14:creationId xmlns:p14="http://schemas.microsoft.com/office/powerpoint/2010/main" val="3997608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riginaldata.png"/>
          <p:cNvPicPr>
            <a:picLocks noGrp="1" noChangeAspect="1"/>
          </p:cNvPicPr>
          <p:nvPr>
            <p:ph sz="quarter" idx="1"/>
          </p:nvPr>
        </p:nvPicPr>
        <p:blipFill>
          <a:blip r:embed="rId2">
            <a:extLst>
              <a:ext uri="{28A0092B-C50C-407E-A947-70E740481C1C}">
                <a14:useLocalDpi xmlns:a14="http://schemas.microsoft.com/office/drawing/2010/main" val="0"/>
              </a:ext>
            </a:extLst>
          </a:blip>
          <a:srcRect t="328" b="328"/>
          <a:stretch>
            <a:fillRect/>
          </a:stretch>
        </p:blipFill>
        <p:spPr>
          <a:xfrm>
            <a:off x="457200" y="1066800"/>
            <a:ext cx="8290560" cy="4876800"/>
          </a:xfrm>
        </p:spPr>
      </p:pic>
      <p:sp>
        <p:nvSpPr>
          <p:cNvPr id="5" name="TextBox 4"/>
          <p:cNvSpPr txBox="1"/>
          <p:nvPr/>
        </p:nvSpPr>
        <p:spPr>
          <a:xfrm>
            <a:off x="304800" y="152400"/>
            <a:ext cx="2133600" cy="381000"/>
          </a:xfrm>
          <a:prstGeom prst="rect">
            <a:avLst/>
          </a:prstGeom>
          <a:noFill/>
        </p:spPr>
        <p:txBody>
          <a:bodyPr wrap="square" rtlCol="0">
            <a:spAutoFit/>
          </a:bodyPr>
          <a:lstStyle/>
          <a:p>
            <a:r>
              <a:rPr lang="en-US" dirty="0" smtClean="0"/>
              <a:t>Predicting on Full data</a:t>
            </a:r>
            <a:endParaRPr lang="en-US" dirty="0"/>
          </a:p>
        </p:txBody>
      </p:sp>
      <p:sp>
        <p:nvSpPr>
          <p:cNvPr id="6" name="TextBox 5"/>
          <p:cNvSpPr txBox="1"/>
          <p:nvPr/>
        </p:nvSpPr>
        <p:spPr>
          <a:xfrm>
            <a:off x="7391400" y="5715000"/>
            <a:ext cx="1378466" cy="646331"/>
          </a:xfrm>
          <a:prstGeom prst="rect">
            <a:avLst/>
          </a:prstGeom>
          <a:noFill/>
        </p:spPr>
        <p:txBody>
          <a:bodyPr wrap="square" rtlCol="0">
            <a:spAutoFit/>
          </a:bodyPr>
          <a:lstStyle/>
          <a:p>
            <a:r>
              <a:rPr lang="en-US" dirty="0"/>
              <a:t>Max: </a:t>
            </a:r>
            <a:r>
              <a:rPr lang="en-US" dirty="0" smtClean="0"/>
              <a:t>147.412</a:t>
            </a:r>
          </a:p>
          <a:p>
            <a:r>
              <a:rPr lang="en-US" dirty="0" smtClean="0"/>
              <a:t>Dec 2014</a:t>
            </a:r>
            <a:endParaRPr lang="en-US" dirty="0"/>
          </a:p>
        </p:txBody>
      </p:sp>
    </p:spTree>
    <p:extLst>
      <p:ext uri="{BB962C8B-B14F-4D97-AF65-F5344CB8AC3E}">
        <p14:creationId xmlns:p14="http://schemas.microsoft.com/office/powerpoint/2010/main" val="322219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772400" cy="3581400"/>
          </a:xfrm>
        </p:spPr>
        <p:txBody>
          <a:bodyPr>
            <a:normAutofit/>
          </a:bodyPr>
          <a:lstStyle/>
          <a:p>
            <a:pPr algn="ctr"/>
            <a:r>
              <a:rPr lang="en-US" sz="6000" dirty="0" smtClean="0"/>
              <a:t>Holt-Winters</a:t>
            </a:r>
            <a:endParaRPr lang="en-US" sz="6000" dirty="0"/>
          </a:p>
        </p:txBody>
      </p:sp>
    </p:spTree>
    <p:extLst>
      <p:ext uri="{BB962C8B-B14F-4D97-AF65-F5344CB8AC3E}">
        <p14:creationId xmlns:p14="http://schemas.microsoft.com/office/powerpoint/2010/main" val="3166205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200400" cy="914400"/>
          </a:xfrm>
        </p:spPr>
        <p:txBody>
          <a:bodyPr/>
          <a:lstStyle/>
          <a:p>
            <a:pPr algn="ctr"/>
            <a:r>
              <a:rPr lang="en-US" dirty="0" smtClean="0"/>
              <a:t>Exponential</a:t>
            </a:r>
            <a:endParaRPr lang="en-US" dirty="0"/>
          </a:p>
        </p:txBody>
      </p:sp>
      <p:sp>
        <p:nvSpPr>
          <p:cNvPr id="3" name="TextBox 2"/>
          <p:cNvSpPr txBox="1"/>
          <p:nvPr/>
        </p:nvSpPr>
        <p:spPr>
          <a:xfrm>
            <a:off x="7239000" y="228600"/>
            <a:ext cx="1672253" cy="369332"/>
          </a:xfrm>
          <a:prstGeom prst="rect">
            <a:avLst/>
          </a:prstGeom>
          <a:noFill/>
        </p:spPr>
        <p:txBody>
          <a:bodyPr wrap="none" rtlCol="0">
            <a:spAutoFit/>
          </a:bodyPr>
          <a:lstStyle/>
          <a:p>
            <a:r>
              <a:rPr lang="en-US" dirty="0" smtClean="0">
                <a:solidFill>
                  <a:prstClr val="black"/>
                </a:solidFill>
              </a:rPr>
              <a:t>Full Training Data</a:t>
            </a:r>
            <a:endParaRPr lang="en-US" dirty="0">
              <a:solidFill>
                <a:prstClr val="black"/>
              </a:solidFill>
            </a:endParaRPr>
          </a:p>
        </p:txBody>
      </p:sp>
      <p:pic>
        <p:nvPicPr>
          <p:cNvPr id="6" name="Picture 5" descr="ExpFul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43000"/>
            <a:ext cx="8686800" cy="4572000"/>
          </a:xfrm>
          <a:prstGeom prst="rect">
            <a:avLst/>
          </a:prstGeom>
        </p:spPr>
      </p:pic>
      <p:sp>
        <p:nvSpPr>
          <p:cNvPr id="7" name="TextBox 6"/>
          <p:cNvSpPr txBox="1"/>
          <p:nvPr/>
        </p:nvSpPr>
        <p:spPr>
          <a:xfrm>
            <a:off x="609600" y="5867400"/>
            <a:ext cx="2441026" cy="523220"/>
          </a:xfrm>
          <a:prstGeom prst="rect">
            <a:avLst/>
          </a:prstGeom>
          <a:noFill/>
        </p:spPr>
        <p:txBody>
          <a:bodyPr wrap="none" rtlCol="0">
            <a:spAutoFit/>
          </a:bodyPr>
          <a:lstStyle/>
          <a:p>
            <a:r>
              <a:rPr lang="en-US" sz="2800" dirty="0" err="1" smtClean="0">
                <a:solidFill>
                  <a:prstClr val="black"/>
                </a:solidFill>
              </a:rPr>
              <a:t>SS</a:t>
            </a:r>
            <a:r>
              <a:rPr lang="en-US" sz="2800" baseline="-25000" dirty="0" err="1" smtClean="0">
                <a:solidFill>
                  <a:prstClr val="black"/>
                </a:solidFill>
              </a:rPr>
              <a:t>pr</a:t>
            </a:r>
            <a:r>
              <a:rPr lang="en-US" sz="2800" dirty="0" smtClean="0">
                <a:solidFill>
                  <a:prstClr val="black"/>
                </a:solidFill>
              </a:rPr>
              <a:t>=</a:t>
            </a:r>
            <a:r>
              <a:rPr lang="hr-HR" sz="2800" dirty="0" smtClean="0">
                <a:solidFill>
                  <a:prstClr val="black"/>
                </a:solidFill>
              </a:rPr>
              <a:t>255,537.23</a:t>
            </a:r>
            <a:endParaRPr lang="en-US" sz="2800" dirty="0">
              <a:solidFill>
                <a:prstClr val="black"/>
              </a:solidFill>
            </a:endParaRPr>
          </a:p>
        </p:txBody>
      </p:sp>
      <p:sp>
        <p:nvSpPr>
          <p:cNvPr id="8" name="TextBox 7"/>
          <p:cNvSpPr txBox="1"/>
          <p:nvPr/>
        </p:nvSpPr>
        <p:spPr>
          <a:xfrm>
            <a:off x="4648200" y="5867400"/>
            <a:ext cx="4059600" cy="523220"/>
          </a:xfrm>
          <a:prstGeom prst="rect">
            <a:avLst/>
          </a:prstGeom>
          <a:noFill/>
        </p:spPr>
        <p:txBody>
          <a:bodyPr wrap="none" rtlCol="0">
            <a:spAutoFit/>
          </a:bodyPr>
          <a:lstStyle/>
          <a:p>
            <a:r>
              <a:rPr lang="en-US" sz="2800" dirty="0" smtClean="0">
                <a:solidFill>
                  <a:prstClr val="black"/>
                </a:solidFill>
              </a:rPr>
              <a:t>Residuals Violate Assumptions</a:t>
            </a:r>
            <a:endParaRPr lang="en-US" sz="2800" dirty="0">
              <a:solidFill>
                <a:prstClr val="black"/>
              </a:solidFill>
            </a:endParaRPr>
          </a:p>
        </p:txBody>
      </p:sp>
    </p:spTree>
    <p:extLst>
      <p:ext uri="{BB962C8B-B14F-4D97-AF65-F5344CB8AC3E}">
        <p14:creationId xmlns:p14="http://schemas.microsoft.com/office/powerpoint/2010/main" val="3920928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648200" cy="868362"/>
          </a:xfrm>
        </p:spPr>
        <p:txBody>
          <a:bodyPr>
            <a:normAutofit/>
          </a:bodyPr>
          <a:lstStyle/>
          <a:p>
            <a:pPr algn="ctr"/>
            <a:r>
              <a:rPr lang="en-US" dirty="0" smtClean="0"/>
              <a:t>Double Exponential</a:t>
            </a:r>
            <a:endParaRPr lang="en-US" dirty="0"/>
          </a:p>
        </p:txBody>
      </p:sp>
      <p:sp>
        <p:nvSpPr>
          <p:cNvPr id="4" name="TextBox 3"/>
          <p:cNvSpPr txBox="1"/>
          <p:nvPr/>
        </p:nvSpPr>
        <p:spPr>
          <a:xfrm>
            <a:off x="7239000" y="228600"/>
            <a:ext cx="1672253" cy="369332"/>
          </a:xfrm>
          <a:prstGeom prst="rect">
            <a:avLst/>
          </a:prstGeom>
          <a:noFill/>
        </p:spPr>
        <p:txBody>
          <a:bodyPr wrap="none" rtlCol="0">
            <a:spAutoFit/>
          </a:bodyPr>
          <a:lstStyle/>
          <a:p>
            <a:r>
              <a:rPr lang="en-US" dirty="0" smtClean="0">
                <a:solidFill>
                  <a:prstClr val="black"/>
                </a:solidFill>
              </a:rPr>
              <a:t>Full Training Data</a:t>
            </a:r>
            <a:endParaRPr lang="en-US" dirty="0">
              <a:solidFill>
                <a:prstClr val="black"/>
              </a:solidFill>
            </a:endParaRPr>
          </a:p>
        </p:txBody>
      </p:sp>
      <p:pic>
        <p:nvPicPr>
          <p:cNvPr id="5" name="Picture 4" descr="dexpful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43000"/>
            <a:ext cx="8686800" cy="4495800"/>
          </a:xfrm>
          <a:prstGeom prst="rect">
            <a:avLst/>
          </a:prstGeom>
        </p:spPr>
      </p:pic>
      <p:sp>
        <p:nvSpPr>
          <p:cNvPr id="6" name="TextBox 5"/>
          <p:cNvSpPr txBox="1"/>
          <p:nvPr/>
        </p:nvSpPr>
        <p:spPr>
          <a:xfrm>
            <a:off x="609600" y="5715000"/>
            <a:ext cx="2441026" cy="523220"/>
          </a:xfrm>
          <a:prstGeom prst="rect">
            <a:avLst/>
          </a:prstGeom>
          <a:noFill/>
        </p:spPr>
        <p:txBody>
          <a:bodyPr wrap="none" rtlCol="0">
            <a:spAutoFit/>
          </a:bodyPr>
          <a:lstStyle/>
          <a:p>
            <a:r>
              <a:rPr lang="en-US" sz="2800" dirty="0" err="1" smtClean="0">
                <a:solidFill>
                  <a:prstClr val="black"/>
                </a:solidFill>
              </a:rPr>
              <a:t>SS</a:t>
            </a:r>
            <a:r>
              <a:rPr lang="en-US" sz="2800" baseline="-25000" dirty="0" err="1" smtClean="0">
                <a:solidFill>
                  <a:prstClr val="black"/>
                </a:solidFill>
              </a:rPr>
              <a:t>pr</a:t>
            </a:r>
            <a:r>
              <a:rPr lang="en-US" sz="2800" dirty="0" smtClean="0">
                <a:solidFill>
                  <a:prstClr val="black"/>
                </a:solidFill>
              </a:rPr>
              <a:t>=</a:t>
            </a:r>
            <a:r>
              <a:rPr lang="hr-HR" sz="2800" dirty="0" smtClean="0">
                <a:solidFill>
                  <a:prstClr val="black"/>
                </a:solidFill>
              </a:rPr>
              <a:t>345,068.31</a:t>
            </a:r>
            <a:endParaRPr lang="en-US" sz="2800" dirty="0">
              <a:solidFill>
                <a:prstClr val="black"/>
              </a:solidFill>
            </a:endParaRPr>
          </a:p>
        </p:txBody>
      </p:sp>
      <p:sp>
        <p:nvSpPr>
          <p:cNvPr id="7" name="TextBox 6"/>
          <p:cNvSpPr txBox="1"/>
          <p:nvPr/>
        </p:nvSpPr>
        <p:spPr>
          <a:xfrm>
            <a:off x="4572000" y="5715000"/>
            <a:ext cx="4059600" cy="523220"/>
          </a:xfrm>
          <a:prstGeom prst="rect">
            <a:avLst/>
          </a:prstGeom>
          <a:noFill/>
        </p:spPr>
        <p:txBody>
          <a:bodyPr wrap="none" rtlCol="0">
            <a:spAutoFit/>
          </a:bodyPr>
          <a:lstStyle/>
          <a:p>
            <a:r>
              <a:rPr lang="en-US" sz="2800" dirty="0" smtClean="0">
                <a:solidFill>
                  <a:prstClr val="black"/>
                </a:solidFill>
              </a:rPr>
              <a:t>Residuals Violate Assumptions</a:t>
            </a:r>
            <a:endParaRPr lang="en-US" sz="2800" dirty="0">
              <a:solidFill>
                <a:prstClr val="black"/>
              </a:solidFill>
            </a:endParaRPr>
          </a:p>
        </p:txBody>
      </p:sp>
    </p:spTree>
    <p:extLst>
      <p:ext uri="{BB962C8B-B14F-4D97-AF65-F5344CB8AC3E}">
        <p14:creationId xmlns:p14="http://schemas.microsoft.com/office/powerpoint/2010/main" val="1072269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667000" cy="868362"/>
          </a:xfrm>
        </p:spPr>
        <p:txBody>
          <a:bodyPr>
            <a:normAutofit/>
          </a:bodyPr>
          <a:lstStyle/>
          <a:p>
            <a:pPr algn="ctr"/>
            <a:r>
              <a:rPr lang="en-US" dirty="0" smtClean="0"/>
              <a:t>Additive</a:t>
            </a:r>
            <a:endParaRPr lang="en-US" dirty="0"/>
          </a:p>
        </p:txBody>
      </p:sp>
      <p:sp>
        <p:nvSpPr>
          <p:cNvPr id="4" name="TextBox 3"/>
          <p:cNvSpPr txBox="1"/>
          <p:nvPr/>
        </p:nvSpPr>
        <p:spPr>
          <a:xfrm>
            <a:off x="7239000" y="228600"/>
            <a:ext cx="1672253" cy="369332"/>
          </a:xfrm>
          <a:prstGeom prst="rect">
            <a:avLst/>
          </a:prstGeom>
          <a:noFill/>
        </p:spPr>
        <p:txBody>
          <a:bodyPr wrap="none" rtlCol="0">
            <a:spAutoFit/>
          </a:bodyPr>
          <a:lstStyle/>
          <a:p>
            <a:r>
              <a:rPr lang="en-US" dirty="0" smtClean="0">
                <a:solidFill>
                  <a:prstClr val="black"/>
                </a:solidFill>
              </a:rPr>
              <a:t>Full Training Data</a:t>
            </a:r>
            <a:endParaRPr lang="en-US" dirty="0">
              <a:solidFill>
                <a:prstClr val="black"/>
              </a:solidFill>
            </a:endParaRPr>
          </a:p>
        </p:txBody>
      </p:sp>
      <p:sp>
        <p:nvSpPr>
          <p:cNvPr id="6" name="TextBox 5"/>
          <p:cNvSpPr txBox="1"/>
          <p:nvPr/>
        </p:nvSpPr>
        <p:spPr>
          <a:xfrm>
            <a:off x="609600" y="5715000"/>
            <a:ext cx="2276568" cy="523220"/>
          </a:xfrm>
          <a:prstGeom prst="rect">
            <a:avLst/>
          </a:prstGeom>
          <a:noFill/>
        </p:spPr>
        <p:txBody>
          <a:bodyPr wrap="none" rtlCol="0">
            <a:spAutoFit/>
          </a:bodyPr>
          <a:lstStyle/>
          <a:p>
            <a:r>
              <a:rPr lang="en-US" sz="2800" dirty="0" err="1" smtClean="0">
                <a:solidFill>
                  <a:prstClr val="black"/>
                </a:solidFill>
              </a:rPr>
              <a:t>SS</a:t>
            </a:r>
            <a:r>
              <a:rPr lang="en-US" sz="2800" baseline="-25000" dirty="0" err="1" smtClean="0">
                <a:solidFill>
                  <a:prstClr val="black"/>
                </a:solidFill>
              </a:rPr>
              <a:t>pr</a:t>
            </a:r>
            <a:r>
              <a:rPr lang="en-US" sz="2800" dirty="0" smtClean="0">
                <a:solidFill>
                  <a:prstClr val="black"/>
                </a:solidFill>
              </a:rPr>
              <a:t>=</a:t>
            </a:r>
            <a:r>
              <a:rPr lang="hr-HR" sz="2800" dirty="0" smtClean="0">
                <a:solidFill>
                  <a:prstClr val="black"/>
                </a:solidFill>
              </a:rPr>
              <a:t>45,444.55</a:t>
            </a:r>
            <a:endParaRPr lang="en-US" sz="2800" dirty="0">
              <a:solidFill>
                <a:prstClr val="black"/>
              </a:solidFill>
            </a:endParaRPr>
          </a:p>
        </p:txBody>
      </p:sp>
      <p:sp>
        <p:nvSpPr>
          <p:cNvPr id="7" name="TextBox 6"/>
          <p:cNvSpPr txBox="1"/>
          <p:nvPr/>
        </p:nvSpPr>
        <p:spPr>
          <a:xfrm>
            <a:off x="4572000" y="5715000"/>
            <a:ext cx="4059600" cy="523220"/>
          </a:xfrm>
          <a:prstGeom prst="rect">
            <a:avLst/>
          </a:prstGeom>
          <a:noFill/>
        </p:spPr>
        <p:txBody>
          <a:bodyPr wrap="none" rtlCol="0">
            <a:spAutoFit/>
          </a:bodyPr>
          <a:lstStyle/>
          <a:p>
            <a:r>
              <a:rPr lang="en-US" sz="2800" dirty="0" smtClean="0">
                <a:solidFill>
                  <a:prstClr val="black"/>
                </a:solidFill>
              </a:rPr>
              <a:t>Residuals Violate Assumptions</a:t>
            </a:r>
            <a:endParaRPr lang="en-US" sz="2800" dirty="0">
              <a:solidFill>
                <a:prstClr val="black"/>
              </a:solidFill>
            </a:endParaRPr>
          </a:p>
        </p:txBody>
      </p:sp>
      <p:pic>
        <p:nvPicPr>
          <p:cNvPr id="3" name="Picture 2" descr="add ful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686800" cy="4267200"/>
          </a:xfrm>
          <a:prstGeom prst="rect">
            <a:avLst/>
          </a:prstGeom>
        </p:spPr>
      </p:pic>
    </p:spTree>
    <p:extLst>
      <p:ext uri="{BB962C8B-B14F-4D97-AF65-F5344CB8AC3E}">
        <p14:creationId xmlns:p14="http://schemas.microsoft.com/office/powerpoint/2010/main" val="91460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pPr algn="ctr"/>
            <a:r>
              <a:rPr lang="en-US" dirty="0" smtClean="0"/>
              <a:t>Residual Diagnostics</a:t>
            </a:r>
            <a:endParaRPr lang="en-US" dirty="0"/>
          </a:p>
        </p:txBody>
      </p:sp>
      <p:pic>
        <p:nvPicPr>
          <p:cNvPr id="4" name="Picture 3" descr="residdia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8839200" cy="5096341"/>
          </a:xfrm>
          <a:prstGeom prst="rect">
            <a:avLst/>
          </a:prstGeom>
        </p:spPr>
      </p:pic>
    </p:spTree>
    <p:extLst>
      <p:ext uri="{BB962C8B-B14F-4D97-AF65-F5344CB8AC3E}">
        <p14:creationId xmlns:p14="http://schemas.microsoft.com/office/powerpoint/2010/main" val="1666430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048000" cy="868362"/>
          </a:xfrm>
        </p:spPr>
        <p:txBody>
          <a:bodyPr>
            <a:normAutofit/>
          </a:bodyPr>
          <a:lstStyle/>
          <a:p>
            <a:pPr algn="ctr"/>
            <a:r>
              <a:rPr lang="en-US" dirty="0" smtClean="0"/>
              <a:t>Multiplicative</a:t>
            </a:r>
            <a:endParaRPr lang="en-US" dirty="0"/>
          </a:p>
        </p:txBody>
      </p:sp>
      <p:sp>
        <p:nvSpPr>
          <p:cNvPr id="4" name="TextBox 3"/>
          <p:cNvSpPr txBox="1"/>
          <p:nvPr/>
        </p:nvSpPr>
        <p:spPr>
          <a:xfrm>
            <a:off x="7239000" y="228600"/>
            <a:ext cx="1672253" cy="369332"/>
          </a:xfrm>
          <a:prstGeom prst="rect">
            <a:avLst/>
          </a:prstGeom>
          <a:noFill/>
        </p:spPr>
        <p:txBody>
          <a:bodyPr wrap="none" rtlCol="0">
            <a:spAutoFit/>
          </a:bodyPr>
          <a:lstStyle/>
          <a:p>
            <a:r>
              <a:rPr lang="en-US" dirty="0" smtClean="0">
                <a:solidFill>
                  <a:prstClr val="black"/>
                </a:solidFill>
              </a:rPr>
              <a:t>Full Training Data</a:t>
            </a:r>
            <a:endParaRPr lang="en-US" dirty="0">
              <a:solidFill>
                <a:prstClr val="black"/>
              </a:solidFill>
            </a:endParaRPr>
          </a:p>
        </p:txBody>
      </p:sp>
      <p:sp>
        <p:nvSpPr>
          <p:cNvPr id="6" name="TextBox 5"/>
          <p:cNvSpPr txBox="1"/>
          <p:nvPr/>
        </p:nvSpPr>
        <p:spPr>
          <a:xfrm>
            <a:off x="609600" y="5715000"/>
            <a:ext cx="2710330" cy="523220"/>
          </a:xfrm>
          <a:prstGeom prst="rect">
            <a:avLst/>
          </a:prstGeom>
          <a:noFill/>
        </p:spPr>
        <p:txBody>
          <a:bodyPr wrap="none" rtlCol="0">
            <a:spAutoFit/>
          </a:bodyPr>
          <a:lstStyle/>
          <a:p>
            <a:r>
              <a:rPr lang="en-US" sz="2800" dirty="0" err="1" smtClean="0">
                <a:solidFill>
                  <a:prstClr val="black"/>
                </a:solidFill>
              </a:rPr>
              <a:t>SS</a:t>
            </a:r>
            <a:r>
              <a:rPr lang="en-US" sz="2800" baseline="-25000" dirty="0" err="1" smtClean="0">
                <a:solidFill>
                  <a:prstClr val="black"/>
                </a:solidFill>
              </a:rPr>
              <a:t>pr</a:t>
            </a:r>
            <a:r>
              <a:rPr lang="en-US" sz="2800" dirty="0" smtClean="0">
                <a:solidFill>
                  <a:prstClr val="black"/>
                </a:solidFill>
              </a:rPr>
              <a:t>=</a:t>
            </a:r>
            <a:r>
              <a:rPr lang="is-IS" sz="2800" dirty="0" smtClean="0">
                <a:solidFill>
                  <a:prstClr val="black"/>
                </a:solidFill>
              </a:rPr>
              <a:t>6,205,203.67</a:t>
            </a:r>
            <a:endParaRPr lang="en-US" sz="2800" dirty="0">
              <a:solidFill>
                <a:prstClr val="black"/>
              </a:solidFill>
            </a:endParaRPr>
          </a:p>
        </p:txBody>
      </p:sp>
      <p:sp>
        <p:nvSpPr>
          <p:cNvPr id="7" name="TextBox 6"/>
          <p:cNvSpPr txBox="1"/>
          <p:nvPr/>
        </p:nvSpPr>
        <p:spPr>
          <a:xfrm>
            <a:off x="4572000" y="5715000"/>
            <a:ext cx="4059600" cy="523220"/>
          </a:xfrm>
          <a:prstGeom prst="rect">
            <a:avLst/>
          </a:prstGeom>
          <a:noFill/>
        </p:spPr>
        <p:txBody>
          <a:bodyPr wrap="none" rtlCol="0">
            <a:spAutoFit/>
          </a:bodyPr>
          <a:lstStyle/>
          <a:p>
            <a:r>
              <a:rPr lang="en-US" sz="2800" dirty="0" smtClean="0">
                <a:solidFill>
                  <a:prstClr val="black"/>
                </a:solidFill>
              </a:rPr>
              <a:t>Residuals Violate Assumptions</a:t>
            </a:r>
            <a:endParaRPr lang="en-US" sz="2800" dirty="0">
              <a:solidFill>
                <a:prstClr val="black"/>
              </a:solidFill>
            </a:endParaRPr>
          </a:p>
        </p:txBody>
      </p:sp>
      <p:pic>
        <p:nvPicPr>
          <p:cNvPr id="3" name="Picture 2" descr="multifull.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43001"/>
            <a:ext cx="8686800" cy="4572000"/>
          </a:xfrm>
          <a:prstGeom prst="rect">
            <a:avLst/>
          </a:prstGeom>
        </p:spPr>
      </p:pic>
    </p:spTree>
    <p:extLst>
      <p:ext uri="{BB962C8B-B14F-4D97-AF65-F5344CB8AC3E}">
        <p14:creationId xmlns:p14="http://schemas.microsoft.com/office/powerpoint/2010/main" val="35717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667000" cy="868362"/>
          </a:xfrm>
        </p:spPr>
        <p:txBody>
          <a:bodyPr>
            <a:normAutofit/>
          </a:bodyPr>
          <a:lstStyle/>
          <a:p>
            <a:pPr algn="ctr"/>
            <a:r>
              <a:rPr lang="en-US" dirty="0" err="1" smtClean="0"/>
              <a:t>SS</a:t>
            </a:r>
            <a:r>
              <a:rPr lang="en-US" baseline="-25000" dirty="0" err="1" smtClean="0"/>
              <a:t>pr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8454976"/>
              </p:ext>
            </p:extLst>
          </p:nvPr>
        </p:nvGraphicFramePr>
        <p:xfrm>
          <a:off x="1066800" y="1295400"/>
          <a:ext cx="6324600" cy="4492008"/>
        </p:xfrm>
        <a:graphic>
          <a:graphicData uri="http://schemas.openxmlformats.org/drawingml/2006/table">
            <a:tbl>
              <a:tblPr firstRow="1" bandRow="1">
                <a:tableStyleId>{69CF1AB2-1976-4502-BF36-3FF5EA218861}</a:tableStyleId>
              </a:tblPr>
              <a:tblGrid>
                <a:gridCol w="3048000"/>
                <a:gridCol w="3276600"/>
              </a:tblGrid>
              <a:tr h="496209">
                <a:tc>
                  <a:txBody>
                    <a:bodyPr/>
                    <a:lstStyle/>
                    <a:p>
                      <a:pPr algn="l" fontAlgn="b"/>
                      <a:r>
                        <a:rPr lang="en-US" sz="2000" u="none" strike="noStrike" dirty="0" smtClean="0">
                          <a:effectLst/>
                        </a:rPr>
                        <a:t>Model</a:t>
                      </a:r>
                      <a:endParaRPr lang="en-US" sz="2000" b="0" i="0" u="none" strike="noStrike" dirty="0">
                        <a:solidFill>
                          <a:srgbClr val="000000"/>
                        </a:solidFill>
                        <a:effectLst/>
                        <a:latin typeface="Calibri"/>
                      </a:endParaRPr>
                    </a:p>
                  </a:txBody>
                  <a:tcPr marL="12772" marR="12772" marT="12772" marB="0" anchor="b"/>
                </a:tc>
                <a:tc>
                  <a:txBody>
                    <a:bodyPr/>
                    <a:lstStyle/>
                    <a:p>
                      <a:pPr algn="l" fontAlgn="b"/>
                      <a:r>
                        <a:rPr lang="en-US" sz="2000" u="none" strike="noStrike" dirty="0">
                          <a:effectLst/>
                        </a:rPr>
                        <a:t>Sum of Squares Predicted</a:t>
                      </a:r>
                      <a:endParaRPr lang="en-US" sz="2000" b="0" i="0" u="none" strike="noStrike" dirty="0">
                        <a:solidFill>
                          <a:srgbClr val="000000"/>
                        </a:solidFill>
                        <a:effectLst/>
                        <a:latin typeface="Calibri"/>
                      </a:endParaRPr>
                    </a:p>
                  </a:txBody>
                  <a:tcPr marL="12772" marR="12772" marT="12772" marB="0" anchor="b"/>
                </a:tc>
              </a:tr>
              <a:tr h="496209">
                <a:tc>
                  <a:txBody>
                    <a:bodyPr/>
                    <a:lstStyle/>
                    <a:p>
                      <a:pPr algn="l" fontAlgn="b"/>
                      <a:r>
                        <a:rPr lang="en-US" sz="2000" u="none" strike="noStrike" dirty="0">
                          <a:effectLst/>
                        </a:rPr>
                        <a:t>Exponential</a:t>
                      </a:r>
                      <a:endParaRPr lang="en-US" sz="2000" b="0" i="0" u="none" strike="noStrike" dirty="0">
                        <a:solidFill>
                          <a:srgbClr val="000000"/>
                        </a:solidFill>
                        <a:effectLst/>
                        <a:latin typeface="Calibri"/>
                      </a:endParaRPr>
                    </a:p>
                  </a:txBody>
                  <a:tcPr marL="12772" marR="12772" marT="12772" marB="0" anchor="b"/>
                </a:tc>
                <a:tc>
                  <a:txBody>
                    <a:bodyPr/>
                    <a:lstStyle/>
                    <a:p>
                      <a:pPr algn="ctr" fontAlgn="b"/>
                      <a:r>
                        <a:rPr lang="nb-NO" sz="2000" u="none" strike="noStrike">
                          <a:effectLst/>
                        </a:rPr>
                        <a:t>255537.228</a:t>
                      </a:r>
                      <a:endParaRPr lang="nb-NO" sz="2000" b="0" i="0" u="none" strike="noStrike">
                        <a:solidFill>
                          <a:srgbClr val="000000"/>
                        </a:solidFill>
                        <a:effectLst/>
                        <a:latin typeface="Calibri"/>
                      </a:endParaRPr>
                    </a:p>
                  </a:txBody>
                  <a:tcPr marL="12772" marR="12772" marT="12772" marB="0" anchor="b"/>
                </a:tc>
              </a:tr>
              <a:tr h="496209">
                <a:tc>
                  <a:txBody>
                    <a:bodyPr/>
                    <a:lstStyle/>
                    <a:p>
                      <a:pPr algn="l" fontAlgn="b"/>
                      <a:r>
                        <a:rPr lang="en-US" sz="2000" u="none" strike="noStrike" dirty="0">
                          <a:effectLst/>
                        </a:rPr>
                        <a:t>Double Exponential</a:t>
                      </a:r>
                      <a:endParaRPr lang="en-US" sz="2000" b="0" i="0" u="none" strike="noStrike" dirty="0">
                        <a:solidFill>
                          <a:srgbClr val="000000"/>
                        </a:solidFill>
                        <a:effectLst/>
                        <a:latin typeface="Calibri"/>
                      </a:endParaRPr>
                    </a:p>
                  </a:txBody>
                  <a:tcPr marL="12772" marR="12772" marT="12772" marB="0" anchor="b"/>
                </a:tc>
                <a:tc>
                  <a:txBody>
                    <a:bodyPr/>
                    <a:lstStyle/>
                    <a:p>
                      <a:pPr algn="ctr" fontAlgn="b"/>
                      <a:r>
                        <a:rPr lang="is-IS" sz="2000" u="none" strike="noStrike">
                          <a:effectLst/>
                        </a:rPr>
                        <a:t>345068.3116</a:t>
                      </a:r>
                      <a:endParaRPr lang="is-IS" sz="2000" b="0" i="0" u="none" strike="noStrike">
                        <a:solidFill>
                          <a:srgbClr val="000000"/>
                        </a:solidFill>
                        <a:effectLst/>
                        <a:latin typeface="Calibri"/>
                      </a:endParaRPr>
                    </a:p>
                  </a:txBody>
                  <a:tcPr marL="12772" marR="12772" marT="12772" marB="0" anchor="b"/>
                </a:tc>
              </a:tr>
              <a:tr h="496209">
                <a:tc>
                  <a:txBody>
                    <a:bodyPr/>
                    <a:lstStyle/>
                    <a:p>
                      <a:pPr algn="l" fontAlgn="b"/>
                      <a:r>
                        <a:rPr lang="en-US" sz="2000" u="none" strike="noStrike">
                          <a:effectLst/>
                        </a:rPr>
                        <a:t>Additive</a:t>
                      </a:r>
                      <a:endParaRPr lang="en-US" sz="2000" b="0" i="0" u="none" strike="noStrike">
                        <a:solidFill>
                          <a:srgbClr val="000000"/>
                        </a:solidFill>
                        <a:effectLst/>
                        <a:latin typeface="Calibri"/>
                      </a:endParaRPr>
                    </a:p>
                  </a:txBody>
                  <a:tcPr marL="12772" marR="12772" marT="12772" marB="0" anchor="b"/>
                </a:tc>
                <a:tc>
                  <a:txBody>
                    <a:bodyPr/>
                    <a:lstStyle/>
                    <a:p>
                      <a:pPr algn="ctr" fontAlgn="b"/>
                      <a:r>
                        <a:rPr lang="hr-HR" sz="2000" u="none" strike="noStrike" dirty="0">
                          <a:effectLst/>
                        </a:rPr>
                        <a:t>45444.54925</a:t>
                      </a:r>
                      <a:endParaRPr lang="hr-HR" sz="2000" b="1" i="0" u="none" strike="noStrike" dirty="0">
                        <a:solidFill>
                          <a:srgbClr val="000000"/>
                        </a:solidFill>
                        <a:effectLst/>
                        <a:latin typeface="Calibri"/>
                      </a:endParaRPr>
                    </a:p>
                  </a:txBody>
                  <a:tcPr marL="12772" marR="12772" marT="12772" marB="0" anchor="b"/>
                </a:tc>
              </a:tr>
              <a:tr h="496209">
                <a:tc>
                  <a:txBody>
                    <a:bodyPr/>
                    <a:lstStyle/>
                    <a:p>
                      <a:pPr algn="l" fontAlgn="b"/>
                      <a:r>
                        <a:rPr lang="en-US" sz="2000" u="none" strike="noStrike">
                          <a:effectLst/>
                        </a:rPr>
                        <a:t>Multiplicative</a:t>
                      </a:r>
                      <a:endParaRPr lang="en-US" sz="2000" b="0" i="0" u="none" strike="noStrike">
                        <a:solidFill>
                          <a:srgbClr val="000000"/>
                        </a:solidFill>
                        <a:effectLst/>
                        <a:latin typeface="Calibri"/>
                      </a:endParaRPr>
                    </a:p>
                  </a:txBody>
                  <a:tcPr marL="12772" marR="12772" marT="12772" marB="0" anchor="b"/>
                </a:tc>
                <a:tc>
                  <a:txBody>
                    <a:bodyPr/>
                    <a:lstStyle/>
                    <a:p>
                      <a:pPr algn="ctr" fontAlgn="b"/>
                      <a:r>
                        <a:rPr lang="is-IS" sz="2000" u="none" strike="noStrike" dirty="0">
                          <a:effectLst/>
                        </a:rPr>
                        <a:t>6205203.668</a:t>
                      </a:r>
                      <a:endParaRPr lang="is-IS" sz="2000" b="0" i="0" u="none" strike="noStrike" dirty="0">
                        <a:solidFill>
                          <a:srgbClr val="000000"/>
                        </a:solidFill>
                        <a:effectLst/>
                        <a:latin typeface="Calibri"/>
                      </a:endParaRPr>
                    </a:p>
                  </a:txBody>
                  <a:tcPr marL="12772" marR="12772" marT="12772" marB="0" anchor="b"/>
                </a:tc>
              </a:tr>
              <a:tr h="496209">
                <a:tc>
                  <a:txBody>
                    <a:bodyPr/>
                    <a:lstStyle/>
                    <a:p>
                      <a:pPr algn="l" fontAlgn="b"/>
                      <a:r>
                        <a:rPr lang="en-US" sz="2000" u="none" strike="noStrike">
                          <a:effectLst/>
                        </a:rPr>
                        <a:t>Exponential - 12 Seasons</a:t>
                      </a:r>
                      <a:endParaRPr lang="en-US" sz="2000" b="0" i="0" u="none" strike="noStrike">
                        <a:solidFill>
                          <a:srgbClr val="000000"/>
                        </a:solidFill>
                        <a:effectLst/>
                        <a:latin typeface="Calibri"/>
                      </a:endParaRPr>
                    </a:p>
                  </a:txBody>
                  <a:tcPr marL="12772" marR="12772" marT="12772" marB="0" anchor="b"/>
                </a:tc>
                <a:tc>
                  <a:txBody>
                    <a:bodyPr/>
                    <a:lstStyle/>
                    <a:p>
                      <a:pPr algn="ctr" fontAlgn="b"/>
                      <a:r>
                        <a:rPr lang="is-IS" sz="2000" u="none" strike="noStrike" dirty="0">
                          <a:effectLst/>
                        </a:rPr>
                        <a:t>256372.3483</a:t>
                      </a:r>
                      <a:endParaRPr lang="is-IS" sz="2000" b="0" i="0" u="none" strike="noStrike" dirty="0">
                        <a:solidFill>
                          <a:srgbClr val="000000"/>
                        </a:solidFill>
                        <a:effectLst/>
                        <a:latin typeface="Calibri"/>
                      </a:endParaRPr>
                    </a:p>
                  </a:txBody>
                  <a:tcPr marL="12772" marR="12772" marT="12772" marB="0" anchor="b"/>
                </a:tc>
              </a:tr>
              <a:tr h="522336">
                <a:tc>
                  <a:txBody>
                    <a:bodyPr/>
                    <a:lstStyle/>
                    <a:p>
                      <a:pPr algn="l" fontAlgn="b"/>
                      <a:r>
                        <a:rPr lang="en-US" sz="2000" u="none" strike="noStrike" dirty="0">
                          <a:effectLst/>
                        </a:rPr>
                        <a:t>Double Exponential - 12 Seasons</a:t>
                      </a:r>
                      <a:endParaRPr lang="en-US" sz="2000" b="0" i="0" u="none" strike="noStrike" dirty="0">
                        <a:solidFill>
                          <a:srgbClr val="000000"/>
                        </a:solidFill>
                        <a:effectLst/>
                        <a:latin typeface="Calibri"/>
                      </a:endParaRPr>
                    </a:p>
                  </a:txBody>
                  <a:tcPr marL="12772" marR="12772" marT="12772" marB="0" anchor="b"/>
                </a:tc>
                <a:tc>
                  <a:txBody>
                    <a:bodyPr/>
                    <a:lstStyle/>
                    <a:p>
                      <a:pPr algn="ctr" fontAlgn="b"/>
                      <a:r>
                        <a:rPr lang="is-IS" sz="2000" u="none" strike="noStrike" dirty="0">
                          <a:effectLst/>
                        </a:rPr>
                        <a:t>240727.4386</a:t>
                      </a:r>
                      <a:endParaRPr lang="is-IS" sz="2000" b="0" i="0" u="none" strike="noStrike" dirty="0">
                        <a:solidFill>
                          <a:srgbClr val="000000"/>
                        </a:solidFill>
                        <a:effectLst/>
                        <a:latin typeface="Calibri"/>
                      </a:endParaRPr>
                    </a:p>
                  </a:txBody>
                  <a:tcPr marL="12772" marR="12772" marT="12772" marB="0" anchor="b"/>
                </a:tc>
              </a:tr>
              <a:tr h="496209">
                <a:tc>
                  <a:txBody>
                    <a:bodyPr/>
                    <a:lstStyle/>
                    <a:p>
                      <a:pPr algn="l" fontAlgn="b"/>
                      <a:r>
                        <a:rPr lang="en-US" sz="2000" u="none" strike="noStrike">
                          <a:effectLst/>
                        </a:rPr>
                        <a:t>Additive - 12 Seasons</a:t>
                      </a:r>
                      <a:endParaRPr lang="en-US" sz="2000" b="0" i="0" u="none" strike="noStrike">
                        <a:solidFill>
                          <a:srgbClr val="000000"/>
                        </a:solidFill>
                        <a:effectLst/>
                        <a:latin typeface="Calibri"/>
                      </a:endParaRPr>
                    </a:p>
                  </a:txBody>
                  <a:tcPr marL="12772" marR="12772" marT="12772" marB="0" anchor="b"/>
                </a:tc>
                <a:tc>
                  <a:txBody>
                    <a:bodyPr/>
                    <a:lstStyle/>
                    <a:p>
                      <a:pPr algn="ctr" fontAlgn="b"/>
                      <a:r>
                        <a:rPr lang="fi-FI" sz="2000" u="none" strike="noStrike" dirty="0">
                          <a:effectLst/>
                        </a:rPr>
                        <a:t>176423.8714</a:t>
                      </a:r>
                      <a:endParaRPr lang="fi-FI" sz="2000" b="0" i="0" u="none" strike="noStrike" dirty="0">
                        <a:solidFill>
                          <a:srgbClr val="000000"/>
                        </a:solidFill>
                        <a:effectLst/>
                        <a:latin typeface="Calibri"/>
                      </a:endParaRPr>
                    </a:p>
                  </a:txBody>
                  <a:tcPr marL="12772" marR="12772" marT="12772" marB="0" anchor="b"/>
                </a:tc>
              </a:tr>
              <a:tr h="496209">
                <a:tc>
                  <a:txBody>
                    <a:bodyPr/>
                    <a:lstStyle/>
                    <a:p>
                      <a:pPr algn="l" fontAlgn="b"/>
                      <a:r>
                        <a:rPr lang="en-US" sz="2000" u="none" strike="noStrike">
                          <a:effectLst/>
                        </a:rPr>
                        <a:t>Multiplicative - 12 Seasons</a:t>
                      </a:r>
                      <a:endParaRPr lang="en-US" sz="2000" b="0" i="0" u="none" strike="noStrike">
                        <a:solidFill>
                          <a:srgbClr val="000000"/>
                        </a:solidFill>
                        <a:effectLst/>
                        <a:latin typeface="Calibri"/>
                      </a:endParaRPr>
                    </a:p>
                  </a:txBody>
                  <a:tcPr marL="12772" marR="12772" marT="12772" marB="0" anchor="b"/>
                </a:tc>
                <a:tc>
                  <a:txBody>
                    <a:bodyPr/>
                    <a:lstStyle/>
                    <a:p>
                      <a:pPr algn="ctr" fontAlgn="b"/>
                      <a:r>
                        <a:rPr lang="is-IS" sz="2000" u="none" strike="noStrike" dirty="0">
                          <a:effectLst/>
                        </a:rPr>
                        <a:t>492631.6519</a:t>
                      </a:r>
                      <a:endParaRPr lang="is-IS" sz="2000" b="0" i="0" u="none" strike="noStrike" dirty="0">
                        <a:solidFill>
                          <a:srgbClr val="000000"/>
                        </a:solidFill>
                        <a:effectLst/>
                        <a:latin typeface="Calibri"/>
                      </a:endParaRPr>
                    </a:p>
                  </a:txBody>
                  <a:tcPr marL="12772" marR="12772" marT="12772" marB="0" anchor="b"/>
                </a:tc>
              </a:tr>
            </a:tbl>
          </a:graphicData>
        </a:graphic>
      </p:graphicFrame>
    </p:spTree>
    <p:extLst>
      <p:ext uri="{BB962C8B-B14F-4D97-AF65-F5344CB8AC3E}">
        <p14:creationId xmlns:p14="http://schemas.microsoft.com/office/powerpoint/2010/main" val="419993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Background</a:t>
            </a:r>
          </a:p>
          <a:p>
            <a:r>
              <a:rPr lang="en-US" smtClean="0"/>
              <a:t>The Data</a:t>
            </a:r>
            <a:endParaRPr lang="en-US" dirty="0" smtClean="0"/>
          </a:p>
          <a:p>
            <a:r>
              <a:rPr lang="en-US" dirty="0" smtClean="0"/>
              <a:t>Time Series Analysis</a:t>
            </a:r>
          </a:p>
          <a:p>
            <a:pPr marL="777240" lvl="1" indent="-457200">
              <a:buFont typeface="+mj-lt"/>
              <a:buAutoNum type="arabicPeriod"/>
            </a:pPr>
            <a:r>
              <a:rPr lang="en-US" dirty="0" smtClean="0"/>
              <a:t>Regression Models</a:t>
            </a:r>
          </a:p>
          <a:p>
            <a:pPr marL="777240" lvl="1" indent="-457200">
              <a:buFont typeface="+mj-lt"/>
              <a:buAutoNum type="arabicPeriod"/>
            </a:pPr>
            <a:r>
              <a:rPr lang="en-US" dirty="0" smtClean="0"/>
              <a:t>Holt-Winters</a:t>
            </a:r>
          </a:p>
          <a:p>
            <a:pPr marL="777240" lvl="1" indent="-457200">
              <a:buFont typeface="+mj-lt"/>
              <a:buAutoNum type="arabicPeriod"/>
            </a:pPr>
            <a:r>
              <a:rPr lang="en-US" dirty="0" smtClean="0"/>
              <a:t>SARIMA</a:t>
            </a:r>
          </a:p>
          <a:p>
            <a:r>
              <a:rPr lang="en-US" smtClean="0"/>
              <a:t>Conclusions</a:t>
            </a:r>
            <a:endParaRPr lang="en-US" dirty="0" smtClean="0"/>
          </a:p>
          <a:p>
            <a:r>
              <a:rPr lang="en-US" dirty="0" smtClean="0"/>
              <a:t>Questions</a:t>
            </a:r>
          </a:p>
          <a:p>
            <a:endParaRPr lang="en-US" dirty="0"/>
          </a:p>
        </p:txBody>
      </p:sp>
    </p:spTree>
    <p:extLst>
      <p:ext uri="{BB962C8B-B14F-4D97-AF65-F5344CB8AC3E}">
        <p14:creationId xmlns:p14="http://schemas.microsoft.com/office/powerpoint/2010/main" val="143729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2971800" cy="868362"/>
          </a:xfrm>
        </p:spPr>
        <p:txBody>
          <a:bodyPr>
            <a:normAutofit/>
          </a:bodyPr>
          <a:lstStyle/>
          <a:p>
            <a:pPr algn="ctr"/>
            <a:r>
              <a:rPr lang="en-US" dirty="0" smtClean="0"/>
              <a:t>Forecast</a:t>
            </a:r>
            <a:endParaRPr lang="en-US" dirty="0"/>
          </a:p>
        </p:txBody>
      </p:sp>
      <p:pic>
        <p:nvPicPr>
          <p:cNvPr id="5" name="Picture 4" descr="forecast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19200"/>
            <a:ext cx="8839200" cy="5181600"/>
          </a:xfrm>
          <a:prstGeom prst="rect">
            <a:avLst/>
          </a:prstGeom>
        </p:spPr>
      </p:pic>
    </p:spTree>
    <p:extLst>
      <p:ext uri="{BB962C8B-B14F-4D97-AF65-F5344CB8AC3E}">
        <p14:creationId xmlns:p14="http://schemas.microsoft.com/office/powerpoint/2010/main" val="368226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819400"/>
            <a:ext cx="4953000" cy="990600"/>
          </a:xfrm>
        </p:spPr>
        <p:txBody>
          <a:bodyPr>
            <a:normAutofit fontScale="90000"/>
          </a:bodyPr>
          <a:lstStyle/>
          <a:p>
            <a:pPr algn="ctr"/>
            <a:r>
              <a:rPr lang="en-US" sz="6000" dirty="0" smtClean="0"/>
              <a:t>Box Jenkins</a:t>
            </a:r>
            <a:endParaRPr lang="en-US" sz="6000" dirty="0"/>
          </a:p>
        </p:txBody>
      </p:sp>
    </p:spTree>
    <p:extLst>
      <p:ext uri="{BB962C8B-B14F-4D97-AF65-F5344CB8AC3E}">
        <p14:creationId xmlns:p14="http://schemas.microsoft.com/office/powerpoint/2010/main" val="2716255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Stationarity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Data is non-stationary – seasonal with period of 11 years (132 months)</a:t>
                </a:r>
                <a:endParaRPr lang="en-US" b="0" i="1" dirty="0" smtClean="0">
                  <a:latin typeface="Cambria Math" panose="02040503050406030204" pitchFamily="18" charset="0"/>
                </a:endParaRPr>
              </a:p>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=132</m:t>
                    </m:r>
                  </m:oMath>
                </a14:m>
                <a:r>
                  <a:rPr lang="en-US" sz="2000" dirty="0" smtClean="0"/>
                  <a:t> </a:t>
                </a:r>
                <a:r>
                  <a:rPr lang="en-US" dirty="0" smtClean="0"/>
                  <a:t>in our </a:t>
                </a:r>
                <a:r>
                  <a:rPr lang="en-US" dirty="0" err="1" smtClean="0"/>
                  <a:t>SARIMA</a:t>
                </a:r>
                <a:r>
                  <a:rPr lang="en-US" dirty="0" smtClean="0"/>
                  <a:t> model and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ea typeface="Cambria Math" panose="02040503050406030204" pitchFamily="18" charset="0"/>
                      </a:rPr>
                      <m:t>≥1</m:t>
                    </m:r>
                  </m:oMath>
                </a14:m>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84" t="-1200"/>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11399"/>
          <a:stretch/>
        </p:blipFill>
        <p:spPr>
          <a:xfrm>
            <a:off x="914400" y="2805550"/>
            <a:ext cx="5514974" cy="3187287"/>
          </a:xfrm>
          <a:prstGeom prst="rect">
            <a:avLst/>
          </a:prstGeom>
        </p:spPr>
      </p:pic>
    </p:spTree>
    <p:extLst>
      <p:ext uri="{BB962C8B-B14F-4D97-AF65-F5344CB8AC3E}">
        <p14:creationId xmlns:p14="http://schemas.microsoft.com/office/powerpoint/2010/main" val="236088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Differencing?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27" y="3733800"/>
            <a:ext cx="8343900" cy="303158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295400"/>
            <a:ext cx="8210550" cy="2854419"/>
          </a:xfrm>
          <a:prstGeom prst="rect">
            <a:avLst/>
          </a:prstGeom>
        </p:spPr>
      </p:pic>
      <p:sp>
        <p:nvSpPr>
          <p:cNvPr id="9" name="Rectangle 8"/>
          <p:cNvSpPr/>
          <p:nvPr/>
        </p:nvSpPr>
        <p:spPr>
          <a:xfrm>
            <a:off x="2971800" y="1417638"/>
            <a:ext cx="3733800" cy="182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233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differencing</a:t>
            </a:r>
            <a:endParaRPr lang="en-US" dirty="0"/>
          </a:p>
        </p:txBody>
      </p:sp>
      <p:sp>
        <p:nvSpPr>
          <p:cNvPr id="3" name="Content Placeholder 2"/>
          <p:cNvSpPr>
            <a:spLocks noGrp="1"/>
          </p:cNvSpPr>
          <p:nvPr>
            <p:ph sz="quarter" idx="1"/>
          </p:nvPr>
        </p:nvSpPr>
        <p:spPr/>
        <p:txBody>
          <a:bodyPr/>
          <a:lstStyle/>
          <a:p>
            <a:r>
              <a:rPr lang="en-US" dirty="0" smtClean="0"/>
              <a:t>Further seasonal differencing doesn’t work. First-order differencing does: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60986"/>
            <a:ext cx="8077200" cy="3876810"/>
          </a:xfrm>
          <a:prstGeom prst="rect">
            <a:avLst/>
          </a:prstGeom>
        </p:spPr>
      </p:pic>
    </p:spTree>
    <p:extLst>
      <p:ext uri="{BB962C8B-B14F-4D97-AF65-F5344CB8AC3E}">
        <p14:creationId xmlns:p14="http://schemas.microsoft.com/office/powerpoint/2010/main" val="3318483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bSup>
                      <m:sSubSupPr>
                        <m:ctrlPr>
                          <a:rPr lang="en-US" sz="3500" i="1" smtClean="0">
                            <a:latin typeface="Cambria Math" panose="02040503050406030204" pitchFamily="18" charset="0"/>
                          </a:rPr>
                        </m:ctrlPr>
                      </m:sSubSupPr>
                      <m:e>
                        <m:r>
                          <a:rPr lang="en-US" sz="3500" i="1" smtClean="0">
                            <a:latin typeface="Cambria Math" panose="02040503050406030204" pitchFamily="18" charset="0"/>
                            <a:ea typeface="Cambria Math" panose="02040503050406030204" pitchFamily="18" charset="0"/>
                          </a:rPr>
                          <m:t>𝛻</m:t>
                        </m:r>
                      </m:e>
                      <m:sub>
                        <m:r>
                          <a:rPr lang="en-US" sz="3500" b="0" i="1" smtClean="0">
                            <a:latin typeface="Cambria Math" panose="02040503050406030204" pitchFamily="18" charset="0"/>
                          </a:rPr>
                          <m:t>132</m:t>
                        </m:r>
                      </m:sub>
                      <m:sup>
                        <m:r>
                          <a:rPr lang="en-US" sz="3500" b="0" i="1" smtClean="0">
                            <a:latin typeface="Cambria Math" panose="02040503050406030204" pitchFamily="18" charset="0"/>
                          </a:rPr>
                          <m:t>1</m:t>
                        </m:r>
                      </m:sup>
                    </m:sSubSup>
                    <m:r>
                      <a:rPr lang="en-US" sz="3500" i="1" smtClean="0">
                        <a:latin typeface="Cambria Math" panose="02040503050406030204" pitchFamily="18" charset="0"/>
                        <a:ea typeface="Cambria Math" panose="02040503050406030204" pitchFamily="18" charset="0"/>
                      </a:rPr>
                      <m:t>𝛻</m:t>
                    </m:r>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𝑋</m:t>
                        </m:r>
                      </m:e>
                      <m:sub>
                        <m:r>
                          <a:rPr lang="en-US" sz="3500" b="0" i="1" smtClean="0">
                            <a:latin typeface="Cambria Math" panose="02040503050406030204" pitchFamily="18" charset="0"/>
                          </a:rPr>
                          <m:t>𝑡</m:t>
                        </m:r>
                      </m:sub>
                    </m:sSub>
                  </m:oMath>
                </a14:m>
                <a:r>
                  <a:rPr lang="en-US" dirty="0" smtClean="0"/>
                  <a:t> ACF</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1861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17638"/>
            <a:ext cx="8662004" cy="5249862"/>
          </a:xfrm>
          <a:prstGeom prst="rect">
            <a:avLst/>
          </a:prstGeom>
        </p:spPr>
      </p:pic>
    </p:spTree>
    <p:extLst>
      <p:ext uri="{BB962C8B-B14F-4D97-AF65-F5344CB8AC3E}">
        <p14:creationId xmlns:p14="http://schemas.microsoft.com/office/powerpoint/2010/main" val="1581711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bSup>
                      <m:sSubSupPr>
                        <m:ctrlPr>
                          <a:rPr lang="en-US" sz="3500" i="1">
                            <a:latin typeface="Cambria Math" panose="02040503050406030204" pitchFamily="18" charset="0"/>
                          </a:rPr>
                        </m:ctrlPr>
                      </m:sSubSupPr>
                      <m:e>
                        <m:r>
                          <a:rPr lang="en-US" sz="3500" i="1">
                            <a:latin typeface="Cambria Math" panose="02040503050406030204" pitchFamily="18" charset="0"/>
                            <a:ea typeface="Cambria Math" panose="02040503050406030204" pitchFamily="18" charset="0"/>
                          </a:rPr>
                          <m:t>𝛻</m:t>
                        </m:r>
                      </m:e>
                      <m:sub>
                        <m:r>
                          <a:rPr lang="en-US" sz="3500" i="1">
                            <a:latin typeface="Cambria Math" panose="02040503050406030204" pitchFamily="18" charset="0"/>
                          </a:rPr>
                          <m:t>132</m:t>
                        </m:r>
                      </m:sub>
                      <m:sup>
                        <m:r>
                          <a:rPr lang="en-US" sz="3500" i="1">
                            <a:latin typeface="Cambria Math" panose="02040503050406030204" pitchFamily="18" charset="0"/>
                          </a:rPr>
                          <m:t>1</m:t>
                        </m:r>
                      </m:sup>
                    </m:sSubSup>
                    <m:r>
                      <a:rPr lang="en-US" sz="3500" i="1">
                        <a:latin typeface="Cambria Math" panose="02040503050406030204" pitchFamily="18" charset="0"/>
                        <a:ea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𝑋</m:t>
                        </m:r>
                      </m:e>
                      <m:sub>
                        <m:r>
                          <a:rPr lang="en-US" sz="3500" i="1">
                            <a:latin typeface="Cambria Math" panose="02040503050406030204" pitchFamily="18" charset="0"/>
                          </a:rPr>
                          <m:t>𝑡</m:t>
                        </m:r>
                      </m:sub>
                    </m:sSub>
                  </m:oMath>
                </a14:m>
                <a:r>
                  <a:rPr lang="en-US" dirty="0"/>
                  <a:t> </a:t>
                </a:r>
                <a:r>
                  <a:rPr lang="en-US" dirty="0" smtClean="0"/>
                  <a:t>PACF</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1861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17638"/>
            <a:ext cx="8634412" cy="5211762"/>
          </a:xfrm>
          <a:prstGeom prst="rect">
            <a:avLst/>
          </a:prstGeom>
        </p:spPr>
      </p:pic>
    </p:spTree>
    <p:extLst>
      <p:ext uri="{BB962C8B-B14F-4D97-AF65-F5344CB8AC3E}">
        <p14:creationId xmlns:p14="http://schemas.microsoft.com/office/powerpoint/2010/main" val="140015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Proposing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8134434"/>
              </p:ext>
            </p:extLst>
          </p:nvPr>
        </p:nvGraphicFramePr>
        <p:xfrm>
          <a:off x="1066800" y="1600200"/>
          <a:ext cx="7162800" cy="2743200"/>
        </p:xfrm>
        <a:graphic>
          <a:graphicData uri="http://schemas.openxmlformats.org/drawingml/2006/table">
            <a:tbl>
              <a:tblPr firstRow="1" firstCol="1" bandRow="1">
                <a:tableStyleId>{5C22544A-7EE6-4342-B048-85BDC9FD1C3A}</a:tableStyleId>
              </a:tblPr>
              <a:tblGrid>
                <a:gridCol w="1219200"/>
                <a:gridCol w="2971800"/>
                <a:gridCol w="2971800"/>
              </a:tblGrid>
              <a:tr h="612913">
                <a:tc>
                  <a:txBody>
                    <a:bodyPr/>
                    <a:lstStyle/>
                    <a:p>
                      <a:endParaRPr lang="en-US" dirty="0"/>
                    </a:p>
                  </a:txBody>
                  <a:tcPr/>
                </a:tc>
                <a:tc>
                  <a:txBody>
                    <a:bodyPr/>
                    <a:lstStyle/>
                    <a:p>
                      <a:pPr algn="ctr"/>
                      <a:r>
                        <a:rPr lang="en-US" sz="3200" dirty="0" err="1" smtClean="0"/>
                        <a:t>ACF</a:t>
                      </a:r>
                      <a:endParaRPr lang="en-US" sz="3200" dirty="0"/>
                    </a:p>
                  </a:txBody>
                  <a:tcPr/>
                </a:tc>
                <a:tc>
                  <a:txBody>
                    <a:bodyPr/>
                    <a:lstStyle/>
                    <a:p>
                      <a:pPr algn="ctr"/>
                      <a:r>
                        <a:rPr lang="en-US" sz="3200" dirty="0" err="1" smtClean="0"/>
                        <a:t>PACF</a:t>
                      </a:r>
                      <a:endParaRPr lang="en-US" sz="3200" dirty="0"/>
                    </a:p>
                  </a:txBody>
                  <a:tcPr/>
                </a:tc>
              </a:tr>
              <a:tr h="1063487">
                <a:tc>
                  <a:txBody>
                    <a:bodyPr/>
                    <a:lstStyle/>
                    <a:p>
                      <a:r>
                        <a:rPr lang="en-US" sz="2000" dirty="0" smtClean="0"/>
                        <a:t>Local</a:t>
                      </a:r>
                      <a:endParaRPr lang="en-US" sz="2000" dirty="0"/>
                    </a:p>
                  </a:txBody>
                  <a:tcPr/>
                </a:tc>
                <a:tc>
                  <a:txBody>
                    <a:bodyPr/>
                    <a:lstStyle/>
                    <a:p>
                      <a:pPr algn="ctr"/>
                      <a:r>
                        <a:rPr lang="en-US" sz="2000" b="1" dirty="0" smtClean="0"/>
                        <a:t>Lag 1 </a:t>
                      </a:r>
                      <a:r>
                        <a:rPr lang="en-US" sz="2000" dirty="0" smtClean="0"/>
                        <a:t>or </a:t>
                      </a:r>
                    </a:p>
                    <a:p>
                      <a:pPr algn="ctr"/>
                      <a:r>
                        <a:rPr lang="en-US" sz="2000" b="1" dirty="0" smtClean="0"/>
                        <a:t>Exponential Decay</a:t>
                      </a:r>
                      <a:endParaRPr lang="en-US" sz="20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t>Sinusoidal</a:t>
                      </a:r>
                      <a:r>
                        <a:rPr lang="en-US" sz="2000" b="1" baseline="0" dirty="0" smtClean="0"/>
                        <a:t> Decay</a:t>
                      </a:r>
                      <a:endParaRPr lang="en-US" sz="2000" b="1" dirty="0" smtClean="0"/>
                    </a:p>
                  </a:txBody>
                  <a:tcPr anchor="ctr"/>
                </a:tc>
              </a:tr>
              <a:tr h="1066800">
                <a:tc>
                  <a:txBody>
                    <a:bodyPr/>
                    <a:lstStyle/>
                    <a:p>
                      <a:r>
                        <a:rPr lang="en-US" sz="2000" dirty="0" smtClean="0"/>
                        <a:t>Seasonal</a:t>
                      </a:r>
                      <a:endParaRPr lang="en-US" sz="2000" dirty="0"/>
                    </a:p>
                  </a:txBody>
                  <a:tcPr/>
                </a:tc>
                <a:tc>
                  <a:txBody>
                    <a:bodyPr/>
                    <a:lstStyle/>
                    <a:p>
                      <a:pPr algn="ctr"/>
                      <a:r>
                        <a:rPr lang="en-US" sz="2000" b="1" dirty="0" smtClean="0"/>
                        <a:t>Lag 1</a:t>
                      </a:r>
                      <a:endParaRPr lang="en-US" sz="2000" b="1" dirty="0"/>
                    </a:p>
                  </a:txBody>
                  <a:tcPr anchor="ctr"/>
                </a:tc>
                <a:tc>
                  <a:txBody>
                    <a:bodyPr/>
                    <a:lstStyle/>
                    <a:p>
                      <a:pPr algn="ctr"/>
                      <a:r>
                        <a:rPr lang="en-US" sz="2000" b="1" dirty="0" smtClean="0"/>
                        <a:t>Exponential Decay</a:t>
                      </a:r>
                      <a:endParaRPr lang="en-US" sz="2000" b="1" dirty="0"/>
                    </a:p>
                  </a:txBody>
                  <a:tcPr anchor="ctr"/>
                </a:tc>
              </a:tr>
            </a:tbl>
          </a:graphicData>
        </a:graphic>
      </p:graphicFrame>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914400" y="4525962"/>
                <a:ext cx="7772400" cy="2179638"/>
              </a:xfrm>
            </p:spPr>
            <p:txBody>
              <a:bodyPr>
                <a:normAutofit lnSpcReduction="10000"/>
              </a:bodyPr>
              <a:lstStyle/>
              <a:p>
                <a:r>
                  <a:rPr lang="en-US" dirty="0" smtClean="0"/>
                  <a:t>MA(1) at the seasonal level</a:t>
                </a:r>
              </a:p>
              <a:p>
                <a:r>
                  <a:rPr lang="en-US" dirty="0" smtClean="0"/>
                  <a:t>MA(2) or </a:t>
                </a:r>
                <a:r>
                  <a:rPr lang="en-US" dirty="0" err="1" smtClean="0"/>
                  <a:t>ARMA</a:t>
                </a:r>
                <a:r>
                  <a:rPr lang="en-US" dirty="0" smtClean="0"/>
                  <a:t> at the local level</a:t>
                </a:r>
              </a:p>
              <a:p>
                <a:r>
                  <a:rPr lang="en-US" dirty="0" smtClean="0"/>
                  <a:t>Models to test:</a:t>
                </a:r>
              </a:p>
              <a:p>
                <a:pPr lvl="1"/>
                <a14:m>
                  <m:oMath xmlns:m="http://schemas.openxmlformats.org/officeDocument/2006/math">
                    <m:r>
                      <m:rPr>
                        <m:sty m:val="p"/>
                      </m:rPr>
                      <a:rPr lang="en-US" sz="2000" b="0" i="0" smtClean="0">
                        <a:latin typeface="Cambria Math" panose="02040503050406030204" pitchFamily="18" charset="0"/>
                      </a:rPr>
                      <m:t>SARIMA</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0,1,2</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0,1,1</m:t>
                            </m:r>
                          </m:e>
                        </m:d>
                      </m:e>
                      <m:sub>
                        <m:r>
                          <a:rPr lang="en-US" sz="2000" b="0" i="1" smtClean="0">
                            <a:latin typeface="Cambria Math" panose="02040503050406030204" pitchFamily="18" charset="0"/>
                          </a:rPr>
                          <m:t>132</m:t>
                        </m:r>
                      </m:sub>
                    </m:sSub>
                  </m:oMath>
                </a14:m>
                <a:endParaRPr lang="en-US" sz="2000" dirty="0" smtClean="0"/>
              </a:p>
              <a:p>
                <a:pPr lvl="1"/>
                <a14:m>
                  <m:oMath xmlns:m="http://schemas.openxmlformats.org/officeDocument/2006/math">
                    <m:r>
                      <m:rPr>
                        <m:sty m:val="p"/>
                      </m:rPr>
                      <a:rPr lang="en-US" sz="2000" b="0" i="0" smtClean="0">
                        <a:latin typeface="Cambria Math" panose="02040503050406030204" pitchFamily="18" charset="0"/>
                      </a:rPr>
                      <m:t>SARIMA</m:t>
                    </m:r>
                    <m:d>
                      <m:dPr>
                        <m:ctrlPr>
                          <a:rPr lang="en-US" sz="2000" i="1">
                            <a:latin typeface="Cambria Math" panose="02040503050406030204" pitchFamily="18" charset="0"/>
                          </a:rPr>
                        </m:ctrlPr>
                      </m:dPr>
                      <m:e>
                        <m:r>
                          <a:rPr lang="en-US" sz="2000" b="0" i="1" smtClean="0">
                            <a:latin typeface="Cambria Math" panose="02040503050406030204" pitchFamily="18" charset="0"/>
                          </a:rPr>
                          <m:t>𝑝</m:t>
                        </m:r>
                        <m:r>
                          <a:rPr lang="en-US" sz="2000" b="0" i="1" smtClean="0">
                            <a:latin typeface="Cambria Math" panose="02040503050406030204" pitchFamily="18" charset="0"/>
                          </a:rPr>
                          <m:t>,1,</m:t>
                        </m:r>
                        <m:r>
                          <a:rPr lang="en-US" sz="2000" b="0" i="1" smtClean="0">
                            <a:latin typeface="Cambria Math" panose="02040503050406030204" pitchFamily="18" charset="0"/>
                          </a:rPr>
                          <m:t>𝑞</m:t>
                        </m:r>
                      </m:e>
                    </m:d>
                    <m:r>
                      <a:rPr lang="en-US" sz="2000" i="1">
                        <a:latin typeface="Cambria Math" panose="02040503050406030204" pitchFamily="18" charset="0"/>
                      </a:rPr>
                      <m:t>∗</m:t>
                    </m:r>
                    <m:sSub>
                      <m:sSubPr>
                        <m:ctrlPr>
                          <a:rPr lang="en-US" sz="2000" i="1">
                            <a:latin typeface="Cambria Math" panose="02040503050406030204" pitchFamily="18" charset="0"/>
                          </a:rPr>
                        </m:ctrlPr>
                      </m:sSubPr>
                      <m:e>
                        <m:d>
                          <m:dPr>
                            <m:ctrlPr>
                              <a:rPr lang="en-US" sz="2000" i="1">
                                <a:latin typeface="Cambria Math" panose="02040503050406030204" pitchFamily="18" charset="0"/>
                              </a:rPr>
                            </m:ctrlPr>
                          </m:dPr>
                          <m:e>
                            <m:r>
                              <a:rPr lang="en-US" sz="2000" b="0" i="1" smtClean="0">
                                <a:latin typeface="Cambria Math" panose="02040503050406030204" pitchFamily="18" charset="0"/>
                              </a:rPr>
                              <m:t>0,1,1</m:t>
                            </m:r>
                          </m:e>
                        </m:d>
                      </m:e>
                      <m:sub>
                        <m:r>
                          <a:rPr lang="en-US" sz="2000" i="1">
                            <a:latin typeface="Cambria Math" panose="02040503050406030204" pitchFamily="18" charset="0"/>
                          </a:rPr>
                          <m:t>132</m:t>
                        </m:r>
                      </m:sub>
                    </m:sSub>
                  </m:oMath>
                </a14:m>
                <a:r>
                  <a:rPr lang="en-US" dirty="0" smtClean="0"/>
                  <a:t> with </a:t>
                </a:r>
                <a:r>
                  <a:rPr lang="en-US" i="1" dirty="0" smtClean="0"/>
                  <a:t>p, q </a:t>
                </a:r>
                <a:r>
                  <a:rPr lang="en-US" dirty="0" smtClean="0"/>
                  <a:t>to be determined.</a:t>
                </a:r>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914400" y="4525962"/>
                <a:ext cx="7772400" cy="2179638"/>
              </a:xfrm>
              <a:blipFill rotWithShape="0">
                <a:blip r:embed="rId2"/>
                <a:stretch>
                  <a:fillRect l="-784" t="-3631" b="-838"/>
                </a:stretch>
              </a:blipFill>
            </p:spPr>
            <p:txBody>
              <a:bodyPr/>
              <a:lstStyle/>
              <a:p>
                <a:r>
                  <a:rPr lang="en-US">
                    <a:noFill/>
                  </a:rPr>
                  <a:t> </a:t>
                </a:r>
              </a:p>
            </p:txBody>
          </p:sp>
        </mc:Fallback>
      </mc:AlternateContent>
    </p:spTree>
    <p:extLst>
      <p:ext uri="{BB962C8B-B14F-4D97-AF65-F5344CB8AC3E}">
        <p14:creationId xmlns:p14="http://schemas.microsoft.com/office/powerpoint/2010/main" val="819100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Diagnostics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17638"/>
            <a:ext cx="8710148" cy="5305402"/>
          </a:xfrm>
          <a:prstGeom prst="rect">
            <a:avLst/>
          </a:prstGeom>
        </p:spPr>
      </p:pic>
    </p:spTree>
    <p:extLst>
      <p:ext uri="{BB962C8B-B14F-4D97-AF65-F5344CB8AC3E}">
        <p14:creationId xmlns:p14="http://schemas.microsoft.com/office/powerpoint/2010/main" val="608839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Models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8771470"/>
                  </p:ext>
                </p:extLst>
              </p:nvPr>
            </p:nvGraphicFramePr>
            <p:xfrm>
              <a:off x="1447800" y="1600200"/>
              <a:ext cx="6019800" cy="4469638"/>
            </p:xfrm>
            <a:graphic>
              <a:graphicData uri="http://schemas.openxmlformats.org/drawingml/2006/table">
                <a:tbl>
                  <a:tblPr firstRow="1" bandRow="1">
                    <a:tableStyleId>{073A0DAA-6AF3-43AB-8588-CEC1D06C72B9}</a:tableStyleId>
                  </a:tblPr>
                  <a:tblGrid>
                    <a:gridCol w="3382774"/>
                    <a:gridCol w="2637026"/>
                  </a:tblGrid>
                  <a:tr h="370840">
                    <a:tc>
                      <a:txBody>
                        <a:bodyPr/>
                        <a:lstStyle/>
                        <a:p>
                          <a:r>
                            <a:rPr lang="en-US" sz="1800" dirty="0" smtClean="0"/>
                            <a:t>Analysis</a:t>
                          </a:r>
                          <a:endParaRPr lang="en-US" sz="1800" dirty="0"/>
                        </a:p>
                      </a:txBody>
                      <a:tcPr/>
                    </a:tc>
                    <a:tc>
                      <a:txBody>
                        <a:bodyPr/>
                        <a:lstStyle/>
                        <a:p>
                          <a:pPr/>
                          <a14:m>
                            <m:oMathPara xmlns:m="http://schemas.openxmlformats.org/officeDocument/2006/math">
                              <m:oMathParaPr>
                                <m:jc m:val="centerGroup"/>
                              </m:oMathParaPr>
                              <m:oMath xmlns:m="http://schemas.openxmlformats.org/officeDocument/2006/math">
                                <m:r>
                                  <a:rPr lang="en-US" sz="1800" smtClean="0">
                                    <a:latin typeface="Cambria Math" panose="02040503050406030204" pitchFamily="18" charset="0"/>
                                  </a:rPr>
                                  <m:t>𝑺</m:t>
                                </m:r>
                                <m:sSub>
                                  <m:sSubPr>
                                    <m:ctrlPr>
                                      <a:rPr lang="en-US" sz="1800" i="1" smtClean="0">
                                        <a:latin typeface="Cambria Math" panose="02040503050406030204" pitchFamily="18" charset="0"/>
                                      </a:rPr>
                                    </m:ctrlPr>
                                  </m:sSubPr>
                                  <m:e>
                                    <m:r>
                                      <a:rPr lang="en-US" sz="1800" smtClean="0">
                                        <a:latin typeface="Cambria Math" panose="02040503050406030204" pitchFamily="18" charset="0"/>
                                      </a:rPr>
                                      <m:t>𝑺</m:t>
                                    </m:r>
                                  </m:e>
                                  <m:sub>
                                    <m:r>
                                      <a:rPr lang="en-US" sz="1800" smtClean="0">
                                        <a:latin typeface="Cambria Math" panose="02040503050406030204" pitchFamily="18" charset="0"/>
                                      </a:rPr>
                                      <m:t>𝒑𝒓</m:t>
                                    </m:r>
                                  </m:sub>
                                </m:sSub>
                              </m:oMath>
                            </m:oMathPara>
                          </a14:m>
                          <a:endParaRPr lang="en-US" sz="1800" dirty="0"/>
                        </a:p>
                      </a:txBody>
                      <a:tcPr/>
                    </a:tc>
                  </a:tr>
                  <a:tr h="370840">
                    <a:tc>
                      <a:txBody>
                        <a:bodyPr/>
                        <a:lstStyle/>
                        <a:p>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fontAlgn="b"/>
                          <a:r>
                            <a:rPr kumimoji="0" lang="en-US" kern="1200" dirty="0" smtClean="0">
                              <a:effectLst/>
                            </a:rPr>
                            <a:t>61836.99</a:t>
                          </a:r>
                          <a:endParaRPr lang="is-IS" sz="1800" b="0" i="0" u="none" strike="noStrike" dirty="0">
                            <a:solidFill>
                              <a:srgbClr val="000000"/>
                            </a:solidFill>
                            <a:effectLst/>
                            <a:latin typeface="Calibri"/>
                          </a:endParaRPr>
                        </a:p>
                      </a:txBody>
                      <a:tcPr>
                        <a:solidFill>
                          <a:schemeClr val="accent3"/>
                        </a:solidFill>
                      </a:tcPr>
                    </a:tc>
                  </a:tr>
                  <a:tr h="370840">
                    <a:tc>
                      <a:txBody>
                        <a:bodyPr/>
                        <a:lstStyle/>
                        <a:p>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2,1,1</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68430.91</a:t>
                          </a:r>
                          <a:endParaRPr lang="en-US" sz="1800" dirty="0"/>
                        </a:p>
                      </a:txBody>
                      <a:tcPr/>
                    </a:tc>
                  </a:tr>
                  <a:tr h="370840">
                    <a:tc>
                      <a:txBody>
                        <a:bodyPr/>
                        <a:lstStyle/>
                        <a:p>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1,1,2</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69838.10</a:t>
                          </a:r>
                          <a:endParaRPr lang="en-US" sz="1800" dirty="0"/>
                        </a:p>
                      </a:txBody>
                      <a:tcPr/>
                    </a:tc>
                  </a:tr>
                  <a:tr h="370840">
                    <a:tc>
                      <a:txBody>
                        <a:bodyPr/>
                        <a:lstStyle/>
                        <a:p>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2,1,2</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68542.06</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3,1,2</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68564.05</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0,1,2</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70926.34</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3,1,1</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68603.58</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2,1,3</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68620.89</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3,1,3</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68514.46</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4,1,3</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68193.81</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SARIMA</a:t>
                          </a:r>
                          <a14:m>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5,1,3</m:t>
                                  </m:r>
                                </m:e>
                              </m:d>
                              <m:r>
                                <a:rPr lang="en-US" sz="1800" smtClean="0">
                                  <a:latin typeface="Cambria Math" panose="02040503050406030204" pitchFamily="18" charset="0"/>
                                </a:rPr>
                                <m:t>∗</m:t>
                              </m:r>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oMath>
                          </a14:m>
                          <a:r>
                            <a:rPr lang="en-US" sz="1800" dirty="0" smtClean="0"/>
                            <a:t> </a:t>
                          </a:r>
                          <a:endParaRPr lang="en-US" sz="1800" dirty="0"/>
                        </a:p>
                      </a:txBody>
                      <a:tcPr/>
                    </a:tc>
                    <a:tc>
                      <a:txBody>
                        <a:bodyPr/>
                        <a:lstStyle/>
                        <a:p>
                          <a:pPr algn="ctr"/>
                          <a:r>
                            <a:rPr lang="en-US" sz="1800" dirty="0" smtClean="0"/>
                            <a:t>70462.36</a:t>
                          </a:r>
                          <a:endParaRPr lang="en-US" sz="1800"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8771470"/>
                  </p:ext>
                </p:extLst>
              </p:nvPr>
            </p:nvGraphicFramePr>
            <p:xfrm>
              <a:off x="1447800" y="1600200"/>
              <a:ext cx="6019800" cy="4469638"/>
            </p:xfrm>
            <a:graphic>
              <a:graphicData uri="http://schemas.openxmlformats.org/drawingml/2006/table">
                <a:tbl>
                  <a:tblPr firstRow="1" bandRow="1">
                    <a:tableStyleId>{073A0DAA-6AF3-43AB-8588-CEC1D06C72B9}</a:tableStyleId>
                  </a:tblPr>
                  <a:tblGrid>
                    <a:gridCol w="3382774"/>
                    <a:gridCol w="2637026"/>
                  </a:tblGrid>
                  <a:tr h="390398">
                    <a:tc>
                      <a:txBody>
                        <a:bodyPr/>
                        <a:lstStyle/>
                        <a:p>
                          <a:r>
                            <a:rPr lang="en-US" sz="1800" dirty="0" smtClean="0"/>
                            <a:t>Analysis</a:t>
                          </a:r>
                          <a:endParaRPr lang="en-US" sz="1800" dirty="0"/>
                        </a:p>
                      </a:txBody>
                      <a:tcPr/>
                    </a:tc>
                    <a:tc>
                      <a:txBody>
                        <a:bodyPr/>
                        <a:lstStyle/>
                        <a:p>
                          <a:endParaRPr lang="en-US"/>
                        </a:p>
                      </a:txBody>
                      <a:tcPr>
                        <a:blipFill rotWithShape="0">
                          <a:blip r:embed="rId2"/>
                          <a:stretch>
                            <a:fillRect l="-128406" t="-7813" r="-1155" b="-1071875"/>
                          </a:stretch>
                        </a:blipFill>
                      </a:tcPr>
                    </a:tc>
                  </a:tr>
                  <a:tr h="370840">
                    <a:tc>
                      <a:txBody>
                        <a:bodyPr/>
                        <a:lstStyle/>
                        <a:p>
                          <a:endParaRPr lang="en-US"/>
                        </a:p>
                      </a:txBody>
                      <a:tcPr>
                        <a:blipFill rotWithShape="0">
                          <a:blip r:embed="rId2"/>
                          <a:stretch>
                            <a:fillRect l="-180" t="-113115" r="-78919" b="-1024590"/>
                          </a:stretch>
                        </a:blipFill>
                      </a:tcPr>
                    </a:tc>
                    <a:tc>
                      <a:txBody>
                        <a:bodyPr/>
                        <a:lstStyle/>
                        <a:p>
                          <a:pPr algn="ctr" fontAlgn="b"/>
                          <a:r>
                            <a:rPr kumimoji="0" lang="en-US" kern="1200" dirty="0" smtClean="0">
                              <a:effectLst/>
                            </a:rPr>
                            <a:t>61836.99</a:t>
                          </a:r>
                          <a:endParaRPr lang="is-IS" sz="1800" b="0" i="0" u="none" strike="noStrike" dirty="0">
                            <a:solidFill>
                              <a:srgbClr val="000000"/>
                            </a:solidFill>
                            <a:effectLst/>
                            <a:latin typeface="Calibri"/>
                          </a:endParaRPr>
                        </a:p>
                      </a:txBody>
                      <a:tcPr>
                        <a:solidFill>
                          <a:schemeClr val="accent3"/>
                        </a:solidFill>
                      </a:tcPr>
                    </a:tc>
                  </a:tr>
                  <a:tr h="370840">
                    <a:tc>
                      <a:txBody>
                        <a:bodyPr/>
                        <a:lstStyle/>
                        <a:p>
                          <a:endParaRPr lang="en-US"/>
                        </a:p>
                      </a:txBody>
                      <a:tcPr>
                        <a:blipFill rotWithShape="0">
                          <a:blip r:embed="rId2"/>
                          <a:stretch>
                            <a:fillRect l="-180" t="-213115" r="-78919" b="-924590"/>
                          </a:stretch>
                        </a:blipFill>
                      </a:tcPr>
                    </a:tc>
                    <a:tc>
                      <a:txBody>
                        <a:bodyPr/>
                        <a:lstStyle/>
                        <a:p>
                          <a:pPr algn="ctr"/>
                          <a:r>
                            <a:rPr lang="en-US" sz="1800" dirty="0" smtClean="0"/>
                            <a:t>68430.91</a:t>
                          </a:r>
                          <a:endParaRPr lang="en-US" sz="1800" dirty="0"/>
                        </a:p>
                      </a:txBody>
                      <a:tcPr/>
                    </a:tc>
                  </a:tr>
                  <a:tr h="370840">
                    <a:tc>
                      <a:txBody>
                        <a:bodyPr/>
                        <a:lstStyle/>
                        <a:p>
                          <a:endParaRPr lang="en-US"/>
                        </a:p>
                      </a:txBody>
                      <a:tcPr>
                        <a:blipFill rotWithShape="0">
                          <a:blip r:embed="rId2"/>
                          <a:stretch>
                            <a:fillRect l="-180" t="-313115" r="-78919" b="-824590"/>
                          </a:stretch>
                        </a:blipFill>
                      </a:tcPr>
                    </a:tc>
                    <a:tc>
                      <a:txBody>
                        <a:bodyPr/>
                        <a:lstStyle/>
                        <a:p>
                          <a:pPr algn="ctr"/>
                          <a:r>
                            <a:rPr lang="en-US" sz="1800" dirty="0" smtClean="0"/>
                            <a:t>69838.10</a:t>
                          </a:r>
                          <a:endParaRPr lang="en-US" sz="1800" dirty="0"/>
                        </a:p>
                      </a:txBody>
                      <a:tcPr/>
                    </a:tc>
                  </a:tr>
                  <a:tr h="370840">
                    <a:tc>
                      <a:txBody>
                        <a:bodyPr/>
                        <a:lstStyle/>
                        <a:p>
                          <a:endParaRPr lang="en-US"/>
                        </a:p>
                      </a:txBody>
                      <a:tcPr>
                        <a:blipFill rotWithShape="0">
                          <a:blip r:embed="rId2"/>
                          <a:stretch>
                            <a:fillRect l="-180" t="-413115" r="-78919" b="-724590"/>
                          </a:stretch>
                        </a:blipFill>
                      </a:tcPr>
                    </a:tc>
                    <a:tc>
                      <a:txBody>
                        <a:bodyPr/>
                        <a:lstStyle/>
                        <a:p>
                          <a:pPr algn="ctr"/>
                          <a:r>
                            <a:rPr lang="en-US" sz="1800" dirty="0" smtClean="0"/>
                            <a:t>68542.06</a:t>
                          </a:r>
                          <a:endParaRPr lang="en-US" sz="1800" dirty="0"/>
                        </a:p>
                      </a:txBody>
                      <a:tcPr/>
                    </a:tc>
                  </a:tr>
                  <a:tr h="370840">
                    <a:tc>
                      <a:txBody>
                        <a:bodyPr/>
                        <a:lstStyle/>
                        <a:p>
                          <a:endParaRPr lang="en-US"/>
                        </a:p>
                      </a:txBody>
                      <a:tcPr>
                        <a:blipFill rotWithShape="0">
                          <a:blip r:embed="rId2"/>
                          <a:stretch>
                            <a:fillRect l="-180" t="-513115" r="-78919" b="-624590"/>
                          </a:stretch>
                        </a:blipFill>
                      </a:tcPr>
                    </a:tc>
                    <a:tc>
                      <a:txBody>
                        <a:bodyPr/>
                        <a:lstStyle/>
                        <a:p>
                          <a:pPr algn="ctr"/>
                          <a:r>
                            <a:rPr lang="en-US" sz="1800" dirty="0" smtClean="0"/>
                            <a:t>68564.05</a:t>
                          </a:r>
                          <a:endParaRPr lang="en-US" sz="1800" dirty="0"/>
                        </a:p>
                      </a:txBody>
                      <a:tcPr/>
                    </a:tc>
                  </a:tr>
                  <a:tr h="370840">
                    <a:tc>
                      <a:txBody>
                        <a:bodyPr/>
                        <a:lstStyle/>
                        <a:p>
                          <a:endParaRPr lang="en-US"/>
                        </a:p>
                      </a:txBody>
                      <a:tcPr>
                        <a:blipFill rotWithShape="0">
                          <a:blip r:embed="rId2"/>
                          <a:stretch>
                            <a:fillRect l="-180" t="-613115" r="-78919" b="-524590"/>
                          </a:stretch>
                        </a:blipFill>
                      </a:tcPr>
                    </a:tc>
                    <a:tc>
                      <a:txBody>
                        <a:bodyPr/>
                        <a:lstStyle/>
                        <a:p>
                          <a:pPr algn="ctr"/>
                          <a:r>
                            <a:rPr lang="en-US" sz="1800" dirty="0" smtClean="0"/>
                            <a:t>70926.34</a:t>
                          </a:r>
                          <a:endParaRPr lang="en-US" sz="1800" dirty="0"/>
                        </a:p>
                      </a:txBody>
                      <a:tcPr/>
                    </a:tc>
                  </a:tr>
                  <a:tr h="370840">
                    <a:tc>
                      <a:txBody>
                        <a:bodyPr/>
                        <a:lstStyle/>
                        <a:p>
                          <a:endParaRPr lang="en-US"/>
                        </a:p>
                      </a:txBody>
                      <a:tcPr>
                        <a:blipFill rotWithShape="0">
                          <a:blip r:embed="rId2"/>
                          <a:stretch>
                            <a:fillRect l="-180" t="-725000" r="-78919" b="-433333"/>
                          </a:stretch>
                        </a:blipFill>
                      </a:tcPr>
                    </a:tc>
                    <a:tc>
                      <a:txBody>
                        <a:bodyPr/>
                        <a:lstStyle/>
                        <a:p>
                          <a:pPr algn="ctr"/>
                          <a:r>
                            <a:rPr lang="en-US" sz="1800" dirty="0" smtClean="0"/>
                            <a:t>68603.58</a:t>
                          </a:r>
                          <a:endParaRPr lang="en-US" sz="1800" dirty="0"/>
                        </a:p>
                      </a:txBody>
                      <a:tcPr/>
                    </a:tc>
                  </a:tr>
                  <a:tr h="370840">
                    <a:tc>
                      <a:txBody>
                        <a:bodyPr/>
                        <a:lstStyle/>
                        <a:p>
                          <a:endParaRPr lang="en-US"/>
                        </a:p>
                      </a:txBody>
                      <a:tcPr>
                        <a:blipFill rotWithShape="0">
                          <a:blip r:embed="rId2"/>
                          <a:stretch>
                            <a:fillRect l="-180" t="-811475" r="-78919" b="-326230"/>
                          </a:stretch>
                        </a:blipFill>
                      </a:tcPr>
                    </a:tc>
                    <a:tc>
                      <a:txBody>
                        <a:bodyPr/>
                        <a:lstStyle/>
                        <a:p>
                          <a:pPr algn="ctr"/>
                          <a:r>
                            <a:rPr lang="en-US" sz="1800" dirty="0" smtClean="0"/>
                            <a:t>68620.89</a:t>
                          </a:r>
                          <a:endParaRPr lang="en-US" sz="1800" dirty="0"/>
                        </a:p>
                      </a:txBody>
                      <a:tcPr/>
                    </a:tc>
                  </a:tr>
                  <a:tr h="370840">
                    <a:tc>
                      <a:txBody>
                        <a:bodyPr/>
                        <a:lstStyle/>
                        <a:p>
                          <a:endParaRPr lang="en-US"/>
                        </a:p>
                      </a:txBody>
                      <a:tcPr>
                        <a:blipFill rotWithShape="0">
                          <a:blip r:embed="rId2"/>
                          <a:stretch>
                            <a:fillRect l="-180" t="-911475" r="-78919" b="-226230"/>
                          </a:stretch>
                        </a:blipFill>
                      </a:tcPr>
                    </a:tc>
                    <a:tc>
                      <a:txBody>
                        <a:bodyPr/>
                        <a:lstStyle/>
                        <a:p>
                          <a:pPr algn="ctr"/>
                          <a:r>
                            <a:rPr lang="en-US" sz="1800" dirty="0" smtClean="0"/>
                            <a:t>68514.46</a:t>
                          </a:r>
                          <a:endParaRPr lang="en-US" sz="1800" dirty="0"/>
                        </a:p>
                      </a:txBody>
                      <a:tcPr/>
                    </a:tc>
                  </a:tr>
                  <a:tr h="370840">
                    <a:tc>
                      <a:txBody>
                        <a:bodyPr/>
                        <a:lstStyle/>
                        <a:p>
                          <a:endParaRPr lang="en-US"/>
                        </a:p>
                      </a:txBody>
                      <a:tcPr>
                        <a:blipFill rotWithShape="0">
                          <a:blip r:embed="rId2"/>
                          <a:stretch>
                            <a:fillRect l="-180" t="-1011475" r="-78919" b="-126230"/>
                          </a:stretch>
                        </a:blipFill>
                      </a:tcPr>
                    </a:tc>
                    <a:tc>
                      <a:txBody>
                        <a:bodyPr/>
                        <a:lstStyle/>
                        <a:p>
                          <a:pPr algn="ctr"/>
                          <a:r>
                            <a:rPr lang="en-US" sz="1800" dirty="0" smtClean="0"/>
                            <a:t>68193.81</a:t>
                          </a:r>
                          <a:endParaRPr lang="en-US" sz="1800" dirty="0"/>
                        </a:p>
                      </a:txBody>
                      <a:tcPr/>
                    </a:tc>
                  </a:tr>
                  <a:tr h="370840">
                    <a:tc>
                      <a:txBody>
                        <a:bodyPr/>
                        <a:lstStyle/>
                        <a:p>
                          <a:endParaRPr lang="en-US"/>
                        </a:p>
                      </a:txBody>
                      <a:tcPr>
                        <a:blipFill rotWithShape="0">
                          <a:blip r:embed="rId2"/>
                          <a:stretch>
                            <a:fillRect l="-180" t="-1111475" r="-78919" b="-26230"/>
                          </a:stretch>
                        </a:blipFill>
                      </a:tcPr>
                    </a:tc>
                    <a:tc>
                      <a:txBody>
                        <a:bodyPr/>
                        <a:lstStyle/>
                        <a:p>
                          <a:pPr algn="ctr"/>
                          <a:r>
                            <a:rPr lang="en-US" sz="1800" dirty="0" smtClean="0"/>
                            <a:t>70462.36</a:t>
                          </a:r>
                          <a:endParaRPr lang="en-US" sz="1800" dirty="0"/>
                        </a:p>
                      </a:txBody>
                      <a:tcPr/>
                    </a:tc>
                  </a:tr>
                </a:tbl>
              </a:graphicData>
            </a:graphic>
          </p:graphicFrame>
        </mc:Fallback>
      </mc:AlternateContent>
    </p:spTree>
    <p:extLst>
      <p:ext uri="{BB962C8B-B14F-4D97-AF65-F5344CB8AC3E}">
        <p14:creationId xmlns:p14="http://schemas.microsoft.com/office/powerpoint/2010/main" val="95404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What are sunspots?</a:t>
            </a:r>
          </a:p>
          <a:p>
            <a:r>
              <a:rPr lang="en-US" dirty="0" smtClean="0"/>
              <a:t>The solar cycle: maximums and minimums</a:t>
            </a:r>
          </a:p>
          <a:p>
            <a:r>
              <a:rPr lang="en-US" dirty="0" smtClean="0"/>
              <a:t>Our project goal: predict recent solar maximum</a:t>
            </a:r>
            <a:endParaRPr lang="en-US" dirty="0"/>
          </a:p>
        </p:txBody>
      </p:sp>
      <p:pic>
        <p:nvPicPr>
          <p:cNvPr id="2052" name="Picture 4" descr="https://upload.wikimedia.org/wikipedia/commons/4/47/Solar_Archipelago_-_Flickr_-_NASA_Goddard_Photo_and_Vide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1" y="3124200"/>
            <a:ext cx="7162799" cy="3078161"/>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42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with best model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17638"/>
            <a:ext cx="8686800" cy="5097181"/>
          </a:xfrm>
          <a:prstGeom prst="rect">
            <a:avLst/>
          </a:prstGeom>
        </p:spPr>
      </p:pic>
    </p:spTree>
    <p:extLst>
      <p:ext uri="{BB962C8B-B14F-4D97-AF65-F5344CB8AC3E}">
        <p14:creationId xmlns:p14="http://schemas.microsoft.com/office/powerpoint/2010/main" val="181661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 Comparing Methods</a:t>
            </a:r>
            <a:endParaRPr lang="en-US" dirty="0"/>
          </a:p>
        </p:txBody>
      </p:sp>
      <p:sp>
        <p:nvSpPr>
          <p:cNvPr id="3" name="Content Placeholder 2"/>
          <p:cNvSpPr>
            <a:spLocks noGrp="1"/>
          </p:cNvSpPr>
          <p:nvPr>
            <p:ph sz="quarter" idx="1"/>
          </p:nvPr>
        </p:nvSpPr>
        <p:spPr/>
        <p:txBody>
          <a:bodyPr/>
          <a:lstStyle/>
          <a:p>
            <a:r>
              <a:rPr lang="en-US" smtClean="0"/>
              <a:t>Comparing the best model of each of the three methods.</a:t>
            </a:r>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848116842"/>
                  </p:ext>
                </p:extLst>
              </p:nvPr>
            </p:nvGraphicFramePr>
            <p:xfrm>
              <a:off x="914400" y="2362200"/>
              <a:ext cx="7086601" cy="1502918"/>
            </p:xfrm>
            <a:graphic>
              <a:graphicData uri="http://schemas.openxmlformats.org/drawingml/2006/table">
                <a:tbl>
                  <a:tblPr firstRow="1" bandRow="1">
                    <a:tableStyleId>{5C22544A-7EE6-4342-B048-85BDC9FD1C3A}</a:tableStyleId>
                  </a:tblPr>
                  <a:tblGrid>
                    <a:gridCol w="1386509"/>
                    <a:gridCol w="1962105"/>
                    <a:gridCol w="887941"/>
                    <a:gridCol w="2850046"/>
                  </a:tblGrid>
                  <a:tr h="370840">
                    <a:tc>
                      <a:txBody>
                        <a:bodyPr/>
                        <a:lstStyle/>
                        <a:p>
                          <a:r>
                            <a:rPr lang="en-US" sz="1800" dirty="0" smtClean="0"/>
                            <a:t>Analysis</a:t>
                          </a:r>
                          <a:endParaRPr lang="en-US" sz="1800" dirty="0"/>
                        </a:p>
                      </a:txBody>
                      <a:tcPr/>
                    </a:tc>
                    <a:tc>
                      <a:txBody>
                        <a:bodyPr/>
                        <a:lstStyle/>
                        <a:p>
                          <a:r>
                            <a:rPr lang="en-US" sz="1800" dirty="0" smtClean="0"/>
                            <a:t>Type/Parameters</a:t>
                          </a:r>
                          <a:endParaRPr lang="en-US" sz="1800" dirty="0"/>
                        </a:p>
                      </a:txBody>
                      <a:tcPr/>
                    </a:tc>
                    <a:tc>
                      <a:txBody>
                        <a:bodyPr/>
                        <a:lstStyle/>
                        <a:p>
                          <a:pPr/>
                          <a14:m>
                            <m:oMathPara xmlns:m="http://schemas.openxmlformats.org/officeDocument/2006/math">
                              <m:oMathParaPr>
                                <m:jc m:val="centerGroup"/>
                              </m:oMathParaPr>
                              <m:oMath xmlns:m="http://schemas.openxmlformats.org/officeDocument/2006/math">
                                <m:r>
                                  <a:rPr lang="en-US" sz="1800" smtClean="0">
                                    <a:latin typeface="Cambria Math" panose="02040503050406030204" pitchFamily="18" charset="0"/>
                                  </a:rPr>
                                  <m:t>𝑺</m:t>
                                </m:r>
                                <m:sSub>
                                  <m:sSubPr>
                                    <m:ctrlPr>
                                      <a:rPr lang="en-US" sz="1800" i="1" smtClean="0">
                                        <a:latin typeface="Cambria Math" panose="02040503050406030204" pitchFamily="18" charset="0"/>
                                      </a:rPr>
                                    </m:ctrlPr>
                                  </m:sSubPr>
                                  <m:e>
                                    <m:r>
                                      <a:rPr lang="en-US" sz="1800" smtClean="0">
                                        <a:latin typeface="Cambria Math" panose="02040503050406030204" pitchFamily="18" charset="0"/>
                                      </a:rPr>
                                      <m:t>𝑺</m:t>
                                    </m:r>
                                  </m:e>
                                  <m:sub>
                                    <m:r>
                                      <a:rPr lang="en-US" sz="1800" smtClean="0">
                                        <a:latin typeface="Cambria Math" panose="02040503050406030204" pitchFamily="18" charset="0"/>
                                      </a:rPr>
                                      <m:t>𝒑𝒓</m:t>
                                    </m:r>
                                  </m:sub>
                                </m:sSub>
                              </m:oMath>
                            </m:oMathPara>
                          </a14:m>
                          <a:endParaRPr lang="en-US" sz="1800" dirty="0"/>
                        </a:p>
                      </a:txBody>
                      <a:tcPr/>
                    </a:tc>
                    <a:tc>
                      <a:txBody>
                        <a:bodyPr/>
                        <a:lstStyle/>
                        <a:p>
                          <a:r>
                            <a:rPr lang="en-US" sz="1800" dirty="0" smtClean="0"/>
                            <a:t>Forecasted Solar Maximum</a:t>
                          </a:r>
                          <a:endParaRPr lang="en-US" sz="1800" dirty="0"/>
                        </a:p>
                      </a:txBody>
                      <a:tcPr/>
                    </a:tc>
                  </a:tr>
                  <a:tr h="370840">
                    <a:tc>
                      <a:txBody>
                        <a:bodyPr/>
                        <a:lstStyle/>
                        <a:p>
                          <a:r>
                            <a:rPr lang="en-US" sz="1800" dirty="0" smtClean="0"/>
                            <a:t>Regression</a:t>
                          </a:r>
                          <a:endParaRPr lang="en-US" sz="1800" dirty="0"/>
                        </a:p>
                      </a:txBody>
                      <a:tcPr/>
                    </a:tc>
                    <a:tc>
                      <a:txBody>
                        <a:bodyPr/>
                        <a:lstStyle/>
                        <a:p>
                          <a:r>
                            <a:rPr lang="en-US" sz="1800" dirty="0" smtClean="0"/>
                            <a:t>Season – 12 season</a:t>
                          </a:r>
                          <a:endParaRPr lang="en-US" sz="1800" i="0" dirty="0"/>
                        </a:p>
                      </a:txBody>
                      <a:tcPr/>
                    </a:tc>
                    <a:tc>
                      <a:txBody>
                        <a:bodyPr/>
                        <a:lstStyle/>
                        <a:p>
                          <a:pPr algn="ctr" fontAlgn="b"/>
                          <a:r>
                            <a:rPr lang="en-US" sz="1800" smtClean="0"/>
                            <a:t>193452</a:t>
                          </a:r>
                          <a:endParaRPr lang="is-IS" sz="1800" b="0" i="0" u="none" strike="noStrike" dirty="0">
                            <a:solidFill>
                              <a:srgbClr val="000000"/>
                            </a:solidFill>
                            <a:effectLst/>
                            <a:latin typeface="Calibri"/>
                          </a:endParaRPr>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dirty="0" smtClean="0"/>
                            <a:t>147</a:t>
                          </a:r>
                        </a:p>
                      </a:txBody>
                      <a:tcPr/>
                    </a:tc>
                  </a:tr>
                  <a:tr h="370840">
                    <a:tc>
                      <a:txBody>
                        <a:bodyPr/>
                        <a:lstStyle/>
                        <a:p>
                          <a:r>
                            <a:rPr lang="en-US" sz="1800" dirty="0" smtClean="0"/>
                            <a:t>Holt-Winters</a:t>
                          </a:r>
                          <a:endParaRPr lang="en-US" sz="1800" dirty="0"/>
                        </a:p>
                      </a:txBody>
                      <a:tcPr/>
                    </a:tc>
                    <a:tc>
                      <a:txBody>
                        <a:bodyPr/>
                        <a:lstStyle/>
                        <a:p>
                          <a:r>
                            <a:rPr lang="en-US" sz="1800" dirty="0" smtClean="0"/>
                            <a:t>Additive</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sz="1800" u="none" strike="noStrike" dirty="0" smtClean="0">
                              <a:effectLst/>
                            </a:rPr>
                            <a:t>4544</a:t>
                          </a:r>
                          <a:r>
                            <a:rPr lang="en-US" sz="1800" u="none" strike="noStrike" dirty="0" smtClean="0">
                              <a:effectLst/>
                            </a:rPr>
                            <a:t>5</a:t>
                          </a:r>
                          <a:endParaRPr lang="hr-HR" sz="1800" b="1" i="0" u="none" strike="noStrike" dirty="0" smtClean="0">
                            <a:solidFill>
                              <a:srgbClr val="000000"/>
                            </a:solidFill>
                            <a:effectLst/>
                            <a:latin typeface="Calibri"/>
                          </a:endParaRPr>
                        </a:p>
                      </a:txBody>
                      <a:tcPr/>
                    </a:tc>
                    <a:tc>
                      <a:txBody>
                        <a:bodyPr/>
                        <a:lstStyle/>
                        <a:p>
                          <a:pPr algn="ctr"/>
                          <a:r>
                            <a:rPr lang="en-US" sz="1800" dirty="0" smtClean="0"/>
                            <a:t>116</a:t>
                          </a:r>
                          <a:endParaRPr lang="en-US" sz="1800" dirty="0"/>
                        </a:p>
                      </a:txBody>
                      <a:tcPr/>
                    </a:tc>
                  </a:tr>
                  <a:tr h="370840">
                    <a:tc>
                      <a:txBody>
                        <a:bodyPr/>
                        <a:lstStyle/>
                        <a:p>
                          <a:r>
                            <a:rPr lang="en-US" sz="1800" dirty="0" err="1" smtClean="0"/>
                            <a:t>SARIMA</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sSub>
                                  <m:sSubPr>
                                    <m:ctrlPr>
                                      <a:rPr lang="en-US" sz="1800" i="1" smtClean="0">
                                        <a:latin typeface="Cambria Math" panose="02040503050406030204" pitchFamily="18" charset="0"/>
                                      </a:rPr>
                                    </m:ctrlPr>
                                  </m:sSubPr>
                                  <m:e>
                                    <m:d>
                                      <m:dPr>
                                        <m:ctrlPr>
                                          <a:rPr lang="en-US" sz="1800" i="1" smtClean="0">
                                            <a:latin typeface="Cambria Math" panose="02040503050406030204" pitchFamily="18" charset="0"/>
                                          </a:rPr>
                                        </m:ctrlPr>
                                      </m:dPr>
                                      <m:e>
                                        <m:r>
                                          <a:rPr lang="en-US" sz="1800" smtClean="0">
                                            <a:latin typeface="Cambria Math" panose="02040503050406030204" pitchFamily="18" charset="0"/>
                                          </a:rPr>
                                          <m:t>0,1,1</m:t>
                                        </m:r>
                                      </m:e>
                                    </m:d>
                                  </m:e>
                                  <m:sub>
                                    <m:r>
                                      <a:rPr lang="en-US" sz="1800" smtClean="0">
                                        <a:latin typeface="Cambria Math" panose="02040503050406030204" pitchFamily="18" charset="0"/>
                                      </a:rPr>
                                      <m:t>132</m:t>
                                    </m:r>
                                  </m:sub>
                                </m:sSub>
                                <m:r>
                                  <m:rPr>
                                    <m:nor/>
                                  </m:rPr>
                                  <a:rPr lang="en-US" sz="1800" dirty="0" smtClean="0"/>
                                  <m:t> </m:t>
                                </m:r>
                              </m:oMath>
                            </m:oMathPara>
                          </a14:m>
                          <a:endParaRPr lang="en-US" sz="1800" dirty="0"/>
                        </a:p>
                      </a:txBody>
                      <a:tcPr/>
                    </a:tc>
                    <a:tc>
                      <a:txBody>
                        <a:bodyPr/>
                        <a:lstStyle/>
                        <a:p>
                          <a:pPr algn="ctr"/>
                          <a:r>
                            <a:rPr lang="en-US" sz="1800" dirty="0" smtClean="0"/>
                            <a:t>61837</a:t>
                          </a:r>
                          <a:endParaRPr lang="en-US" sz="1800" dirty="0"/>
                        </a:p>
                      </a:txBody>
                      <a:tcPr/>
                    </a:tc>
                    <a:tc>
                      <a:txBody>
                        <a:bodyPr/>
                        <a:lstStyle/>
                        <a:p>
                          <a:pPr algn="ctr"/>
                          <a:r>
                            <a:rPr lang="en-US" sz="1800" dirty="0" smtClean="0"/>
                            <a:t>148</a:t>
                          </a:r>
                          <a:endParaRPr lang="en-US" sz="1800" dirty="0"/>
                        </a:p>
                      </a:txBody>
                      <a:tcPr>
                        <a:lnB w="12700" cap="flat" cmpd="sng" algn="ctr">
                          <a:solidFill>
                            <a:schemeClr val="tx1"/>
                          </a:solidFill>
                          <a:prstDash val="solid"/>
                          <a:round/>
                          <a:headEnd type="none" w="med" len="med"/>
                          <a:tailEnd type="none" w="med" len="med"/>
                        </a:lnB>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848116842"/>
                  </p:ext>
                </p:extLst>
              </p:nvPr>
            </p:nvGraphicFramePr>
            <p:xfrm>
              <a:off x="914400" y="2362200"/>
              <a:ext cx="7086601" cy="1502918"/>
            </p:xfrm>
            <a:graphic>
              <a:graphicData uri="http://schemas.openxmlformats.org/drawingml/2006/table">
                <a:tbl>
                  <a:tblPr firstRow="1" bandRow="1">
                    <a:tableStyleId>{5C22544A-7EE6-4342-B048-85BDC9FD1C3A}</a:tableStyleId>
                  </a:tblPr>
                  <a:tblGrid>
                    <a:gridCol w="1386509"/>
                    <a:gridCol w="1962105"/>
                    <a:gridCol w="887941"/>
                    <a:gridCol w="2850046"/>
                  </a:tblGrid>
                  <a:tr h="390398">
                    <a:tc>
                      <a:txBody>
                        <a:bodyPr/>
                        <a:lstStyle/>
                        <a:p>
                          <a:r>
                            <a:rPr lang="en-US" sz="1800" dirty="0" smtClean="0"/>
                            <a:t>Analysis</a:t>
                          </a:r>
                          <a:endParaRPr lang="en-US" sz="1800" dirty="0"/>
                        </a:p>
                      </a:txBody>
                      <a:tcPr/>
                    </a:tc>
                    <a:tc>
                      <a:txBody>
                        <a:bodyPr/>
                        <a:lstStyle/>
                        <a:p>
                          <a:r>
                            <a:rPr lang="en-US" sz="1800" dirty="0" smtClean="0"/>
                            <a:t>Type/Parameters</a:t>
                          </a:r>
                          <a:endParaRPr lang="en-US" sz="1800" dirty="0"/>
                        </a:p>
                      </a:txBody>
                      <a:tcPr/>
                    </a:tc>
                    <a:tc>
                      <a:txBody>
                        <a:bodyPr/>
                        <a:lstStyle/>
                        <a:p>
                          <a:endParaRPr lang="en-US"/>
                        </a:p>
                      </a:txBody>
                      <a:tcPr>
                        <a:blipFill rotWithShape="0">
                          <a:blip r:embed="rId2"/>
                          <a:stretch>
                            <a:fillRect l="-380690" t="-7813" r="-325517" b="-309375"/>
                          </a:stretch>
                        </a:blipFill>
                      </a:tcPr>
                    </a:tc>
                    <a:tc>
                      <a:txBody>
                        <a:bodyPr/>
                        <a:lstStyle/>
                        <a:p>
                          <a:r>
                            <a:rPr lang="en-US" sz="1800" dirty="0" smtClean="0"/>
                            <a:t>Forecasted Solar Maximum</a:t>
                          </a:r>
                          <a:endParaRPr lang="en-US" sz="1800" dirty="0"/>
                        </a:p>
                      </a:txBody>
                      <a:tcPr/>
                    </a:tc>
                  </a:tr>
                  <a:tr h="370840">
                    <a:tc>
                      <a:txBody>
                        <a:bodyPr/>
                        <a:lstStyle/>
                        <a:p>
                          <a:r>
                            <a:rPr lang="en-US" sz="1800" dirty="0" smtClean="0"/>
                            <a:t>Regression</a:t>
                          </a:r>
                          <a:endParaRPr lang="en-US" sz="1800" dirty="0"/>
                        </a:p>
                      </a:txBody>
                      <a:tcPr/>
                    </a:tc>
                    <a:tc>
                      <a:txBody>
                        <a:bodyPr/>
                        <a:lstStyle/>
                        <a:p>
                          <a:r>
                            <a:rPr lang="en-US" sz="1800" dirty="0" smtClean="0"/>
                            <a:t>Season – 12 season</a:t>
                          </a:r>
                          <a:endParaRPr lang="en-US" sz="1800" i="0" dirty="0"/>
                        </a:p>
                      </a:txBody>
                      <a:tcPr/>
                    </a:tc>
                    <a:tc>
                      <a:txBody>
                        <a:bodyPr/>
                        <a:lstStyle/>
                        <a:p>
                          <a:pPr algn="ctr" fontAlgn="b"/>
                          <a:r>
                            <a:rPr lang="en-US" sz="1800" smtClean="0"/>
                            <a:t>193452</a:t>
                          </a:r>
                          <a:endParaRPr lang="is-IS" sz="1800" b="0" i="0" u="none" strike="noStrike" dirty="0">
                            <a:solidFill>
                              <a:srgbClr val="000000"/>
                            </a:solidFill>
                            <a:effectLst/>
                            <a:latin typeface="Calibri"/>
                          </a:endParaRPr>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dirty="0" smtClean="0"/>
                            <a:t>147</a:t>
                          </a:r>
                        </a:p>
                      </a:txBody>
                      <a:tcPr/>
                    </a:tc>
                  </a:tr>
                  <a:tr h="370840">
                    <a:tc>
                      <a:txBody>
                        <a:bodyPr/>
                        <a:lstStyle/>
                        <a:p>
                          <a:r>
                            <a:rPr lang="en-US" sz="1800" dirty="0" smtClean="0"/>
                            <a:t>Holt-Winters</a:t>
                          </a:r>
                          <a:endParaRPr lang="en-US" sz="1800" dirty="0"/>
                        </a:p>
                      </a:txBody>
                      <a:tcPr/>
                    </a:tc>
                    <a:tc>
                      <a:txBody>
                        <a:bodyPr/>
                        <a:lstStyle/>
                        <a:p>
                          <a:r>
                            <a:rPr lang="en-US" sz="1800" dirty="0" smtClean="0"/>
                            <a:t>Additive</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hr-HR" sz="1800" u="none" strike="noStrike" dirty="0" smtClean="0">
                              <a:effectLst/>
                            </a:rPr>
                            <a:t>4544</a:t>
                          </a:r>
                          <a:r>
                            <a:rPr lang="en-US" sz="1800" u="none" strike="noStrike" dirty="0" smtClean="0">
                              <a:effectLst/>
                            </a:rPr>
                            <a:t>5</a:t>
                          </a:r>
                          <a:endParaRPr lang="hr-HR" sz="1800" b="1" i="0" u="none" strike="noStrike" dirty="0" smtClean="0">
                            <a:solidFill>
                              <a:srgbClr val="000000"/>
                            </a:solidFill>
                            <a:effectLst/>
                            <a:latin typeface="Calibri"/>
                          </a:endParaRPr>
                        </a:p>
                      </a:txBody>
                      <a:tcPr/>
                    </a:tc>
                    <a:tc>
                      <a:txBody>
                        <a:bodyPr/>
                        <a:lstStyle/>
                        <a:p>
                          <a:pPr algn="ctr"/>
                          <a:r>
                            <a:rPr lang="en-US" sz="1800" dirty="0" smtClean="0"/>
                            <a:t>116</a:t>
                          </a:r>
                          <a:endParaRPr lang="en-US" sz="1800" dirty="0"/>
                        </a:p>
                      </a:txBody>
                      <a:tcPr/>
                    </a:tc>
                  </a:tr>
                  <a:tr h="370840">
                    <a:tc>
                      <a:txBody>
                        <a:bodyPr/>
                        <a:lstStyle/>
                        <a:p>
                          <a:r>
                            <a:rPr lang="en-US" sz="1800" dirty="0" err="1" smtClean="0"/>
                            <a:t>SARIMA</a:t>
                          </a:r>
                          <a:endParaRPr lang="en-US" sz="1800" dirty="0"/>
                        </a:p>
                      </a:txBody>
                      <a:tcPr/>
                    </a:tc>
                    <a:tc>
                      <a:txBody>
                        <a:bodyPr/>
                        <a:lstStyle/>
                        <a:p>
                          <a:endParaRPr lang="en-US"/>
                        </a:p>
                      </a:txBody>
                      <a:tcPr>
                        <a:blipFill rotWithShape="0">
                          <a:blip r:embed="rId2"/>
                          <a:stretch>
                            <a:fillRect l="-71429" t="-314754" r="-191615" b="-22951"/>
                          </a:stretch>
                        </a:blipFill>
                      </a:tcPr>
                    </a:tc>
                    <a:tc>
                      <a:txBody>
                        <a:bodyPr/>
                        <a:lstStyle/>
                        <a:p>
                          <a:pPr algn="ctr"/>
                          <a:r>
                            <a:rPr lang="en-US" sz="1800" dirty="0" smtClean="0"/>
                            <a:t>61837</a:t>
                          </a:r>
                          <a:endParaRPr lang="en-US" sz="1800" dirty="0"/>
                        </a:p>
                      </a:txBody>
                      <a:tcPr/>
                    </a:tc>
                    <a:tc>
                      <a:txBody>
                        <a:bodyPr/>
                        <a:lstStyle/>
                        <a:p>
                          <a:pPr algn="ctr"/>
                          <a:r>
                            <a:rPr lang="en-US" sz="1800" dirty="0" smtClean="0"/>
                            <a:t>148</a:t>
                          </a:r>
                          <a:endParaRPr lang="en-US" sz="1800" dirty="0"/>
                        </a:p>
                      </a:txBody>
                      <a:tcPr>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068421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075" name="Picture 3" descr="C:\Users\gjohnson\Desktop\article-2518030-19D4C48500000578-106_964x473.jpg"/>
          <p:cNvPicPr>
            <a:picLocks noChangeAspect="1" noChangeArrowheads="1"/>
          </p:cNvPicPr>
          <p:nvPr/>
        </p:nvPicPr>
        <p:blipFill rotWithShape="1">
          <a:blip r:embed="rId2">
            <a:extLst>
              <a:ext uri="{28A0092B-C50C-407E-A947-70E740481C1C}">
                <a14:useLocalDpi xmlns:a14="http://schemas.microsoft.com/office/drawing/2010/main" val="0"/>
              </a:ext>
            </a:extLst>
          </a:blip>
          <a:srcRect b="3804"/>
          <a:stretch/>
        </p:blipFill>
        <p:spPr bwMode="auto">
          <a:xfrm>
            <a:off x="380999" y="1600200"/>
            <a:ext cx="8412649" cy="4876800"/>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527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Data</a:t>
            </a:r>
            <a:endParaRPr lang="en-US" dirty="0"/>
          </a:p>
        </p:txBody>
      </p:sp>
      <p:sp>
        <p:nvSpPr>
          <p:cNvPr id="3" name="Content Placeholder 2"/>
          <p:cNvSpPr>
            <a:spLocks noGrp="1"/>
          </p:cNvSpPr>
          <p:nvPr>
            <p:ph sz="quarter" idx="1"/>
          </p:nvPr>
        </p:nvSpPr>
        <p:spPr/>
        <p:txBody>
          <a:bodyPr/>
          <a:lstStyle/>
          <a:p>
            <a:r>
              <a:rPr lang="en-US" dirty="0" smtClean="0"/>
              <a:t>Monthly data (1/1749-present) is from SILSO</a:t>
            </a:r>
          </a:p>
          <a:p>
            <a:pPr lvl="1"/>
            <a:r>
              <a:rPr lang="en-US" dirty="0" smtClean="0"/>
              <a:t>Collected by visual observation</a:t>
            </a:r>
          </a:p>
          <a:p>
            <a:pPr lvl="1"/>
            <a:r>
              <a:rPr lang="en-US" dirty="0" smtClean="0"/>
              <a:t>Segmented into:</a:t>
            </a:r>
          </a:p>
          <a:p>
            <a:pPr lvl="2"/>
            <a:r>
              <a:rPr lang="en-US" dirty="0" smtClean="0"/>
              <a:t>Train: 1/1749-12/2010 (3144 data points)</a:t>
            </a:r>
          </a:p>
          <a:p>
            <a:pPr lvl="2"/>
            <a:r>
              <a:rPr lang="en-US" dirty="0" smtClean="0"/>
              <a:t>Test: 1/2011-present (65 data points)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436" r="2941" b="4625"/>
          <a:stretch/>
        </p:blipFill>
        <p:spPr>
          <a:xfrm>
            <a:off x="152400" y="3429000"/>
            <a:ext cx="8763000" cy="3276600"/>
          </a:xfrm>
          <a:prstGeom prst="roundRect">
            <a:avLst/>
          </a:prstGeom>
        </p:spPr>
      </p:pic>
    </p:spTree>
    <p:extLst>
      <p:ext uri="{BB962C8B-B14F-4D97-AF65-F5344CB8AC3E}">
        <p14:creationId xmlns:p14="http://schemas.microsoft.com/office/powerpoint/2010/main" val="4141061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Data: Decomposition</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17638"/>
            <a:ext cx="8763000" cy="5163666"/>
          </a:xfrm>
          <a:prstGeom prst="rect">
            <a:avLst/>
          </a:prstGeom>
        </p:spPr>
      </p:pic>
    </p:spTree>
    <p:extLst>
      <p:ext uri="{BB962C8B-B14F-4D97-AF65-F5344CB8AC3E}">
        <p14:creationId xmlns:p14="http://schemas.microsoft.com/office/powerpoint/2010/main" val="378886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143000"/>
          </a:xfrm>
        </p:spPr>
        <p:txBody>
          <a:bodyPr>
            <a:normAutofit/>
          </a:bodyPr>
          <a:lstStyle/>
          <a:p>
            <a:pPr algn="ctr"/>
            <a:r>
              <a:rPr lang="en-US" sz="5400" dirty="0" smtClean="0"/>
              <a:t>Regression</a:t>
            </a:r>
            <a:endParaRPr lang="en-US" sz="5400" dirty="0"/>
          </a:p>
        </p:txBody>
      </p:sp>
    </p:spTree>
    <p:extLst>
      <p:ext uri="{BB962C8B-B14F-4D97-AF65-F5344CB8AC3E}">
        <p14:creationId xmlns:p14="http://schemas.microsoft.com/office/powerpoint/2010/main" val="3881310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143000"/>
          </a:xfrm>
        </p:spPr>
        <p:txBody>
          <a:bodyPr/>
          <a:lstStyle/>
          <a:p>
            <a:pPr algn="ctr"/>
            <a:r>
              <a:rPr lang="en-US" dirty="0" smtClean="0"/>
              <a:t>Possible Models</a:t>
            </a:r>
            <a:endParaRPr lang="en-US" dirty="0"/>
          </a:p>
        </p:txBody>
      </p:sp>
      <p:sp>
        <p:nvSpPr>
          <p:cNvPr id="3" name="Content Placeholder 2"/>
          <p:cNvSpPr>
            <a:spLocks noGrp="1"/>
          </p:cNvSpPr>
          <p:nvPr>
            <p:ph sz="quarter" idx="1"/>
          </p:nvPr>
        </p:nvSpPr>
        <p:spPr>
          <a:xfrm>
            <a:off x="685800" y="2057400"/>
            <a:ext cx="7772400" cy="4572000"/>
          </a:xfrm>
        </p:spPr>
        <p:txBody>
          <a:bodyPr/>
          <a:lstStyle/>
          <a:p>
            <a:r>
              <a:rPr lang="en-US" dirty="0" smtClean="0"/>
              <a:t>Full Model all data </a:t>
            </a:r>
          </a:p>
          <a:p>
            <a:r>
              <a:rPr lang="en-US" dirty="0"/>
              <a:t>Quadratic and Season </a:t>
            </a:r>
            <a:r>
              <a:rPr lang="en-US" dirty="0" smtClean="0"/>
              <a:t>Trend all data</a:t>
            </a:r>
          </a:p>
          <a:p>
            <a:r>
              <a:rPr lang="en-US" dirty="0"/>
              <a:t>Quadratic and </a:t>
            </a:r>
            <a:r>
              <a:rPr lang="en-US" dirty="0" smtClean="0"/>
              <a:t>Season Trend on 12 season</a:t>
            </a:r>
          </a:p>
          <a:p>
            <a:r>
              <a:rPr lang="en-US" dirty="0" smtClean="0"/>
              <a:t>Log Transformation on12 season </a:t>
            </a:r>
          </a:p>
          <a:p>
            <a:r>
              <a:rPr lang="en-US" dirty="0" smtClean="0"/>
              <a:t>Season Trend on 12 season</a:t>
            </a:r>
          </a:p>
          <a:p>
            <a:pPr marL="0" indent="0">
              <a:buNone/>
            </a:pPr>
            <a:endParaRPr lang="en-US" dirty="0"/>
          </a:p>
        </p:txBody>
      </p:sp>
    </p:spTree>
    <p:extLst>
      <p:ext uri="{BB962C8B-B14F-4D97-AF65-F5344CB8AC3E}">
        <p14:creationId xmlns:p14="http://schemas.microsoft.com/office/powerpoint/2010/main" val="4067684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SSPr</a:t>
            </a:r>
            <a:r>
              <a:rPr lang="en-US" dirty="0" smtClean="0"/>
              <a:t> of Models</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4662415"/>
                  </p:ext>
                </p:extLst>
              </p:nvPr>
            </p:nvGraphicFramePr>
            <p:xfrm>
              <a:off x="914400" y="1828800"/>
              <a:ext cx="6477000" cy="2008442"/>
            </p:xfrm>
            <a:graphic>
              <a:graphicData uri="http://schemas.openxmlformats.org/drawingml/2006/table">
                <a:tbl>
                  <a:tblPr firstRow="1" bandRow="1">
                    <a:tableStyleId>{5C22544A-7EE6-4342-B048-85BDC9FD1C3A}</a:tableStyleId>
                  </a:tblPr>
                  <a:tblGrid>
                    <a:gridCol w="3238500"/>
                    <a:gridCol w="3238500"/>
                  </a:tblGrid>
                  <a:tr h="370840">
                    <a:tc>
                      <a:txBody>
                        <a:bodyPr/>
                        <a:lstStyle/>
                        <a:p>
                          <a:r>
                            <a:rPr lang="en-US" sz="2000" dirty="0" smtClean="0"/>
                            <a:t>Regression Model</a:t>
                          </a:r>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0" lang="en-US" sz="20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𝑺</m:t>
                                </m:r>
                                <m:sSub>
                                  <m:sSubPr>
                                    <m:ctrlPr>
                                      <a:rPr kumimoji="0" lang="en-US" sz="20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0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𝑺</m:t>
                                    </m:r>
                                  </m:e>
                                  <m:sub>
                                    <m:r>
                                      <a:rPr kumimoji="0" lang="en-US" sz="20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𝒑𝒓</m:t>
                                    </m:r>
                                  </m:sub>
                                </m:sSub>
                              </m:oMath>
                            </m:oMathPara>
                          </a14:m>
                          <a:endParaRPr lang="en-US" sz="2000" dirty="0"/>
                        </a:p>
                      </a:txBody>
                      <a:tcPr/>
                    </a:tc>
                  </a:tr>
                  <a:tr h="370840">
                    <a:tc>
                      <a:txBody>
                        <a:bodyPr/>
                        <a:lstStyle/>
                        <a:p>
                          <a:r>
                            <a:rPr lang="en-US" sz="2000" dirty="0" smtClean="0"/>
                            <a:t>Full Model Quadratic</a:t>
                          </a:r>
                          <a:r>
                            <a:rPr lang="en-US" sz="2000" baseline="0" dirty="0" smtClean="0"/>
                            <a:t> and Season</a:t>
                          </a:r>
                          <a:endParaRPr lang="en-US" sz="2000" dirty="0"/>
                        </a:p>
                      </a:txBody>
                      <a:tcPr/>
                    </a:tc>
                    <a:tc>
                      <a:txBody>
                        <a:bodyPr/>
                        <a:lstStyle/>
                        <a:p>
                          <a:pPr algn="ctr"/>
                          <a:r>
                            <a:rPr lang="en-US" sz="2000" i="1" dirty="0" smtClean="0"/>
                            <a:t>7338912471046</a:t>
                          </a:r>
                          <a:endParaRPr lang="en-US" sz="2000" dirty="0"/>
                        </a:p>
                      </a:txBody>
                      <a:tcPr/>
                    </a:tc>
                  </a:tr>
                  <a:tr h="370840">
                    <a:tc>
                      <a:txBody>
                        <a:bodyPr/>
                        <a:lstStyle/>
                        <a:p>
                          <a:r>
                            <a:rPr lang="en-US" sz="2000" dirty="0" smtClean="0"/>
                            <a:t>12 Seasons Quadratic and Season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smtClean="0"/>
                            <a:t>81559039511203</a:t>
                          </a:r>
                        </a:p>
                      </a:txBody>
                      <a:tcPr/>
                    </a:tc>
                  </a:tr>
                  <a:tr h="370840">
                    <a:tc>
                      <a:txBody>
                        <a:bodyPr/>
                        <a:lstStyle/>
                        <a:p>
                          <a:r>
                            <a:rPr lang="en-US" sz="2000" dirty="0" smtClean="0"/>
                            <a:t>Transformation</a:t>
                          </a:r>
                          <a:endParaRPr lang="en-US" sz="2000" dirty="0"/>
                        </a:p>
                      </a:txBody>
                      <a:tcPr/>
                    </a:tc>
                    <a:tc>
                      <a:txBody>
                        <a:bodyPr/>
                        <a:lstStyle/>
                        <a:p>
                          <a:pPr algn="ctr"/>
                          <a:r>
                            <a:rPr lang="en-US" sz="2000" i="1" dirty="0" smtClean="0"/>
                            <a:t>521294</a:t>
                          </a:r>
                          <a:endParaRPr lang="en-US" sz="2000" dirty="0"/>
                        </a:p>
                      </a:txBody>
                      <a:tcPr/>
                    </a:tc>
                  </a:tr>
                  <a:tr h="370840">
                    <a:tc>
                      <a:txBody>
                        <a:bodyPr/>
                        <a:lstStyle/>
                        <a:p>
                          <a:r>
                            <a:rPr lang="en-US" sz="2000" dirty="0" smtClean="0"/>
                            <a:t>Season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smtClean="0"/>
                            <a:t>193452</a:t>
                          </a:r>
                          <a:r>
                            <a:rPr lang="en-US" sz="2000" dirty="0" smtClean="0"/>
                            <a:t> </a:t>
                          </a:r>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4662415"/>
                  </p:ext>
                </p:extLst>
              </p:nvPr>
            </p:nvGraphicFramePr>
            <p:xfrm>
              <a:off x="914400" y="1828800"/>
              <a:ext cx="6477000" cy="2008442"/>
            </p:xfrm>
            <a:graphic>
              <a:graphicData uri="http://schemas.openxmlformats.org/drawingml/2006/table">
                <a:tbl>
                  <a:tblPr firstRow="1" bandRow="1">
                    <a:tableStyleId>{5C22544A-7EE6-4342-B048-85BDC9FD1C3A}</a:tableStyleId>
                  </a:tblPr>
                  <a:tblGrid>
                    <a:gridCol w="3238500"/>
                    <a:gridCol w="3238500"/>
                  </a:tblGrid>
                  <a:tr h="423482">
                    <a:tc>
                      <a:txBody>
                        <a:bodyPr/>
                        <a:lstStyle/>
                        <a:p>
                          <a:r>
                            <a:rPr lang="en-US" sz="2000" dirty="0" smtClean="0"/>
                            <a:t>Regression Model</a:t>
                          </a:r>
                          <a:endParaRPr lang="en-US" sz="2000" dirty="0"/>
                        </a:p>
                      </a:txBody>
                      <a:tcPr/>
                    </a:tc>
                    <a:tc>
                      <a:txBody>
                        <a:bodyPr/>
                        <a:lstStyle/>
                        <a:p>
                          <a:endParaRPr lang="en-US"/>
                        </a:p>
                      </a:txBody>
                      <a:tcPr>
                        <a:blipFill rotWithShape="0">
                          <a:blip r:embed="rId2"/>
                          <a:stretch>
                            <a:fillRect l="-100565" t="-5714" r="-753" b="-397143"/>
                          </a:stretch>
                        </a:blipFill>
                      </a:tcPr>
                    </a:tc>
                  </a:tr>
                  <a:tr h="396240">
                    <a:tc>
                      <a:txBody>
                        <a:bodyPr/>
                        <a:lstStyle/>
                        <a:p>
                          <a:r>
                            <a:rPr lang="en-US" sz="2000" dirty="0" smtClean="0"/>
                            <a:t>Full Model Quadratic</a:t>
                          </a:r>
                          <a:r>
                            <a:rPr lang="en-US" sz="2000" baseline="0" dirty="0" smtClean="0"/>
                            <a:t> and Season</a:t>
                          </a:r>
                          <a:endParaRPr lang="en-US" sz="2000" dirty="0"/>
                        </a:p>
                      </a:txBody>
                      <a:tcPr/>
                    </a:tc>
                    <a:tc>
                      <a:txBody>
                        <a:bodyPr/>
                        <a:lstStyle/>
                        <a:p>
                          <a:pPr algn="ctr"/>
                          <a:r>
                            <a:rPr lang="en-US" sz="2000" i="1" dirty="0" smtClean="0"/>
                            <a:t>7338912471046</a:t>
                          </a:r>
                          <a:endParaRPr lang="en-US" sz="2000" dirty="0"/>
                        </a:p>
                      </a:txBody>
                      <a:tcPr/>
                    </a:tc>
                  </a:tr>
                  <a:tr h="396240">
                    <a:tc>
                      <a:txBody>
                        <a:bodyPr/>
                        <a:lstStyle/>
                        <a:p>
                          <a:r>
                            <a:rPr lang="en-US" sz="2000" dirty="0" smtClean="0"/>
                            <a:t>12 Seasons Quadratic and Season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smtClean="0"/>
                            <a:t>81559039511203</a:t>
                          </a:r>
                        </a:p>
                      </a:txBody>
                      <a:tcPr/>
                    </a:tc>
                  </a:tr>
                  <a:tr h="396240">
                    <a:tc>
                      <a:txBody>
                        <a:bodyPr/>
                        <a:lstStyle/>
                        <a:p>
                          <a:r>
                            <a:rPr lang="en-US" sz="2000" dirty="0" smtClean="0"/>
                            <a:t>Transformation</a:t>
                          </a:r>
                          <a:endParaRPr lang="en-US" sz="2000" dirty="0"/>
                        </a:p>
                      </a:txBody>
                      <a:tcPr/>
                    </a:tc>
                    <a:tc>
                      <a:txBody>
                        <a:bodyPr/>
                        <a:lstStyle/>
                        <a:p>
                          <a:pPr algn="ctr"/>
                          <a:r>
                            <a:rPr lang="en-US" sz="2000" i="1" dirty="0" smtClean="0"/>
                            <a:t>521294</a:t>
                          </a:r>
                          <a:endParaRPr lang="en-US" sz="2000" dirty="0"/>
                        </a:p>
                      </a:txBody>
                      <a:tcPr/>
                    </a:tc>
                  </a:tr>
                  <a:tr h="396240">
                    <a:tc>
                      <a:txBody>
                        <a:bodyPr/>
                        <a:lstStyle/>
                        <a:p>
                          <a:r>
                            <a:rPr lang="en-US" sz="2000" dirty="0" smtClean="0"/>
                            <a:t>Season</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i="1" dirty="0" smtClean="0"/>
                            <a:t>193452</a:t>
                          </a:r>
                          <a:r>
                            <a:rPr lang="en-US" sz="2000" dirty="0" smtClean="0"/>
                            <a:t> </a:t>
                          </a:r>
                        </a:p>
                      </a:txBody>
                      <a:tcPr/>
                    </a:tc>
                  </a:tr>
                </a:tbl>
              </a:graphicData>
            </a:graphic>
          </p:graphicFrame>
        </mc:Fallback>
      </mc:AlternateContent>
    </p:spTree>
    <p:extLst>
      <p:ext uri="{BB962C8B-B14F-4D97-AF65-F5344CB8AC3E}">
        <p14:creationId xmlns:p14="http://schemas.microsoft.com/office/powerpoint/2010/main" val="189413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 Regression</a:t>
            </a:r>
            <a:endParaRPr lang="en-US" dirty="0"/>
          </a:p>
        </p:txBody>
      </p:sp>
      <p:pic>
        <p:nvPicPr>
          <p:cNvPr id="6" name="Content Placeholder 5" descr="allfittedmodels.png"/>
          <p:cNvPicPr>
            <a:picLocks noGrp="1" noChangeAspect="1"/>
          </p:cNvPicPr>
          <p:nvPr>
            <p:ph sz="quarter" idx="1"/>
          </p:nvPr>
        </p:nvPicPr>
        <p:blipFill>
          <a:blip r:embed="rId2">
            <a:extLst>
              <a:ext uri="{28A0092B-C50C-407E-A947-70E740481C1C}">
                <a14:useLocalDpi xmlns:a14="http://schemas.microsoft.com/office/drawing/2010/main" val="0"/>
              </a:ext>
            </a:extLst>
          </a:blip>
          <a:srcRect t="4660" b="4660"/>
          <a:stretch>
            <a:fillRect/>
          </a:stretch>
        </p:blipFill>
        <p:spPr>
          <a:xfrm>
            <a:off x="609600" y="1447800"/>
            <a:ext cx="8077200" cy="4751294"/>
          </a:xfrm>
        </p:spPr>
      </p:pic>
    </p:spTree>
    <p:extLst>
      <p:ext uri="{BB962C8B-B14F-4D97-AF65-F5344CB8AC3E}">
        <p14:creationId xmlns:p14="http://schemas.microsoft.com/office/powerpoint/2010/main" val="1227622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4856</TotalTime>
  <Words>513</Words>
  <Application>Microsoft Office PowerPoint</Application>
  <PresentationFormat>On-screen Show (4:3)</PresentationFormat>
  <Paragraphs>167</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Franklin Gothic Book</vt:lpstr>
      <vt:lpstr>Perpetua</vt:lpstr>
      <vt:lpstr>Wingdings 2</vt:lpstr>
      <vt:lpstr>Equity</vt:lpstr>
      <vt:lpstr>Forecasting the Next Solar Maximum</vt:lpstr>
      <vt:lpstr>Overview</vt:lpstr>
      <vt:lpstr>Background</vt:lpstr>
      <vt:lpstr>The Data</vt:lpstr>
      <vt:lpstr>The Data: Decomposition</vt:lpstr>
      <vt:lpstr>Regression</vt:lpstr>
      <vt:lpstr>Possible Models</vt:lpstr>
      <vt:lpstr>SSPr of Models</vt:lpstr>
      <vt:lpstr>Analyses: Regression</vt:lpstr>
      <vt:lpstr>Residual Diagnostics</vt:lpstr>
      <vt:lpstr>Prediction  Plots</vt:lpstr>
      <vt:lpstr>PowerPoint Presentation</vt:lpstr>
      <vt:lpstr>Holt-Winters</vt:lpstr>
      <vt:lpstr>Exponential</vt:lpstr>
      <vt:lpstr>Double Exponential</vt:lpstr>
      <vt:lpstr>Additive</vt:lpstr>
      <vt:lpstr>Residual Diagnostics</vt:lpstr>
      <vt:lpstr>Multiplicative</vt:lpstr>
      <vt:lpstr>SSpr</vt:lpstr>
      <vt:lpstr>Forecast</vt:lpstr>
      <vt:lpstr>Box Jenkins</vt:lpstr>
      <vt:lpstr>Establishing Stationarity</vt:lpstr>
      <vt:lpstr>Further Differencing?</vt:lpstr>
      <vt:lpstr>More differencing</vt:lpstr>
      <vt:lpstr>∇_132^1 ∇X_t ACF</vt:lpstr>
      <vt:lpstr>∇_132^1 ∇X_t PACF</vt:lpstr>
      <vt:lpstr>Proposing Models</vt:lpstr>
      <vt:lpstr>Residual Diagnostics</vt:lpstr>
      <vt:lpstr>Comparing Models</vt:lpstr>
      <vt:lpstr>Forecasting with best model</vt:lpstr>
      <vt:lpstr>Conclusion: Comparing Methods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Recent  Solar Maximum</dc:title>
  <dc:creator>Greg Johnson</dc:creator>
  <cp:lastModifiedBy>Greg Johnson</cp:lastModifiedBy>
  <cp:revision>34</cp:revision>
  <dcterms:created xsi:type="dcterms:W3CDTF">2016-06-24T14:33:13Z</dcterms:created>
  <dcterms:modified xsi:type="dcterms:W3CDTF">2016-06-29T15:27:48Z</dcterms:modified>
</cp:coreProperties>
</file>