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0" r:id="rId5"/>
    <p:sldId id="266" r:id="rId6"/>
    <p:sldId id="277" r:id="rId7"/>
    <p:sldId id="267" r:id="rId8"/>
    <p:sldId id="272" r:id="rId9"/>
    <p:sldId id="269" r:id="rId10"/>
    <p:sldId id="273" r:id="rId11"/>
    <p:sldId id="270" r:id="rId12"/>
    <p:sldId id="274" r:id="rId13"/>
    <p:sldId id="275" r:id="rId14"/>
    <p:sldId id="271" r:id="rId15"/>
    <p:sldId id="261" r:id="rId16"/>
    <p:sldId id="262" r:id="rId17"/>
    <p:sldId id="268" r:id="rId1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422C16"/>
    <a:srgbClr val="0C788E"/>
    <a:srgbClr val="006666"/>
    <a:srgbClr val="54381C"/>
    <a:srgbClr val="A50021"/>
    <a:srgbClr val="FFFFA3"/>
    <a:srgbClr val="E6E6C4"/>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259" autoAdjust="0"/>
  </p:normalViewPr>
  <p:slideViewPr>
    <p:cSldViewPr>
      <p:cViewPr>
        <p:scale>
          <a:sx n="110" d="100"/>
          <a:sy n="110" d="100"/>
        </p:scale>
        <p:origin x="-1932"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5DA0F9-75FF-47DC-96E4-8BFC1DEBA2EC}" type="datetimeFigureOut">
              <a:rPr lang="en-US" smtClean="0"/>
              <a:t>8/4/2016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0B510C-727C-44AF-845C-D55AEFF1293F}" type="slidenum">
              <a:rPr lang="en-US" smtClean="0"/>
              <a:t>‹#›</a:t>
            </a:fld>
            <a:endParaRPr lang="en-US"/>
          </a:p>
        </p:txBody>
      </p:sp>
    </p:spTree>
    <p:extLst>
      <p:ext uri="{BB962C8B-B14F-4D97-AF65-F5344CB8AC3E}">
        <p14:creationId xmlns:p14="http://schemas.microsoft.com/office/powerpoint/2010/main" val="2166952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 I don’t believe in UFOs.</a:t>
            </a:r>
          </a:p>
          <a:p>
            <a:r>
              <a:rPr lang="en-US" dirty="0"/>
              <a:t>Hopefully everyone knows what a UFO is – it’s in the name!</a:t>
            </a:r>
          </a:p>
          <a:p>
            <a:r>
              <a:rPr lang="en-US" dirty="0"/>
              <a:t>There’s a website</a:t>
            </a:r>
            <a:r>
              <a:rPr lang="en-US" baseline="0" dirty="0"/>
              <a:t> called the national UFO reporting center where they collect self-reports of UFO. </a:t>
            </a:r>
          </a:p>
          <a:p>
            <a:r>
              <a:rPr lang="en-US" baseline="0" dirty="0"/>
              <a:t>National makes it sound super official and it’s not, but the guys who run it are super into UFOs: making sure reports sound legit, doing reports of certain incidents, telephone hotline. So while I think they’re kind of crazy, I can believe that they want good data.</a:t>
            </a:r>
            <a:endParaRPr lang="en-US" dirty="0"/>
          </a:p>
        </p:txBody>
      </p:sp>
      <p:sp>
        <p:nvSpPr>
          <p:cNvPr id="4" name="Slide Number Placeholder 3"/>
          <p:cNvSpPr>
            <a:spLocks noGrp="1"/>
          </p:cNvSpPr>
          <p:nvPr>
            <p:ph type="sldNum" sz="quarter" idx="10"/>
          </p:nvPr>
        </p:nvSpPr>
        <p:spPr/>
        <p:txBody>
          <a:bodyPr/>
          <a:lstStyle/>
          <a:p>
            <a:fld id="{C70B510C-727C-44AF-845C-D55AEFF1293F}" type="slidenum">
              <a:rPr lang="en-US" smtClean="0"/>
              <a:t>2</a:t>
            </a:fld>
            <a:endParaRPr lang="en-US"/>
          </a:p>
        </p:txBody>
      </p:sp>
    </p:spTree>
    <p:extLst>
      <p:ext uri="{BB962C8B-B14F-4D97-AF65-F5344CB8AC3E}">
        <p14:creationId xmlns:p14="http://schemas.microsoft.com/office/powerpoint/2010/main" val="422479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Subset the data from 2010 to 2015, leaving</a:t>
            </a:r>
            <a:r>
              <a:rPr lang="en-US" baseline="0" dirty="0"/>
              <a:t> me with 4312 reports. I just wanted to work with recent, full calendar-years.</a:t>
            </a:r>
            <a:endParaRPr lang="en-US" dirty="0"/>
          </a:p>
          <a:p>
            <a:pPr marL="228600" indent="-228600">
              <a:buFont typeface="+mj-lt"/>
              <a:buAutoNum type="arabicPeriod"/>
            </a:pPr>
            <a:r>
              <a:rPr lang="en-US" dirty="0"/>
              <a:t>It’s important to keep in mind that the data are the reports of UFOs, not the</a:t>
            </a:r>
            <a:r>
              <a:rPr lang="en-US" baseline="0" dirty="0"/>
              <a:t> occurrences themselves. So there could be occurrences that were never reported and there could be multiple reports of the same occurrence from different people. So when interpreting these data, we could assume that it’s a rough proxy/measure of the occurrences themselves but we need to be careful.</a:t>
            </a:r>
          </a:p>
          <a:p>
            <a:pPr marL="228600" indent="-228600">
              <a:buFont typeface="+mj-lt"/>
              <a:buAutoNum type="arabicPeriod"/>
            </a:pPr>
            <a:r>
              <a:rPr lang="en-US" baseline="0" dirty="0"/>
              <a:t>The center claims that they filter out hoax reports but they’re not transparent about their process or their criteria.</a:t>
            </a:r>
            <a:endParaRPr lang="en-US" dirty="0"/>
          </a:p>
        </p:txBody>
      </p:sp>
      <p:sp>
        <p:nvSpPr>
          <p:cNvPr id="4" name="Slide Number Placeholder 3"/>
          <p:cNvSpPr>
            <a:spLocks noGrp="1"/>
          </p:cNvSpPr>
          <p:nvPr>
            <p:ph type="sldNum" sz="quarter" idx="10"/>
          </p:nvPr>
        </p:nvSpPr>
        <p:spPr/>
        <p:txBody>
          <a:bodyPr/>
          <a:lstStyle/>
          <a:p>
            <a:fld id="{C70B510C-727C-44AF-845C-D55AEFF1293F}" type="slidenum">
              <a:rPr lang="en-US" smtClean="0"/>
              <a:t>3</a:t>
            </a:fld>
            <a:endParaRPr lang="en-US"/>
          </a:p>
        </p:txBody>
      </p:sp>
    </p:spTree>
    <p:extLst>
      <p:ext uri="{BB962C8B-B14F-4D97-AF65-F5344CB8AC3E}">
        <p14:creationId xmlns:p14="http://schemas.microsoft.com/office/powerpoint/2010/main" val="3267584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B510C-727C-44AF-845C-D55AEFF1293F}" type="slidenum">
              <a:rPr lang="en-US" smtClean="0"/>
              <a:t>4</a:t>
            </a:fld>
            <a:endParaRPr lang="en-US"/>
          </a:p>
        </p:txBody>
      </p:sp>
    </p:spTree>
    <p:extLst>
      <p:ext uri="{BB962C8B-B14F-4D97-AF65-F5344CB8AC3E}">
        <p14:creationId xmlns:p14="http://schemas.microsoft.com/office/powerpoint/2010/main" val="364703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1CDA92E2-6BAB-471D-AA1F-57A24DF0C6C9}" type="slidenum">
              <a:rPr lang="es-ES"/>
              <a:pPr/>
              <a:t>‹#›</a:t>
            </a:fld>
            <a:endParaRPr lang="es-ES"/>
          </a:p>
        </p:txBody>
      </p:sp>
    </p:spTree>
    <p:extLst>
      <p:ext uri="{BB962C8B-B14F-4D97-AF65-F5344CB8AC3E}">
        <p14:creationId xmlns:p14="http://schemas.microsoft.com/office/powerpoint/2010/main" val="118830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177D1EA6-F682-4CE8-A40C-ECADFF713D28}" type="slidenum">
              <a:rPr lang="es-ES"/>
              <a:pPr/>
              <a:t>‹#›</a:t>
            </a:fld>
            <a:endParaRPr lang="es-ES"/>
          </a:p>
        </p:txBody>
      </p:sp>
    </p:spTree>
    <p:extLst>
      <p:ext uri="{BB962C8B-B14F-4D97-AF65-F5344CB8AC3E}">
        <p14:creationId xmlns:p14="http://schemas.microsoft.com/office/powerpoint/2010/main" val="307338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6588F381-0847-4EA7-A6F3-828C36A7E266}" type="slidenum">
              <a:rPr lang="es-ES"/>
              <a:pPr/>
              <a:t>‹#›</a:t>
            </a:fld>
            <a:endParaRPr lang="es-ES"/>
          </a:p>
        </p:txBody>
      </p:sp>
    </p:spTree>
    <p:extLst>
      <p:ext uri="{BB962C8B-B14F-4D97-AF65-F5344CB8AC3E}">
        <p14:creationId xmlns:p14="http://schemas.microsoft.com/office/powerpoint/2010/main" val="388244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EC6EDA07-DE29-4E51-9949-AD73D6D2668D}" type="slidenum">
              <a:rPr lang="es-ES"/>
              <a:pPr/>
              <a:t>‹#›</a:t>
            </a:fld>
            <a:endParaRPr lang="es-ES"/>
          </a:p>
        </p:txBody>
      </p:sp>
    </p:spTree>
    <p:extLst>
      <p:ext uri="{BB962C8B-B14F-4D97-AF65-F5344CB8AC3E}">
        <p14:creationId xmlns:p14="http://schemas.microsoft.com/office/powerpoint/2010/main" val="221804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4F984F4E-178B-448D-BE44-F488DAE3EA79}" type="slidenum">
              <a:rPr lang="es-ES"/>
              <a:pPr/>
              <a:t>‹#›</a:t>
            </a:fld>
            <a:endParaRPr lang="es-ES"/>
          </a:p>
        </p:txBody>
      </p:sp>
    </p:spTree>
    <p:extLst>
      <p:ext uri="{BB962C8B-B14F-4D97-AF65-F5344CB8AC3E}">
        <p14:creationId xmlns:p14="http://schemas.microsoft.com/office/powerpoint/2010/main" val="238994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F5BB1667-2274-490B-9FE9-4390DF35A18F}" type="slidenum">
              <a:rPr lang="es-ES"/>
              <a:pPr/>
              <a:t>‹#›</a:t>
            </a:fld>
            <a:endParaRPr lang="es-ES"/>
          </a:p>
        </p:txBody>
      </p:sp>
    </p:spTree>
    <p:extLst>
      <p:ext uri="{BB962C8B-B14F-4D97-AF65-F5344CB8AC3E}">
        <p14:creationId xmlns:p14="http://schemas.microsoft.com/office/powerpoint/2010/main" val="191563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3642D928-ACEE-469B-8877-52720CA46C89}" type="slidenum">
              <a:rPr lang="es-ES"/>
              <a:pPr/>
              <a:t>‹#›</a:t>
            </a:fld>
            <a:endParaRPr lang="es-ES"/>
          </a:p>
        </p:txBody>
      </p:sp>
    </p:spTree>
    <p:extLst>
      <p:ext uri="{BB962C8B-B14F-4D97-AF65-F5344CB8AC3E}">
        <p14:creationId xmlns:p14="http://schemas.microsoft.com/office/powerpoint/2010/main" val="198926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F61EF6B7-2D20-4387-A111-0718E13F9746}" type="slidenum">
              <a:rPr lang="es-ES"/>
              <a:pPr/>
              <a:t>‹#›</a:t>
            </a:fld>
            <a:endParaRPr lang="es-ES"/>
          </a:p>
        </p:txBody>
      </p:sp>
    </p:spTree>
    <p:extLst>
      <p:ext uri="{BB962C8B-B14F-4D97-AF65-F5344CB8AC3E}">
        <p14:creationId xmlns:p14="http://schemas.microsoft.com/office/powerpoint/2010/main" val="3063727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F556FDB6-E26B-4012-A76B-F6234FFB1A61}" type="slidenum">
              <a:rPr lang="es-ES"/>
              <a:pPr/>
              <a:t>‹#›</a:t>
            </a:fld>
            <a:endParaRPr lang="es-ES"/>
          </a:p>
        </p:txBody>
      </p:sp>
    </p:spTree>
    <p:extLst>
      <p:ext uri="{BB962C8B-B14F-4D97-AF65-F5344CB8AC3E}">
        <p14:creationId xmlns:p14="http://schemas.microsoft.com/office/powerpoint/2010/main" val="374542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0FD99F01-14E3-4EBF-976B-BA6B311725A4}" type="slidenum">
              <a:rPr lang="es-ES"/>
              <a:pPr/>
              <a:t>‹#›</a:t>
            </a:fld>
            <a:endParaRPr lang="es-ES"/>
          </a:p>
        </p:txBody>
      </p:sp>
    </p:spTree>
    <p:extLst>
      <p:ext uri="{BB962C8B-B14F-4D97-AF65-F5344CB8AC3E}">
        <p14:creationId xmlns:p14="http://schemas.microsoft.com/office/powerpoint/2010/main" val="33370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6704756E-3625-4CBF-8791-668DF22EC56F}" type="slidenum">
              <a:rPr lang="es-ES"/>
              <a:pPr/>
              <a:t>‹#›</a:t>
            </a:fld>
            <a:endParaRPr lang="es-ES"/>
          </a:p>
        </p:txBody>
      </p:sp>
    </p:spTree>
    <p:extLst>
      <p:ext uri="{BB962C8B-B14F-4D97-AF65-F5344CB8AC3E}">
        <p14:creationId xmlns:p14="http://schemas.microsoft.com/office/powerpoint/2010/main" val="79013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ACE19BE-8CE2-43A5-BB1E-3CADB18F37F2}"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323850" y="3860800"/>
            <a:ext cx="6048350" cy="647700"/>
          </a:xfrm>
        </p:spPr>
        <p:txBody>
          <a:bodyPr/>
          <a:lstStyle/>
          <a:p>
            <a:pPr algn="l"/>
            <a:r>
              <a:rPr lang="es-UY" sz="3600" b="1" dirty="0" err="1">
                <a:solidFill>
                  <a:schemeClr val="tx1"/>
                </a:solidFill>
                <a:latin typeface="Century Schoolbook" pitchFamily="18" charset="0"/>
              </a:rPr>
              <a:t>Analysis</a:t>
            </a:r>
            <a:r>
              <a:rPr lang="es-UY" sz="3600" b="1" dirty="0">
                <a:solidFill>
                  <a:schemeClr val="tx1"/>
                </a:solidFill>
                <a:latin typeface="Century Schoolbook" pitchFamily="18" charset="0"/>
              </a:rPr>
              <a:t> of UFO </a:t>
            </a:r>
            <a:r>
              <a:rPr lang="es-UY" sz="3600" b="1" dirty="0" err="1">
                <a:solidFill>
                  <a:schemeClr val="tx1"/>
                </a:solidFill>
                <a:latin typeface="Century Schoolbook" pitchFamily="18" charset="0"/>
              </a:rPr>
              <a:t>Sightings</a:t>
            </a:r>
            <a:r>
              <a:rPr lang="es-UY" sz="3600" b="1" dirty="0">
                <a:solidFill>
                  <a:schemeClr val="tx1"/>
                </a:solidFill>
                <a:latin typeface="Century Schoolbook" pitchFamily="18" charset="0"/>
              </a:rPr>
              <a:t> </a:t>
            </a:r>
            <a:br>
              <a:rPr lang="es-UY" sz="3600" b="1" dirty="0">
                <a:solidFill>
                  <a:schemeClr val="tx1"/>
                </a:solidFill>
                <a:latin typeface="Century Schoolbook" pitchFamily="18" charset="0"/>
              </a:rPr>
            </a:br>
            <a:r>
              <a:rPr lang="es-UY" sz="3600" b="1" dirty="0">
                <a:solidFill>
                  <a:schemeClr val="tx1"/>
                </a:solidFill>
                <a:latin typeface="Century Schoolbook" pitchFamily="18" charset="0"/>
              </a:rPr>
              <a:t>in California</a:t>
            </a:r>
            <a:endParaRPr lang="es-ES" sz="3600" b="1" dirty="0">
              <a:solidFill>
                <a:schemeClr val="tx1"/>
              </a:solidFill>
              <a:latin typeface="Century Schoolbook" pitchFamily="18" charset="0"/>
            </a:endParaRPr>
          </a:p>
        </p:txBody>
      </p:sp>
      <p:sp>
        <p:nvSpPr>
          <p:cNvPr id="2217" name="Rectangle 169"/>
          <p:cNvSpPr>
            <a:spLocks noChangeArrowheads="1"/>
          </p:cNvSpPr>
          <p:nvPr/>
        </p:nvSpPr>
        <p:spPr bwMode="auto">
          <a:xfrm>
            <a:off x="395288" y="4797425"/>
            <a:ext cx="4139136"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600" b="1" dirty="0">
                <a:latin typeface="Century Schoolbook" pitchFamily="18" charset="0"/>
              </a:rPr>
              <a:t>Greg Johnson</a:t>
            </a:r>
            <a:br>
              <a:rPr lang="en-US" sz="1600" b="1" dirty="0">
                <a:latin typeface="Century Schoolbook" pitchFamily="18" charset="0"/>
              </a:rPr>
            </a:br>
            <a:r>
              <a:rPr lang="en-US" sz="1600" b="1" dirty="0">
                <a:latin typeface="Century Schoolbook" pitchFamily="18" charset="0"/>
              </a:rPr>
              <a:t>Math 531T – Spatial Statistics</a:t>
            </a:r>
            <a:br>
              <a:rPr lang="en-US" sz="1600" b="1" dirty="0">
                <a:latin typeface="Century Schoolbook" pitchFamily="18" charset="0"/>
              </a:rPr>
            </a:br>
            <a:r>
              <a:rPr lang="en-US" sz="1600" b="1" dirty="0">
                <a:latin typeface="Century Schoolbook" pitchFamily="18" charset="0"/>
              </a:rPr>
              <a:t>Summer 2016</a:t>
            </a:r>
            <a:endParaRPr lang="es-ES" sz="1600" b="1" dirty="0">
              <a:latin typeface="Century Schoolbook" pitchFamily="18" charset="0"/>
            </a:endParaRPr>
          </a:p>
        </p:txBody>
      </p:sp>
      <p:sp>
        <p:nvSpPr>
          <p:cNvPr id="2" name="Rectangle 1"/>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smtClean="0">
                <a:solidFill>
                  <a:schemeClr val="tx1"/>
                </a:solidFill>
                <a:latin typeface="Century Schoolbook" pitchFamily="18" charset="0"/>
              </a:rPr>
              <a:t>Realization: 2013</a:t>
            </a:r>
            <a:endParaRPr lang="en-US" dirty="0">
              <a:solidFill>
                <a:schemeClr val="tx1"/>
              </a:solidFill>
              <a:latin typeface="Century Schoolbook" pitchFamily="18" charset="0"/>
            </a:endParaRP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4071" t="4177" r="10877" b="8365"/>
          <a:stretch/>
        </p:blipFill>
        <p:spPr>
          <a:xfrm>
            <a:off x="2388232" y="1988840"/>
            <a:ext cx="4457460" cy="4536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07009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smtClean="0">
                <a:solidFill>
                  <a:schemeClr val="tx1"/>
                </a:solidFill>
                <a:latin typeface="Century Schoolbook" pitchFamily="18" charset="0"/>
              </a:rPr>
              <a:t>Realization: 2014</a:t>
            </a:r>
            <a:endParaRPr lang="en-US" dirty="0">
              <a:solidFill>
                <a:schemeClr val="tx1"/>
              </a:solidFill>
              <a:latin typeface="Century Schoolbook" pitchFamily="18" charset="0"/>
            </a:endParaRP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402" t="4686" r="11545" b="7857"/>
          <a:stretch/>
        </p:blipFill>
        <p:spPr>
          <a:xfrm>
            <a:off x="2402938" y="1988840"/>
            <a:ext cx="4445653" cy="45176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9469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smtClean="0">
                <a:solidFill>
                  <a:schemeClr val="tx1"/>
                </a:solidFill>
                <a:latin typeface="Century Schoolbook" pitchFamily="18" charset="0"/>
              </a:rPr>
              <a:t>Realization: 2015</a:t>
            </a:r>
            <a:endParaRPr lang="en-US" dirty="0">
              <a:solidFill>
                <a:schemeClr val="tx1"/>
              </a:solidFill>
              <a:latin typeface="Century Schoolbook" pitchFamily="18" charset="0"/>
            </a:endParaRP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565" t="4686" r="11382" b="7857"/>
          <a:stretch/>
        </p:blipFill>
        <p:spPr>
          <a:xfrm>
            <a:off x="2407992" y="1988840"/>
            <a:ext cx="4445653" cy="45176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80297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smtClean="0">
                <a:solidFill>
                  <a:schemeClr val="tx1"/>
                </a:solidFill>
                <a:latin typeface="Century Schoolbook" pitchFamily="18" charset="0"/>
              </a:rPr>
              <a:t>Monthly Realizations</a:t>
            </a:r>
            <a:endParaRPr lang="en-US" dirty="0">
              <a:solidFill>
                <a:schemeClr val="tx1"/>
              </a:solidFill>
              <a:latin typeface="Century Schoolbook" pitchFamily="18" charset="0"/>
            </a:endParaRP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7" name="Picture 3" descr="C:\Users\gjohnson\Desktop\FP\18ft8j.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40448" y="1970656"/>
            <a:ext cx="4608512" cy="46085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40448" y="6136056"/>
            <a:ext cx="792088" cy="4285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52618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solidFill>
                  <a:schemeClr val="tx1"/>
                </a:solidFill>
                <a:latin typeface="Century Schoolbook" pitchFamily="18" charset="0"/>
              </a:rPr>
              <a:t>Typical </a:t>
            </a:r>
            <a:r>
              <a:rPr lang="en-US" dirty="0" smtClean="0">
                <a:solidFill>
                  <a:schemeClr val="tx1"/>
                </a:solidFill>
                <a:latin typeface="Century Schoolbook" pitchFamily="18" charset="0"/>
              </a:rPr>
              <a:t>Month</a:t>
            </a:r>
            <a:endParaRPr lang="en-US" dirty="0">
              <a:solidFill>
                <a:schemeClr val="tx1"/>
              </a:solidFill>
              <a:latin typeface="Century Schoolbook" pitchFamily="18" charset="0"/>
            </a:endParaRP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txBox="1">
            <a:spLocks noChangeArrowheads="1"/>
          </p:cNvSpPr>
          <p:nvPr/>
        </p:nvSpPr>
        <p:spPr bwMode="auto">
          <a:xfrm>
            <a:off x="457200" y="1988840"/>
            <a:ext cx="8229600" cy="413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sz="2400" kern="0" dirty="0">
                <a:latin typeface="Century Schoolbook" pitchFamily="18" charset="0"/>
                <a:sym typeface="Wingdings" pitchFamily="2" charset="2"/>
              </a:rPr>
              <a:t>What is a typical month </a:t>
            </a:r>
            <a:br>
              <a:rPr lang="en-US" sz="2400" kern="0" dirty="0">
                <a:latin typeface="Century Schoolbook" pitchFamily="18" charset="0"/>
                <a:sym typeface="Wingdings" pitchFamily="2" charset="2"/>
              </a:rPr>
            </a:br>
            <a:r>
              <a:rPr lang="en-US" sz="2400" kern="0" dirty="0">
                <a:latin typeface="Century Schoolbook" pitchFamily="18" charset="0"/>
                <a:sym typeface="Wingdings" pitchFamily="2" charset="2"/>
              </a:rPr>
              <a:t>of UFO sightings in </a:t>
            </a:r>
            <a:br>
              <a:rPr lang="en-US" sz="2400" kern="0" dirty="0">
                <a:latin typeface="Century Schoolbook" pitchFamily="18" charset="0"/>
                <a:sym typeface="Wingdings" pitchFamily="2" charset="2"/>
              </a:rPr>
            </a:br>
            <a:r>
              <a:rPr lang="en-US" sz="2400" kern="0" dirty="0">
                <a:latin typeface="Century Schoolbook" pitchFamily="18" charset="0"/>
                <a:sym typeface="Wingdings" pitchFamily="2" charset="2"/>
              </a:rPr>
              <a:t>California?</a:t>
            </a:r>
            <a:endParaRPr lang="en-US" sz="2000" kern="0" dirty="0">
              <a:latin typeface="Century Schoolbook" pitchFamily="18" charset="0"/>
              <a:sym typeface="Wingdings" pitchFamily="2" charset="2"/>
            </a:endParaRPr>
          </a:p>
          <a:p>
            <a:endParaRPr lang="en-US" sz="2400" kern="0" dirty="0">
              <a:latin typeface="Century Schoolbook"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4185" t="3852" r="10415" b="8625"/>
          <a:stretch/>
        </p:blipFill>
        <p:spPr>
          <a:xfrm>
            <a:off x="4716016" y="1886935"/>
            <a:ext cx="3478232" cy="47825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2149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1" y="3558683"/>
            <a:ext cx="4446849" cy="28282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4386" name="Rectangle 2"/>
          <p:cNvSpPr>
            <a:spLocks noGrp="1" noChangeArrowheads="1"/>
          </p:cNvSpPr>
          <p:nvPr>
            <p:ph type="title"/>
          </p:nvPr>
        </p:nvSpPr>
        <p:spPr/>
        <p:txBody>
          <a:bodyPr/>
          <a:lstStyle/>
          <a:p>
            <a:r>
              <a:rPr lang="en-US" dirty="0">
                <a:solidFill>
                  <a:schemeClr val="tx1"/>
                </a:solidFill>
                <a:latin typeface="Century Schoolbook" pitchFamily="18" charset="0"/>
              </a:rPr>
              <a:t>Ripley’s K and H Functions</a:t>
            </a:r>
          </a:p>
        </p:txBody>
      </p:sp>
      <p:sp>
        <p:nvSpPr>
          <p:cNvPr id="144387" name="Rectangle 3"/>
          <p:cNvSpPr>
            <a:spLocks noGrp="1" noChangeArrowheads="1"/>
          </p:cNvSpPr>
          <p:nvPr>
            <p:ph type="body" idx="1"/>
          </p:nvPr>
        </p:nvSpPr>
        <p:spPr>
          <a:xfrm>
            <a:off x="457200" y="1988840"/>
            <a:ext cx="8229600" cy="4137323"/>
          </a:xfrm>
        </p:spPr>
        <p:txBody>
          <a:bodyPr/>
          <a:lstStyle/>
          <a:p>
            <a:r>
              <a:rPr lang="en-US" sz="2400" dirty="0">
                <a:latin typeface="Century Schoolbook" pitchFamily="18" charset="0"/>
              </a:rPr>
              <a:t>Clearly inhomogeneous from the realizations.</a:t>
            </a:r>
          </a:p>
          <a:p>
            <a:r>
              <a:rPr lang="en-US" sz="2400" dirty="0">
                <a:latin typeface="Century Schoolbook" pitchFamily="18" charset="0"/>
                <a:sym typeface="Wingdings" pitchFamily="2" charset="2"/>
              </a:rPr>
              <a:t>What about K and H functions?</a:t>
            </a:r>
            <a:endParaRPr lang="en-US" sz="2000" dirty="0">
              <a:latin typeface="Century Schoolbook" pitchFamily="18" charset="0"/>
              <a:sym typeface="Wingdings" pitchFamily="2" charset="2"/>
            </a:endParaRPr>
          </a:p>
          <a:p>
            <a:endParaRPr lang="en-US" sz="2400" dirty="0">
              <a:latin typeface="Century Schoolbook" pitchFamily="18" charset="0"/>
            </a:endParaRP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296" y="3558683"/>
            <a:ext cx="4441987" cy="28251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19309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solidFill>
                  <a:schemeClr val="tx1"/>
                </a:solidFill>
                <a:latin typeface="Century Schoolbook" pitchFamily="18" charset="0"/>
              </a:rPr>
              <a:t>Kernel Density Estimate</a:t>
            </a: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0" name="Picture 2" descr="C:\Users\gjohnson\Desktop\FP\kernel bw.png"/>
          <p:cNvPicPr>
            <a:picLocks noChangeAspect="1" noChangeArrowheads="1"/>
          </p:cNvPicPr>
          <p:nvPr/>
        </p:nvPicPr>
        <p:blipFill rotWithShape="1">
          <a:blip r:embed="rId2">
            <a:extLst>
              <a:ext uri="{28A0092B-C50C-407E-A947-70E740481C1C}">
                <a14:useLocalDpi xmlns:a14="http://schemas.microsoft.com/office/drawing/2010/main" val="0"/>
              </a:ext>
            </a:extLst>
          </a:blip>
          <a:srcRect l="2714" r="8289" b="2479"/>
          <a:stretch/>
        </p:blipFill>
        <p:spPr bwMode="auto">
          <a:xfrm>
            <a:off x="14679" y="1916832"/>
            <a:ext cx="4341298" cy="460851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gjohnson\Desktop\FP\kernel density.png"/>
          <p:cNvPicPr>
            <a:picLocks noChangeAspect="1" noChangeArrowheads="1"/>
          </p:cNvPicPr>
          <p:nvPr/>
        </p:nvPicPr>
        <p:blipFill rotWithShape="1">
          <a:blip r:embed="rId3">
            <a:extLst>
              <a:ext uri="{28A0092B-C50C-407E-A947-70E740481C1C}">
                <a14:useLocalDpi xmlns:a14="http://schemas.microsoft.com/office/drawing/2010/main" val="0"/>
              </a:ext>
            </a:extLst>
          </a:blip>
          <a:srcRect l="2643" b="3690"/>
          <a:stretch/>
        </p:blipFill>
        <p:spPr bwMode="auto">
          <a:xfrm>
            <a:off x="4429936" y="1916832"/>
            <a:ext cx="4695995" cy="4651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309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Schoolbook"/>
              </a:rPr>
              <a:t>Conclusions &amp; Future Directions</a:t>
            </a:r>
          </a:p>
        </p:txBody>
      </p:sp>
      <p:sp>
        <p:nvSpPr>
          <p:cNvPr id="3" name="Content Placeholder 2"/>
          <p:cNvSpPr>
            <a:spLocks noGrp="1"/>
          </p:cNvSpPr>
          <p:nvPr>
            <p:ph idx="1"/>
          </p:nvPr>
        </p:nvSpPr>
        <p:spPr>
          <a:xfrm>
            <a:off x="457200" y="2060848"/>
            <a:ext cx="8229600" cy="4065315"/>
          </a:xfrm>
        </p:spPr>
        <p:txBody>
          <a:bodyPr/>
          <a:lstStyle/>
          <a:p>
            <a:r>
              <a:rPr lang="en-US" dirty="0">
                <a:latin typeface="Century Schoolbook"/>
              </a:rPr>
              <a:t>Conclusions</a:t>
            </a:r>
          </a:p>
          <a:p>
            <a:pPr lvl="1"/>
            <a:r>
              <a:rPr lang="en-US" dirty="0">
                <a:latin typeface="Century Schoolbook"/>
              </a:rPr>
              <a:t>Inhomogeneous: expected number of UFO sightings differs based on location. No clustering.</a:t>
            </a:r>
          </a:p>
          <a:p>
            <a:r>
              <a:rPr lang="en-US" dirty="0">
                <a:latin typeface="Century Schoolbook"/>
              </a:rPr>
              <a:t>Future Directions</a:t>
            </a:r>
          </a:p>
          <a:p>
            <a:pPr lvl="1"/>
            <a:r>
              <a:rPr lang="en-US" dirty="0">
                <a:latin typeface="Century Schoolbook"/>
              </a:rPr>
              <a:t>Just population density? Maybe normalized geostatistical data by county/zip code?</a:t>
            </a:r>
          </a:p>
          <a:p>
            <a:pPr lvl="1"/>
            <a:r>
              <a:rPr lang="en-US" dirty="0">
                <a:latin typeface="Century Schoolbook"/>
              </a:rPr>
              <a:t>Clustering happens at a shorter time scale</a:t>
            </a:r>
            <a:r>
              <a:rPr lang="en-US" dirty="0"/>
              <a:t>?</a:t>
            </a:r>
          </a:p>
        </p:txBody>
      </p:sp>
      <p:sp>
        <p:nvSpPr>
          <p:cNvPr id="4" name="Rectangle 3"/>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59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solidFill>
                  <a:schemeClr val="tx1"/>
                </a:solidFill>
                <a:latin typeface="Century Schoolbook" pitchFamily="18" charset="0"/>
              </a:rPr>
              <a:t>Background</a:t>
            </a:r>
          </a:p>
        </p:txBody>
      </p:sp>
      <p:sp>
        <p:nvSpPr>
          <p:cNvPr id="144387" name="Rectangle 3"/>
          <p:cNvSpPr>
            <a:spLocks noGrp="1" noChangeArrowheads="1"/>
          </p:cNvSpPr>
          <p:nvPr>
            <p:ph type="body" idx="1"/>
          </p:nvPr>
        </p:nvSpPr>
        <p:spPr>
          <a:xfrm>
            <a:off x="457200" y="1988840"/>
            <a:ext cx="8229600" cy="4137323"/>
          </a:xfrm>
        </p:spPr>
        <p:txBody>
          <a:bodyPr/>
          <a:lstStyle/>
          <a:p>
            <a:r>
              <a:rPr lang="en-US" sz="2800" dirty="0">
                <a:latin typeface="Century Schoolbook" pitchFamily="18" charset="0"/>
              </a:rPr>
              <a:t>Unidentified Flying Object</a:t>
            </a:r>
          </a:p>
          <a:p>
            <a:r>
              <a:rPr lang="en-US" sz="2800" dirty="0">
                <a:latin typeface="Century Schoolbook" pitchFamily="18" charset="0"/>
              </a:rPr>
              <a:t>The National UFO Reporting Center</a:t>
            </a:r>
          </a:p>
          <a:p>
            <a:pPr lvl="1"/>
            <a:r>
              <a:rPr lang="en-US" sz="2400" dirty="0">
                <a:latin typeface="Century Schoolbook" pitchFamily="18" charset="0"/>
              </a:rPr>
              <a:t>Online self-report submission</a:t>
            </a:r>
          </a:p>
          <a:p>
            <a:pPr lvl="1"/>
            <a:r>
              <a:rPr lang="en-US" sz="2400" dirty="0">
                <a:latin typeface="Century Schoolbook" pitchFamily="18" charset="0"/>
              </a:rPr>
              <a:t>Database of reports</a:t>
            </a:r>
          </a:p>
          <a:p>
            <a:pPr lvl="1"/>
            <a:r>
              <a:rPr lang="en-US" sz="2400" dirty="0">
                <a:latin typeface="Century Schoolbook" pitchFamily="18" charset="0"/>
              </a:rPr>
              <a:t>12,250 reports in California since 1935</a:t>
            </a: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solidFill>
                  <a:schemeClr val="tx1"/>
                </a:solidFill>
                <a:latin typeface="Century Schoolbook" pitchFamily="18" charset="0"/>
              </a:rPr>
              <a:t>Data</a:t>
            </a:r>
          </a:p>
        </p:txBody>
      </p:sp>
      <p:sp>
        <p:nvSpPr>
          <p:cNvPr id="144387" name="Rectangle 3"/>
          <p:cNvSpPr>
            <a:spLocks noGrp="1" noChangeArrowheads="1"/>
          </p:cNvSpPr>
          <p:nvPr>
            <p:ph type="body" idx="1"/>
          </p:nvPr>
        </p:nvSpPr>
        <p:spPr>
          <a:xfrm>
            <a:off x="461999" y="1988840"/>
            <a:ext cx="8229600" cy="4137323"/>
          </a:xfrm>
        </p:spPr>
        <p:txBody>
          <a:bodyPr/>
          <a:lstStyle/>
          <a:p>
            <a:r>
              <a:rPr lang="en-US" sz="2400" dirty="0">
                <a:latin typeface="Century Schoolbook" pitchFamily="18" charset="0"/>
              </a:rPr>
              <a:t>N = 4312 reports over a 6 year period (2010 - 2015)</a:t>
            </a:r>
          </a:p>
          <a:p>
            <a:r>
              <a:rPr lang="en-US" sz="2400" dirty="0">
                <a:latin typeface="Century Schoolbook" pitchFamily="18" charset="0"/>
              </a:rPr>
              <a:t>Data are of reports </a:t>
            </a:r>
            <a:r>
              <a:rPr lang="en-US" sz="2400" i="1" dirty="0">
                <a:latin typeface="Century Schoolbook" pitchFamily="18" charset="0"/>
              </a:rPr>
              <a:t>not </a:t>
            </a:r>
            <a:r>
              <a:rPr lang="en-US" sz="2400" dirty="0">
                <a:latin typeface="Century Schoolbook" pitchFamily="18" charset="0"/>
              </a:rPr>
              <a:t>occurrences</a:t>
            </a:r>
          </a:p>
          <a:p>
            <a:r>
              <a:rPr lang="en-US" sz="2400" dirty="0">
                <a:latin typeface="Century Schoolbook" pitchFamily="18" charset="0"/>
              </a:rPr>
              <a:t>Hoax/joke reports are supposedly filtered out</a:t>
            </a:r>
          </a:p>
          <a:p>
            <a:r>
              <a:rPr lang="en-US" sz="2400" dirty="0">
                <a:latin typeface="Century Schoolbook" pitchFamily="18" charset="0"/>
              </a:rPr>
              <a:t>Report:</a:t>
            </a:r>
          </a:p>
          <a:p>
            <a:pPr lvl="1"/>
            <a:r>
              <a:rPr lang="en-US" sz="2000" dirty="0">
                <a:solidFill>
                  <a:srgbClr val="336600"/>
                </a:solidFill>
                <a:latin typeface="Century Schoolbook" pitchFamily="18" charset="0"/>
              </a:rPr>
              <a:t>Event Date and Time</a:t>
            </a:r>
          </a:p>
          <a:p>
            <a:pPr lvl="1"/>
            <a:r>
              <a:rPr lang="en-US" sz="2000" dirty="0">
                <a:latin typeface="Century Schoolbook" pitchFamily="18" charset="0"/>
              </a:rPr>
              <a:t>State</a:t>
            </a:r>
          </a:p>
          <a:p>
            <a:pPr lvl="1"/>
            <a:r>
              <a:rPr lang="en-US" sz="2000" dirty="0">
                <a:solidFill>
                  <a:srgbClr val="336600"/>
                </a:solidFill>
                <a:latin typeface="Century Schoolbook" pitchFamily="18" charset="0"/>
              </a:rPr>
              <a:t>Location/City</a:t>
            </a:r>
          </a:p>
          <a:p>
            <a:pPr lvl="1"/>
            <a:r>
              <a:rPr lang="en-US" sz="2000" dirty="0">
                <a:latin typeface="Century Schoolbook" pitchFamily="18" charset="0"/>
              </a:rPr>
              <a:t>Description</a:t>
            </a:r>
          </a:p>
          <a:p>
            <a:pPr lvl="1"/>
            <a:r>
              <a:rPr lang="en-US" sz="2000" dirty="0">
                <a:latin typeface="Century Schoolbook" pitchFamily="18" charset="0"/>
              </a:rPr>
              <a:t>UFO characteristics</a:t>
            </a:r>
          </a:p>
          <a:p>
            <a:pPr lvl="1"/>
            <a:r>
              <a:rPr lang="en-US" sz="2000" dirty="0">
                <a:latin typeface="Century Schoolbook" pitchFamily="18" charset="0"/>
              </a:rPr>
              <a:t>Close Encounter details</a:t>
            </a:r>
          </a:p>
          <a:p>
            <a:endParaRPr lang="en-US" sz="2400" dirty="0">
              <a:latin typeface="Century Schoolbook" pitchFamily="18" charset="0"/>
            </a:endParaRPr>
          </a:p>
          <a:p>
            <a:endParaRPr lang="en-US" sz="2400" dirty="0">
              <a:latin typeface="Century Schoolbook" pitchFamily="18" charset="0"/>
            </a:endParaRP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116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solidFill>
                  <a:schemeClr val="tx1"/>
                </a:solidFill>
                <a:latin typeface="Century Schoolbook" pitchFamily="18" charset="0"/>
              </a:rPr>
              <a:t>Pre-Processing Data</a:t>
            </a:r>
          </a:p>
        </p:txBody>
      </p:sp>
      <mc:AlternateContent xmlns:mc="http://schemas.openxmlformats.org/markup-compatibility/2006" xmlns:a14="http://schemas.microsoft.com/office/drawing/2010/main">
        <mc:Choice Requires="a14">
          <p:sp>
            <p:nvSpPr>
              <p:cNvPr id="144387" name="Rectangle 3"/>
              <p:cNvSpPr>
                <a:spLocks noGrp="1" noChangeArrowheads="1"/>
              </p:cNvSpPr>
              <p:nvPr>
                <p:ph type="body" idx="1"/>
              </p:nvPr>
            </p:nvSpPr>
            <p:spPr>
              <a:xfrm>
                <a:off x="457200" y="1988840"/>
                <a:ext cx="8229600" cy="4137323"/>
              </a:xfrm>
            </p:spPr>
            <p:txBody>
              <a:bodyPr/>
              <a:lstStyle/>
              <a:p>
                <a:r>
                  <a:rPr lang="en-US" sz="2400" dirty="0">
                    <a:latin typeface="Century Schoolbook" pitchFamily="18" charset="0"/>
                  </a:rPr>
                  <a:t>Essentially </a:t>
                </a:r>
                <a:r>
                  <a:rPr lang="en-US" sz="2400" b="1" dirty="0">
                    <a:latin typeface="Century Schoolbook" pitchFamily="18" charset="0"/>
                  </a:rPr>
                  <a:t>point</a:t>
                </a:r>
                <a:r>
                  <a:rPr lang="en-US" sz="2400" dirty="0">
                    <a:latin typeface="Century Schoolbook" pitchFamily="18" charset="0"/>
                  </a:rPr>
                  <a:t> </a:t>
                </a:r>
                <a:r>
                  <a:rPr lang="en-US" sz="2400" b="1" dirty="0">
                    <a:latin typeface="Century Schoolbook" pitchFamily="18" charset="0"/>
                  </a:rPr>
                  <a:t>process</a:t>
                </a:r>
                <a:r>
                  <a:rPr lang="en-US" sz="2400" dirty="0">
                    <a:latin typeface="Century Schoolbook" pitchFamily="18" charset="0"/>
                  </a:rPr>
                  <a:t> data (problems with requirement of </a:t>
                </a:r>
                <a:r>
                  <a:rPr lang="en-US" sz="2400" b="1" dirty="0">
                    <a:latin typeface="Century Schoolbook" pitchFamily="18" charset="0"/>
                  </a:rPr>
                  <a:t>simplicity</a:t>
                </a:r>
                <a:r>
                  <a:rPr lang="en-US" sz="2400" dirty="0">
                    <a:latin typeface="Century Schoolbook" pitchFamily="18" charset="0"/>
                  </a:rPr>
                  <a:t>)</a:t>
                </a:r>
              </a:p>
              <a:p>
                <a:r>
                  <a:rPr lang="en-US" sz="2400" dirty="0">
                    <a:latin typeface="Century Schoolbook" pitchFamily="18" charset="0"/>
                  </a:rPr>
                  <a:t>Problem: need </a:t>
                </a:r>
                <a14:m>
                  <m:oMath xmlns:m="http://schemas.openxmlformats.org/officeDocument/2006/math">
                    <m:r>
                      <a:rPr lang="en-US" sz="2400" b="0" i="1" smtClean="0">
                        <a:latin typeface="Cambria Math"/>
                      </a:rPr>
                      <m:t>𝑠</m:t>
                    </m:r>
                    <m:r>
                      <a:rPr lang="en-US" sz="2400" b="0" i="1" smtClean="0">
                        <a:latin typeface="Cambria Math"/>
                      </a:rPr>
                      <m:t>∈</m:t>
                    </m:r>
                    <m:r>
                      <a:rPr lang="en-US" sz="2400" b="0" i="1" smtClean="0">
                        <a:latin typeface="Cambria Math"/>
                      </a:rPr>
                      <m:t>𝐷</m:t>
                    </m:r>
                    <m:r>
                      <a:rPr lang="en-US" sz="2400" b="0" i="1" smtClean="0">
                        <a:latin typeface="Cambria Math"/>
                        <a:ea typeface="Cambria Math"/>
                      </a:rPr>
                      <m:t> </m:t>
                    </m:r>
                  </m:oMath>
                </a14:m>
                <a:r>
                  <a:rPr lang="en-US" sz="2400" dirty="0">
                    <a:latin typeface="Century Schoolbook" pitchFamily="18" charset="0"/>
                  </a:rPr>
                  <a:t>where </a:t>
                </a:r>
                <a14:m>
                  <m:oMath xmlns:m="http://schemas.openxmlformats.org/officeDocument/2006/math">
                    <m:r>
                      <m:rPr>
                        <m:sty m:val="p"/>
                      </m:rPr>
                      <a:rPr lang="en-US" sz="2400" b="0" i="0" smtClean="0">
                        <a:latin typeface="Cambria Math"/>
                      </a:rPr>
                      <m:t>D</m:t>
                    </m:r>
                    <m:r>
                      <a:rPr lang="en-US" sz="2400" b="0" i="1" smtClean="0">
                        <a:latin typeface="Cambria Math"/>
                      </a:rPr>
                      <m:t>⊂</m:t>
                    </m:r>
                    <m:sSup>
                      <m:sSupPr>
                        <m:ctrlPr>
                          <a:rPr lang="en-US" sz="2400" b="0" i="1" smtClean="0">
                            <a:latin typeface="Cambria Math"/>
                            <a:ea typeface="Cambria Math"/>
                          </a:rPr>
                        </m:ctrlPr>
                      </m:sSupPr>
                      <m:e>
                        <m:r>
                          <a:rPr lang="en-US" sz="2400" b="0" i="1" smtClean="0">
                            <a:latin typeface="Cambria Math"/>
                            <a:ea typeface="Cambria Math"/>
                          </a:rPr>
                          <m:t>ℝ</m:t>
                        </m:r>
                      </m:e>
                      <m:sup>
                        <m:r>
                          <a:rPr lang="en-US" sz="2400" b="0" i="1" smtClean="0">
                            <a:latin typeface="Cambria Math"/>
                            <a:ea typeface="Cambria Math"/>
                          </a:rPr>
                          <m:t>2</m:t>
                        </m:r>
                      </m:sup>
                    </m:sSup>
                  </m:oMath>
                </a14:m>
                <a:endParaRPr lang="en-US" sz="2400" dirty="0">
                  <a:latin typeface="Century Schoolbook" pitchFamily="18" charset="0"/>
                </a:endParaRPr>
              </a:p>
              <a:p>
                <a:pPr lvl="1"/>
                <a14:m>
                  <m:oMath xmlns:m="http://schemas.openxmlformats.org/officeDocument/2006/math">
                    <m:r>
                      <a:rPr lang="en-US" sz="2000" b="0" i="1" smtClean="0">
                        <a:latin typeface="Cambria Math"/>
                      </a:rPr>
                      <m:t>𝑠</m:t>
                    </m:r>
                    <m:r>
                      <a:rPr lang="en-US" sz="2000" b="0" i="1" smtClean="0">
                        <a:latin typeface="Cambria Math"/>
                      </a:rPr>
                      <m:t>=</m:t>
                    </m:r>
                    <m:sSub>
                      <m:sSubPr>
                        <m:ctrlPr>
                          <a:rPr lang="en-US" sz="2000" b="0" i="1" smtClean="0">
                            <a:latin typeface="Cambria Math"/>
                          </a:rPr>
                        </m:ctrlPr>
                      </m:sSubPr>
                      <m:e>
                        <m:r>
                          <a:rPr lang="en-US" sz="2000" b="0" i="1" smtClean="0">
                            <a:latin typeface="Cambria Math"/>
                          </a:rPr>
                          <m:t>𝑥</m:t>
                        </m:r>
                      </m:e>
                      <m:sub>
                        <m:r>
                          <a:rPr lang="en-US" sz="2000" b="0" i="1" smtClean="0">
                            <a:latin typeface="Cambria Math"/>
                          </a:rPr>
                          <m:t>𝑙𝑎𝑡</m:t>
                        </m:r>
                        <m:r>
                          <a:rPr lang="en-US" sz="2000" b="0" i="1" smtClean="0">
                            <a:latin typeface="Cambria Math"/>
                          </a:rPr>
                          <m:t>,   </m:t>
                        </m:r>
                        <m:r>
                          <a:rPr lang="en-US" sz="2000" b="0" i="1" smtClean="0">
                            <a:latin typeface="Cambria Math"/>
                          </a:rPr>
                          <m:t>𝑙𝑜𝑛</m:t>
                        </m:r>
                      </m:sub>
                    </m:sSub>
                  </m:oMath>
                </a14:m>
                <a:endParaRPr lang="en-US" sz="2000" dirty="0">
                  <a:latin typeface="Century Schoolbook" pitchFamily="18" charset="0"/>
                </a:endParaRPr>
              </a:p>
              <a:p>
                <a:pPr lvl="1"/>
                <a:r>
                  <a:rPr lang="en-US" sz="2000" dirty="0">
                    <a:latin typeface="Century Schoolbook" pitchFamily="18" charset="0"/>
                  </a:rPr>
                  <a:t>Geocode locations with </a:t>
                </a:r>
                <a:r>
                  <a:rPr lang="en-US" sz="2000" b="1" dirty="0" err="1">
                    <a:latin typeface="Century Schoolbook" pitchFamily="18" charset="0"/>
                  </a:rPr>
                  <a:t>ggmap</a:t>
                </a:r>
                <a:r>
                  <a:rPr lang="en-US" sz="2000" b="1" dirty="0">
                    <a:latin typeface="Century Schoolbook" pitchFamily="18" charset="0"/>
                  </a:rPr>
                  <a:t>/Google</a:t>
                </a:r>
                <a:r>
                  <a:rPr lang="en-US" sz="2000" dirty="0">
                    <a:latin typeface="Century Schoolbook" pitchFamily="18" charset="0"/>
                  </a:rPr>
                  <a:t> </a:t>
                </a:r>
                <a:r>
                  <a:rPr lang="en-US" sz="2000" b="1" dirty="0">
                    <a:latin typeface="Century Schoolbook" pitchFamily="18" charset="0"/>
                  </a:rPr>
                  <a:t>Maps</a:t>
                </a:r>
              </a:p>
              <a:p>
                <a:pPr lvl="2"/>
                <a:r>
                  <a:rPr lang="en-US" sz="1800" dirty="0">
                    <a:latin typeface="Century Schoolbook" pitchFamily="18" charset="0"/>
                  </a:rPr>
                  <a:t>Arroyo Grande, CA </a:t>
                </a:r>
                <a:r>
                  <a:rPr lang="en-US" sz="1800" dirty="0">
                    <a:latin typeface="Century Schoolbook" pitchFamily="18" charset="0"/>
                    <a:sym typeface="Wingdings" pitchFamily="2" charset="2"/>
                  </a:rPr>
                  <a:t> </a:t>
                </a:r>
                <a14:m>
                  <m:oMath xmlns:m="http://schemas.openxmlformats.org/officeDocument/2006/math">
                    <m:r>
                      <a:rPr lang="en-US" sz="1800" b="0" i="1" dirty="0" smtClean="0">
                        <a:latin typeface="Cambria Math"/>
                        <a:sym typeface="Wingdings" pitchFamily="2" charset="2"/>
                      </a:rPr>
                      <m:t>25.1186</m:t>
                    </m:r>
                    <m:r>
                      <a:rPr lang="en-US" sz="1800" b="0" i="1" dirty="0" smtClean="0">
                        <a:latin typeface="Cambria Math"/>
                        <a:ea typeface="Cambria Math"/>
                        <a:sym typeface="Wingdings" pitchFamily="2" charset="2"/>
                      </a:rPr>
                      <m:t>°,  −120.5907° </m:t>
                    </m:r>
                  </m:oMath>
                </a14:m>
                <a:endParaRPr lang="en-US" sz="1800" dirty="0">
                  <a:latin typeface="Century Schoolbook" pitchFamily="18" charset="0"/>
                </a:endParaRPr>
              </a:p>
              <a:p>
                <a:pPr lvl="2"/>
                <a:r>
                  <a:rPr lang="en-US" sz="1800" dirty="0">
                    <a:latin typeface="Century Schoolbook" pitchFamily="18" charset="0"/>
                  </a:rPr>
                  <a:t>Channel Islands Point </a:t>
                </a:r>
                <a:r>
                  <a:rPr lang="en-US" sz="1800" dirty="0" err="1">
                    <a:latin typeface="Century Schoolbook" pitchFamily="18" charset="0"/>
                  </a:rPr>
                  <a:t>Mugu</a:t>
                </a:r>
                <a:r>
                  <a:rPr lang="en-US" sz="1800" dirty="0">
                    <a:latin typeface="Century Schoolbook" pitchFamily="18" charset="0"/>
                  </a:rPr>
                  <a:t>, CA </a:t>
                </a:r>
                <a:r>
                  <a:rPr lang="en-US" sz="1800" dirty="0">
                    <a:latin typeface="Century Schoolbook" pitchFamily="18" charset="0"/>
                    <a:sym typeface="Wingdings" pitchFamily="2" charset="2"/>
                  </a:rPr>
                  <a:t> </a:t>
                </a:r>
                <a14:m>
                  <m:oMath xmlns:m="http://schemas.openxmlformats.org/officeDocument/2006/math">
                    <m:r>
                      <a:rPr lang="en-US" sz="1800" b="0" i="1" dirty="0" smtClean="0">
                        <a:latin typeface="Cambria Math"/>
                        <a:sym typeface="Wingdings" pitchFamily="2" charset="2"/>
                      </a:rPr>
                      <m:t>34.1203</m:t>
                    </m:r>
                    <m:r>
                      <a:rPr lang="en-US" sz="1800" b="0" i="1" dirty="0" smtClean="0">
                        <a:latin typeface="Cambria Math"/>
                        <a:ea typeface="Cambria Math"/>
                        <a:sym typeface="Wingdings" pitchFamily="2" charset="2"/>
                      </a:rPr>
                      <m:t>°,  −119.1211° </m:t>
                    </m:r>
                  </m:oMath>
                </a14:m>
                <a:endParaRPr lang="en-US" sz="1800" dirty="0">
                  <a:latin typeface="Century Schoolbook" pitchFamily="18" charset="0"/>
                </a:endParaRPr>
              </a:p>
              <a:p>
                <a:r>
                  <a:rPr lang="en-US" sz="2400" dirty="0">
                    <a:latin typeface="Century Schoolbook" pitchFamily="18" charset="0"/>
                  </a:rPr>
                  <a:t>Problem: need simple data</a:t>
                </a:r>
              </a:p>
              <a:p>
                <a:pPr lvl="1"/>
                <a:r>
                  <a:rPr lang="en-US" sz="2000" dirty="0">
                    <a:latin typeface="Century Schoolbook" pitchFamily="18" charset="0"/>
                  </a:rPr>
                  <a:t>Remove redundancy</a:t>
                </a:r>
              </a:p>
              <a:p>
                <a:pPr lvl="1"/>
                <a:r>
                  <a:rPr lang="en-US" sz="2000" dirty="0">
                    <a:latin typeface="Century Schoolbook" pitchFamily="18" charset="0"/>
                  </a:rPr>
                  <a:t>4312 total locations </a:t>
                </a:r>
                <a:r>
                  <a:rPr lang="en-US" sz="2000" dirty="0">
                    <a:latin typeface="Century Schoolbook" pitchFamily="18" charset="0"/>
                    <a:sym typeface="Wingdings" pitchFamily="2" charset="2"/>
                  </a:rPr>
                  <a:t> 4128 unique locations</a:t>
                </a:r>
              </a:p>
              <a:p>
                <a:endParaRPr lang="en-US" sz="2600" dirty="0">
                  <a:latin typeface="Century Schoolbook" pitchFamily="18" charset="0"/>
                </a:endParaRPr>
              </a:p>
              <a:p>
                <a:pPr lvl="1"/>
                <a:endParaRPr lang="en-US" sz="2000" b="1" dirty="0">
                  <a:latin typeface="Century Schoolbook" pitchFamily="18" charset="0"/>
                </a:endParaRPr>
              </a:p>
            </p:txBody>
          </p:sp>
        </mc:Choice>
        <mc:Fallback xmlns="">
          <p:sp>
            <p:nvSpPr>
              <p:cNvPr id="144387" name="Rectangle 3"/>
              <p:cNvSpPr>
                <a:spLocks noGrp="1" noRot="1" noChangeAspect="1" noMove="1" noResize="1" noEditPoints="1" noAdjustHandles="1" noChangeArrowheads="1" noChangeShapeType="1" noTextEdit="1"/>
              </p:cNvSpPr>
              <p:nvPr>
                <p:ph type="body" idx="1"/>
              </p:nvPr>
            </p:nvSpPr>
            <p:spPr>
              <a:xfrm>
                <a:off x="457200" y="1988840"/>
                <a:ext cx="8229600" cy="4137323"/>
              </a:xfrm>
              <a:blipFill>
                <a:blip r:embed="rId3"/>
                <a:stretch>
                  <a:fillRect l="-963" t="-1178"/>
                </a:stretch>
              </a:blipFill>
            </p:spPr>
            <p:txBody>
              <a:bodyPr/>
              <a:lstStyle/>
              <a:p>
                <a:r>
                  <a:rPr lang="en-US">
                    <a:noFill/>
                  </a:rPr>
                  <a:t> </a:t>
                </a:r>
              </a:p>
            </p:txBody>
          </p:sp>
        </mc:Fallback>
      </mc:AlternateContent>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9309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solidFill>
                  <a:schemeClr val="tx1"/>
                </a:solidFill>
                <a:latin typeface="Century Schoolbook" pitchFamily="18" charset="0"/>
              </a:rPr>
              <a:t>Data as a Time Series</a:t>
            </a: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5412" name="Picture 4" descr="C:\Users\gjohnson\Desktop\FP\ts_aggre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0740"/>
            <a:ext cx="9144000" cy="461091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8100392" y="2276872"/>
            <a:ext cx="698376" cy="5543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414" name="Picture 6" descr="http://3.bp.blogspot.com/-7xrVNrQT6i0/Vj7KKjYhPVI/AAAAAAAAOMA/LoXhFy_C0tQ/s640/bright%2Blight%2BCalifornia%252C%2BNevada%2Bmystery%2B201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014575"/>
            <a:ext cx="2492824" cy="16359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5" name="Straight Arrow Connector 4"/>
          <p:cNvCxnSpPr/>
          <p:nvPr/>
        </p:nvCxnSpPr>
        <p:spPr>
          <a:xfrm>
            <a:off x="7164288" y="2554052"/>
            <a:ext cx="864096" cy="13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11826" y="3717032"/>
            <a:ext cx="780983" cy="307777"/>
          </a:xfrm>
          <a:prstGeom prst="rect">
            <a:avLst/>
          </a:prstGeom>
          <a:noFill/>
        </p:spPr>
        <p:txBody>
          <a:bodyPr wrap="none" rtlCol="0">
            <a:spAutoFit/>
          </a:bodyPr>
          <a:lstStyle/>
          <a:p>
            <a:r>
              <a:rPr lang="en-US" sz="1400" dirty="0">
                <a:latin typeface="Century Schoolbook" pitchFamily="18" charset="0"/>
              </a:rPr>
              <a:t>11/7/15</a:t>
            </a:r>
          </a:p>
        </p:txBody>
      </p:sp>
    </p:spTree>
    <p:extLst>
      <p:ext uri="{BB962C8B-B14F-4D97-AF65-F5344CB8AC3E}">
        <p14:creationId xmlns:p14="http://schemas.microsoft.com/office/powerpoint/2010/main" val="890169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err="1" smtClean="0">
                <a:solidFill>
                  <a:schemeClr val="tx1"/>
                </a:solidFill>
                <a:latin typeface="Century Schoolbook" pitchFamily="18" charset="0"/>
              </a:rPr>
              <a:t>Hexbin</a:t>
            </a:r>
            <a:r>
              <a:rPr lang="en-US" dirty="0" smtClean="0">
                <a:solidFill>
                  <a:schemeClr val="tx1"/>
                </a:solidFill>
                <a:latin typeface="Century Schoolbook" pitchFamily="18" charset="0"/>
              </a:rPr>
              <a:t> </a:t>
            </a:r>
            <a:r>
              <a:rPr lang="en-US" dirty="0" err="1" smtClean="0">
                <a:solidFill>
                  <a:schemeClr val="tx1"/>
                </a:solidFill>
                <a:latin typeface="Century Schoolbook" pitchFamily="18" charset="0"/>
              </a:rPr>
              <a:t>Heatmap</a:t>
            </a:r>
            <a:endParaRPr lang="en-US" dirty="0">
              <a:solidFill>
                <a:schemeClr val="tx1"/>
              </a:solidFill>
              <a:latin typeface="Century Schoolbook" pitchFamily="18" charset="0"/>
            </a:endParaRP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descr="C:\Users\gjohnson\Desktop\FP\hexb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18970"/>
            <a:ext cx="6286590" cy="46958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14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smtClean="0">
                <a:solidFill>
                  <a:schemeClr val="tx1"/>
                </a:solidFill>
                <a:latin typeface="Century Schoolbook" pitchFamily="18" charset="0"/>
              </a:rPr>
              <a:t>Realizations: 2010</a:t>
            </a:r>
            <a:endParaRPr lang="en-US" dirty="0">
              <a:solidFill>
                <a:schemeClr val="tx1"/>
              </a:solidFill>
              <a:latin typeface="Century Schoolbook" pitchFamily="18" charset="0"/>
            </a:endParaRP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3814" t="4709" r="11134" b="7833"/>
          <a:stretch/>
        </p:blipFill>
        <p:spPr>
          <a:xfrm>
            <a:off x="2424827" y="1986144"/>
            <a:ext cx="4445653" cy="45282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506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smtClean="0">
                <a:solidFill>
                  <a:schemeClr val="tx1"/>
                </a:solidFill>
                <a:latin typeface="Century Schoolbook" pitchFamily="18" charset="0"/>
              </a:rPr>
              <a:t>Realization: 2011</a:t>
            </a:r>
            <a:endParaRPr lang="en-US" dirty="0">
              <a:solidFill>
                <a:schemeClr val="tx1"/>
              </a:solidFill>
              <a:latin typeface="Century Schoolbook" pitchFamily="18" charset="0"/>
            </a:endParaRP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402" t="4709" r="11545" b="7833"/>
          <a:stretch/>
        </p:blipFill>
        <p:spPr>
          <a:xfrm>
            <a:off x="2408524" y="1988840"/>
            <a:ext cx="4449638" cy="45282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8881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smtClean="0">
                <a:solidFill>
                  <a:schemeClr val="tx1"/>
                </a:solidFill>
                <a:latin typeface="Century Schoolbook" pitchFamily="18" charset="0"/>
              </a:rPr>
              <a:t>Realization: 2012</a:t>
            </a:r>
            <a:endParaRPr lang="en-US" dirty="0">
              <a:solidFill>
                <a:schemeClr val="tx1"/>
              </a:solidFill>
              <a:latin typeface="Century Schoolbook" pitchFamily="18" charset="0"/>
            </a:endParaRPr>
          </a:p>
        </p:txBody>
      </p:sp>
      <p:sp>
        <p:nvSpPr>
          <p:cNvPr id="6" name="Rectangle 5"/>
          <p:cNvSpPr/>
          <p:nvPr/>
        </p:nvSpPr>
        <p:spPr>
          <a:xfrm>
            <a:off x="14678" y="6647640"/>
            <a:ext cx="914400" cy="19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402" t="4336" r="11545" b="8207"/>
          <a:stretch/>
        </p:blipFill>
        <p:spPr>
          <a:xfrm>
            <a:off x="2398112" y="1988840"/>
            <a:ext cx="4457460" cy="4536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7708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9751</TotalTime>
  <Words>449</Words>
  <Application>Microsoft Office PowerPoint</Application>
  <PresentationFormat>On-screen Show (4:3)</PresentationFormat>
  <Paragraphs>61</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Diseño predeterminado</vt:lpstr>
      <vt:lpstr>Analysis of UFO Sightings  in California</vt:lpstr>
      <vt:lpstr>Background</vt:lpstr>
      <vt:lpstr>Data</vt:lpstr>
      <vt:lpstr>Pre-Processing Data</vt:lpstr>
      <vt:lpstr>Data as a Time Series</vt:lpstr>
      <vt:lpstr>Hexbin Heatmap</vt:lpstr>
      <vt:lpstr>Realizations: 2010</vt:lpstr>
      <vt:lpstr>Realization: 2011</vt:lpstr>
      <vt:lpstr>Realization: 2012</vt:lpstr>
      <vt:lpstr>Realization: 2013</vt:lpstr>
      <vt:lpstr>Realization: 2014</vt:lpstr>
      <vt:lpstr>Realization: 2015</vt:lpstr>
      <vt:lpstr>Monthly Realizations</vt:lpstr>
      <vt:lpstr>Typical Month</vt:lpstr>
      <vt:lpstr>Ripley’s K and H Functions</vt:lpstr>
      <vt:lpstr>Kernel Density Estimate</vt:lpstr>
      <vt:lpstr>Conclusions &amp; Future Directions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Greg Johnson</cp:lastModifiedBy>
  <cp:revision>851</cp:revision>
  <dcterms:created xsi:type="dcterms:W3CDTF">2010-05-23T14:28:12Z</dcterms:created>
  <dcterms:modified xsi:type="dcterms:W3CDTF">2016-08-04T19:04:59Z</dcterms:modified>
</cp:coreProperties>
</file>