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5"/>
  </p:notesMasterIdLst>
  <p:handoutMasterIdLst>
    <p:handoutMasterId r:id="rId26"/>
  </p:handoutMasterIdLst>
  <p:sldIdLst>
    <p:sldId id="282" r:id="rId3"/>
    <p:sldId id="259" r:id="rId4"/>
    <p:sldId id="271" r:id="rId5"/>
    <p:sldId id="285" r:id="rId6"/>
    <p:sldId id="273" r:id="rId7"/>
    <p:sldId id="274" r:id="rId8"/>
    <p:sldId id="301" r:id="rId9"/>
    <p:sldId id="283" r:id="rId10"/>
    <p:sldId id="289" r:id="rId11"/>
    <p:sldId id="288" r:id="rId12"/>
    <p:sldId id="290" r:id="rId13"/>
    <p:sldId id="291" r:id="rId14"/>
    <p:sldId id="292" r:id="rId15"/>
    <p:sldId id="275" r:id="rId16"/>
    <p:sldId id="302" r:id="rId17"/>
    <p:sldId id="293" r:id="rId18"/>
    <p:sldId id="277" r:id="rId19"/>
    <p:sldId id="295" r:id="rId20"/>
    <p:sldId id="303" r:id="rId21"/>
    <p:sldId id="297" r:id="rId22"/>
    <p:sldId id="299" r:id="rId23"/>
    <p:sldId id="30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434" autoAdjust="0"/>
  </p:normalViewPr>
  <p:slideViewPr>
    <p:cSldViewPr snapToGrid="0" showGuides="1">
      <p:cViewPr varScale="1">
        <p:scale>
          <a:sx n="59" d="100"/>
          <a:sy n="59" d="100"/>
        </p:scale>
        <p:origin x="66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26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325D-7C6B-4659-A656-A772019985A7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6F1DE-7011-44EB-ACA9-621AFE57E0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5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FD80F-0FDC-4A05-9EF1-C028EC4EDC0A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39D5-9119-4C2A-87C5-029C8B6BF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measurement portions of the model. Basically</a:t>
            </a:r>
            <a:r>
              <a:rPr lang="en-US" baseline="0" dirty="0" smtClean="0"/>
              <a:t> little CFAs.</a:t>
            </a:r>
          </a:p>
          <a:p>
            <a:r>
              <a:rPr lang="en-US" baseline="0" dirty="0" smtClean="0"/>
              <a:t>This is the structural portion, where we posit an effect order or causal order, which is fully latent because all variables are latent.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Moderate, positive inter-item correlations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39D5-9119-4C2A-87C5-029C8B6BF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1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25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40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892277"/>
            <a:ext cx="1600201" cy="1645920"/>
          </a:xfrm>
        </p:spPr>
        <p:txBody>
          <a:bodyPr anchor="ctr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38401"/>
            <a:ext cx="4041775" cy="3687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1"/>
            <a:ext cx="4040188" cy="3687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2"/>
            <a:ext cx="586740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1500" spc="113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1500" spc="113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9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152400" y="152402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5/15/2014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2400" kern="1200" cap="all" spc="15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800" kern="1200" spc="113" baseline="0">
          <a:solidFill>
            <a:schemeClr val="tx2"/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500" kern="1200" spc="75" baseline="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 spc="75" baseline="0">
          <a:solidFill>
            <a:schemeClr val="tx2"/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975" kern="1200" spc="75" baseline="0">
          <a:solidFill>
            <a:schemeClr val="tx2"/>
          </a:solidFill>
          <a:latin typeface="+mn-lt"/>
          <a:ea typeface="+mn-ea"/>
          <a:cs typeface="+mn-cs"/>
        </a:defRPr>
      </a:lvl5pPr>
      <a:lvl6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.doc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endParaRPr lang="en-US" dirty="0" smtClean="0"/>
          </a:p>
          <a:p>
            <a:r>
              <a:rPr lang="en-US" dirty="0" smtClean="0"/>
              <a:t>Fred </a:t>
            </a:r>
            <a:r>
              <a:rPr lang="en-US" dirty="0" err="1" smtClean="0"/>
              <a:t>Pasquarella</a:t>
            </a:r>
            <a:r>
              <a:rPr lang="en-US" dirty="0" smtClean="0"/>
              <a:t> &amp; Greg Johnson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 Light" panose="020F0302020204030204" pitchFamily="34" charset="0"/>
              </a:rPr>
              <a:t>A </a:t>
            </a:r>
            <a:r>
              <a:rPr lang="en-US" smtClean="0">
                <a:latin typeface="Calibri Light" panose="020F0302020204030204" pitchFamily="34" charset="0"/>
              </a:rPr>
              <a:t>structural equation model </a:t>
            </a:r>
            <a:r>
              <a:rPr lang="en-US" dirty="0" smtClean="0">
                <a:latin typeface="Calibri Light" panose="020F0302020204030204" pitchFamily="34" charset="0"/>
              </a:rPr>
              <a:t>of political instability, religiosity, and progressive values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407408"/>
          </a:xfrm>
        </p:spPr>
        <p:txBody>
          <a:bodyPr/>
          <a:lstStyle/>
          <a:p>
            <a:r>
              <a:rPr lang="en-US" dirty="0" smtClean="0"/>
              <a:t>Political Instability Construct – 54% variance explained by 1</a:t>
            </a:r>
            <a:r>
              <a:rPr lang="en-US" baseline="30000" dirty="0" smtClean="0"/>
              <a:t>st</a:t>
            </a:r>
            <a:r>
              <a:rPr lang="en-US" dirty="0" smtClean="0"/>
              <a:t>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0173"/>
            <a:ext cx="4411683" cy="27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88" y="2105478"/>
            <a:ext cx="3146166" cy="1997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22" y="4531986"/>
            <a:ext cx="3155098" cy="1903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1300" y="5071658"/>
            <a:ext cx="3623482" cy="13636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88412"/>
              </p:ext>
            </p:extLst>
          </p:nvPr>
        </p:nvGraphicFramePr>
        <p:xfrm>
          <a:off x="907575" y="5210165"/>
          <a:ext cx="3482975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2054225"/>
                <a:gridCol w="514350"/>
                <a:gridCol w="91440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Communality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Armed Forces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the Police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the Justice 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the Government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the Political Parties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046748" y="2418348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602706" y="2317499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586664" y="5703380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407408"/>
          </a:xfrm>
        </p:spPr>
        <p:txBody>
          <a:bodyPr/>
          <a:lstStyle/>
          <a:p>
            <a:r>
              <a:rPr lang="en-US" dirty="0" smtClean="0"/>
              <a:t>Religiosity Construct – 53% variance explained by 1</a:t>
            </a:r>
            <a:r>
              <a:rPr lang="en-US" baseline="30000" dirty="0" smtClean="0"/>
              <a:t>st</a:t>
            </a:r>
            <a:r>
              <a:rPr lang="en-US" dirty="0" smtClean="0"/>
              <a:t>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0173"/>
            <a:ext cx="4411683" cy="27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88" y="2105478"/>
            <a:ext cx="3146166" cy="1997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22" y="4531986"/>
            <a:ext cx="3155098" cy="19033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51300" y="5071658"/>
            <a:ext cx="3623482" cy="13636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8142"/>
              </p:ext>
            </p:extLst>
          </p:nvPr>
        </p:nvGraphicFramePr>
        <p:xfrm>
          <a:off x="907575" y="5210165"/>
          <a:ext cx="3482975" cy="1143000"/>
        </p:xfrm>
        <a:graphic>
          <a:graphicData uri="http://schemas.openxmlformats.org/drawingml/2006/table">
            <a:tbl>
              <a:tblPr firstRow="1" firstCol="1" bandRow="1"/>
              <a:tblGrid>
                <a:gridCol w="2054225"/>
                <a:gridCol w="514350"/>
                <a:gridCol w="91440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of Religion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Having Faith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in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Churches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Service Attendance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God in Life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00174"/>
            <a:ext cx="4407215" cy="27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022" y="2100173"/>
            <a:ext cx="3150631" cy="2002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554" y="4531985"/>
            <a:ext cx="3166594" cy="190332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46748" y="2418348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53963" y="2418348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022" y="4531984"/>
            <a:ext cx="3166595" cy="190332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645569" y="5753484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1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23" y="4536443"/>
            <a:ext cx="3159566" cy="189910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94739"/>
          </a:xfrm>
        </p:spPr>
        <p:txBody>
          <a:bodyPr/>
          <a:lstStyle/>
          <a:p>
            <a:r>
              <a:rPr lang="en-US" dirty="0" smtClean="0"/>
              <a:t>Progressiveness Construct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00173"/>
            <a:ext cx="4411683" cy="274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88" y="2105478"/>
            <a:ext cx="3146166" cy="1997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022" y="4531986"/>
            <a:ext cx="3155098" cy="1903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100174"/>
            <a:ext cx="4407215" cy="27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022" y="2100173"/>
            <a:ext cx="3150631" cy="2002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554" y="4531985"/>
            <a:ext cx="3166594" cy="1903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022" y="4531984"/>
            <a:ext cx="3166595" cy="19033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0750" y="2106375"/>
            <a:ext cx="3147904" cy="1996165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726501" y="2995864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630" y="2106376"/>
            <a:ext cx="4419582" cy="2738597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491916" y="3084771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4"/>
          <p:cNvSpPr>
            <a:spLocks noGrp="1"/>
          </p:cNvSpPr>
          <p:nvPr>
            <p:ph sz="half" idx="1"/>
          </p:nvPr>
        </p:nvSpPr>
        <p:spPr>
          <a:xfrm>
            <a:off x="380999" y="4988908"/>
            <a:ext cx="4841519" cy="922794"/>
          </a:xfrm>
        </p:spPr>
        <p:txBody>
          <a:bodyPr>
            <a:normAutofit/>
          </a:bodyPr>
          <a:lstStyle/>
          <a:p>
            <a:r>
              <a:rPr lang="en-US" dirty="0" smtClean="0"/>
              <a:t>38% variance explained by 1</a:t>
            </a:r>
            <a:r>
              <a:rPr lang="en-US" baseline="30000" dirty="0" smtClean="0"/>
              <a:t>st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57% variance explained by 2</a:t>
            </a:r>
            <a:r>
              <a:rPr lang="en-US" baseline="30000" dirty="0" smtClean="0"/>
              <a:t>nd</a:t>
            </a:r>
            <a:r>
              <a:rPr lang="en-US" dirty="0" smtClean="0"/>
              <a:t> factor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3" y="4531749"/>
            <a:ext cx="3142698" cy="1903561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550866" y="5602560"/>
            <a:ext cx="697831" cy="57751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4"/>
          <p:cNvSpPr>
            <a:spLocks noGrp="1"/>
          </p:cNvSpPr>
          <p:nvPr>
            <p:ph sz="half" idx="1"/>
          </p:nvPr>
        </p:nvSpPr>
        <p:spPr>
          <a:xfrm>
            <a:off x="387566" y="5651528"/>
            <a:ext cx="4841519" cy="922794"/>
          </a:xfrm>
        </p:spPr>
        <p:txBody>
          <a:bodyPr>
            <a:normAutofit/>
          </a:bodyPr>
          <a:lstStyle/>
          <a:p>
            <a:r>
              <a:rPr lang="en-US" dirty="0" smtClean="0"/>
              <a:t>Looks </a:t>
            </a:r>
            <a:r>
              <a:rPr lang="en-US" dirty="0" err="1" smtClean="0"/>
              <a:t>bidimensional</a:t>
            </a:r>
            <a:r>
              <a:rPr lang="en-US" dirty="0" smtClean="0"/>
              <a:t> – trouble?</a:t>
            </a:r>
          </a:p>
        </p:txBody>
      </p:sp>
    </p:spTree>
    <p:extLst>
      <p:ext uri="{BB962C8B-B14F-4D97-AF65-F5344CB8AC3E}">
        <p14:creationId xmlns:p14="http://schemas.microsoft.com/office/powerpoint/2010/main" val="42722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18" grpId="0" animBg="1"/>
      <p:bldP spid="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7199" y="4694882"/>
            <a:ext cx="4614531" cy="1730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94739"/>
          </a:xfrm>
        </p:spPr>
        <p:txBody>
          <a:bodyPr/>
          <a:lstStyle/>
          <a:p>
            <a:r>
              <a:rPr lang="en-US" dirty="0" smtClean="0"/>
              <a:t>Progressiveness: 1 Factor Solution (what we want)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vi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2213811"/>
            <a:ext cx="3902150" cy="1730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73625"/>
              </p:ext>
            </p:extLst>
          </p:nvPr>
        </p:nvGraphicFramePr>
        <p:xfrm>
          <a:off x="552891" y="2329809"/>
          <a:ext cx="3710067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2264735"/>
                <a:gridCol w="542261"/>
                <a:gridCol w="903071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Homosexual Neighbors Okay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Homosexuality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Abortion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Have More Right to Jobs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Better Politicians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 Edu More Important for Men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 Are Better Executives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4"/>
          <p:cNvSpPr>
            <a:spLocks noGrp="1"/>
          </p:cNvSpPr>
          <p:nvPr>
            <p:ph sz="half" idx="1"/>
          </p:nvPr>
        </p:nvSpPr>
        <p:spPr>
          <a:xfrm>
            <a:off x="457200" y="4072411"/>
            <a:ext cx="8305060" cy="494739"/>
          </a:xfrm>
        </p:spPr>
        <p:txBody>
          <a:bodyPr/>
          <a:lstStyle/>
          <a:p>
            <a:r>
              <a:rPr lang="en-US" dirty="0" smtClean="0"/>
              <a:t>Progressiveness: 2 Factor Solution, </a:t>
            </a:r>
            <a:r>
              <a:rPr lang="en-US" dirty="0" err="1" smtClean="0"/>
              <a:t>Varimax</a:t>
            </a:r>
            <a:r>
              <a:rPr lang="en-US" dirty="0" smtClean="0"/>
              <a:t> Rotation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96170"/>
              </p:ext>
            </p:extLst>
          </p:nvPr>
        </p:nvGraphicFramePr>
        <p:xfrm>
          <a:off x="553241" y="4798316"/>
          <a:ext cx="441216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2275019"/>
                <a:gridCol w="606056"/>
                <a:gridCol w="616689"/>
                <a:gridCol w="914400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Communality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Homosexual Neighbors Okay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Homosexuality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Abortion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Have More Right to Jobs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Better Politicians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 Edu More Important for Men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 Are Better Executives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Normality (not a big deal because we used MLE)</a:t>
            </a:r>
          </a:p>
          <a:p>
            <a:r>
              <a:rPr lang="en-US" dirty="0" smtClean="0"/>
              <a:t>Outliers</a:t>
            </a:r>
          </a:p>
          <a:p>
            <a:r>
              <a:rPr lang="en-US" dirty="0" smtClean="0"/>
              <a:t>Etc.</a:t>
            </a:r>
          </a:p>
          <a:p>
            <a:r>
              <a:rPr lang="en-US" dirty="0" smtClean="0"/>
              <a:t>R Matrix is Positive-Definite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" descr="hypothes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4" y="427582"/>
            <a:ext cx="8521634" cy="5934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8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660" y="3318730"/>
            <a:ext cx="5912189" cy="17622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model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536763"/>
                  </p:ext>
                </p:extLst>
              </p:nvPr>
            </p:nvGraphicFramePr>
            <p:xfrm>
              <a:off x="665742" y="3468350"/>
              <a:ext cx="5611234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5858"/>
                    <a:gridCol w="485775"/>
                    <a:gridCol w="1000125"/>
                    <a:gridCol w="723900"/>
                    <a:gridCol w="2695576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Fit Index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Independence </a:t>
                          </a: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Original</a:t>
                          </a:r>
                          <a:r>
                            <a:rPr lang="en-US" sz="1200" baseline="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Recommended Range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25022.4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6403.1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Small with insignificant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AIC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24750.4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6169.6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Comparative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NNFI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2,3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0.71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&amp; Hu,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(Fan et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al.,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SRMR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0.08 (Hu &amp; 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RMSEA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1,3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0.07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Steiger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2007)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536763"/>
                  </p:ext>
                </p:extLst>
              </p:nvPr>
            </p:nvGraphicFramePr>
            <p:xfrm>
              <a:off x="665742" y="3468350"/>
              <a:ext cx="5611234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5858"/>
                    <a:gridCol w="485775"/>
                    <a:gridCol w="1000125"/>
                    <a:gridCol w="723900"/>
                    <a:gridCol w="2695576"/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Fit Index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Independence </a:t>
                          </a: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Original</a:t>
                          </a:r>
                          <a:r>
                            <a:rPr lang="en-US" sz="1200" baseline="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Recommended Range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223333" r="-694828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25022.4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6403.1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Small with insignificant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AIC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24750.4</a:t>
                          </a:r>
                          <a:endParaRPr lang="en-US" sz="120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6169.6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Comparative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NNFI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2,3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0.71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&amp; Hu,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0.75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(Fan et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al.,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SRMR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0.13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0.08 (Hu &amp; 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RMSEA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1,3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0.07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Steiger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2007)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862329"/>
          </a:xfrm>
        </p:spPr>
        <p:txBody>
          <a:bodyPr>
            <a:normAutofit/>
          </a:bodyPr>
          <a:lstStyle/>
          <a:p>
            <a:r>
              <a:rPr lang="en-US" dirty="0" smtClean="0"/>
              <a:t>Types of Fit Indices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Absolute: proportion of sample </a:t>
            </a:r>
            <a:r>
              <a:rPr lang="en-US" dirty="0" err="1" smtClean="0"/>
              <a:t>covariances</a:t>
            </a:r>
            <a:r>
              <a:rPr lang="en-US" dirty="0" smtClean="0"/>
              <a:t> explained by the model.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Comparative: relative improvement over baseline model.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Parsimony-adjusted: accounts for model complexity.</a:t>
            </a:r>
          </a:p>
          <a:p>
            <a:pPr marL="411480" indent="-342900"/>
            <a:r>
              <a:rPr lang="en-US" dirty="0" smtClean="0"/>
              <a:t>Original Model Fit: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81752" y="5081010"/>
            <a:ext cx="8407893" cy="186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1800" kern="1200" spc="113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975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6586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83080" indent="-13716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Conclusion: unilateral poor fit.</a:t>
            </a:r>
          </a:p>
        </p:txBody>
      </p:sp>
    </p:spTree>
    <p:extLst>
      <p:ext uri="{BB962C8B-B14F-4D97-AF65-F5344CB8AC3E}">
        <p14:creationId xmlns:p14="http://schemas.microsoft.com/office/powerpoint/2010/main" val="8324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408507" y="2067446"/>
            <a:ext cx="5846536" cy="41150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49717"/>
          </a:xfrm>
        </p:spPr>
        <p:txBody>
          <a:bodyPr/>
          <a:lstStyle/>
          <a:p>
            <a:r>
              <a:rPr lang="en-US" dirty="0" smtClean="0"/>
              <a:t>Lagrange Multiplier Test: parameters to add to increase model fit.</a:t>
            </a:r>
          </a:p>
          <a:p>
            <a:pPr marL="3429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re-specify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63485"/>
              </p:ext>
            </p:extLst>
          </p:nvPr>
        </p:nvGraphicFramePr>
        <p:xfrm>
          <a:off x="1556254" y="2268788"/>
          <a:ext cx="5576625" cy="438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4" imgW="9176300" imgH="7523156" progId="Word.Document.12">
                  <p:embed/>
                </p:oleObj>
              </mc:Choice>
              <mc:Fallback>
                <p:oleObj name="Document" r:id="rId4" imgW="9176300" imgH="75231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6254" y="2268788"/>
                        <a:ext cx="5576625" cy="4385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0800000">
            <a:off x="2396233" y="3464193"/>
            <a:ext cx="1392860" cy="1105783"/>
          </a:xfrm>
          <a:prstGeom prst="bentConnector3">
            <a:avLst>
              <a:gd name="adj1" fmla="val 6984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5"/>
          <p:cNvCxnSpPr/>
          <p:nvPr/>
        </p:nvCxnSpPr>
        <p:spPr>
          <a:xfrm flipH="1">
            <a:off x="2139812" y="4017084"/>
            <a:ext cx="1120397" cy="15327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260209" y="3652728"/>
            <a:ext cx="1504336" cy="3643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5"/>
          <p:cNvCxnSpPr/>
          <p:nvPr/>
        </p:nvCxnSpPr>
        <p:spPr>
          <a:xfrm flipH="1">
            <a:off x="3092662" y="4080055"/>
            <a:ext cx="786980" cy="14764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879642" y="3737797"/>
            <a:ext cx="978195" cy="350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021692">
            <a:off x="592325" y="3559291"/>
            <a:ext cx="79586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4000" b="1" dirty="0" smtClean="0"/>
              <a:t>Measurement Problem?</a:t>
            </a:r>
            <a:endParaRPr lang="en-US" sz="4000" b="1" dirty="0"/>
          </a:p>
        </p:txBody>
      </p:sp>
      <p:sp>
        <p:nvSpPr>
          <p:cNvPr id="45" name="Content Placeholder 1"/>
          <p:cNvSpPr txBox="1">
            <a:spLocks/>
          </p:cNvSpPr>
          <p:nvPr/>
        </p:nvSpPr>
        <p:spPr>
          <a:xfrm>
            <a:off x="1679714" y="6182495"/>
            <a:ext cx="8407893" cy="54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1800" kern="1200" spc="113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975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6586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83080" indent="-13716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Let’s re-examine the validity of our indicators.</a:t>
            </a:r>
          </a:p>
          <a:p>
            <a:pPr marL="3429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98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946855"/>
          </a:xfrm>
        </p:spPr>
        <p:txBody>
          <a:bodyPr>
            <a:normAutofit/>
          </a:bodyPr>
          <a:lstStyle/>
          <a:p>
            <a:r>
              <a:rPr lang="en-US" dirty="0" smtClean="0"/>
              <a:t>3 Factor Solution, Oblique Rotation using Yates </a:t>
            </a:r>
            <a:r>
              <a:rPr lang="en-US" dirty="0" err="1" smtClean="0"/>
              <a:t>Geomin</a:t>
            </a:r>
            <a:r>
              <a:rPr lang="en-US" dirty="0" smtClean="0"/>
              <a:t> Criterion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Re-specify model III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4789" y="2213960"/>
            <a:ext cx="4720857" cy="37934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40425"/>
              </p:ext>
            </p:extLst>
          </p:nvPr>
        </p:nvGraphicFramePr>
        <p:xfrm>
          <a:off x="713488" y="2421378"/>
          <a:ext cx="4412165" cy="3429000"/>
        </p:xfrm>
        <a:graphic>
          <a:graphicData uri="http://schemas.openxmlformats.org/drawingml/2006/table">
            <a:tbl>
              <a:tblPr firstRow="1" firstCol="1" bandRow="1"/>
              <a:tblGrid>
                <a:gridCol w="2275019"/>
                <a:gridCol w="712382"/>
                <a:gridCol w="712382"/>
                <a:gridCol w="712382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1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Factor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Armed Forces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the Police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Justice System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the Government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the Political Parties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Religion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 of</a:t>
                      </a:r>
                      <a:r>
                        <a:rPr lang="en-US" sz="11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Having Faith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 in Churches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 of Service Attendance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 of God in Life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Homosexual Neighbors Okay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Homosexuality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Abortion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Justifiable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Have More Right to Jobs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Are Better Politicians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Higher Edu More Important for Men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 Are Better Executives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30377" y="2224420"/>
            <a:ext cx="3231883" cy="11755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81073"/>
              </p:ext>
            </p:extLst>
          </p:nvPr>
        </p:nvGraphicFramePr>
        <p:xfrm>
          <a:off x="5741779" y="2421205"/>
          <a:ext cx="279691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1509027"/>
                <a:gridCol w="429296"/>
                <a:gridCol w="429296"/>
                <a:gridCol w="429296"/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Political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Instability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F2: Religiosity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F3: Progressiveness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Content Placeholder 4"/>
          <p:cNvSpPr>
            <a:spLocks noGrp="1"/>
          </p:cNvSpPr>
          <p:nvPr>
            <p:ph sz="half" idx="1"/>
          </p:nvPr>
        </p:nvSpPr>
        <p:spPr>
          <a:xfrm>
            <a:off x="5483313" y="4414029"/>
            <a:ext cx="1601972" cy="467691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dirty="0" smtClean="0"/>
              <a:t>Dammit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40775" y="4386024"/>
            <a:ext cx="1030855" cy="82122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09730" y="4647875"/>
            <a:ext cx="835483" cy="7713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"/>
          <p:cNvSpPr txBox="1">
            <a:spLocks/>
          </p:cNvSpPr>
          <p:nvPr/>
        </p:nvSpPr>
        <p:spPr>
          <a:xfrm>
            <a:off x="579125" y="6098152"/>
            <a:ext cx="7937554" cy="808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1800" kern="1200" spc="113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975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6586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83080" indent="-13716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Solution: distill Progressiveness down to just Gender Equality</a:t>
            </a:r>
          </a:p>
          <a:p>
            <a:pPr marL="34290" indent="0"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91569" y="4609214"/>
            <a:ext cx="42359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1568" y="4802402"/>
            <a:ext cx="4235902" cy="8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04447" y="5007164"/>
            <a:ext cx="4235902" cy="3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38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2" grpId="1" build="p"/>
      <p:bldP spid="13" grpId="0" animBg="1"/>
      <p:bldP spid="13" grpId="1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evis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5" y="482869"/>
            <a:ext cx="8497480" cy="58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1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</a:p>
          <a:p>
            <a:r>
              <a:rPr lang="en-US" dirty="0" smtClean="0"/>
              <a:t>Lit Review</a:t>
            </a:r>
          </a:p>
          <a:p>
            <a:r>
              <a:rPr lang="en-US" dirty="0" smtClean="0"/>
              <a:t>Our hypothesis</a:t>
            </a:r>
          </a:p>
          <a:p>
            <a:pPr lvl="1"/>
            <a:r>
              <a:rPr lang="en-US" dirty="0" smtClean="0"/>
              <a:t>In words:</a:t>
            </a:r>
          </a:p>
          <a:p>
            <a:pPr lvl="1"/>
            <a:r>
              <a:rPr lang="en-US" dirty="0" smtClean="0"/>
              <a:t>Graphically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23736" y="4112620"/>
            <a:ext cx="1268730" cy="111887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66286" y="4044040"/>
            <a:ext cx="1323340" cy="1091565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86146" y="4577440"/>
            <a:ext cx="900430" cy="67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116086" y="4235175"/>
            <a:ext cx="1282065" cy="1132205"/>
          </a:xfrm>
          <a:prstGeom prst="ellips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62316" y="4729840"/>
            <a:ext cx="900430" cy="67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0458" y="3653608"/>
            <a:ext cx="5912189" cy="17622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Re-specify model 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583859"/>
                  </p:ext>
                </p:extLst>
              </p:nvPr>
            </p:nvGraphicFramePr>
            <p:xfrm>
              <a:off x="688540" y="3803228"/>
              <a:ext cx="5611234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5858"/>
                    <a:gridCol w="485775"/>
                    <a:gridCol w="1000125"/>
                    <a:gridCol w="723900"/>
                    <a:gridCol w="2695576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Fit Index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Independence </a:t>
                          </a: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Original</a:t>
                          </a:r>
                          <a:r>
                            <a:rPr lang="en-US" sz="1200" baseline="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Recommended Range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19138.0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1658.0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Small with insignificant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AIC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18956.0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1516.0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Comparative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NNFI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2,3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&amp; Hu,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0.92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(Fan et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al.,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SRMR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0.08 (Hu &amp; 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RMSEA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1,3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0.07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0.07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Steiger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2007)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583859"/>
                  </p:ext>
                </p:extLst>
              </p:nvPr>
            </p:nvGraphicFramePr>
            <p:xfrm>
              <a:off x="688540" y="3803228"/>
              <a:ext cx="5611234" cy="146304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5858"/>
                    <a:gridCol w="485775"/>
                    <a:gridCol w="1000125"/>
                    <a:gridCol w="723900"/>
                    <a:gridCol w="2695576"/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Fit Index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Type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Independence </a:t>
                          </a: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Original</a:t>
                          </a:r>
                          <a:r>
                            <a:rPr lang="en-US" sz="1200" baseline="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Model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Recommended Range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223333" r="-695690" b="-5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19138.0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1658.0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Small with insignificant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AIC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18956.0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1516.0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Comparative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NNFI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2,3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0.89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&amp; Hu,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CFI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0.92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Greater than 0.95 (Fan et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al.,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SRMR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0.06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0.08 (Hu &amp; 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Bentler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 1999)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RMSEA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+mj-lt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1,3</a:t>
                          </a:r>
                          <a:endParaRPr lang="en-US" sz="12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latin typeface="+mj-lt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Times New Roman" panose="020206030504050203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0.07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Less than 0.07 (</a:t>
                          </a:r>
                          <a:r>
                            <a:rPr lang="en-US" sz="1200" dirty="0" err="1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Steiger</a:t>
                          </a:r>
                          <a:r>
                            <a:rPr lang="en-US" sz="120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200" baseline="0" dirty="0" smtClean="0">
                              <a:effectLst/>
                              <a:latin typeface="Cambria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a:t> 2007)</a:t>
                          </a:r>
                          <a:endParaRPr lang="en-US" sz="1200" dirty="0">
                            <a:effectLst/>
                            <a:latin typeface="Cambria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86655"/>
          </a:xfrm>
        </p:spPr>
        <p:txBody>
          <a:bodyPr>
            <a:normAutofit/>
          </a:bodyPr>
          <a:lstStyle/>
          <a:p>
            <a:pPr lvl="0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Types of Fit Indices</a:t>
            </a:r>
          </a:p>
          <a:p>
            <a:pPr marL="617220" lvl="1" indent="-3429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775F55"/>
                </a:solidFill>
              </a:rPr>
              <a:t>Absolute</a:t>
            </a:r>
          </a:p>
          <a:p>
            <a:pPr marL="617220" lvl="1" indent="-3429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775F55"/>
                </a:solidFill>
              </a:rPr>
              <a:t>Comparative</a:t>
            </a:r>
          </a:p>
          <a:p>
            <a:pPr marL="617220" lvl="1" indent="-3429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775F55"/>
                </a:solidFill>
              </a:rPr>
              <a:t>Parsimony-adjusted</a:t>
            </a:r>
          </a:p>
          <a:p>
            <a:pPr marL="617220" lvl="1" indent="-342900"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endParaRPr lang="en-US" dirty="0" smtClean="0">
              <a:solidFill>
                <a:srgbClr val="775F55"/>
              </a:solidFill>
            </a:endParaRPr>
          </a:p>
          <a:p>
            <a:pPr lvl="0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Modified Model Fit</a:t>
            </a:r>
            <a:endParaRPr lang="en-US" dirty="0">
              <a:solidFill>
                <a:srgbClr val="775F55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781742" y="5488096"/>
            <a:ext cx="8407893" cy="186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1800" kern="1200" spc="113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1148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5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1722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22960" indent="-137160" algn="l" defTabSz="6858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975" kern="1200" spc="75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165860" indent="-13716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6858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77340" indent="-137160" algn="l" defTabSz="6858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83080" indent="-137160" algn="l" defTabSz="6858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Conclusion: moderate fit.</a:t>
            </a:r>
          </a:p>
        </p:txBody>
      </p:sp>
    </p:spTree>
    <p:extLst>
      <p:ext uri="{BB962C8B-B14F-4D97-AF65-F5344CB8AC3E}">
        <p14:creationId xmlns:p14="http://schemas.microsoft.com/office/powerpoint/2010/main" val="4977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86655"/>
          </a:xfrm>
        </p:spPr>
        <p:txBody>
          <a:bodyPr>
            <a:normAutofit/>
          </a:bodyPr>
          <a:lstStyle/>
          <a:p>
            <a:pPr lvl="0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General interpretation. Direct effects between latent factors. Indirect effect between PI and WR</a:t>
            </a:r>
          </a:p>
          <a:p>
            <a:pPr marL="274320" lvl="1" indent="0">
              <a:buClr>
                <a:schemeClr val="accent4">
                  <a:lumMod val="75000"/>
                </a:schemeClr>
              </a:buClr>
              <a:buNone/>
            </a:pPr>
            <a:endParaRPr lang="en-US" dirty="0" smtClean="0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&amp; Future directions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86655"/>
          </a:xfrm>
        </p:spPr>
        <p:txBody>
          <a:bodyPr>
            <a:normAutofit/>
          </a:bodyPr>
          <a:lstStyle/>
          <a:p>
            <a:pPr lvl="0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Limitations</a:t>
            </a:r>
          </a:p>
          <a:p>
            <a:pPr lvl="1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a</a:t>
            </a:r>
          </a:p>
          <a:p>
            <a:pPr lvl="0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Future Directions</a:t>
            </a:r>
          </a:p>
          <a:p>
            <a:pPr lvl="1">
              <a:buClr>
                <a:srgbClr val="94B6D2"/>
              </a:buClr>
            </a:pPr>
            <a:r>
              <a:rPr lang="en-US" dirty="0" smtClean="0">
                <a:solidFill>
                  <a:srgbClr val="775F55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7919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71510"/>
          </a:xfrm>
        </p:spPr>
        <p:txBody>
          <a:bodyPr>
            <a:normAutofit/>
          </a:bodyPr>
          <a:lstStyle/>
          <a:p>
            <a:pPr marL="434340" indent="-400050">
              <a:buFont typeface="+mj-lt"/>
              <a:buAutoNum type="arabicPeriod"/>
            </a:pPr>
            <a:r>
              <a:rPr lang="en-US" dirty="0" smtClean="0"/>
              <a:t>Specify Model.</a:t>
            </a:r>
            <a:endParaRPr lang="en-US" dirty="0"/>
          </a:p>
          <a:p>
            <a:pPr marL="434340" indent="-400050">
              <a:buFont typeface="+mj-lt"/>
              <a:buAutoNum type="arabicPeriod"/>
            </a:pPr>
            <a:r>
              <a:rPr lang="en-US" dirty="0" smtClean="0"/>
              <a:t>Evaluate Identification.</a:t>
            </a:r>
            <a:endParaRPr lang="en-US" dirty="0"/>
          </a:p>
          <a:p>
            <a:pPr marL="434340" indent="-400050">
              <a:buFont typeface="+mj-lt"/>
              <a:buAutoNum type="arabicPeriod"/>
            </a:pPr>
            <a:r>
              <a:rPr lang="en-US" dirty="0" smtClean="0"/>
              <a:t>Operationalize &amp; Screen Data.</a:t>
            </a:r>
          </a:p>
          <a:p>
            <a:pPr marL="640080" lvl="1" indent="-400050"/>
            <a:r>
              <a:rPr lang="en-US" dirty="0" smtClean="0"/>
              <a:t>Indicator Validity.</a:t>
            </a:r>
          </a:p>
          <a:p>
            <a:pPr marL="640080" lvl="1" indent="-400050"/>
            <a:r>
              <a:rPr lang="en-US" dirty="0" smtClean="0"/>
              <a:t>Assumption Checks.</a:t>
            </a:r>
          </a:p>
          <a:p>
            <a:pPr marL="434340" indent="-400050">
              <a:buFont typeface="+mj-lt"/>
              <a:buAutoNum type="arabicPeriod"/>
            </a:pPr>
            <a:r>
              <a:rPr lang="en-US" dirty="0" smtClean="0"/>
              <a:t>Estimate Model.</a:t>
            </a:r>
          </a:p>
          <a:p>
            <a:pPr marL="640080" lvl="1" indent="-400050"/>
            <a:r>
              <a:rPr lang="en-US" dirty="0" smtClean="0"/>
              <a:t>Evaluate Fit.</a:t>
            </a:r>
          </a:p>
          <a:p>
            <a:pPr marL="640080" lvl="1" indent="-400050"/>
            <a:r>
              <a:rPr lang="en-US" dirty="0" smtClean="0"/>
              <a:t>Interpret Parameter Estimates.</a:t>
            </a:r>
          </a:p>
          <a:p>
            <a:pPr marL="434340" indent="-400050">
              <a:buFont typeface="+mj-lt"/>
              <a:buAutoNum type="arabicPeriod"/>
            </a:pPr>
            <a:r>
              <a:rPr lang="en-US" dirty="0" smtClean="0"/>
              <a:t>Re-Specify Model.</a:t>
            </a:r>
          </a:p>
          <a:p>
            <a:pPr marL="640080" lvl="1" indent="-400050"/>
            <a:r>
              <a:rPr lang="en-US" dirty="0" smtClean="0"/>
              <a:t>Compare to Previous Model(s).</a:t>
            </a:r>
          </a:p>
          <a:p>
            <a:pPr marL="434340" indent="-400050">
              <a:buFont typeface="+mj-lt"/>
              <a:buAutoNum type="arabicPeriod"/>
            </a:pPr>
            <a:r>
              <a:rPr lang="en-US" dirty="0" smtClean="0"/>
              <a:t>Interpret Model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0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407408"/>
          </a:xfrm>
        </p:spPr>
        <p:txBody>
          <a:bodyPr/>
          <a:lstStyle/>
          <a:p>
            <a:r>
              <a:rPr lang="en-US" dirty="0" smtClean="0"/>
              <a:t>Structural Equation Model = Measurement Models + Latent Structure Model</a:t>
            </a:r>
          </a:p>
          <a:p>
            <a:endParaRPr lang="en-US" sz="12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model: path diagram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67" y="2389565"/>
            <a:ext cx="5991726" cy="404574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160857" y="2768958"/>
            <a:ext cx="2897746" cy="9144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rot="5400000">
            <a:off x="4773028" y="4529238"/>
            <a:ext cx="2897746" cy="9144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5400000">
            <a:off x="1285904" y="4490733"/>
            <a:ext cx="2588915" cy="9144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36449" y="3732684"/>
            <a:ext cx="2852661" cy="2490256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there exists a unique solution for all parameters in the model.</a:t>
            </a:r>
          </a:p>
          <a:p>
            <a:r>
              <a:rPr lang="en-US" dirty="0" smtClean="0"/>
              <a:t>Rule: </a:t>
            </a:r>
            <a:r>
              <a:rPr lang="en-US" u="sng" dirty="0" smtClean="0"/>
              <a:t>fully recursive models are always identified</a:t>
            </a:r>
            <a:r>
              <a:rPr lang="en-US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031192" cy="4407408"/>
          </a:xfrm>
        </p:spPr>
        <p:txBody>
          <a:bodyPr/>
          <a:lstStyle/>
          <a:p>
            <a:r>
              <a:rPr lang="en-US" dirty="0" smtClean="0"/>
              <a:t>World Values Survey</a:t>
            </a:r>
          </a:p>
          <a:p>
            <a:r>
              <a:rPr lang="en-US" dirty="0" smtClean="0"/>
              <a:t>Selection criteria for final items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data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data source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3018" y="2204224"/>
            <a:ext cx="7689112" cy="42310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305060" cy="4407408"/>
          </a:xfrm>
        </p:spPr>
        <p:txBody>
          <a:bodyPr/>
          <a:lstStyle/>
          <a:p>
            <a:r>
              <a:rPr lang="en-US" dirty="0" smtClean="0"/>
              <a:t>Indicator content validity: domain-sampling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75620"/>
              </p:ext>
            </p:extLst>
          </p:nvPr>
        </p:nvGraphicFramePr>
        <p:xfrm>
          <a:off x="771972" y="2345856"/>
          <a:ext cx="7340669" cy="3935040"/>
        </p:xfrm>
        <a:graphic>
          <a:graphicData uri="http://schemas.openxmlformats.org/drawingml/2006/table">
            <a:tbl>
              <a:tblPr firstRow="1" firstCol="1" bandRow="1"/>
              <a:tblGrid>
                <a:gridCol w="420034"/>
                <a:gridCol w="407562"/>
                <a:gridCol w="407562"/>
                <a:gridCol w="406997"/>
                <a:gridCol w="406997"/>
                <a:gridCol w="406997"/>
                <a:gridCol w="407562"/>
                <a:gridCol w="407562"/>
                <a:gridCol w="407562"/>
                <a:gridCol w="407562"/>
                <a:gridCol w="407562"/>
                <a:gridCol w="410398"/>
                <a:gridCol w="410398"/>
                <a:gridCol w="410398"/>
                <a:gridCol w="410398"/>
                <a:gridCol w="410398"/>
                <a:gridCol w="397360"/>
                <a:gridCol w="397360"/>
              </a:tblGrid>
              <a:tr h="227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8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-.71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-.48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-.54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.23.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9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19" marR="61219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81099" y="2569657"/>
            <a:ext cx="2059493" cy="1118088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0592" y="3687745"/>
            <a:ext cx="2001259" cy="1074752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41851" y="4762496"/>
            <a:ext cx="2849526" cy="1501753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1733" y="2903694"/>
            <a:ext cx="16001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Political Instability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93992" y="3057583"/>
            <a:ext cx="414670" cy="4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2684" y="4058255"/>
            <a:ext cx="10021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Religiosity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44943" y="4212144"/>
            <a:ext cx="414670" cy="4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5431" y="3904367"/>
            <a:ext cx="150874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Progressiveness</a:t>
            </a:r>
            <a:endParaRPr lang="en-US" sz="1400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29483" y="4196025"/>
            <a:ext cx="10321" cy="458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/>
      <p:bldP spid="12" grpId="1"/>
      <p:bldP spid="16" grpId="0"/>
      <p:bldP spid="16" grpId="1"/>
      <p:bldP spid="18" grpId="0"/>
      <p:bldP spid="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19071"/>
            <a:ext cx="8305060" cy="4934391"/>
          </a:xfrm>
        </p:spPr>
        <p:txBody>
          <a:bodyPr>
            <a:normAutofit/>
          </a:bodyPr>
          <a:lstStyle/>
          <a:p>
            <a:r>
              <a:rPr lang="en-US" dirty="0" smtClean="0"/>
              <a:t>Indicator construct validity: integrity of indicators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 smtClean="0"/>
          </a:p>
          <a:p>
            <a:pPr marL="3429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Check?</a:t>
            </a:r>
          </a:p>
          <a:p>
            <a:r>
              <a:rPr lang="en-US" dirty="0" smtClean="0"/>
              <a:t>Perform 3 EFAs to examine complexity of indicators</a:t>
            </a:r>
          </a:p>
          <a:p>
            <a:pPr lvl="1"/>
            <a:r>
              <a:rPr lang="en-US" dirty="0" smtClean="0"/>
              <a:t>Political Instability indicators: unidimensional</a:t>
            </a:r>
          </a:p>
          <a:p>
            <a:pPr lvl="1"/>
            <a:r>
              <a:rPr lang="en-US" dirty="0" smtClean="0"/>
              <a:t>Religiosity indicators: unidimensional</a:t>
            </a:r>
          </a:p>
          <a:p>
            <a:pPr lvl="1"/>
            <a:r>
              <a:rPr lang="en-US" dirty="0" smtClean="0"/>
              <a:t>Progressiveness indicators: unidimensional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ii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4802" y="2335212"/>
            <a:ext cx="1165171" cy="96109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="1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39516" y="3361201"/>
            <a:ext cx="3819" cy="4253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91297" y="2322128"/>
            <a:ext cx="1181033" cy="974182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899" y="3825026"/>
            <a:ext cx="630976" cy="3860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66325" y="3825025"/>
            <a:ext cx="630976" cy="3860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66659" y="2347573"/>
            <a:ext cx="1165171" cy="961098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="1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83154" y="2334489"/>
            <a:ext cx="1181033" cy="974182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600" b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3756" y="3837387"/>
            <a:ext cx="630976" cy="3860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58182" y="3837386"/>
            <a:ext cx="630976" cy="38602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981813" y="3370419"/>
            <a:ext cx="3819" cy="4253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742811" y="3361201"/>
            <a:ext cx="3819" cy="4253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85108" y="3370419"/>
            <a:ext cx="3819" cy="4253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37077" y="3236881"/>
            <a:ext cx="962082" cy="5497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943764" y="3236881"/>
            <a:ext cx="905517" cy="54971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&quot;No&quot; Symbol 46"/>
          <p:cNvSpPr/>
          <p:nvPr/>
        </p:nvSpPr>
        <p:spPr>
          <a:xfrm>
            <a:off x="5125743" y="1939320"/>
            <a:ext cx="2862197" cy="2862197"/>
          </a:xfrm>
          <a:prstGeom prst="noSmoking">
            <a:avLst>
              <a:gd name="adj" fmla="val 2124"/>
            </a:avLst>
          </a:prstGeom>
          <a:solidFill>
            <a:srgbClr val="CC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training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training presentation" id="{B6AD0E1B-010F-4040-BECC-338DC7180AF6}" vid="{9250DCDA-9F4A-4BAF-B302-6C51082CF12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24EA9C-70A4-43E8-A40F-9E8D971C57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training presentation</Template>
  <TotalTime>0</TotalTime>
  <Words>1219</Words>
  <Application>Microsoft Office PowerPoint</Application>
  <PresentationFormat>On-screen Show (4:3)</PresentationFormat>
  <Paragraphs>681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Mincho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Wingdings 2</vt:lpstr>
      <vt:lpstr>Sales training presentation</vt:lpstr>
      <vt:lpstr>Document</vt:lpstr>
      <vt:lpstr>A structural equation model of political instability, religiosity, and progressive values</vt:lpstr>
      <vt:lpstr>Background</vt:lpstr>
      <vt:lpstr>Research process</vt:lpstr>
      <vt:lpstr>Specify model: path diagram</vt:lpstr>
      <vt:lpstr>identification</vt:lpstr>
      <vt:lpstr>secondary data source</vt:lpstr>
      <vt:lpstr>Secondary data source ii</vt:lpstr>
      <vt:lpstr>Measurement I</vt:lpstr>
      <vt:lpstr>Measurement ii</vt:lpstr>
      <vt:lpstr>Measurement iii</vt:lpstr>
      <vt:lpstr>Measurement iv</vt:lpstr>
      <vt:lpstr>Measurement v</vt:lpstr>
      <vt:lpstr>Measurement vi</vt:lpstr>
      <vt:lpstr>assumption checks</vt:lpstr>
      <vt:lpstr>PowerPoint Presentation</vt:lpstr>
      <vt:lpstr>Estimate model II</vt:lpstr>
      <vt:lpstr>re-specify model</vt:lpstr>
      <vt:lpstr>Re-specify model III</vt:lpstr>
      <vt:lpstr>PowerPoint Presentation</vt:lpstr>
      <vt:lpstr>Re-specify model v</vt:lpstr>
      <vt:lpstr>Overall Results</vt:lpstr>
      <vt:lpstr>Limitations &amp; 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2014-04-15T21:59:27Z</dcterms:created>
  <dcterms:modified xsi:type="dcterms:W3CDTF">2014-05-16T03:17:10Z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TC034605589991</vt:lpwstr>
  </property>
</Properties>
</file>