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258" r:id="rId4"/>
    <p:sldId id="259" r:id="rId5"/>
    <p:sldId id="260" r:id="rId6"/>
    <p:sldId id="261" r:id="rId7"/>
    <p:sldId id="295" r:id="rId8"/>
    <p:sldId id="296" r:id="rId9"/>
    <p:sldId id="262" r:id="rId10"/>
    <p:sldId id="297" r:id="rId11"/>
    <p:sldId id="263" r:id="rId12"/>
    <p:sldId id="294" r:id="rId13"/>
    <p:sldId id="264"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69" r:id="rId35"/>
    <p:sldId id="270" r:id="rId36"/>
    <p:sldId id="300"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301" r:id="rId55"/>
    <p:sldId id="273" r:id="rId56"/>
    <p:sldId id="271" r:id="rId57"/>
    <p:sldId id="266"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867" autoAdjust="0"/>
    <p:restoredTop sz="79533" autoAdjust="0"/>
  </p:normalViewPr>
  <p:slideViewPr>
    <p:cSldViewPr snapToGrid="0" snapToObjects="1">
      <p:cViewPr varScale="1">
        <p:scale>
          <a:sx n="139" d="100"/>
          <a:sy n="139" d="100"/>
        </p:scale>
        <p:origin x="-272" y="-104"/>
      </p:cViewPr>
      <p:guideLst>
        <p:guide orient="horz" pos="2160"/>
        <p:guide pos="2880"/>
      </p:guideLst>
    </p:cSldViewPr>
  </p:slideViewPr>
  <p:notesTextViewPr>
    <p:cViewPr>
      <p:scale>
        <a:sx n="120" d="100"/>
        <a:sy n="12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0FE61-64C5-4179-8AAB-6DF7DF705417}" type="datetimeFigureOut">
              <a:rPr lang="en-US" smtClean="0"/>
              <a:t>12/4/13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9DD8FC-BD38-429C-BC83-533FCAF3D566}" type="slidenum">
              <a:rPr lang="en-US" smtClean="0"/>
              <a:t>‹#›</a:t>
            </a:fld>
            <a:endParaRPr lang="en-US"/>
          </a:p>
        </p:txBody>
      </p:sp>
    </p:spTree>
    <p:extLst>
      <p:ext uri="{BB962C8B-B14F-4D97-AF65-F5344CB8AC3E}">
        <p14:creationId xmlns:p14="http://schemas.microsoft.com/office/powerpoint/2010/main" val="2862512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9DD8FC-BD38-429C-BC83-533FCAF3D566}" type="slidenum">
              <a:rPr lang="en-US" smtClean="0"/>
              <a:t>1</a:t>
            </a:fld>
            <a:endParaRPr lang="en-US"/>
          </a:p>
        </p:txBody>
      </p:sp>
    </p:spTree>
    <p:extLst>
      <p:ext uri="{BB962C8B-B14F-4D97-AF65-F5344CB8AC3E}">
        <p14:creationId xmlns:p14="http://schemas.microsoft.com/office/powerpoint/2010/main" val="3873523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Pretty nice split between genders. A lot of Asians for some reason.</a:t>
            </a:r>
            <a:r>
              <a:rPr lang="en-US" baseline="0" dirty="0" smtClean="0"/>
              <a:t> The age distribution was a little skewed but just because there was a cluster of older adults. Unfortunately I didn’t get any objective measures of intelligence </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10</a:t>
            </a:fld>
            <a:endParaRPr lang="en-US"/>
          </a:p>
        </p:txBody>
      </p:sp>
    </p:spTree>
    <p:extLst>
      <p:ext uri="{BB962C8B-B14F-4D97-AF65-F5344CB8AC3E}">
        <p14:creationId xmlns:p14="http://schemas.microsoft.com/office/powerpoint/2010/main" val="3952689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went with a unidimensional</a:t>
            </a:r>
            <a:r>
              <a:rPr lang="en-US" baseline="0" dirty="0" smtClean="0"/>
              <a:t>, </a:t>
            </a:r>
            <a:r>
              <a:rPr lang="en-US" baseline="0" dirty="0" err="1" smtClean="0"/>
              <a:t>polytomous</a:t>
            </a:r>
            <a:r>
              <a:rPr lang="en-US" baseline="0" dirty="0" smtClean="0"/>
              <a:t> model, </a:t>
            </a:r>
            <a:r>
              <a:rPr lang="en-US" baseline="0" dirty="0" err="1" smtClean="0"/>
              <a:t>polytomous</a:t>
            </a:r>
            <a:r>
              <a:rPr lang="en-US" baseline="0" dirty="0" smtClean="0"/>
              <a:t> because of my response format and unidimensional because I don’t have large enough n and I don’t know how to use it.</a:t>
            </a:r>
          </a:p>
          <a:p>
            <a:endParaRPr lang="en-US" baseline="0" dirty="0" smtClean="0"/>
          </a:p>
          <a:p>
            <a:r>
              <a:rPr lang="en-US" baseline="0" dirty="0" smtClean="0"/>
              <a:t>I factor-analyzed the covariance matrix of the IA scale in CEFA.</a:t>
            </a:r>
          </a:p>
          <a:p>
            <a:r>
              <a:rPr lang="en-US" baseline="0" dirty="0" smtClean="0"/>
              <a:t>First 10 eigenvalues. Those underlined fulfill the Kaiser criterion.</a:t>
            </a:r>
          </a:p>
          <a:p>
            <a:r>
              <a:rPr lang="en-US" baseline="0" dirty="0" smtClean="0"/>
              <a:t>Dividing the firs eigenvalue by the sum of the first ten yielded 50% so the scale was very much in the gray zone of unidimensionality in terms of being able to run IRT.</a:t>
            </a:r>
          </a:p>
          <a:p>
            <a:r>
              <a:rPr lang="en-US" baseline="0" dirty="0" smtClean="0"/>
              <a:t>Fit indices headed towards a seriously </a:t>
            </a:r>
            <a:r>
              <a:rPr lang="en-US" baseline="0" dirty="0" err="1" smtClean="0"/>
              <a:t>overfactored</a:t>
            </a:r>
            <a:r>
              <a:rPr lang="en-US" baseline="0" dirty="0" smtClean="0"/>
              <a:t> solution.</a:t>
            </a:r>
          </a:p>
          <a:p>
            <a:r>
              <a:rPr lang="en-US" baseline="0" dirty="0" smtClean="0"/>
              <a:t>And trying to rotate and find factor solutions for multiple-factor models was disastrous. A ton of cross-loadings, some factors had no loading above .3. Awful.</a:t>
            </a:r>
          </a:p>
          <a:p>
            <a:endParaRPr lang="en-US" baseline="0" dirty="0" smtClean="0"/>
          </a:p>
          <a:p>
            <a:r>
              <a:rPr lang="en-US" baseline="0" dirty="0" smtClean="0"/>
              <a:t>I bit the bullet and assumed unidimensionality. At least that there was a dominant factor.</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11</a:t>
            </a:fld>
            <a:endParaRPr lang="en-US"/>
          </a:p>
        </p:txBody>
      </p:sp>
    </p:spTree>
    <p:extLst>
      <p:ext uri="{BB962C8B-B14F-4D97-AF65-F5344CB8AC3E}">
        <p14:creationId xmlns:p14="http://schemas.microsoft.com/office/powerpoint/2010/main" val="3184971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of my items were very strongly phrased,</a:t>
            </a:r>
            <a:r>
              <a:rPr lang="en-US" baseline="0" dirty="0" smtClean="0"/>
              <a:t> very overtly about intellectual arrogance so I thought maybe CBDs for, say, strongly agree vs. agree would be a lot steeper than those for strongly disagree and disagree.</a:t>
            </a:r>
            <a:endParaRPr lang="en-US" dirty="0" smtClean="0"/>
          </a:p>
          <a:p>
            <a:endParaRPr lang="en-US" dirty="0" smtClean="0"/>
          </a:p>
          <a:p>
            <a:r>
              <a:rPr lang="en-US" dirty="0" smtClean="0"/>
              <a:t>I</a:t>
            </a:r>
            <a:r>
              <a:rPr lang="en-US" baseline="0" dirty="0" smtClean="0"/>
              <a:t> thought that S</a:t>
            </a:r>
            <a:r>
              <a:rPr lang="en-US" dirty="0" smtClean="0"/>
              <a:t>afe</a:t>
            </a:r>
            <a:r>
              <a:rPr lang="en-US" baseline="0" dirty="0" smtClean="0"/>
              <a:t> to be wary of neutral, especially with a personality construct like this.</a:t>
            </a:r>
            <a:endParaRPr lang="en-US" dirty="0" smtClean="0"/>
          </a:p>
          <a:p>
            <a:endParaRPr lang="en-US" dirty="0" smtClean="0"/>
          </a:p>
          <a:p>
            <a:r>
              <a:rPr lang="en-US" baseline="0" dirty="0" smtClean="0"/>
              <a:t>looked at </a:t>
            </a:r>
            <a:r>
              <a:rPr lang="en-US" baseline="0" dirty="0" err="1" smtClean="0"/>
              <a:t>FlexMIRT</a:t>
            </a:r>
            <a:r>
              <a:rPr lang="en-US" baseline="0" dirty="0" smtClean="0"/>
              <a:t> fit indices. M2 and </a:t>
            </a:r>
            <a:r>
              <a:rPr lang="en-US" baseline="0" dirty="0" err="1" smtClean="0"/>
              <a:t>Fhat</a:t>
            </a:r>
            <a:r>
              <a:rPr lang="en-US" baseline="0" dirty="0" smtClean="0"/>
              <a:t> decreased, indicating better fit for NRM. And RMSEA stayed the same – it did not penalize the NRM for estimating more parameters and losing parsimony.</a:t>
            </a:r>
            <a:endParaRPr lang="en-US" dirty="0" smtClean="0"/>
          </a:p>
        </p:txBody>
      </p:sp>
      <p:sp>
        <p:nvSpPr>
          <p:cNvPr id="4" name="Slide Number Placeholder 3"/>
          <p:cNvSpPr>
            <a:spLocks noGrp="1"/>
          </p:cNvSpPr>
          <p:nvPr>
            <p:ph type="sldNum" sz="quarter" idx="10"/>
          </p:nvPr>
        </p:nvSpPr>
        <p:spPr/>
        <p:txBody>
          <a:bodyPr/>
          <a:lstStyle/>
          <a:p>
            <a:fld id="{7F9DD8FC-BD38-429C-BC83-533FCAF3D566}" type="slidenum">
              <a:rPr lang="en-US" smtClean="0"/>
              <a:t>12</a:t>
            </a:fld>
            <a:endParaRPr lang="en-US"/>
          </a:p>
        </p:txBody>
      </p:sp>
    </p:spTree>
    <p:extLst>
      <p:ext uri="{BB962C8B-B14F-4D97-AF65-F5344CB8AC3E}">
        <p14:creationId xmlns:p14="http://schemas.microsoft.com/office/powerpoint/2010/main" val="3253027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Very</a:t>
            </a:r>
            <a:r>
              <a:rPr lang="en-US" baseline="0" dirty="0" smtClean="0"/>
              <a:t> weak slope for strongly disagree vs. disagree. </a:t>
            </a:r>
          </a:p>
          <a:p>
            <a:r>
              <a:rPr lang="en-US" baseline="0" dirty="0" smtClean="0"/>
              <a:t>Not so great for disagree vs. neutral. </a:t>
            </a:r>
          </a:p>
          <a:p>
            <a:r>
              <a:rPr lang="en-US" baseline="0" dirty="0" smtClean="0"/>
              <a:t>Neutral vs. agree is okay.</a:t>
            </a:r>
          </a:p>
          <a:p>
            <a:r>
              <a:rPr lang="en-US" baseline="0" dirty="0" smtClean="0"/>
              <a:t>This is a trend for a lot of my items: weak CBDs at the lower end, steep CBDs at the higher end. So the CBDs seem to vary significantly within items but some category collapsing may be in order.</a:t>
            </a:r>
          </a:p>
          <a:p>
            <a:endParaRPr lang="en-US" baseline="0" dirty="0" smtClean="0"/>
          </a:p>
          <a:p>
            <a:r>
              <a:rPr lang="en-US" baseline="0" dirty="0" smtClean="0"/>
              <a:t>However, poor information, so scrap!</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13</a:t>
            </a:fld>
            <a:endParaRPr lang="en-US"/>
          </a:p>
        </p:txBody>
      </p:sp>
    </p:spTree>
    <p:extLst>
      <p:ext uri="{BB962C8B-B14F-4D97-AF65-F5344CB8AC3E}">
        <p14:creationId xmlns:p14="http://schemas.microsoft.com/office/powerpoint/2010/main" val="2226159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 thing to notice besides the flat-lining</a:t>
            </a:r>
            <a:r>
              <a:rPr lang="en-US" baseline="0" dirty="0" smtClean="0"/>
              <a:t> item information, I had a negative CBD for </a:t>
            </a:r>
            <a:r>
              <a:rPr lang="en-US" baseline="0" dirty="0" smtClean="0"/>
              <a:t>disagree vs. neutral. </a:t>
            </a:r>
            <a:r>
              <a:rPr lang="en-US" baseline="0" dirty="0" smtClean="0"/>
              <a:t>Their order </a:t>
            </a:r>
            <a:r>
              <a:rPr lang="en-US" baseline="0" dirty="0" smtClean="0"/>
              <a:t>switched so good thing I used the NRM. </a:t>
            </a:r>
            <a:r>
              <a:rPr lang="en-US" baseline="0" dirty="0" smtClean="0"/>
              <a:t>But the CBD is small so this item is a candidate for becoming </a:t>
            </a:r>
            <a:r>
              <a:rPr lang="en-US" baseline="0" dirty="0" smtClean="0"/>
              <a:t>dichotomous. However I scrapped it for low information.</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14</a:t>
            </a:fld>
            <a:endParaRPr lang="en-US"/>
          </a:p>
        </p:txBody>
      </p:sp>
    </p:spTree>
    <p:extLst>
      <p:ext uri="{BB962C8B-B14F-4D97-AF65-F5344CB8AC3E}">
        <p14:creationId xmlns:p14="http://schemas.microsoft.com/office/powerpoint/2010/main" val="911789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first item that isn’t pure crap. Lower end CBDs are still terrible</a:t>
            </a:r>
            <a:r>
              <a:rPr lang="en-US" baseline="0" dirty="0" smtClean="0"/>
              <a:t> so the information curves for strongly disagree and disagree are flat. However there is a pretty decent CBD between neutral and agree which gives the item info a peak over a theta of 1.</a:t>
            </a:r>
          </a:p>
          <a:p>
            <a:r>
              <a:rPr lang="en-US" baseline="0" dirty="0" smtClean="0"/>
              <a:t>Candidate for dichotomization.</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15</a:t>
            </a:fld>
            <a:endParaRPr lang="en-US"/>
          </a:p>
        </p:txBody>
      </p:sp>
    </p:spTree>
    <p:extLst>
      <p:ext uri="{BB962C8B-B14F-4D97-AF65-F5344CB8AC3E}">
        <p14:creationId xmlns:p14="http://schemas.microsoft.com/office/powerpoint/2010/main" val="1059848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Continuing the trend, the lower</a:t>
            </a:r>
            <a:r>
              <a:rPr lang="en-US" baseline="0" dirty="0" smtClean="0"/>
              <a:t> CBD is crap. But the other two are pretty good, between disagree and neutral, and neutral and agree</a:t>
            </a:r>
            <a:r>
              <a:rPr lang="en-US" baseline="0" dirty="0" smtClean="0"/>
              <a:t>. Get some nice information here.</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16</a:t>
            </a:fld>
            <a:endParaRPr lang="en-US"/>
          </a:p>
        </p:txBody>
      </p:sp>
    </p:spTree>
    <p:extLst>
      <p:ext uri="{BB962C8B-B14F-4D97-AF65-F5344CB8AC3E}">
        <p14:creationId xmlns:p14="http://schemas.microsoft.com/office/powerpoint/2010/main" val="3349581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disagree is crap here. This is a candidate for dichotomization.</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17</a:t>
            </a:fld>
            <a:endParaRPr lang="en-US"/>
          </a:p>
        </p:txBody>
      </p:sp>
    </p:spTree>
    <p:extLst>
      <p:ext uri="{BB962C8B-B14F-4D97-AF65-F5344CB8AC3E}">
        <p14:creationId xmlns:p14="http://schemas.microsoft.com/office/powerpoint/2010/main" val="906297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pretty </a:t>
            </a:r>
            <a:r>
              <a:rPr lang="en-US" dirty="0" smtClean="0"/>
              <a:t>item.</a:t>
            </a:r>
            <a:r>
              <a:rPr lang="en-US" baseline="0" dirty="0" smtClean="0"/>
              <a:t> First CBD isn’t bad but the second one is nice and steep, giving some nice information to the agree categories. Looks like it may be a candidate for the GPC.</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18</a:t>
            </a:fld>
            <a:endParaRPr lang="en-US"/>
          </a:p>
        </p:txBody>
      </p:sp>
    </p:spTree>
    <p:extLst>
      <p:ext uri="{BB962C8B-B14F-4D97-AF65-F5344CB8AC3E}">
        <p14:creationId xmlns:p14="http://schemas.microsoft.com/office/powerpoint/2010/main" val="2047135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trend of crap CBD to quality CBD. Same trend in</a:t>
            </a:r>
            <a:r>
              <a:rPr lang="en-US" baseline="0" dirty="0" smtClean="0"/>
              <a:t> increasing information for the categories.</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19</a:t>
            </a:fld>
            <a:endParaRPr lang="en-US"/>
          </a:p>
        </p:txBody>
      </p:sp>
    </p:spTree>
    <p:extLst>
      <p:ext uri="{BB962C8B-B14F-4D97-AF65-F5344CB8AC3E}">
        <p14:creationId xmlns:p14="http://schemas.microsoft.com/office/powerpoint/2010/main" val="1062189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 know more than your</a:t>
            </a:r>
            <a:r>
              <a:rPr lang="en-US" baseline="0" dirty="0" smtClean="0"/>
              <a:t> or I’m smarter than you and that makes me better than you and everyone else.”</a:t>
            </a:r>
            <a:endParaRPr lang="en-US" dirty="0" smtClean="0"/>
          </a:p>
          <a:p>
            <a:r>
              <a:rPr lang="en-US" dirty="0" smtClean="0"/>
              <a:t>The</a:t>
            </a:r>
            <a:r>
              <a:rPr lang="en-US" baseline="0" dirty="0" smtClean="0"/>
              <a:t> way I initially conceptualized intellectual arrogance was from personal experience, past interactions. Initial conceptualization was fairly idiosyncratic.</a:t>
            </a:r>
          </a:p>
          <a:p>
            <a:endParaRPr lang="en-US" baseline="0" dirty="0" smtClean="0"/>
          </a:p>
          <a:p>
            <a:r>
              <a:rPr lang="en-US" baseline="0" dirty="0" smtClean="0"/>
              <a:t>Note: theoretically this construct should be somewhat dissociable from actual smarts or knowledge. You can be intellectually arrogant and know very little; you can be a genius and humble about it. Unfortunately I couldn’t check this because my 90% of my sample didn’t remember their high school or college GPA and no one knew their IQ.</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2</a:t>
            </a:fld>
            <a:endParaRPr lang="en-US"/>
          </a:p>
        </p:txBody>
      </p:sp>
    </p:spTree>
    <p:extLst>
      <p:ext uri="{BB962C8B-B14F-4D97-AF65-F5344CB8AC3E}">
        <p14:creationId xmlns:p14="http://schemas.microsoft.com/office/powerpoint/2010/main" val="19596757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pretty item. Total item info</a:t>
            </a:r>
            <a:r>
              <a:rPr lang="en-US" baseline="0" dirty="0" smtClean="0"/>
              <a:t> doesn’t peak much but it’s got nice spread. CBs look to be located at theta of 1 and of -1. Maybe GPC?</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20</a:t>
            </a:fld>
            <a:endParaRPr lang="en-US"/>
          </a:p>
        </p:txBody>
      </p:sp>
    </p:spTree>
    <p:extLst>
      <p:ext uri="{BB962C8B-B14F-4D97-AF65-F5344CB8AC3E}">
        <p14:creationId xmlns:p14="http://schemas.microsoft.com/office/powerpoint/2010/main" val="3500448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item has some serious info thanks to the</a:t>
            </a:r>
            <a:r>
              <a:rPr lang="en-US" baseline="0" dirty="0" smtClean="0"/>
              <a:t> CBD of 3.04. Disagrees are crap again.</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21</a:t>
            </a:fld>
            <a:endParaRPr lang="en-US"/>
          </a:p>
        </p:txBody>
      </p:sp>
    </p:spTree>
    <p:extLst>
      <p:ext uri="{BB962C8B-B14F-4D97-AF65-F5344CB8AC3E}">
        <p14:creationId xmlns:p14="http://schemas.microsoft.com/office/powerpoint/2010/main" val="19732898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reversal. That</a:t>
            </a:r>
            <a:r>
              <a:rPr lang="en-US" baseline="0" dirty="0" smtClean="0"/>
              <a:t> can be handled through dichotomization.</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22</a:t>
            </a:fld>
            <a:endParaRPr lang="en-US"/>
          </a:p>
        </p:txBody>
      </p:sp>
    </p:spTree>
    <p:extLst>
      <p:ext uri="{BB962C8B-B14F-4D97-AF65-F5344CB8AC3E}">
        <p14:creationId xmlns:p14="http://schemas.microsoft.com/office/powerpoint/2010/main" val="1784750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Neutral is crap here so disagree and neutral provide very little info.</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23</a:t>
            </a:fld>
            <a:endParaRPr lang="en-US"/>
          </a:p>
        </p:txBody>
      </p:sp>
    </p:spTree>
    <p:extLst>
      <p:ext uri="{BB962C8B-B14F-4D97-AF65-F5344CB8AC3E}">
        <p14:creationId xmlns:p14="http://schemas.microsoft.com/office/powerpoint/2010/main" val="14928383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I get an item with some info below a theta of 0. This is the only item in which I didn’t collapse categories.</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24</a:t>
            </a:fld>
            <a:endParaRPr lang="en-US"/>
          </a:p>
        </p:txBody>
      </p:sp>
    </p:spTree>
    <p:extLst>
      <p:ext uri="{BB962C8B-B14F-4D97-AF65-F5344CB8AC3E}">
        <p14:creationId xmlns:p14="http://schemas.microsoft.com/office/powerpoint/2010/main" val="18557041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category collapsing in order. Terrible and low CBD.</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25</a:t>
            </a:fld>
            <a:endParaRPr lang="en-US"/>
          </a:p>
        </p:txBody>
      </p:sp>
    </p:spTree>
    <p:extLst>
      <p:ext uri="{BB962C8B-B14F-4D97-AF65-F5344CB8AC3E}">
        <p14:creationId xmlns:p14="http://schemas.microsoft.com/office/powerpoint/2010/main" val="39666365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category collapse. More info at 1.</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26</a:t>
            </a:fld>
            <a:endParaRPr lang="en-US"/>
          </a:p>
        </p:txBody>
      </p:sp>
    </p:spTree>
    <p:extLst>
      <p:ext uri="{BB962C8B-B14F-4D97-AF65-F5344CB8AC3E}">
        <p14:creationId xmlns:p14="http://schemas.microsoft.com/office/powerpoint/2010/main" val="6210962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got a CBD of 0 between disagree and neutral. Their intersection point is technically infinite. So definite collapsing of categories.</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27</a:t>
            </a:fld>
            <a:endParaRPr lang="en-US"/>
          </a:p>
        </p:txBody>
      </p:sp>
    </p:spTree>
    <p:extLst>
      <p:ext uri="{BB962C8B-B14F-4D97-AF65-F5344CB8AC3E}">
        <p14:creationId xmlns:p14="http://schemas.microsoft.com/office/powerpoint/2010/main" val="8310360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Nice item info here. Disagrees aren’t performing too</a:t>
            </a:r>
            <a:r>
              <a:rPr lang="en-US" baseline="0" dirty="0" smtClean="0"/>
              <a:t> well.</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28</a:t>
            </a:fld>
            <a:endParaRPr lang="en-US"/>
          </a:p>
        </p:txBody>
      </p:sp>
    </p:spTree>
    <p:extLst>
      <p:ext uri="{BB962C8B-B14F-4D97-AF65-F5344CB8AC3E}">
        <p14:creationId xmlns:p14="http://schemas.microsoft.com/office/powerpoint/2010/main" val="1615877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great info here. But when I performed the Wald test later the CBDs weren’t significantly different which </a:t>
            </a:r>
            <a:r>
              <a:rPr lang="en-US" baseline="0" dirty="0" smtClean="0"/>
              <a:t>means the standard errors were pretty high with parameter estimation here. Maybe that’s why info is off the charts.</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29</a:t>
            </a:fld>
            <a:endParaRPr lang="en-US"/>
          </a:p>
        </p:txBody>
      </p:sp>
    </p:spTree>
    <p:extLst>
      <p:ext uri="{BB962C8B-B14F-4D97-AF65-F5344CB8AC3E}">
        <p14:creationId xmlns:p14="http://schemas.microsoft.com/office/powerpoint/2010/main" val="2200642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Went</a:t>
            </a:r>
            <a:r>
              <a:rPr lang="en-US" baseline="0" dirty="0" smtClean="0"/>
              <a:t> into the literature to see if I could find a similar construct or something related that would help me delimit intellectual arrogance.</a:t>
            </a:r>
          </a:p>
          <a:p>
            <a:r>
              <a:rPr lang="en-US" baseline="0" dirty="0" smtClean="0"/>
              <a:t>Closest I could find was: Andre Green.</a:t>
            </a:r>
          </a:p>
          <a:p>
            <a:endParaRPr lang="en-US" baseline="0" dirty="0" smtClean="0"/>
          </a:p>
          <a:p>
            <a:r>
              <a:rPr lang="en-US" baseline="0" dirty="0" smtClean="0"/>
              <a:t>Then: personality field (narcissism is a normative personality trait), not the clinical field (narcissism is pathological). I looked at the empirical work which is mostly factor analysis studies of the NPI. A lot of disagreement: anywhere from 2 to 7 factors pulled out. A common factor for several of the studies was arrogance or something like it.</a:t>
            </a:r>
          </a:p>
          <a:p>
            <a:endParaRPr lang="en-US" baseline="0" dirty="0" smtClean="0"/>
          </a:p>
          <a:p>
            <a:r>
              <a:rPr lang="en-US" baseline="0" dirty="0" smtClean="0"/>
              <a:t>Also: IO psychology – all about nice workplace dynamics. Of course arrogance is a huge issue. There is a scale that operationalizes arrogance as certain workplace behaviors.</a:t>
            </a:r>
          </a:p>
          <a:p>
            <a:endParaRPr lang="en-US" baseline="0" dirty="0" smtClean="0"/>
          </a:p>
          <a:p>
            <a:r>
              <a:rPr lang="en-US" baseline="0" dirty="0" smtClean="0"/>
              <a:t>Used NPI (items loaded onto arrogance or arrogance-like factors) and WARS to help construct the IA scale.</a:t>
            </a:r>
          </a:p>
          <a:p>
            <a:endParaRPr lang="en-US" baseline="0" dirty="0" smtClean="0"/>
          </a:p>
          <a:p>
            <a:r>
              <a:rPr lang="en-US" baseline="0" dirty="0" smtClean="0"/>
              <a:t>In academia where everyone is very smart, there’s bound to be arrogance attached to it. Understanding IA will allow us to address it, avoid people high in it, to reduce friction and butting of heads. Perhaps it can be integrated into the hiring process I would think the chance of a faking good response set during a job interview is high.</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3</a:t>
            </a:fld>
            <a:endParaRPr lang="en-US"/>
          </a:p>
        </p:txBody>
      </p:sp>
    </p:spTree>
    <p:extLst>
      <p:ext uri="{BB962C8B-B14F-4D97-AF65-F5344CB8AC3E}">
        <p14:creationId xmlns:p14="http://schemas.microsoft.com/office/powerpoint/2010/main" val="4439818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Disagrees are crap. 3-cat is in order.</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30</a:t>
            </a:fld>
            <a:endParaRPr lang="en-US"/>
          </a:p>
        </p:txBody>
      </p:sp>
    </p:spTree>
    <p:extLst>
      <p:ext uri="{BB962C8B-B14F-4D97-AF65-F5344CB8AC3E}">
        <p14:creationId xmlns:p14="http://schemas.microsoft.com/office/powerpoint/2010/main" val="26569458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Adequate item centered over 1 again.</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31</a:t>
            </a:fld>
            <a:endParaRPr lang="en-US"/>
          </a:p>
        </p:txBody>
      </p:sp>
    </p:spTree>
    <p:extLst>
      <p:ext uri="{BB962C8B-B14F-4D97-AF65-F5344CB8AC3E}">
        <p14:creationId xmlns:p14="http://schemas.microsoft.com/office/powerpoint/2010/main" val="17132705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Looks like it should be dichotomized.</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32</a:t>
            </a:fld>
            <a:endParaRPr lang="en-US"/>
          </a:p>
        </p:txBody>
      </p:sp>
    </p:spTree>
    <p:extLst>
      <p:ext uri="{BB962C8B-B14F-4D97-AF65-F5344CB8AC3E}">
        <p14:creationId xmlns:p14="http://schemas.microsoft.com/office/powerpoint/2010/main" val="29676193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peak of information at</a:t>
            </a:r>
            <a:r>
              <a:rPr lang="en-US" baseline="0" dirty="0" smtClean="0"/>
              <a:t> a theta of 1. Gradual slope off to the left to lower theta scores and a sharp drop off beyond 1.5 theta. So the IA scale is telling us the most about people who are high on the IA continuum.</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33</a:t>
            </a:fld>
            <a:endParaRPr lang="en-US"/>
          </a:p>
        </p:txBody>
      </p:sp>
    </p:spTree>
    <p:extLst>
      <p:ext uri="{BB962C8B-B14F-4D97-AF65-F5344CB8AC3E}">
        <p14:creationId xmlns:p14="http://schemas.microsoft.com/office/powerpoint/2010/main" val="27556490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Busy but there are three  important</a:t>
            </a:r>
            <a:r>
              <a:rPr lang="en-US" baseline="0" dirty="0" smtClean="0"/>
              <a:t> things to notice:</a:t>
            </a:r>
          </a:p>
          <a:p>
            <a:r>
              <a:rPr lang="en-US" baseline="0" dirty="0" smtClean="0"/>
              <a:t>Three asterisks: items that were dropped due to poor information.</a:t>
            </a:r>
          </a:p>
          <a:p>
            <a:r>
              <a:rPr lang="en-US" baseline="0" dirty="0" smtClean="0"/>
              <a:t>One asterisk were CBDs that I destroyed by collapsing the categories that form them.</a:t>
            </a:r>
          </a:p>
          <a:p>
            <a:r>
              <a:rPr lang="en-US" baseline="0" dirty="0" smtClean="0"/>
              <a:t>Two asterisks were non-significant </a:t>
            </a:r>
            <a:r>
              <a:rPr lang="en-US" baseline="0" dirty="0" err="1" smtClean="0"/>
              <a:t>probabilties</a:t>
            </a:r>
            <a:r>
              <a:rPr lang="en-US" baseline="0" dirty="0" smtClean="0"/>
              <a:t> of obtaining the Wald statistic. So the CBD’s didn’t significantly vary so I shouldn’t let them vary and eat away at parsimony by estimating more parameters than necessary.</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34</a:t>
            </a:fld>
            <a:endParaRPr lang="en-US"/>
          </a:p>
        </p:txBody>
      </p:sp>
    </p:spTree>
    <p:extLst>
      <p:ext uri="{BB962C8B-B14F-4D97-AF65-F5344CB8AC3E}">
        <p14:creationId xmlns:p14="http://schemas.microsoft.com/office/powerpoint/2010/main" val="35266135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Fit indices</a:t>
            </a:r>
            <a:r>
              <a:rPr lang="en-US" baseline="0" dirty="0" smtClean="0"/>
              <a:t> indicate better fit for the mixed model. The RMSEA actually decreases to .07.</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35</a:t>
            </a:fld>
            <a:endParaRPr lang="en-US"/>
          </a:p>
        </p:txBody>
      </p:sp>
    </p:spTree>
    <p:extLst>
      <p:ext uri="{BB962C8B-B14F-4D97-AF65-F5344CB8AC3E}">
        <p14:creationId xmlns:p14="http://schemas.microsoft.com/office/powerpoint/2010/main" val="12593483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a 2cat item. Disagree/neutral is still crap here. I should dichotomize here.</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36</a:t>
            </a:fld>
            <a:endParaRPr lang="en-US"/>
          </a:p>
        </p:txBody>
      </p:sp>
    </p:spTree>
    <p:extLst>
      <p:ext uri="{BB962C8B-B14F-4D97-AF65-F5344CB8AC3E}">
        <p14:creationId xmlns:p14="http://schemas.microsoft.com/office/powerpoint/2010/main" val="26278259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the two lower categories have combined and that low CBD is gone, this may be a candidate for GPC in the next round of Wald revision. Getting slightly more info now because the disagree/neutral is giving more info.</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37</a:t>
            </a:fld>
            <a:endParaRPr lang="en-US"/>
          </a:p>
        </p:txBody>
      </p:sp>
    </p:spTree>
    <p:extLst>
      <p:ext uri="{BB962C8B-B14F-4D97-AF65-F5344CB8AC3E}">
        <p14:creationId xmlns:p14="http://schemas.microsoft.com/office/powerpoint/2010/main" val="6688999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Slightly more information from dichotomization.</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38</a:t>
            </a:fld>
            <a:endParaRPr lang="en-US"/>
          </a:p>
        </p:txBody>
      </p:sp>
    </p:spTree>
    <p:extLst>
      <p:ext uri="{BB962C8B-B14F-4D97-AF65-F5344CB8AC3E}">
        <p14:creationId xmlns:p14="http://schemas.microsoft.com/office/powerpoint/2010/main" val="626916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actually lost information by constraining the CBD parameters. That was the cost of increased parsimony.</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39</a:t>
            </a:fld>
            <a:endParaRPr lang="en-US"/>
          </a:p>
        </p:txBody>
      </p:sp>
    </p:spTree>
    <p:extLst>
      <p:ext uri="{BB962C8B-B14F-4D97-AF65-F5344CB8AC3E}">
        <p14:creationId xmlns:p14="http://schemas.microsoft.com/office/powerpoint/2010/main" val="3840376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4</a:t>
            </a:r>
            <a:r>
              <a:rPr lang="en-US" baseline="0" dirty="0" smtClean="0"/>
              <a:t> I’ll cover now. 5 &amp; 6 are the </a:t>
            </a:r>
            <a:r>
              <a:rPr lang="en-US" baseline="0" dirty="0" err="1" smtClean="0"/>
              <a:t>FlexMIRT</a:t>
            </a:r>
            <a:r>
              <a:rPr lang="en-US" baseline="0" dirty="0" smtClean="0"/>
              <a:t> calibration and the Wald test. 7 is at the very end, where I correlate IA scale theta scores and the sum scores of other theoretically related and unrelated measures.</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4</a:t>
            </a:fld>
            <a:endParaRPr lang="en-US"/>
          </a:p>
        </p:txBody>
      </p:sp>
    </p:spTree>
    <p:extLst>
      <p:ext uri="{BB962C8B-B14F-4D97-AF65-F5344CB8AC3E}">
        <p14:creationId xmlns:p14="http://schemas.microsoft.com/office/powerpoint/2010/main" val="4616658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 big change in item info. Candidate for GPC?</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40</a:t>
            </a:fld>
            <a:endParaRPr lang="en-US"/>
          </a:p>
        </p:txBody>
      </p:sp>
    </p:spTree>
    <p:extLst>
      <p:ext uri="{BB962C8B-B14F-4D97-AF65-F5344CB8AC3E}">
        <p14:creationId xmlns:p14="http://schemas.microsoft.com/office/powerpoint/2010/main" val="10629961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GPC model killed the information, so this looks like it should be scrapped.</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41</a:t>
            </a:fld>
            <a:endParaRPr lang="en-US"/>
          </a:p>
        </p:txBody>
      </p:sp>
    </p:spTree>
    <p:extLst>
      <p:ext uri="{BB962C8B-B14F-4D97-AF65-F5344CB8AC3E}">
        <p14:creationId xmlns:p14="http://schemas.microsoft.com/office/powerpoint/2010/main" val="6822393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Lost information here. Looks like a candidate for GPC.</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42</a:t>
            </a:fld>
            <a:endParaRPr lang="en-US"/>
          </a:p>
        </p:txBody>
      </p:sp>
    </p:spTree>
    <p:extLst>
      <p:ext uri="{BB962C8B-B14F-4D97-AF65-F5344CB8AC3E}">
        <p14:creationId xmlns:p14="http://schemas.microsoft.com/office/powerpoint/2010/main" val="6306863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Increase in info.</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43</a:t>
            </a:fld>
            <a:endParaRPr lang="en-US"/>
          </a:p>
        </p:txBody>
      </p:sp>
    </p:spTree>
    <p:extLst>
      <p:ext uri="{BB962C8B-B14F-4D97-AF65-F5344CB8AC3E}">
        <p14:creationId xmlns:p14="http://schemas.microsoft.com/office/powerpoint/2010/main" val="4963520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Slight increase in info. Maybe GPC again.</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44</a:t>
            </a:fld>
            <a:endParaRPr lang="en-US"/>
          </a:p>
        </p:txBody>
      </p:sp>
    </p:spTree>
    <p:extLst>
      <p:ext uri="{BB962C8B-B14F-4D97-AF65-F5344CB8AC3E}">
        <p14:creationId xmlns:p14="http://schemas.microsoft.com/office/powerpoint/2010/main" val="27746009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changed.</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45</a:t>
            </a:fld>
            <a:endParaRPr lang="en-US"/>
          </a:p>
        </p:txBody>
      </p:sp>
    </p:spTree>
    <p:extLst>
      <p:ext uri="{BB962C8B-B14F-4D97-AF65-F5344CB8AC3E}">
        <p14:creationId xmlns:p14="http://schemas.microsoft.com/office/powerpoint/2010/main" val="40885083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Increase in information now that the lower categories were combined.</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46</a:t>
            </a:fld>
            <a:endParaRPr lang="en-US"/>
          </a:p>
        </p:txBody>
      </p:sp>
    </p:spTree>
    <p:extLst>
      <p:ext uri="{BB962C8B-B14F-4D97-AF65-F5344CB8AC3E}">
        <p14:creationId xmlns:p14="http://schemas.microsoft.com/office/powerpoint/2010/main" val="40863596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Candidate for GPC. Slight increase in information.</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47</a:t>
            </a:fld>
            <a:endParaRPr lang="en-US"/>
          </a:p>
        </p:txBody>
      </p:sp>
    </p:spTree>
    <p:extLst>
      <p:ext uri="{BB962C8B-B14F-4D97-AF65-F5344CB8AC3E}">
        <p14:creationId xmlns:p14="http://schemas.microsoft.com/office/powerpoint/2010/main" val="13286769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Very little change here. GPC</a:t>
            </a:r>
            <a:r>
              <a:rPr lang="en-US" baseline="0" dirty="0" smtClean="0"/>
              <a:t> now maybe.</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48</a:t>
            </a:fld>
            <a:endParaRPr lang="en-US"/>
          </a:p>
        </p:txBody>
      </p:sp>
    </p:spTree>
    <p:extLst>
      <p:ext uri="{BB962C8B-B14F-4D97-AF65-F5344CB8AC3E}">
        <p14:creationId xmlns:p14="http://schemas.microsoft.com/office/powerpoint/2010/main" val="39424464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GPC model. The</a:t>
            </a:r>
            <a:r>
              <a:rPr lang="en-US" baseline="0" dirty="0" smtClean="0"/>
              <a:t> trend seems to be that when the lowest CBD is eliminated by collapsing the two categories that form it, the two remaining CBDs are quite alike.</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49</a:t>
            </a:fld>
            <a:endParaRPr lang="en-US"/>
          </a:p>
        </p:txBody>
      </p:sp>
    </p:spTree>
    <p:extLst>
      <p:ext uri="{BB962C8B-B14F-4D97-AF65-F5344CB8AC3E}">
        <p14:creationId xmlns:p14="http://schemas.microsoft.com/office/powerpoint/2010/main" val="1206543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much to say.</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5</a:t>
            </a:fld>
            <a:endParaRPr lang="en-US"/>
          </a:p>
        </p:txBody>
      </p:sp>
    </p:spTree>
    <p:extLst>
      <p:ext uri="{BB962C8B-B14F-4D97-AF65-F5344CB8AC3E}">
        <p14:creationId xmlns:p14="http://schemas.microsoft.com/office/powerpoint/2010/main" val="25747687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little dip in information. There isn’t much</a:t>
            </a:r>
            <a:r>
              <a:rPr lang="en-US" baseline="0" dirty="0" smtClean="0"/>
              <a:t> discrimination now at this point.</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50</a:t>
            </a:fld>
            <a:endParaRPr lang="en-US"/>
          </a:p>
        </p:txBody>
      </p:sp>
    </p:spTree>
    <p:extLst>
      <p:ext uri="{BB962C8B-B14F-4D97-AF65-F5344CB8AC3E}">
        <p14:creationId xmlns:p14="http://schemas.microsoft.com/office/powerpoint/2010/main" val="7695775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Slight increase in information.</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51</a:t>
            </a:fld>
            <a:endParaRPr lang="en-US"/>
          </a:p>
        </p:txBody>
      </p:sp>
    </p:spTree>
    <p:extLst>
      <p:ext uri="{BB962C8B-B14F-4D97-AF65-F5344CB8AC3E}">
        <p14:creationId xmlns:p14="http://schemas.microsoft.com/office/powerpoint/2010/main" val="5293042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Candidate for GPC?</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52</a:t>
            </a:fld>
            <a:endParaRPr lang="en-US"/>
          </a:p>
        </p:txBody>
      </p:sp>
    </p:spTree>
    <p:extLst>
      <p:ext uri="{BB962C8B-B14F-4D97-AF65-F5344CB8AC3E}">
        <p14:creationId xmlns:p14="http://schemas.microsoft.com/office/powerpoint/2010/main" val="40871963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Increased information here.</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53</a:t>
            </a:fld>
            <a:endParaRPr lang="en-US"/>
          </a:p>
        </p:txBody>
      </p:sp>
    </p:spTree>
    <p:extLst>
      <p:ext uri="{BB962C8B-B14F-4D97-AF65-F5344CB8AC3E}">
        <p14:creationId xmlns:p14="http://schemas.microsoft.com/office/powerpoint/2010/main" val="12810256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overall shape is the same but there is more </a:t>
            </a:r>
            <a:r>
              <a:rPr lang="en-US" dirty="0" smtClean="0"/>
              <a:t>full over a theta of 0. </a:t>
            </a:r>
            <a:r>
              <a:rPr lang="en-US" baseline="0" dirty="0" smtClean="0"/>
              <a:t>T</a:t>
            </a:r>
            <a:r>
              <a:rPr lang="en-US" dirty="0" smtClean="0"/>
              <a:t>he </a:t>
            </a:r>
            <a:r>
              <a:rPr lang="en-US" dirty="0" smtClean="0"/>
              <a:t>peak itself is actually higher, </a:t>
            </a:r>
            <a:r>
              <a:rPr lang="en-US" dirty="0" smtClean="0"/>
              <a:t>past</a:t>
            </a:r>
            <a:r>
              <a:rPr lang="en-US" baseline="0" dirty="0" smtClean="0"/>
              <a:t> .5.</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54</a:t>
            </a:fld>
            <a:endParaRPr lang="en-US"/>
          </a:p>
        </p:txBody>
      </p:sp>
    </p:spTree>
    <p:extLst>
      <p:ext uri="{BB962C8B-B14F-4D97-AF65-F5344CB8AC3E}">
        <p14:creationId xmlns:p14="http://schemas.microsoft.com/office/powerpoint/2010/main" val="12209298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Four other measures were administered on the </a:t>
            </a:r>
            <a:r>
              <a:rPr lang="en-US" dirty="0" err="1" smtClean="0"/>
              <a:t>mTurk</a:t>
            </a:r>
            <a:r>
              <a:rPr lang="en-US" baseline="0" dirty="0" smtClean="0"/>
              <a:t> survey. </a:t>
            </a:r>
          </a:p>
          <a:p>
            <a:endParaRPr lang="en-US" baseline="0" dirty="0" smtClean="0"/>
          </a:p>
          <a:p>
            <a:r>
              <a:rPr lang="en-US" baseline="0" dirty="0" smtClean="0"/>
              <a:t>Self-esteem has been found to be correlated with high but unstable self-esteem so I expected a positive correlation with the RSES.</a:t>
            </a:r>
          </a:p>
          <a:p>
            <a:r>
              <a:rPr lang="en-US" baseline="0" dirty="0" smtClean="0"/>
              <a:t>IA is supposed to subsumed under narcissism so I expected a positive correlation with the NPI.</a:t>
            </a:r>
          </a:p>
          <a:p>
            <a:r>
              <a:rPr lang="en-US" baseline="0" dirty="0" smtClean="0"/>
              <a:t>I thought IA would be unrelated to need for cognition (need to challenge yourself intellectually).</a:t>
            </a:r>
          </a:p>
          <a:p>
            <a:r>
              <a:rPr lang="en-US" baseline="0" dirty="0" smtClean="0"/>
              <a:t>I thought IA would be unrelated to subjective well-being but it was significantly, positively correlated. Post-hoc explanation?</a:t>
            </a:r>
          </a:p>
          <a:p>
            <a:endParaRPr lang="en-US" baseline="0" dirty="0" smtClean="0"/>
          </a:p>
        </p:txBody>
      </p:sp>
      <p:sp>
        <p:nvSpPr>
          <p:cNvPr id="4" name="Slide Number Placeholder 3"/>
          <p:cNvSpPr>
            <a:spLocks noGrp="1"/>
          </p:cNvSpPr>
          <p:nvPr>
            <p:ph type="sldNum" sz="quarter" idx="10"/>
          </p:nvPr>
        </p:nvSpPr>
        <p:spPr/>
        <p:txBody>
          <a:bodyPr/>
          <a:lstStyle/>
          <a:p>
            <a:fld id="{7F9DD8FC-BD38-429C-BC83-533FCAF3D566}" type="slidenum">
              <a:rPr lang="en-US" smtClean="0"/>
              <a:t>55</a:t>
            </a:fld>
            <a:endParaRPr lang="en-US"/>
          </a:p>
        </p:txBody>
      </p:sp>
    </p:spTree>
    <p:extLst>
      <p:ext uri="{BB962C8B-B14F-4D97-AF65-F5344CB8AC3E}">
        <p14:creationId xmlns:p14="http://schemas.microsoft.com/office/powerpoint/2010/main" val="3294731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information</a:t>
            </a:r>
            <a:r>
              <a:rPr lang="en-US" baseline="0" dirty="0" smtClean="0"/>
              <a:t> for those at theta of 1 but this is okay because the purpose of the test is to identify those who are on the high end of the continuum so that they can be dealt with accordingly in IO psych contexts.</a:t>
            </a:r>
          </a:p>
          <a:p>
            <a:endParaRPr lang="en-US" baseline="0" dirty="0" smtClean="0"/>
          </a:p>
          <a:p>
            <a:r>
              <a:rPr lang="en-US" baseline="0" dirty="0" smtClean="0"/>
              <a:t>Few people strongly disagreed (2%)/ and very little only disagreed. My format was ultimately inappropriate. Too many choices. Most of my items ended up being 3-cat items.</a:t>
            </a:r>
          </a:p>
          <a:p>
            <a:endParaRPr lang="en-US" baseline="0" dirty="0" smtClean="0"/>
          </a:p>
          <a:p>
            <a:r>
              <a:rPr lang="en-US" baseline="0" dirty="0" smtClean="0"/>
              <a:t>A lot of subpar category functioning resulting in shallow CBDs and low information. I had to collapse categories and sometimes resort to dichotomous items to actually get some information out of them.</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56</a:t>
            </a:fld>
            <a:endParaRPr lang="en-US"/>
          </a:p>
        </p:txBody>
      </p:sp>
    </p:spTree>
    <p:extLst>
      <p:ext uri="{BB962C8B-B14F-4D97-AF65-F5344CB8AC3E}">
        <p14:creationId xmlns:p14="http://schemas.microsoft.com/office/powerpoint/2010/main" val="21003199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 quality: just in how well they read the questions and understood. If they actually put the time into thinking about each item and accurately reported their belief/behavior instead of blowing through it.</a:t>
            </a:r>
          </a:p>
          <a:p>
            <a:endParaRPr lang="en-US" dirty="0" smtClean="0"/>
          </a:p>
          <a:p>
            <a:r>
              <a:rPr lang="en-US" dirty="0" smtClean="0"/>
              <a:t>RMSEA</a:t>
            </a:r>
            <a:r>
              <a:rPr lang="en-US" baseline="0" dirty="0" smtClean="0"/>
              <a:t> mediocre fit: perhaps DIF is at play or another round of Wald revision will decrease the RMSEA further.</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57</a:t>
            </a:fld>
            <a:endParaRPr lang="en-US"/>
          </a:p>
        </p:txBody>
      </p:sp>
    </p:spTree>
    <p:extLst>
      <p:ext uri="{BB962C8B-B14F-4D97-AF65-F5344CB8AC3E}">
        <p14:creationId xmlns:p14="http://schemas.microsoft.com/office/powerpoint/2010/main" val="3677563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Thought of it as a fairly atomic construct, low in the grand hierarchy of personality constructs. Subsumed under narcissism and arrogance. Not any expected sub constructs.</a:t>
            </a:r>
          </a:p>
          <a:p>
            <a:r>
              <a:rPr lang="en-US" dirty="0" smtClean="0"/>
              <a:t>Attitudes and past behaviors.</a:t>
            </a:r>
          </a:p>
          <a:p>
            <a:r>
              <a:rPr lang="en-US" dirty="0" smtClean="0"/>
              <a:t>Just wanted to make sure I wasn’t </a:t>
            </a:r>
            <a:r>
              <a:rPr lang="en-US" dirty="0" err="1" smtClean="0"/>
              <a:t>undersampling</a:t>
            </a:r>
            <a:r>
              <a:rPr lang="en-US" dirty="0" smtClean="0"/>
              <a:t> some </a:t>
            </a:r>
            <a:r>
              <a:rPr lang="en-US" dirty="0" err="1" smtClean="0"/>
              <a:t>cruicial</a:t>
            </a:r>
            <a:r>
              <a:rPr lang="en-US" dirty="0" smtClean="0"/>
              <a:t> part of the content domain.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6</a:t>
            </a:fld>
            <a:endParaRPr lang="en-US"/>
          </a:p>
        </p:txBody>
      </p:sp>
    </p:spTree>
    <p:extLst>
      <p:ext uri="{BB962C8B-B14F-4D97-AF65-F5344CB8AC3E}">
        <p14:creationId xmlns:p14="http://schemas.microsoft.com/office/powerpoint/2010/main" val="1641767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wanted to work with a </a:t>
            </a:r>
            <a:r>
              <a:rPr lang="en-US" baseline="0" dirty="0" err="1" smtClean="0"/>
              <a:t>polytomous</a:t>
            </a:r>
            <a:r>
              <a:rPr lang="en-US" baseline="0" dirty="0" smtClean="0"/>
              <a:t> model – they seemed more fun to work with than the dichotomous models.</a:t>
            </a:r>
          </a:p>
          <a:p>
            <a:r>
              <a:rPr lang="en-US" baseline="0" dirty="0" smtClean="0"/>
              <a:t>Likert scale is more sensitive. And if it turns out five categories isn’t more sensitive, some categories are crap, I can collapse them. Whereas you can’t expand from dichotomous response format to </a:t>
            </a:r>
            <a:r>
              <a:rPr lang="en-US" baseline="0" dirty="0" err="1" smtClean="0"/>
              <a:t>polytomous</a:t>
            </a:r>
            <a:r>
              <a:rPr lang="en-US" baseline="0" dirty="0" smtClean="0"/>
              <a:t>.</a:t>
            </a:r>
          </a:p>
        </p:txBody>
      </p:sp>
      <p:sp>
        <p:nvSpPr>
          <p:cNvPr id="4" name="Slide Number Placeholder 3"/>
          <p:cNvSpPr>
            <a:spLocks noGrp="1"/>
          </p:cNvSpPr>
          <p:nvPr>
            <p:ph type="sldNum" sz="quarter" idx="10"/>
          </p:nvPr>
        </p:nvSpPr>
        <p:spPr/>
        <p:txBody>
          <a:bodyPr/>
          <a:lstStyle/>
          <a:p>
            <a:fld id="{7F9DD8FC-BD38-429C-BC83-533FCAF3D566}" type="slidenum">
              <a:rPr lang="en-US" smtClean="0"/>
              <a:t>7</a:t>
            </a:fld>
            <a:endParaRPr lang="en-US"/>
          </a:p>
        </p:txBody>
      </p:sp>
    </p:spTree>
    <p:extLst>
      <p:ext uri="{BB962C8B-B14F-4D97-AF65-F5344CB8AC3E}">
        <p14:creationId xmlns:p14="http://schemas.microsoft.com/office/powerpoint/2010/main" val="3304862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I said earlier items were created using the NPI, the WARS, and my personal experience. I started with 30 and whittled it down to 20 based on bad wording, redundancy, etc.</a:t>
            </a:r>
            <a:endParaRPr lang="en-US" dirty="0"/>
          </a:p>
        </p:txBody>
      </p:sp>
      <p:sp>
        <p:nvSpPr>
          <p:cNvPr id="4" name="Slide Number Placeholder 3"/>
          <p:cNvSpPr>
            <a:spLocks noGrp="1"/>
          </p:cNvSpPr>
          <p:nvPr>
            <p:ph type="sldNum" sz="quarter" idx="10"/>
          </p:nvPr>
        </p:nvSpPr>
        <p:spPr/>
        <p:txBody>
          <a:bodyPr/>
          <a:lstStyle/>
          <a:p>
            <a:fld id="{7F9DD8FC-BD38-429C-BC83-533FCAF3D566}" type="slidenum">
              <a:rPr lang="en-US" smtClean="0"/>
              <a:t>8</a:t>
            </a:fld>
            <a:endParaRPr lang="en-US"/>
          </a:p>
        </p:txBody>
      </p:sp>
    </p:spTree>
    <p:extLst>
      <p:ext uri="{BB962C8B-B14F-4D97-AF65-F5344CB8AC3E}">
        <p14:creationId xmlns:p14="http://schemas.microsoft.com/office/powerpoint/2010/main" val="370207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About 9 questions a minute.</a:t>
            </a:r>
          </a:p>
          <a:p>
            <a:endParaRPr lang="en-US" sz="1400" dirty="0" smtClean="0"/>
          </a:p>
          <a:p>
            <a:endParaRPr lang="en-US" sz="1400" dirty="0" smtClean="0"/>
          </a:p>
          <a:p>
            <a:r>
              <a:rPr lang="en-US" sz="1400" dirty="0" smtClean="0"/>
              <a:t>Looked at frequencies of category</a:t>
            </a:r>
            <a:r>
              <a:rPr lang="en-US" sz="1400" baseline="0" dirty="0" smtClean="0"/>
              <a:t> responses for each item. Very </a:t>
            </a:r>
            <a:r>
              <a:rPr lang="en-US" sz="1400" baseline="0" dirty="0" err="1" smtClean="0"/>
              <a:t>very</a:t>
            </a:r>
            <a:r>
              <a:rPr lang="en-US" sz="1400" baseline="0" dirty="0" smtClean="0"/>
              <a:t> few people strongly disagreed, so that category was collapsed for every single item. And for a select few items I collapsed disagree into neutral or strongly agree into agree. So items were either 4- or 3-categories.</a:t>
            </a:r>
            <a:endParaRPr lang="en-US" sz="1400" dirty="0"/>
          </a:p>
        </p:txBody>
      </p:sp>
      <p:sp>
        <p:nvSpPr>
          <p:cNvPr id="4" name="Slide Number Placeholder 3"/>
          <p:cNvSpPr>
            <a:spLocks noGrp="1"/>
          </p:cNvSpPr>
          <p:nvPr>
            <p:ph type="sldNum" sz="quarter" idx="10"/>
          </p:nvPr>
        </p:nvSpPr>
        <p:spPr/>
        <p:txBody>
          <a:bodyPr/>
          <a:lstStyle/>
          <a:p>
            <a:fld id="{7F9DD8FC-BD38-429C-BC83-533FCAF3D566}" type="slidenum">
              <a:rPr lang="en-US" smtClean="0"/>
              <a:t>9</a:t>
            </a:fld>
            <a:endParaRPr lang="en-US"/>
          </a:p>
        </p:txBody>
      </p:sp>
    </p:spTree>
    <p:extLst>
      <p:ext uri="{BB962C8B-B14F-4D97-AF65-F5344CB8AC3E}">
        <p14:creationId xmlns:p14="http://schemas.microsoft.com/office/powerpoint/2010/main" val="3995728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F2D8DA46-C32D-42EC-A565-C3D127648F0A}" type="datetime1">
              <a:rPr lang="en-US" smtClean="0"/>
              <a:t>12/4/13</a:t>
            </a:fld>
            <a:endParaRPr lang="en-US" dirty="0"/>
          </a:p>
        </p:txBody>
      </p:sp>
      <p:sp>
        <p:nvSpPr>
          <p:cNvPr id="11" name="Slide Number Placeholder 10"/>
          <p:cNvSpPr>
            <a:spLocks noGrp="1"/>
          </p:cNvSpPr>
          <p:nvPr>
            <p:ph type="sldNum" sz="quarter" idx="11"/>
          </p:nvPr>
        </p:nvSpPr>
        <p:spPr/>
        <p:txBody>
          <a:bodyPr/>
          <a:lstStyle>
            <a:lvl1pPr>
              <a:defRPr>
                <a:solidFill>
                  <a:srgbClr val="FFFFFF"/>
                </a:solidFill>
              </a:defRPr>
            </a:lvl1pPr>
          </a:lstStyle>
          <a:p>
            <a:pPr algn="r"/>
            <a:fld id="{F7886C9C-DC18-4195-8FD5-A50AA931D419}" type="slidenum">
              <a:rPr lang="en-US" smtClean="0"/>
              <a:pPr algn="r"/>
              <a:t>‹#›</a:t>
            </a:fld>
            <a:endParaRPr lang="en-US" dirty="0"/>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818B0C-9A4A-497D-A023-1E4BF4568493}" type="datetime1">
              <a:rPr lang="en-US" smtClean="0"/>
              <a:t>12/4/13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A7543-9AAE-4E9F-B28C-4FCCFD07D4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0711E7-BA2A-4677-BDC7-12F96CFF570D}" type="datetime1">
              <a:rPr lang="en-US" smtClean="0"/>
              <a:t>12/4/13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F7886C9C-DC18-4195-8FD5-A50AA931D41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E01330-968C-4275-ACE8-589C0F18FF5C}" type="datetime1">
              <a:rPr lang="en-US" smtClean="0"/>
              <a:t>12/4/13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91FAF0B9-C015-4542-817E-B9D856E66170}" type="datetime1">
              <a:rPr lang="en-US" smtClean="0"/>
              <a:t>12/4/13</a:t>
            </a:fld>
            <a:endParaRPr lang="en-US" dirty="0"/>
          </a:p>
        </p:txBody>
      </p:sp>
      <p:sp>
        <p:nvSpPr>
          <p:cNvPr id="10" name="Slide Number Placeholder 9"/>
          <p:cNvSpPr>
            <a:spLocks noGrp="1"/>
          </p:cNvSpPr>
          <p:nvPr>
            <p:ph type="sldNum" sz="quarter" idx="11"/>
          </p:nvPr>
        </p:nvSpPr>
        <p:spPr/>
        <p:txBody>
          <a:bodyPr/>
          <a:lstStyle>
            <a:lvl1pPr>
              <a:defRPr>
                <a:solidFill>
                  <a:schemeClr val="bg2"/>
                </a:solidFill>
              </a:defRPr>
            </a:lvl1pPr>
          </a:lstStyle>
          <a:p>
            <a:pPr algn="r"/>
            <a:fld id="{F7886C9C-DC18-4195-8FD5-A50AA931D419}" type="slidenum">
              <a:rPr lang="en-US" smtClean="0"/>
              <a:pPr algn="r"/>
              <a:t>‹#›</a:t>
            </a:fld>
            <a:endParaRPr lang="en-US" dirty="0"/>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dirty="0"/>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AD0421-8B84-4235-AF04-A7FA769B4BEE}" type="datetime1">
              <a:rPr lang="en-US" smtClean="0"/>
              <a:t>12/4/13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AD24E1-6544-47DD-8905-C46CFE5BAF3F}" type="datetime1">
              <a:rPr lang="en-US" smtClean="0"/>
              <a:t>12/4/13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86C9C-DC18-4195-8FD5-A50AA931D419}"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AEA7393-24EF-4148-B03B-FC7F3A9615F6}" type="datetime1">
              <a:rPr lang="en-US" smtClean="0"/>
              <a:t>12/4/13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pPr/>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E36D5205-C500-436F-9DCB-22BA39E7F659}" type="datetime1">
              <a:rPr lang="en-US" smtClean="0"/>
              <a:t>12/4/13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F7CAC9-F2A7-40D6-AE6C-DDEC94E02D26}" type="datetime1">
              <a:rPr lang="en-US" smtClean="0"/>
              <a:t>12/4/13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F7886C9C-DC18-4195-8FD5-A50AA931D419}" type="slidenum">
              <a:rPr lang="en-US" smtClean="0"/>
              <a:pPr/>
              <a:t>‹#›</a:t>
            </a:fld>
            <a:endParaRPr lang="en-US"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4BBD49-7247-449D-A2C8-7B03DCA10C5F}" type="datetime1">
              <a:rPr lang="en-US" smtClean="0"/>
              <a:t>12/4/13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1117A37D-4FAE-461C-9C7A-8FBAA1751C45}" type="datetime1">
              <a:rPr lang="en-US" smtClean="0"/>
              <a:t>12/4/13</a:t>
            </a:fld>
            <a:endParaRPr lang="en-US" dirty="0"/>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dirty="0"/>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algn="r"/>
            <a:fld id="{F7886C9C-DC18-4195-8FD5-A50AA931D419}" type="slidenum">
              <a:rPr lang="en-US" smtClean="0"/>
              <a:pPr algn="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44.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7.png"/></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image" Target="../media/image50.png"/><Relationship Id="rId6" Type="http://schemas.openxmlformats.org/officeDocument/2006/relationships/image" Target="../media/image51.png"/><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53.png"/><Relationship Id="rId5" Type="http://schemas.openxmlformats.org/officeDocument/2006/relationships/image" Target="../media/image54.png"/><Relationship Id="rId6" Type="http://schemas.openxmlformats.org/officeDocument/2006/relationships/image" Target="../media/image55.pn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4" Type="http://schemas.openxmlformats.org/officeDocument/2006/relationships/image" Target="../media/image57.png"/><Relationship Id="rId5" Type="http://schemas.openxmlformats.org/officeDocument/2006/relationships/image" Target="../media/image58.png"/><Relationship Id="rId6" Type="http://schemas.openxmlformats.org/officeDocument/2006/relationships/image" Target="../media/image59.pn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61.png"/><Relationship Id="rId5" Type="http://schemas.openxmlformats.org/officeDocument/2006/relationships/image" Target="../media/image62.png"/><Relationship Id="rId6" Type="http://schemas.openxmlformats.org/officeDocument/2006/relationships/image" Target="../media/image63.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64.png"/><Relationship Id="rId4" Type="http://schemas.openxmlformats.org/officeDocument/2006/relationships/image" Target="../media/image65.png"/><Relationship Id="rId5" Type="http://schemas.openxmlformats.org/officeDocument/2006/relationships/image" Target="../media/image66.png"/><Relationship Id="rId6" Type="http://schemas.openxmlformats.org/officeDocument/2006/relationships/image" Target="../media/image67.png"/><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68.png"/><Relationship Id="rId4" Type="http://schemas.openxmlformats.org/officeDocument/2006/relationships/image" Target="../media/image69.png"/><Relationship Id="rId5" Type="http://schemas.openxmlformats.org/officeDocument/2006/relationships/image" Target="../media/image70.png"/><Relationship Id="rId6" Type="http://schemas.openxmlformats.org/officeDocument/2006/relationships/image" Target="../media/image71.pn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72.png"/><Relationship Id="rId4" Type="http://schemas.openxmlformats.org/officeDocument/2006/relationships/image" Target="../media/image73.png"/><Relationship Id="rId5" Type="http://schemas.openxmlformats.org/officeDocument/2006/relationships/image" Target="../media/image74.png"/><Relationship Id="rId6" Type="http://schemas.openxmlformats.org/officeDocument/2006/relationships/image" Target="../media/image75.pn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76.png"/><Relationship Id="rId4" Type="http://schemas.openxmlformats.org/officeDocument/2006/relationships/image" Target="../media/image77.png"/><Relationship Id="rId5" Type="http://schemas.openxmlformats.org/officeDocument/2006/relationships/image" Target="../media/image78.png"/><Relationship Id="rId6" Type="http://schemas.openxmlformats.org/officeDocument/2006/relationships/image" Target="../media/image79.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80.png"/><Relationship Id="rId4" Type="http://schemas.openxmlformats.org/officeDocument/2006/relationships/image" Target="../media/image81.png"/><Relationship Id="rId5" Type="http://schemas.openxmlformats.org/officeDocument/2006/relationships/image" Target="../media/image82.png"/><Relationship Id="rId6" Type="http://schemas.openxmlformats.org/officeDocument/2006/relationships/image" Target="../media/image83.png"/><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84.png"/><Relationship Id="rId4" Type="http://schemas.openxmlformats.org/officeDocument/2006/relationships/image" Target="../media/image85.png"/><Relationship Id="rId5" Type="http://schemas.openxmlformats.org/officeDocument/2006/relationships/image" Target="../media/image86.png"/><Relationship Id="rId6"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87.png"/><Relationship Id="rId4" Type="http://schemas.openxmlformats.org/officeDocument/2006/relationships/image" Target="../media/image88.png"/><Relationship Id="rId5" Type="http://schemas.openxmlformats.org/officeDocument/2006/relationships/image" Target="../media/image89.png"/><Relationship Id="rId6" Type="http://schemas.openxmlformats.org/officeDocument/2006/relationships/image" Target="../media/image90.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1.png"/><Relationship Id="rId4" Type="http://schemas.openxmlformats.org/officeDocument/2006/relationships/image" Target="../media/image92.png"/><Relationship Id="rId5" Type="http://schemas.openxmlformats.org/officeDocument/2006/relationships/image" Target="../media/image93.png"/><Relationship Id="rId6" Type="http://schemas.openxmlformats.org/officeDocument/2006/relationships/image" Target="../media/image94.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image" Target="../media/image95.png"/><Relationship Id="rId4" Type="http://schemas.openxmlformats.org/officeDocument/2006/relationships/image" Target="../media/image96.png"/><Relationship Id="rId5" Type="http://schemas.openxmlformats.org/officeDocument/2006/relationships/image" Target="../media/image97.png"/><Relationship Id="rId6" Type="http://schemas.openxmlformats.org/officeDocument/2006/relationships/image" Target="../media/image98.png"/><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99.png"/><Relationship Id="rId4" Type="http://schemas.openxmlformats.org/officeDocument/2006/relationships/image" Target="../media/image100.png"/><Relationship Id="rId5" Type="http://schemas.openxmlformats.org/officeDocument/2006/relationships/image" Target="../media/image101.png"/><Relationship Id="rId6" Type="http://schemas.openxmlformats.org/officeDocument/2006/relationships/image" Target="../media/image102.png"/><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image" Target="../media/image105.png"/><Relationship Id="rId6" Type="http://schemas.openxmlformats.org/officeDocument/2006/relationships/image" Target="../media/image106.png"/><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image" Target="../media/image107.png"/><Relationship Id="rId4" Type="http://schemas.openxmlformats.org/officeDocument/2006/relationships/image" Target="../media/image108.png"/><Relationship Id="rId5" Type="http://schemas.openxmlformats.org/officeDocument/2006/relationships/image" Target="../media/image109.png"/><Relationship Id="rId6" Type="http://schemas.openxmlformats.org/officeDocument/2006/relationships/image" Target="../media/image110.png"/><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image" Target="../media/image111.png"/><Relationship Id="rId4" Type="http://schemas.openxmlformats.org/officeDocument/2006/relationships/image" Target="../media/image112.png"/><Relationship Id="rId5" Type="http://schemas.openxmlformats.org/officeDocument/2006/relationships/image" Target="../media/image113.png"/><Relationship Id="rId6" Type="http://schemas.openxmlformats.org/officeDocument/2006/relationships/image" Target="../media/image114.png"/><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115.png"/><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1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162800" y="2052960"/>
            <a:ext cx="1981200" cy="1828800"/>
          </a:xfrm>
        </p:spPr>
        <p:txBody>
          <a:bodyPr/>
          <a:lstStyle/>
          <a:p>
            <a:r>
              <a:rPr lang="en-US" dirty="0" smtClean="0"/>
              <a:t>Greg Johnson</a:t>
            </a:r>
          </a:p>
          <a:p>
            <a:r>
              <a:rPr lang="en-US" dirty="0" smtClean="0"/>
              <a:t>Psyc 520T</a:t>
            </a:r>
            <a:endParaRPr lang="en-US" dirty="0"/>
          </a:p>
        </p:txBody>
      </p:sp>
      <p:sp>
        <p:nvSpPr>
          <p:cNvPr id="3" name="Title 2"/>
          <p:cNvSpPr>
            <a:spLocks noGrp="1"/>
          </p:cNvSpPr>
          <p:nvPr>
            <p:ph type="title"/>
          </p:nvPr>
        </p:nvSpPr>
        <p:spPr/>
        <p:txBody>
          <a:bodyPr/>
          <a:lstStyle/>
          <a:p>
            <a:pPr algn="ctr"/>
            <a:r>
              <a:rPr lang="en-US" dirty="0" smtClean="0"/>
              <a:t>Creating the Intellectual Arrogance </a:t>
            </a:r>
            <a:br>
              <a:rPr lang="en-US" dirty="0" smtClean="0"/>
            </a:br>
            <a:r>
              <a:rPr lang="en-US" dirty="0" smtClean="0"/>
              <a:t>scale</a:t>
            </a:r>
            <a:endParaRPr lang="en-US" dirty="0"/>
          </a:p>
        </p:txBody>
      </p:sp>
      <p:sp>
        <p:nvSpPr>
          <p:cNvPr id="4" name="Slide Number Placeholder 3"/>
          <p:cNvSpPr>
            <a:spLocks noGrp="1"/>
          </p:cNvSpPr>
          <p:nvPr>
            <p:ph type="sldNum" sz="quarter" idx="11"/>
          </p:nvPr>
        </p:nvSpPr>
        <p:spPr/>
        <p:txBody>
          <a:bodyPr/>
          <a:lstStyle/>
          <a:p>
            <a:pPr algn="r"/>
            <a:fld id="{F7886C9C-DC18-4195-8FD5-A50AA931D419}" type="slidenum">
              <a:rPr lang="en-US" smtClean="0"/>
              <a:pPr algn="r"/>
              <a:t>1</a:t>
            </a:fld>
            <a:endParaRPr lang="en-US" dirty="0"/>
          </a:p>
        </p:txBody>
      </p:sp>
    </p:spTree>
    <p:extLst>
      <p:ext uri="{BB962C8B-B14F-4D97-AF65-F5344CB8AC3E}">
        <p14:creationId xmlns:p14="http://schemas.microsoft.com/office/powerpoint/2010/main" val="219830358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mTurk Sample:</a:t>
            </a:r>
            <a:endParaRPr lang="en-US" dirty="0"/>
          </a:p>
        </p:txBody>
      </p:sp>
      <p:sp>
        <p:nvSpPr>
          <p:cNvPr id="3" name="Slide Number Placeholder 2"/>
          <p:cNvSpPr>
            <a:spLocks noGrp="1"/>
          </p:cNvSpPr>
          <p:nvPr>
            <p:ph type="sldNum" sz="quarter" idx="12"/>
          </p:nvPr>
        </p:nvSpPr>
        <p:spPr/>
        <p:txBody>
          <a:bodyPr/>
          <a:lstStyle/>
          <a:p>
            <a:fld id="{F7886C9C-DC18-4195-8FD5-A50AA931D419}" type="slidenum">
              <a:rPr lang="en-US" smtClean="0"/>
              <a:pPr/>
              <a:t>10</a:t>
            </a:fld>
            <a:endParaRPr lang="en-US"/>
          </a:p>
        </p:txBody>
      </p:sp>
      <p:sp>
        <p:nvSpPr>
          <p:cNvPr id="4" name="Title 3"/>
          <p:cNvSpPr>
            <a:spLocks noGrp="1"/>
          </p:cNvSpPr>
          <p:nvPr>
            <p:ph type="title"/>
          </p:nvPr>
        </p:nvSpPr>
        <p:spPr/>
        <p:txBody>
          <a:bodyPr/>
          <a:lstStyle/>
          <a:p>
            <a:r>
              <a:rPr lang="en-US" dirty="0" smtClean="0"/>
              <a:t>Data collection II</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280" y="2255667"/>
            <a:ext cx="3506987" cy="4105168"/>
          </a:xfrm>
          <a:prstGeom prst="rect">
            <a:avLst/>
          </a:prstGeom>
          <a:ln w="76200">
            <a:solidFill>
              <a:schemeClr val="accent1"/>
            </a:solidFill>
          </a:ln>
        </p:spPr>
      </p:pic>
    </p:spTree>
    <p:extLst>
      <p:ext uri="{BB962C8B-B14F-4D97-AF65-F5344CB8AC3E}">
        <p14:creationId xmlns:p14="http://schemas.microsoft.com/office/powerpoint/2010/main" val="4188375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en-US" sz="2400" dirty="0" smtClean="0"/>
                  <a:t>Model type: unidimensional</a:t>
                </a:r>
                <a:r>
                  <a:rPr lang="en-US" sz="2400" dirty="0"/>
                  <a:t> </a:t>
                </a:r>
                <a:r>
                  <a:rPr lang="en-US" sz="2400" dirty="0" smtClean="0"/>
                  <a:t>and polytomous</a:t>
                </a:r>
              </a:p>
              <a:p>
                <a:r>
                  <a:rPr lang="en-US" sz="2400" dirty="0" smtClean="0"/>
                  <a:t>Assumption of unidimensionality</a:t>
                </a:r>
              </a:p>
              <a:p>
                <a:pPr lvl="1"/>
                <a:r>
                  <a:rPr lang="en-US" sz="2200" dirty="0" smtClean="0"/>
                  <a:t>CEFA:</a:t>
                </a:r>
              </a:p>
              <a:p>
                <a:pPr lvl="2"/>
                <a:r>
                  <a:rPr lang="en-US" sz="2000" dirty="0" smtClean="0"/>
                  <a:t>Eigenvalues: </a:t>
                </a:r>
                <a:r>
                  <a:rPr lang="en-US" sz="2000" u="sng" dirty="0" smtClean="0"/>
                  <a:t>7.58</a:t>
                </a:r>
                <a:r>
                  <a:rPr lang="en-US" sz="2000" dirty="0" smtClean="0"/>
                  <a:t>, </a:t>
                </a:r>
                <a:r>
                  <a:rPr lang="en-US" sz="2000" u="sng" dirty="0" smtClean="0"/>
                  <a:t>1.31</a:t>
                </a:r>
                <a:r>
                  <a:rPr lang="en-US" sz="2000" dirty="0" smtClean="0"/>
                  <a:t>, </a:t>
                </a:r>
                <a:r>
                  <a:rPr lang="en-US" sz="2000" u="sng" dirty="0" smtClean="0"/>
                  <a:t>1.15</a:t>
                </a:r>
                <a:r>
                  <a:rPr lang="en-US" sz="2000" dirty="0" smtClean="0"/>
                  <a:t>, .94, .90, .74, .71, .66, .63, .59</a:t>
                </a:r>
              </a:p>
              <a:p>
                <a:pPr lvl="2"/>
                <a14:m>
                  <m:oMath xmlns:m="http://schemas.openxmlformats.org/officeDocument/2006/math" xmlns="">
                    <m:f>
                      <m:fPr>
                        <m:ctrlPr>
                          <a:rPr lang="en-US" sz="2000" i="1" smtClean="0">
                            <a:latin typeface="Cambria Math" panose="02040503050406030204" pitchFamily="18" charset="0"/>
                          </a:rPr>
                        </m:ctrlPr>
                      </m:fPr>
                      <m:num>
                        <m:r>
                          <a:rPr lang="en-US" sz="2000" b="0" i="1" smtClean="0">
                            <a:latin typeface="Cambria Math" panose="02040503050406030204" pitchFamily="18" charset="0"/>
                          </a:rPr>
                          <m:t>7.58</m:t>
                        </m:r>
                      </m:num>
                      <m:den>
                        <m:r>
                          <a:rPr lang="en-US" sz="2000" b="0" i="1" smtClean="0">
                            <a:latin typeface="Cambria Math" panose="02040503050406030204" pitchFamily="18" charset="0"/>
                          </a:rPr>
                          <m:t>15.20</m:t>
                        </m:r>
                      </m:den>
                    </m:f>
                    <m:r>
                      <a:rPr lang="en-US" sz="2000" b="0" i="1" smtClean="0">
                        <a:latin typeface="Cambria Math" panose="02040503050406030204" pitchFamily="18" charset="0"/>
                      </a:rPr>
                      <m:t>=.500</m:t>
                    </m:r>
                  </m:oMath>
                </a14:m>
                <a:endParaRPr lang="en-US" sz="2000" dirty="0" smtClean="0"/>
              </a:p>
              <a:p>
                <a:pPr lvl="2"/>
                <a:r>
                  <a:rPr lang="en-US" sz="2000" dirty="0" smtClean="0"/>
                  <a:t>Fit indices pulled towards a 10+factor model.</a:t>
                </a:r>
              </a:p>
              <a:p>
                <a:pPr lvl="2"/>
                <a:r>
                  <a:rPr lang="en-US" sz="2000" dirty="0" smtClean="0"/>
                  <a:t>Bad factor loadings for multiple-factor models.</a:t>
                </a:r>
              </a:p>
              <a:p>
                <a:pPr lvl="2"/>
                <a:endParaRPr lang="en-US" sz="2000" dirty="0" smtClean="0"/>
              </a:p>
              <a:p>
                <a:pPr lvl="1"/>
                <a:r>
                  <a:rPr lang="en-US" sz="2200" dirty="0" smtClean="0"/>
                  <a:t>Conclusion: not strictly unidimensional; at the very least there is a dominant factor.</a:t>
                </a:r>
                <a:endParaRPr lang="en-US" sz="22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217" t="-968" r="-36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Scale analysis</a:t>
            </a:r>
            <a:endParaRPr lang="en-US" dirty="0"/>
          </a:p>
        </p:txBody>
      </p:sp>
      <p:sp>
        <p:nvSpPr>
          <p:cNvPr id="4" name="Slide Number Placeholder 3"/>
          <p:cNvSpPr>
            <a:spLocks noGrp="1"/>
          </p:cNvSpPr>
          <p:nvPr>
            <p:ph type="sldNum" sz="quarter" idx="12"/>
          </p:nvPr>
        </p:nvSpPr>
        <p:spPr/>
        <p:txBody>
          <a:bodyPr/>
          <a:lstStyle/>
          <a:p>
            <a:fld id="{F7886C9C-DC18-4195-8FD5-A50AA931D419}" type="slidenum">
              <a:rPr lang="en-US" smtClean="0"/>
              <a:pPr/>
              <a:t>11</a:t>
            </a:fld>
            <a:endParaRPr lang="en-US"/>
          </a:p>
        </p:txBody>
      </p:sp>
    </p:spTree>
    <p:extLst>
      <p:ext uri="{BB962C8B-B14F-4D97-AF65-F5344CB8AC3E}">
        <p14:creationId xmlns:p14="http://schemas.microsoft.com/office/powerpoint/2010/main" val="2353945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30"/>
          </a:xfrm>
        </p:spPr>
        <p:txBody>
          <a:bodyPr>
            <a:normAutofit/>
          </a:bodyPr>
          <a:lstStyle/>
          <a:p>
            <a:r>
              <a:rPr lang="en-US" sz="2400" dirty="0" smtClean="0"/>
              <a:t>Model: Nominal Response Model</a:t>
            </a:r>
          </a:p>
          <a:p>
            <a:pPr lvl="1"/>
            <a:r>
              <a:rPr lang="en-US" sz="2200" dirty="0" smtClean="0"/>
              <a:t>CBDs will vary within items.</a:t>
            </a:r>
          </a:p>
          <a:p>
            <a:pPr lvl="1"/>
            <a:r>
              <a:rPr lang="en-US" sz="2200" dirty="0" smtClean="0"/>
              <a:t>“Neutral” may not stay in order.</a:t>
            </a:r>
          </a:p>
          <a:p>
            <a:pPr lvl="1"/>
            <a:r>
              <a:rPr lang="en-US" sz="2200" dirty="0" smtClean="0"/>
              <a:t>Fit indices</a:t>
            </a:r>
          </a:p>
          <a:p>
            <a:pPr lvl="1"/>
            <a:endParaRPr lang="en-US" sz="2200" dirty="0"/>
          </a:p>
          <a:p>
            <a:pPr lvl="1"/>
            <a:endParaRPr lang="en-US" sz="2200" dirty="0"/>
          </a:p>
          <a:p>
            <a:pPr lvl="1"/>
            <a:endParaRPr lang="en-US" sz="2200" dirty="0" smtClean="0"/>
          </a:p>
          <a:p>
            <a:pPr lvl="1"/>
            <a:endParaRPr lang="en-US" sz="2200" dirty="0"/>
          </a:p>
          <a:p>
            <a:pPr lvl="1"/>
            <a:endParaRPr lang="en-US" sz="2200" dirty="0" smtClean="0"/>
          </a:p>
          <a:p>
            <a:pPr lvl="1"/>
            <a:endParaRPr lang="en-US" sz="2200" dirty="0" smtClean="0"/>
          </a:p>
          <a:p>
            <a:pPr lvl="1"/>
            <a:r>
              <a:rPr lang="en-US" sz="2200" dirty="0" smtClean="0"/>
              <a:t>Wald test would allow application of different models to different items.</a:t>
            </a:r>
          </a:p>
          <a:p>
            <a:pPr lvl="1"/>
            <a:endParaRPr lang="en-US" sz="2200" dirty="0" smtClean="0"/>
          </a:p>
          <a:p>
            <a:endParaRPr lang="en-US" dirty="0"/>
          </a:p>
        </p:txBody>
      </p:sp>
      <p:sp>
        <p:nvSpPr>
          <p:cNvPr id="3" name="Title 2"/>
          <p:cNvSpPr>
            <a:spLocks noGrp="1"/>
          </p:cNvSpPr>
          <p:nvPr>
            <p:ph type="title"/>
          </p:nvPr>
        </p:nvSpPr>
        <p:spPr/>
        <p:txBody>
          <a:bodyPr/>
          <a:lstStyle/>
          <a:p>
            <a:r>
              <a:rPr lang="en-US" dirty="0" smtClean="0"/>
              <a:t>Scale analysis II</a:t>
            </a:r>
            <a:endParaRPr lang="en-US" dirty="0"/>
          </a:p>
        </p:txBody>
      </p:sp>
      <p:sp>
        <p:nvSpPr>
          <p:cNvPr id="4" name="Slide Number Placeholder 3"/>
          <p:cNvSpPr>
            <a:spLocks noGrp="1"/>
          </p:cNvSpPr>
          <p:nvPr>
            <p:ph type="sldNum" sz="quarter" idx="12"/>
          </p:nvPr>
        </p:nvSpPr>
        <p:spPr/>
        <p:txBody>
          <a:bodyPr/>
          <a:lstStyle/>
          <a:p>
            <a:fld id="{F7886C9C-DC18-4195-8FD5-A50AA931D419}" type="slidenum">
              <a:rPr lang="en-US" smtClean="0"/>
              <a:pPr/>
              <a:t>12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836" y="3059654"/>
            <a:ext cx="4589285" cy="2520875"/>
          </a:xfrm>
          <a:prstGeom prst="rect">
            <a:avLst/>
          </a:prstGeom>
          <a:ln w="76200">
            <a:solidFill>
              <a:schemeClr val="accent1"/>
            </a:solidFill>
          </a:ln>
        </p:spPr>
      </p:pic>
    </p:spTree>
    <p:extLst>
      <p:ext uri="{BB962C8B-B14F-4D97-AF65-F5344CB8AC3E}">
        <p14:creationId xmlns:p14="http://schemas.microsoft.com/office/powerpoint/2010/main" val="2918819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Scale analysis: Item 1</a:t>
            </a:r>
            <a:endParaRPr lang="en-US" dirty="0"/>
          </a:p>
        </p:txBody>
      </p:sp>
      <p:pic>
        <p:nvPicPr>
          <p:cNvPr id="5" name="Picture 4" descr="Screen Shot 2013-12-01 at 11.59.43 AM.png"/>
          <p:cNvPicPr>
            <a:picLocks noChangeAspect="1"/>
          </p:cNvPicPr>
          <p:nvPr/>
        </p:nvPicPr>
        <p:blipFill>
          <a:blip r:embed="rId3" cstate="email">
            <a:alphaModFix/>
            <a:extLst>
              <a:ext uri="{28A0092B-C50C-407E-A947-70E740481C1C}">
                <a14:useLocalDpi xmlns:a14="http://schemas.microsoft.com/office/drawing/2010/main" val="0"/>
              </a:ext>
            </a:extLst>
          </a:blip>
          <a:stretch>
            <a:fillRect/>
          </a:stretch>
        </p:blipFill>
        <p:spPr>
          <a:xfrm>
            <a:off x="381001" y="2358443"/>
            <a:ext cx="3975926" cy="3626556"/>
          </a:xfrm>
          <a:prstGeom prst="rect">
            <a:avLst/>
          </a:prstGeom>
          <a:ln w="76200" cmpd="sng">
            <a:solidFill>
              <a:schemeClr val="accent1"/>
            </a:solidFill>
          </a:ln>
        </p:spPr>
      </p:pic>
      <p:pic>
        <p:nvPicPr>
          <p:cNvPr id="6" name="Picture 5" descr="Screen Shot 2013-12-01 at 12.03.19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795252" y="2367850"/>
            <a:ext cx="3967008" cy="3626556"/>
          </a:xfrm>
          <a:prstGeom prst="rect">
            <a:avLst/>
          </a:prstGeom>
          <a:ln w="76200" cmpd="sng">
            <a:solidFill>
              <a:srgbClr val="C66951"/>
            </a:solidFill>
          </a:ln>
        </p:spPr>
      </p:pic>
      <p:sp>
        <p:nvSpPr>
          <p:cNvPr id="7" name="TextBox 6"/>
          <p:cNvSpPr txBox="1"/>
          <p:nvPr/>
        </p:nvSpPr>
        <p:spPr>
          <a:xfrm>
            <a:off x="4795252" y="6201717"/>
            <a:ext cx="2423447" cy="369332"/>
          </a:xfrm>
          <a:prstGeom prst="rect">
            <a:avLst/>
          </a:prstGeom>
          <a:noFill/>
        </p:spPr>
        <p:txBody>
          <a:bodyPr wrap="none" rtlCol="0">
            <a:spAutoFit/>
          </a:bodyPr>
          <a:lstStyle/>
          <a:p>
            <a:r>
              <a:rPr lang="en-US" dirty="0" smtClean="0"/>
              <a:t>CBDs: 0.37, 0.88, 1.17</a:t>
            </a:r>
            <a:endParaRPr lang="en-US" dirty="0"/>
          </a:p>
        </p:txBody>
      </p:sp>
      <p:sp>
        <p:nvSpPr>
          <p:cNvPr id="8" name="TextBox 7"/>
          <p:cNvSpPr txBox="1"/>
          <p:nvPr/>
        </p:nvSpPr>
        <p:spPr>
          <a:xfrm>
            <a:off x="2028314" y="1791207"/>
            <a:ext cx="5037219" cy="369332"/>
          </a:xfrm>
          <a:prstGeom prst="rect">
            <a:avLst/>
          </a:prstGeom>
          <a:noFill/>
        </p:spPr>
        <p:txBody>
          <a:bodyPr wrap="none" rtlCol="0">
            <a:spAutoFit/>
          </a:bodyPr>
          <a:lstStyle/>
          <a:p>
            <a:r>
              <a:rPr lang="en-US" dirty="0" smtClean="0"/>
              <a:t>“Being smart is something that you’re born with.”</a:t>
            </a:r>
            <a:endParaRPr lang="en-US" dirty="0"/>
          </a:p>
        </p:txBody>
      </p:sp>
      <p:sp>
        <p:nvSpPr>
          <p:cNvPr id="2" name="Slide Number Placeholder 1"/>
          <p:cNvSpPr>
            <a:spLocks noGrp="1"/>
          </p:cNvSpPr>
          <p:nvPr>
            <p:ph type="sldNum" sz="quarter" idx="12"/>
          </p:nvPr>
        </p:nvSpPr>
        <p:spPr/>
        <p:txBody>
          <a:bodyPr/>
          <a:lstStyle/>
          <a:p>
            <a:fld id="{F7886C9C-DC18-4195-8FD5-A50AA931D419}" type="slidenum">
              <a:rPr lang="en-US" smtClean="0"/>
              <a:pPr/>
              <a:t>13</a:t>
            </a:fld>
            <a:endParaRPr lang="en-US"/>
          </a:p>
        </p:txBody>
      </p:sp>
      <p:sp>
        <p:nvSpPr>
          <p:cNvPr id="9" name="TextBox 8"/>
          <p:cNvSpPr txBox="1"/>
          <p:nvPr/>
        </p:nvSpPr>
        <p:spPr>
          <a:xfrm>
            <a:off x="381000" y="6201717"/>
            <a:ext cx="2250296" cy="369332"/>
          </a:xfrm>
          <a:prstGeom prst="rect">
            <a:avLst/>
          </a:prstGeom>
          <a:noFill/>
        </p:spPr>
        <p:txBody>
          <a:bodyPr wrap="none" rtlCol="0">
            <a:spAutoFit/>
          </a:bodyPr>
          <a:lstStyle/>
          <a:p>
            <a:r>
              <a:rPr lang="en-US" dirty="0" smtClean="0"/>
              <a:t>Cat: SD &amp; D, N, A, SA</a:t>
            </a:r>
            <a:endParaRPr lang="en-US" dirty="0"/>
          </a:p>
        </p:txBody>
      </p:sp>
    </p:spTree>
    <p:extLst>
      <p:ext uri="{BB962C8B-B14F-4D97-AF65-F5344CB8AC3E}">
        <p14:creationId xmlns:p14="http://schemas.microsoft.com/office/powerpoint/2010/main" val="3645467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Scale analysis: Item 2</a:t>
            </a:r>
            <a:endParaRPr lang="en-US" dirty="0"/>
          </a:p>
        </p:txBody>
      </p:sp>
      <p:sp>
        <p:nvSpPr>
          <p:cNvPr id="7" name="TextBox 6"/>
          <p:cNvSpPr txBox="1"/>
          <p:nvPr/>
        </p:nvSpPr>
        <p:spPr>
          <a:xfrm>
            <a:off x="4811892" y="6235595"/>
            <a:ext cx="1918840" cy="369332"/>
          </a:xfrm>
          <a:prstGeom prst="rect">
            <a:avLst/>
          </a:prstGeom>
          <a:noFill/>
        </p:spPr>
        <p:txBody>
          <a:bodyPr wrap="none" rtlCol="0">
            <a:spAutoFit/>
          </a:bodyPr>
          <a:lstStyle/>
          <a:p>
            <a:r>
              <a:rPr lang="en-US" dirty="0" smtClean="0"/>
              <a:t>CBDs: -0.33, 1.24</a:t>
            </a:r>
            <a:endParaRPr lang="en-US" dirty="0"/>
          </a:p>
        </p:txBody>
      </p:sp>
      <p:sp>
        <p:nvSpPr>
          <p:cNvPr id="8" name="TextBox 7"/>
          <p:cNvSpPr txBox="1"/>
          <p:nvPr/>
        </p:nvSpPr>
        <p:spPr>
          <a:xfrm>
            <a:off x="2028314" y="1791207"/>
            <a:ext cx="5117695" cy="369332"/>
          </a:xfrm>
          <a:prstGeom prst="rect">
            <a:avLst/>
          </a:prstGeom>
          <a:noFill/>
        </p:spPr>
        <p:txBody>
          <a:bodyPr wrap="none" rtlCol="0">
            <a:spAutoFit/>
          </a:bodyPr>
          <a:lstStyle/>
          <a:p>
            <a:r>
              <a:rPr lang="en-US" dirty="0" smtClean="0"/>
              <a:t>“I enjoy being around those not as smart as I am.”</a:t>
            </a:r>
            <a:endParaRPr lang="en-US" dirty="0"/>
          </a:p>
        </p:txBody>
      </p:sp>
      <p:pic>
        <p:nvPicPr>
          <p:cNvPr id="2" name="Picture 1" descr="Screen Shot 2013-12-01 at 12.10.23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1000" y="2358443"/>
            <a:ext cx="3968064" cy="3623443"/>
          </a:xfrm>
          <a:prstGeom prst="rect">
            <a:avLst/>
          </a:prstGeom>
          <a:ln w="76200" cmpd="sng">
            <a:solidFill>
              <a:srgbClr val="C66951"/>
            </a:solidFill>
          </a:ln>
        </p:spPr>
      </p:pic>
      <p:pic>
        <p:nvPicPr>
          <p:cNvPr id="4" name="Picture 3" descr="Screen Shot 2013-12-01 at 12.09.59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811892" y="2364801"/>
            <a:ext cx="3950368" cy="3617086"/>
          </a:xfrm>
          <a:prstGeom prst="rect">
            <a:avLst/>
          </a:prstGeom>
          <a:ln w="76200" cmpd="sng">
            <a:solidFill>
              <a:srgbClr val="C66951"/>
            </a:solidFill>
          </a:ln>
        </p:spPr>
      </p:pic>
      <p:sp>
        <p:nvSpPr>
          <p:cNvPr id="5" name="Slide Number Placeholder 4"/>
          <p:cNvSpPr>
            <a:spLocks noGrp="1"/>
          </p:cNvSpPr>
          <p:nvPr>
            <p:ph type="sldNum" sz="quarter" idx="12"/>
          </p:nvPr>
        </p:nvSpPr>
        <p:spPr/>
        <p:txBody>
          <a:bodyPr/>
          <a:lstStyle/>
          <a:p>
            <a:fld id="{F7886C9C-DC18-4195-8FD5-A50AA931D419}" type="slidenum">
              <a:rPr lang="en-US" smtClean="0"/>
              <a:pPr/>
              <a:t>14</a:t>
            </a:fld>
            <a:endParaRPr lang="en-US"/>
          </a:p>
        </p:txBody>
      </p:sp>
      <p:sp>
        <p:nvSpPr>
          <p:cNvPr id="9" name="TextBox 8"/>
          <p:cNvSpPr txBox="1"/>
          <p:nvPr/>
        </p:nvSpPr>
        <p:spPr>
          <a:xfrm>
            <a:off x="381000" y="6235595"/>
            <a:ext cx="2411942" cy="369332"/>
          </a:xfrm>
          <a:prstGeom prst="rect">
            <a:avLst/>
          </a:prstGeom>
          <a:noFill/>
        </p:spPr>
        <p:txBody>
          <a:bodyPr wrap="none" rtlCol="0">
            <a:spAutoFit/>
          </a:bodyPr>
          <a:lstStyle/>
          <a:p>
            <a:r>
              <a:rPr lang="en-US" dirty="0" smtClean="0"/>
              <a:t>Cat: SD &amp; D, N, A &amp; SA</a:t>
            </a:r>
            <a:endParaRPr lang="en-US" dirty="0"/>
          </a:p>
        </p:txBody>
      </p:sp>
    </p:spTree>
    <p:extLst>
      <p:ext uri="{BB962C8B-B14F-4D97-AF65-F5344CB8AC3E}">
        <p14:creationId xmlns:p14="http://schemas.microsoft.com/office/powerpoint/2010/main" val="743493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Scale analysis: Item 3</a:t>
            </a:r>
            <a:endParaRPr lang="en-US" dirty="0"/>
          </a:p>
        </p:txBody>
      </p:sp>
      <p:sp>
        <p:nvSpPr>
          <p:cNvPr id="7" name="TextBox 6"/>
          <p:cNvSpPr txBox="1"/>
          <p:nvPr/>
        </p:nvSpPr>
        <p:spPr>
          <a:xfrm>
            <a:off x="4775017" y="6260068"/>
            <a:ext cx="2444637" cy="369332"/>
          </a:xfrm>
          <a:prstGeom prst="rect">
            <a:avLst/>
          </a:prstGeom>
          <a:noFill/>
        </p:spPr>
        <p:txBody>
          <a:bodyPr wrap="none" rtlCol="0">
            <a:spAutoFit/>
          </a:bodyPr>
          <a:lstStyle/>
          <a:p>
            <a:r>
              <a:rPr lang="en-US" dirty="0" smtClean="0"/>
              <a:t>CBDs: 0.50, 0.79, 1.98</a:t>
            </a:r>
            <a:endParaRPr lang="en-US" dirty="0"/>
          </a:p>
        </p:txBody>
      </p:sp>
      <p:sp>
        <p:nvSpPr>
          <p:cNvPr id="8" name="TextBox 7"/>
          <p:cNvSpPr txBox="1"/>
          <p:nvPr/>
        </p:nvSpPr>
        <p:spPr>
          <a:xfrm>
            <a:off x="1369795" y="1791207"/>
            <a:ext cx="6401137" cy="369332"/>
          </a:xfrm>
          <a:prstGeom prst="rect">
            <a:avLst/>
          </a:prstGeom>
          <a:noFill/>
        </p:spPr>
        <p:txBody>
          <a:bodyPr wrap="none" rtlCol="0">
            <a:spAutoFit/>
          </a:bodyPr>
          <a:lstStyle/>
          <a:p>
            <a:r>
              <a:rPr lang="en-US" dirty="0" smtClean="0"/>
              <a:t>“I like to be complimented about my knowledge of something.”</a:t>
            </a:r>
            <a:endParaRPr lang="en-US" dirty="0"/>
          </a:p>
        </p:txBody>
      </p:sp>
      <p:pic>
        <p:nvPicPr>
          <p:cNvPr id="5" name="Picture 4" descr="Screen Shot 2013-12-01 at 6.22.21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1000" y="2412186"/>
            <a:ext cx="3939690" cy="3617086"/>
          </a:xfrm>
          <a:prstGeom prst="rect">
            <a:avLst/>
          </a:prstGeom>
          <a:ln w="76200" cmpd="sng">
            <a:solidFill>
              <a:srgbClr val="C66951"/>
            </a:solidFill>
          </a:ln>
        </p:spPr>
      </p:pic>
      <p:pic>
        <p:nvPicPr>
          <p:cNvPr id="6" name="Picture 5" descr="Screen Shot 2013-12-01 at 6.23.33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775017" y="2407197"/>
            <a:ext cx="3987243" cy="3622075"/>
          </a:xfrm>
          <a:prstGeom prst="rect">
            <a:avLst/>
          </a:prstGeom>
          <a:ln w="76200" cmpd="sng">
            <a:solidFill>
              <a:srgbClr val="C66951"/>
            </a:solidFill>
          </a:ln>
        </p:spPr>
      </p:pic>
      <p:sp>
        <p:nvSpPr>
          <p:cNvPr id="2" name="Slide Number Placeholder 1"/>
          <p:cNvSpPr>
            <a:spLocks noGrp="1"/>
          </p:cNvSpPr>
          <p:nvPr>
            <p:ph type="sldNum" sz="quarter" idx="12"/>
          </p:nvPr>
        </p:nvSpPr>
        <p:spPr/>
        <p:txBody>
          <a:bodyPr/>
          <a:lstStyle/>
          <a:p>
            <a:fld id="{F7886C9C-DC18-4195-8FD5-A50AA931D419}" type="slidenum">
              <a:rPr lang="en-US" smtClean="0"/>
              <a:pPr/>
              <a:t>15</a:t>
            </a:fld>
            <a:endParaRPr lang="en-US"/>
          </a:p>
        </p:txBody>
      </p:sp>
      <p:sp>
        <p:nvSpPr>
          <p:cNvPr id="9" name="TextBox 8"/>
          <p:cNvSpPr txBox="1"/>
          <p:nvPr/>
        </p:nvSpPr>
        <p:spPr>
          <a:xfrm>
            <a:off x="381000" y="6260068"/>
            <a:ext cx="2250296" cy="369332"/>
          </a:xfrm>
          <a:prstGeom prst="rect">
            <a:avLst/>
          </a:prstGeom>
          <a:noFill/>
        </p:spPr>
        <p:txBody>
          <a:bodyPr wrap="none" rtlCol="0">
            <a:spAutoFit/>
          </a:bodyPr>
          <a:lstStyle/>
          <a:p>
            <a:r>
              <a:rPr lang="en-US" dirty="0" smtClean="0"/>
              <a:t>Cat: SD &amp; D, N, A, SA</a:t>
            </a:r>
            <a:endParaRPr lang="en-US" dirty="0"/>
          </a:p>
        </p:txBody>
      </p:sp>
    </p:spTree>
    <p:extLst>
      <p:ext uri="{BB962C8B-B14F-4D97-AF65-F5344CB8AC3E}">
        <p14:creationId xmlns:p14="http://schemas.microsoft.com/office/powerpoint/2010/main" val="1975927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Scale analysis: Item 4</a:t>
            </a:r>
            <a:endParaRPr lang="en-US" dirty="0"/>
          </a:p>
        </p:txBody>
      </p:sp>
      <p:sp>
        <p:nvSpPr>
          <p:cNvPr id="7" name="TextBox 6"/>
          <p:cNvSpPr txBox="1"/>
          <p:nvPr/>
        </p:nvSpPr>
        <p:spPr>
          <a:xfrm>
            <a:off x="4823802" y="6260068"/>
            <a:ext cx="2445313" cy="369332"/>
          </a:xfrm>
          <a:prstGeom prst="rect">
            <a:avLst/>
          </a:prstGeom>
          <a:noFill/>
        </p:spPr>
        <p:txBody>
          <a:bodyPr wrap="none" rtlCol="0">
            <a:spAutoFit/>
          </a:bodyPr>
          <a:lstStyle/>
          <a:p>
            <a:r>
              <a:rPr lang="en-US" dirty="0" smtClean="0"/>
              <a:t>CBDs: 0.46, 1.38, 1.87</a:t>
            </a:r>
            <a:endParaRPr lang="en-US" dirty="0"/>
          </a:p>
        </p:txBody>
      </p:sp>
      <p:sp>
        <p:nvSpPr>
          <p:cNvPr id="8" name="TextBox 7"/>
          <p:cNvSpPr txBox="1"/>
          <p:nvPr/>
        </p:nvSpPr>
        <p:spPr>
          <a:xfrm>
            <a:off x="815117" y="1791207"/>
            <a:ext cx="7520696" cy="369332"/>
          </a:xfrm>
          <a:prstGeom prst="rect">
            <a:avLst/>
          </a:prstGeom>
          <a:noFill/>
        </p:spPr>
        <p:txBody>
          <a:bodyPr wrap="none" rtlCol="0">
            <a:spAutoFit/>
          </a:bodyPr>
          <a:lstStyle/>
          <a:p>
            <a:r>
              <a:rPr lang="en-US" dirty="0" smtClean="0"/>
              <a:t>“I often see others at work and think, ‘I can do a better job than they can.’”</a:t>
            </a:r>
            <a:endParaRPr lang="en-US" dirty="0"/>
          </a:p>
        </p:txBody>
      </p:sp>
      <p:pic>
        <p:nvPicPr>
          <p:cNvPr id="6" name="Picture 5" descr="Screen Shot 2013-12-01 at 6.25.36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1000" y="2373121"/>
            <a:ext cx="3942435" cy="3605767"/>
          </a:xfrm>
          <a:prstGeom prst="rect">
            <a:avLst/>
          </a:prstGeom>
          <a:ln w="76200" cmpd="sng">
            <a:solidFill>
              <a:srgbClr val="C66951"/>
            </a:solidFill>
          </a:ln>
        </p:spPr>
      </p:pic>
      <p:pic>
        <p:nvPicPr>
          <p:cNvPr id="9" name="Picture 8" descr="Screen Shot 2013-12-01 at 6.26.56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823802" y="2373121"/>
            <a:ext cx="3938457" cy="3605767"/>
          </a:xfrm>
          <a:prstGeom prst="rect">
            <a:avLst/>
          </a:prstGeom>
          <a:ln w="76200" cmpd="sng">
            <a:solidFill>
              <a:srgbClr val="C66951"/>
            </a:solidFill>
          </a:ln>
        </p:spPr>
      </p:pic>
      <p:sp>
        <p:nvSpPr>
          <p:cNvPr id="2" name="Slide Number Placeholder 1"/>
          <p:cNvSpPr>
            <a:spLocks noGrp="1"/>
          </p:cNvSpPr>
          <p:nvPr>
            <p:ph type="sldNum" sz="quarter" idx="12"/>
          </p:nvPr>
        </p:nvSpPr>
        <p:spPr/>
        <p:txBody>
          <a:bodyPr/>
          <a:lstStyle/>
          <a:p>
            <a:fld id="{F7886C9C-DC18-4195-8FD5-A50AA931D419}" type="slidenum">
              <a:rPr lang="en-US" smtClean="0"/>
              <a:pPr/>
              <a:t>16</a:t>
            </a:fld>
            <a:endParaRPr lang="en-US"/>
          </a:p>
        </p:txBody>
      </p:sp>
      <p:sp>
        <p:nvSpPr>
          <p:cNvPr id="10" name="TextBox 9"/>
          <p:cNvSpPr txBox="1"/>
          <p:nvPr/>
        </p:nvSpPr>
        <p:spPr>
          <a:xfrm>
            <a:off x="381000" y="6260068"/>
            <a:ext cx="2250296" cy="369332"/>
          </a:xfrm>
          <a:prstGeom prst="rect">
            <a:avLst/>
          </a:prstGeom>
          <a:noFill/>
        </p:spPr>
        <p:txBody>
          <a:bodyPr wrap="none" rtlCol="0">
            <a:spAutoFit/>
          </a:bodyPr>
          <a:lstStyle/>
          <a:p>
            <a:r>
              <a:rPr lang="en-US" dirty="0" smtClean="0"/>
              <a:t>Cat: SD &amp; D, N, A, SA</a:t>
            </a:r>
            <a:endParaRPr lang="en-US" dirty="0"/>
          </a:p>
        </p:txBody>
      </p:sp>
    </p:spTree>
    <p:extLst>
      <p:ext uri="{BB962C8B-B14F-4D97-AF65-F5344CB8AC3E}">
        <p14:creationId xmlns:p14="http://schemas.microsoft.com/office/powerpoint/2010/main" val="1341671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Scale analysis: Item 5</a:t>
            </a:r>
            <a:endParaRPr lang="en-US" dirty="0"/>
          </a:p>
        </p:txBody>
      </p:sp>
      <p:sp>
        <p:nvSpPr>
          <p:cNvPr id="7" name="TextBox 6"/>
          <p:cNvSpPr txBox="1"/>
          <p:nvPr/>
        </p:nvSpPr>
        <p:spPr>
          <a:xfrm>
            <a:off x="4800692" y="6260068"/>
            <a:ext cx="1869923" cy="369332"/>
          </a:xfrm>
          <a:prstGeom prst="rect">
            <a:avLst/>
          </a:prstGeom>
          <a:noFill/>
        </p:spPr>
        <p:txBody>
          <a:bodyPr wrap="none" rtlCol="0">
            <a:spAutoFit/>
          </a:bodyPr>
          <a:lstStyle/>
          <a:p>
            <a:r>
              <a:rPr lang="en-US" dirty="0" smtClean="0"/>
              <a:t>CBDs: 0.13, 1.33</a:t>
            </a:r>
            <a:endParaRPr lang="en-US" dirty="0"/>
          </a:p>
        </p:txBody>
      </p:sp>
      <p:sp>
        <p:nvSpPr>
          <p:cNvPr id="8" name="TextBox 7"/>
          <p:cNvSpPr txBox="1"/>
          <p:nvPr/>
        </p:nvSpPr>
        <p:spPr>
          <a:xfrm>
            <a:off x="517407" y="1755757"/>
            <a:ext cx="8165629" cy="646331"/>
          </a:xfrm>
          <a:prstGeom prst="rect">
            <a:avLst/>
          </a:prstGeom>
          <a:noFill/>
        </p:spPr>
        <p:txBody>
          <a:bodyPr wrap="square" rtlCol="0">
            <a:spAutoFit/>
          </a:bodyPr>
          <a:lstStyle/>
          <a:p>
            <a:pPr algn="ctr"/>
            <a:r>
              <a:rPr lang="en-US" dirty="0" smtClean="0"/>
              <a:t>“Hanging out with some people is boring or awkward because they’re not as knowledgeable as I am.”</a:t>
            </a:r>
            <a:endParaRPr lang="en-US" dirty="0"/>
          </a:p>
        </p:txBody>
      </p:sp>
      <p:pic>
        <p:nvPicPr>
          <p:cNvPr id="5" name="Picture 4" descr="Screen Shot 2013-12-01 at 6.28.12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1000" y="2505241"/>
            <a:ext cx="3961094" cy="3612596"/>
          </a:xfrm>
          <a:prstGeom prst="rect">
            <a:avLst/>
          </a:prstGeom>
          <a:ln w="76200" cmpd="sng">
            <a:solidFill>
              <a:srgbClr val="C66951"/>
            </a:solidFill>
          </a:ln>
        </p:spPr>
      </p:pic>
      <p:pic>
        <p:nvPicPr>
          <p:cNvPr id="6" name="Picture 5" descr="Screen Shot 2013-12-01 at 6.28.47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800692" y="2505242"/>
            <a:ext cx="3961568" cy="3612596"/>
          </a:xfrm>
          <a:prstGeom prst="rect">
            <a:avLst/>
          </a:prstGeom>
          <a:ln w="76200" cmpd="sng">
            <a:solidFill>
              <a:srgbClr val="C66951"/>
            </a:solidFill>
          </a:ln>
        </p:spPr>
      </p:pic>
      <p:sp>
        <p:nvSpPr>
          <p:cNvPr id="2" name="Slide Number Placeholder 1"/>
          <p:cNvSpPr>
            <a:spLocks noGrp="1"/>
          </p:cNvSpPr>
          <p:nvPr>
            <p:ph type="sldNum" sz="quarter" idx="12"/>
          </p:nvPr>
        </p:nvSpPr>
        <p:spPr/>
        <p:txBody>
          <a:bodyPr/>
          <a:lstStyle/>
          <a:p>
            <a:fld id="{F7886C9C-DC18-4195-8FD5-A50AA931D419}" type="slidenum">
              <a:rPr lang="en-US" smtClean="0"/>
              <a:pPr/>
              <a:t>17</a:t>
            </a:fld>
            <a:endParaRPr lang="en-US"/>
          </a:p>
        </p:txBody>
      </p:sp>
      <p:sp>
        <p:nvSpPr>
          <p:cNvPr id="9" name="TextBox 8"/>
          <p:cNvSpPr txBox="1"/>
          <p:nvPr/>
        </p:nvSpPr>
        <p:spPr>
          <a:xfrm>
            <a:off x="381000" y="6260068"/>
            <a:ext cx="2411942" cy="369332"/>
          </a:xfrm>
          <a:prstGeom prst="rect">
            <a:avLst/>
          </a:prstGeom>
          <a:noFill/>
        </p:spPr>
        <p:txBody>
          <a:bodyPr wrap="none" rtlCol="0">
            <a:spAutoFit/>
          </a:bodyPr>
          <a:lstStyle/>
          <a:p>
            <a:r>
              <a:rPr lang="en-US" dirty="0" smtClean="0"/>
              <a:t>Cat: SD &amp; D, N, A &amp; SA</a:t>
            </a:r>
            <a:endParaRPr lang="en-US" dirty="0"/>
          </a:p>
        </p:txBody>
      </p:sp>
    </p:spTree>
    <p:extLst>
      <p:ext uri="{BB962C8B-B14F-4D97-AF65-F5344CB8AC3E}">
        <p14:creationId xmlns:p14="http://schemas.microsoft.com/office/powerpoint/2010/main" val="3192619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Scale analysis: Item 6</a:t>
            </a:r>
            <a:endParaRPr lang="en-US" dirty="0"/>
          </a:p>
        </p:txBody>
      </p:sp>
      <p:sp>
        <p:nvSpPr>
          <p:cNvPr id="7" name="TextBox 6"/>
          <p:cNvSpPr txBox="1"/>
          <p:nvPr/>
        </p:nvSpPr>
        <p:spPr>
          <a:xfrm>
            <a:off x="4798114" y="6205603"/>
            <a:ext cx="1876347" cy="369332"/>
          </a:xfrm>
          <a:prstGeom prst="rect">
            <a:avLst/>
          </a:prstGeom>
          <a:noFill/>
        </p:spPr>
        <p:txBody>
          <a:bodyPr wrap="none" rtlCol="0">
            <a:spAutoFit/>
          </a:bodyPr>
          <a:lstStyle/>
          <a:p>
            <a:r>
              <a:rPr lang="en-US" dirty="0" smtClean="0"/>
              <a:t>CBDs: 1.33, 1.84</a:t>
            </a:r>
            <a:endParaRPr lang="en-US" dirty="0"/>
          </a:p>
        </p:txBody>
      </p:sp>
      <p:sp>
        <p:nvSpPr>
          <p:cNvPr id="8" name="TextBox 7"/>
          <p:cNvSpPr txBox="1"/>
          <p:nvPr/>
        </p:nvSpPr>
        <p:spPr>
          <a:xfrm>
            <a:off x="2028314" y="1791207"/>
            <a:ext cx="4739662" cy="369332"/>
          </a:xfrm>
          <a:prstGeom prst="rect">
            <a:avLst/>
          </a:prstGeom>
          <a:noFill/>
        </p:spPr>
        <p:txBody>
          <a:bodyPr wrap="none" rtlCol="0">
            <a:spAutoFit/>
          </a:bodyPr>
          <a:lstStyle/>
          <a:p>
            <a:r>
              <a:rPr lang="en-US" dirty="0" smtClean="0"/>
              <a:t>“I enjoy being around those as smart as I am.”</a:t>
            </a:r>
            <a:endParaRPr lang="en-US" dirty="0"/>
          </a:p>
        </p:txBody>
      </p:sp>
      <p:pic>
        <p:nvPicPr>
          <p:cNvPr id="5" name="Picture 4" descr="Screen Shot 2013-12-01 at 6.29.27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1000" y="2364801"/>
            <a:ext cx="3950820" cy="3617086"/>
          </a:xfrm>
          <a:prstGeom prst="rect">
            <a:avLst/>
          </a:prstGeom>
          <a:ln w="76200" cmpd="sng">
            <a:solidFill>
              <a:srgbClr val="C66951"/>
            </a:solidFill>
          </a:ln>
        </p:spPr>
      </p:pic>
      <p:pic>
        <p:nvPicPr>
          <p:cNvPr id="6" name="Picture 5" descr="Screen Shot 2013-12-01 at 6.30.04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798114" y="2364801"/>
            <a:ext cx="3964146" cy="3614947"/>
          </a:xfrm>
          <a:prstGeom prst="rect">
            <a:avLst/>
          </a:prstGeom>
          <a:ln w="76200" cmpd="sng">
            <a:solidFill>
              <a:srgbClr val="C66951"/>
            </a:solidFill>
          </a:ln>
        </p:spPr>
      </p:pic>
      <p:sp>
        <p:nvSpPr>
          <p:cNvPr id="2" name="Slide Number Placeholder 1"/>
          <p:cNvSpPr>
            <a:spLocks noGrp="1"/>
          </p:cNvSpPr>
          <p:nvPr>
            <p:ph type="sldNum" sz="quarter" idx="12"/>
          </p:nvPr>
        </p:nvSpPr>
        <p:spPr/>
        <p:txBody>
          <a:bodyPr/>
          <a:lstStyle/>
          <a:p>
            <a:fld id="{F7886C9C-DC18-4195-8FD5-A50AA931D419}" type="slidenum">
              <a:rPr lang="en-US" smtClean="0"/>
              <a:pPr/>
              <a:t>18</a:t>
            </a:fld>
            <a:endParaRPr lang="en-US"/>
          </a:p>
        </p:txBody>
      </p:sp>
      <p:sp>
        <p:nvSpPr>
          <p:cNvPr id="9" name="TextBox 8"/>
          <p:cNvSpPr txBox="1"/>
          <p:nvPr/>
        </p:nvSpPr>
        <p:spPr>
          <a:xfrm>
            <a:off x="381000" y="6175618"/>
            <a:ext cx="2417008" cy="369332"/>
          </a:xfrm>
          <a:prstGeom prst="rect">
            <a:avLst/>
          </a:prstGeom>
          <a:noFill/>
        </p:spPr>
        <p:txBody>
          <a:bodyPr wrap="none" rtlCol="0">
            <a:spAutoFit/>
          </a:bodyPr>
          <a:lstStyle/>
          <a:p>
            <a:r>
              <a:rPr lang="en-US" dirty="0" smtClean="0"/>
              <a:t>Cat: SD &amp; D &amp; N, A, SA</a:t>
            </a:r>
            <a:endParaRPr lang="en-US" dirty="0"/>
          </a:p>
        </p:txBody>
      </p:sp>
    </p:spTree>
    <p:extLst>
      <p:ext uri="{BB962C8B-B14F-4D97-AF65-F5344CB8AC3E}">
        <p14:creationId xmlns:p14="http://schemas.microsoft.com/office/powerpoint/2010/main" val="163553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Scale analysis: Item 7</a:t>
            </a:r>
            <a:endParaRPr lang="en-US" dirty="0"/>
          </a:p>
        </p:txBody>
      </p:sp>
      <p:sp>
        <p:nvSpPr>
          <p:cNvPr id="7" name="TextBox 6"/>
          <p:cNvSpPr txBox="1"/>
          <p:nvPr/>
        </p:nvSpPr>
        <p:spPr>
          <a:xfrm>
            <a:off x="4858735" y="6260068"/>
            <a:ext cx="2454518" cy="369332"/>
          </a:xfrm>
          <a:prstGeom prst="rect">
            <a:avLst/>
          </a:prstGeom>
          <a:noFill/>
        </p:spPr>
        <p:txBody>
          <a:bodyPr wrap="none" rtlCol="0">
            <a:spAutoFit/>
          </a:bodyPr>
          <a:lstStyle/>
          <a:p>
            <a:r>
              <a:rPr lang="en-US" dirty="0" smtClean="0"/>
              <a:t>CBDs: 0.21, 1.49, 2.69</a:t>
            </a:r>
            <a:endParaRPr lang="en-US" dirty="0"/>
          </a:p>
        </p:txBody>
      </p:sp>
      <p:sp>
        <p:nvSpPr>
          <p:cNvPr id="8" name="TextBox 7"/>
          <p:cNvSpPr txBox="1"/>
          <p:nvPr/>
        </p:nvSpPr>
        <p:spPr>
          <a:xfrm>
            <a:off x="381001" y="1746902"/>
            <a:ext cx="8381260" cy="646331"/>
          </a:xfrm>
          <a:prstGeom prst="rect">
            <a:avLst/>
          </a:prstGeom>
          <a:noFill/>
        </p:spPr>
        <p:txBody>
          <a:bodyPr wrap="square" rtlCol="0">
            <a:spAutoFit/>
          </a:bodyPr>
          <a:lstStyle/>
          <a:p>
            <a:pPr algn="ctr"/>
            <a:r>
              <a:rPr lang="en-US" dirty="0" smtClean="0"/>
              <a:t>“I have a reputation around my friends of being ‘the smart one’ or the one that knows almost everything.”</a:t>
            </a:r>
            <a:endParaRPr lang="en-US" dirty="0"/>
          </a:p>
        </p:txBody>
      </p:sp>
      <p:pic>
        <p:nvPicPr>
          <p:cNvPr id="5" name="Picture 4" descr="Screen Shot 2013-12-01 at 6.30.48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999" y="2401182"/>
            <a:ext cx="3888582" cy="3550864"/>
          </a:xfrm>
          <a:prstGeom prst="rect">
            <a:avLst/>
          </a:prstGeom>
          <a:ln w="76200" cmpd="sng">
            <a:solidFill>
              <a:srgbClr val="C66951"/>
            </a:solidFill>
          </a:ln>
        </p:spPr>
      </p:pic>
      <p:pic>
        <p:nvPicPr>
          <p:cNvPr id="6" name="Picture 5" descr="Screen Shot 2013-12-01 at 6.31.21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858735" y="2393234"/>
            <a:ext cx="3903526" cy="3558812"/>
          </a:xfrm>
          <a:prstGeom prst="rect">
            <a:avLst/>
          </a:prstGeom>
          <a:ln w="76200" cmpd="sng">
            <a:solidFill>
              <a:srgbClr val="C66951"/>
            </a:solidFill>
          </a:ln>
        </p:spPr>
      </p:pic>
      <p:sp>
        <p:nvSpPr>
          <p:cNvPr id="2" name="Slide Number Placeholder 1"/>
          <p:cNvSpPr>
            <a:spLocks noGrp="1"/>
          </p:cNvSpPr>
          <p:nvPr>
            <p:ph type="sldNum" sz="quarter" idx="12"/>
          </p:nvPr>
        </p:nvSpPr>
        <p:spPr/>
        <p:txBody>
          <a:bodyPr/>
          <a:lstStyle/>
          <a:p>
            <a:fld id="{F7886C9C-DC18-4195-8FD5-A50AA931D419}" type="slidenum">
              <a:rPr lang="en-US" smtClean="0"/>
              <a:pPr/>
              <a:t>19</a:t>
            </a:fld>
            <a:endParaRPr lang="en-US"/>
          </a:p>
        </p:txBody>
      </p:sp>
      <p:sp>
        <p:nvSpPr>
          <p:cNvPr id="9" name="TextBox 8"/>
          <p:cNvSpPr txBox="1"/>
          <p:nvPr/>
        </p:nvSpPr>
        <p:spPr>
          <a:xfrm>
            <a:off x="381001" y="6260068"/>
            <a:ext cx="2250296" cy="369332"/>
          </a:xfrm>
          <a:prstGeom prst="rect">
            <a:avLst/>
          </a:prstGeom>
          <a:noFill/>
        </p:spPr>
        <p:txBody>
          <a:bodyPr wrap="none" rtlCol="0">
            <a:spAutoFit/>
          </a:bodyPr>
          <a:lstStyle/>
          <a:p>
            <a:r>
              <a:rPr lang="en-US" dirty="0" smtClean="0"/>
              <a:t>Cat: SD &amp; D, N, A, SA</a:t>
            </a:r>
            <a:endParaRPr lang="en-US" dirty="0"/>
          </a:p>
        </p:txBody>
      </p:sp>
    </p:spTree>
    <p:extLst>
      <p:ext uri="{BB962C8B-B14F-4D97-AF65-F5344CB8AC3E}">
        <p14:creationId xmlns:p14="http://schemas.microsoft.com/office/powerpoint/2010/main" val="223570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Intellectual arrogance: having an exaggerated or egotistic sense of one’s own intellect or knowledge.</a:t>
            </a:r>
          </a:p>
        </p:txBody>
      </p:sp>
      <p:sp>
        <p:nvSpPr>
          <p:cNvPr id="3" name="Title 2"/>
          <p:cNvSpPr>
            <a:spLocks noGrp="1"/>
          </p:cNvSpPr>
          <p:nvPr>
            <p:ph type="title"/>
          </p:nvPr>
        </p:nvSpPr>
        <p:spPr/>
        <p:txBody>
          <a:bodyPr/>
          <a:lstStyle/>
          <a:p>
            <a:r>
              <a:rPr lang="en-US" dirty="0" smtClean="0"/>
              <a:t>Construct</a:t>
            </a:r>
            <a:endParaRPr lang="en-US" dirty="0"/>
          </a:p>
        </p:txBody>
      </p:sp>
      <p:sp>
        <p:nvSpPr>
          <p:cNvPr id="4" name="Slide Number Placeholder 3"/>
          <p:cNvSpPr>
            <a:spLocks noGrp="1"/>
          </p:cNvSpPr>
          <p:nvPr>
            <p:ph type="sldNum" sz="quarter" idx="12"/>
          </p:nvPr>
        </p:nvSpPr>
        <p:spPr/>
        <p:txBody>
          <a:bodyPr/>
          <a:lstStyle/>
          <a:p>
            <a:fld id="{F7886C9C-DC18-4195-8FD5-A50AA931D419}" type="slidenum">
              <a:rPr lang="en-US" smtClean="0"/>
              <a:pPr/>
              <a:t>2</a:t>
            </a:fld>
            <a:endParaRPr lang="en-US"/>
          </a:p>
        </p:txBody>
      </p:sp>
    </p:spTree>
    <p:extLst>
      <p:ext uri="{BB962C8B-B14F-4D97-AF65-F5344CB8AC3E}">
        <p14:creationId xmlns:p14="http://schemas.microsoft.com/office/powerpoint/2010/main" val="78040941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Scale analysis: Item 8</a:t>
            </a:r>
            <a:endParaRPr lang="en-US" dirty="0"/>
          </a:p>
        </p:txBody>
      </p:sp>
      <p:sp>
        <p:nvSpPr>
          <p:cNvPr id="7" name="TextBox 6"/>
          <p:cNvSpPr txBox="1"/>
          <p:nvPr/>
        </p:nvSpPr>
        <p:spPr>
          <a:xfrm>
            <a:off x="4788029" y="6188276"/>
            <a:ext cx="1874995" cy="369332"/>
          </a:xfrm>
          <a:prstGeom prst="rect">
            <a:avLst/>
          </a:prstGeom>
          <a:noFill/>
        </p:spPr>
        <p:txBody>
          <a:bodyPr wrap="none" rtlCol="0">
            <a:spAutoFit/>
          </a:bodyPr>
          <a:lstStyle/>
          <a:p>
            <a:r>
              <a:rPr lang="en-US" dirty="0" smtClean="0"/>
              <a:t>CBDs: 1.25, 1.60</a:t>
            </a:r>
            <a:endParaRPr lang="en-US" dirty="0"/>
          </a:p>
        </p:txBody>
      </p:sp>
      <p:sp>
        <p:nvSpPr>
          <p:cNvPr id="8" name="TextBox 7"/>
          <p:cNvSpPr txBox="1"/>
          <p:nvPr/>
        </p:nvSpPr>
        <p:spPr>
          <a:xfrm>
            <a:off x="1567352" y="1791207"/>
            <a:ext cx="6018482" cy="369332"/>
          </a:xfrm>
          <a:prstGeom prst="rect">
            <a:avLst/>
          </a:prstGeom>
          <a:noFill/>
        </p:spPr>
        <p:txBody>
          <a:bodyPr wrap="none" rtlCol="0">
            <a:spAutoFit/>
          </a:bodyPr>
          <a:lstStyle/>
          <a:p>
            <a:r>
              <a:rPr lang="en-US" dirty="0" smtClean="0"/>
              <a:t>“I like to tell people about the new things that I’ve learned.”</a:t>
            </a:r>
            <a:endParaRPr lang="en-US" dirty="0"/>
          </a:p>
        </p:txBody>
      </p:sp>
      <p:pic>
        <p:nvPicPr>
          <p:cNvPr id="5" name="Picture 4" descr="Screen Shot 2013-12-01 at 6.32.40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2035" y="2364801"/>
            <a:ext cx="3974230" cy="3619213"/>
          </a:xfrm>
          <a:prstGeom prst="rect">
            <a:avLst/>
          </a:prstGeom>
          <a:ln w="76200" cmpd="sng">
            <a:solidFill>
              <a:srgbClr val="C66951"/>
            </a:solidFill>
          </a:ln>
        </p:spPr>
      </p:pic>
      <p:pic>
        <p:nvPicPr>
          <p:cNvPr id="6" name="Picture 5" descr="Screen Shot 2013-12-01 at 6.32.54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788029" y="2364801"/>
            <a:ext cx="3974231" cy="3619213"/>
          </a:xfrm>
          <a:prstGeom prst="rect">
            <a:avLst/>
          </a:prstGeom>
          <a:ln w="76200" cmpd="sng">
            <a:solidFill>
              <a:srgbClr val="C66951"/>
            </a:solidFill>
          </a:ln>
        </p:spPr>
      </p:pic>
      <p:sp>
        <p:nvSpPr>
          <p:cNvPr id="2" name="Slide Number Placeholder 1"/>
          <p:cNvSpPr>
            <a:spLocks noGrp="1"/>
          </p:cNvSpPr>
          <p:nvPr>
            <p:ph type="sldNum" sz="quarter" idx="12"/>
          </p:nvPr>
        </p:nvSpPr>
        <p:spPr/>
        <p:txBody>
          <a:bodyPr/>
          <a:lstStyle/>
          <a:p>
            <a:fld id="{F7886C9C-DC18-4195-8FD5-A50AA931D419}" type="slidenum">
              <a:rPr lang="en-US" smtClean="0"/>
              <a:pPr/>
              <a:t>20</a:t>
            </a:fld>
            <a:endParaRPr lang="en-US"/>
          </a:p>
        </p:txBody>
      </p:sp>
      <p:sp>
        <p:nvSpPr>
          <p:cNvPr id="9" name="TextBox 8"/>
          <p:cNvSpPr txBox="1"/>
          <p:nvPr/>
        </p:nvSpPr>
        <p:spPr>
          <a:xfrm>
            <a:off x="362035" y="6188276"/>
            <a:ext cx="2417008" cy="369332"/>
          </a:xfrm>
          <a:prstGeom prst="rect">
            <a:avLst/>
          </a:prstGeom>
          <a:noFill/>
        </p:spPr>
        <p:txBody>
          <a:bodyPr wrap="none" rtlCol="0">
            <a:spAutoFit/>
          </a:bodyPr>
          <a:lstStyle/>
          <a:p>
            <a:r>
              <a:rPr lang="en-US" dirty="0" smtClean="0"/>
              <a:t>Cat: SD &amp; D &amp; N, A, SA</a:t>
            </a:r>
            <a:endParaRPr lang="en-US" dirty="0"/>
          </a:p>
        </p:txBody>
      </p:sp>
    </p:spTree>
    <p:extLst>
      <p:ext uri="{BB962C8B-B14F-4D97-AF65-F5344CB8AC3E}">
        <p14:creationId xmlns:p14="http://schemas.microsoft.com/office/powerpoint/2010/main" val="345489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Scale analysis: Item 9</a:t>
            </a:r>
            <a:endParaRPr lang="en-US" dirty="0"/>
          </a:p>
        </p:txBody>
      </p:sp>
      <p:sp>
        <p:nvSpPr>
          <p:cNvPr id="7" name="TextBox 6"/>
          <p:cNvSpPr txBox="1"/>
          <p:nvPr/>
        </p:nvSpPr>
        <p:spPr>
          <a:xfrm>
            <a:off x="4790364" y="6186151"/>
            <a:ext cx="2424011" cy="369332"/>
          </a:xfrm>
          <a:prstGeom prst="rect">
            <a:avLst/>
          </a:prstGeom>
          <a:noFill/>
        </p:spPr>
        <p:txBody>
          <a:bodyPr wrap="none" rtlCol="0">
            <a:spAutoFit/>
          </a:bodyPr>
          <a:lstStyle/>
          <a:p>
            <a:r>
              <a:rPr lang="en-US" dirty="0" smtClean="0"/>
              <a:t>CBDs: 0.07, 0.97, 3.04</a:t>
            </a:r>
            <a:endParaRPr lang="en-US" dirty="0"/>
          </a:p>
        </p:txBody>
      </p:sp>
      <p:sp>
        <p:nvSpPr>
          <p:cNvPr id="8" name="TextBox 7"/>
          <p:cNvSpPr txBox="1"/>
          <p:nvPr/>
        </p:nvSpPr>
        <p:spPr>
          <a:xfrm>
            <a:off x="1111780" y="1791207"/>
            <a:ext cx="6889852" cy="369332"/>
          </a:xfrm>
          <a:prstGeom prst="rect">
            <a:avLst/>
          </a:prstGeom>
          <a:noFill/>
        </p:spPr>
        <p:txBody>
          <a:bodyPr wrap="none" rtlCol="0">
            <a:spAutoFit/>
          </a:bodyPr>
          <a:lstStyle/>
          <a:p>
            <a:r>
              <a:rPr lang="en-US" dirty="0" smtClean="0"/>
              <a:t>“I am rarely wrong when I get in disagreements of fact with friends.”</a:t>
            </a:r>
            <a:endParaRPr lang="en-US" dirty="0"/>
          </a:p>
        </p:txBody>
      </p:sp>
      <p:pic>
        <p:nvPicPr>
          <p:cNvPr id="5" name="Picture 4" descr="Screen Shot 2013-12-01 at 6.34.14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1000" y="2364802"/>
            <a:ext cx="3949916" cy="3617086"/>
          </a:xfrm>
          <a:prstGeom prst="rect">
            <a:avLst/>
          </a:prstGeom>
          <a:ln w="76200" cmpd="sng">
            <a:solidFill>
              <a:srgbClr val="C66951"/>
            </a:solidFill>
          </a:ln>
        </p:spPr>
      </p:pic>
      <p:pic>
        <p:nvPicPr>
          <p:cNvPr id="6" name="Picture 5" descr="Screen Shot 2013-12-01 at 6.34.56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790364" y="2364802"/>
            <a:ext cx="3971895" cy="3617086"/>
          </a:xfrm>
          <a:prstGeom prst="rect">
            <a:avLst/>
          </a:prstGeom>
          <a:ln w="76200" cmpd="sng">
            <a:solidFill>
              <a:srgbClr val="C66951"/>
            </a:solidFill>
          </a:ln>
        </p:spPr>
      </p:pic>
      <p:sp>
        <p:nvSpPr>
          <p:cNvPr id="2" name="Slide Number Placeholder 1"/>
          <p:cNvSpPr>
            <a:spLocks noGrp="1"/>
          </p:cNvSpPr>
          <p:nvPr>
            <p:ph type="sldNum" sz="quarter" idx="12"/>
          </p:nvPr>
        </p:nvSpPr>
        <p:spPr/>
        <p:txBody>
          <a:bodyPr/>
          <a:lstStyle/>
          <a:p>
            <a:fld id="{F7886C9C-DC18-4195-8FD5-A50AA931D419}" type="slidenum">
              <a:rPr lang="en-US" smtClean="0"/>
              <a:pPr/>
              <a:t>21</a:t>
            </a:fld>
            <a:endParaRPr lang="en-US"/>
          </a:p>
        </p:txBody>
      </p:sp>
      <p:sp>
        <p:nvSpPr>
          <p:cNvPr id="9" name="TextBox 8"/>
          <p:cNvSpPr txBox="1"/>
          <p:nvPr/>
        </p:nvSpPr>
        <p:spPr>
          <a:xfrm>
            <a:off x="330975" y="6186151"/>
            <a:ext cx="2250296" cy="369332"/>
          </a:xfrm>
          <a:prstGeom prst="rect">
            <a:avLst/>
          </a:prstGeom>
          <a:noFill/>
        </p:spPr>
        <p:txBody>
          <a:bodyPr wrap="none" rtlCol="0">
            <a:spAutoFit/>
          </a:bodyPr>
          <a:lstStyle/>
          <a:p>
            <a:r>
              <a:rPr lang="en-US" dirty="0" smtClean="0"/>
              <a:t>Cat: SD &amp; D, N, A, SA</a:t>
            </a:r>
            <a:endParaRPr lang="en-US" dirty="0"/>
          </a:p>
        </p:txBody>
      </p:sp>
    </p:spTree>
    <p:extLst>
      <p:ext uri="{BB962C8B-B14F-4D97-AF65-F5344CB8AC3E}">
        <p14:creationId xmlns:p14="http://schemas.microsoft.com/office/powerpoint/2010/main" val="3549610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Scale analysis: Item 10</a:t>
            </a:r>
            <a:endParaRPr lang="en-US" dirty="0"/>
          </a:p>
        </p:txBody>
      </p:sp>
      <p:sp>
        <p:nvSpPr>
          <p:cNvPr id="7" name="TextBox 6"/>
          <p:cNvSpPr txBox="1"/>
          <p:nvPr/>
        </p:nvSpPr>
        <p:spPr>
          <a:xfrm>
            <a:off x="4697425" y="6186153"/>
            <a:ext cx="1925264" cy="369332"/>
          </a:xfrm>
          <a:prstGeom prst="rect">
            <a:avLst/>
          </a:prstGeom>
          <a:noFill/>
        </p:spPr>
        <p:txBody>
          <a:bodyPr wrap="none" rtlCol="0">
            <a:spAutoFit/>
          </a:bodyPr>
          <a:lstStyle/>
          <a:p>
            <a:r>
              <a:rPr lang="en-US" dirty="0" smtClean="0"/>
              <a:t>CBDs: -0.03, 1.44</a:t>
            </a:r>
            <a:endParaRPr lang="en-US" dirty="0"/>
          </a:p>
        </p:txBody>
      </p:sp>
      <p:sp>
        <p:nvSpPr>
          <p:cNvPr id="8" name="TextBox 7"/>
          <p:cNvSpPr txBox="1"/>
          <p:nvPr/>
        </p:nvSpPr>
        <p:spPr>
          <a:xfrm>
            <a:off x="644511" y="1791207"/>
            <a:ext cx="7860746" cy="369332"/>
          </a:xfrm>
          <a:prstGeom prst="rect">
            <a:avLst/>
          </a:prstGeom>
          <a:noFill/>
        </p:spPr>
        <p:txBody>
          <a:bodyPr wrap="none" rtlCol="0">
            <a:spAutoFit/>
          </a:bodyPr>
          <a:lstStyle/>
          <a:p>
            <a:r>
              <a:rPr lang="en-US" dirty="0" smtClean="0"/>
              <a:t>“I dislike doing menial tasks because they do not intellectually challenge me.”</a:t>
            </a:r>
            <a:endParaRPr lang="en-US" dirty="0"/>
          </a:p>
        </p:txBody>
      </p:sp>
      <p:pic>
        <p:nvPicPr>
          <p:cNvPr id="5" name="Picture 4" descr="Screen Shot 2013-12-01 at 6.36.01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1000" y="2364802"/>
            <a:ext cx="3966967" cy="3617086"/>
          </a:xfrm>
          <a:prstGeom prst="rect">
            <a:avLst/>
          </a:prstGeom>
          <a:ln w="76200" cmpd="sng">
            <a:solidFill>
              <a:srgbClr val="C66951"/>
            </a:solidFill>
          </a:ln>
        </p:spPr>
      </p:pic>
      <p:pic>
        <p:nvPicPr>
          <p:cNvPr id="6" name="Picture 5" descr="Screen Shot 2013-12-01 at 6.36.19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697425" y="2364803"/>
            <a:ext cx="3971895" cy="3617086"/>
          </a:xfrm>
          <a:prstGeom prst="rect">
            <a:avLst/>
          </a:prstGeom>
          <a:ln w="76200" cmpd="sng">
            <a:solidFill>
              <a:srgbClr val="C66951"/>
            </a:solidFill>
          </a:ln>
        </p:spPr>
      </p:pic>
      <p:sp>
        <p:nvSpPr>
          <p:cNvPr id="2" name="Slide Number Placeholder 1"/>
          <p:cNvSpPr>
            <a:spLocks noGrp="1"/>
          </p:cNvSpPr>
          <p:nvPr>
            <p:ph type="sldNum" sz="quarter" idx="12"/>
          </p:nvPr>
        </p:nvSpPr>
        <p:spPr/>
        <p:txBody>
          <a:bodyPr/>
          <a:lstStyle/>
          <a:p>
            <a:fld id="{F7886C9C-DC18-4195-8FD5-A50AA931D419}" type="slidenum">
              <a:rPr lang="en-US" smtClean="0"/>
              <a:pPr/>
              <a:t>22</a:t>
            </a:fld>
            <a:endParaRPr lang="en-US"/>
          </a:p>
        </p:txBody>
      </p:sp>
      <p:sp>
        <p:nvSpPr>
          <p:cNvPr id="9" name="TextBox 8"/>
          <p:cNvSpPr txBox="1"/>
          <p:nvPr/>
        </p:nvSpPr>
        <p:spPr>
          <a:xfrm>
            <a:off x="381000" y="6191639"/>
            <a:ext cx="2411942" cy="369332"/>
          </a:xfrm>
          <a:prstGeom prst="rect">
            <a:avLst/>
          </a:prstGeom>
          <a:noFill/>
        </p:spPr>
        <p:txBody>
          <a:bodyPr wrap="none" rtlCol="0">
            <a:spAutoFit/>
          </a:bodyPr>
          <a:lstStyle/>
          <a:p>
            <a:r>
              <a:rPr lang="en-US" dirty="0" smtClean="0"/>
              <a:t>Cat: SD &amp; D, N, A &amp; SA</a:t>
            </a:r>
            <a:endParaRPr lang="en-US" dirty="0"/>
          </a:p>
        </p:txBody>
      </p:sp>
    </p:spTree>
    <p:extLst>
      <p:ext uri="{BB962C8B-B14F-4D97-AF65-F5344CB8AC3E}">
        <p14:creationId xmlns:p14="http://schemas.microsoft.com/office/powerpoint/2010/main" val="2129082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Scale analysis: Item 11</a:t>
            </a:r>
            <a:endParaRPr lang="en-US" dirty="0"/>
          </a:p>
        </p:txBody>
      </p:sp>
      <p:sp>
        <p:nvSpPr>
          <p:cNvPr id="7" name="TextBox 6"/>
          <p:cNvSpPr txBox="1"/>
          <p:nvPr/>
        </p:nvSpPr>
        <p:spPr>
          <a:xfrm>
            <a:off x="4788754" y="6182684"/>
            <a:ext cx="2441694" cy="369332"/>
          </a:xfrm>
          <a:prstGeom prst="rect">
            <a:avLst/>
          </a:prstGeom>
          <a:noFill/>
        </p:spPr>
        <p:txBody>
          <a:bodyPr wrap="none" rtlCol="0">
            <a:spAutoFit/>
          </a:bodyPr>
          <a:lstStyle/>
          <a:p>
            <a:r>
              <a:rPr lang="en-US" dirty="0" smtClean="0"/>
              <a:t>CBDs: 0.66, 0.96, 2.39</a:t>
            </a:r>
            <a:endParaRPr lang="en-US" dirty="0"/>
          </a:p>
        </p:txBody>
      </p:sp>
      <p:sp>
        <p:nvSpPr>
          <p:cNvPr id="8" name="TextBox 7"/>
          <p:cNvSpPr txBox="1"/>
          <p:nvPr/>
        </p:nvSpPr>
        <p:spPr>
          <a:xfrm>
            <a:off x="2225870" y="1791207"/>
            <a:ext cx="4702579" cy="369332"/>
          </a:xfrm>
          <a:prstGeom prst="rect">
            <a:avLst/>
          </a:prstGeom>
          <a:noFill/>
        </p:spPr>
        <p:txBody>
          <a:bodyPr wrap="none" rtlCol="0">
            <a:spAutoFit/>
          </a:bodyPr>
          <a:lstStyle/>
          <a:p>
            <a:r>
              <a:rPr lang="en-US" dirty="0" smtClean="0"/>
              <a:t>“I like to show off my knowledge and smarts.”</a:t>
            </a:r>
            <a:endParaRPr lang="en-US" dirty="0"/>
          </a:p>
        </p:txBody>
      </p:sp>
      <p:pic>
        <p:nvPicPr>
          <p:cNvPr id="5" name="Picture 4" descr="Screen Shot 2013-12-01 at 6.37.42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1000" y="2364800"/>
            <a:ext cx="3968093" cy="3613623"/>
          </a:xfrm>
          <a:prstGeom prst="rect">
            <a:avLst/>
          </a:prstGeom>
          <a:ln w="76200" cmpd="sng">
            <a:solidFill>
              <a:srgbClr val="C66951"/>
            </a:solidFill>
          </a:ln>
        </p:spPr>
      </p:pic>
      <p:pic>
        <p:nvPicPr>
          <p:cNvPr id="6" name="Picture 5" descr="Screen Shot 2013-12-01 at 6.37.55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788754" y="2364800"/>
            <a:ext cx="3973505" cy="3613623"/>
          </a:xfrm>
          <a:prstGeom prst="rect">
            <a:avLst/>
          </a:prstGeom>
          <a:ln w="76200" cmpd="sng">
            <a:solidFill>
              <a:srgbClr val="C66951"/>
            </a:solidFill>
          </a:ln>
        </p:spPr>
      </p:pic>
      <p:sp>
        <p:nvSpPr>
          <p:cNvPr id="2" name="Slide Number Placeholder 1"/>
          <p:cNvSpPr>
            <a:spLocks noGrp="1"/>
          </p:cNvSpPr>
          <p:nvPr>
            <p:ph type="sldNum" sz="quarter" idx="12"/>
          </p:nvPr>
        </p:nvSpPr>
        <p:spPr/>
        <p:txBody>
          <a:bodyPr/>
          <a:lstStyle/>
          <a:p>
            <a:fld id="{F7886C9C-DC18-4195-8FD5-A50AA931D419}" type="slidenum">
              <a:rPr lang="en-US" smtClean="0"/>
              <a:pPr/>
              <a:t>23</a:t>
            </a:fld>
            <a:endParaRPr lang="en-US"/>
          </a:p>
        </p:txBody>
      </p:sp>
      <p:sp>
        <p:nvSpPr>
          <p:cNvPr id="9" name="TextBox 8"/>
          <p:cNvSpPr txBox="1"/>
          <p:nvPr/>
        </p:nvSpPr>
        <p:spPr>
          <a:xfrm>
            <a:off x="381000" y="6182684"/>
            <a:ext cx="2250296" cy="369332"/>
          </a:xfrm>
          <a:prstGeom prst="rect">
            <a:avLst/>
          </a:prstGeom>
          <a:noFill/>
        </p:spPr>
        <p:txBody>
          <a:bodyPr wrap="none" rtlCol="0">
            <a:spAutoFit/>
          </a:bodyPr>
          <a:lstStyle/>
          <a:p>
            <a:r>
              <a:rPr lang="en-US" dirty="0" smtClean="0"/>
              <a:t>Cat: SD &amp; D, N, A, SA</a:t>
            </a:r>
            <a:endParaRPr lang="en-US" dirty="0"/>
          </a:p>
        </p:txBody>
      </p:sp>
    </p:spTree>
    <p:extLst>
      <p:ext uri="{BB962C8B-B14F-4D97-AF65-F5344CB8AC3E}">
        <p14:creationId xmlns:p14="http://schemas.microsoft.com/office/powerpoint/2010/main" val="56348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Scale analysis: Item 12</a:t>
            </a:r>
            <a:endParaRPr lang="en-US" dirty="0"/>
          </a:p>
        </p:txBody>
      </p:sp>
      <p:sp>
        <p:nvSpPr>
          <p:cNvPr id="7" name="TextBox 6"/>
          <p:cNvSpPr txBox="1"/>
          <p:nvPr/>
        </p:nvSpPr>
        <p:spPr>
          <a:xfrm>
            <a:off x="4759627" y="6199702"/>
            <a:ext cx="2444186" cy="369332"/>
          </a:xfrm>
          <a:prstGeom prst="rect">
            <a:avLst/>
          </a:prstGeom>
          <a:noFill/>
        </p:spPr>
        <p:txBody>
          <a:bodyPr wrap="none" rtlCol="0">
            <a:spAutoFit/>
          </a:bodyPr>
          <a:lstStyle/>
          <a:p>
            <a:r>
              <a:rPr lang="en-US" dirty="0" smtClean="0"/>
              <a:t>CBDs: 0.95, 1.94, 1.57</a:t>
            </a:r>
            <a:endParaRPr lang="en-US" dirty="0"/>
          </a:p>
        </p:txBody>
      </p:sp>
      <p:sp>
        <p:nvSpPr>
          <p:cNvPr id="8" name="TextBox 7"/>
          <p:cNvSpPr txBox="1"/>
          <p:nvPr/>
        </p:nvSpPr>
        <p:spPr>
          <a:xfrm>
            <a:off x="1736684" y="1791207"/>
            <a:ext cx="5669979" cy="369332"/>
          </a:xfrm>
          <a:prstGeom prst="rect">
            <a:avLst/>
          </a:prstGeom>
          <a:noFill/>
        </p:spPr>
        <p:txBody>
          <a:bodyPr wrap="none" rtlCol="0">
            <a:spAutoFit/>
          </a:bodyPr>
          <a:lstStyle/>
          <a:p>
            <a:r>
              <a:rPr lang="en-US" dirty="0" smtClean="0"/>
              <a:t>“I think my intellect is one of the best things about me.”</a:t>
            </a:r>
            <a:endParaRPr lang="en-US" dirty="0"/>
          </a:p>
        </p:txBody>
      </p:sp>
      <p:pic>
        <p:nvPicPr>
          <p:cNvPr id="5" name="Picture 4" descr="Screen Shot 2013-12-01 at 6.39.11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1000" y="2364800"/>
            <a:ext cx="3955263" cy="3616661"/>
          </a:xfrm>
          <a:prstGeom prst="rect">
            <a:avLst/>
          </a:prstGeom>
          <a:ln w="76200" cmpd="sng">
            <a:solidFill>
              <a:srgbClr val="C66951"/>
            </a:solidFill>
          </a:ln>
        </p:spPr>
      </p:pic>
      <p:pic>
        <p:nvPicPr>
          <p:cNvPr id="6" name="Picture 5" descr="Screen Shot 2013-12-01 at 6.39.26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759627" y="2364800"/>
            <a:ext cx="4002633" cy="3630641"/>
          </a:xfrm>
          <a:prstGeom prst="rect">
            <a:avLst/>
          </a:prstGeom>
          <a:ln w="76200" cmpd="sng">
            <a:solidFill>
              <a:srgbClr val="C66951"/>
            </a:solidFill>
          </a:ln>
        </p:spPr>
      </p:pic>
      <p:sp>
        <p:nvSpPr>
          <p:cNvPr id="2" name="Slide Number Placeholder 1"/>
          <p:cNvSpPr>
            <a:spLocks noGrp="1"/>
          </p:cNvSpPr>
          <p:nvPr>
            <p:ph type="sldNum" sz="quarter" idx="12"/>
          </p:nvPr>
        </p:nvSpPr>
        <p:spPr/>
        <p:txBody>
          <a:bodyPr/>
          <a:lstStyle/>
          <a:p>
            <a:fld id="{F7886C9C-DC18-4195-8FD5-A50AA931D419}" type="slidenum">
              <a:rPr lang="en-US" smtClean="0"/>
              <a:pPr/>
              <a:t>24</a:t>
            </a:fld>
            <a:endParaRPr lang="en-US"/>
          </a:p>
        </p:txBody>
      </p:sp>
      <p:sp>
        <p:nvSpPr>
          <p:cNvPr id="9" name="TextBox 8"/>
          <p:cNvSpPr txBox="1"/>
          <p:nvPr/>
        </p:nvSpPr>
        <p:spPr>
          <a:xfrm>
            <a:off x="381000" y="6201804"/>
            <a:ext cx="2250296" cy="369332"/>
          </a:xfrm>
          <a:prstGeom prst="rect">
            <a:avLst/>
          </a:prstGeom>
          <a:noFill/>
        </p:spPr>
        <p:txBody>
          <a:bodyPr wrap="none" rtlCol="0">
            <a:spAutoFit/>
          </a:bodyPr>
          <a:lstStyle/>
          <a:p>
            <a:r>
              <a:rPr lang="en-US" dirty="0" smtClean="0"/>
              <a:t>Cat: SD &amp; D, N, A, SA</a:t>
            </a:r>
            <a:endParaRPr lang="en-US" dirty="0"/>
          </a:p>
        </p:txBody>
      </p:sp>
    </p:spTree>
    <p:extLst>
      <p:ext uri="{BB962C8B-B14F-4D97-AF65-F5344CB8AC3E}">
        <p14:creationId xmlns:p14="http://schemas.microsoft.com/office/powerpoint/2010/main" val="1370540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Scale analysis: Item 13</a:t>
            </a:r>
            <a:endParaRPr lang="en-US" dirty="0"/>
          </a:p>
        </p:txBody>
      </p:sp>
      <p:sp>
        <p:nvSpPr>
          <p:cNvPr id="7" name="TextBox 6"/>
          <p:cNvSpPr txBox="1"/>
          <p:nvPr/>
        </p:nvSpPr>
        <p:spPr>
          <a:xfrm>
            <a:off x="4794814" y="6186151"/>
            <a:ext cx="2436184" cy="369332"/>
          </a:xfrm>
          <a:prstGeom prst="rect">
            <a:avLst/>
          </a:prstGeom>
          <a:noFill/>
        </p:spPr>
        <p:txBody>
          <a:bodyPr wrap="none" rtlCol="0">
            <a:spAutoFit/>
          </a:bodyPr>
          <a:lstStyle/>
          <a:p>
            <a:r>
              <a:rPr lang="en-US" dirty="0" smtClean="0"/>
              <a:t>CBDs: 0.14, 1.12, 2.97</a:t>
            </a:r>
            <a:endParaRPr lang="en-US" dirty="0"/>
          </a:p>
        </p:txBody>
      </p:sp>
      <p:sp>
        <p:nvSpPr>
          <p:cNvPr id="8" name="TextBox 7"/>
          <p:cNvSpPr txBox="1"/>
          <p:nvPr/>
        </p:nvSpPr>
        <p:spPr>
          <a:xfrm>
            <a:off x="934404" y="1791207"/>
            <a:ext cx="7281072" cy="369332"/>
          </a:xfrm>
          <a:prstGeom prst="rect">
            <a:avLst/>
          </a:prstGeom>
          <a:noFill/>
        </p:spPr>
        <p:txBody>
          <a:bodyPr wrap="none" rtlCol="0">
            <a:spAutoFit/>
          </a:bodyPr>
          <a:lstStyle/>
          <a:p>
            <a:r>
              <a:rPr lang="en-US" dirty="0" smtClean="0"/>
              <a:t>“I tend to correct the mistakes of others even if the mistakes are small.”</a:t>
            </a:r>
            <a:endParaRPr lang="en-US" dirty="0"/>
          </a:p>
        </p:txBody>
      </p:sp>
      <p:pic>
        <p:nvPicPr>
          <p:cNvPr id="5" name="Picture 4" descr="Screen Shot 2013-12-01 at 6.40.20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1000" y="2364801"/>
            <a:ext cx="3961571" cy="3617086"/>
          </a:xfrm>
          <a:prstGeom prst="rect">
            <a:avLst/>
          </a:prstGeom>
          <a:ln w="76200" cmpd="sng">
            <a:solidFill>
              <a:srgbClr val="C66951"/>
            </a:solidFill>
          </a:ln>
        </p:spPr>
      </p:pic>
      <p:sp>
        <p:nvSpPr>
          <p:cNvPr id="2" name="Slide Number Placeholder 1"/>
          <p:cNvSpPr>
            <a:spLocks noGrp="1"/>
          </p:cNvSpPr>
          <p:nvPr>
            <p:ph type="sldNum" sz="quarter" idx="12"/>
          </p:nvPr>
        </p:nvSpPr>
        <p:spPr/>
        <p:txBody>
          <a:bodyPr/>
          <a:lstStyle/>
          <a:p>
            <a:fld id="{F7886C9C-DC18-4195-8FD5-A50AA931D419}" type="slidenum">
              <a:rPr lang="en-US" smtClean="0"/>
              <a:pPr/>
              <a:t>25</a:t>
            </a:fld>
            <a:endParaRPr lang="en-US"/>
          </a:p>
        </p:txBody>
      </p:sp>
      <p:sp>
        <p:nvSpPr>
          <p:cNvPr id="9" name="TextBox 8"/>
          <p:cNvSpPr txBox="1"/>
          <p:nvPr/>
        </p:nvSpPr>
        <p:spPr>
          <a:xfrm>
            <a:off x="381000" y="6186151"/>
            <a:ext cx="2250296" cy="369332"/>
          </a:xfrm>
          <a:prstGeom prst="rect">
            <a:avLst/>
          </a:prstGeom>
          <a:noFill/>
        </p:spPr>
        <p:txBody>
          <a:bodyPr wrap="none" rtlCol="0">
            <a:spAutoFit/>
          </a:bodyPr>
          <a:lstStyle/>
          <a:p>
            <a:r>
              <a:rPr lang="en-US" dirty="0" smtClean="0"/>
              <a:t>Cat: SD &amp; D, N, A, SA</a:t>
            </a:r>
            <a:endParaRPr lang="en-US" dirty="0"/>
          </a:p>
        </p:txBody>
      </p:sp>
      <p:pic>
        <p:nvPicPr>
          <p:cNvPr id="4" name="Picture 3" descr="Screen Shot 2013-12-04 at 9.25.06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0528" y="2359024"/>
            <a:ext cx="3951732" cy="3622864"/>
          </a:xfrm>
          <a:prstGeom prst="rect">
            <a:avLst/>
          </a:prstGeom>
          <a:ln w="76200" cmpd="sng">
            <a:solidFill>
              <a:srgbClr val="C66951"/>
            </a:solidFill>
          </a:ln>
        </p:spPr>
      </p:pic>
    </p:spTree>
    <p:extLst>
      <p:ext uri="{BB962C8B-B14F-4D97-AF65-F5344CB8AC3E}">
        <p14:creationId xmlns:p14="http://schemas.microsoft.com/office/powerpoint/2010/main" val="844836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Scale analysis: Item 14</a:t>
            </a:r>
            <a:endParaRPr lang="en-US" dirty="0"/>
          </a:p>
        </p:txBody>
      </p:sp>
      <p:sp>
        <p:nvSpPr>
          <p:cNvPr id="7" name="TextBox 6"/>
          <p:cNvSpPr txBox="1"/>
          <p:nvPr/>
        </p:nvSpPr>
        <p:spPr>
          <a:xfrm>
            <a:off x="4785285" y="6260068"/>
            <a:ext cx="2449484" cy="369332"/>
          </a:xfrm>
          <a:prstGeom prst="rect">
            <a:avLst/>
          </a:prstGeom>
          <a:noFill/>
        </p:spPr>
        <p:txBody>
          <a:bodyPr wrap="none" rtlCol="0">
            <a:spAutoFit/>
          </a:bodyPr>
          <a:lstStyle/>
          <a:p>
            <a:r>
              <a:rPr lang="en-US" dirty="0" smtClean="0"/>
              <a:t>CBDs: 0.52, 1.51, 1.82</a:t>
            </a:r>
            <a:endParaRPr lang="en-US" dirty="0"/>
          </a:p>
        </p:txBody>
      </p:sp>
      <p:sp>
        <p:nvSpPr>
          <p:cNvPr id="8" name="TextBox 7"/>
          <p:cNvSpPr txBox="1"/>
          <p:nvPr/>
        </p:nvSpPr>
        <p:spPr>
          <a:xfrm>
            <a:off x="381001" y="1791207"/>
            <a:ext cx="8481026" cy="646331"/>
          </a:xfrm>
          <a:prstGeom prst="rect">
            <a:avLst/>
          </a:prstGeom>
          <a:noFill/>
        </p:spPr>
        <p:txBody>
          <a:bodyPr wrap="square" rtlCol="0">
            <a:spAutoFit/>
          </a:bodyPr>
          <a:lstStyle/>
          <a:p>
            <a:pPr algn="ctr"/>
            <a:r>
              <a:rPr lang="en-US" dirty="0" smtClean="0"/>
              <a:t>“I have no problem making decisions for others if I’m smarter and more knowledgeable than they are.”</a:t>
            </a:r>
            <a:endParaRPr lang="en-US" dirty="0"/>
          </a:p>
        </p:txBody>
      </p:sp>
      <p:pic>
        <p:nvPicPr>
          <p:cNvPr id="5" name="Picture 4" descr="Screen Shot 2013-12-01 at 6.41.49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1001" y="2498884"/>
            <a:ext cx="3955263" cy="3615819"/>
          </a:xfrm>
          <a:prstGeom prst="rect">
            <a:avLst/>
          </a:prstGeom>
          <a:ln w="76200" cmpd="sng">
            <a:solidFill>
              <a:srgbClr val="C66951"/>
            </a:solidFill>
          </a:ln>
        </p:spPr>
      </p:pic>
      <p:pic>
        <p:nvPicPr>
          <p:cNvPr id="6" name="Picture 5" descr="Screen Shot 2013-12-01 at 6.42.01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785285" y="2498884"/>
            <a:ext cx="3976975" cy="3625775"/>
          </a:xfrm>
          <a:prstGeom prst="rect">
            <a:avLst/>
          </a:prstGeom>
          <a:ln w="76200" cmpd="sng">
            <a:solidFill>
              <a:srgbClr val="C66951"/>
            </a:solidFill>
          </a:ln>
        </p:spPr>
      </p:pic>
      <p:sp>
        <p:nvSpPr>
          <p:cNvPr id="2" name="Slide Number Placeholder 1"/>
          <p:cNvSpPr>
            <a:spLocks noGrp="1"/>
          </p:cNvSpPr>
          <p:nvPr>
            <p:ph type="sldNum" sz="quarter" idx="12"/>
          </p:nvPr>
        </p:nvSpPr>
        <p:spPr/>
        <p:txBody>
          <a:bodyPr/>
          <a:lstStyle/>
          <a:p>
            <a:fld id="{F7886C9C-DC18-4195-8FD5-A50AA931D419}" type="slidenum">
              <a:rPr lang="en-US" smtClean="0"/>
              <a:pPr/>
              <a:t>26</a:t>
            </a:fld>
            <a:endParaRPr lang="en-US"/>
          </a:p>
        </p:txBody>
      </p:sp>
      <p:sp>
        <p:nvSpPr>
          <p:cNvPr id="9" name="TextBox 8"/>
          <p:cNvSpPr txBox="1"/>
          <p:nvPr/>
        </p:nvSpPr>
        <p:spPr>
          <a:xfrm>
            <a:off x="381000" y="6260068"/>
            <a:ext cx="2250296" cy="369332"/>
          </a:xfrm>
          <a:prstGeom prst="rect">
            <a:avLst/>
          </a:prstGeom>
          <a:noFill/>
        </p:spPr>
        <p:txBody>
          <a:bodyPr wrap="none" rtlCol="0">
            <a:spAutoFit/>
          </a:bodyPr>
          <a:lstStyle/>
          <a:p>
            <a:r>
              <a:rPr lang="en-US" dirty="0" smtClean="0"/>
              <a:t>Cat: SD &amp; D, N, A, SA</a:t>
            </a:r>
            <a:endParaRPr lang="en-US" dirty="0"/>
          </a:p>
        </p:txBody>
      </p:sp>
    </p:spTree>
    <p:extLst>
      <p:ext uri="{BB962C8B-B14F-4D97-AF65-F5344CB8AC3E}">
        <p14:creationId xmlns:p14="http://schemas.microsoft.com/office/powerpoint/2010/main" val="484759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Scale analysis: Item 15</a:t>
            </a:r>
            <a:endParaRPr lang="en-US" dirty="0"/>
          </a:p>
        </p:txBody>
      </p:sp>
      <p:sp>
        <p:nvSpPr>
          <p:cNvPr id="7" name="TextBox 6"/>
          <p:cNvSpPr txBox="1"/>
          <p:nvPr/>
        </p:nvSpPr>
        <p:spPr>
          <a:xfrm>
            <a:off x="4789881" y="6186149"/>
            <a:ext cx="2449935" cy="369332"/>
          </a:xfrm>
          <a:prstGeom prst="rect">
            <a:avLst/>
          </a:prstGeom>
          <a:noFill/>
        </p:spPr>
        <p:txBody>
          <a:bodyPr wrap="none" rtlCol="0">
            <a:spAutoFit/>
          </a:bodyPr>
          <a:lstStyle/>
          <a:p>
            <a:r>
              <a:rPr lang="en-US" dirty="0" smtClean="0"/>
              <a:t>CBDs: 0.00, 1.21, 1.88</a:t>
            </a:r>
            <a:endParaRPr lang="en-US" dirty="0"/>
          </a:p>
        </p:txBody>
      </p:sp>
      <p:sp>
        <p:nvSpPr>
          <p:cNvPr id="8" name="TextBox 7"/>
          <p:cNvSpPr txBox="1"/>
          <p:nvPr/>
        </p:nvSpPr>
        <p:spPr>
          <a:xfrm>
            <a:off x="862508" y="1791207"/>
            <a:ext cx="7436050" cy="369332"/>
          </a:xfrm>
          <a:prstGeom prst="rect">
            <a:avLst/>
          </a:prstGeom>
          <a:noFill/>
        </p:spPr>
        <p:txBody>
          <a:bodyPr wrap="none" rtlCol="0">
            <a:spAutoFit/>
          </a:bodyPr>
          <a:lstStyle/>
          <a:p>
            <a:r>
              <a:rPr lang="en-US" dirty="0" smtClean="0"/>
              <a:t>“Helpful feedback rarely comes from those less knowledgeable than me.”</a:t>
            </a:r>
            <a:endParaRPr lang="en-US" dirty="0"/>
          </a:p>
        </p:txBody>
      </p:sp>
      <p:pic>
        <p:nvPicPr>
          <p:cNvPr id="5" name="Picture 4" descr="Screen Shot 2013-12-01 at 6.43.30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16955" y="2364801"/>
            <a:ext cx="3971895" cy="3617086"/>
          </a:xfrm>
          <a:prstGeom prst="rect">
            <a:avLst/>
          </a:prstGeom>
          <a:ln w="76200" cmpd="sng">
            <a:solidFill>
              <a:srgbClr val="C66951"/>
            </a:solidFill>
          </a:ln>
        </p:spPr>
      </p:pic>
      <p:pic>
        <p:nvPicPr>
          <p:cNvPr id="6" name="Picture 5" descr="Screen Shot 2013-12-01 at 6.43.45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789881" y="2364801"/>
            <a:ext cx="3972379" cy="3617086"/>
          </a:xfrm>
          <a:prstGeom prst="rect">
            <a:avLst/>
          </a:prstGeom>
          <a:ln w="76200" cmpd="sng">
            <a:solidFill>
              <a:srgbClr val="C66951"/>
            </a:solidFill>
          </a:ln>
        </p:spPr>
      </p:pic>
      <p:sp>
        <p:nvSpPr>
          <p:cNvPr id="2" name="Slide Number Placeholder 1"/>
          <p:cNvSpPr>
            <a:spLocks noGrp="1"/>
          </p:cNvSpPr>
          <p:nvPr>
            <p:ph type="sldNum" sz="quarter" idx="12"/>
          </p:nvPr>
        </p:nvSpPr>
        <p:spPr/>
        <p:txBody>
          <a:bodyPr/>
          <a:lstStyle/>
          <a:p>
            <a:fld id="{F7886C9C-DC18-4195-8FD5-A50AA931D419}" type="slidenum">
              <a:rPr lang="en-US" smtClean="0"/>
              <a:pPr/>
              <a:t>27</a:t>
            </a:fld>
            <a:endParaRPr lang="en-US"/>
          </a:p>
        </p:txBody>
      </p:sp>
      <p:sp>
        <p:nvSpPr>
          <p:cNvPr id="9" name="TextBox 8"/>
          <p:cNvSpPr txBox="1"/>
          <p:nvPr/>
        </p:nvSpPr>
        <p:spPr>
          <a:xfrm>
            <a:off x="416955" y="6186149"/>
            <a:ext cx="2250296" cy="369332"/>
          </a:xfrm>
          <a:prstGeom prst="rect">
            <a:avLst/>
          </a:prstGeom>
          <a:noFill/>
        </p:spPr>
        <p:txBody>
          <a:bodyPr wrap="none" rtlCol="0">
            <a:spAutoFit/>
          </a:bodyPr>
          <a:lstStyle/>
          <a:p>
            <a:r>
              <a:rPr lang="en-US" dirty="0" smtClean="0"/>
              <a:t>Cat: SD &amp; D, N, A, SA</a:t>
            </a:r>
            <a:endParaRPr lang="en-US" dirty="0"/>
          </a:p>
        </p:txBody>
      </p:sp>
    </p:spTree>
    <p:extLst>
      <p:ext uri="{BB962C8B-B14F-4D97-AF65-F5344CB8AC3E}">
        <p14:creationId xmlns:p14="http://schemas.microsoft.com/office/powerpoint/2010/main" val="3467082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Scale analysis: Item 16</a:t>
            </a:r>
            <a:endParaRPr lang="en-US" dirty="0"/>
          </a:p>
        </p:txBody>
      </p:sp>
      <p:sp>
        <p:nvSpPr>
          <p:cNvPr id="7" name="TextBox 6"/>
          <p:cNvSpPr txBox="1"/>
          <p:nvPr/>
        </p:nvSpPr>
        <p:spPr>
          <a:xfrm>
            <a:off x="4790365" y="6186149"/>
            <a:ext cx="2433929" cy="369332"/>
          </a:xfrm>
          <a:prstGeom prst="rect">
            <a:avLst/>
          </a:prstGeom>
          <a:noFill/>
        </p:spPr>
        <p:txBody>
          <a:bodyPr wrap="none" rtlCol="0">
            <a:spAutoFit/>
          </a:bodyPr>
          <a:lstStyle/>
          <a:p>
            <a:r>
              <a:rPr lang="en-US" dirty="0" smtClean="0"/>
              <a:t>CBDs: 0.41, 1.63, 2.97</a:t>
            </a:r>
            <a:endParaRPr lang="en-US" dirty="0"/>
          </a:p>
        </p:txBody>
      </p:sp>
      <p:sp>
        <p:nvSpPr>
          <p:cNvPr id="8" name="TextBox 7"/>
          <p:cNvSpPr txBox="1"/>
          <p:nvPr/>
        </p:nvSpPr>
        <p:spPr>
          <a:xfrm>
            <a:off x="1727277" y="1791207"/>
            <a:ext cx="5683956" cy="369332"/>
          </a:xfrm>
          <a:prstGeom prst="rect">
            <a:avLst/>
          </a:prstGeom>
          <a:noFill/>
        </p:spPr>
        <p:txBody>
          <a:bodyPr wrap="none" rtlCol="0">
            <a:spAutoFit/>
          </a:bodyPr>
          <a:lstStyle/>
          <a:p>
            <a:r>
              <a:rPr lang="en-US" dirty="0" smtClean="0"/>
              <a:t>“People always seem to recognize my intellect/smarts.”</a:t>
            </a:r>
            <a:endParaRPr lang="en-US" dirty="0"/>
          </a:p>
        </p:txBody>
      </p:sp>
      <p:pic>
        <p:nvPicPr>
          <p:cNvPr id="5" name="Picture 4" descr="Screen Shot 2013-12-01 at 6.44.52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999" y="2364801"/>
            <a:ext cx="3971413" cy="3617086"/>
          </a:xfrm>
          <a:prstGeom prst="rect">
            <a:avLst/>
          </a:prstGeom>
          <a:ln w="76200" cmpd="sng">
            <a:solidFill>
              <a:srgbClr val="C66951"/>
            </a:solidFill>
          </a:ln>
        </p:spPr>
      </p:pic>
      <p:pic>
        <p:nvPicPr>
          <p:cNvPr id="6" name="Picture 5" descr="Screen Shot 2013-12-01 at 6.45.08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790365" y="2364801"/>
            <a:ext cx="3971895" cy="3617086"/>
          </a:xfrm>
          <a:prstGeom prst="rect">
            <a:avLst/>
          </a:prstGeom>
          <a:ln w="76200" cmpd="sng">
            <a:solidFill>
              <a:srgbClr val="C66951"/>
            </a:solidFill>
          </a:ln>
        </p:spPr>
      </p:pic>
      <p:sp>
        <p:nvSpPr>
          <p:cNvPr id="2" name="Slide Number Placeholder 1"/>
          <p:cNvSpPr>
            <a:spLocks noGrp="1"/>
          </p:cNvSpPr>
          <p:nvPr>
            <p:ph type="sldNum" sz="quarter" idx="12"/>
          </p:nvPr>
        </p:nvSpPr>
        <p:spPr/>
        <p:txBody>
          <a:bodyPr/>
          <a:lstStyle/>
          <a:p>
            <a:fld id="{F7886C9C-DC18-4195-8FD5-A50AA931D419}" type="slidenum">
              <a:rPr lang="en-US" smtClean="0"/>
              <a:pPr/>
              <a:t>28</a:t>
            </a:fld>
            <a:endParaRPr lang="en-US"/>
          </a:p>
        </p:txBody>
      </p:sp>
      <p:sp>
        <p:nvSpPr>
          <p:cNvPr id="9" name="TextBox 8"/>
          <p:cNvSpPr txBox="1"/>
          <p:nvPr/>
        </p:nvSpPr>
        <p:spPr>
          <a:xfrm>
            <a:off x="380999" y="6186149"/>
            <a:ext cx="2308004" cy="369332"/>
          </a:xfrm>
          <a:prstGeom prst="rect">
            <a:avLst/>
          </a:prstGeom>
          <a:noFill/>
        </p:spPr>
        <p:txBody>
          <a:bodyPr wrap="none" rtlCol="0">
            <a:spAutoFit/>
          </a:bodyPr>
          <a:lstStyle/>
          <a:p>
            <a:r>
              <a:rPr lang="en-US" dirty="0" smtClean="0"/>
              <a:t>Cat:  SD &amp; D, N, A, SA</a:t>
            </a:r>
            <a:endParaRPr lang="en-US" dirty="0"/>
          </a:p>
        </p:txBody>
      </p:sp>
    </p:spTree>
    <p:extLst>
      <p:ext uri="{BB962C8B-B14F-4D97-AF65-F5344CB8AC3E}">
        <p14:creationId xmlns:p14="http://schemas.microsoft.com/office/powerpoint/2010/main" val="2855692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Scale analysis: Item 17</a:t>
            </a:r>
            <a:endParaRPr lang="en-US" dirty="0"/>
          </a:p>
        </p:txBody>
      </p:sp>
      <p:sp>
        <p:nvSpPr>
          <p:cNvPr id="7" name="TextBox 6"/>
          <p:cNvSpPr txBox="1"/>
          <p:nvPr/>
        </p:nvSpPr>
        <p:spPr>
          <a:xfrm>
            <a:off x="4785285" y="6170414"/>
            <a:ext cx="1869698" cy="369332"/>
          </a:xfrm>
          <a:prstGeom prst="rect">
            <a:avLst/>
          </a:prstGeom>
          <a:noFill/>
        </p:spPr>
        <p:txBody>
          <a:bodyPr wrap="none" rtlCol="0">
            <a:spAutoFit/>
          </a:bodyPr>
          <a:lstStyle/>
          <a:p>
            <a:r>
              <a:rPr lang="en-US" dirty="0" smtClean="0"/>
              <a:t>CBDs: 1.96, 3.00</a:t>
            </a:r>
            <a:endParaRPr lang="en-US" dirty="0"/>
          </a:p>
        </p:txBody>
      </p:sp>
      <p:sp>
        <p:nvSpPr>
          <p:cNvPr id="8" name="TextBox 7"/>
          <p:cNvSpPr txBox="1"/>
          <p:nvPr/>
        </p:nvSpPr>
        <p:spPr>
          <a:xfrm>
            <a:off x="2668017" y="1791207"/>
            <a:ext cx="3804948" cy="369332"/>
          </a:xfrm>
          <a:prstGeom prst="rect">
            <a:avLst/>
          </a:prstGeom>
          <a:noFill/>
        </p:spPr>
        <p:txBody>
          <a:bodyPr wrap="none" rtlCol="0">
            <a:spAutoFit/>
          </a:bodyPr>
          <a:lstStyle/>
          <a:p>
            <a:r>
              <a:rPr lang="en-US" dirty="0" smtClean="0"/>
              <a:t>“People learn a great deal from me.”</a:t>
            </a:r>
            <a:endParaRPr lang="en-US" dirty="0"/>
          </a:p>
        </p:txBody>
      </p:sp>
      <p:pic>
        <p:nvPicPr>
          <p:cNvPr id="5" name="Picture 4" descr="Screen Shot 2013-12-01 at 6.46.07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1000" y="2364801"/>
            <a:ext cx="3961571" cy="3617086"/>
          </a:xfrm>
          <a:prstGeom prst="rect">
            <a:avLst/>
          </a:prstGeom>
          <a:ln w="76200" cmpd="sng">
            <a:solidFill>
              <a:srgbClr val="C66951"/>
            </a:solidFill>
          </a:ln>
        </p:spPr>
      </p:pic>
      <p:pic>
        <p:nvPicPr>
          <p:cNvPr id="6" name="Picture 5" descr="Screen Shot 2013-12-01 at 6.46.22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785285" y="2364800"/>
            <a:ext cx="3976975" cy="3611843"/>
          </a:xfrm>
          <a:prstGeom prst="rect">
            <a:avLst/>
          </a:prstGeom>
          <a:ln w="76200" cmpd="sng">
            <a:solidFill>
              <a:srgbClr val="C66951"/>
            </a:solidFill>
          </a:ln>
        </p:spPr>
      </p:pic>
      <p:sp>
        <p:nvSpPr>
          <p:cNvPr id="2" name="Slide Number Placeholder 1"/>
          <p:cNvSpPr>
            <a:spLocks noGrp="1"/>
          </p:cNvSpPr>
          <p:nvPr>
            <p:ph type="sldNum" sz="quarter" idx="12"/>
          </p:nvPr>
        </p:nvSpPr>
        <p:spPr/>
        <p:txBody>
          <a:bodyPr/>
          <a:lstStyle/>
          <a:p>
            <a:fld id="{F7886C9C-DC18-4195-8FD5-A50AA931D419}" type="slidenum">
              <a:rPr lang="en-US" smtClean="0"/>
              <a:pPr/>
              <a:t>29</a:t>
            </a:fld>
            <a:endParaRPr lang="en-US"/>
          </a:p>
        </p:txBody>
      </p:sp>
      <p:sp>
        <p:nvSpPr>
          <p:cNvPr id="9" name="TextBox 8"/>
          <p:cNvSpPr txBox="1"/>
          <p:nvPr/>
        </p:nvSpPr>
        <p:spPr>
          <a:xfrm>
            <a:off x="381000" y="6170414"/>
            <a:ext cx="2417008" cy="369332"/>
          </a:xfrm>
          <a:prstGeom prst="rect">
            <a:avLst/>
          </a:prstGeom>
          <a:noFill/>
        </p:spPr>
        <p:txBody>
          <a:bodyPr wrap="none" rtlCol="0">
            <a:spAutoFit/>
          </a:bodyPr>
          <a:lstStyle/>
          <a:p>
            <a:r>
              <a:rPr lang="en-US" dirty="0" smtClean="0"/>
              <a:t>Cat: SD &amp; D &amp; N, A, SA</a:t>
            </a:r>
            <a:endParaRPr lang="en-US" dirty="0"/>
          </a:p>
        </p:txBody>
      </p:sp>
    </p:spTree>
    <p:extLst>
      <p:ext uri="{BB962C8B-B14F-4D97-AF65-F5344CB8AC3E}">
        <p14:creationId xmlns:p14="http://schemas.microsoft.com/office/powerpoint/2010/main" val="1574172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138930"/>
          </a:xfrm>
        </p:spPr>
        <p:txBody>
          <a:bodyPr>
            <a:normAutofit/>
          </a:bodyPr>
          <a:lstStyle/>
          <a:p>
            <a:r>
              <a:rPr lang="en-US" sz="2400" dirty="0" smtClean="0"/>
              <a:t>Social/personality psychology.</a:t>
            </a:r>
          </a:p>
          <a:p>
            <a:pPr lvl="1"/>
            <a:r>
              <a:rPr lang="en-US" sz="2200" dirty="0" smtClean="0"/>
              <a:t>Narcissism in the normal spectrum: NPI.</a:t>
            </a:r>
          </a:p>
          <a:p>
            <a:r>
              <a:rPr lang="en-US" sz="2400" dirty="0" smtClean="0"/>
              <a:t>Arrogance in the workplace.</a:t>
            </a:r>
          </a:p>
          <a:p>
            <a:pPr lvl="1"/>
            <a:r>
              <a:rPr lang="en-US" sz="2200" dirty="0" smtClean="0"/>
              <a:t>Workplace behaviors: WARS.</a:t>
            </a:r>
          </a:p>
          <a:p>
            <a:r>
              <a:rPr lang="en-US" sz="2400" dirty="0" smtClean="0"/>
              <a:t>André Green’s theory of narcissism.</a:t>
            </a:r>
          </a:p>
          <a:p>
            <a:pPr lvl="1"/>
            <a:r>
              <a:rPr lang="en-US" sz="2200" dirty="0" smtClean="0"/>
              <a:t>Cerebral vs. somatic.</a:t>
            </a:r>
          </a:p>
          <a:p>
            <a:pPr lvl="1"/>
            <a:endParaRPr lang="en-US" sz="2200" dirty="0" smtClean="0"/>
          </a:p>
          <a:p>
            <a:r>
              <a:rPr lang="en-US" sz="2400" dirty="0" smtClean="0"/>
              <a:t>Synthesis into the Intellectual Arrogance Scale</a:t>
            </a:r>
          </a:p>
          <a:p>
            <a:endParaRPr lang="en-US" sz="2400" dirty="0" smtClean="0"/>
          </a:p>
          <a:p>
            <a:r>
              <a:rPr lang="en-US" sz="2400" dirty="0" smtClean="0"/>
              <a:t>Importance: academia, hiring process</a:t>
            </a:r>
          </a:p>
          <a:p>
            <a:pPr lvl="1"/>
            <a:endParaRPr lang="en-US" sz="2200" dirty="0" smtClean="0"/>
          </a:p>
          <a:p>
            <a:pPr lvl="1"/>
            <a:endParaRPr lang="en-US" sz="2200" dirty="0"/>
          </a:p>
        </p:txBody>
      </p:sp>
      <p:sp>
        <p:nvSpPr>
          <p:cNvPr id="3" name="Title 2"/>
          <p:cNvSpPr>
            <a:spLocks noGrp="1"/>
          </p:cNvSpPr>
          <p:nvPr>
            <p:ph type="title"/>
          </p:nvPr>
        </p:nvSpPr>
        <p:spPr/>
        <p:txBody>
          <a:bodyPr/>
          <a:lstStyle/>
          <a:p>
            <a:r>
              <a:rPr lang="en-US" dirty="0" smtClean="0"/>
              <a:t>Background</a:t>
            </a:r>
            <a:endParaRPr lang="en-US" dirty="0"/>
          </a:p>
        </p:txBody>
      </p:sp>
      <p:sp>
        <p:nvSpPr>
          <p:cNvPr id="4" name="Slide Number Placeholder 3"/>
          <p:cNvSpPr>
            <a:spLocks noGrp="1"/>
          </p:cNvSpPr>
          <p:nvPr>
            <p:ph type="sldNum" sz="quarter" idx="12"/>
          </p:nvPr>
        </p:nvSpPr>
        <p:spPr/>
        <p:txBody>
          <a:bodyPr/>
          <a:lstStyle/>
          <a:p>
            <a:fld id="{F7886C9C-DC18-4195-8FD5-A50AA931D419}" type="slidenum">
              <a:rPr lang="en-US" smtClean="0"/>
              <a:pPr/>
              <a:t>3</a:t>
            </a:fld>
            <a:endParaRPr lang="en-US"/>
          </a:p>
        </p:txBody>
      </p:sp>
    </p:spTree>
    <p:extLst>
      <p:ext uri="{BB962C8B-B14F-4D97-AF65-F5344CB8AC3E}">
        <p14:creationId xmlns:p14="http://schemas.microsoft.com/office/powerpoint/2010/main" val="23753110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Scale analysis: Item 18</a:t>
            </a:r>
            <a:endParaRPr lang="en-US" dirty="0"/>
          </a:p>
        </p:txBody>
      </p:sp>
      <p:sp>
        <p:nvSpPr>
          <p:cNvPr id="7" name="TextBox 6"/>
          <p:cNvSpPr txBox="1"/>
          <p:nvPr/>
        </p:nvSpPr>
        <p:spPr>
          <a:xfrm>
            <a:off x="4790365" y="6225808"/>
            <a:ext cx="2426153" cy="369332"/>
          </a:xfrm>
          <a:prstGeom prst="rect">
            <a:avLst/>
          </a:prstGeom>
          <a:noFill/>
        </p:spPr>
        <p:txBody>
          <a:bodyPr wrap="none" rtlCol="0">
            <a:spAutoFit/>
          </a:bodyPr>
          <a:lstStyle/>
          <a:p>
            <a:r>
              <a:rPr lang="en-US" dirty="0" smtClean="0"/>
              <a:t>CBDs: 0.07, 0.95, 2.01</a:t>
            </a:r>
            <a:endParaRPr lang="en-US" dirty="0"/>
          </a:p>
        </p:txBody>
      </p:sp>
      <p:sp>
        <p:nvSpPr>
          <p:cNvPr id="8" name="TextBox 7"/>
          <p:cNvSpPr txBox="1"/>
          <p:nvPr/>
        </p:nvSpPr>
        <p:spPr>
          <a:xfrm>
            <a:off x="314653" y="1791207"/>
            <a:ext cx="8594764" cy="646331"/>
          </a:xfrm>
          <a:prstGeom prst="rect">
            <a:avLst/>
          </a:prstGeom>
          <a:noFill/>
        </p:spPr>
        <p:txBody>
          <a:bodyPr wrap="square" rtlCol="0">
            <a:spAutoFit/>
          </a:bodyPr>
          <a:lstStyle/>
          <a:p>
            <a:r>
              <a:rPr lang="en-US" dirty="0" smtClean="0"/>
              <a:t>“If I make a difficult decision requiring complex reasoning and the person affected wouldn’t understand my reasoning, it’s okay to keep him or her uninformed.” </a:t>
            </a:r>
            <a:endParaRPr lang="en-US" dirty="0"/>
          </a:p>
        </p:txBody>
      </p:sp>
      <p:pic>
        <p:nvPicPr>
          <p:cNvPr id="5" name="Picture 4" descr="Screen Shot 2013-12-01 at 6.47.32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14653" y="2505241"/>
            <a:ext cx="3971412" cy="3617086"/>
          </a:xfrm>
          <a:prstGeom prst="rect">
            <a:avLst/>
          </a:prstGeom>
          <a:ln w="76200" cmpd="sng">
            <a:solidFill>
              <a:srgbClr val="C66951"/>
            </a:solidFill>
          </a:ln>
        </p:spPr>
      </p:pic>
      <p:pic>
        <p:nvPicPr>
          <p:cNvPr id="6" name="Picture 5" descr="Screen Shot 2013-12-01 at 6.47.47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790365" y="2505241"/>
            <a:ext cx="3971895" cy="3617086"/>
          </a:xfrm>
          <a:prstGeom prst="rect">
            <a:avLst/>
          </a:prstGeom>
          <a:ln w="76200" cmpd="sng">
            <a:solidFill>
              <a:srgbClr val="C66951"/>
            </a:solidFill>
          </a:ln>
        </p:spPr>
      </p:pic>
      <p:sp>
        <p:nvSpPr>
          <p:cNvPr id="2" name="Slide Number Placeholder 1"/>
          <p:cNvSpPr>
            <a:spLocks noGrp="1"/>
          </p:cNvSpPr>
          <p:nvPr>
            <p:ph type="sldNum" sz="quarter" idx="12"/>
          </p:nvPr>
        </p:nvSpPr>
        <p:spPr/>
        <p:txBody>
          <a:bodyPr/>
          <a:lstStyle/>
          <a:p>
            <a:fld id="{F7886C9C-DC18-4195-8FD5-A50AA931D419}" type="slidenum">
              <a:rPr lang="en-US" smtClean="0"/>
              <a:pPr/>
              <a:t>30</a:t>
            </a:fld>
            <a:endParaRPr lang="en-US"/>
          </a:p>
        </p:txBody>
      </p:sp>
      <p:sp>
        <p:nvSpPr>
          <p:cNvPr id="9" name="TextBox 8"/>
          <p:cNvSpPr txBox="1"/>
          <p:nvPr/>
        </p:nvSpPr>
        <p:spPr>
          <a:xfrm>
            <a:off x="314653" y="6225808"/>
            <a:ext cx="2250296" cy="369332"/>
          </a:xfrm>
          <a:prstGeom prst="rect">
            <a:avLst/>
          </a:prstGeom>
          <a:noFill/>
        </p:spPr>
        <p:txBody>
          <a:bodyPr wrap="none" rtlCol="0">
            <a:spAutoFit/>
          </a:bodyPr>
          <a:lstStyle/>
          <a:p>
            <a:r>
              <a:rPr lang="en-US" dirty="0" smtClean="0"/>
              <a:t>Cat: SD &amp; D, N, A, SA</a:t>
            </a:r>
            <a:endParaRPr lang="en-US" dirty="0"/>
          </a:p>
        </p:txBody>
      </p:sp>
    </p:spTree>
    <p:extLst>
      <p:ext uri="{BB962C8B-B14F-4D97-AF65-F5344CB8AC3E}">
        <p14:creationId xmlns:p14="http://schemas.microsoft.com/office/powerpoint/2010/main" val="1736031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Scale analysis: Item 19</a:t>
            </a:r>
            <a:endParaRPr lang="en-US" dirty="0"/>
          </a:p>
        </p:txBody>
      </p:sp>
      <p:sp>
        <p:nvSpPr>
          <p:cNvPr id="7" name="TextBox 6"/>
          <p:cNvSpPr txBox="1"/>
          <p:nvPr/>
        </p:nvSpPr>
        <p:spPr>
          <a:xfrm>
            <a:off x="4784947" y="6216401"/>
            <a:ext cx="2447793" cy="369332"/>
          </a:xfrm>
          <a:prstGeom prst="rect">
            <a:avLst/>
          </a:prstGeom>
          <a:noFill/>
        </p:spPr>
        <p:txBody>
          <a:bodyPr wrap="none" rtlCol="0">
            <a:spAutoFit/>
          </a:bodyPr>
          <a:lstStyle/>
          <a:p>
            <a:r>
              <a:rPr lang="en-US" dirty="0" smtClean="0"/>
              <a:t>CBDs: 0.42, 0.84, 1.54</a:t>
            </a:r>
            <a:endParaRPr lang="en-US" dirty="0"/>
          </a:p>
        </p:txBody>
      </p:sp>
      <p:sp>
        <p:nvSpPr>
          <p:cNvPr id="8" name="TextBox 7"/>
          <p:cNvSpPr txBox="1"/>
          <p:nvPr/>
        </p:nvSpPr>
        <p:spPr>
          <a:xfrm>
            <a:off x="381000" y="1791207"/>
            <a:ext cx="8381260" cy="646331"/>
          </a:xfrm>
          <a:prstGeom prst="rect">
            <a:avLst/>
          </a:prstGeom>
          <a:noFill/>
        </p:spPr>
        <p:txBody>
          <a:bodyPr wrap="square" rtlCol="0">
            <a:spAutoFit/>
          </a:bodyPr>
          <a:lstStyle/>
          <a:p>
            <a:pPr algn="ctr"/>
            <a:r>
              <a:rPr lang="en-US" dirty="0" smtClean="0"/>
              <a:t>“Sometimes I find myself learning new things not because I’m truly interested but because it makes me more knowledgeable than others.”</a:t>
            </a:r>
            <a:endParaRPr lang="en-US" dirty="0"/>
          </a:p>
        </p:txBody>
      </p:sp>
      <p:pic>
        <p:nvPicPr>
          <p:cNvPr id="5" name="Picture 4" descr="Screen Shot 2013-12-01 at 6.48.36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00892" y="2498884"/>
            <a:ext cx="3961571" cy="3617086"/>
          </a:xfrm>
          <a:prstGeom prst="rect">
            <a:avLst/>
          </a:prstGeom>
          <a:ln w="76200" cmpd="sng">
            <a:solidFill>
              <a:srgbClr val="C66951"/>
            </a:solidFill>
          </a:ln>
        </p:spPr>
      </p:pic>
      <p:pic>
        <p:nvPicPr>
          <p:cNvPr id="9" name="Picture 8" descr="Screen Shot 2013-12-01 at 6.49.54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784947" y="2498884"/>
            <a:ext cx="3977314" cy="3617086"/>
          </a:xfrm>
          <a:prstGeom prst="rect">
            <a:avLst/>
          </a:prstGeom>
          <a:ln w="76200" cmpd="sng">
            <a:solidFill>
              <a:srgbClr val="C66951"/>
            </a:solidFill>
          </a:ln>
        </p:spPr>
      </p:pic>
      <p:sp>
        <p:nvSpPr>
          <p:cNvPr id="2" name="Slide Number Placeholder 1"/>
          <p:cNvSpPr>
            <a:spLocks noGrp="1"/>
          </p:cNvSpPr>
          <p:nvPr>
            <p:ph type="sldNum" sz="quarter" idx="12"/>
          </p:nvPr>
        </p:nvSpPr>
        <p:spPr/>
        <p:txBody>
          <a:bodyPr/>
          <a:lstStyle/>
          <a:p>
            <a:fld id="{F7886C9C-DC18-4195-8FD5-A50AA931D419}" type="slidenum">
              <a:rPr lang="en-US" smtClean="0"/>
              <a:pPr/>
              <a:t>31</a:t>
            </a:fld>
            <a:endParaRPr lang="en-US"/>
          </a:p>
        </p:txBody>
      </p:sp>
      <p:sp>
        <p:nvSpPr>
          <p:cNvPr id="10" name="TextBox 9"/>
          <p:cNvSpPr txBox="1"/>
          <p:nvPr/>
        </p:nvSpPr>
        <p:spPr>
          <a:xfrm>
            <a:off x="381000" y="6216401"/>
            <a:ext cx="2250296" cy="369332"/>
          </a:xfrm>
          <a:prstGeom prst="rect">
            <a:avLst/>
          </a:prstGeom>
          <a:noFill/>
        </p:spPr>
        <p:txBody>
          <a:bodyPr wrap="none" rtlCol="0">
            <a:spAutoFit/>
          </a:bodyPr>
          <a:lstStyle/>
          <a:p>
            <a:r>
              <a:rPr lang="en-US" dirty="0" smtClean="0"/>
              <a:t>Cat: SD &amp; D, N, A, SA</a:t>
            </a:r>
            <a:endParaRPr lang="en-US" dirty="0"/>
          </a:p>
        </p:txBody>
      </p:sp>
    </p:spTree>
    <p:extLst>
      <p:ext uri="{BB962C8B-B14F-4D97-AF65-F5344CB8AC3E}">
        <p14:creationId xmlns:p14="http://schemas.microsoft.com/office/powerpoint/2010/main" val="1373131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Scale analysis: Item 20</a:t>
            </a:r>
            <a:endParaRPr lang="en-US" dirty="0"/>
          </a:p>
        </p:txBody>
      </p:sp>
      <p:sp>
        <p:nvSpPr>
          <p:cNvPr id="7" name="TextBox 6"/>
          <p:cNvSpPr txBox="1"/>
          <p:nvPr/>
        </p:nvSpPr>
        <p:spPr>
          <a:xfrm>
            <a:off x="4809009" y="6122908"/>
            <a:ext cx="1877437" cy="369332"/>
          </a:xfrm>
          <a:prstGeom prst="rect">
            <a:avLst/>
          </a:prstGeom>
          <a:noFill/>
        </p:spPr>
        <p:txBody>
          <a:bodyPr wrap="none" rtlCol="0">
            <a:spAutoFit/>
          </a:bodyPr>
          <a:lstStyle/>
          <a:p>
            <a:r>
              <a:rPr lang="en-US" dirty="0" smtClean="0"/>
              <a:t>CBDs: 0.31, 1.29</a:t>
            </a:r>
            <a:endParaRPr lang="en-US" dirty="0"/>
          </a:p>
        </p:txBody>
      </p:sp>
      <p:sp>
        <p:nvSpPr>
          <p:cNvPr id="8" name="TextBox 7"/>
          <p:cNvSpPr txBox="1"/>
          <p:nvPr/>
        </p:nvSpPr>
        <p:spPr>
          <a:xfrm>
            <a:off x="1197874" y="1755569"/>
            <a:ext cx="6814110" cy="369332"/>
          </a:xfrm>
          <a:prstGeom prst="rect">
            <a:avLst/>
          </a:prstGeom>
          <a:noFill/>
        </p:spPr>
        <p:txBody>
          <a:bodyPr wrap="none" rtlCol="0">
            <a:spAutoFit/>
          </a:bodyPr>
          <a:lstStyle/>
          <a:p>
            <a:r>
              <a:rPr lang="en-US" dirty="0" smtClean="0"/>
              <a:t>“I am rarely wrong when I get in disagreements of fact with family.”</a:t>
            </a:r>
            <a:endParaRPr lang="en-US" dirty="0"/>
          </a:p>
        </p:txBody>
      </p:sp>
      <p:pic>
        <p:nvPicPr>
          <p:cNvPr id="5" name="Picture 4" descr="Screen Shot 2013-12-01 at 6.50.26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1000" y="2364801"/>
            <a:ext cx="3966968" cy="3617086"/>
          </a:xfrm>
          <a:prstGeom prst="rect">
            <a:avLst/>
          </a:prstGeom>
          <a:ln w="76200" cmpd="sng">
            <a:solidFill>
              <a:srgbClr val="C66951"/>
            </a:solidFill>
          </a:ln>
        </p:spPr>
      </p:pic>
      <p:pic>
        <p:nvPicPr>
          <p:cNvPr id="6" name="Picture 5" descr="Screen Shot 2013-12-01 at 6.50.38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809009" y="2377308"/>
            <a:ext cx="3953251" cy="3604579"/>
          </a:xfrm>
          <a:prstGeom prst="rect">
            <a:avLst/>
          </a:prstGeom>
          <a:ln w="76200" cmpd="sng">
            <a:solidFill>
              <a:srgbClr val="C66951"/>
            </a:solidFill>
          </a:ln>
        </p:spPr>
      </p:pic>
      <p:sp>
        <p:nvSpPr>
          <p:cNvPr id="2" name="Slide Number Placeholder 1"/>
          <p:cNvSpPr>
            <a:spLocks noGrp="1"/>
          </p:cNvSpPr>
          <p:nvPr>
            <p:ph type="sldNum" sz="quarter" idx="12"/>
          </p:nvPr>
        </p:nvSpPr>
        <p:spPr/>
        <p:txBody>
          <a:bodyPr/>
          <a:lstStyle/>
          <a:p>
            <a:fld id="{F7886C9C-DC18-4195-8FD5-A50AA931D419}" type="slidenum">
              <a:rPr lang="en-US" smtClean="0"/>
              <a:pPr/>
              <a:t>32</a:t>
            </a:fld>
            <a:endParaRPr lang="en-US" dirty="0"/>
          </a:p>
        </p:txBody>
      </p:sp>
      <p:sp>
        <p:nvSpPr>
          <p:cNvPr id="9" name="TextBox 8"/>
          <p:cNvSpPr txBox="1"/>
          <p:nvPr/>
        </p:nvSpPr>
        <p:spPr>
          <a:xfrm>
            <a:off x="381000" y="6125735"/>
            <a:ext cx="2411942" cy="369332"/>
          </a:xfrm>
          <a:prstGeom prst="rect">
            <a:avLst/>
          </a:prstGeom>
          <a:noFill/>
        </p:spPr>
        <p:txBody>
          <a:bodyPr wrap="none" rtlCol="0">
            <a:spAutoFit/>
          </a:bodyPr>
          <a:lstStyle/>
          <a:p>
            <a:r>
              <a:rPr lang="en-US" dirty="0" smtClean="0"/>
              <a:t>Cat: SD &amp; D, N, A &amp; SA</a:t>
            </a:r>
            <a:endParaRPr lang="en-US" dirty="0"/>
          </a:p>
        </p:txBody>
      </p:sp>
    </p:spTree>
    <p:extLst>
      <p:ext uri="{BB962C8B-B14F-4D97-AF65-F5344CB8AC3E}">
        <p14:creationId xmlns:p14="http://schemas.microsoft.com/office/powerpoint/2010/main" val="3571113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Scale analysis: Test info</a:t>
            </a:r>
            <a:endParaRPr lang="en-US" dirty="0"/>
          </a:p>
        </p:txBody>
      </p:sp>
      <p:sp>
        <p:nvSpPr>
          <p:cNvPr id="2" name="Slide Number Placeholder 1"/>
          <p:cNvSpPr>
            <a:spLocks noGrp="1"/>
          </p:cNvSpPr>
          <p:nvPr>
            <p:ph type="sldNum" sz="quarter" idx="12"/>
          </p:nvPr>
        </p:nvSpPr>
        <p:spPr/>
        <p:txBody>
          <a:bodyPr/>
          <a:lstStyle/>
          <a:p>
            <a:fld id="{F7886C9C-DC18-4195-8FD5-A50AA931D419}" type="slidenum">
              <a:rPr lang="en-US" smtClean="0"/>
              <a:pPr/>
              <a:t>33</a:t>
            </a:fld>
            <a:endParaRPr lang="en-US" dirty="0"/>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93199" y="1948645"/>
            <a:ext cx="4756862" cy="4406435"/>
          </a:xfrm>
          <a:prstGeom prst="rect">
            <a:avLst/>
          </a:prstGeom>
          <a:ln w="76200">
            <a:solidFill>
              <a:schemeClr val="accent1"/>
            </a:solidFill>
          </a:ln>
        </p:spPr>
      </p:pic>
    </p:spTree>
    <p:extLst>
      <p:ext uri="{BB962C8B-B14F-4D97-AF65-F5344CB8AC3E}">
        <p14:creationId xmlns:p14="http://schemas.microsoft.com/office/powerpoint/2010/main" val="224817545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Scale revision: Wald test</a:t>
            </a:r>
            <a:endParaRPr lang="en-US" dirty="0"/>
          </a:p>
        </p:txBody>
      </p:sp>
      <p:sp>
        <p:nvSpPr>
          <p:cNvPr id="4" name="Slide Number Placeholder 3"/>
          <p:cNvSpPr>
            <a:spLocks noGrp="1"/>
          </p:cNvSpPr>
          <p:nvPr>
            <p:ph type="sldNum" sz="quarter" idx="12"/>
          </p:nvPr>
        </p:nvSpPr>
        <p:spPr/>
        <p:txBody>
          <a:bodyPr/>
          <a:lstStyle/>
          <a:p>
            <a:fld id="{F7886C9C-DC18-4195-8FD5-A50AA931D419}" type="slidenum">
              <a:rPr lang="en-US" smtClean="0"/>
              <a:pPr/>
              <a:t>34</a:t>
            </a:fld>
            <a:endParaRPr lang="en-US"/>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09642" y="1877209"/>
            <a:ext cx="4923975" cy="4477871"/>
          </a:xfrm>
          <a:prstGeom prst="rect">
            <a:avLst/>
          </a:prstGeom>
          <a:ln w="76200">
            <a:solidFill>
              <a:schemeClr val="accent1"/>
            </a:solidFill>
          </a:ln>
        </p:spPr>
      </p:pic>
    </p:spTree>
    <p:extLst>
      <p:ext uri="{BB962C8B-B14F-4D97-AF65-F5344CB8AC3E}">
        <p14:creationId xmlns:p14="http://schemas.microsoft.com/office/powerpoint/2010/main" val="217562836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Models: Nominal Response Model, Generalized Partial Credit Model, 2 Parameter Logistic Model</a:t>
            </a:r>
          </a:p>
          <a:p>
            <a:endParaRPr lang="en-US" dirty="0" smtClean="0"/>
          </a:p>
          <a:p>
            <a:r>
              <a:rPr lang="en-US" dirty="0" smtClean="0"/>
              <a:t>Fit Indices:</a:t>
            </a:r>
            <a:endParaRPr lang="en-US" dirty="0"/>
          </a:p>
        </p:txBody>
      </p:sp>
      <p:sp>
        <p:nvSpPr>
          <p:cNvPr id="3" name="Title 2"/>
          <p:cNvSpPr>
            <a:spLocks noGrp="1"/>
          </p:cNvSpPr>
          <p:nvPr>
            <p:ph type="title"/>
          </p:nvPr>
        </p:nvSpPr>
        <p:spPr/>
        <p:txBody>
          <a:bodyPr/>
          <a:lstStyle/>
          <a:p>
            <a:r>
              <a:rPr lang="en-US" dirty="0" smtClean="0"/>
              <a:t>Scale revision: Current version</a:t>
            </a:r>
            <a:endParaRPr lang="en-US" dirty="0"/>
          </a:p>
        </p:txBody>
      </p:sp>
      <p:sp>
        <p:nvSpPr>
          <p:cNvPr id="4" name="Slide Number Placeholder 3"/>
          <p:cNvSpPr>
            <a:spLocks noGrp="1"/>
          </p:cNvSpPr>
          <p:nvPr>
            <p:ph type="sldNum" sz="quarter" idx="12"/>
          </p:nvPr>
        </p:nvSpPr>
        <p:spPr/>
        <p:txBody>
          <a:bodyPr/>
          <a:lstStyle/>
          <a:p>
            <a:fld id="{F7886C9C-DC18-4195-8FD5-A50AA931D419}" type="slidenum">
              <a:rPr lang="en-US" smtClean="0"/>
              <a:pPr/>
              <a:t>35</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643" y="3483473"/>
            <a:ext cx="5064691" cy="2871607"/>
          </a:xfrm>
          <a:prstGeom prst="rect">
            <a:avLst/>
          </a:prstGeom>
          <a:ln w="57150">
            <a:solidFill>
              <a:schemeClr val="accent1"/>
            </a:solidFill>
          </a:ln>
        </p:spPr>
      </p:pic>
    </p:spTree>
    <p:extLst>
      <p:ext uri="{BB962C8B-B14F-4D97-AF65-F5344CB8AC3E}">
        <p14:creationId xmlns:p14="http://schemas.microsoft.com/office/powerpoint/2010/main" val="185788611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7886C9C-DC18-4195-8FD5-A50AA931D419}" type="slidenum">
              <a:rPr lang="en-US" smtClean="0"/>
              <a:pPr/>
              <a:t>36</a:t>
            </a:fld>
            <a:endParaRPr lang="en-US"/>
          </a:p>
        </p:txBody>
      </p:sp>
      <p:sp>
        <p:nvSpPr>
          <p:cNvPr id="4" name="Title 3"/>
          <p:cNvSpPr>
            <a:spLocks noGrp="1"/>
          </p:cNvSpPr>
          <p:nvPr>
            <p:ph type="title"/>
          </p:nvPr>
        </p:nvSpPr>
        <p:spPr/>
        <p:txBody>
          <a:bodyPr/>
          <a:lstStyle/>
          <a:p>
            <a:r>
              <a:rPr lang="en-US" dirty="0" smtClean="0"/>
              <a:t>Scale revision: item 3</a:t>
            </a:r>
            <a:endParaRPr lang="en-US" dirty="0"/>
          </a:p>
        </p:txBody>
      </p:sp>
      <p:pic>
        <p:nvPicPr>
          <p:cNvPr id="5" name="Picture 4" descr="Screen Shot 2013-12-03 at 9.02.22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1000" y="4279273"/>
            <a:ext cx="2431637" cy="2217966"/>
          </a:xfrm>
          <a:prstGeom prst="rect">
            <a:avLst/>
          </a:prstGeom>
          <a:ln w="76200" cmpd="sng">
            <a:solidFill>
              <a:schemeClr val="accent1"/>
            </a:solidFill>
          </a:ln>
        </p:spPr>
      </p:pic>
      <p:pic>
        <p:nvPicPr>
          <p:cNvPr id="6" name="Picture 5" descr="Screen Shot 2013-12-03 at 9.03.00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477132" y="4256132"/>
            <a:ext cx="2457596" cy="2241108"/>
          </a:xfrm>
          <a:prstGeom prst="rect">
            <a:avLst/>
          </a:prstGeom>
          <a:ln w="76200" cmpd="sng">
            <a:solidFill>
              <a:schemeClr val="accent1"/>
            </a:solidFill>
          </a:ln>
        </p:spPr>
      </p:pic>
      <p:pic>
        <p:nvPicPr>
          <p:cNvPr id="8" name="Picture 7" descr="Screen Shot 2013-12-01 at 6.22.21 PM.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81000" y="1804801"/>
            <a:ext cx="2431637" cy="2232521"/>
          </a:xfrm>
          <a:prstGeom prst="rect">
            <a:avLst/>
          </a:prstGeom>
          <a:ln w="76200" cmpd="sng">
            <a:solidFill>
              <a:srgbClr val="C66951"/>
            </a:solidFill>
          </a:ln>
        </p:spPr>
      </p:pic>
      <p:pic>
        <p:nvPicPr>
          <p:cNvPr id="10" name="Picture 9" descr="Screen Shot 2013-12-01 at 6.23.33 PM.pn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477131" y="1804800"/>
            <a:ext cx="2457597" cy="2232521"/>
          </a:xfrm>
          <a:prstGeom prst="rect">
            <a:avLst/>
          </a:prstGeom>
          <a:ln w="76200" cmpd="sng">
            <a:solidFill>
              <a:srgbClr val="C66951"/>
            </a:solidFill>
          </a:ln>
        </p:spPr>
      </p:pic>
      <p:sp>
        <p:nvSpPr>
          <p:cNvPr id="11" name="TextBox 10"/>
          <p:cNvSpPr txBox="1"/>
          <p:nvPr/>
        </p:nvSpPr>
        <p:spPr>
          <a:xfrm>
            <a:off x="6167876" y="1933365"/>
            <a:ext cx="3070905" cy="923330"/>
          </a:xfrm>
          <a:prstGeom prst="rect">
            <a:avLst/>
          </a:prstGeom>
          <a:noFill/>
        </p:spPr>
        <p:txBody>
          <a:bodyPr wrap="square" rtlCol="0">
            <a:spAutoFit/>
          </a:bodyPr>
          <a:lstStyle/>
          <a:p>
            <a:r>
              <a:rPr lang="en-US" dirty="0" smtClean="0"/>
              <a:t>“I like to be complimented about my knowledge of something”</a:t>
            </a:r>
            <a:endParaRPr lang="en-US" dirty="0"/>
          </a:p>
        </p:txBody>
      </p:sp>
      <p:sp>
        <p:nvSpPr>
          <p:cNvPr id="2" name="TextBox 1"/>
          <p:cNvSpPr txBox="1"/>
          <p:nvPr/>
        </p:nvSpPr>
        <p:spPr>
          <a:xfrm>
            <a:off x="6226969" y="4256132"/>
            <a:ext cx="1151277" cy="369332"/>
          </a:xfrm>
          <a:prstGeom prst="rect">
            <a:avLst/>
          </a:prstGeom>
          <a:noFill/>
        </p:spPr>
        <p:txBody>
          <a:bodyPr wrap="none" rtlCol="0">
            <a:spAutoFit/>
          </a:bodyPr>
          <a:lstStyle/>
          <a:p>
            <a:r>
              <a:rPr lang="en-US" dirty="0" smtClean="0"/>
              <a:t>NR Model</a:t>
            </a:r>
          </a:p>
        </p:txBody>
      </p:sp>
    </p:spTree>
    <p:extLst>
      <p:ext uri="{BB962C8B-B14F-4D97-AF65-F5344CB8AC3E}">
        <p14:creationId xmlns:p14="http://schemas.microsoft.com/office/powerpoint/2010/main" val="3982963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7886C9C-DC18-4195-8FD5-A50AA931D419}" type="slidenum">
              <a:rPr lang="en-US" smtClean="0"/>
              <a:pPr/>
              <a:t>37</a:t>
            </a:fld>
            <a:endParaRPr lang="en-US"/>
          </a:p>
        </p:txBody>
      </p:sp>
      <p:sp>
        <p:nvSpPr>
          <p:cNvPr id="4" name="Title 3"/>
          <p:cNvSpPr>
            <a:spLocks noGrp="1"/>
          </p:cNvSpPr>
          <p:nvPr>
            <p:ph type="title"/>
          </p:nvPr>
        </p:nvSpPr>
        <p:spPr/>
        <p:txBody>
          <a:bodyPr/>
          <a:lstStyle/>
          <a:p>
            <a:r>
              <a:rPr lang="en-US" dirty="0" smtClean="0"/>
              <a:t>Scale revision: item 4</a:t>
            </a:r>
            <a:endParaRPr lang="en-US" dirty="0"/>
          </a:p>
        </p:txBody>
      </p:sp>
      <p:pic>
        <p:nvPicPr>
          <p:cNvPr id="6" name="Picture 5" descr="Screen Shot 2013-12-03 at 9.06.26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999" y="4260982"/>
            <a:ext cx="2433998" cy="2226780"/>
          </a:xfrm>
          <a:prstGeom prst="rect">
            <a:avLst/>
          </a:prstGeom>
          <a:ln w="76200" cmpd="sng">
            <a:solidFill>
              <a:schemeClr val="accent1"/>
            </a:solidFill>
          </a:ln>
        </p:spPr>
      </p:pic>
      <p:pic>
        <p:nvPicPr>
          <p:cNvPr id="7" name="Picture 6" descr="Screen Shot 2013-12-03 at 9.06.40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413291" y="4260982"/>
            <a:ext cx="2440261" cy="2226780"/>
          </a:xfrm>
          <a:prstGeom prst="rect">
            <a:avLst/>
          </a:prstGeom>
          <a:ln w="76200" cmpd="sng">
            <a:solidFill>
              <a:schemeClr val="accent1"/>
            </a:solidFill>
          </a:ln>
        </p:spPr>
      </p:pic>
      <p:pic>
        <p:nvPicPr>
          <p:cNvPr id="9" name="Picture 8" descr="Screen Shot 2013-12-01 at 6.25.36 PM.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80999" y="1857548"/>
            <a:ext cx="2433998" cy="2226144"/>
          </a:xfrm>
          <a:prstGeom prst="rect">
            <a:avLst/>
          </a:prstGeom>
          <a:ln w="76200" cmpd="sng">
            <a:solidFill>
              <a:srgbClr val="C66951"/>
            </a:solidFill>
          </a:ln>
        </p:spPr>
      </p:pic>
      <p:pic>
        <p:nvPicPr>
          <p:cNvPr id="10" name="Picture 9" descr="Screen Shot 2013-12-01 at 6.26.56 PM.pn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413291" y="1857548"/>
            <a:ext cx="2431541" cy="2226144"/>
          </a:xfrm>
          <a:prstGeom prst="rect">
            <a:avLst/>
          </a:prstGeom>
          <a:ln w="76200" cmpd="sng">
            <a:solidFill>
              <a:srgbClr val="C66951"/>
            </a:solidFill>
          </a:ln>
        </p:spPr>
      </p:pic>
      <p:sp>
        <p:nvSpPr>
          <p:cNvPr id="11" name="TextBox 10"/>
          <p:cNvSpPr txBox="1"/>
          <p:nvPr/>
        </p:nvSpPr>
        <p:spPr>
          <a:xfrm>
            <a:off x="6051261" y="1909814"/>
            <a:ext cx="2858156" cy="923330"/>
          </a:xfrm>
          <a:prstGeom prst="rect">
            <a:avLst/>
          </a:prstGeom>
          <a:noFill/>
        </p:spPr>
        <p:txBody>
          <a:bodyPr wrap="square" rtlCol="0">
            <a:spAutoFit/>
          </a:bodyPr>
          <a:lstStyle/>
          <a:p>
            <a:r>
              <a:rPr lang="en-US" dirty="0" smtClean="0"/>
              <a:t>I often see others at work and think, ‘I can do a better job than they can.’”</a:t>
            </a:r>
            <a:endParaRPr lang="en-US" dirty="0"/>
          </a:p>
        </p:txBody>
      </p:sp>
      <p:sp>
        <p:nvSpPr>
          <p:cNvPr id="2" name="TextBox 1"/>
          <p:cNvSpPr txBox="1"/>
          <p:nvPr/>
        </p:nvSpPr>
        <p:spPr>
          <a:xfrm>
            <a:off x="6250898" y="4282403"/>
            <a:ext cx="1151277" cy="369332"/>
          </a:xfrm>
          <a:prstGeom prst="rect">
            <a:avLst/>
          </a:prstGeom>
          <a:noFill/>
        </p:spPr>
        <p:txBody>
          <a:bodyPr wrap="none" rtlCol="0">
            <a:spAutoFit/>
          </a:bodyPr>
          <a:lstStyle/>
          <a:p>
            <a:r>
              <a:rPr lang="en-US" dirty="0" smtClean="0"/>
              <a:t>NR Model</a:t>
            </a:r>
          </a:p>
        </p:txBody>
      </p:sp>
    </p:spTree>
    <p:extLst>
      <p:ext uri="{BB962C8B-B14F-4D97-AF65-F5344CB8AC3E}">
        <p14:creationId xmlns:p14="http://schemas.microsoft.com/office/powerpoint/2010/main" val="42277919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7886C9C-DC18-4195-8FD5-A50AA931D419}" type="slidenum">
              <a:rPr lang="en-US" smtClean="0"/>
              <a:pPr/>
              <a:t>38</a:t>
            </a:fld>
            <a:endParaRPr lang="en-US"/>
          </a:p>
        </p:txBody>
      </p:sp>
      <p:sp>
        <p:nvSpPr>
          <p:cNvPr id="4" name="Title 3"/>
          <p:cNvSpPr>
            <a:spLocks noGrp="1"/>
          </p:cNvSpPr>
          <p:nvPr>
            <p:ph type="title"/>
          </p:nvPr>
        </p:nvSpPr>
        <p:spPr/>
        <p:txBody>
          <a:bodyPr/>
          <a:lstStyle/>
          <a:p>
            <a:r>
              <a:rPr lang="en-US" dirty="0" smtClean="0"/>
              <a:t>Scale revision: item 5</a:t>
            </a:r>
            <a:endParaRPr lang="en-US" dirty="0"/>
          </a:p>
        </p:txBody>
      </p:sp>
      <p:pic>
        <p:nvPicPr>
          <p:cNvPr id="5" name="Picture 4" descr="Screen Shot 2013-12-01 at 6.28.12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1000" y="1817076"/>
            <a:ext cx="2452968" cy="2237155"/>
          </a:xfrm>
          <a:prstGeom prst="rect">
            <a:avLst/>
          </a:prstGeom>
          <a:ln w="76200" cmpd="sng">
            <a:solidFill>
              <a:srgbClr val="C66951"/>
            </a:solidFill>
          </a:ln>
        </p:spPr>
      </p:pic>
      <p:pic>
        <p:nvPicPr>
          <p:cNvPr id="2" name="Picture 1" descr="Screen Shot 2013-12-03 at 10.16.36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81000" y="4283557"/>
            <a:ext cx="2452968" cy="2257920"/>
          </a:xfrm>
          <a:prstGeom prst="rect">
            <a:avLst/>
          </a:prstGeom>
          <a:ln w="76200" cmpd="sng">
            <a:solidFill>
              <a:srgbClr val="C66951"/>
            </a:solidFill>
          </a:ln>
        </p:spPr>
      </p:pic>
      <p:pic>
        <p:nvPicPr>
          <p:cNvPr id="6" name="Picture 5" descr="Screen Shot 2013-12-01 at 6.28.47 PM.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345077" y="1817076"/>
            <a:ext cx="2457846" cy="2241336"/>
          </a:xfrm>
          <a:prstGeom prst="rect">
            <a:avLst/>
          </a:prstGeom>
          <a:ln w="76200" cmpd="sng">
            <a:solidFill>
              <a:srgbClr val="C66951"/>
            </a:solidFill>
          </a:ln>
        </p:spPr>
      </p:pic>
      <p:sp>
        <p:nvSpPr>
          <p:cNvPr id="7" name="TextBox 6"/>
          <p:cNvSpPr txBox="1"/>
          <p:nvPr/>
        </p:nvSpPr>
        <p:spPr>
          <a:xfrm>
            <a:off x="6017967" y="1827796"/>
            <a:ext cx="2950187" cy="1200329"/>
          </a:xfrm>
          <a:prstGeom prst="rect">
            <a:avLst/>
          </a:prstGeom>
          <a:noFill/>
        </p:spPr>
        <p:txBody>
          <a:bodyPr wrap="square" rtlCol="0">
            <a:spAutoFit/>
          </a:bodyPr>
          <a:lstStyle/>
          <a:p>
            <a:r>
              <a:rPr lang="en-US" dirty="0" smtClean="0"/>
              <a:t>“Hanging out with some people is boring or awkward because they’re not as knowledgeable as I am.”</a:t>
            </a:r>
            <a:endParaRPr lang="en-US" dirty="0"/>
          </a:p>
        </p:txBody>
      </p:sp>
      <p:pic>
        <p:nvPicPr>
          <p:cNvPr id="8" name="Picture 7" descr="Screen Shot 2013-12-03 at 10.50.35 PM.pn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345077" y="4283557"/>
            <a:ext cx="2464092" cy="2257920"/>
          </a:xfrm>
          <a:prstGeom prst="rect">
            <a:avLst/>
          </a:prstGeom>
          <a:ln w="76200" cmpd="sng">
            <a:solidFill>
              <a:srgbClr val="C66951"/>
            </a:solidFill>
          </a:ln>
        </p:spPr>
      </p:pic>
      <p:sp>
        <p:nvSpPr>
          <p:cNvPr id="9" name="TextBox 8"/>
          <p:cNvSpPr txBox="1"/>
          <p:nvPr/>
        </p:nvSpPr>
        <p:spPr>
          <a:xfrm>
            <a:off x="6175948" y="4283557"/>
            <a:ext cx="1239442" cy="369332"/>
          </a:xfrm>
          <a:prstGeom prst="rect">
            <a:avLst/>
          </a:prstGeom>
          <a:noFill/>
        </p:spPr>
        <p:txBody>
          <a:bodyPr wrap="none" rtlCol="0">
            <a:spAutoFit/>
          </a:bodyPr>
          <a:lstStyle/>
          <a:p>
            <a:r>
              <a:rPr lang="en-US" dirty="0" smtClean="0"/>
              <a:t>2PL Model</a:t>
            </a:r>
          </a:p>
        </p:txBody>
      </p:sp>
    </p:spTree>
    <p:extLst>
      <p:ext uri="{BB962C8B-B14F-4D97-AF65-F5344CB8AC3E}">
        <p14:creationId xmlns:p14="http://schemas.microsoft.com/office/powerpoint/2010/main" val="26931602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7886C9C-DC18-4195-8FD5-A50AA931D419}" type="slidenum">
              <a:rPr lang="en-US" smtClean="0"/>
              <a:pPr/>
              <a:t>39</a:t>
            </a:fld>
            <a:endParaRPr lang="en-US"/>
          </a:p>
        </p:txBody>
      </p:sp>
      <p:sp>
        <p:nvSpPr>
          <p:cNvPr id="4" name="Title 3"/>
          <p:cNvSpPr>
            <a:spLocks noGrp="1"/>
          </p:cNvSpPr>
          <p:nvPr>
            <p:ph type="title"/>
          </p:nvPr>
        </p:nvSpPr>
        <p:spPr/>
        <p:txBody>
          <a:bodyPr/>
          <a:lstStyle/>
          <a:p>
            <a:r>
              <a:rPr lang="en-US" dirty="0" smtClean="0"/>
              <a:t>Scale revision: item 6</a:t>
            </a:r>
            <a:endParaRPr lang="en-US" dirty="0"/>
          </a:p>
        </p:txBody>
      </p:sp>
      <p:pic>
        <p:nvPicPr>
          <p:cNvPr id="5" name="Picture 4" descr="Screen Shot 2013-12-03 at 9.09.20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1000" y="4262513"/>
            <a:ext cx="2403107" cy="2198794"/>
          </a:xfrm>
          <a:prstGeom prst="rect">
            <a:avLst/>
          </a:prstGeom>
          <a:ln w="76200" cmpd="sng">
            <a:solidFill>
              <a:srgbClr val="C66951"/>
            </a:solidFill>
          </a:ln>
        </p:spPr>
      </p:pic>
      <p:pic>
        <p:nvPicPr>
          <p:cNvPr id="6" name="Picture 5" descr="Screen Shot 2013-12-03 at 9.09.33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286949" y="4262513"/>
            <a:ext cx="2406350" cy="2198794"/>
          </a:xfrm>
          <a:prstGeom prst="rect">
            <a:avLst/>
          </a:prstGeom>
          <a:ln w="76200" cmpd="sng">
            <a:solidFill>
              <a:srgbClr val="C66951"/>
            </a:solidFill>
          </a:ln>
        </p:spPr>
      </p:pic>
      <p:pic>
        <p:nvPicPr>
          <p:cNvPr id="7" name="Picture 6" descr="Screen Shot 2013-12-01 at 6.29.27 PM.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81000" y="1774795"/>
            <a:ext cx="2403107" cy="2200111"/>
          </a:xfrm>
          <a:prstGeom prst="rect">
            <a:avLst/>
          </a:prstGeom>
          <a:ln w="76200" cmpd="sng">
            <a:solidFill>
              <a:srgbClr val="C66951"/>
            </a:solidFill>
          </a:ln>
        </p:spPr>
      </p:pic>
      <p:pic>
        <p:nvPicPr>
          <p:cNvPr id="8" name="Picture 7" descr="Screen Shot 2013-12-01 at 6.30.04 PM.pn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280659" y="1774795"/>
            <a:ext cx="2412640" cy="2200111"/>
          </a:xfrm>
          <a:prstGeom prst="rect">
            <a:avLst/>
          </a:prstGeom>
          <a:ln w="76200" cmpd="sng">
            <a:solidFill>
              <a:srgbClr val="C66951"/>
            </a:solidFill>
          </a:ln>
        </p:spPr>
      </p:pic>
      <p:sp>
        <p:nvSpPr>
          <p:cNvPr id="9" name="TextBox 8"/>
          <p:cNvSpPr txBox="1"/>
          <p:nvPr/>
        </p:nvSpPr>
        <p:spPr>
          <a:xfrm>
            <a:off x="5901982" y="2076023"/>
            <a:ext cx="3020186" cy="646331"/>
          </a:xfrm>
          <a:prstGeom prst="rect">
            <a:avLst/>
          </a:prstGeom>
          <a:noFill/>
        </p:spPr>
        <p:txBody>
          <a:bodyPr wrap="square" rtlCol="0">
            <a:spAutoFit/>
          </a:bodyPr>
          <a:lstStyle/>
          <a:p>
            <a:r>
              <a:rPr lang="en-US" dirty="0" smtClean="0"/>
              <a:t>“I enjoy being around those as smart as I am.”</a:t>
            </a:r>
            <a:endParaRPr lang="en-US" dirty="0"/>
          </a:p>
        </p:txBody>
      </p:sp>
      <p:sp>
        <p:nvSpPr>
          <p:cNvPr id="2" name="TextBox 1"/>
          <p:cNvSpPr txBox="1"/>
          <p:nvPr/>
        </p:nvSpPr>
        <p:spPr>
          <a:xfrm>
            <a:off x="5931256" y="4262513"/>
            <a:ext cx="1269899" cy="369332"/>
          </a:xfrm>
          <a:prstGeom prst="rect">
            <a:avLst/>
          </a:prstGeom>
          <a:noFill/>
        </p:spPr>
        <p:txBody>
          <a:bodyPr wrap="none" rtlCol="0">
            <a:spAutoFit/>
          </a:bodyPr>
          <a:lstStyle/>
          <a:p>
            <a:r>
              <a:rPr lang="en-US" dirty="0" smtClean="0"/>
              <a:t>GPC Model</a:t>
            </a:r>
          </a:p>
        </p:txBody>
      </p:sp>
    </p:spTree>
    <p:extLst>
      <p:ext uri="{BB962C8B-B14F-4D97-AF65-F5344CB8AC3E}">
        <p14:creationId xmlns:p14="http://schemas.microsoft.com/office/powerpoint/2010/main" val="573245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Overview:</a:t>
            </a:r>
          </a:p>
          <a:p>
            <a:pPr marL="777240" lvl="1" indent="-457200">
              <a:buFont typeface="+mj-lt"/>
              <a:buAutoNum type="arabicPeriod"/>
            </a:pPr>
            <a:r>
              <a:rPr lang="en-US" sz="2200" dirty="0" smtClean="0"/>
              <a:t>Primary Purpose</a:t>
            </a:r>
          </a:p>
          <a:p>
            <a:pPr marL="777240" lvl="1" indent="-457200">
              <a:buFont typeface="+mj-lt"/>
              <a:buAutoNum type="arabicPeriod"/>
            </a:pPr>
            <a:r>
              <a:rPr lang="en-US" sz="2200" dirty="0" smtClean="0"/>
              <a:t>Content Domain </a:t>
            </a:r>
          </a:p>
          <a:p>
            <a:pPr marL="777240" lvl="1" indent="-457200">
              <a:buFont typeface="+mj-lt"/>
              <a:buAutoNum type="arabicPeriod"/>
            </a:pPr>
            <a:r>
              <a:rPr lang="en-US" sz="2200" dirty="0" smtClean="0"/>
              <a:t>Response Format</a:t>
            </a:r>
          </a:p>
          <a:p>
            <a:pPr marL="777240" lvl="1" indent="-457200">
              <a:buFont typeface="+mj-lt"/>
              <a:buAutoNum type="arabicPeriod"/>
            </a:pPr>
            <a:r>
              <a:rPr lang="en-US" sz="2200" dirty="0" smtClean="0"/>
              <a:t>Initial Pool</a:t>
            </a:r>
          </a:p>
          <a:p>
            <a:pPr marL="777240" lvl="1" indent="-457200">
              <a:buFont typeface="+mj-lt"/>
              <a:buAutoNum type="arabicPeriod"/>
            </a:pPr>
            <a:r>
              <a:rPr lang="en-US" sz="2200" dirty="0" smtClean="0"/>
              <a:t>Preliminary Item Tryouts</a:t>
            </a:r>
          </a:p>
          <a:p>
            <a:pPr marL="777240" lvl="1" indent="-457200">
              <a:buFont typeface="+mj-lt"/>
              <a:buAutoNum type="arabicPeriod"/>
            </a:pPr>
            <a:r>
              <a:rPr lang="en-US" sz="2200" dirty="0" smtClean="0"/>
              <a:t>Calibrate and Revise</a:t>
            </a:r>
          </a:p>
          <a:p>
            <a:pPr marL="777240" lvl="1" indent="-457200">
              <a:buFont typeface="+mj-lt"/>
              <a:buAutoNum type="arabicPeriod"/>
            </a:pPr>
            <a:r>
              <a:rPr lang="en-US" sz="2200" dirty="0" smtClean="0"/>
              <a:t>Establish Construct Validity</a:t>
            </a:r>
          </a:p>
          <a:p>
            <a:pPr marL="502920" indent="-457200">
              <a:buFont typeface="+mj-lt"/>
              <a:buAutoNum type="arabicPeriod"/>
            </a:pPr>
            <a:endParaRPr lang="en-US" sz="2400" dirty="0"/>
          </a:p>
        </p:txBody>
      </p:sp>
      <p:sp>
        <p:nvSpPr>
          <p:cNvPr id="3" name="Title 2"/>
          <p:cNvSpPr>
            <a:spLocks noGrp="1"/>
          </p:cNvSpPr>
          <p:nvPr>
            <p:ph type="title"/>
          </p:nvPr>
        </p:nvSpPr>
        <p:spPr/>
        <p:txBody>
          <a:bodyPr/>
          <a:lstStyle/>
          <a:p>
            <a:r>
              <a:rPr lang="en-US" dirty="0" smtClean="0"/>
              <a:t>Scale construction I</a:t>
            </a:r>
            <a:endParaRPr lang="en-US" dirty="0"/>
          </a:p>
        </p:txBody>
      </p:sp>
      <p:sp>
        <p:nvSpPr>
          <p:cNvPr id="4" name="Slide Number Placeholder 3"/>
          <p:cNvSpPr>
            <a:spLocks noGrp="1"/>
          </p:cNvSpPr>
          <p:nvPr>
            <p:ph type="sldNum" sz="quarter" idx="12"/>
          </p:nvPr>
        </p:nvSpPr>
        <p:spPr/>
        <p:txBody>
          <a:bodyPr/>
          <a:lstStyle/>
          <a:p>
            <a:fld id="{F7886C9C-DC18-4195-8FD5-A50AA931D419}" type="slidenum">
              <a:rPr lang="en-US" smtClean="0"/>
              <a:pPr/>
              <a:t>4</a:t>
            </a:fld>
            <a:endParaRPr lang="en-US"/>
          </a:p>
        </p:txBody>
      </p:sp>
    </p:spTree>
    <p:extLst>
      <p:ext uri="{BB962C8B-B14F-4D97-AF65-F5344CB8AC3E}">
        <p14:creationId xmlns:p14="http://schemas.microsoft.com/office/powerpoint/2010/main" val="146298402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7886C9C-DC18-4195-8FD5-A50AA931D419}" type="slidenum">
              <a:rPr lang="en-US" smtClean="0"/>
              <a:pPr/>
              <a:t>40</a:t>
            </a:fld>
            <a:endParaRPr lang="en-US"/>
          </a:p>
        </p:txBody>
      </p:sp>
      <p:sp>
        <p:nvSpPr>
          <p:cNvPr id="4" name="Title 3"/>
          <p:cNvSpPr>
            <a:spLocks noGrp="1"/>
          </p:cNvSpPr>
          <p:nvPr>
            <p:ph type="title"/>
          </p:nvPr>
        </p:nvSpPr>
        <p:spPr/>
        <p:txBody>
          <a:bodyPr/>
          <a:lstStyle/>
          <a:p>
            <a:r>
              <a:rPr lang="en-US" dirty="0" smtClean="0"/>
              <a:t>Scale revision: item 7</a:t>
            </a:r>
            <a:endParaRPr lang="en-US" dirty="0"/>
          </a:p>
        </p:txBody>
      </p:sp>
      <p:pic>
        <p:nvPicPr>
          <p:cNvPr id="5" name="Picture 4" descr="Screen Shot 2013-12-03 at 9.07.45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1001" y="4266024"/>
            <a:ext cx="2436440" cy="2235598"/>
          </a:xfrm>
          <a:prstGeom prst="rect">
            <a:avLst/>
          </a:prstGeom>
          <a:ln w="76200" cmpd="sng">
            <a:solidFill>
              <a:schemeClr val="accent1"/>
            </a:solidFill>
          </a:ln>
        </p:spPr>
      </p:pic>
      <p:pic>
        <p:nvPicPr>
          <p:cNvPr id="6" name="Picture 5" descr="Screen Shot 2013-12-03 at 9.08.27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223881" y="4266024"/>
            <a:ext cx="2428717" cy="2235598"/>
          </a:xfrm>
          <a:prstGeom prst="rect">
            <a:avLst/>
          </a:prstGeom>
          <a:ln w="76200" cmpd="sng">
            <a:solidFill>
              <a:schemeClr val="accent1"/>
            </a:solidFill>
          </a:ln>
        </p:spPr>
      </p:pic>
      <p:pic>
        <p:nvPicPr>
          <p:cNvPr id="7" name="Picture 6" descr="Screen Shot 2013-12-01 at 6.30.48 PM.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81000" y="1774796"/>
            <a:ext cx="2436440" cy="2224839"/>
          </a:xfrm>
          <a:prstGeom prst="rect">
            <a:avLst/>
          </a:prstGeom>
          <a:ln w="76200" cmpd="sng">
            <a:solidFill>
              <a:srgbClr val="C66951"/>
            </a:solidFill>
          </a:ln>
        </p:spPr>
      </p:pic>
      <p:pic>
        <p:nvPicPr>
          <p:cNvPr id="8" name="Picture 7" descr="Screen Shot 2013-12-01 at 6.31.21 PM.pn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212257" y="1774796"/>
            <a:ext cx="2440341" cy="2224839"/>
          </a:xfrm>
          <a:prstGeom prst="rect">
            <a:avLst/>
          </a:prstGeom>
          <a:ln w="76200" cmpd="sng">
            <a:solidFill>
              <a:srgbClr val="C66951"/>
            </a:solidFill>
          </a:ln>
        </p:spPr>
      </p:pic>
      <p:sp>
        <p:nvSpPr>
          <p:cNvPr id="9" name="TextBox 8"/>
          <p:cNvSpPr txBox="1"/>
          <p:nvPr/>
        </p:nvSpPr>
        <p:spPr>
          <a:xfrm>
            <a:off x="5836856" y="1864351"/>
            <a:ext cx="3142296" cy="1200329"/>
          </a:xfrm>
          <a:prstGeom prst="rect">
            <a:avLst/>
          </a:prstGeom>
          <a:noFill/>
        </p:spPr>
        <p:txBody>
          <a:bodyPr wrap="square" rtlCol="0">
            <a:spAutoFit/>
          </a:bodyPr>
          <a:lstStyle/>
          <a:p>
            <a:r>
              <a:rPr lang="en-US" dirty="0" smtClean="0"/>
              <a:t>“I have a reputation around my friends of being ‘the smart one’ or the one that knows almost everything”</a:t>
            </a:r>
            <a:endParaRPr lang="en-US" dirty="0"/>
          </a:p>
        </p:txBody>
      </p:sp>
      <p:sp>
        <p:nvSpPr>
          <p:cNvPr id="2" name="TextBox 1"/>
          <p:cNvSpPr txBox="1"/>
          <p:nvPr/>
        </p:nvSpPr>
        <p:spPr>
          <a:xfrm>
            <a:off x="5836856" y="4266024"/>
            <a:ext cx="1151277" cy="369332"/>
          </a:xfrm>
          <a:prstGeom prst="rect">
            <a:avLst/>
          </a:prstGeom>
          <a:noFill/>
        </p:spPr>
        <p:txBody>
          <a:bodyPr wrap="none" rtlCol="0">
            <a:spAutoFit/>
          </a:bodyPr>
          <a:lstStyle/>
          <a:p>
            <a:r>
              <a:rPr lang="en-US" dirty="0" smtClean="0"/>
              <a:t>NR Model</a:t>
            </a:r>
          </a:p>
        </p:txBody>
      </p:sp>
    </p:spTree>
    <p:extLst>
      <p:ext uri="{BB962C8B-B14F-4D97-AF65-F5344CB8AC3E}">
        <p14:creationId xmlns:p14="http://schemas.microsoft.com/office/powerpoint/2010/main" val="2608353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7886C9C-DC18-4195-8FD5-A50AA931D419}" type="slidenum">
              <a:rPr lang="en-US" smtClean="0"/>
              <a:pPr/>
              <a:t>41</a:t>
            </a:fld>
            <a:endParaRPr lang="en-US"/>
          </a:p>
        </p:txBody>
      </p:sp>
      <p:sp>
        <p:nvSpPr>
          <p:cNvPr id="4" name="Title 3"/>
          <p:cNvSpPr>
            <a:spLocks noGrp="1"/>
          </p:cNvSpPr>
          <p:nvPr>
            <p:ph type="title"/>
          </p:nvPr>
        </p:nvSpPr>
        <p:spPr/>
        <p:txBody>
          <a:bodyPr/>
          <a:lstStyle/>
          <a:p>
            <a:r>
              <a:rPr lang="en-US" dirty="0" smtClean="0"/>
              <a:t>Scale revision: item 8</a:t>
            </a:r>
            <a:endParaRPr lang="en-US" dirty="0"/>
          </a:p>
        </p:txBody>
      </p:sp>
      <p:pic>
        <p:nvPicPr>
          <p:cNvPr id="5" name="Picture 4" descr="Screen Shot 2013-12-03 at 9.11.19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1000" y="4237360"/>
            <a:ext cx="2435669" cy="2228309"/>
          </a:xfrm>
          <a:prstGeom prst="rect">
            <a:avLst/>
          </a:prstGeom>
          <a:ln w="76200" cmpd="sng">
            <a:solidFill>
              <a:srgbClr val="C66951"/>
            </a:solidFill>
          </a:ln>
        </p:spPr>
      </p:pic>
      <p:pic>
        <p:nvPicPr>
          <p:cNvPr id="6" name="Picture 5" descr="Screen Shot 2013-12-03 at 9.11.36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192023" y="4237360"/>
            <a:ext cx="2435564" cy="2231779"/>
          </a:xfrm>
          <a:prstGeom prst="rect">
            <a:avLst/>
          </a:prstGeom>
          <a:ln w="76200" cmpd="sng">
            <a:solidFill>
              <a:srgbClr val="C66951"/>
            </a:solidFill>
          </a:ln>
        </p:spPr>
      </p:pic>
      <p:pic>
        <p:nvPicPr>
          <p:cNvPr id="7" name="Picture 6" descr="Screen Shot 2013-12-01 at 6.32.40 PM.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81001" y="1782939"/>
            <a:ext cx="2435668" cy="2218090"/>
          </a:xfrm>
          <a:prstGeom prst="rect">
            <a:avLst/>
          </a:prstGeom>
          <a:ln w="76200" cmpd="sng">
            <a:solidFill>
              <a:srgbClr val="C66951"/>
            </a:solidFill>
          </a:ln>
        </p:spPr>
      </p:pic>
      <p:pic>
        <p:nvPicPr>
          <p:cNvPr id="8" name="Picture 7" descr="Screen Shot 2013-12-01 at 6.32.54 PM.pn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192023" y="1782939"/>
            <a:ext cx="2435564" cy="2217996"/>
          </a:xfrm>
          <a:prstGeom prst="rect">
            <a:avLst/>
          </a:prstGeom>
          <a:ln w="76200" cmpd="sng">
            <a:solidFill>
              <a:srgbClr val="C66951"/>
            </a:solidFill>
          </a:ln>
        </p:spPr>
      </p:pic>
      <p:sp>
        <p:nvSpPr>
          <p:cNvPr id="9" name="TextBox 8"/>
          <p:cNvSpPr txBox="1"/>
          <p:nvPr/>
        </p:nvSpPr>
        <p:spPr>
          <a:xfrm>
            <a:off x="5828714" y="1953904"/>
            <a:ext cx="3093453" cy="646331"/>
          </a:xfrm>
          <a:prstGeom prst="rect">
            <a:avLst/>
          </a:prstGeom>
          <a:noFill/>
        </p:spPr>
        <p:txBody>
          <a:bodyPr wrap="square" rtlCol="0">
            <a:spAutoFit/>
          </a:bodyPr>
          <a:lstStyle/>
          <a:p>
            <a:r>
              <a:rPr lang="en-US" dirty="0" smtClean="0"/>
              <a:t>“I like to tell people about the new things that I’ve learned.”</a:t>
            </a:r>
            <a:endParaRPr lang="en-US" dirty="0"/>
          </a:p>
        </p:txBody>
      </p:sp>
      <p:sp>
        <p:nvSpPr>
          <p:cNvPr id="2" name="TextBox 1"/>
          <p:cNvSpPr txBox="1"/>
          <p:nvPr/>
        </p:nvSpPr>
        <p:spPr>
          <a:xfrm>
            <a:off x="5828714" y="4199463"/>
            <a:ext cx="1269899" cy="369332"/>
          </a:xfrm>
          <a:prstGeom prst="rect">
            <a:avLst/>
          </a:prstGeom>
          <a:noFill/>
        </p:spPr>
        <p:txBody>
          <a:bodyPr wrap="none" rtlCol="0">
            <a:spAutoFit/>
          </a:bodyPr>
          <a:lstStyle/>
          <a:p>
            <a:r>
              <a:rPr lang="en-US" dirty="0" smtClean="0"/>
              <a:t>GPC Model</a:t>
            </a:r>
          </a:p>
        </p:txBody>
      </p:sp>
    </p:spTree>
    <p:extLst>
      <p:ext uri="{BB962C8B-B14F-4D97-AF65-F5344CB8AC3E}">
        <p14:creationId xmlns:p14="http://schemas.microsoft.com/office/powerpoint/2010/main" val="3034043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7886C9C-DC18-4195-8FD5-A50AA931D419}" type="slidenum">
              <a:rPr lang="en-US" smtClean="0"/>
              <a:pPr/>
              <a:t>42</a:t>
            </a:fld>
            <a:endParaRPr lang="en-US"/>
          </a:p>
        </p:txBody>
      </p:sp>
      <p:sp>
        <p:nvSpPr>
          <p:cNvPr id="4" name="Title 3"/>
          <p:cNvSpPr>
            <a:spLocks noGrp="1"/>
          </p:cNvSpPr>
          <p:nvPr>
            <p:ph type="title"/>
          </p:nvPr>
        </p:nvSpPr>
        <p:spPr/>
        <p:txBody>
          <a:bodyPr/>
          <a:lstStyle/>
          <a:p>
            <a:r>
              <a:rPr lang="en-US" dirty="0" smtClean="0"/>
              <a:t>Scale revision: item </a:t>
            </a:r>
            <a:r>
              <a:rPr lang="en-US" dirty="0"/>
              <a:t>9</a:t>
            </a:r>
          </a:p>
        </p:txBody>
      </p:sp>
      <p:pic>
        <p:nvPicPr>
          <p:cNvPr id="5" name="Picture 4" descr="Screen Shot 2013-12-03 at 9.15.42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72859" y="4247285"/>
            <a:ext cx="2443810" cy="2246197"/>
          </a:xfrm>
          <a:prstGeom prst="rect">
            <a:avLst/>
          </a:prstGeom>
          <a:ln w="76200" cmpd="sng">
            <a:solidFill>
              <a:srgbClr val="C66951"/>
            </a:solidFill>
          </a:ln>
        </p:spPr>
      </p:pic>
      <p:pic>
        <p:nvPicPr>
          <p:cNvPr id="6" name="Picture 5" descr="Screen Shot 2013-12-03 at 9.16.03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171166" y="4247285"/>
            <a:ext cx="2451299" cy="2246197"/>
          </a:xfrm>
          <a:prstGeom prst="rect">
            <a:avLst/>
          </a:prstGeom>
          <a:ln w="76200" cmpd="sng">
            <a:solidFill>
              <a:srgbClr val="C66951"/>
            </a:solidFill>
          </a:ln>
        </p:spPr>
      </p:pic>
      <p:pic>
        <p:nvPicPr>
          <p:cNvPr id="7" name="Picture 6" descr="Screen Shot 2013-12-01 at 6.34.14 PM.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81001" y="1807361"/>
            <a:ext cx="2435668" cy="2230433"/>
          </a:xfrm>
          <a:prstGeom prst="rect">
            <a:avLst/>
          </a:prstGeom>
          <a:ln w="76200" cmpd="sng">
            <a:solidFill>
              <a:srgbClr val="C66951"/>
            </a:solidFill>
          </a:ln>
        </p:spPr>
      </p:pic>
      <p:pic>
        <p:nvPicPr>
          <p:cNvPr id="8" name="Picture 7" descr="Screen Shot 2013-12-01 at 6.34.56 PM.pn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173243" y="1807361"/>
            <a:ext cx="2449222" cy="2230433"/>
          </a:xfrm>
          <a:prstGeom prst="rect">
            <a:avLst/>
          </a:prstGeom>
          <a:ln w="76200" cmpd="sng">
            <a:solidFill>
              <a:srgbClr val="C66951"/>
            </a:solidFill>
          </a:ln>
        </p:spPr>
      </p:pic>
      <p:sp>
        <p:nvSpPr>
          <p:cNvPr id="9" name="TextBox 8"/>
          <p:cNvSpPr txBox="1"/>
          <p:nvPr/>
        </p:nvSpPr>
        <p:spPr>
          <a:xfrm>
            <a:off x="5832840" y="1807361"/>
            <a:ext cx="3066929" cy="923330"/>
          </a:xfrm>
          <a:prstGeom prst="rect">
            <a:avLst/>
          </a:prstGeom>
          <a:noFill/>
        </p:spPr>
        <p:txBody>
          <a:bodyPr wrap="square" rtlCol="0">
            <a:spAutoFit/>
          </a:bodyPr>
          <a:lstStyle/>
          <a:p>
            <a:r>
              <a:rPr lang="en-US" dirty="0" smtClean="0"/>
              <a:t>“I am rarely wrong when I get in disagreements of fact with friends.”</a:t>
            </a:r>
            <a:endParaRPr lang="en-US" dirty="0"/>
          </a:p>
        </p:txBody>
      </p:sp>
      <p:sp>
        <p:nvSpPr>
          <p:cNvPr id="2" name="TextBox 1"/>
          <p:cNvSpPr txBox="1"/>
          <p:nvPr/>
        </p:nvSpPr>
        <p:spPr>
          <a:xfrm>
            <a:off x="5832840" y="4247285"/>
            <a:ext cx="1151277" cy="369332"/>
          </a:xfrm>
          <a:prstGeom prst="rect">
            <a:avLst/>
          </a:prstGeom>
          <a:noFill/>
        </p:spPr>
        <p:txBody>
          <a:bodyPr wrap="none" rtlCol="0">
            <a:spAutoFit/>
          </a:bodyPr>
          <a:lstStyle/>
          <a:p>
            <a:r>
              <a:rPr lang="en-US" dirty="0" smtClean="0"/>
              <a:t>NR Model</a:t>
            </a:r>
            <a:endParaRPr lang="en-US" dirty="0"/>
          </a:p>
        </p:txBody>
      </p:sp>
    </p:spTree>
    <p:extLst>
      <p:ext uri="{BB962C8B-B14F-4D97-AF65-F5344CB8AC3E}">
        <p14:creationId xmlns:p14="http://schemas.microsoft.com/office/powerpoint/2010/main" val="36242173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7886C9C-DC18-4195-8FD5-A50AA931D419}" type="slidenum">
              <a:rPr lang="en-US" smtClean="0"/>
              <a:pPr/>
              <a:t>43</a:t>
            </a:fld>
            <a:endParaRPr lang="en-US"/>
          </a:p>
        </p:txBody>
      </p:sp>
      <p:sp>
        <p:nvSpPr>
          <p:cNvPr id="4" name="Title 3"/>
          <p:cNvSpPr>
            <a:spLocks noGrp="1"/>
          </p:cNvSpPr>
          <p:nvPr>
            <p:ph type="title"/>
          </p:nvPr>
        </p:nvSpPr>
        <p:spPr/>
        <p:txBody>
          <a:bodyPr/>
          <a:lstStyle/>
          <a:p>
            <a:r>
              <a:rPr lang="en-US" dirty="0" smtClean="0"/>
              <a:t>Scale revision: item 10</a:t>
            </a:r>
            <a:endParaRPr lang="en-US" dirty="0"/>
          </a:p>
        </p:txBody>
      </p:sp>
      <p:pic>
        <p:nvPicPr>
          <p:cNvPr id="5" name="Picture 4" descr="Screen Shot 2013-12-01 at 6.36.01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1002" y="1921340"/>
            <a:ext cx="2412998" cy="2200175"/>
          </a:xfrm>
          <a:prstGeom prst="rect">
            <a:avLst/>
          </a:prstGeom>
          <a:ln w="76200" cmpd="sng">
            <a:solidFill>
              <a:srgbClr val="C66951"/>
            </a:solidFill>
          </a:ln>
        </p:spPr>
      </p:pic>
      <p:pic>
        <p:nvPicPr>
          <p:cNvPr id="6" name="Picture 5" descr="Screen Shot 2013-12-01 at 6.36.19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223342" y="1921339"/>
            <a:ext cx="2415997" cy="2200176"/>
          </a:xfrm>
          <a:prstGeom prst="rect">
            <a:avLst/>
          </a:prstGeom>
          <a:ln w="76200" cmpd="sng">
            <a:solidFill>
              <a:srgbClr val="C66951"/>
            </a:solidFill>
          </a:ln>
        </p:spPr>
      </p:pic>
      <p:pic>
        <p:nvPicPr>
          <p:cNvPr id="7" name="Picture 6" descr="Screen Shot 2013-12-03 at 10.17.41 PM.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81001" y="4309797"/>
            <a:ext cx="2412999" cy="2221129"/>
          </a:xfrm>
          <a:prstGeom prst="rect">
            <a:avLst/>
          </a:prstGeom>
          <a:ln w="76200" cmpd="sng">
            <a:solidFill>
              <a:srgbClr val="C66951"/>
            </a:solidFill>
          </a:ln>
        </p:spPr>
      </p:pic>
      <p:sp>
        <p:nvSpPr>
          <p:cNvPr id="8" name="TextBox 7"/>
          <p:cNvSpPr txBox="1"/>
          <p:nvPr/>
        </p:nvSpPr>
        <p:spPr>
          <a:xfrm>
            <a:off x="5890846" y="1921340"/>
            <a:ext cx="3067539" cy="923330"/>
          </a:xfrm>
          <a:prstGeom prst="rect">
            <a:avLst/>
          </a:prstGeom>
          <a:noFill/>
        </p:spPr>
        <p:txBody>
          <a:bodyPr wrap="square" rtlCol="0">
            <a:spAutoFit/>
          </a:bodyPr>
          <a:lstStyle/>
          <a:p>
            <a:r>
              <a:rPr lang="en-US" dirty="0" smtClean="0"/>
              <a:t>“I dislike doing menial tasks because they do not intellectually challenge me.”</a:t>
            </a:r>
            <a:endParaRPr lang="en-US" dirty="0"/>
          </a:p>
        </p:txBody>
      </p:sp>
      <p:pic>
        <p:nvPicPr>
          <p:cNvPr id="9" name="Picture 8" descr="Screen Shot 2013-12-03 at 10.51.47 PM.pn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223342" y="4303541"/>
            <a:ext cx="2430172" cy="2227385"/>
          </a:xfrm>
          <a:prstGeom prst="rect">
            <a:avLst/>
          </a:prstGeom>
          <a:ln w="76200" cmpd="sng">
            <a:solidFill>
              <a:srgbClr val="C66951"/>
            </a:solidFill>
          </a:ln>
        </p:spPr>
      </p:pic>
      <p:sp>
        <p:nvSpPr>
          <p:cNvPr id="2" name="TextBox 1"/>
          <p:cNvSpPr txBox="1"/>
          <p:nvPr/>
        </p:nvSpPr>
        <p:spPr>
          <a:xfrm>
            <a:off x="5890846" y="4309797"/>
            <a:ext cx="1239442" cy="369332"/>
          </a:xfrm>
          <a:prstGeom prst="rect">
            <a:avLst/>
          </a:prstGeom>
          <a:noFill/>
        </p:spPr>
        <p:txBody>
          <a:bodyPr wrap="none" rtlCol="0">
            <a:spAutoFit/>
          </a:bodyPr>
          <a:lstStyle/>
          <a:p>
            <a:r>
              <a:rPr lang="en-US" dirty="0" smtClean="0"/>
              <a:t>2PL Model</a:t>
            </a:r>
            <a:endParaRPr lang="en-US" dirty="0"/>
          </a:p>
        </p:txBody>
      </p:sp>
    </p:spTree>
    <p:extLst>
      <p:ext uri="{BB962C8B-B14F-4D97-AF65-F5344CB8AC3E}">
        <p14:creationId xmlns:p14="http://schemas.microsoft.com/office/powerpoint/2010/main" val="12914048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7886C9C-DC18-4195-8FD5-A50AA931D419}" type="slidenum">
              <a:rPr lang="en-US" smtClean="0"/>
              <a:pPr/>
              <a:t>44</a:t>
            </a:fld>
            <a:endParaRPr lang="en-US"/>
          </a:p>
        </p:txBody>
      </p:sp>
      <p:sp>
        <p:nvSpPr>
          <p:cNvPr id="4" name="Title 3"/>
          <p:cNvSpPr>
            <a:spLocks noGrp="1"/>
          </p:cNvSpPr>
          <p:nvPr>
            <p:ph type="title"/>
          </p:nvPr>
        </p:nvSpPr>
        <p:spPr/>
        <p:txBody>
          <a:bodyPr/>
          <a:lstStyle/>
          <a:p>
            <a:r>
              <a:rPr lang="en-US" dirty="0" smtClean="0"/>
              <a:t>Scale revision: item 11</a:t>
            </a:r>
            <a:endParaRPr lang="en-US" dirty="0"/>
          </a:p>
        </p:txBody>
      </p:sp>
      <p:pic>
        <p:nvPicPr>
          <p:cNvPr id="5" name="Picture 4" descr="Screen Shot 2013-12-03 at 9.16.41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6748" y="4343400"/>
            <a:ext cx="2398885" cy="2188740"/>
          </a:xfrm>
          <a:prstGeom prst="rect">
            <a:avLst/>
          </a:prstGeom>
          <a:ln w="76200" cmpd="sng">
            <a:solidFill>
              <a:srgbClr val="C66951"/>
            </a:solidFill>
          </a:ln>
        </p:spPr>
      </p:pic>
      <p:pic>
        <p:nvPicPr>
          <p:cNvPr id="6" name="Picture 5" descr="Screen Shot 2013-12-03 at 9.16.56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331758" y="4343400"/>
            <a:ext cx="2402782" cy="2186111"/>
          </a:xfrm>
          <a:prstGeom prst="rect">
            <a:avLst/>
          </a:prstGeom>
          <a:ln w="76200" cmpd="sng">
            <a:solidFill>
              <a:srgbClr val="C66951"/>
            </a:solidFill>
          </a:ln>
        </p:spPr>
      </p:pic>
      <p:pic>
        <p:nvPicPr>
          <p:cNvPr id="7" name="Picture 6" descr="Screen Shot 2013-12-01 at 6.37.42 PM.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76748" y="1831786"/>
            <a:ext cx="2398885" cy="2184592"/>
          </a:xfrm>
          <a:prstGeom prst="rect">
            <a:avLst/>
          </a:prstGeom>
          <a:ln w="76200" cmpd="sng">
            <a:solidFill>
              <a:srgbClr val="C66951"/>
            </a:solidFill>
          </a:ln>
        </p:spPr>
      </p:pic>
      <p:pic>
        <p:nvPicPr>
          <p:cNvPr id="8" name="Picture 7" descr="Screen Shot 2013-12-01 at 6.37.55 PM.pn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331756" y="1831786"/>
            <a:ext cx="2402782" cy="2185161"/>
          </a:xfrm>
          <a:prstGeom prst="rect">
            <a:avLst/>
          </a:prstGeom>
          <a:ln w="76200" cmpd="sng">
            <a:solidFill>
              <a:srgbClr val="C66951"/>
            </a:solidFill>
          </a:ln>
        </p:spPr>
      </p:pic>
      <p:sp>
        <p:nvSpPr>
          <p:cNvPr id="9" name="TextBox 8"/>
          <p:cNvSpPr txBox="1"/>
          <p:nvPr/>
        </p:nvSpPr>
        <p:spPr>
          <a:xfrm>
            <a:off x="5900616" y="1822017"/>
            <a:ext cx="3106615" cy="646331"/>
          </a:xfrm>
          <a:prstGeom prst="rect">
            <a:avLst/>
          </a:prstGeom>
          <a:noFill/>
        </p:spPr>
        <p:txBody>
          <a:bodyPr wrap="square" rtlCol="0">
            <a:spAutoFit/>
          </a:bodyPr>
          <a:lstStyle/>
          <a:p>
            <a:r>
              <a:rPr lang="en-US" dirty="0" smtClean="0"/>
              <a:t>“I like to show off my knowledge and smarts.”</a:t>
            </a:r>
            <a:endParaRPr lang="en-US" dirty="0"/>
          </a:p>
        </p:txBody>
      </p:sp>
      <p:sp>
        <p:nvSpPr>
          <p:cNvPr id="2" name="TextBox 1"/>
          <p:cNvSpPr txBox="1"/>
          <p:nvPr/>
        </p:nvSpPr>
        <p:spPr>
          <a:xfrm>
            <a:off x="6011056" y="4343400"/>
            <a:ext cx="1151277" cy="369332"/>
          </a:xfrm>
          <a:prstGeom prst="rect">
            <a:avLst/>
          </a:prstGeom>
          <a:noFill/>
        </p:spPr>
        <p:txBody>
          <a:bodyPr wrap="none" rtlCol="0">
            <a:spAutoFit/>
          </a:bodyPr>
          <a:lstStyle/>
          <a:p>
            <a:r>
              <a:rPr lang="en-US" dirty="0" smtClean="0"/>
              <a:t>NR Model</a:t>
            </a:r>
            <a:endParaRPr lang="en-US" dirty="0"/>
          </a:p>
        </p:txBody>
      </p:sp>
    </p:spTree>
    <p:extLst>
      <p:ext uri="{BB962C8B-B14F-4D97-AF65-F5344CB8AC3E}">
        <p14:creationId xmlns:p14="http://schemas.microsoft.com/office/powerpoint/2010/main" val="16583061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7886C9C-DC18-4195-8FD5-A50AA931D419}" type="slidenum">
              <a:rPr lang="en-US" smtClean="0"/>
              <a:pPr/>
              <a:t>45</a:t>
            </a:fld>
            <a:endParaRPr lang="en-US"/>
          </a:p>
        </p:txBody>
      </p:sp>
      <p:sp>
        <p:nvSpPr>
          <p:cNvPr id="4" name="Title 3"/>
          <p:cNvSpPr>
            <a:spLocks noGrp="1"/>
          </p:cNvSpPr>
          <p:nvPr>
            <p:ph type="title"/>
          </p:nvPr>
        </p:nvSpPr>
        <p:spPr/>
        <p:txBody>
          <a:bodyPr/>
          <a:lstStyle/>
          <a:p>
            <a:r>
              <a:rPr lang="en-US" dirty="0" smtClean="0"/>
              <a:t>Scale revision: item 12</a:t>
            </a:r>
            <a:endParaRPr lang="en-US" dirty="0"/>
          </a:p>
        </p:txBody>
      </p:sp>
      <p:pic>
        <p:nvPicPr>
          <p:cNvPr id="5" name="Picture 4" descr="Screen Shot 2013-12-01 at 6.39.11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34901" y="2383437"/>
            <a:ext cx="3838381" cy="3509785"/>
          </a:xfrm>
          <a:prstGeom prst="rect">
            <a:avLst/>
          </a:prstGeom>
          <a:ln w="76200" cmpd="sng">
            <a:solidFill>
              <a:srgbClr val="C66951"/>
            </a:solidFill>
          </a:ln>
        </p:spPr>
      </p:pic>
      <p:pic>
        <p:nvPicPr>
          <p:cNvPr id="6" name="Picture 5" descr="Screen Shot 2013-12-01 at 6.39.26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827160" y="2382593"/>
            <a:ext cx="3870324" cy="3510629"/>
          </a:xfrm>
          <a:prstGeom prst="rect">
            <a:avLst/>
          </a:prstGeom>
          <a:ln w="76200" cmpd="sng">
            <a:solidFill>
              <a:srgbClr val="C66951"/>
            </a:solidFill>
          </a:ln>
        </p:spPr>
      </p:pic>
      <p:sp>
        <p:nvSpPr>
          <p:cNvPr id="7" name="TextBox 6"/>
          <p:cNvSpPr txBox="1"/>
          <p:nvPr/>
        </p:nvSpPr>
        <p:spPr>
          <a:xfrm>
            <a:off x="1606954" y="1794545"/>
            <a:ext cx="6919209" cy="369332"/>
          </a:xfrm>
          <a:prstGeom prst="rect">
            <a:avLst/>
          </a:prstGeom>
          <a:noFill/>
        </p:spPr>
        <p:txBody>
          <a:bodyPr wrap="square" rtlCol="0">
            <a:spAutoFit/>
          </a:bodyPr>
          <a:lstStyle/>
          <a:p>
            <a:r>
              <a:rPr lang="en-US" dirty="0" smtClean="0"/>
              <a:t>“I think my intellect is one of the best things about me.”</a:t>
            </a:r>
            <a:endParaRPr lang="en-US" dirty="0"/>
          </a:p>
        </p:txBody>
      </p:sp>
      <p:sp>
        <p:nvSpPr>
          <p:cNvPr id="2" name="TextBox 1"/>
          <p:cNvSpPr txBox="1"/>
          <p:nvPr/>
        </p:nvSpPr>
        <p:spPr>
          <a:xfrm>
            <a:off x="381000" y="6122908"/>
            <a:ext cx="1151277" cy="369332"/>
          </a:xfrm>
          <a:prstGeom prst="rect">
            <a:avLst/>
          </a:prstGeom>
          <a:noFill/>
        </p:spPr>
        <p:txBody>
          <a:bodyPr wrap="none" rtlCol="0">
            <a:spAutoFit/>
          </a:bodyPr>
          <a:lstStyle/>
          <a:p>
            <a:r>
              <a:rPr lang="en-US" dirty="0" smtClean="0"/>
              <a:t>NR Model</a:t>
            </a:r>
            <a:endParaRPr lang="en-US" dirty="0"/>
          </a:p>
        </p:txBody>
      </p:sp>
    </p:spTree>
    <p:extLst>
      <p:ext uri="{BB962C8B-B14F-4D97-AF65-F5344CB8AC3E}">
        <p14:creationId xmlns:p14="http://schemas.microsoft.com/office/powerpoint/2010/main" val="140250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7886C9C-DC18-4195-8FD5-A50AA931D419}" type="slidenum">
              <a:rPr lang="en-US" smtClean="0"/>
              <a:pPr/>
              <a:t>46</a:t>
            </a:fld>
            <a:endParaRPr lang="en-US"/>
          </a:p>
        </p:txBody>
      </p:sp>
      <p:sp>
        <p:nvSpPr>
          <p:cNvPr id="4" name="Title 3"/>
          <p:cNvSpPr>
            <a:spLocks noGrp="1"/>
          </p:cNvSpPr>
          <p:nvPr>
            <p:ph type="title"/>
          </p:nvPr>
        </p:nvSpPr>
        <p:spPr/>
        <p:txBody>
          <a:bodyPr/>
          <a:lstStyle/>
          <a:p>
            <a:r>
              <a:rPr lang="en-US" dirty="0" smtClean="0"/>
              <a:t>Scale revision: item 13</a:t>
            </a:r>
            <a:endParaRPr lang="en-US" dirty="0"/>
          </a:p>
        </p:txBody>
      </p:sp>
      <p:pic>
        <p:nvPicPr>
          <p:cNvPr id="5" name="Picture 4" descr="Screen Shot 2013-12-03 at 9.18.47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1000" y="4252086"/>
            <a:ext cx="2440806" cy="2229995"/>
          </a:xfrm>
          <a:prstGeom prst="rect">
            <a:avLst/>
          </a:prstGeom>
          <a:ln w="76200" cmpd="sng">
            <a:solidFill>
              <a:srgbClr val="C66951"/>
            </a:solidFill>
          </a:ln>
        </p:spPr>
      </p:pic>
      <p:pic>
        <p:nvPicPr>
          <p:cNvPr id="6" name="Picture 5" descr="Screen Shot 2013-12-03 at 9.18.59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302198" y="4253717"/>
            <a:ext cx="2444426" cy="2236319"/>
          </a:xfrm>
          <a:prstGeom prst="rect">
            <a:avLst/>
          </a:prstGeom>
          <a:ln w="76200" cmpd="sng">
            <a:solidFill>
              <a:srgbClr val="C66951"/>
            </a:solidFill>
          </a:ln>
        </p:spPr>
      </p:pic>
      <p:pic>
        <p:nvPicPr>
          <p:cNvPr id="7" name="Picture 6" descr="Screen Shot 2013-12-01 at 6.40.20 PM.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80999" y="1757282"/>
            <a:ext cx="2440807" cy="2228563"/>
          </a:xfrm>
          <a:prstGeom prst="rect">
            <a:avLst/>
          </a:prstGeom>
          <a:ln w="76200" cmpd="sng">
            <a:solidFill>
              <a:srgbClr val="C66951"/>
            </a:solidFill>
          </a:ln>
        </p:spPr>
      </p:pic>
      <p:sp>
        <p:nvSpPr>
          <p:cNvPr id="9" name="TextBox 8"/>
          <p:cNvSpPr txBox="1"/>
          <p:nvPr/>
        </p:nvSpPr>
        <p:spPr>
          <a:xfrm>
            <a:off x="5861539" y="1767051"/>
            <a:ext cx="3077307" cy="923330"/>
          </a:xfrm>
          <a:prstGeom prst="rect">
            <a:avLst/>
          </a:prstGeom>
          <a:noFill/>
        </p:spPr>
        <p:txBody>
          <a:bodyPr wrap="square" rtlCol="0">
            <a:spAutoFit/>
          </a:bodyPr>
          <a:lstStyle/>
          <a:p>
            <a:r>
              <a:rPr lang="en-US" dirty="0" smtClean="0"/>
              <a:t>“I tend to correct the mistakes of others even if the mistakes are small.”</a:t>
            </a:r>
            <a:endParaRPr lang="en-US" dirty="0"/>
          </a:p>
        </p:txBody>
      </p:sp>
      <p:sp>
        <p:nvSpPr>
          <p:cNvPr id="2" name="TextBox 1"/>
          <p:cNvSpPr txBox="1"/>
          <p:nvPr/>
        </p:nvSpPr>
        <p:spPr>
          <a:xfrm>
            <a:off x="5967335" y="4253717"/>
            <a:ext cx="1151277" cy="369332"/>
          </a:xfrm>
          <a:prstGeom prst="rect">
            <a:avLst/>
          </a:prstGeom>
          <a:noFill/>
        </p:spPr>
        <p:txBody>
          <a:bodyPr wrap="none" rtlCol="0">
            <a:spAutoFit/>
          </a:bodyPr>
          <a:lstStyle/>
          <a:p>
            <a:r>
              <a:rPr lang="en-US" dirty="0" smtClean="0"/>
              <a:t>NR Model</a:t>
            </a:r>
            <a:endParaRPr lang="en-US" dirty="0"/>
          </a:p>
        </p:txBody>
      </p:sp>
      <p:pic>
        <p:nvPicPr>
          <p:cNvPr id="10" name="Picture 9" descr="Screen Shot 2013-12-04 at 9.25.06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02199" y="1757282"/>
            <a:ext cx="2444426" cy="2240997"/>
          </a:xfrm>
          <a:prstGeom prst="rect">
            <a:avLst/>
          </a:prstGeom>
          <a:ln w="76200" cmpd="sng">
            <a:solidFill>
              <a:srgbClr val="C66951"/>
            </a:solidFill>
          </a:ln>
        </p:spPr>
      </p:pic>
    </p:spTree>
    <p:extLst>
      <p:ext uri="{BB962C8B-B14F-4D97-AF65-F5344CB8AC3E}">
        <p14:creationId xmlns:p14="http://schemas.microsoft.com/office/powerpoint/2010/main" val="30108576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7886C9C-DC18-4195-8FD5-A50AA931D419}" type="slidenum">
              <a:rPr lang="en-US" smtClean="0"/>
              <a:pPr/>
              <a:t>47</a:t>
            </a:fld>
            <a:endParaRPr lang="en-US"/>
          </a:p>
        </p:txBody>
      </p:sp>
      <p:sp>
        <p:nvSpPr>
          <p:cNvPr id="4" name="Title 3"/>
          <p:cNvSpPr>
            <a:spLocks noGrp="1"/>
          </p:cNvSpPr>
          <p:nvPr>
            <p:ph type="title"/>
          </p:nvPr>
        </p:nvSpPr>
        <p:spPr/>
        <p:txBody>
          <a:bodyPr/>
          <a:lstStyle/>
          <a:p>
            <a:r>
              <a:rPr lang="en-US" dirty="0" smtClean="0"/>
              <a:t>Scale revision: item 14</a:t>
            </a:r>
            <a:endParaRPr lang="en-US" dirty="0"/>
          </a:p>
        </p:txBody>
      </p:sp>
      <p:pic>
        <p:nvPicPr>
          <p:cNvPr id="5" name="Picture 4" descr="Screen Shot 2013-12-03 at 9.19.45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1000" y="4274788"/>
            <a:ext cx="2476329" cy="2259400"/>
          </a:xfrm>
          <a:prstGeom prst="rect">
            <a:avLst/>
          </a:prstGeom>
          <a:ln w="76200" cmpd="sng">
            <a:solidFill>
              <a:srgbClr val="C66951"/>
            </a:solidFill>
          </a:ln>
        </p:spPr>
      </p:pic>
      <p:pic>
        <p:nvPicPr>
          <p:cNvPr id="6" name="Picture 5" descr="Screen Shot 2013-12-03 at 9.19.33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482523" y="4274788"/>
            <a:ext cx="2469035" cy="2259400"/>
          </a:xfrm>
          <a:prstGeom prst="rect">
            <a:avLst/>
          </a:prstGeom>
          <a:ln w="76200" cmpd="sng">
            <a:solidFill>
              <a:srgbClr val="C66951"/>
            </a:solidFill>
          </a:ln>
        </p:spPr>
      </p:pic>
      <p:pic>
        <p:nvPicPr>
          <p:cNvPr id="7" name="Picture 6" descr="Screen Shot 2013-12-01 at 6.41.49 PM.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81001" y="1814890"/>
            <a:ext cx="2479128" cy="2266367"/>
          </a:xfrm>
          <a:prstGeom prst="rect">
            <a:avLst/>
          </a:prstGeom>
          <a:ln w="76200" cmpd="sng">
            <a:solidFill>
              <a:srgbClr val="C66951"/>
            </a:solidFill>
          </a:ln>
        </p:spPr>
      </p:pic>
      <p:pic>
        <p:nvPicPr>
          <p:cNvPr id="8" name="Picture 7" descr="Screen Shot 2013-12-01 at 6.42.01 PM.pn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482523" y="1814891"/>
            <a:ext cx="2485891" cy="2266366"/>
          </a:xfrm>
          <a:prstGeom prst="rect">
            <a:avLst/>
          </a:prstGeom>
          <a:ln w="76200" cmpd="sng">
            <a:solidFill>
              <a:srgbClr val="C66951"/>
            </a:solidFill>
          </a:ln>
        </p:spPr>
      </p:pic>
      <p:sp>
        <p:nvSpPr>
          <p:cNvPr id="9" name="TextBox 8"/>
          <p:cNvSpPr txBox="1"/>
          <p:nvPr/>
        </p:nvSpPr>
        <p:spPr>
          <a:xfrm>
            <a:off x="6081137" y="1792872"/>
            <a:ext cx="2877248" cy="1477328"/>
          </a:xfrm>
          <a:prstGeom prst="rect">
            <a:avLst/>
          </a:prstGeom>
          <a:noFill/>
        </p:spPr>
        <p:txBody>
          <a:bodyPr wrap="square" rtlCol="0">
            <a:spAutoFit/>
          </a:bodyPr>
          <a:lstStyle/>
          <a:p>
            <a:r>
              <a:rPr lang="en-US" dirty="0" smtClean="0"/>
              <a:t>“I have no problem making decisions for others if I’m smarter and more knowledgeable than they are.”</a:t>
            </a:r>
            <a:endParaRPr lang="en-US" dirty="0"/>
          </a:p>
        </p:txBody>
      </p:sp>
      <p:sp>
        <p:nvSpPr>
          <p:cNvPr id="2" name="TextBox 1"/>
          <p:cNvSpPr txBox="1"/>
          <p:nvPr/>
        </p:nvSpPr>
        <p:spPr>
          <a:xfrm>
            <a:off x="6235908" y="4258642"/>
            <a:ext cx="1151277" cy="369332"/>
          </a:xfrm>
          <a:prstGeom prst="rect">
            <a:avLst/>
          </a:prstGeom>
          <a:noFill/>
        </p:spPr>
        <p:txBody>
          <a:bodyPr wrap="none" rtlCol="0">
            <a:spAutoFit/>
          </a:bodyPr>
          <a:lstStyle/>
          <a:p>
            <a:r>
              <a:rPr lang="en-US" dirty="0" smtClean="0"/>
              <a:t>NR Model</a:t>
            </a:r>
            <a:endParaRPr lang="en-US" dirty="0"/>
          </a:p>
        </p:txBody>
      </p:sp>
    </p:spTree>
    <p:extLst>
      <p:ext uri="{BB962C8B-B14F-4D97-AF65-F5344CB8AC3E}">
        <p14:creationId xmlns:p14="http://schemas.microsoft.com/office/powerpoint/2010/main" val="19080071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7886C9C-DC18-4195-8FD5-A50AA931D419}" type="slidenum">
              <a:rPr lang="en-US" smtClean="0"/>
              <a:pPr/>
              <a:t>48</a:t>
            </a:fld>
            <a:endParaRPr lang="en-US"/>
          </a:p>
        </p:txBody>
      </p:sp>
      <p:sp>
        <p:nvSpPr>
          <p:cNvPr id="4" name="Title 3"/>
          <p:cNvSpPr>
            <a:spLocks noGrp="1"/>
          </p:cNvSpPr>
          <p:nvPr>
            <p:ph type="title"/>
          </p:nvPr>
        </p:nvSpPr>
        <p:spPr/>
        <p:txBody>
          <a:bodyPr/>
          <a:lstStyle/>
          <a:p>
            <a:r>
              <a:rPr lang="en-US" dirty="0" smtClean="0"/>
              <a:t>Scale revision: item 15</a:t>
            </a:r>
            <a:endParaRPr lang="en-US" dirty="0"/>
          </a:p>
        </p:txBody>
      </p:sp>
      <p:pic>
        <p:nvPicPr>
          <p:cNvPr id="5" name="Picture 4" descr="Screen Shot 2013-12-03 at 9.20.17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1000" y="4272058"/>
            <a:ext cx="2399696" cy="2208884"/>
          </a:xfrm>
          <a:prstGeom prst="rect">
            <a:avLst/>
          </a:prstGeom>
          <a:ln w="76200" cmpd="sng">
            <a:solidFill>
              <a:schemeClr val="accent1"/>
            </a:solidFill>
          </a:ln>
        </p:spPr>
      </p:pic>
      <p:pic>
        <p:nvPicPr>
          <p:cNvPr id="6" name="Picture 5" descr="Screen Shot 2013-12-03 at 9.20.31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375171" y="4272059"/>
            <a:ext cx="2410579" cy="2208884"/>
          </a:xfrm>
          <a:prstGeom prst="rect">
            <a:avLst/>
          </a:prstGeom>
          <a:ln w="76200" cmpd="sng">
            <a:solidFill>
              <a:schemeClr val="accent1"/>
            </a:solidFill>
          </a:ln>
        </p:spPr>
      </p:pic>
      <p:pic>
        <p:nvPicPr>
          <p:cNvPr id="7" name="Picture 6" descr="Screen Shot 2013-12-01 at 6.43.30 PM.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81001" y="1778142"/>
            <a:ext cx="2399696" cy="2185332"/>
          </a:xfrm>
          <a:prstGeom prst="rect">
            <a:avLst/>
          </a:prstGeom>
          <a:ln w="76200" cmpd="sng">
            <a:solidFill>
              <a:srgbClr val="C66951"/>
            </a:solidFill>
          </a:ln>
        </p:spPr>
      </p:pic>
      <p:pic>
        <p:nvPicPr>
          <p:cNvPr id="8" name="Picture 7" descr="Screen Shot 2013-12-01 at 6.43.45 PM.pn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375171" y="1778142"/>
            <a:ext cx="2399989" cy="2185332"/>
          </a:xfrm>
          <a:prstGeom prst="rect">
            <a:avLst/>
          </a:prstGeom>
          <a:ln w="76200" cmpd="sng">
            <a:solidFill>
              <a:srgbClr val="C66951"/>
            </a:solidFill>
          </a:ln>
        </p:spPr>
      </p:pic>
      <p:sp>
        <p:nvSpPr>
          <p:cNvPr id="9" name="TextBox 8"/>
          <p:cNvSpPr txBox="1"/>
          <p:nvPr/>
        </p:nvSpPr>
        <p:spPr>
          <a:xfrm>
            <a:off x="5864174" y="1864205"/>
            <a:ext cx="3036242" cy="923330"/>
          </a:xfrm>
          <a:prstGeom prst="rect">
            <a:avLst/>
          </a:prstGeom>
          <a:noFill/>
        </p:spPr>
        <p:txBody>
          <a:bodyPr wrap="square" rtlCol="0">
            <a:spAutoFit/>
          </a:bodyPr>
          <a:lstStyle/>
          <a:p>
            <a:r>
              <a:rPr lang="en-US" dirty="0" smtClean="0"/>
              <a:t>“Helpful feedback rarely comes from those less knowledgeable than me.”</a:t>
            </a:r>
            <a:endParaRPr lang="en-US" dirty="0"/>
          </a:p>
        </p:txBody>
      </p:sp>
      <p:sp>
        <p:nvSpPr>
          <p:cNvPr id="2" name="TextBox 1"/>
          <p:cNvSpPr txBox="1"/>
          <p:nvPr/>
        </p:nvSpPr>
        <p:spPr>
          <a:xfrm>
            <a:off x="6145967" y="4272059"/>
            <a:ext cx="1151277" cy="369332"/>
          </a:xfrm>
          <a:prstGeom prst="rect">
            <a:avLst/>
          </a:prstGeom>
          <a:noFill/>
        </p:spPr>
        <p:txBody>
          <a:bodyPr wrap="none" rtlCol="0">
            <a:spAutoFit/>
          </a:bodyPr>
          <a:lstStyle/>
          <a:p>
            <a:r>
              <a:rPr lang="en-US" dirty="0" smtClean="0"/>
              <a:t>NR Model</a:t>
            </a:r>
            <a:endParaRPr lang="en-US" dirty="0"/>
          </a:p>
        </p:txBody>
      </p:sp>
    </p:spTree>
    <p:extLst>
      <p:ext uri="{BB962C8B-B14F-4D97-AF65-F5344CB8AC3E}">
        <p14:creationId xmlns:p14="http://schemas.microsoft.com/office/powerpoint/2010/main" val="20199079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7886C9C-DC18-4195-8FD5-A50AA931D419}" type="slidenum">
              <a:rPr lang="en-US" smtClean="0"/>
              <a:pPr/>
              <a:t>49</a:t>
            </a:fld>
            <a:endParaRPr lang="en-US"/>
          </a:p>
        </p:txBody>
      </p:sp>
      <p:sp>
        <p:nvSpPr>
          <p:cNvPr id="4" name="Title 3"/>
          <p:cNvSpPr>
            <a:spLocks noGrp="1"/>
          </p:cNvSpPr>
          <p:nvPr>
            <p:ph type="title"/>
          </p:nvPr>
        </p:nvSpPr>
        <p:spPr/>
        <p:txBody>
          <a:bodyPr/>
          <a:lstStyle/>
          <a:p>
            <a:r>
              <a:rPr lang="en-US" dirty="0" smtClean="0"/>
              <a:t>Scale revision: item 16</a:t>
            </a:r>
            <a:endParaRPr lang="en-US" dirty="0"/>
          </a:p>
        </p:txBody>
      </p:sp>
      <p:pic>
        <p:nvPicPr>
          <p:cNvPr id="5" name="Picture 4" descr="Screen Shot 2013-12-03 at 9.21.26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999" y="4251030"/>
            <a:ext cx="2465381" cy="2246383"/>
          </a:xfrm>
          <a:prstGeom prst="rect">
            <a:avLst/>
          </a:prstGeom>
          <a:ln w="76200" cmpd="sng">
            <a:solidFill>
              <a:srgbClr val="C66951"/>
            </a:solidFill>
          </a:ln>
        </p:spPr>
      </p:pic>
      <p:pic>
        <p:nvPicPr>
          <p:cNvPr id="6" name="Picture 5" descr="Screen Shot 2013-12-03 at 9.21.41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428979" y="4251030"/>
            <a:ext cx="2465680" cy="2259375"/>
          </a:xfrm>
          <a:prstGeom prst="rect">
            <a:avLst/>
          </a:prstGeom>
          <a:ln w="76200" cmpd="sng">
            <a:solidFill>
              <a:srgbClr val="C66951"/>
            </a:solidFill>
          </a:ln>
        </p:spPr>
      </p:pic>
      <p:pic>
        <p:nvPicPr>
          <p:cNvPr id="7" name="Picture 6" descr="Screen Shot 2013-12-01 at 6.44.52 PM.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81000" y="1807362"/>
            <a:ext cx="2465380" cy="2245421"/>
          </a:xfrm>
          <a:prstGeom prst="rect">
            <a:avLst/>
          </a:prstGeom>
          <a:ln w="76200" cmpd="sng">
            <a:solidFill>
              <a:srgbClr val="C66951"/>
            </a:solidFill>
          </a:ln>
        </p:spPr>
      </p:pic>
      <p:pic>
        <p:nvPicPr>
          <p:cNvPr id="8" name="Picture 7" descr="Screen Shot 2013-12-01 at 6.45.08 PM.pn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428979" y="1807362"/>
            <a:ext cx="2465680" cy="2245421"/>
          </a:xfrm>
          <a:prstGeom prst="rect">
            <a:avLst/>
          </a:prstGeom>
          <a:ln w="76200" cmpd="sng">
            <a:solidFill>
              <a:srgbClr val="C66951"/>
            </a:solidFill>
          </a:ln>
        </p:spPr>
      </p:pic>
      <p:sp>
        <p:nvSpPr>
          <p:cNvPr id="9" name="TextBox 8"/>
          <p:cNvSpPr txBox="1"/>
          <p:nvPr/>
        </p:nvSpPr>
        <p:spPr>
          <a:xfrm>
            <a:off x="6119720" y="1840208"/>
            <a:ext cx="2697926" cy="923330"/>
          </a:xfrm>
          <a:prstGeom prst="rect">
            <a:avLst/>
          </a:prstGeom>
          <a:noFill/>
        </p:spPr>
        <p:txBody>
          <a:bodyPr wrap="square" rtlCol="0">
            <a:spAutoFit/>
          </a:bodyPr>
          <a:lstStyle/>
          <a:p>
            <a:r>
              <a:rPr lang="en-US" dirty="0" smtClean="0"/>
              <a:t>“People always seem to recognize my intellect/smarts.”</a:t>
            </a:r>
            <a:endParaRPr lang="en-US" dirty="0"/>
          </a:p>
        </p:txBody>
      </p:sp>
      <p:sp>
        <p:nvSpPr>
          <p:cNvPr id="2" name="TextBox 1"/>
          <p:cNvSpPr txBox="1"/>
          <p:nvPr/>
        </p:nvSpPr>
        <p:spPr>
          <a:xfrm>
            <a:off x="6119720" y="4251030"/>
            <a:ext cx="1480293" cy="369332"/>
          </a:xfrm>
          <a:prstGeom prst="rect">
            <a:avLst/>
          </a:prstGeom>
          <a:noFill/>
        </p:spPr>
        <p:txBody>
          <a:bodyPr wrap="square" rtlCol="0">
            <a:spAutoFit/>
          </a:bodyPr>
          <a:lstStyle/>
          <a:p>
            <a:r>
              <a:rPr lang="en-US" dirty="0" smtClean="0"/>
              <a:t>NR Model</a:t>
            </a:r>
            <a:endParaRPr lang="en-US" dirty="0"/>
          </a:p>
        </p:txBody>
      </p:sp>
    </p:spTree>
    <p:extLst>
      <p:ext uri="{BB962C8B-B14F-4D97-AF65-F5344CB8AC3E}">
        <p14:creationId xmlns:p14="http://schemas.microsoft.com/office/powerpoint/2010/main" val="4159935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The Purpose of the IA Scale</a:t>
            </a:r>
          </a:p>
          <a:p>
            <a:pPr lvl="1"/>
            <a:r>
              <a:rPr lang="en-US" sz="2200" dirty="0" smtClean="0"/>
              <a:t>“To accurately estimate the level of intellectual arrogance a person has in order to inform hiring, placement, cost-benefits, etc.”</a:t>
            </a:r>
            <a:endParaRPr lang="en-US" sz="2200" dirty="0"/>
          </a:p>
        </p:txBody>
      </p:sp>
      <p:sp>
        <p:nvSpPr>
          <p:cNvPr id="3" name="Title 2"/>
          <p:cNvSpPr>
            <a:spLocks noGrp="1"/>
          </p:cNvSpPr>
          <p:nvPr>
            <p:ph type="title"/>
          </p:nvPr>
        </p:nvSpPr>
        <p:spPr/>
        <p:txBody>
          <a:bodyPr/>
          <a:lstStyle/>
          <a:p>
            <a:r>
              <a:rPr lang="en-US" dirty="0" smtClean="0"/>
              <a:t>Scale construction ii</a:t>
            </a:r>
            <a:endParaRPr lang="en-US" dirty="0"/>
          </a:p>
        </p:txBody>
      </p:sp>
      <p:sp>
        <p:nvSpPr>
          <p:cNvPr id="4" name="Slide Number Placeholder 3"/>
          <p:cNvSpPr>
            <a:spLocks noGrp="1"/>
          </p:cNvSpPr>
          <p:nvPr>
            <p:ph type="sldNum" sz="quarter" idx="12"/>
          </p:nvPr>
        </p:nvSpPr>
        <p:spPr/>
        <p:txBody>
          <a:bodyPr/>
          <a:lstStyle/>
          <a:p>
            <a:fld id="{F7886C9C-DC18-4195-8FD5-A50AA931D419}" type="slidenum">
              <a:rPr lang="en-US" smtClean="0"/>
              <a:pPr/>
              <a:t>5</a:t>
            </a:fld>
            <a:endParaRPr lang="en-US"/>
          </a:p>
        </p:txBody>
      </p:sp>
    </p:spTree>
    <p:extLst>
      <p:ext uri="{BB962C8B-B14F-4D97-AF65-F5344CB8AC3E}">
        <p14:creationId xmlns:p14="http://schemas.microsoft.com/office/powerpoint/2010/main" val="4181963663"/>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7886C9C-DC18-4195-8FD5-A50AA931D419}" type="slidenum">
              <a:rPr lang="en-US" smtClean="0"/>
              <a:pPr/>
              <a:t>50</a:t>
            </a:fld>
            <a:endParaRPr lang="en-US"/>
          </a:p>
        </p:txBody>
      </p:sp>
      <p:sp>
        <p:nvSpPr>
          <p:cNvPr id="4" name="Title 3"/>
          <p:cNvSpPr>
            <a:spLocks noGrp="1"/>
          </p:cNvSpPr>
          <p:nvPr>
            <p:ph type="title"/>
          </p:nvPr>
        </p:nvSpPr>
        <p:spPr/>
        <p:txBody>
          <a:bodyPr/>
          <a:lstStyle/>
          <a:p>
            <a:r>
              <a:rPr lang="en-US" dirty="0" smtClean="0"/>
              <a:t>Scale revision: item 17</a:t>
            </a:r>
            <a:endParaRPr lang="en-US" dirty="0"/>
          </a:p>
        </p:txBody>
      </p:sp>
      <p:pic>
        <p:nvPicPr>
          <p:cNvPr id="5" name="Picture 4" descr="Screen Shot 2013-12-03 at 9.22.57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999" y="4259282"/>
            <a:ext cx="2397934" cy="2194336"/>
          </a:xfrm>
          <a:prstGeom prst="rect">
            <a:avLst/>
          </a:prstGeom>
          <a:ln w="76200" cmpd="sng">
            <a:solidFill>
              <a:srgbClr val="C66951"/>
            </a:solidFill>
          </a:ln>
        </p:spPr>
      </p:pic>
      <p:pic>
        <p:nvPicPr>
          <p:cNvPr id="6" name="Picture 5" descr="Screen Shot 2013-12-03 at 9.23.11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293597" y="4259281"/>
            <a:ext cx="2410749" cy="2199849"/>
          </a:xfrm>
          <a:prstGeom prst="rect">
            <a:avLst/>
          </a:prstGeom>
          <a:ln w="76200" cmpd="sng">
            <a:solidFill>
              <a:srgbClr val="C66951"/>
            </a:solidFill>
          </a:ln>
        </p:spPr>
      </p:pic>
      <p:pic>
        <p:nvPicPr>
          <p:cNvPr id="7" name="Picture 6" descr="Screen Shot 2013-12-01 at 6.46.07 PM.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81000" y="1784059"/>
            <a:ext cx="2397933" cy="2189416"/>
          </a:xfrm>
          <a:prstGeom prst="rect">
            <a:avLst/>
          </a:prstGeom>
          <a:ln w="76200" cmpd="sng">
            <a:solidFill>
              <a:srgbClr val="C66951"/>
            </a:solidFill>
          </a:ln>
        </p:spPr>
      </p:pic>
      <p:pic>
        <p:nvPicPr>
          <p:cNvPr id="8" name="Picture 7" descr="Screen Shot 2013-12-01 at 6.46.22 PM.pn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293597" y="1784059"/>
            <a:ext cx="2410749" cy="2189415"/>
          </a:xfrm>
          <a:prstGeom prst="rect">
            <a:avLst/>
          </a:prstGeom>
          <a:ln w="76200" cmpd="sng">
            <a:solidFill>
              <a:srgbClr val="C66951"/>
            </a:solidFill>
          </a:ln>
        </p:spPr>
      </p:pic>
      <p:sp>
        <p:nvSpPr>
          <p:cNvPr id="9" name="TextBox 8"/>
          <p:cNvSpPr txBox="1"/>
          <p:nvPr/>
        </p:nvSpPr>
        <p:spPr>
          <a:xfrm>
            <a:off x="5867925" y="1805957"/>
            <a:ext cx="2949721" cy="646331"/>
          </a:xfrm>
          <a:prstGeom prst="rect">
            <a:avLst/>
          </a:prstGeom>
          <a:noFill/>
        </p:spPr>
        <p:txBody>
          <a:bodyPr wrap="square" rtlCol="0">
            <a:spAutoFit/>
          </a:bodyPr>
          <a:lstStyle/>
          <a:p>
            <a:r>
              <a:rPr lang="en-US" dirty="0" smtClean="0"/>
              <a:t>“People learn a great deal from me.”</a:t>
            </a:r>
            <a:endParaRPr lang="en-US" dirty="0"/>
          </a:p>
        </p:txBody>
      </p:sp>
      <p:sp>
        <p:nvSpPr>
          <p:cNvPr id="2" name="TextBox 1"/>
          <p:cNvSpPr txBox="1"/>
          <p:nvPr/>
        </p:nvSpPr>
        <p:spPr>
          <a:xfrm>
            <a:off x="5867925" y="4259282"/>
            <a:ext cx="1269899" cy="369332"/>
          </a:xfrm>
          <a:prstGeom prst="rect">
            <a:avLst/>
          </a:prstGeom>
          <a:noFill/>
        </p:spPr>
        <p:txBody>
          <a:bodyPr wrap="none" rtlCol="0">
            <a:spAutoFit/>
          </a:bodyPr>
          <a:lstStyle/>
          <a:p>
            <a:r>
              <a:rPr lang="en-US" dirty="0" smtClean="0"/>
              <a:t>GPC Model</a:t>
            </a:r>
            <a:endParaRPr lang="en-US" dirty="0"/>
          </a:p>
        </p:txBody>
      </p:sp>
    </p:spTree>
    <p:extLst>
      <p:ext uri="{BB962C8B-B14F-4D97-AF65-F5344CB8AC3E}">
        <p14:creationId xmlns:p14="http://schemas.microsoft.com/office/powerpoint/2010/main" val="12344233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7886C9C-DC18-4195-8FD5-A50AA931D419}" type="slidenum">
              <a:rPr lang="en-US" smtClean="0"/>
              <a:pPr/>
              <a:t>51</a:t>
            </a:fld>
            <a:endParaRPr lang="en-US"/>
          </a:p>
        </p:txBody>
      </p:sp>
      <p:sp>
        <p:nvSpPr>
          <p:cNvPr id="4" name="Title 3"/>
          <p:cNvSpPr>
            <a:spLocks noGrp="1"/>
          </p:cNvSpPr>
          <p:nvPr>
            <p:ph type="title"/>
          </p:nvPr>
        </p:nvSpPr>
        <p:spPr/>
        <p:txBody>
          <a:bodyPr/>
          <a:lstStyle/>
          <a:p>
            <a:r>
              <a:rPr lang="en-US" dirty="0" smtClean="0"/>
              <a:t>Scale revision: item 18</a:t>
            </a:r>
            <a:endParaRPr lang="en-US" dirty="0"/>
          </a:p>
        </p:txBody>
      </p:sp>
      <p:pic>
        <p:nvPicPr>
          <p:cNvPr id="5" name="Picture 4" descr="Screen Shot 2013-12-03 at 9.24.02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999" y="4262034"/>
            <a:ext cx="2473683" cy="2257277"/>
          </a:xfrm>
          <a:prstGeom prst="rect">
            <a:avLst/>
          </a:prstGeom>
          <a:ln w="76200" cmpd="sng">
            <a:solidFill>
              <a:srgbClr val="C66951"/>
            </a:solidFill>
          </a:ln>
        </p:spPr>
      </p:pic>
      <p:pic>
        <p:nvPicPr>
          <p:cNvPr id="6" name="Picture 5" descr="Screen Shot 2013-12-03 at 9.24.12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284081" y="4255400"/>
            <a:ext cx="2474274" cy="2263911"/>
          </a:xfrm>
          <a:prstGeom prst="rect">
            <a:avLst/>
          </a:prstGeom>
          <a:ln w="76200" cmpd="sng">
            <a:solidFill>
              <a:srgbClr val="C66951"/>
            </a:solidFill>
          </a:ln>
        </p:spPr>
      </p:pic>
      <p:pic>
        <p:nvPicPr>
          <p:cNvPr id="7" name="Picture 6" descr="Screen Shot 2013-12-01 at 6.47.32 PM.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81000" y="1781938"/>
            <a:ext cx="2473682" cy="2252983"/>
          </a:xfrm>
          <a:prstGeom prst="rect">
            <a:avLst/>
          </a:prstGeom>
          <a:ln w="76200" cmpd="sng">
            <a:solidFill>
              <a:srgbClr val="C66951"/>
            </a:solidFill>
          </a:ln>
        </p:spPr>
      </p:pic>
      <p:pic>
        <p:nvPicPr>
          <p:cNvPr id="8" name="Picture 7" descr="Screen Shot 2013-12-01 at 6.47.47 PM.pn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284081" y="1781938"/>
            <a:ext cx="2474274" cy="2253247"/>
          </a:xfrm>
          <a:prstGeom prst="rect">
            <a:avLst/>
          </a:prstGeom>
          <a:ln w="76200" cmpd="sng">
            <a:solidFill>
              <a:srgbClr val="C66951"/>
            </a:solidFill>
          </a:ln>
        </p:spPr>
      </p:pic>
      <p:sp>
        <p:nvSpPr>
          <p:cNvPr id="9" name="TextBox 8"/>
          <p:cNvSpPr txBox="1"/>
          <p:nvPr/>
        </p:nvSpPr>
        <p:spPr>
          <a:xfrm>
            <a:off x="5889703" y="1781938"/>
            <a:ext cx="3032607" cy="1754327"/>
          </a:xfrm>
          <a:prstGeom prst="rect">
            <a:avLst/>
          </a:prstGeom>
          <a:noFill/>
        </p:spPr>
        <p:txBody>
          <a:bodyPr wrap="square" rtlCol="0">
            <a:spAutoFit/>
          </a:bodyPr>
          <a:lstStyle/>
          <a:p>
            <a:r>
              <a:rPr lang="en-US" dirty="0" smtClean="0"/>
              <a:t>“If I make a difficult decision requiring complex reasoning and the person affected wouldn’t understand my reasoning, it’s okay to keep him or her uninformed.”</a:t>
            </a:r>
            <a:endParaRPr lang="en-US" dirty="0"/>
          </a:p>
        </p:txBody>
      </p:sp>
      <p:sp>
        <p:nvSpPr>
          <p:cNvPr id="2" name="TextBox 1"/>
          <p:cNvSpPr txBox="1"/>
          <p:nvPr/>
        </p:nvSpPr>
        <p:spPr>
          <a:xfrm>
            <a:off x="6086007" y="4262034"/>
            <a:ext cx="1151277" cy="369332"/>
          </a:xfrm>
          <a:prstGeom prst="rect">
            <a:avLst/>
          </a:prstGeom>
          <a:noFill/>
        </p:spPr>
        <p:txBody>
          <a:bodyPr wrap="none" rtlCol="0">
            <a:spAutoFit/>
          </a:bodyPr>
          <a:lstStyle/>
          <a:p>
            <a:r>
              <a:rPr lang="en-US" dirty="0" smtClean="0"/>
              <a:t>NR Model</a:t>
            </a:r>
          </a:p>
        </p:txBody>
      </p:sp>
    </p:spTree>
    <p:extLst>
      <p:ext uri="{BB962C8B-B14F-4D97-AF65-F5344CB8AC3E}">
        <p14:creationId xmlns:p14="http://schemas.microsoft.com/office/powerpoint/2010/main" val="40159498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7886C9C-DC18-4195-8FD5-A50AA931D419}" type="slidenum">
              <a:rPr lang="en-US" smtClean="0"/>
              <a:pPr/>
              <a:t>52</a:t>
            </a:fld>
            <a:endParaRPr lang="en-US"/>
          </a:p>
        </p:txBody>
      </p:sp>
      <p:sp>
        <p:nvSpPr>
          <p:cNvPr id="4" name="Title 3"/>
          <p:cNvSpPr>
            <a:spLocks noGrp="1"/>
          </p:cNvSpPr>
          <p:nvPr>
            <p:ph type="title"/>
          </p:nvPr>
        </p:nvSpPr>
        <p:spPr/>
        <p:txBody>
          <a:bodyPr/>
          <a:lstStyle/>
          <a:p>
            <a:r>
              <a:rPr lang="en-US" dirty="0" smtClean="0"/>
              <a:t>Scale revision: item 19</a:t>
            </a:r>
            <a:endParaRPr lang="en-US" dirty="0"/>
          </a:p>
        </p:txBody>
      </p:sp>
      <p:pic>
        <p:nvPicPr>
          <p:cNvPr id="7" name="Picture 6" descr="Screen Shot 2013-12-03 at 9.24.44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1000" y="4303242"/>
            <a:ext cx="2366853" cy="2172274"/>
          </a:xfrm>
          <a:prstGeom prst="rect">
            <a:avLst/>
          </a:prstGeom>
          <a:ln w="76200" cmpd="sng">
            <a:solidFill>
              <a:srgbClr val="C66951"/>
            </a:solidFill>
          </a:ln>
        </p:spPr>
      </p:pic>
      <p:pic>
        <p:nvPicPr>
          <p:cNvPr id="8" name="Picture 7" descr="Screen Shot 2013-12-03 at 9.24.58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421058" y="4303242"/>
            <a:ext cx="2361128" cy="2154291"/>
          </a:xfrm>
          <a:prstGeom prst="rect">
            <a:avLst/>
          </a:prstGeom>
          <a:ln w="76200" cmpd="sng">
            <a:solidFill>
              <a:srgbClr val="C66951"/>
            </a:solidFill>
          </a:ln>
        </p:spPr>
      </p:pic>
      <p:pic>
        <p:nvPicPr>
          <p:cNvPr id="9" name="Picture 8" descr="Screen Shot 2013-12-01 at 6.48.36 PM.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81000" y="1812971"/>
            <a:ext cx="2366853" cy="2161039"/>
          </a:xfrm>
          <a:prstGeom prst="rect">
            <a:avLst/>
          </a:prstGeom>
          <a:ln w="76200" cmpd="sng">
            <a:solidFill>
              <a:srgbClr val="C66951"/>
            </a:solidFill>
          </a:ln>
        </p:spPr>
      </p:pic>
      <p:pic>
        <p:nvPicPr>
          <p:cNvPr id="10" name="Picture 9" descr="Screen Shot 2013-12-01 at 6.49.54 PM.pn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405927" y="1812971"/>
            <a:ext cx="2376259" cy="2161039"/>
          </a:xfrm>
          <a:prstGeom prst="rect">
            <a:avLst/>
          </a:prstGeom>
          <a:ln w="76200" cmpd="sng">
            <a:solidFill>
              <a:srgbClr val="C66951"/>
            </a:solidFill>
          </a:ln>
        </p:spPr>
      </p:pic>
      <p:sp>
        <p:nvSpPr>
          <p:cNvPr id="11" name="TextBox 10"/>
          <p:cNvSpPr txBox="1"/>
          <p:nvPr/>
        </p:nvSpPr>
        <p:spPr>
          <a:xfrm>
            <a:off x="5955505" y="1845817"/>
            <a:ext cx="2966806" cy="1754327"/>
          </a:xfrm>
          <a:prstGeom prst="rect">
            <a:avLst/>
          </a:prstGeom>
          <a:noFill/>
        </p:spPr>
        <p:txBody>
          <a:bodyPr wrap="square" rtlCol="0">
            <a:spAutoFit/>
          </a:bodyPr>
          <a:lstStyle/>
          <a:p>
            <a:r>
              <a:rPr lang="en-US" dirty="0" smtClean="0"/>
              <a:t>“Sometimes I find myself learning new things not because I’m truly interested but because it makes me more knowledgeable than others.”</a:t>
            </a:r>
            <a:endParaRPr lang="en-US" dirty="0"/>
          </a:p>
        </p:txBody>
      </p:sp>
      <p:sp>
        <p:nvSpPr>
          <p:cNvPr id="2" name="TextBox 1"/>
          <p:cNvSpPr txBox="1"/>
          <p:nvPr/>
        </p:nvSpPr>
        <p:spPr>
          <a:xfrm>
            <a:off x="6086007" y="4303242"/>
            <a:ext cx="1151277" cy="369332"/>
          </a:xfrm>
          <a:prstGeom prst="rect">
            <a:avLst/>
          </a:prstGeom>
          <a:noFill/>
        </p:spPr>
        <p:txBody>
          <a:bodyPr wrap="none" rtlCol="0">
            <a:spAutoFit/>
          </a:bodyPr>
          <a:lstStyle/>
          <a:p>
            <a:r>
              <a:rPr lang="en-US" dirty="0" smtClean="0"/>
              <a:t>NR Model</a:t>
            </a:r>
            <a:endParaRPr lang="en-US" dirty="0"/>
          </a:p>
        </p:txBody>
      </p:sp>
    </p:spTree>
    <p:extLst>
      <p:ext uri="{BB962C8B-B14F-4D97-AF65-F5344CB8AC3E}">
        <p14:creationId xmlns:p14="http://schemas.microsoft.com/office/powerpoint/2010/main" val="34729847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7886C9C-DC18-4195-8FD5-A50AA931D419}" type="slidenum">
              <a:rPr lang="en-US" smtClean="0"/>
              <a:pPr/>
              <a:t>53</a:t>
            </a:fld>
            <a:endParaRPr lang="en-US"/>
          </a:p>
        </p:txBody>
      </p:sp>
      <p:sp>
        <p:nvSpPr>
          <p:cNvPr id="4" name="Title 3"/>
          <p:cNvSpPr>
            <a:spLocks noGrp="1"/>
          </p:cNvSpPr>
          <p:nvPr>
            <p:ph type="title"/>
          </p:nvPr>
        </p:nvSpPr>
        <p:spPr/>
        <p:txBody>
          <a:bodyPr/>
          <a:lstStyle/>
          <a:p>
            <a:r>
              <a:rPr lang="en-US" dirty="0" smtClean="0"/>
              <a:t>Scale revision: item 20</a:t>
            </a:r>
            <a:endParaRPr lang="en-US" dirty="0"/>
          </a:p>
        </p:txBody>
      </p:sp>
      <p:pic>
        <p:nvPicPr>
          <p:cNvPr id="6" name="Picture 5" descr="Screen Shot 2013-12-01 at 6.50.26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1000" y="1781530"/>
            <a:ext cx="2453000" cy="2236648"/>
          </a:xfrm>
          <a:prstGeom prst="rect">
            <a:avLst/>
          </a:prstGeom>
          <a:ln w="76200" cmpd="sng">
            <a:solidFill>
              <a:srgbClr val="C66951"/>
            </a:solidFill>
          </a:ln>
        </p:spPr>
      </p:pic>
      <p:pic>
        <p:nvPicPr>
          <p:cNvPr id="7" name="Picture 6" descr="Screen Shot 2013-12-01 at 6.50.38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426242" y="1781530"/>
            <a:ext cx="2452999" cy="2236648"/>
          </a:xfrm>
          <a:prstGeom prst="rect">
            <a:avLst/>
          </a:prstGeom>
          <a:ln w="76200" cmpd="sng">
            <a:solidFill>
              <a:srgbClr val="C66951"/>
            </a:solidFill>
          </a:ln>
        </p:spPr>
      </p:pic>
      <p:pic>
        <p:nvPicPr>
          <p:cNvPr id="8" name="Picture 7" descr="Screen Shot 2013-12-03 at 10.17.52 PM.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81000" y="4256279"/>
            <a:ext cx="2453000" cy="2241135"/>
          </a:xfrm>
          <a:prstGeom prst="rect">
            <a:avLst/>
          </a:prstGeom>
          <a:ln w="76200" cmpd="sng">
            <a:solidFill>
              <a:srgbClr val="C66951"/>
            </a:solidFill>
          </a:ln>
        </p:spPr>
      </p:pic>
      <p:sp>
        <p:nvSpPr>
          <p:cNvPr id="9" name="TextBox 8"/>
          <p:cNvSpPr txBox="1"/>
          <p:nvPr/>
        </p:nvSpPr>
        <p:spPr>
          <a:xfrm flipH="1">
            <a:off x="6112936" y="1801503"/>
            <a:ext cx="2704710" cy="923330"/>
          </a:xfrm>
          <a:prstGeom prst="rect">
            <a:avLst/>
          </a:prstGeom>
          <a:noFill/>
        </p:spPr>
        <p:txBody>
          <a:bodyPr wrap="square" rtlCol="0">
            <a:spAutoFit/>
          </a:bodyPr>
          <a:lstStyle/>
          <a:p>
            <a:r>
              <a:rPr lang="en-US" dirty="0" smtClean="0"/>
              <a:t>“I am rarely wrong when I get in disagreements of fact with family.”</a:t>
            </a:r>
            <a:endParaRPr lang="en-US" dirty="0"/>
          </a:p>
        </p:txBody>
      </p:sp>
      <p:pic>
        <p:nvPicPr>
          <p:cNvPr id="10" name="Picture 9" descr="Screen Shot 2013-12-03 at 10.52.34 PM.pn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426242" y="4256279"/>
            <a:ext cx="2452999" cy="2251066"/>
          </a:xfrm>
          <a:prstGeom prst="rect">
            <a:avLst/>
          </a:prstGeom>
          <a:ln w="76200" cmpd="sng">
            <a:solidFill>
              <a:srgbClr val="C66951"/>
            </a:solidFill>
          </a:ln>
        </p:spPr>
      </p:pic>
      <p:sp>
        <p:nvSpPr>
          <p:cNvPr id="2" name="TextBox 1"/>
          <p:cNvSpPr txBox="1"/>
          <p:nvPr/>
        </p:nvSpPr>
        <p:spPr>
          <a:xfrm>
            <a:off x="6265889" y="4256279"/>
            <a:ext cx="1239442" cy="369332"/>
          </a:xfrm>
          <a:prstGeom prst="rect">
            <a:avLst/>
          </a:prstGeom>
          <a:noFill/>
        </p:spPr>
        <p:txBody>
          <a:bodyPr wrap="none" rtlCol="0">
            <a:spAutoFit/>
          </a:bodyPr>
          <a:lstStyle/>
          <a:p>
            <a:r>
              <a:rPr lang="en-US" dirty="0" smtClean="0"/>
              <a:t>2PL Model</a:t>
            </a:r>
            <a:endParaRPr lang="en-US" dirty="0"/>
          </a:p>
        </p:txBody>
      </p:sp>
    </p:spTree>
    <p:extLst>
      <p:ext uri="{BB962C8B-B14F-4D97-AF65-F5344CB8AC3E}">
        <p14:creationId xmlns:p14="http://schemas.microsoft.com/office/powerpoint/2010/main" val="11830765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7886C9C-DC18-4195-8FD5-A50AA931D419}" type="slidenum">
              <a:rPr lang="en-US" smtClean="0"/>
              <a:pPr/>
              <a:t>54</a:t>
            </a:fld>
            <a:endParaRPr lang="en-US"/>
          </a:p>
        </p:txBody>
      </p:sp>
      <p:sp>
        <p:nvSpPr>
          <p:cNvPr id="4" name="Title 3"/>
          <p:cNvSpPr>
            <a:spLocks noGrp="1"/>
          </p:cNvSpPr>
          <p:nvPr>
            <p:ph type="title"/>
          </p:nvPr>
        </p:nvSpPr>
        <p:spPr/>
        <p:txBody>
          <a:bodyPr/>
          <a:lstStyle/>
          <a:p>
            <a:r>
              <a:rPr lang="en-US" dirty="0" smtClean="0"/>
              <a:t>Scale revision: test information</a:t>
            </a:r>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1001" y="2567806"/>
            <a:ext cx="3982992" cy="3689574"/>
          </a:xfrm>
          <a:prstGeom prst="rect">
            <a:avLst/>
          </a:prstGeom>
          <a:ln w="76200">
            <a:solidFill>
              <a:schemeClr val="accent1"/>
            </a:solidFill>
          </a:ln>
        </p:spPr>
      </p:pic>
      <p:pic>
        <p:nvPicPr>
          <p:cNvPr id="6" name="Picture 5" descr="Screen Shot 2013-12-04 at 9.13.53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9737" y="2560769"/>
            <a:ext cx="4017818" cy="3696611"/>
          </a:xfrm>
          <a:prstGeom prst="rect">
            <a:avLst/>
          </a:prstGeom>
          <a:ln w="76200" cmpd="sng">
            <a:solidFill>
              <a:srgbClr val="C66951"/>
            </a:solidFill>
          </a:ln>
        </p:spPr>
      </p:pic>
    </p:spTree>
    <p:extLst>
      <p:ext uri="{BB962C8B-B14F-4D97-AF65-F5344CB8AC3E}">
        <p14:creationId xmlns:p14="http://schemas.microsoft.com/office/powerpoint/2010/main" val="37776754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Additional scales/measures administered on mTurk:</a:t>
            </a:r>
          </a:p>
          <a:p>
            <a:pPr marL="708660" lvl="1" indent="-342900">
              <a:buFont typeface="+mj-lt"/>
              <a:buAutoNum type="arabicPeriod"/>
            </a:pPr>
            <a:r>
              <a:rPr lang="en-US" dirty="0" smtClean="0"/>
              <a:t>Rosenberg self-esteem scale (RSES)</a:t>
            </a:r>
          </a:p>
          <a:p>
            <a:pPr marL="708660" lvl="1" indent="-342900">
              <a:buFont typeface="+mj-lt"/>
              <a:buAutoNum type="arabicPeriod"/>
            </a:pPr>
            <a:r>
              <a:rPr lang="en-US" dirty="0" smtClean="0"/>
              <a:t>Narcissistic Personality Inventory – 16 Items (NPI-16)</a:t>
            </a:r>
          </a:p>
          <a:p>
            <a:pPr marL="708660" lvl="1" indent="-342900">
              <a:buFont typeface="+mj-lt"/>
              <a:buAutoNum type="arabicPeriod"/>
            </a:pPr>
            <a:r>
              <a:rPr lang="en-US" dirty="0" smtClean="0"/>
              <a:t>Need for Cognition Scale (NCS)</a:t>
            </a:r>
          </a:p>
          <a:p>
            <a:pPr marL="708660" lvl="1" indent="-342900">
              <a:buFont typeface="+mj-lt"/>
              <a:buAutoNum type="arabicPeriod"/>
            </a:pPr>
            <a:r>
              <a:rPr lang="en-US" dirty="0" smtClean="0"/>
              <a:t>Satisfaction with Life Scale (SWLS)</a:t>
            </a:r>
          </a:p>
          <a:p>
            <a:pPr marL="708660" lvl="1" indent="-342900">
              <a:buFont typeface="+mj-lt"/>
              <a:buAutoNum type="arabicPeriod"/>
            </a:pPr>
            <a:endParaRPr lang="en-US" dirty="0"/>
          </a:p>
        </p:txBody>
      </p:sp>
      <p:sp>
        <p:nvSpPr>
          <p:cNvPr id="3" name="Title 2"/>
          <p:cNvSpPr>
            <a:spLocks noGrp="1"/>
          </p:cNvSpPr>
          <p:nvPr>
            <p:ph type="title"/>
          </p:nvPr>
        </p:nvSpPr>
        <p:spPr/>
        <p:txBody>
          <a:bodyPr/>
          <a:lstStyle/>
          <a:p>
            <a:r>
              <a:rPr lang="en-US" dirty="0" smtClean="0"/>
              <a:t>Convergent/discriminant validity</a:t>
            </a:r>
            <a:endParaRPr lang="en-US" dirty="0"/>
          </a:p>
        </p:txBody>
      </p:sp>
      <p:sp>
        <p:nvSpPr>
          <p:cNvPr id="5" name="Slide Number Placeholder 4"/>
          <p:cNvSpPr>
            <a:spLocks noGrp="1"/>
          </p:cNvSpPr>
          <p:nvPr>
            <p:ph type="sldNum" sz="quarter" idx="12"/>
          </p:nvPr>
        </p:nvSpPr>
        <p:spPr/>
        <p:txBody>
          <a:bodyPr/>
          <a:lstStyle/>
          <a:p>
            <a:fld id="{F7886C9C-DC18-4195-8FD5-A50AA931D419}" type="slidenum">
              <a:rPr lang="en-US" smtClean="0"/>
              <a:pPr/>
              <a:t>55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036" y="3525790"/>
            <a:ext cx="4435662" cy="2829289"/>
          </a:xfrm>
          <a:prstGeom prst="rect">
            <a:avLst/>
          </a:prstGeom>
          <a:ln w="76200">
            <a:solidFill>
              <a:schemeClr val="accent1"/>
            </a:solidFill>
          </a:ln>
        </p:spPr>
      </p:pic>
    </p:spTree>
    <p:extLst>
      <p:ext uri="{BB962C8B-B14F-4D97-AF65-F5344CB8AC3E}">
        <p14:creationId xmlns:p14="http://schemas.microsoft.com/office/powerpoint/2010/main" val="30037926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For people at the extremes of the IA continuum, the IA Scale has little information.</a:t>
            </a:r>
            <a:endParaRPr lang="en-US" sz="2400" dirty="0"/>
          </a:p>
          <a:p>
            <a:pPr lvl="1"/>
            <a:r>
              <a:rPr lang="en-US" sz="2200" dirty="0" smtClean="0"/>
              <a:t>Most information for those at </a:t>
            </a:r>
            <a:r>
              <a:rPr lang="el-GR" sz="2200" dirty="0" smtClean="0"/>
              <a:t>Θ</a:t>
            </a:r>
            <a:r>
              <a:rPr lang="en-US" sz="2200" dirty="0" smtClean="0"/>
              <a:t> = 1.</a:t>
            </a:r>
          </a:p>
          <a:p>
            <a:pPr lvl="1"/>
            <a:r>
              <a:rPr lang="en-US" sz="2200" dirty="0" smtClean="0"/>
              <a:t>Not a big deal considering the purpose.</a:t>
            </a:r>
          </a:p>
          <a:p>
            <a:endParaRPr lang="en-US" sz="2400" dirty="0"/>
          </a:p>
          <a:p>
            <a:r>
              <a:rPr lang="en-US" sz="2400" dirty="0" smtClean="0"/>
              <a:t>Response format was inadequate</a:t>
            </a:r>
          </a:p>
          <a:p>
            <a:pPr lvl="1"/>
            <a:r>
              <a:rPr lang="en-US" sz="2200" dirty="0" smtClean="0"/>
              <a:t>Very few people strongly disagreed with many of the items.</a:t>
            </a:r>
          </a:p>
          <a:p>
            <a:pPr lvl="1"/>
            <a:r>
              <a:rPr lang="en-US" sz="2200" dirty="0" smtClean="0"/>
              <a:t>A lot of subpar category functioning</a:t>
            </a:r>
          </a:p>
        </p:txBody>
      </p:sp>
      <p:sp>
        <p:nvSpPr>
          <p:cNvPr id="3" name="Title 2"/>
          <p:cNvSpPr>
            <a:spLocks noGrp="1"/>
          </p:cNvSpPr>
          <p:nvPr>
            <p:ph type="title"/>
          </p:nvPr>
        </p:nvSpPr>
        <p:spPr/>
        <p:txBody>
          <a:bodyPr/>
          <a:lstStyle/>
          <a:p>
            <a:r>
              <a:rPr lang="en-US" dirty="0" smtClean="0"/>
              <a:t>Conclusions/implications</a:t>
            </a:r>
            <a:endParaRPr lang="en-US" dirty="0"/>
          </a:p>
        </p:txBody>
      </p:sp>
      <p:sp>
        <p:nvSpPr>
          <p:cNvPr id="4" name="Slide Number Placeholder 3"/>
          <p:cNvSpPr>
            <a:spLocks noGrp="1"/>
          </p:cNvSpPr>
          <p:nvPr>
            <p:ph type="sldNum" sz="quarter" idx="12"/>
          </p:nvPr>
        </p:nvSpPr>
        <p:spPr/>
        <p:txBody>
          <a:bodyPr/>
          <a:lstStyle/>
          <a:p>
            <a:fld id="{F7886C9C-DC18-4195-8FD5-A50AA931D419}" type="slidenum">
              <a:rPr lang="en-US" smtClean="0"/>
              <a:pPr/>
              <a:t>56</a:t>
            </a:fld>
            <a:endParaRPr lang="en-US"/>
          </a:p>
        </p:txBody>
      </p:sp>
    </p:spTree>
    <p:extLst>
      <p:ext uri="{BB962C8B-B14F-4D97-AF65-F5344CB8AC3E}">
        <p14:creationId xmlns:p14="http://schemas.microsoft.com/office/powerpoint/2010/main" val="15159189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Weak theoretical background for construct.</a:t>
            </a:r>
          </a:p>
          <a:p>
            <a:endParaRPr lang="en-US" dirty="0" smtClean="0"/>
          </a:p>
          <a:p>
            <a:r>
              <a:rPr lang="en-US" dirty="0" smtClean="0"/>
              <a:t>Is not strictly unidimensional.</a:t>
            </a:r>
          </a:p>
          <a:p>
            <a:endParaRPr lang="en-US" dirty="0" smtClean="0"/>
          </a:p>
          <a:p>
            <a:r>
              <a:rPr lang="en-US" dirty="0" smtClean="0"/>
              <a:t>Sample quality?</a:t>
            </a:r>
          </a:p>
          <a:p>
            <a:endParaRPr lang="en-US" dirty="0" smtClean="0"/>
          </a:p>
          <a:p>
            <a:r>
              <a:rPr lang="en-US" dirty="0" smtClean="0"/>
              <a:t>RMSEA indicates mediocre fit.</a:t>
            </a:r>
          </a:p>
          <a:p>
            <a:endParaRPr lang="en-US" dirty="0"/>
          </a:p>
          <a:p>
            <a:r>
              <a:rPr lang="en-US" dirty="0" smtClean="0"/>
              <a:t>Testlets weren’t created for items with local dependence.</a:t>
            </a:r>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Limitations</a:t>
            </a:r>
            <a:endParaRPr lang="en-US" dirty="0"/>
          </a:p>
        </p:txBody>
      </p:sp>
      <p:sp>
        <p:nvSpPr>
          <p:cNvPr id="4" name="Slide Number Placeholder 3"/>
          <p:cNvSpPr>
            <a:spLocks noGrp="1"/>
          </p:cNvSpPr>
          <p:nvPr>
            <p:ph type="sldNum" sz="quarter" idx="12"/>
          </p:nvPr>
        </p:nvSpPr>
        <p:spPr/>
        <p:txBody>
          <a:bodyPr/>
          <a:lstStyle/>
          <a:p>
            <a:fld id="{F7886C9C-DC18-4195-8FD5-A50AA931D419}" type="slidenum">
              <a:rPr lang="en-US" smtClean="0"/>
              <a:pPr/>
              <a:t>57</a:t>
            </a:fld>
            <a:endParaRPr lang="en-US"/>
          </a:p>
        </p:txBody>
      </p:sp>
    </p:spTree>
    <p:extLst>
      <p:ext uri="{BB962C8B-B14F-4D97-AF65-F5344CB8AC3E}">
        <p14:creationId xmlns:p14="http://schemas.microsoft.com/office/powerpoint/2010/main" val="3334710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Defining the Content Domain of IA</a:t>
            </a:r>
          </a:p>
          <a:p>
            <a:pPr lvl="1"/>
            <a:r>
              <a:rPr lang="en-US" sz="2200" dirty="0" smtClean="0"/>
              <a:t>Specific construct</a:t>
            </a:r>
          </a:p>
          <a:p>
            <a:pPr lvl="1"/>
            <a:r>
              <a:rPr lang="en-US" sz="2200" dirty="0" smtClean="0"/>
              <a:t>Attitudes &amp; behaviors</a:t>
            </a:r>
          </a:p>
          <a:p>
            <a:pPr lvl="1"/>
            <a:r>
              <a:rPr lang="en-US" sz="2200" dirty="0" smtClean="0"/>
              <a:t>Directed towards self &amp; towards others</a:t>
            </a:r>
            <a:endParaRPr lang="en-US" sz="2200" dirty="0"/>
          </a:p>
        </p:txBody>
      </p:sp>
      <p:sp>
        <p:nvSpPr>
          <p:cNvPr id="3" name="Title 2"/>
          <p:cNvSpPr>
            <a:spLocks noGrp="1"/>
          </p:cNvSpPr>
          <p:nvPr>
            <p:ph type="title"/>
          </p:nvPr>
        </p:nvSpPr>
        <p:spPr/>
        <p:txBody>
          <a:bodyPr/>
          <a:lstStyle/>
          <a:p>
            <a:r>
              <a:rPr lang="en-US" dirty="0" smtClean="0"/>
              <a:t>Scale construction iii</a:t>
            </a:r>
            <a:endParaRPr lang="en-US" dirty="0"/>
          </a:p>
        </p:txBody>
      </p:sp>
      <p:sp>
        <p:nvSpPr>
          <p:cNvPr id="4" name="Slide Number Placeholder 3"/>
          <p:cNvSpPr>
            <a:spLocks noGrp="1"/>
          </p:cNvSpPr>
          <p:nvPr>
            <p:ph type="sldNum" sz="quarter" idx="12"/>
          </p:nvPr>
        </p:nvSpPr>
        <p:spPr/>
        <p:txBody>
          <a:bodyPr/>
          <a:lstStyle/>
          <a:p>
            <a:fld id="{F7886C9C-DC18-4195-8FD5-A50AA931D419}" type="slidenum">
              <a:rPr lang="en-US" smtClean="0"/>
              <a:pPr/>
              <a:t>6</a:t>
            </a:fld>
            <a:endParaRPr lang="en-US"/>
          </a:p>
        </p:txBody>
      </p:sp>
    </p:spTree>
    <p:extLst>
      <p:ext uri="{BB962C8B-B14F-4D97-AF65-F5344CB8AC3E}">
        <p14:creationId xmlns:p14="http://schemas.microsoft.com/office/powerpoint/2010/main" val="3288178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Picking Response Format</a:t>
            </a:r>
          </a:p>
          <a:p>
            <a:pPr lvl="1"/>
            <a:r>
              <a:rPr lang="en-US" sz="2200" dirty="0" smtClean="0"/>
              <a:t>Likert scale</a:t>
            </a:r>
          </a:p>
          <a:p>
            <a:pPr lvl="2"/>
            <a:r>
              <a:rPr lang="en-US" sz="2000" dirty="0" smtClean="0"/>
              <a:t>“Strongly disagree”</a:t>
            </a:r>
          </a:p>
          <a:p>
            <a:pPr lvl="2"/>
            <a:r>
              <a:rPr lang="en-US" sz="2000" dirty="0" smtClean="0"/>
              <a:t>“Disagree”</a:t>
            </a:r>
          </a:p>
          <a:p>
            <a:pPr lvl="2"/>
            <a:r>
              <a:rPr lang="en-US" sz="2000" dirty="0" smtClean="0"/>
              <a:t>“Neutral”</a:t>
            </a:r>
          </a:p>
          <a:p>
            <a:pPr lvl="2"/>
            <a:r>
              <a:rPr lang="en-US" sz="2000" dirty="0" smtClean="0"/>
              <a:t>“Agree”</a:t>
            </a:r>
            <a:endParaRPr lang="en-US" sz="2000" dirty="0"/>
          </a:p>
          <a:p>
            <a:pPr lvl="2"/>
            <a:r>
              <a:rPr lang="en-US" sz="2000" dirty="0" smtClean="0"/>
              <a:t>“Strongly agree”</a:t>
            </a:r>
          </a:p>
          <a:p>
            <a:pPr lvl="1"/>
            <a:r>
              <a:rPr lang="en-US" sz="2200" dirty="0" smtClean="0"/>
              <a:t>More sensitive.</a:t>
            </a:r>
          </a:p>
        </p:txBody>
      </p:sp>
      <p:sp>
        <p:nvSpPr>
          <p:cNvPr id="3" name="Title 2"/>
          <p:cNvSpPr>
            <a:spLocks noGrp="1"/>
          </p:cNvSpPr>
          <p:nvPr>
            <p:ph type="title"/>
          </p:nvPr>
        </p:nvSpPr>
        <p:spPr/>
        <p:txBody>
          <a:bodyPr/>
          <a:lstStyle/>
          <a:p>
            <a:r>
              <a:rPr lang="en-US" dirty="0" smtClean="0"/>
              <a:t>Scale construction </a:t>
            </a:r>
            <a:r>
              <a:rPr lang="en-US" dirty="0" err="1" smtClean="0"/>
              <a:t>iV</a:t>
            </a:r>
            <a:endParaRPr lang="en-US" dirty="0"/>
          </a:p>
        </p:txBody>
      </p:sp>
      <p:sp>
        <p:nvSpPr>
          <p:cNvPr id="4" name="Slide Number Placeholder 3"/>
          <p:cNvSpPr>
            <a:spLocks noGrp="1"/>
          </p:cNvSpPr>
          <p:nvPr>
            <p:ph type="sldNum" sz="quarter" idx="12"/>
          </p:nvPr>
        </p:nvSpPr>
        <p:spPr/>
        <p:txBody>
          <a:bodyPr/>
          <a:lstStyle/>
          <a:p>
            <a:fld id="{F7886C9C-DC18-4195-8FD5-A50AA931D419}" type="slidenum">
              <a:rPr lang="en-US" smtClean="0"/>
              <a:pPr/>
              <a:t>7</a:t>
            </a:fld>
            <a:endParaRPr lang="en-US"/>
          </a:p>
        </p:txBody>
      </p:sp>
    </p:spTree>
    <p:extLst>
      <p:ext uri="{BB962C8B-B14F-4D97-AF65-F5344CB8AC3E}">
        <p14:creationId xmlns:p14="http://schemas.microsoft.com/office/powerpoint/2010/main" val="1552046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Constructing the Initial </a:t>
            </a:r>
            <a:r>
              <a:rPr lang="en-US" sz="2400" dirty="0"/>
              <a:t>P</a:t>
            </a:r>
            <a:r>
              <a:rPr lang="en-US" sz="2400" dirty="0" smtClean="0"/>
              <a:t>ool of Items</a:t>
            </a:r>
          </a:p>
          <a:p>
            <a:pPr lvl="1"/>
            <a:r>
              <a:rPr lang="en-US" sz="2200" dirty="0" smtClean="0"/>
              <a:t>Most items were modified from the NPI or the WARS.</a:t>
            </a:r>
          </a:p>
          <a:p>
            <a:pPr lvl="1"/>
            <a:r>
              <a:rPr lang="en-US" sz="2200" dirty="0" smtClean="0"/>
              <a:t>The rest were based on my personal observations.</a:t>
            </a:r>
          </a:p>
          <a:p>
            <a:pPr lvl="1"/>
            <a:r>
              <a:rPr lang="en-US" sz="2200" dirty="0" smtClean="0"/>
              <a:t>30 items </a:t>
            </a:r>
            <a:r>
              <a:rPr lang="en-US" sz="2200" dirty="0" smtClean="0">
                <a:sym typeface="Wingdings" panose="05000000000000000000" pitchFamily="2" charset="2"/>
              </a:rPr>
              <a:t> 20 items</a:t>
            </a:r>
            <a:endParaRPr lang="en-US" sz="2200" dirty="0" smtClean="0"/>
          </a:p>
          <a:p>
            <a:pPr lvl="1"/>
            <a:endParaRPr lang="en-US" sz="2200" dirty="0"/>
          </a:p>
        </p:txBody>
      </p:sp>
      <p:sp>
        <p:nvSpPr>
          <p:cNvPr id="3" name="Title 2"/>
          <p:cNvSpPr>
            <a:spLocks noGrp="1"/>
          </p:cNvSpPr>
          <p:nvPr>
            <p:ph type="title"/>
          </p:nvPr>
        </p:nvSpPr>
        <p:spPr/>
        <p:txBody>
          <a:bodyPr/>
          <a:lstStyle/>
          <a:p>
            <a:r>
              <a:rPr lang="en-US" dirty="0" smtClean="0"/>
              <a:t>Scale construction </a:t>
            </a:r>
            <a:r>
              <a:rPr lang="en-US" dirty="0"/>
              <a:t>V</a:t>
            </a:r>
          </a:p>
        </p:txBody>
      </p:sp>
      <p:sp>
        <p:nvSpPr>
          <p:cNvPr id="4" name="Slide Number Placeholder 3"/>
          <p:cNvSpPr>
            <a:spLocks noGrp="1"/>
          </p:cNvSpPr>
          <p:nvPr>
            <p:ph type="sldNum" sz="quarter" idx="12"/>
          </p:nvPr>
        </p:nvSpPr>
        <p:spPr/>
        <p:txBody>
          <a:bodyPr/>
          <a:lstStyle/>
          <a:p>
            <a:fld id="{F7886C9C-DC18-4195-8FD5-A50AA931D419}" type="slidenum">
              <a:rPr lang="en-US" smtClean="0"/>
              <a:pPr/>
              <a:t>8</a:t>
            </a:fld>
            <a:endParaRPr lang="en-US"/>
          </a:p>
        </p:txBody>
      </p:sp>
    </p:spTree>
    <p:extLst>
      <p:ext uri="{BB962C8B-B14F-4D97-AF65-F5344CB8AC3E}">
        <p14:creationId xmlns:p14="http://schemas.microsoft.com/office/powerpoint/2010/main" val="3819895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29"/>
          </a:xfrm>
        </p:spPr>
        <p:txBody>
          <a:bodyPr>
            <a:normAutofit/>
          </a:bodyPr>
          <a:lstStyle/>
          <a:p>
            <a:r>
              <a:rPr lang="en-US" sz="2400" dirty="0" smtClean="0"/>
              <a:t>Survey was created in Google Documents and administered through Amazon Mechanical Turk.</a:t>
            </a:r>
          </a:p>
          <a:p>
            <a:pPr lvl="1"/>
            <a:r>
              <a:rPr lang="en-US" sz="2200" dirty="0" smtClean="0"/>
              <a:t>Three batches at 10 cents per completion.</a:t>
            </a:r>
          </a:p>
          <a:p>
            <a:pPr lvl="1"/>
            <a:r>
              <a:rPr lang="en-US" sz="2200" dirty="0" smtClean="0"/>
              <a:t>Qualification: HIT approval rate 95%, 1000 HIT approvals</a:t>
            </a:r>
          </a:p>
          <a:p>
            <a:pPr lvl="1"/>
            <a:r>
              <a:rPr lang="en-US" sz="2200" dirty="0" smtClean="0"/>
              <a:t>80 questions</a:t>
            </a:r>
          </a:p>
          <a:p>
            <a:pPr lvl="1"/>
            <a:r>
              <a:rPr lang="en-US" sz="2200" dirty="0" smtClean="0"/>
              <a:t>9 minutes on average</a:t>
            </a:r>
          </a:p>
          <a:p>
            <a:pPr lvl="1"/>
            <a:endParaRPr lang="en-US" sz="2200" dirty="0" smtClean="0"/>
          </a:p>
          <a:p>
            <a:r>
              <a:rPr lang="en-US" sz="2400" dirty="0" smtClean="0"/>
              <a:t>Survey data was </a:t>
            </a:r>
            <a:r>
              <a:rPr lang="en-US" sz="2400" dirty="0" smtClean="0"/>
              <a:t>coded </a:t>
            </a:r>
            <a:r>
              <a:rPr lang="en-US" sz="2400" dirty="0" smtClean="0"/>
              <a:t>in SPSS and then analyzed in CEFA and </a:t>
            </a:r>
            <a:r>
              <a:rPr lang="en-US" sz="2400" dirty="0" err="1" smtClean="0"/>
              <a:t>FlexMIRT</a:t>
            </a:r>
            <a:r>
              <a:rPr lang="en-US" sz="2400" dirty="0" smtClean="0"/>
              <a:t>.</a:t>
            </a:r>
          </a:p>
          <a:p>
            <a:pPr lvl="1"/>
            <a:r>
              <a:rPr lang="en-US" sz="2200" dirty="0" smtClean="0"/>
              <a:t>Uneven response distributions forced collapsing of categories (&lt;11% of responses).</a:t>
            </a:r>
          </a:p>
          <a:p>
            <a:pPr lvl="1"/>
            <a:endParaRPr lang="en-US" sz="2200" dirty="0" smtClean="0"/>
          </a:p>
          <a:p>
            <a:pPr lvl="1"/>
            <a:endParaRPr lang="en-US" dirty="0" smtClean="0"/>
          </a:p>
          <a:p>
            <a:pPr lvl="1"/>
            <a:endParaRPr lang="en-US" sz="2200" dirty="0"/>
          </a:p>
        </p:txBody>
      </p:sp>
      <p:sp>
        <p:nvSpPr>
          <p:cNvPr id="3" name="Title 2"/>
          <p:cNvSpPr>
            <a:spLocks noGrp="1"/>
          </p:cNvSpPr>
          <p:nvPr>
            <p:ph type="title"/>
          </p:nvPr>
        </p:nvSpPr>
        <p:spPr/>
        <p:txBody>
          <a:bodyPr/>
          <a:lstStyle/>
          <a:p>
            <a:r>
              <a:rPr lang="en-US" dirty="0" smtClean="0"/>
              <a:t>Data collection</a:t>
            </a:r>
            <a:endParaRPr lang="en-US" dirty="0"/>
          </a:p>
        </p:txBody>
      </p:sp>
      <p:sp>
        <p:nvSpPr>
          <p:cNvPr id="4" name="Slide Number Placeholder 3"/>
          <p:cNvSpPr>
            <a:spLocks noGrp="1"/>
          </p:cNvSpPr>
          <p:nvPr>
            <p:ph type="sldNum" sz="quarter" idx="12"/>
          </p:nvPr>
        </p:nvSpPr>
        <p:spPr/>
        <p:txBody>
          <a:bodyPr/>
          <a:lstStyle/>
          <a:p>
            <a:fld id="{F7886C9C-DC18-4195-8FD5-A50AA931D419}" type="slidenum">
              <a:rPr lang="en-US" smtClean="0"/>
              <a:pPr/>
              <a:t>9</a:t>
            </a:fld>
            <a:endParaRPr lang="en-US"/>
          </a:p>
        </p:txBody>
      </p:sp>
    </p:spTree>
    <p:extLst>
      <p:ext uri="{BB962C8B-B14F-4D97-AF65-F5344CB8AC3E}">
        <p14:creationId xmlns:p14="http://schemas.microsoft.com/office/powerpoint/2010/main" val="11969540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Grid.thmx</Template>
  <TotalTime>3611</TotalTime>
  <Words>3958</Words>
  <Application>Microsoft Macintosh PowerPoint</Application>
  <PresentationFormat>On-screen Show (4:3)</PresentationFormat>
  <Paragraphs>468</Paragraphs>
  <Slides>57</Slides>
  <Notes>57</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Grid</vt:lpstr>
      <vt:lpstr>Creating the Intellectual Arrogance  scale</vt:lpstr>
      <vt:lpstr>Construct</vt:lpstr>
      <vt:lpstr>Background</vt:lpstr>
      <vt:lpstr>Scale construction I</vt:lpstr>
      <vt:lpstr>Scale construction ii</vt:lpstr>
      <vt:lpstr>Scale construction iii</vt:lpstr>
      <vt:lpstr>Scale construction iV</vt:lpstr>
      <vt:lpstr>Scale construction V</vt:lpstr>
      <vt:lpstr>Data collection</vt:lpstr>
      <vt:lpstr>Data collection II</vt:lpstr>
      <vt:lpstr>Scale analysis</vt:lpstr>
      <vt:lpstr>Scale analysis II</vt:lpstr>
      <vt:lpstr>Scale analysis: Item 1</vt:lpstr>
      <vt:lpstr>Scale analysis: Item 2</vt:lpstr>
      <vt:lpstr>Scale analysis: Item 3</vt:lpstr>
      <vt:lpstr>Scale analysis: Item 4</vt:lpstr>
      <vt:lpstr>Scale analysis: Item 5</vt:lpstr>
      <vt:lpstr>Scale analysis: Item 6</vt:lpstr>
      <vt:lpstr>Scale analysis: Item 7</vt:lpstr>
      <vt:lpstr>Scale analysis: Item 8</vt:lpstr>
      <vt:lpstr>Scale analysis: Item 9</vt:lpstr>
      <vt:lpstr>Scale analysis: Item 10</vt:lpstr>
      <vt:lpstr>Scale analysis: Item 11</vt:lpstr>
      <vt:lpstr>Scale analysis: Item 12</vt:lpstr>
      <vt:lpstr>Scale analysis: Item 13</vt:lpstr>
      <vt:lpstr>Scale analysis: Item 14</vt:lpstr>
      <vt:lpstr>Scale analysis: Item 15</vt:lpstr>
      <vt:lpstr>Scale analysis: Item 16</vt:lpstr>
      <vt:lpstr>Scale analysis: Item 17</vt:lpstr>
      <vt:lpstr>Scale analysis: Item 18</vt:lpstr>
      <vt:lpstr>Scale analysis: Item 19</vt:lpstr>
      <vt:lpstr>Scale analysis: Item 20</vt:lpstr>
      <vt:lpstr>Scale analysis: Test info</vt:lpstr>
      <vt:lpstr>Scale revision: Wald test</vt:lpstr>
      <vt:lpstr>Scale revision: Current version</vt:lpstr>
      <vt:lpstr>Scale revision: item 3</vt:lpstr>
      <vt:lpstr>Scale revision: item 4</vt:lpstr>
      <vt:lpstr>Scale revision: item 5</vt:lpstr>
      <vt:lpstr>Scale revision: item 6</vt:lpstr>
      <vt:lpstr>Scale revision: item 7</vt:lpstr>
      <vt:lpstr>Scale revision: item 8</vt:lpstr>
      <vt:lpstr>Scale revision: item 9</vt:lpstr>
      <vt:lpstr>Scale revision: item 10</vt:lpstr>
      <vt:lpstr>Scale revision: item 11</vt:lpstr>
      <vt:lpstr>Scale revision: item 12</vt:lpstr>
      <vt:lpstr>Scale revision: item 13</vt:lpstr>
      <vt:lpstr>Scale revision: item 14</vt:lpstr>
      <vt:lpstr>Scale revision: item 15</vt:lpstr>
      <vt:lpstr>Scale revision: item 16</vt:lpstr>
      <vt:lpstr>Scale revision: item 17</vt:lpstr>
      <vt:lpstr>Scale revision: item 18</vt:lpstr>
      <vt:lpstr>Scale revision: item 19</vt:lpstr>
      <vt:lpstr>Scale revision: item 20</vt:lpstr>
      <vt:lpstr>Scale revision: test information</vt:lpstr>
      <vt:lpstr>Convergent/discriminant validity</vt:lpstr>
      <vt:lpstr>Conclusions/implications</vt:lpstr>
      <vt:lpstr>Limitations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the Intellectual Arrogance  scale</dc:title>
  <dc:creator>Greg</dc:creator>
  <cp:lastModifiedBy>Greg</cp:lastModifiedBy>
  <cp:revision>98</cp:revision>
  <cp:lastPrinted>2013-12-04T18:24:26Z</cp:lastPrinted>
  <dcterms:created xsi:type="dcterms:W3CDTF">2013-11-30T18:02:56Z</dcterms:created>
  <dcterms:modified xsi:type="dcterms:W3CDTF">2013-12-04T18:34:15Z</dcterms:modified>
</cp:coreProperties>
</file>