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1" r:id="rId3"/>
    <p:sldId id="353" r:id="rId4"/>
    <p:sldId id="354" r:id="rId5"/>
    <p:sldId id="363" r:id="rId6"/>
    <p:sldId id="356" r:id="rId7"/>
    <p:sldId id="355" r:id="rId8"/>
    <p:sldId id="357" r:id="rId9"/>
    <p:sldId id="344" r:id="rId10"/>
    <p:sldId id="358" r:id="rId11"/>
    <p:sldId id="345" r:id="rId12"/>
    <p:sldId id="359" r:id="rId13"/>
    <p:sldId id="360" r:id="rId14"/>
    <p:sldId id="346" r:id="rId15"/>
    <p:sldId id="361" r:id="rId16"/>
    <p:sldId id="347" r:id="rId17"/>
    <p:sldId id="348" r:id="rId18"/>
    <p:sldId id="367" r:id="rId19"/>
    <p:sldId id="350" r:id="rId20"/>
    <p:sldId id="364" r:id="rId21"/>
    <p:sldId id="366" r:id="rId22"/>
    <p:sldId id="370" r:id="rId23"/>
    <p:sldId id="368" r:id="rId24"/>
    <p:sldId id="369" r:id="rId2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66FF"/>
    <a:srgbClr val="0099FF"/>
    <a:srgbClr val="FF0066"/>
    <a:srgbClr val="99CC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68000" autoAdjust="0"/>
  </p:normalViewPr>
  <p:slideViewPr>
    <p:cSldViewPr>
      <p:cViewPr varScale="1">
        <p:scale>
          <a:sx n="60" d="100"/>
          <a:sy n="60" d="100"/>
        </p:scale>
        <p:origin x="153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56" y="1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9753F23-2C6D-422E-8A0A-4DE7F1AE6E3B}" type="datetimeFigureOut">
              <a:rPr lang="vi-VN" smtClean="0"/>
              <a:t>12/09/2022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685242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56" y="8685242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402C20E-1EC0-4624-8327-A9A620F2D3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13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3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3D7ED8DB-14B5-4E3D-B8E1-4D4B14BA67EE}" type="datetimeFigureOut">
              <a:rPr lang="vi-VN" smtClean="0"/>
              <a:t>12/09/2022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2" y="4343401"/>
            <a:ext cx="5486400" cy="4114800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5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5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9B54A94-0C33-4BCC-B4B7-B905755218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669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618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429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71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409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0892-868E-43C0-9C95-4A8FF4CEE9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0892-868E-43C0-9C95-4A8FF4CEE9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6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8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17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41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3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1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1663700"/>
            <a:ext cx="6821487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000">
                <a:solidFill>
                  <a:srgbClr val="293E00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4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8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sz="quarter"/>
          </p:nvPr>
        </p:nvSpPr>
        <p:spPr>
          <a:xfrm>
            <a:off x="1094203" y="2204864"/>
            <a:ext cx="6821487" cy="22693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b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(Relational Data Model)</a:t>
            </a:r>
            <a:endParaRPr lang="en-US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3" descr="C:\Users\HTNTHUY\Documents\Downloads\logou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" y="153454"/>
            <a:ext cx="1270288" cy="10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371600" y="381001"/>
            <a:ext cx="6705600" cy="7619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CÔNG NGHỆ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THỐNG THÔNG TIN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56" y="100227"/>
            <a:ext cx="1200150" cy="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5410"/>
            <a:ext cx="6347713" cy="760415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7424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(2b)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utoShape 122"/>
          <p:cNvSpPr>
            <a:spLocks noChangeArrowheads="1"/>
          </p:cNvSpPr>
          <p:nvPr/>
        </p:nvSpPr>
        <p:spPr bwMode="auto">
          <a:xfrm>
            <a:off x="4152900" y="3176629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762000" y="2564904"/>
            <a:ext cx="7467600" cy="1981200"/>
            <a:chOff x="480" y="1664"/>
            <a:chExt cx="4704" cy="1248"/>
          </a:xfrm>
        </p:grpSpPr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80" y="1664"/>
              <a:ext cx="2376" cy="1248"/>
              <a:chOff x="672" y="2304"/>
              <a:chExt cx="2376" cy="1248"/>
            </a:xfrm>
          </p:grpSpPr>
          <p:sp>
            <p:nvSpPr>
              <p:cNvPr id="23" name="Text Box 6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NHANVIEN</a:t>
                </a:r>
              </a:p>
            </p:txBody>
          </p: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49" name="Oval 6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5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TENNV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47" name="Oval 7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NGSINH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45" name="Oval 7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DCHI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43" name="Oval 7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PHAI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41" name="Oval 8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LUONG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9" name="Oval 8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HONV</a:t>
                  </a:r>
                </a:p>
              </p:txBody>
            </p:sp>
          </p:grpSp>
          <p:sp>
            <p:nvSpPr>
              <p:cNvPr id="30" name="Line 8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1" name="Line 8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2" name="Line 8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3" name="Line 8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4" name="Line 8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5" name="Line 9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6" name="Oval 9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7" name="Text Box 9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MANV</a:t>
                </a:r>
              </a:p>
            </p:txBody>
          </p:sp>
          <p:sp>
            <p:nvSpPr>
              <p:cNvPr id="38" name="Line 9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2296" y="2192"/>
              <a:ext cx="1736" cy="432"/>
              <a:chOff x="1864" y="960"/>
              <a:chExt cx="1736" cy="432"/>
            </a:xfrm>
          </p:grpSpPr>
          <p:grpSp>
            <p:nvGrpSpPr>
              <p:cNvPr id="18" name="Group 95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21" name="AutoShape 96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2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Lam_viec</a:t>
                  </a:r>
                  <a:endPara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Line 98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20" name="Line 99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sp>
          <p:nvSpPr>
            <p:cNvPr id="8" name="Text Box 108"/>
            <p:cNvSpPr txBox="1">
              <a:spLocks noChangeArrowheads="1"/>
            </p:cNvSpPr>
            <p:nvPr/>
          </p:nvSpPr>
          <p:spPr bwMode="auto">
            <a:xfrm>
              <a:off x="4032" y="2288"/>
              <a:ext cx="1008" cy="239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rPr>
                <a:t>PHONGBAN</a:t>
              </a:r>
            </a:p>
          </p:txBody>
        </p: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4608" y="1808"/>
              <a:ext cx="576" cy="480"/>
              <a:chOff x="4272" y="1104"/>
              <a:chExt cx="576" cy="480"/>
            </a:xfrm>
          </p:grpSpPr>
          <p:sp>
            <p:nvSpPr>
              <p:cNvPr id="15" name="Oval 110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MAPHG</a:t>
                </a:r>
              </a:p>
            </p:txBody>
          </p:sp>
          <p:sp>
            <p:nvSpPr>
              <p:cNvPr id="17" name="Line 112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sp>
          <p:nvSpPr>
            <p:cNvPr id="10" name="Oval 113"/>
            <p:cNvSpPr>
              <a:spLocks noChangeArrowheads="1"/>
            </p:cNvSpPr>
            <p:nvPr/>
          </p:nvSpPr>
          <p:spPr bwMode="auto">
            <a:xfrm>
              <a:off x="4032" y="1808"/>
              <a:ext cx="528" cy="24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/>
          </p:nvSpPr>
          <p:spPr bwMode="auto">
            <a:xfrm>
              <a:off x="4032" y="183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rPr>
                <a:t>TENPHG</a:t>
              </a:r>
            </a:p>
          </p:txBody>
        </p:sp>
        <p:sp>
          <p:nvSpPr>
            <p:cNvPr id="12" name="Line 115"/>
            <p:cNvSpPr>
              <a:spLocks noChangeShapeType="1"/>
            </p:cNvSpPr>
            <p:nvPr/>
          </p:nvSpPr>
          <p:spPr bwMode="auto">
            <a:xfrm>
              <a:off x="4320" y="2048"/>
              <a:ext cx="14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" name="Text Box 116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rPr>
                <a:t>(1,1)</a:t>
              </a:r>
            </a:p>
          </p:txBody>
        </p:sp>
        <p:sp>
          <p:nvSpPr>
            <p:cNvPr id="14" name="Text Box 117"/>
            <p:cNvSpPr txBox="1">
              <a:spLocks noChangeArrowheads="1"/>
            </p:cNvSpPr>
            <p:nvPr/>
          </p:nvSpPr>
          <p:spPr bwMode="auto">
            <a:xfrm>
              <a:off x="3504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rPr>
                <a:t>(1,n)</a:t>
              </a:r>
            </a:p>
          </p:txBody>
        </p:sp>
      </p:grpSp>
      <p:sp>
        <p:nvSpPr>
          <p:cNvPr id="51" name="Text Box 120"/>
          <p:cNvSpPr txBox="1">
            <a:spLocks noChangeArrowheads="1"/>
          </p:cNvSpPr>
          <p:nvPr/>
        </p:nvSpPr>
        <p:spPr bwMode="auto">
          <a:xfrm>
            <a:off x="190500" y="4997746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NHANVIEN (</a:t>
            </a:r>
            <a:r>
              <a:rPr lang="en-US" u="sng" dirty="0">
                <a:solidFill>
                  <a:srgbClr val="000000"/>
                </a:solidFill>
                <a:latin typeface="Tahoma" pitchFamily="34" charset="0"/>
              </a:rPr>
              <a:t>MANV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, TENNV, HONV, NGSINH, DCHI, PHAI,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LUONG                 )</a:t>
            </a:r>
            <a:endParaRPr lang="en-US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2" name="Line 123"/>
          <p:cNvSpPr>
            <a:spLocks noChangeShapeType="1"/>
          </p:cNvSpPr>
          <p:nvPr/>
        </p:nvSpPr>
        <p:spPr bwMode="auto">
          <a:xfrm>
            <a:off x="5410200" y="3860304"/>
            <a:ext cx="1851914" cy="113744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238845" y="5628284"/>
            <a:ext cx="3209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alt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TENPH)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18722" y="4988331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</a:rPr>
              <a:t>MAPHG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 animBg="1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122"/>
          <p:cNvSpPr>
            <a:spLocks noChangeArrowheads="1"/>
          </p:cNvSpPr>
          <p:nvPr/>
        </p:nvSpPr>
        <p:spPr bwMode="auto">
          <a:xfrm>
            <a:off x="3623004" y="3491167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Một-Một</a:t>
            </a:r>
          </a:p>
          <a:p>
            <a:pPr lvl="2"/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khóa của quan hệ kia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89012" y="4907085"/>
            <a:ext cx="6699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en-US" sz="1800" dirty="0" smtClean="0"/>
              <a:t>NHANVIEN </a:t>
            </a:r>
            <a:r>
              <a:rPr lang="en-US" altLang="en-US" sz="1800" dirty="0"/>
              <a:t>(……,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MA_LL</a:t>
            </a:r>
            <a:r>
              <a:rPr lang="en-US" altLang="en-US" sz="1800" dirty="0" smtClean="0"/>
              <a:t>)   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HOẶC</a:t>
            </a:r>
            <a:r>
              <a:rPr lang="en-US" altLang="en-US" sz="1800" dirty="0" smtClean="0"/>
              <a:t>   LYLICH </a:t>
            </a:r>
            <a:r>
              <a:rPr lang="en-US" altLang="en-US" sz="1800" dirty="0"/>
              <a:t>(……, </a:t>
            </a:r>
            <a:r>
              <a:rPr lang="en-US" altLang="en-US" sz="1800" u="sng" dirty="0"/>
              <a:t>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MA_NV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949840" y="3125514"/>
            <a:ext cx="6739071" cy="1224754"/>
            <a:chOff x="646486" y="3045743"/>
            <a:chExt cx="7104649" cy="122475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142037" y="3698999"/>
              <a:ext cx="1300163" cy="533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LY LICH</a:t>
              </a:r>
            </a:p>
          </p:txBody>
        </p:sp>
        <p:grpSp>
          <p:nvGrpSpPr>
            <p:cNvPr id="60" name="Group 47"/>
            <p:cNvGrpSpPr>
              <a:grpSpLocks/>
            </p:cNvGrpSpPr>
            <p:nvPr/>
          </p:nvGrpSpPr>
          <p:grpSpPr bwMode="auto">
            <a:xfrm>
              <a:off x="646486" y="3045743"/>
              <a:ext cx="2204046" cy="1224754"/>
              <a:chOff x="1514239" y="1632309"/>
              <a:chExt cx="2204596" cy="122517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194455" y="2247676"/>
                <a:ext cx="1524380" cy="60981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NHANVIEN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514239" y="1632309"/>
                <a:ext cx="1143285" cy="381131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MA_NV</a:t>
                </a:r>
              </a:p>
            </p:txBody>
          </p:sp>
          <p:cxnSp>
            <p:nvCxnSpPr>
              <p:cNvPr id="63" name="Straight Connector 48"/>
              <p:cNvCxnSpPr>
                <a:cxnSpLocks noChangeShapeType="1"/>
                <a:stCxn id="62" idx="4"/>
                <a:endCxn id="61" idx="0"/>
              </p:cNvCxnSpPr>
              <p:nvPr/>
            </p:nvCxnSpPr>
            <p:spPr bwMode="auto">
              <a:xfrm>
                <a:off x="2085882" y="2013440"/>
                <a:ext cx="870763" cy="2342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4" name="Rectangle 63"/>
            <p:cNvSpPr/>
            <p:nvPr/>
          </p:nvSpPr>
          <p:spPr bwMode="auto">
            <a:xfrm>
              <a:off x="2895600" y="3645022"/>
              <a:ext cx="8991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41333" y="3612682"/>
              <a:ext cx="72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</a:p>
          </p:txBody>
        </p:sp>
        <p:grpSp>
          <p:nvGrpSpPr>
            <p:cNvPr id="66" name="Group 30"/>
            <p:cNvGrpSpPr>
              <a:grpSpLocks/>
            </p:cNvGrpSpPr>
            <p:nvPr/>
          </p:nvGrpSpPr>
          <p:grpSpPr bwMode="auto">
            <a:xfrm>
              <a:off x="2850532" y="3744883"/>
              <a:ext cx="3291505" cy="474261"/>
              <a:chOff x="2136702" y="2091372"/>
              <a:chExt cx="4436376" cy="443533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3389643" y="2091372"/>
                <a:ext cx="1557104" cy="443533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CÓ</a:t>
                </a:r>
              </a:p>
            </p:txBody>
          </p:sp>
          <p:cxnSp>
            <p:nvCxnSpPr>
              <p:cNvPr id="68" name="Straight Connector 64"/>
              <p:cNvCxnSpPr>
                <a:cxnSpLocks noChangeShapeType="1"/>
                <a:stCxn id="61" idx="3"/>
                <a:endCxn id="67" idx="1"/>
              </p:cNvCxnSpPr>
              <p:nvPr/>
            </p:nvCxnSpPr>
            <p:spPr bwMode="auto">
              <a:xfrm>
                <a:off x="2136702" y="2297880"/>
                <a:ext cx="1252941" cy="1525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65"/>
              <p:cNvCxnSpPr>
                <a:cxnSpLocks noChangeShapeType="1"/>
                <a:stCxn id="67" idx="3"/>
                <a:endCxn id="59" idx="1"/>
              </p:cNvCxnSpPr>
              <p:nvPr/>
            </p:nvCxnSpPr>
            <p:spPr bwMode="auto">
              <a:xfrm flipV="1">
                <a:off x="4946747" y="2297881"/>
                <a:ext cx="1626331" cy="1525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Oval 71"/>
            <p:cNvSpPr/>
            <p:nvPr/>
          </p:nvSpPr>
          <p:spPr bwMode="auto">
            <a:xfrm>
              <a:off x="6608135" y="3048903"/>
              <a:ext cx="1143000" cy="3810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MA_LL</a:t>
              </a:r>
            </a:p>
          </p:txBody>
        </p:sp>
        <p:cxnSp>
          <p:nvCxnSpPr>
            <p:cNvPr id="73" name="Straight Connector 48"/>
            <p:cNvCxnSpPr>
              <a:cxnSpLocks noChangeShapeType="1"/>
              <a:stCxn id="72" idx="4"/>
              <a:endCxn id="59" idx="0"/>
            </p:cNvCxnSpPr>
            <p:nvPr/>
          </p:nvCxnSpPr>
          <p:spPr bwMode="auto">
            <a:xfrm flipH="1">
              <a:off x="6792119" y="3429903"/>
              <a:ext cx="387516" cy="26909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Line 123"/>
          <p:cNvSpPr>
            <a:spLocks noChangeShapeType="1"/>
          </p:cNvSpPr>
          <p:nvPr/>
        </p:nvSpPr>
        <p:spPr bwMode="auto">
          <a:xfrm>
            <a:off x="4790484" y="4329542"/>
            <a:ext cx="1814240" cy="57754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05" name="Line 123"/>
          <p:cNvSpPr>
            <a:spLocks noChangeShapeType="1"/>
          </p:cNvSpPr>
          <p:nvPr/>
        </p:nvSpPr>
        <p:spPr bwMode="auto">
          <a:xfrm flipH="1">
            <a:off x="3083222" y="4398776"/>
            <a:ext cx="852874" cy="50711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0" grpId="0"/>
      <p:bldP spid="104" grpId="0" animBg="1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Một-Một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min=1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min=0</a:t>
            </a:r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3755686" y="3570579"/>
            <a:ext cx="2133600" cy="1037273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4951867" y="4578671"/>
            <a:ext cx="1828800" cy="89324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 flipH="1">
            <a:off x="4647067" y="4578672"/>
            <a:ext cx="304800" cy="838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1259632" y="3213422"/>
            <a:ext cx="7121236" cy="1236663"/>
            <a:chOff x="1717964" y="3944511"/>
            <a:chExt cx="7121236" cy="1237089"/>
          </a:xfrm>
        </p:grpSpPr>
        <p:sp>
          <p:nvSpPr>
            <p:cNvPr id="61" name="Rectangle 60"/>
            <p:cNvSpPr/>
            <p:nvPr/>
          </p:nvSpPr>
          <p:spPr>
            <a:xfrm>
              <a:off x="7162800" y="4571790"/>
              <a:ext cx="1676400" cy="5335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PHONG BAN</a:t>
              </a:r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717964" y="3944511"/>
              <a:ext cx="1863436" cy="1237089"/>
              <a:chOff x="2098964" y="1658511"/>
              <a:chExt cx="1863436" cy="123708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438400" y="2285790"/>
                <a:ext cx="1524000" cy="60981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+mj-lt"/>
                  </a:rPr>
                  <a:t>NHANVIEN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98964" y="1658511"/>
                <a:ext cx="1143000" cy="381131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+mj-lt"/>
                  </a:rPr>
                  <a:t>MA_NV</a:t>
                </a:r>
              </a:p>
            </p:txBody>
          </p:sp>
          <p:cxnSp>
            <p:nvCxnSpPr>
              <p:cNvPr id="67" name="Straight Connector 48"/>
              <p:cNvCxnSpPr>
                <a:cxnSpLocks noChangeShapeType="1"/>
                <a:stCxn id="66" idx="4"/>
                <a:endCxn id="65" idx="0"/>
              </p:cNvCxnSpPr>
              <p:nvPr/>
            </p:nvCxnSpPr>
            <p:spPr bwMode="auto">
              <a:xfrm>
                <a:off x="2670464" y="2039642"/>
                <a:ext cx="529936" cy="2461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3" name="Rectangle 62"/>
            <p:cNvSpPr/>
            <p:nvPr/>
          </p:nvSpPr>
          <p:spPr>
            <a:xfrm>
              <a:off x="3581400" y="4484447"/>
              <a:ext cx="731838" cy="3700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(0,1)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0800" y="4355816"/>
              <a:ext cx="683200" cy="3694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(1,1)</a:t>
              </a:r>
            </a:p>
          </p:txBody>
        </p:sp>
      </p:grpSp>
      <p:grpSp>
        <p:nvGrpSpPr>
          <p:cNvPr id="68" name="Group 30"/>
          <p:cNvGrpSpPr>
            <a:grpSpLocks/>
          </p:cNvGrpSpPr>
          <p:nvPr/>
        </p:nvGrpSpPr>
        <p:grpSpPr bwMode="auto">
          <a:xfrm>
            <a:off x="3123068" y="3105908"/>
            <a:ext cx="3581400" cy="1352354"/>
            <a:chOff x="2464904" y="1361480"/>
            <a:chExt cx="4827104" cy="1264734"/>
          </a:xfrm>
        </p:grpSpPr>
        <p:sp>
          <p:nvSpPr>
            <p:cNvPr id="69" name="Diamond 68"/>
            <p:cNvSpPr/>
            <p:nvPr/>
          </p:nvSpPr>
          <p:spPr>
            <a:xfrm>
              <a:off x="3573926" y="2016026"/>
              <a:ext cx="2269122" cy="610188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+mj-lt"/>
                </a:rPr>
                <a:t>QUANLY</a:t>
              </a:r>
            </a:p>
          </p:txBody>
        </p:sp>
        <p:cxnSp>
          <p:nvCxnSpPr>
            <p:cNvPr id="70" name="Straight Connector 64"/>
            <p:cNvCxnSpPr>
              <a:cxnSpLocks noChangeShapeType="1"/>
              <a:stCxn id="65" idx="3"/>
              <a:endCxn id="69" idx="1"/>
            </p:cNvCxnSpPr>
            <p:nvPr/>
          </p:nvCxnSpPr>
          <p:spPr bwMode="auto">
            <a:xfrm flipV="1">
              <a:off x="2464904" y="2321121"/>
              <a:ext cx="1109022" cy="1239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65"/>
            <p:cNvCxnSpPr>
              <a:cxnSpLocks noChangeShapeType="1"/>
              <a:stCxn id="69" idx="3"/>
              <a:endCxn id="61" idx="1"/>
            </p:cNvCxnSpPr>
            <p:nvPr/>
          </p:nvCxnSpPr>
          <p:spPr bwMode="auto">
            <a:xfrm flipV="1">
              <a:off x="5843048" y="2297884"/>
              <a:ext cx="1448960" cy="2323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71"/>
            <p:cNvSpPr/>
            <p:nvPr/>
          </p:nvSpPr>
          <p:spPr>
            <a:xfrm>
              <a:off x="3389242" y="1361480"/>
              <a:ext cx="2670313" cy="38155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+mj-lt"/>
                </a:rPr>
                <a:t>NG_NHANCHUC</a:t>
              </a:r>
            </a:p>
          </p:txBody>
        </p:sp>
        <p:cxnSp>
          <p:nvCxnSpPr>
            <p:cNvPr id="73" name="Straight Connector 67"/>
            <p:cNvCxnSpPr>
              <a:cxnSpLocks noChangeShapeType="1"/>
              <a:stCxn id="72" idx="4"/>
              <a:endCxn id="69" idx="0"/>
            </p:cNvCxnSpPr>
            <p:nvPr/>
          </p:nvCxnSpPr>
          <p:spPr bwMode="auto">
            <a:xfrm flipH="1">
              <a:off x="4708487" y="1743033"/>
              <a:ext cx="15911" cy="27299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1518273" y="5387540"/>
            <a:ext cx="6080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sz="1800" u="sng" kern="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MA_PB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……,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MA_NV,     NG_NHANCHUC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7196302" y="3213422"/>
            <a:ext cx="11430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j-lt"/>
              </a:rPr>
              <a:t>MA_PB</a:t>
            </a:r>
          </a:p>
        </p:txBody>
      </p:sp>
      <p:cxnSp>
        <p:nvCxnSpPr>
          <p:cNvPr id="78" name="Straight Connector 48"/>
          <p:cNvCxnSpPr>
            <a:cxnSpLocks noChangeShapeType="1"/>
            <a:stCxn id="77" idx="4"/>
            <a:endCxn id="61" idx="0"/>
          </p:cNvCxnSpPr>
          <p:nvPr/>
        </p:nvCxnSpPr>
        <p:spPr bwMode="auto">
          <a:xfrm flipH="1">
            <a:off x="7542668" y="3594422"/>
            <a:ext cx="225134" cy="2460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58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2"/>
          <p:cNvSpPr>
            <a:spLocks noChangeArrowheads="1"/>
          </p:cNvSpPr>
          <p:nvPr/>
        </p:nvSpPr>
        <p:spPr bwMode="auto">
          <a:xfrm>
            <a:off x="4387388" y="3047850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51520" y="2132856"/>
            <a:ext cx="8458200" cy="2057400"/>
            <a:chOff x="381000" y="3352800"/>
            <a:chExt cx="8458200" cy="2057400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6248400" y="3581400"/>
              <a:ext cx="2590800" cy="1554429"/>
              <a:chOff x="1447800" y="1295400"/>
              <a:chExt cx="2590800" cy="15544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362200" y="2316429"/>
                <a:ext cx="1676400" cy="5334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LOP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</a:rPr>
                  <a:t>MALOP</a:t>
                </a:r>
              </a:p>
            </p:txBody>
          </p:sp>
          <p:cxnSp>
            <p:nvCxnSpPr>
              <p:cNvPr id="48" name="Straight Connector 58"/>
              <p:cNvCxnSpPr>
                <a:cxnSpLocks noChangeShapeType="1"/>
                <a:stCxn id="47" idx="5"/>
                <a:endCxn id="46" idx="0"/>
              </p:cNvCxnSpPr>
              <p:nvPr/>
            </p:nvCxnSpPr>
            <p:spPr bwMode="auto">
              <a:xfrm>
                <a:off x="2553493" y="1838045"/>
                <a:ext cx="646907" cy="47838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Oval 48"/>
              <p:cNvSpPr/>
              <p:nvPr/>
            </p:nvSpPr>
            <p:spPr>
              <a:xfrm>
                <a:off x="2819400" y="1295400"/>
                <a:ext cx="1143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TENLOP</a:t>
                </a:r>
              </a:p>
            </p:txBody>
          </p:sp>
          <p:cxnSp>
            <p:nvCxnSpPr>
              <p:cNvPr id="50" name="Straight Connector 60"/>
              <p:cNvCxnSpPr>
                <a:cxnSpLocks noChangeShapeType="1"/>
                <a:stCxn id="49" idx="4"/>
                <a:endCxn id="46" idx="0"/>
              </p:cNvCxnSpPr>
              <p:nvPr/>
            </p:nvCxnSpPr>
            <p:spPr bwMode="auto">
              <a:xfrm flipH="1">
                <a:off x="3200400" y="1676400"/>
                <a:ext cx="190500" cy="64002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" name="Group 50"/>
            <p:cNvGrpSpPr>
              <a:grpSpLocks/>
            </p:cNvGrpSpPr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32" name="Group 47"/>
              <p:cNvGrpSpPr>
                <a:grpSpLocks/>
              </p:cNvGrpSpPr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GIAOVIEN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MAGV</a:t>
                  </a:r>
                </a:p>
              </p:txBody>
            </p:sp>
            <p:cxnSp>
              <p:nvCxnSpPr>
                <p:cNvPr id="37" name="Straight Connector 47"/>
                <p:cNvCxnSpPr>
                  <a:cxnSpLocks noChangeShapeType="1"/>
                  <a:stCxn id="36" idx="4"/>
                  <a:endCxn id="35" idx="1"/>
                </p:cNvCxnSpPr>
                <p:nvPr/>
              </p:nvCxnSpPr>
              <p:spPr bwMode="auto"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" name="Oval 3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</a:p>
              </p:txBody>
            </p:sp>
            <p:cxnSp>
              <p:nvCxnSpPr>
                <p:cNvPr id="39" name="Straight Connector 49"/>
                <p:cNvCxnSpPr>
                  <a:cxnSpLocks noChangeShapeType="1"/>
                  <a:stCxn id="38" idx="4"/>
                  <a:endCxn id="35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" name="Oval 3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</a:p>
              </p:txBody>
            </p:sp>
            <p:cxnSp>
              <p:nvCxnSpPr>
                <p:cNvPr id="41" name="Straight Connector 51"/>
                <p:cNvCxnSpPr>
                  <a:cxnSpLocks noChangeShapeType="1"/>
                  <a:stCxn id="40" idx="4"/>
                  <a:endCxn id="35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" name="Oval 4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LUONG</a:t>
                  </a:r>
                </a:p>
              </p:txBody>
            </p:sp>
            <p:cxnSp>
              <p:nvCxnSpPr>
                <p:cNvPr id="43" name="Straight Connector 53"/>
                <p:cNvCxnSpPr>
                  <a:cxnSpLocks noChangeShapeType="1"/>
                  <a:stCxn id="42" idx="4"/>
                  <a:endCxn id="35" idx="0"/>
                </p:cNvCxnSpPr>
                <p:nvPr/>
              </p:nvCxnSpPr>
              <p:spPr bwMode="auto"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" name="Oval 4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</a:p>
              </p:txBody>
            </p:sp>
            <p:cxnSp>
              <p:nvCxnSpPr>
                <p:cNvPr id="45" name="Straight Connector 55"/>
                <p:cNvCxnSpPr>
                  <a:cxnSpLocks noChangeShapeType="1"/>
                  <a:stCxn id="44" idx="4"/>
                  <a:endCxn id="35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3" name="Oval 3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</a:p>
            </p:txBody>
          </p:sp>
          <p:cxnSp>
            <p:nvCxnSpPr>
              <p:cNvPr id="34" name="Straight Connector 44"/>
              <p:cNvCxnSpPr>
                <a:cxnSpLocks noChangeShapeType="1"/>
                <a:stCxn id="35" idx="1"/>
                <a:endCxn id="33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Diamond 26"/>
            <p:cNvSpPr/>
            <p:nvPr/>
          </p:nvSpPr>
          <p:spPr>
            <a:xfrm>
              <a:off x="4305300" y="4571999"/>
              <a:ext cx="21336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</a:rPr>
                <a:t>Chu_nhiem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38"/>
            <p:cNvCxnSpPr>
              <a:cxnSpLocks noChangeShapeType="1"/>
              <a:stCxn id="27" idx="3"/>
              <a:endCxn id="46" idx="1"/>
            </p:cNvCxnSpPr>
            <p:nvPr/>
          </p:nvCxnSpPr>
          <p:spPr bwMode="auto">
            <a:xfrm flipV="1">
              <a:off x="6438900" y="4869129"/>
              <a:ext cx="723900" cy="7670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9"/>
            <p:cNvCxnSpPr>
              <a:cxnSpLocks noChangeShapeType="1"/>
              <a:stCxn id="27" idx="1"/>
              <a:endCxn id="35" idx="3"/>
            </p:cNvCxnSpPr>
            <p:nvPr/>
          </p:nvCxnSpPr>
          <p:spPr bwMode="auto">
            <a:xfrm flipH="1">
              <a:off x="3581400" y="4876799"/>
              <a:ext cx="723900" cy="1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>
            <a:xfrm>
              <a:off x="3581400" y="4506913"/>
              <a:ext cx="747099" cy="369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(0,1)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0800" y="4430713"/>
              <a:ext cx="627063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(1,1)</a:t>
              </a:r>
            </a:p>
          </p:txBody>
        </p:sp>
      </p:grp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480120" y="4342656"/>
            <a:ext cx="7119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GIAOVIEN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MAGV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HOTEN, DIACHI, NGAYSINH, LUONG, GIOITINH)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632520" y="4952256"/>
            <a:ext cx="3628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LOP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MALOP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TENLOP               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1051" y="494535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MAGV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 flipH="1">
            <a:off x="3557401" y="4026740"/>
            <a:ext cx="1319399" cy="92551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1" grpId="0"/>
      <p:bldP spid="52" grpId="0"/>
      <p:bldP spid="12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188640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912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n-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quan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/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khoá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http://giasutinhoc.vn/wp-content/uploads/2015/11/chuyen-mo-hinh-thuc-the-sang-mo-hinh-du-lieu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2" y="3501008"/>
            <a:ext cx="715682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122"/>
          <p:cNvSpPr>
            <a:spLocks noChangeArrowheads="1"/>
          </p:cNvSpPr>
          <p:nvPr/>
        </p:nvSpPr>
        <p:spPr bwMode="auto">
          <a:xfrm>
            <a:off x="5432158" y="3589412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188640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912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đệ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87624" y="2636912"/>
            <a:ext cx="6019800" cy="2057400"/>
            <a:chOff x="381000" y="3352800"/>
            <a:chExt cx="6019800" cy="2057400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NHANVIEN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38200" y="2057400"/>
                  <a:ext cx="12192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MANV</a:t>
                  </a:r>
                </a:p>
              </p:txBody>
            </p:sp>
            <p:cxnSp>
              <p:nvCxnSpPr>
                <p:cNvPr id="15" name="Straight Connector 17"/>
                <p:cNvCxnSpPr>
                  <a:cxnSpLocks noChangeShapeType="1"/>
                  <a:stCxn id="14" idx="4"/>
                  <a:endCxn id="13" idx="1"/>
                </p:cNvCxnSpPr>
                <p:nvPr/>
              </p:nvCxnSpPr>
              <p:spPr bwMode="auto">
                <a:xfrm rot="16200000" flipH="1">
                  <a:off x="1866900" y="2019300"/>
                  <a:ext cx="152400" cy="9906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Oval 15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</a:p>
              </p:txBody>
            </p:sp>
            <p:cxnSp>
              <p:nvCxnSpPr>
                <p:cNvPr id="17" name="Straight Connector 19"/>
                <p:cNvCxnSpPr>
                  <a:cxnSpLocks noChangeShapeType="1"/>
                  <a:stCxn id="16" idx="4"/>
                  <a:endCxn id="13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val 17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</a:p>
              </p:txBody>
            </p:sp>
            <p:cxnSp>
              <p:nvCxnSpPr>
                <p:cNvPr id="19" name="Straight Connector 21"/>
                <p:cNvCxnSpPr>
                  <a:cxnSpLocks noChangeShapeType="1"/>
                  <a:stCxn id="18" idx="4"/>
                  <a:endCxn id="13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val 19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</a:p>
              </p:txBody>
            </p:sp>
            <p:cxnSp>
              <p:nvCxnSpPr>
                <p:cNvPr id="21" name="Straight Connector 23"/>
                <p:cNvCxnSpPr>
                  <a:cxnSpLocks noChangeShapeType="1"/>
                  <a:stCxn id="20" idx="4"/>
                  <a:endCxn id="13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" name="Oval 10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</a:p>
            </p:txBody>
          </p:sp>
          <p:cxnSp>
            <p:nvCxnSpPr>
              <p:cNvPr id="12" name="Straight Connector 14"/>
              <p:cNvCxnSpPr>
                <a:cxnSpLocks noChangeShapeType="1"/>
                <a:stCxn id="13" idx="1"/>
                <a:endCxn id="11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Diamond 6"/>
            <p:cNvSpPr/>
            <p:nvPr/>
          </p:nvSpPr>
          <p:spPr>
            <a:xfrm>
              <a:off x="4419600" y="4572000"/>
              <a:ext cx="1981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QUANLY</a:t>
              </a:r>
            </a:p>
          </p:txBody>
        </p:sp>
        <p:cxnSp>
          <p:nvCxnSpPr>
            <p:cNvPr id="8" name="Straight Connector 9"/>
            <p:cNvCxnSpPr>
              <a:cxnSpLocks noChangeShapeType="1"/>
              <a:stCxn id="7" idx="1"/>
              <a:endCxn id="13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3810000" y="4354513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(0,n)</a:t>
              </a:r>
            </a:p>
          </p:txBody>
        </p:sp>
      </p:grpSp>
      <p:cxnSp>
        <p:nvCxnSpPr>
          <p:cNvPr id="22" name="Elbow Connector 28"/>
          <p:cNvCxnSpPr>
            <a:cxnSpLocks noChangeShapeType="1"/>
            <a:stCxn id="7" idx="2"/>
            <a:endCxn id="13" idx="2"/>
          </p:cNvCxnSpPr>
          <p:nvPr/>
        </p:nvCxnSpPr>
        <p:spPr bwMode="auto">
          <a:xfrm rot="5400000">
            <a:off x="4921424" y="3170313"/>
            <a:ext cx="3175" cy="2590800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4616624" y="4324425"/>
            <a:ext cx="76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(0,1)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59024" y="5075312"/>
            <a:ext cx="6931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NHANVIEN (</a:t>
            </a:r>
            <a:r>
              <a:rPr lang="en-US" sz="1600" u="sng" kern="0" dirty="0">
                <a:solidFill>
                  <a:sysClr val="windowText" lastClr="000000"/>
                </a:solidFill>
              </a:rPr>
              <a:t>MANV</a:t>
            </a:r>
            <a:r>
              <a:rPr lang="en-US" sz="1600" kern="0" dirty="0">
                <a:solidFill>
                  <a:sysClr val="windowText" lastClr="000000"/>
                </a:solidFill>
              </a:rPr>
              <a:t>, HOTEN, NGAYSINH, DIACHI,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GIOITINH                         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7795" y="505992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</a:rPr>
              <a:t>,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</a:rPr>
              <a:t>MA_NGQLY</a:t>
            </a:r>
            <a:endParaRPr lang="en-US" dirty="0"/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>
            <a:off x="6651356" y="4464125"/>
            <a:ext cx="302835" cy="6330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/>
      <p:bldP spid="4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306"/>
            <a:ext cx="6347713" cy="7023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24" y="942787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 Thực thể yếu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thành một quan hệ 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cùng tên với thực thể yếu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thuộc tính khóa của quan hệ liên quan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7400" y="3124200"/>
            <a:ext cx="7137400" cy="3262313"/>
            <a:chOff x="787400" y="3124200"/>
            <a:chExt cx="7137400" cy="3262313"/>
          </a:xfrm>
        </p:grpSpPr>
        <p:sp>
          <p:nvSpPr>
            <p:cNvPr id="4" name="AutoShape 110"/>
            <p:cNvSpPr>
              <a:spLocks noChangeArrowheads="1"/>
            </p:cNvSpPr>
            <p:nvPr/>
          </p:nvSpPr>
          <p:spPr bwMode="auto">
            <a:xfrm>
              <a:off x="4283968" y="4878288"/>
              <a:ext cx="2520280" cy="1013965"/>
            </a:xfrm>
            <a:prstGeom prst="irregularSeal1">
              <a:avLst/>
            </a:prstGeom>
            <a:solidFill>
              <a:srgbClr val="99CCFF"/>
            </a:solidFill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vi-VN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87400" y="3124200"/>
              <a:ext cx="3771900" cy="1981200"/>
              <a:chOff x="672" y="2304"/>
              <a:chExt cx="2376" cy="1248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NHANVIEN</a:t>
                </a:r>
              </a:p>
            </p:txBody>
          </p: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2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TENNV</a:t>
                  </a:r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0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NGSINH</a:t>
                  </a:r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28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DCHI</a:t>
                  </a:r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26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PHAI</a:t>
                  </a:r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LUONG</a:t>
                  </a:r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HONV</a:t>
                  </a:r>
                </a:p>
              </p:txBody>
            </p:sp>
          </p:grp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20" name="Text Box 3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MANV</a:t>
                </a:r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6324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</a:rPr>
                <a:t>THANNHAN(</a:t>
              </a:r>
              <a:r>
                <a:rPr lang="en-US" b="1" u="sng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</a:rPr>
                <a:t>MANV</a:t>
              </a:r>
              <a:r>
                <a:rPr lang="en-US" u="sng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</a:rPr>
                <a:t>, TENTN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ahoma" pitchFamily="34" charset="0"/>
                </a:rPr>
                <a:t>, PHAI, NGSINH, QUANHE)</a:t>
              </a:r>
            </a:p>
          </p:txBody>
        </p:sp>
        <p:sp>
          <p:nvSpPr>
            <p:cNvPr id="35" name="Text Box 88"/>
            <p:cNvSpPr txBox="1">
              <a:spLocks noChangeArrowheads="1"/>
            </p:cNvSpPr>
            <p:nvPr/>
          </p:nvSpPr>
          <p:spPr bwMode="auto">
            <a:xfrm>
              <a:off x="4900613" y="5233988"/>
              <a:ext cx="1600200" cy="404812"/>
            </a:xfrm>
            <a:prstGeom prst="rect">
              <a:avLst/>
            </a:prstGeom>
            <a:noFill/>
            <a:ln w="38100" cmpd="thinThick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rPr>
                <a:t>THANNHAN</a:t>
              </a:r>
            </a:p>
          </p:txBody>
        </p:sp>
        <p:sp>
          <p:nvSpPr>
            <p:cNvPr id="36" name="Oval 90"/>
            <p:cNvSpPr>
              <a:spLocks noChangeArrowheads="1"/>
            </p:cNvSpPr>
            <p:nvPr/>
          </p:nvSpPr>
          <p:spPr bwMode="auto">
            <a:xfrm>
              <a:off x="7072313" y="54864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>
                      <a:alpha val="3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7086600" y="55245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</a:rPr>
                <a:t>TENTN</a:t>
              </a:r>
            </a:p>
          </p:txBody>
        </p:sp>
        <p:sp>
          <p:nvSpPr>
            <p:cNvPr id="38" name="Oval 92"/>
            <p:cNvSpPr>
              <a:spLocks noChangeArrowheads="1"/>
            </p:cNvSpPr>
            <p:nvPr/>
          </p:nvSpPr>
          <p:spPr bwMode="auto">
            <a:xfrm>
              <a:off x="7072313" y="50292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>
              <a:off x="7072313" y="50673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itchFamily="34" charset="0"/>
                </a:rPr>
                <a:t>PHAI</a:t>
              </a:r>
            </a:p>
          </p:txBody>
        </p:sp>
        <p:sp>
          <p:nvSpPr>
            <p:cNvPr id="40" name="Oval 94"/>
            <p:cNvSpPr>
              <a:spLocks noChangeArrowheads="1"/>
            </p:cNvSpPr>
            <p:nvPr/>
          </p:nvSpPr>
          <p:spPr bwMode="auto">
            <a:xfrm>
              <a:off x="7072313" y="45720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1" name="Text Box 95"/>
            <p:cNvSpPr txBox="1">
              <a:spLocks noChangeArrowheads="1"/>
            </p:cNvSpPr>
            <p:nvPr/>
          </p:nvSpPr>
          <p:spPr bwMode="auto">
            <a:xfrm>
              <a:off x="7072313" y="46101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itchFamily="34" charset="0"/>
                </a:rPr>
                <a:t>NGSINH</a:t>
              </a:r>
            </a:p>
          </p:txBody>
        </p:sp>
        <p:sp>
          <p:nvSpPr>
            <p:cNvPr id="42" name="Oval 96"/>
            <p:cNvSpPr>
              <a:spLocks noChangeArrowheads="1"/>
            </p:cNvSpPr>
            <p:nvPr/>
          </p:nvSpPr>
          <p:spPr bwMode="auto">
            <a:xfrm>
              <a:off x="7034213" y="41148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3" name="Text Box 97"/>
            <p:cNvSpPr txBox="1">
              <a:spLocks noChangeArrowheads="1"/>
            </p:cNvSpPr>
            <p:nvPr/>
          </p:nvSpPr>
          <p:spPr bwMode="auto">
            <a:xfrm>
              <a:off x="6996113" y="4152900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itchFamily="34" charset="0"/>
                </a:rPr>
                <a:t>QUANHE</a:t>
              </a:r>
            </a:p>
          </p:txBody>
        </p:sp>
        <p:sp>
          <p:nvSpPr>
            <p:cNvPr id="44" name="Line 98"/>
            <p:cNvSpPr>
              <a:spLocks noChangeShapeType="1"/>
            </p:cNvSpPr>
            <p:nvPr/>
          </p:nvSpPr>
          <p:spPr bwMode="auto">
            <a:xfrm flipV="1">
              <a:off x="6462713" y="4419600"/>
              <a:ext cx="609600" cy="838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5" name="Line 99"/>
            <p:cNvSpPr>
              <a:spLocks noChangeShapeType="1"/>
            </p:cNvSpPr>
            <p:nvPr/>
          </p:nvSpPr>
          <p:spPr bwMode="auto">
            <a:xfrm flipV="1">
              <a:off x="6500813" y="4800600"/>
              <a:ext cx="57150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 flipV="1">
              <a:off x="6500813" y="5257800"/>
              <a:ext cx="5715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7" name="Line 101"/>
            <p:cNvSpPr>
              <a:spLocks noChangeShapeType="1"/>
            </p:cNvSpPr>
            <p:nvPr/>
          </p:nvSpPr>
          <p:spPr bwMode="auto">
            <a:xfrm>
              <a:off x="6500813" y="5562600"/>
              <a:ext cx="5715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grpSp>
          <p:nvGrpSpPr>
            <p:cNvPr id="48" name="Group 102"/>
            <p:cNvGrpSpPr>
              <a:grpSpLocks/>
            </p:cNvGrpSpPr>
            <p:nvPr/>
          </p:nvGrpSpPr>
          <p:grpSpPr bwMode="auto">
            <a:xfrm>
              <a:off x="3681413" y="3962400"/>
              <a:ext cx="2895600" cy="1295400"/>
              <a:chOff x="2472" y="2832"/>
              <a:chExt cx="1824" cy="816"/>
            </a:xfrm>
          </p:grpSpPr>
          <p:grpSp>
            <p:nvGrpSpPr>
              <p:cNvPr id="49" name="Group 103"/>
              <p:cNvGrpSpPr>
                <a:grpSpLocks/>
              </p:cNvGrpSpPr>
              <p:nvPr/>
            </p:nvGrpSpPr>
            <p:grpSpPr bwMode="auto">
              <a:xfrm>
                <a:off x="3096" y="2880"/>
                <a:ext cx="1200" cy="384"/>
                <a:chOff x="3744" y="2496"/>
                <a:chExt cx="1200" cy="384"/>
              </a:xfrm>
            </p:grpSpPr>
            <p:sp>
              <p:nvSpPr>
                <p:cNvPr id="54" name="AutoShape 104"/>
                <p:cNvSpPr>
                  <a:spLocks noChangeArrowheads="1"/>
                </p:cNvSpPr>
                <p:nvPr/>
              </p:nvSpPr>
              <p:spPr bwMode="auto">
                <a:xfrm>
                  <a:off x="3744" y="2496"/>
                  <a:ext cx="1200" cy="384"/>
                </a:xfrm>
                <a:prstGeom prst="flowChartDecision">
                  <a:avLst/>
                </a:prstGeom>
                <a:noFill/>
                <a:ln w="38100" cmpd="dbl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5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840" y="2576"/>
                  <a:ext cx="105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mpd="dbl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Co_than_nhan</a:t>
                  </a:r>
                </a:p>
              </p:txBody>
            </p:sp>
          </p:grpSp>
          <p:sp>
            <p:nvSpPr>
              <p:cNvPr id="50" name="Line 106"/>
              <p:cNvSpPr>
                <a:spLocks noChangeShapeType="1"/>
              </p:cNvSpPr>
              <p:nvPr/>
            </p:nvSpPr>
            <p:spPr bwMode="auto">
              <a:xfrm>
                <a:off x="2472" y="307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51" name="Line 107"/>
              <p:cNvSpPr>
                <a:spLocks noChangeShapeType="1"/>
              </p:cNvSpPr>
              <p:nvPr/>
            </p:nvSpPr>
            <p:spPr bwMode="auto">
              <a:xfrm>
                <a:off x="3704" y="326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52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331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(1,1)</a:t>
                </a:r>
              </a:p>
            </p:txBody>
          </p:sp>
          <p:sp>
            <p:nvSpPr>
              <p:cNvPr id="53" name="Text Box 109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(1,n)</a:t>
                </a:r>
              </a:p>
            </p:txBody>
          </p:sp>
        </p:grpSp>
        <p:sp>
          <p:nvSpPr>
            <p:cNvPr id="56" name="Line 111"/>
            <p:cNvSpPr>
              <a:spLocks noChangeShapeType="1"/>
            </p:cNvSpPr>
            <p:nvPr/>
          </p:nvSpPr>
          <p:spPr bwMode="auto">
            <a:xfrm flipH="1">
              <a:off x="2166675" y="5381813"/>
              <a:ext cx="2743200" cy="609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7164288" y="5805264"/>
            <a:ext cx="636117" cy="56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226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8573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 Thuộc tính đa trị</a:t>
            </a:r>
          </a:p>
          <a:p>
            <a:pPr lvl="1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thành quan hệ mới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chính gồm thuộc tính đa trị và thuộc tính khóa của thực thể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 descr="thuoc-tinh-da-t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08817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226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8573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 Thuộc tính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92016" y="4000128"/>
            <a:ext cx="1524000" cy="6096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NHANVIEN</a:t>
            </a:r>
          </a:p>
        </p:txBody>
      </p:sp>
      <p:sp>
        <p:nvSpPr>
          <p:cNvPr id="14" name="Oval 13"/>
          <p:cNvSpPr/>
          <p:nvPr/>
        </p:nvSpPr>
        <p:spPr bwMode="auto">
          <a:xfrm rot="18459276">
            <a:off x="523516" y="3040141"/>
            <a:ext cx="12192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</a:rPr>
              <a:t>MANV</a:t>
            </a:r>
          </a:p>
        </p:txBody>
      </p:sp>
      <p:cxnSp>
        <p:nvCxnSpPr>
          <p:cNvPr id="15" name="Straight Connector 17"/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1283936" y="3347017"/>
            <a:ext cx="2270080" cy="653111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 rot="20617910">
            <a:off x="2860625" y="3131921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HOTEN</a:t>
            </a:r>
          </a:p>
        </p:txBody>
      </p:sp>
      <p:cxnSp>
        <p:nvCxnSpPr>
          <p:cNvPr id="17" name="Straight Connector 19"/>
          <p:cNvCxnSpPr>
            <a:cxnSpLocks noChangeShapeType="1"/>
            <a:stCxn id="16" idx="4"/>
            <a:endCxn id="13" idx="0"/>
          </p:cNvCxnSpPr>
          <p:nvPr/>
        </p:nvCxnSpPr>
        <p:spPr bwMode="auto">
          <a:xfrm>
            <a:off x="3447710" y="3505200"/>
            <a:ext cx="106306" cy="49492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/>
          <p:nvPr/>
        </p:nvSpPr>
        <p:spPr bwMode="auto">
          <a:xfrm>
            <a:off x="4768458" y="2623733"/>
            <a:ext cx="1447800" cy="4572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NGAYSINH</a:t>
            </a:r>
          </a:p>
        </p:txBody>
      </p:sp>
      <p:cxnSp>
        <p:nvCxnSpPr>
          <p:cNvPr id="12" name="Straight Connector 14"/>
          <p:cNvCxnSpPr>
            <a:cxnSpLocks noChangeShapeType="1"/>
            <a:stCxn id="13" idx="0"/>
            <a:endCxn id="11" idx="4"/>
          </p:cNvCxnSpPr>
          <p:nvPr/>
        </p:nvCxnSpPr>
        <p:spPr bwMode="auto">
          <a:xfrm flipV="1">
            <a:off x="3554016" y="3080933"/>
            <a:ext cx="1938342" cy="91919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38"/>
          <p:cNvSpPr/>
          <p:nvPr/>
        </p:nvSpPr>
        <p:spPr bwMode="auto">
          <a:xfrm rot="19373701">
            <a:off x="1539787" y="2370294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HO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19"/>
          <p:cNvCxnSpPr>
            <a:cxnSpLocks noChangeShapeType="1"/>
            <a:stCxn id="39" idx="4"/>
            <a:endCxn id="16" idx="1"/>
          </p:cNvCxnSpPr>
          <p:nvPr/>
        </p:nvCxnSpPr>
        <p:spPr bwMode="auto">
          <a:xfrm>
            <a:off x="2188111" y="2712724"/>
            <a:ext cx="806069" cy="58674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2"/>
          <p:cNvSpPr/>
          <p:nvPr/>
        </p:nvSpPr>
        <p:spPr bwMode="auto">
          <a:xfrm rot="20617910">
            <a:off x="2619082" y="1865249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TENLOT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Connector 19"/>
          <p:cNvCxnSpPr>
            <a:cxnSpLocks noChangeShapeType="1"/>
            <a:stCxn id="43" idx="4"/>
            <a:endCxn id="16" idx="0"/>
          </p:cNvCxnSpPr>
          <p:nvPr/>
        </p:nvCxnSpPr>
        <p:spPr bwMode="auto">
          <a:xfrm>
            <a:off x="3206167" y="2238528"/>
            <a:ext cx="134173" cy="901114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5"/>
          <p:cNvSpPr/>
          <p:nvPr/>
        </p:nvSpPr>
        <p:spPr bwMode="auto">
          <a:xfrm rot="1131649">
            <a:off x="3816398" y="2075735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TEN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Connector 19"/>
          <p:cNvCxnSpPr>
            <a:cxnSpLocks noChangeShapeType="1"/>
            <a:stCxn id="46" idx="4"/>
            <a:endCxn id="16" idx="7"/>
          </p:cNvCxnSpPr>
          <p:nvPr/>
        </p:nvCxnSpPr>
        <p:spPr bwMode="auto">
          <a:xfrm flipH="1">
            <a:off x="3717949" y="2446506"/>
            <a:ext cx="570266" cy="64038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1337620" y="5477791"/>
            <a:ext cx="524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NHANVIEN (</a:t>
            </a:r>
            <a:r>
              <a:rPr lang="en-US" u="sng" kern="0" dirty="0" smtClean="0">
                <a:solidFill>
                  <a:sysClr val="windowText" lastClr="000000"/>
                </a:solidFill>
              </a:rPr>
              <a:t>MANV</a:t>
            </a:r>
            <a:r>
              <a:rPr lang="en-US" kern="0" dirty="0" smtClean="0">
                <a:solidFill>
                  <a:sysClr val="windowText" lastClr="000000"/>
                </a:solidFill>
              </a:rPr>
              <a:t>, HO, TENLOT, TEN</a:t>
            </a:r>
            <a:r>
              <a:rPr lang="en-US" kern="0" smtClean="0">
                <a:solidFill>
                  <a:sysClr val="windowText" lastClr="000000"/>
                </a:solidFill>
              </a:rPr>
              <a:t>, NGAYSINH)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00" y="-23585"/>
            <a:ext cx="6347713" cy="695001"/>
          </a:xfrm>
        </p:spPr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153" name="Title 1"/>
          <p:cNvSpPr txBox="1">
            <a:spLocks/>
          </p:cNvSpPr>
          <p:nvPr/>
        </p:nvSpPr>
        <p:spPr>
          <a:xfrm>
            <a:off x="642134" y="620688"/>
            <a:ext cx="6983857" cy="7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đổi mô hình ER sang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196" y="1507207"/>
            <a:ext cx="8272236" cy="5067089"/>
            <a:chOff x="188196" y="1507207"/>
            <a:chExt cx="8488260" cy="5067089"/>
          </a:xfrm>
        </p:grpSpPr>
        <p:grpSp>
          <p:nvGrpSpPr>
            <p:cNvPr id="154" name="Group 1"/>
            <p:cNvGrpSpPr>
              <a:grpSpLocks/>
            </p:cNvGrpSpPr>
            <p:nvPr/>
          </p:nvGrpSpPr>
          <p:grpSpPr bwMode="auto">
            <a:xfrm>
              <a:off x="6768741" y="2024701"/>
              <a:ext cx="1544804" cy="923148"/>
              <a:chOff x="2646196" y="1896252"/>
              <a:chExt cx="1544804" cy="923148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67000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PHÒNG BAN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Straight Connector 156"/>
              <p:cNvCxnSpPr>
                <a:stCxn id="247" idx="4"/>
                <a:endCxn id="155" idx="0"/>
              </p:cNvCxnSpPr>
              <p:nvPr/>
            </p:nvCxnSpPr>
            <p:spPr>
              <a:xfrm>
                <a:off x="2646196" y="1932432"/>
                <a:ext cx="782804" cy="3535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248" idx="4"/>
                <a:endCxn id="155" idx="0"/>
              </p:cNvCxnSpPr>
              <p:nvPr/>
            </p:nvCxnSpPr>
            <p:spPr>
              <a:xfrm flipH="1">
                <a:off x="3429000" y="1896252"/>
                <a:ext cx="356934" cy="38974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2"/>
            <p:cNvGrpSpPr>
              <a:grpSpLocks/>
            </p:cNvGrpSpPr>
            <p:nvPr/>
          </p:nvGrpSpPr>
          <p:grpSpPr bwMode="auto">
            <a:xfrm>
              <a:off x="963117" y="1887214"/>
              <a:ext cx="2400210" cy="1133475"/>
              <a:chOff x="1167679" y="1762125"/>
              <a:chExt cx="2400210" cy="1133475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NHANVIEN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Straight Connector 166"/>
              <p:cNvCxnSpPr>
                <a:stCxn id="243" idx="5"/>
                <a:endCxn id="165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65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245" idx="4"/>
                <a:endCxn id="165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246" idx="4"/>
                <a:endCxn id="165" idx="0"/>
              </p:cNvCxnSpPr>
              <p:nvPr/>
            </p:nvCxnSpPr>
            <p:spPr>
              <a:xfrm flipH="1">
                <a:off x="2400300" y="1956651"/>
                <a:ext cx="1167589" cy="3293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60"/>
            <p:cNvGrpSpPr>
              <a:grpSpLocks/>
            </p:cNvGrpSpPr>
            <p:nvPr/>
          </p:nvGrpSpPr>
          <p:grpSpPr bwMode="auto">
            <a:xfrm>
              <a:off x="6806841" y="5329011"/>
              <a:ext cx="1600200" cy="702527"/>
              <a:chOff x="2438400" y="2362200"/>
              <a:chExt cx="1600200" cy="70252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2" name="Straight Connector 181"/>
              <p:cNvCxnSpPr>
                <a:stCxn id="249" idx="0"/>
                <a:endCxn id="180" idx="2"/>
              </p:cNvCxnSpPr>
              <p:nvPr/>
            </p:nvCxnSpPr>
            <p:spPr>
              <a:xfrm flipV="1">
                <a:off x="2696441" y="2819400"/>
                <a:ext cx="542059" cy="18632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250" idx="0"/>
                <a:endCxn id="180" idx="2"/>
              </p:cNvCxnSpPr>
              <p:nvPr/>
            </p:nvCxnSpPr>
            <p:spPr>
              <a:xfrm flipH="1" flipV="1">
                <a:off x="3238500" y="2819400"/>
                <a:ext cx="615577" cy="2453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Diamond 194"/>
            <p:cNvSpPr/>
            <p:nvPr/>
          </p:nvSpPr>
          <p:spPr>
            <a:xfrm>
              <a:off x="3854884" y="2415544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Lam_viec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6" name="Straight Connector 195"/>
            <p:cNvCxnSpPr>
              <a:stCxn id="195" idx="3"/>
              <a:endCxn id="155" idx="1"/>
            </p:cNvCxnSpPr>
            <p:nvPr/>
          </p:nvCxnSpPr>
          <p:spPr>
            <a:xfrm flipV="1">
              <a:off x="5662001" y="2681149"/>
              <a:ext cx="1127544" cy="391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1"/>
              <a:endCxn id="165" idx="3"/>
            </p:cNvCxnSpPr>
            <p:nvPr/>
          </p:nvCxnSpPr>
          <p:spPr>
            <a:xfrm flipH="1" flipV="1">
              <a:off x="2919638" y="2715889"/>
              <a:ext cx="935246" cy="44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8"/>
            <p:cNvGrpSpPr>
              <a:grpSpLocks/>
            </p:cNvGrpSpPr>
            <p:nvPr/>
          </p:nvGrpSpPr>
          <p:grpSpPr bwMode="auto">
            <a:xfrm>
              <a:off x="2919638" y="2753157"/>
              <a:ext cx="3869907" cy="1692487"/>
              <a:chOff x="2476500" y="2302604"/>
              <a:chExt cx="3869907" cy="1677009"/>
            </a:xfrm>
          </p:grpSpPr>
          <p:sp>
            <p:nvSpPr>
              <p:cNvPr id="199" name="Diamond 198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La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truong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phong</a:t>
                </a:r>
                <a:endParaRPr 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Straight Connector 199"/>
              <p:cNvCxnSpPr>
                <a:stCxn id="165" idx="3"/>
                <a:endCxn id="199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3"/>
                <a:endCxn id="155" idx="1"/>
              </p:cNvCxnSpPr>
              <p:nvPr/>
            </p:nvCxnSpPr>
            <p:spPr>
              <a:xfrm flipV="1">
                <a:off x="5618477" y="2302604"/>
                <a:ext cx="727930" cy="1073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263" idx="0"/>
                <a:endCxn id="199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9"/>
            <p:cNvGrpSpPr>
              <a:grpSpLocks/>
            </p:cNvGrpSpPr>
            <p:nvPr/>
          </p:nvGrpSpPr>
          <p:grpSpPr bwMode="auto">
            <a:xfrm>
              <a:off x="1284512" y="3020689"/>
              <a:ext cx="5522329" cy="3182958"/>
              <a:chOff x="1047311" y="2113111"/>
              <a:chExt cx="5522329" cy="3182958"/>
            </a:xfrm>
          </p:grpSpPr>
          <p:sp>
            <p:nvSpPr>
              <p:cNvPr id="205" name="Diamond 204"/>
              <p:cNvSpPr/>
              <p:nvPr/>
            </p:nvSpPr>
            <p:spPr>
              <a:xfrm>
                <a:off x="1047311" y="4331270"/>
                <a:ext cx="1822450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ThamGia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6" name="Straight Connector 205"/>
              <p:cNvCxnSpPr>
                <a:stCxn id="165" idx="2"/>
                <a:endCxn id="205" idx="0"/>
              </p:cNvCxnSpPr>
              <p:nvPr/>
            </p:nvCxnSpPr>
            <p:spPr>
              <a:xfrm>
                <a:off x="1958536" y="2113111"/>
                <a:ext cx="0" cy="2218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205" idx="3"/>
                <a:endCxn id="180" idx="1"/>
              </p:cNvCxnSpPr>
              <p:nvPr/>
            </p:nvCxnSpPr>
            <p:spPr>
              <a:xfrm flipV="1">
                <a:off x="2869761" y="4650033"/>
                <a:ext cx="3699879" cy="13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56" idx="0"/>
                <a:endCxn id="205" idx="2"/>
              </p:cNvCxnSpPr>
              <p:nvPr/>
            </p:nvCxnSpPr>
            <p:spPr>
              <a:xfrm flipV="1">
                <a:off x="1880329" y="4995724"/>
                <a:ext cx="78207" cy="3003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Diamond 209"/>
            <p:cNvSpPr/>
            <p:nvPr/>
          </p:nvSpPr>
          <p:spPr>
            <a:xfrm>
              <a:off x="6610945" y="4011600"/>
              <a:ext cx="197088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Phu_trach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1" name="Straight Connector 210"/>
            <p:cNvCxnSpPr>
              <a:stCxn id="155" idx="2"/>
              <a:endCxn id="210" idx="0"/>
            </p:cNvCxnSpPr>
            <p:nvPr/>
          </p:nvCxnSpPr>
          <p:spPr>
            <a:xfrm>
              <a:off x="7551545" y="2947849"/>
              <a:ext cx="44840" cy="1063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0" idx="2"/>
              <a:endCxn id="180" idx="0"/>
            </p:cNvCxnSpPr>
            <p:nvPr/>
          </p:nvCxnSpPr>
          <p:spPr>
            <a:xfrm>
              <a:off x="7596385" y="4621200"/>
              <a:ext cx="10556" cy="707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Diamond 212"/>
            <p:cNvSpPr/>
            <p:nvPr/>
          </p:nvSpPr>
          <p:spPr>
            <a:xfrm rot="3264662">
              <a:off x="96135" y="3624076"/>
              <a:ext cx="1600200" cy="401322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Straight Connector 213"/>
            <p:cNvCxnSpPr>
              <a:stCxn id="165" idx="1"/>
              <a:endCxn id="213" idx="1"/>
            </p:cNvCxnSpPr>
            <p:nvPr/>
          </p:nvCxnSpPr>
          <p:spPr>
            <a:xfrm flipH="1">
              <a:off x="430604" y="2715889"/>
              <a:ext cx="1041234" cy="45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3" idx="3"/>
              <a:endCxn id="165" idx="2"/>
            </p:cNvCxnSpPr>
            <p:nvPr/>
          </p:nvCxnSpPr>
          <p:spPr>
            <a:xfrm flipV="1">
              <a:off x="1361866" y="3020689"/>
              <a:ext cx="833872" cy="145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(0,1)</a:t>
              </a:r>
              <a:endParaRPr lang="en-US" altLang="en-US" sz="1800" dirty="0"/>
            </a:p>
          </p:txBody>
        </p:sp>
        <p:sp>
          <p:nvSpPr>
            <p:cNvPr id="2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23" name="Rectangle 23"/>
            <p:cNvSpPr>
              <a:spLocks noChangeArrowheads="1"/>
            </p:cNvSpPr>
            <p:nvPr/>
          </p:nvSpPr>
          <p:spPr bwMode="auto">
            <a:xfrm>
              <a:off x="6141678" y="560126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633638" y="2563489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(0,n)</a:t>
              </a:r>
              <a:endParaRPr lang="en-US" altLang="en-US" sz="1800"/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1395638" y="3096889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(0,1)</a:t>
              </a:r>
              <a:endParaRPr lang="en-US" altLang="en-US" sz="1800"/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7542630" y="314121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38" name="Rectangle 38"/>
            <p:cNvSpPr>
              <a:spLocks noChangeArrowheads="1"/>
            </p:cNvSpPr>
            <p:nvPr/>
          </p:nvSpPr>
          <p:spPr bwMode="auto">
            <a:xfrm>
              <a:off x="2215039" y="3454849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(0,n)</a:t>
              </a:r>
              <a:endParaRPr lang="en-US" altLang="en-US" sz="1800" dirty="0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MaNv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Hoten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Dchi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2793458" y="1750494"/>
              <a:ext cx="1139738" cy="33124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Gioitinh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6314803" y="1690232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itchFamily="18" charset="0"/>
                  <a:cs typeface="Times New Roman" pitchFamily="18" charset="0"/>
                </a:rPr>
                <a:t>MaPhg</a:t>
              </a:r>
              <a:endParaRPr lang="en-US" sz="11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7454541" y="1677851"/>
              <a:ext cx="907876" cy="3468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TenPhg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6610944" y="5972534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>
                  <a:latin typeface="Times New Roman" pitchFamily="18" charset="0"/>
                  <a:cs typeface="Times New Roman" pitchFamily="18" charset="0"/>
                </a:rPr>
                <a:t>MaDA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7768580" y="603153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TenDA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663591" y="620364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Sogio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NgayNhanChuc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7606941" y="491546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7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6" y="257127"/>
            <a:ext cx="6347713" cy="864096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3291"/>
            <a:ext cx="7560840" cy="524803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khái niệm của mô hình quan hệ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trưng của quan </a:t>
            </a:r>
            <a:r>
              <a:rPr lang="en-US" sz="5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</a:t>
            </a:r>
            <a:r>
              <a:rPr lang="en-US" sz="6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 đồ ER sang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2"/>
          <p:cNvSpPr>
            <a:spLocks noChangeArrowheads="1"/>
          </p:cNvSpPr>
          <p:nvPr/>
        </p:nvSpPr>
        <p:spPr bwMode="auto">
          <a:xfrm>
            <a:off x="5755567" y="1618404"/>
            <a:ext cx="1676400" cy="1181100"/>
          </a:xfrm>
          <a:prstGeom prst="irregularSeal1">
            <a:avLst/>
          </a:prstGeom>
          <a:solidFill>
            <a:srgbClr val="FF0000"/>
          </a:solidFill>
          <a:ln>
            <a:noFill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9" name="AutoShape 122"/>
          <p:cNvSpPr>
            <a:spLocks noChangeArrowheads="1"/>
          </p:cNvSpPr>
          <p:nvPr/>
        </p:nvSpPr>
        <p:spPr bwMode="auto">
          <a:xfrm rot="3162885">
            <a:off x="5538" y="1333412"/>
            <a:ext cx="1676400" cy="1181100"/>
          </a:xfrm>
          <a:prstGeom prst="irregularSeal1">
            <a:avLst/>
          </a:prstGeom>
          <a:solidFill>
            <a:srgbClr val="FFFF0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7" name="AutoShape 122"/>
          <p:cNvSpPr>
            <a:spLocks noChangeArrowheads="1"/>
          </p:cNvSpPr>
          <p:nvPr/>
        </p:nvSpPr>
        <p:spPr bwMode="auto">
          <a:xfrm>
            <a:off x="1113686" y="2439705"/>
            <a:ext cx="1676400" cy="1181100"/>
          </a:xfrm>
          <a:prstGeom prst="irregularSeal1">
            <a:avLst/>
          </a:prstGeom>
          <a:solidFill>
            <a:srgbClr val="92D05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6" name="AutoShape 122"/>
          <p:cNvSpPr>
            <a:spLocks noChangeArrowheads="1"/>
          </p:cNvSpPr>
          <p:nvPr/>
        </p:nvSpPr>
        <p:spPr bwMode="auto">
          <a:xfrm>
            <a:off x="3458571" y="1389711"/>
            <a:ext cx="1676400" cy="1181100"/>
          </a:xfrm>
          <a:prstGeom prst="irregularSeal1">
            <a:avLst/>
          </a:prstGeom>
          <a:solidFill>
            <a:srgbClr val="FF66FF"/>
          </a:solidFill>
          <a:ln>
            <a:noFill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5" name="AutoShape 122"/>
          <p:cNvSpPr>
            <a:spLocks noChangeArrowheads="1"/>
          </p:cNvSpPr>
          <p:nvPr/>
        </p:nvSpPr>
        <p:spPr bwMode="auto">
          <a:xfrm>
            <a:off x="3301539" y="514265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1520" y="332657"/>
            <a:ext cx="7275555" cy="3384376"/>
            <a:chOff x="188196" y="1507207"/>
            <a:chExt cx="8576381" cy="5067089"/>
          </a:xfrm>
        </p:grpSpPr>
        <p:grpSp>
          <p:nvGrpSpPr>
            <p:cNvPr id="154" name="Group 1"/>
            <p:cNvGrpSpPr>
              <a:grpSpLocks/>
            </p:cNvGrpSpPr>
            <p:nvPr/>
          </p:nvGrpSpPr>
          <p:grpSpPr bwMode="auto">
            <a:xfrm>
              <a:off x="6682180" y="2024701"/>
              <a:ext cx="1631365" cy="923148"/>
              <a:chOff x="2559635" y="1896252"/>
              <a:chExt cx="1631365" cy="923148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67000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PHÒNG BAN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Straight Connector 156"/>
              <p:cNvCxnSpPr>
                <a:stCxn id="247" idx="4"/>
                <a:endCxn id="155" idx="0"/>
              </p:cNvCxnSpPr>
              <p:nvPr/>
            </p:nvCxnSpPr>
            <p:spPr>
              <a:xfrm>
                <a:off x="2559635" y="2018579"/>
                <a:ext cx="869365" cy="2674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248" idx="4"/>
                <a:endCxn id="155" idx="0"/>
              </p:cNvCxnSpPr>
              <p:nvPr/>
            </p:nvCxnSpPr>
            <p:spPr>
              <a:xfrm flipH="1">
                <a:off x="3429000" y="1896252"/>
                <a:ext cx="356934" cy="38974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2"/>
            <p:cNvGrpSpPr>
              <a:grpSpLocks/>
            </p:cNvGrpSpPr>
            <p:nvPr/>
          </p:nvGrpSpPr>
          <p:grpSpPr bwMode="auto">
            <a:xfrm>
              <a:off x="963117" y="1887214"/>
              <a:ext cx="2400210" cy="1133475"/>
              <a:chOff x="1167679" y="1762125"/>
              <a:chExt cx="2400210" cy="1133475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NHANVIEN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Straight Connector 166"/>
              <p:cNvCxnSpPr>
                <a:stCxn id="243" idx="5"/>
                <a:endCxn id="165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65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245" idx="4"/>
                <a:endCxn id="165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246" idx="4"/>
                <a:endCxn id="165" idx="0"/>
              </p:cNvCxnSpPr>
              <p:nvPr/>
            </p:nvCxnSpPr>
            <p:spPr>
              <a:xfrm flipH="1">
                <a:off x="2400300" y="1956651"/>
                <a:ext cx="1167589" cy="3293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60"/>
            <p:cNvGrpSpPr>
              <a:grpSpLocks/>
            </p:cNvGrpSpPr>
            <p:nvPr/>
          </p:nvGrpSpPr>
          <p:grpSpPr bwMode="auto">
            <a:xfrm>
              <a:off x="6806840" y="5329011"/>
              <a:ext cx="1600201" cy="702527"/>
              <a:chOff x="2438399" y="2362200"/>
              <a:chExt cx="1600201" cy="70252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38399" y="2362200"/>
                <a:ext cx="1600201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DEAN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2" name="Straight Connector 181"/>
              <p:cNvCxnSpPr>
                <a:stCxn id="249" idx="0"/>
                <a:endCxn id="180" idx="2"/>
              </p:cNvCxnSpPr>
              <p:nvPr/>
            </p:nvCxnSpPr>
            <p:spPr>
              <a:xfrm flipV="1">
                <a:off x="2696441" y="2819400"/>
                <a:ext cx="542059" cy="18632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250" idx="0"/>
                <a:endCxn id="180" idx="2"/>
              </p:cNvCxnSpPr>
              <p:nvPr/>
            </p:nvCxnSpPr>
            <p:spPr>
              <a:xfrm flipH="1" flipV="1">
                <a:off x="3238500" y="2819400"/>
                <a:ext cx="615577" cy="2453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Diamond 194"/>
            <p:cNvSpPr/>
            <p:nvPr/>
          </p:nvSpPr>
          <p:spPr>
            <a:xfrm>
              <a:off x="3854884" y="2415544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Lam_viec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6" name="Straight Connector 195"/>
            <p:cNvCxnSpPr>
              <a:stCxn id="195" idx="3"/>
              <a:endCxn id="155" idx="1"/>
            </p:cNvCxnSpPr>
            <p:nvPr/>
          </p:nvCxnSpPr>
          <p:spPr>
            <a:xfrm flipV="1">
              <a:off x="5662001" y="2681149"/>
              <a:ext cx="1127544" cy="391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1"/>
              <a:endCxn id="165" idx="3"/>
            </p:cNvCxnSpPr>
            <p:nvPr/>
          </p:nvCxnSpPr>
          <p:spPr>
            <a:xfrm flipH="1" flipV="1">
              <a:off x="2919638" y="2715889"/>
              <a:ext cx="935246" cy="44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8"/>
            <p:cNvGrpSpPr>
              <a:grpSpLocks/>
            </p:cNvGrpSpPr>
            <p:nvPr/>
          </p:nvGrpSpPr>
          <p:grpSpPr bwMode="auto">
            <a:xfrm>
              <a:off x="2919638" y="2753157"/>
              <a:ext cx="3869907" cy="1692487"/>
              <a:chOff x="2476500" y="2302604"/>
              <a:chExt cx="3869907" cy="1677009"/>
            </a:xfrm>
          </p:grpSpPr>
          <p:sp>
            <p:nvSpPr>
              <p:cNvPr id="199" name="Diamond 198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truong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phong</a:t>
                </a:r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00" name="Straight Connector 199"/>
              <p:cNvCxnSpPr>
                <a:stCxn id="165" idx="3"/>
                <a:endCxn id="199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3"/>
                <a:endCxn id="155" idx="1"/>
              </p:cNvCxnSpPr>
              <p:nvPr/>
            </p:nvCxnSpPr>
            <p:spPr>
              <a:xfrm flipV="1">
                <a:off x="5618477" y="2302604"/>
                <a:ext cx="727930" cy="1073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263" idx="0"/>
                <a:endCxn id="199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9"/>
            <p:cNvGrpSpPr>
              <a:grpSpLocks/>
            </p:cNvGrpSpPr>
            <p:nvPr/>
          </p:nvGrpSpPr>
          <p:grpSpPr bwMode="auto">
            <a:xfrm>
              <a:off x="1284512" y="3020689"/>
              <a:ext cx="5522329" cy="3182958"/>
              <a:chOff x="1047311" y="2113111"/>
              <a:chExt cx="5522329" cy="3182958"/>
            </a:xfrm>
          </p:grpSpPr>
          <p:sp>
            <p:nvSpPr>
              <p:cNvPr id="205" name="Diamond 204"/>
              <p:cNvSpPr/>
              <p:nvPr/>
            </p:nvSpPr>
            <p:spPr>
              <a:xfrm>
                <a:off x="1047311" y="4331270"/>
                <a:ext cx="1822450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ThamGia</a:t>
                </a:r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06" name="Straight Connector 205"/>
              <p:cNvCxnSpPr>
                <a:stCxn id="165" idx="2"/>
                <a:endCxn id="205" idx="0"/>
              </p:cNvCxnSpPr>
              <p:nvPr/>
            </p:nvCxnSpPr>
            <p:spPr>
              <a:xfrm>
                <a:off x="1958536" y="2113111"/>
                <a:ext cx="0" cy="2218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205" idx="3"/>
                <a:endCxn id="180" idx="1"/>
              </p:cNvCxnSpPr>
              <p:nvPr/>
            </p:nvCxnSpPr>
            <p:spPr>
              <a:xfrm flipV="1">
                <a:off x="2869761" y="4650033"/>
                <a:ext cx="3699879" cy="13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56" idx="0"/>
                <a:endCxn id="205" idx="2"/>
              </p:cNvCxnSpPr>
              <p:nvPr/>
            </p:nvCxnSpPr>
            <p:spPr>
              <a:xfrm flipV="1">
                <a:off x="1880329" y="4995724"/>
                <a:ext cx="78207" cy="3003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Diamond 209"/>
            <p:cNvSpPr/>
            <p:nvPr/>
          </p:nvSpPr>
          <p:spPr>
            <a:xfrm>
              <a:off x="6610945" y="4011600"/>
              <a:ext cx="197088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Phu_trach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1" name="Straight Connector 210"/>
            <p:cNvCxnSpPr>
              <a:stCxn id="155" idx="2"/>
              <a:endCxn id="210" idx="0"/>
            </p:cNvCxnSpPr>
            <p:nvPr/>
          </p:nvCxnSpPr>
          <p:spPr>
            <a:xfrm>
              <a:off x="7551545" y="2947849"/>
              <a:ext cx="44840" cy="1063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0" idx="2"/>
              <a:endCxn id="180" idx="0"/>
            </p:cNvCxnSpPr>
            <p:nvPr/>
          </p:nvCxnSpPr>
          <p:spPr>
            <a:xfrm>
              <a:off x="7596385" y="4621200"/>
              <a:ext cx="10556" cy="707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Diamond 212"/>
            <p:cNvSpPr/>
            <p:nvPr/>
          </p:nvSpPr>
          <p:spPr>
            <a:xfrm rot="3264662">
              <a:off x="96135" y="3624076"/>
              <a:ext cx="1600200" cy="401322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10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4" name="Straight Connector 213"/>
            <p:cNvCxnSpPr>
              <a:stCxn id="165" idx="1"/>
              <a:endCxn id="213" idx="1"/>
            </p:cNvCxnSpPr>
            <p:nvPr/>
          </p:nvCxnSpPr>
          <p:spPr>
            <a:xfrm flipH="1">
              <a:off x="529629" y="2715889"/>
              <a:ext cx="942209" cy="45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3" idx="3"/>
              <a:endCxn id="165" idx="2"/>
            </p:cNvCxnSpPr>
            <p:nvPr/>
          </p:nvCxnSpPr>
          <p:spPr>
            <a:xfrm flipV="1">
              <a:off x="1262841" y="3020689"/>
              <a:ext cx="932896" cy="1454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  <p:sp>
          <p:nvSpPr>
            <p:cNvPr id="2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(0,1)</a:t>
              </a:r>
              <a:endParaRPr lang="en-US" altLang="en-US" sz="1200" dirty="0"/>
            </a:p>
          </p:txBody>
        </p:sp>
        <p:sp>
          <p:nvSpPr>
            <p:cNvPr id="2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  <p:sp>
          <p:nvSpPr>
            <p:cNvPr id="223" name="Rectangle 23"/>
            <p:cNvSpPr>
              <a:spLocks noChangeArrowheads="1"/>
            </p:cNvSpPr>
            <p:nvPr/>
          </p:nvSpPr>
          <p:spPr bwMode="auto">
            <a:xfrm>
              <a:off x="6141678" y="560126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633638" y="2563489"/>
              <a:ext cx="7620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(0,n)</a:t>
              </a:r>
              <a:endParaRPr lang="en-US" altLang="en-US" sz="1200" dirty="0"/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1395638" y="3096889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(0,1)</a:t>
              </a:r>
              <a:endParaRPr lang="en-US" altLang="en-US" sz="1200" dirty="0"/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7542629" y="314121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38" name="Rectangle 38"/>
            <p:cNvSpPr>
              <a:spLocks noChangeArrowheads="1"/>
            </p:cNvSpPr>
            <p:nvPr/>
          </p:nvSpPr>
          <p:spPr bwMode="auto">
            <a:xfrm>
              <a:off x="2215039" y="3454849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(0,n)</a:t>
              </a:r>
              <a:endParaRPr lang="en-US" altLang="en-US" sz="1200" dirty="0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MaNv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Hoten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Dchi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2793458" y="1750494"/>
              <a:ext cx="1139738" cy="33124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Gioitinh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6141678" y="1690232"/>
              <a:ext cx="1081002" cy="45679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u="sng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MaPhg</a:t>
              </a:r>
              <a:endParaRPr lang="en-US" sz="1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7454539" y="1613628"/>
              <a:ext cx="1127284" cy="41107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TenPhg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6610944" y="5972534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u="sng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MaDA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7768579" y="6031538"/>
              <a:ext cx="995998" cy="31164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TenDA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663591" y="620364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Sogio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NgayNhanChuc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7606941" y="491546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62271" y="4065670"/>
            <a:ext cx="6866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Gioitinh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81550" y="4635631"/>
            <a:ext cx="6042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TenPhg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 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46298" y="52055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5822" y="5777936"/>
            <a:ext cx="34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THAMGIA (</a:t>
            </a:r>
            <a:r>
              <a:rPr lang="en-US" u="sng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u="sng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u="sng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MaDA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Sogio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8445" y="406778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9778" y="405797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MaNvQly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3685" y="4598973"/>
            <a:ext cx="264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NgayNhanChuc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830" y="522920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67" grpId="0" animBg="1"/>
      <p:bldP spid="66" grpId="0" animBg="1"/>
      <p:bldP spid="65" grpId="0" animBg="1"/>
      <p:bldP spid="9" grpId="0"/>
      <p:bldP spid="2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204" y="1434021"/>
            <a:ext cx="8201004" cy="5096703"/>
            <a:chOff x="188196" y="1507207"/>
            <a:chExt cx="8415168" cy="5096703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6682179" y="2043799"/>
              <a:ext cx="1698724" cy="904050"/>
              <a:chOff x="2559634" y="1915350"/>
              <a:chExt cx="1698724" cy="90405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34358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KHOA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Straight Connector 55"/>
              <p:cNvCxnSpPr>
                <a:stCxn id="32" idx="4"/>
                <a:endCxn id="55" idx="0"/>
              </p:cNvCxnSpPr>
              <p:nvPr/>
            </p:nvCxnSpPr>
            <p:spPr>
              <a:xfrm>
                <a:off x="2559634" y="1931838"/>
                <a:ext cx="936724" cy="35416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3" idx="4"/>
                <a:endCxn id="55" idx="0"/>
              </p:cNvCxnSpPr>
              <p:nvPr/>
            </p:nvCxnSpPr>
            <p:spPr>
              <a:xfrm flipH="1">
                <a:off x="3496358" y="1915350"/>
                <a:ext cx="399280" cy="3706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963117" y="1887214"/>
              <a:ext cx="2630753" cy="1133475"/>
              <a:chOff x="1167679" y="1762125"/>
              <a:chExt cx="2630753" cy="113347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BACSI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>
                <a:stCxn id="28" idx="5"/>
                <a:endCxn id="50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50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0" idx="4"/>
                <a:endCxn id="50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1" idx="4"/>
                <a:endCxn id="50" idx="0"/>
              </p:cNvCxnSpPr>
              <p:nvPr/>
            </p:nvCxnSpPr>
            <p:spPr>
              <a:xfrm flipH="1">
                <a:off x="2400300" y="1935198"/>
                <a:ext cx="1398132" cy="35080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0"/>
            <p:cNvGrpSpPr>
              <a:grpSpLocks/>
            </p:cNvGrpSpPr>
            <p:nvPr/>
          </p:nvGrpSpPr>
          <p:grpSpPr bwMode="auto">
            <a:xfrm>
              <a:off x="1383716" y="5573786"/>
              <a:ext cx="1600200" cy="718479"/>
              <a:chOff x="-2984725" y="2606975"/>
              <a:chExt cx="1600200" cy="71847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-2984725" y="2606975"/>
                <a:ext cx="1600200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BENHNHAN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" name="Straight Connector 47"/>
              <p:cNvCxnSpPr>
                <a:stCxn id="34" idx="0"/>
                <a:endCxn id="47" idx="2"/>
              </p:cNvCxnSpPr>
              <p:nvPr/>
            </p:nvCxnSpPr>
            <p:spPr>
              <a:xfrm flipV="1">
                <a:off x="-2638561" y="3064175"/>
                <a:ext cx="453937" cy="2022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5" idx="0"/>
                <a:endCxn id="47" idx="2"/>
              </p:cNvCxnSpPr>
              <p:nvPr/>
            </p:nvCxnSpPr>
            <p:spPr>
              <a:xfrm flipH="1" flipV="1">
                <a:off x="-2184624" y="3064175"/>
                <a:ext cx="777588" cy="2612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Diamond 7"/>
            <p:cNvSpPr/>
            <p:nvPr/>
          </p:nvSpPr>
          <p:spPr>
            <a:xfrm>
              <a:off x="3844442" y="2376349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lamviec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8" idx="3"/>
              <a:endCxn id="55" idx="1"/>
            </p:cNvCxnSpPr>
            <p:nvPr/>
          </p:nvCxnSpPr>
          <p:spPr>
            <a:xfrm>
              <a:off x="5651558" y="2681149"/>
              <a:ext cx="120534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50" idx="3"/>
            </p:cNvCxnSpPr>
            <p:nvPr/>
          </p:nvCxnSpPr>
          <p:spPr>
            <a:xfrm flipH="1">
              <a:off x="2919638" y="2681149"/>
              <a:ext cx="924804" cy="347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2919638" y="2681150"/>
              <a:ext cx="3937265" cy="1764495"/>
              <a:chOff x="2476500" y="2231255"/>
              <a:chExt cx="3937265" cy="1748358"/>
            </a:xfrm>
          </p:grpSpPr>
          <p:sp>
            <p:nvSpPr>
              <p:cNvPr id="43" name="Diamond 42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La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truong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khoa</a:t>
                </a:r>
                <a:endParaRPr 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Straight Connector 43"/>
              <p:cNvCxnSpPr>
                <a:stCxn id="50" idx="3"/>
                <a:endCxn id="43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3"/>
                <a:endCxn id="55" idx="1"/>
              </p:cNvCxnSpPr>
              <p:nvPr/>
            </p:nvCxnSpPr>
            <p:spPr>
              <a:xfrm flipV="1">
                <a:off x="5618476" y="2231255"/>
                <a:ext cx="795289" cy="1144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43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015418" y="3020689"/>
              <a:ext cx="2232327" cy="2553097"/>
              <a:chOff x="778217" y="2113111"/>
              <a:chExt cx="2232327" cy="2553097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897905" y="3307248"/>
                <a:ext cx="2112639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khambenh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" name="Straight Connector 39"/>
              <p:cNvCxnSpPr>
                <a:stCxn id="50" idx="2"/>
                <a:endCxn id="39" idx="0"/>
              </p:cNvCxnSpPr>
              <p:nvPr/>
            </p:nvCxnSpPr>
            <p:spPr>
              <a:xfrm flipH="1">
                <a:off x="1954225" y="2113111"/>
                <a:ext cx="4312" cy="1194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2"/>
                <a:endCxn id="47" idx="0"/>
              </p:cNvCxnSpPr>
              <p:nvPr/>
            </p:nvCxnSpPr>
            <p:spPr>
              <a:xfrm flipH="1">
                <a:off x="1946615" y="3971702"/>
                <a:ext cx="7610" cy="694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6" idx="4"/>
                <a:endCxn id="39" idx="1"/>
              </p:cNvCxnSpPr>
              <p:nvPr/>
            </p:nvCxnSpPr>
            <p:spPr>
              <a:xfrm>
                <a:off x="778217" y="3349048"/>
                <a:ext cx="119688" cy="2904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6632483" y="4037681"/>
              <a:ext cx="1970881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thuoc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/>
            <p:cNvCxnSpPr>
              <a:stCxn id="55" idx="2"/>
              <a:endCxn id="13" idx="0"/>
            </p:cNvCxnSpPr>
            <p:nvPr/>
          </p:nvCxnSpPr>
          <p:spPr>
            <a:xfrm flipH="1">
              <a:off x="7617924" y="2947849"/>
              <a:ext cx="980" cy="108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2"/>
              <a:endCxn id="97" idx="0"/>
            </p:cNvCxnSpPr>
            <p:nvPr/>
          </p:nvCxnSpPr>
          <p:spPr>
            <a:xfrm flipH="1">
              <a:off x="7617923" y="4647281"/>
              <a:ext cx="1" cy="1066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(0,1)</a:t>
              </a:r>
              <a:endParaRPr lang="en-US" altLang="en-US" sz="1800" dirty="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616426" y="518197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588637" y="5256834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1574242" y="3059808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latin typeface="Times New Roman" panose="02020603050405020304" pitchFamily="18" charset="0"/>
                </a:rPr>
                <a:t>(1,n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)</a:t>
              </a:r>
              <a:endParaRPr lang="en-US" altLang="en-US" sz="18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MaBS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Hoten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Dchi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93457" y="1750494"/>
              <a:ext cx="1600824" cy="30979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Chuyennganh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141679" y="1690232"/>
              <a:ext cx="1081001" cy="37005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itchFamily="18" charset="0"/>
                  <a:cs typeface="Times New Roman" pitchFamily="18" charset="0"/>
                </a:rPr>
                <a:t>MaKhoa</a:t>
              </a:r>
              <a:endParaRPr lang="en-US" sz="11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454541" y="1677850"/>
              <a:ext cx="1127285" cy="3659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itchFamily="18" charset="0"/>
                  <a:cs typeface="Times New Roman" pitchFamily="18" charset="0"/>
                </a:rPr>
                <a:t>TenKhoa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75941" y="62332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itchFamily="18" charset="0"/>
                  <a:cs typeface="Times New Roman" pitchFamily="18" charset="0"/>
                </a:rPr>
                <a:t>MaBN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433576" y="6292265"/>
              <a:ext cx="1055653" cy="31164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itchFamily="18" charset="0"/>
                  <a:cs typeface="Times New Roman" pitchFamily="18" charset="0"/>
                </a:rPr>
                <a:t>HotenBN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7724893">
              <a:off x="226559" y="4020023"/>
              <a:ext cx="1276351" cy="33365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itchFamily="18" charset="0"/>
                  <a:cs typeface="Times New Roman" pitchFamily="18" charset="0"/>
                </a:rPr>
                <a:t>ngaykham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NgayNhanChuc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7570514" y="2947059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735595" y="1620017"/>
            <a:ext cx="1699981" cy="416156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735108" y="5640848"/>
            <a:ext cx="1559475" cy="457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BENHVIEN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Connector 97"/>
          <p:cNvCxnSpPr>
            <a:stCxn id="99" idx="0"/>
            <a:endCxn id="97" idx="2"/>
          </p:cNvCxnSpPr>
          <p:nvPr/>
        </p:nvCxnSpPr>
        <p:spPr bwMode="auto">
          <a:xfrm flipV="1">
            <a:off x="6897838" y="6098048"/>
            <a:ext cx="617008" cy="247352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 bwMode="auto">
          <a:xfrm>
            <a:off x="6455452" y="6345400"/>
            <a:ext cx="884771" cy="370649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u="sng" dirty="0" err="1" smtClean="0">
                <a:latin typeface="Times New Roman" pitchFamily="18" charset="0"/>
                <a:cs typeface="Times New Roman" pitchFamily="18" charset="0"/>
              </a:rPr>
              <a:t>MaBV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7514846" y="6380395"/>
            <a:ext cx="1028787" cy="311645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TENBV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Straight Connector 104"/>
          <p:cNvCxnSpPr>
            <a:stCxn id="100" idx="0"/>
            <a:endCxn id="97" idx="2"/>
          </p:cNvCxnSpPr>
          <p:nvPr/>
        </p:nvCxnSpPr>
        <p:spPr bwMode="auto">
          <a:xfrm flipH="1" flipV="1">
            <a:off x="7514846" y="6098048"/>
            <a:ext cx="514394" cy="28234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itle 1"/>
          <p:cNvSpPr txBox="1">
            <a:spLocks/>
          </p:cNvSpPr>
          <p:nvPr/>
        </p:nvSpPr>
        <p:spPr>
          <a:xfrm>
            <a:off x="642134" y="620688"/>
            <a:ext cx="6983857" cy="7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đổi mô hình ER sang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</a:t>
            </a:r>
            <a:r>
              <a:rPr lang="fr-F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CPU,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RAM,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6168" y="5143352"/>
            <a:ext cx="1944216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55645" y="5143352"/>
            <a:ext cx="1944216" cy="1078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Lớp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0623" y="52499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5910" y="561059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0231" y="589339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77539" y="53971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1575" y="5701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09887" y="53611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69899" y="611779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4149" y="58010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1638" y="525757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2"/>
            <a:endCxn id="12" idx="5"/>
          </p:cNvCxnSpPr>
          <p:nvPr/>
        </p:nvCxnSpPr>
        <p:spPr>
          <a:xfrm flipV="1">
            <a:off x="2277539" y="5422587"/>
            <a:ext cx="3193811" cy="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6"/>
            <a:endCxn id="12" idx="6"/>
          </p:cNvCxnSpPr>
          <p:nvPr/>
        </p:nvCxnSpPr>
        <p:spPr>
          <a:xfrm flipV="1">
            <a:off x="2673583" y="5397128"/>
            <a:ext cx="2808312" cy="3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12" idx="6"/>
          </p:cNvCxnSpPr>
          <p:nvPr/>
        </p:nvCxnSpPr>
        <p:spPr>
          <a:xfrm flipV="1">
            <a:off x="2481914" y="5397128"/>
            <a:ext cx="2999981" cy="21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9" idx="0"/>
          </p:cNvCxnSpPr>
          <p:nvPr/>
        </p:nvCxnSpPr>
        <p:spPr>
          <a:xfrm flipH="1">
            <a:off x="1646235" y="5849807"/>
            <a:ext cx="3749070" cy="4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3"/>
            <a:endCxn id="14" idx="4"/>
          </p:cNvCxnSpPr>
          <p:nvPr/>
        </p:nvCxnSpPr>
        <p:spPr>
          <a:xfrm flipV="1">
            <a:off x="2080444" y="5873014"/>
            <a:ext cx="3229709" cy="30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75278" y="3974831"/>
            <a:ext cx="5800978" cy="657817"/>
            <a:chOff x="1326533" y="3612682"/>
            <a:chExt cx="6115667" cy="65781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142037" y="3698999"/>
              <a:ext cx="1300163" cy="533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LỚP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326533" y="3660899"/>
              <a:ext cx="15240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SINH VIÊN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3645022"/>
              <a:ext cx="8991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441333" y="3612682"/>
              <a:ext cx="799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 n)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7" name="Group 30"/>
            <p:cNvGrpSpPr>
              <a:grpSpLocks/>
            </p:cNvGrpSpPr>
            <p:nvPr/>
          </p:nvGrpSpPr>
          <p:grpSpPr bwMode="auto">
            <a:xfrm>
              <a:off x="2850532" y="3744883"/>
              <a:ext cx="3291505" cy="474261"/>
              <a:chOff x="2136702" y="2091372"/>
              <a:chExt cx="4436376" cy="443533"/>
            </a:xfrm>
          </p:grpSpPr>
          <p:sp>
            <p:nvSpPr>
              <p:cNvPr id="50" name="Diamond 49"/>
              <p:cNvSpPr/>
              <p:nvPr/>
            </p:nvSpPr>
            <p:spPr>
              <a:xfrm>
                <a:off x="3081128" y="2091372"/>
                <a:ext cx="2182986" cy="443533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 smtClean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endPara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51" name="Straight Connector 64"/>
              <p:cNvCxnSpPr>
                <a:cxnSpLocks noChangeShapeType="1"/>
                <a:stCxn id="53" idx="3"/>
                <a:endCxn id="50" idx="1"/>
              </p:cNvCxnSpPr>
              <p:nvPr/>
            </p:nvCxnSpPr>
            <p:spPr bwMode="auto">
              <a:xfrm>
                <a:off x="2136702" y="2297880"/>
                <a:ext cx="944426" cy="1525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Connector 65"/>
              <p:cNvCxnSpPr>
                <a:cxnSpLocks noChangeShapeType="1"/>
                <a:stCxn id="50" idx="3"/>
                <a:endCxn id="43" idx="1"/>
              </p:cNvCxnSpPr>
              <p:nvPr/>
            </p:nvCxnSpPr>
            <p:spPr bwMode="auto">
              <a:xfrm flipV="1">
                <a:off x="5264115" y="2297881"/>
                <a:ext cx="1308963" cy="1525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899593" y="332656"/>
            <a:ext cx="6986737" cy="755042"/>
            <a:chOff x="1752600" y="4367214"/>
            <a:chExt cx="6781800" cy="828973"/>
          </a:xfrm>
        </p:grpSpPr>
        <p:grpSp>
          <p:nvGrpSpPr>
            <p:cNvPr id="70" name="Group 38"/>
            <p:cNvGrpSpPr>
              <a:grpSpLocks/>
            </p:cNvGrpSpPr>
            <p:nvPr/>
          </p:nvGrpSpPr>
          <p:grpSpPr bwMode="auto">
            <a:xfrm>
              <a:off x="1752600" y="4367214"/>
              <a:ext cx="6781800" cy="825498"/>
              <a:chOff x="2057400" y="4355816"/>
              <a:chExt cx="6781800" cy="825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162800" y="4571790"/>
                <a:ext cx="1676400" cy="53358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PHONG BAN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2057400" y="4571790"/>
                <a:ext cx="1524000" cy="609808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10000" y="4355816"/>
                <a:ext cx="685800" cy="4056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(0,1)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00800" y="4355816"/>
                <a:ext cx="688056" cy="40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(1,1)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1" name="Group 30"/>
            <p:cNvGrpSpPr>
              <a:grpSpLocks/>
            </p:cNvGrpSpPr>
            <p:nvPr/>
          </p:nvGrpSpPr>
          <p:grpSpPr bwMode="auto">
            <a:xfrm>
              <a:off x="3276600" y="4543725"/>
              <a:ext cx="3581400" cy="652462"/>
              <a:chOff x="2464904" y="2011625"/>
              <a:chExt cx="4827102" cy="610188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3818613" y="2011625"/>
                <a:ext cx="2283033" cy="610188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QUANLY</a:t>
                </a:r>
              </a:p>
            </p:txBody>
          </p:sp>
          <p:cxnSp>
            <p:nvCxnSpPr>
              <p:cNvPr id="73" name="Straight Connector 64"/>
              <p:cNvCxnSpPr>
                <a:cxnSpLocks noChangeShapeType="1"/>
                <a:stCxn id="76" idx="3"/>
                <a:endCxn id="72" idx="1"/>
              </p:cNvCxnSpPr>
              <p:nvPr/>
            </p:nvCxnSpPr>
            <p:spPr bwMode="auto">
              <a:xfrm flipV="1">
                <a:off x="2464904" y="2316720"/>
                <a:ext cx="1353709" cy="1679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Straight Connector 65"/>
              <p:cNvCxnSpPr>
                <a:cxnSpLocks noChangeShapeType="1"/>
                <a:stCxn id="72" idx="3"/>
                <a:endCxn id="75" idx="1"/>
              </p:cNvCxnSpPr>
              <p:nvPr/>
            </p:nvCxnSpPr>
            <p:spPr bwMode="auto">
              <a:xfrm flipV="1">
                <a:off x="6101646" y="2297882"/>
                <a:ext cx="1190360" cy="188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9" name="Oval 78"/>
          <p:cNvSpPr/>
          <p:nvPr/>
        </p:nvSpPr>
        <p:spPr>
          <a:xfrm>
            <a:off x="1096168" y="1772816"/>
            <a:ext cx="1944216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NHANVIEN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058231" y="1772816"/>
            <a:ext cx="1944216" cy="1078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PHONGBAN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160835" y="19250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69899" y="25810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18916" y="2328203"/>
            <a:ext cx="45719" cy="8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62631" y="25090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53975" y="23175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30357" y="19079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22299" y="27334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26549" y="241663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07153" y="25810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54021" y="20783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6" idx="7"/>
          </p:cNvCxnSpPr>
          <p:nvPr/>
        </p:nvCxnSpPr>
        <p:spPr>
          <a:xfrm flipV="1">
            <a:off x="2815438" y="2102173"/>
            <a:ext cx="3150923" cy="2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32843" y="1936109"/>
            <a:ext cx="3757182" cy="4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84" idx="2"/>
          </p:cNvCxnSpPr>
          <p:nvPr/>
        </p:nvCxnSpPr>
        <p:spPr>
          <a:xfrm flipH="1">
            <a:off x="1762631" y="2452634"/>
            <a:ext cx="3735926" cy="9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3"/>
            <a:endCxn id="90" idx="1"/>
          </p:cNvCxnSpPr>
          <p:nvPr/>
        </p:nvCxnSpPr>
        <p:spPr>
          <a:xfrm flipV="1">
            <a:off x="2232844" y="2591567"/>
            <a:ext cx="4384854" cy="2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659379" y="2013746"/>
            <a:ext cx="45719" cy="8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762631" y="5254030"/>
            <a:ext cx="4367336" cy="4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99593" y="332656"/>
            <a:ext cx="6986737" cy="755042"/>
            <a:chOff x="1752600" y="4367214"/>
            <a:chExt cx="6781800" cy="828973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752600" y="4367214"/>
              <a:ext cx="6781800" cy="825498"/>
              <a:chOff x="2057400" y="4355816"/>
              <a:chExt cx="6781800" cy="8257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162800" y="4571790"/>
                <a:ext cx="1676400" cy="53358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ysClr val="windowText" lastClr="000000"/>
                    </a:solidFill>
                  </a:rPr>
                  <a:t>LUẬN VĂN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57400" y="4571790"/>
                <a:ext cx="1524000" cy="609808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SINH VIÊN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9999" y="4355816"/>
                <a:ext cx="896937" cy="405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(0, 1)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0800" y="4355816"/>
                <a:ext cx="754963" cy="40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(1, 1)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276600" y="4543725"/>
              <a:ext cx="3581400" cy="652462"/>
              <a:chOff x="2464904" y="2011625"/>
              <a:chExt cx="4827102" cy="610188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3818613" y="2011625"/>
                <a:ext cx="2283033" cy="610188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 err="1" smtClean="0">
                    <a:solidFill>
                      <a:sysClr val="windowText" lastClr="000000"/>
                    </a:solidFill>
                  </a:rPr>
                  <a:t>Hướng</a:t>
                </a:r>
                <a:r>
                  <a:rPr lang="en-US" sz="1400" kern="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400" kern="0" dirty="0" err="1" smtClean="0">
                    <a:solidFill>
                      <a:sysClr val="windowText" lastClr="000000"/>
                    </a:solidFill>
                  </a:rPr>
                  <a:t>dẫn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64"/>
              <p:cNvCxnSpPr>
                <a:cxnSpLocks noChangeShapeType="1"/>
                <a:stCxn id="11" idx="3"/>
                <a:endCxn id="7" idx="1"/>
              </p:cNvCxnSpPr>
              <p:nvPr/>
            </p:nvCxnSpPr>
            <p:spPr bwMode="auto">
              <a:xfrm flipV="1">
                <a:off x="2464904" y="2316720"/>
                <a:ext cx="1353709" cy="1679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Connector 65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 flipV="1">
                <a:off x="6101646" y="2297882"/>
                <a:ext cx="1190360" cy="188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Rectangle 23"/>
          <p:cNvSpPr/>
          <p:nvPr/>
        </p:nvSpPr>
        <p:spPr bwMode="auto">
          <a:xfrm>
            <a:off x="3591860" y="2431304"/>
            <a:ext cx="1570053" cy="55523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GIÁO VIÊN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64"/>
          <p:cNvCxnSpPr>
            <a:cxnSpLocks noChangeShapeType="1"/>
            <a:stCxn id="24" idx="0"/>
            <a:endCxn id="7" idx="2"/>
          </p:cNvCxnSpPr>
          <p:nvPr/>
        </p:nvCxnSpPr>
        <p:spPr bwMode="auto">
          <a:xfrm flipV="1">
            <a:off x="4376887" y="1087698"/>
            <a:ext cx="0" cy="134360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376886" y="1867420"/>
            <a:ext cx="924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srgbClr val="FF0000"/>
                </a:solidFill>
              </a:rPr>
              <a:t>(0, </a:t>
            </a:r>
            <a:r>
              <a:rPr lang="en-US" b="1" kern="0" dirty="0">
                <a:solidFill>
                  <a:srgbClr val="FF0000"/>
                </a:solidFill>
              </a:rPr>
              <a:t>n</a:t>
            </a:r>
            <a:r>
              <a:rPr lang="en-US" sz="1800" b="1" kern="0" dirty="0" smtClean="0">
                <a:solidFill>
                  <a:srgbClr val="FF0000"/>
                </a:solidFill>
              </a:rPr>
              <a:t>)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6" y="25712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Chuyển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 sang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3291"/>
            <a:ext cx="7560840" cy="5248037"/>
          </a:xfrm>
        </p:spPr>
        <p:txBody>
          <a:bodyPr>
            <a:normAutofit/>
          </a:bodyPr>
          <a:lstStyle/>
          <a:p>
            <a:pPr defTabSz="1254125">
              <a:lnSpc>
                <a:spcPct val="90000"/>
              </a:lnSpc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tính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58" y="130635"/>
            <a:ext cx="6347713" cy="771527"/>
          </a:xfrm>
        </p:spPr>
        <p:txBody>
          <a:bodyPr/>
          <a:lstStyle/>
          <a:p>
            <a:r>
              <a:rPr lang="en-US" dirty="0" smtClean="0"/>
              <a:t>Các qui tắc chuyển 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94" y="927563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Tập thực thể</a:t>
            </a: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tập thực thể (trừ tập thực thể yếu) chuyển thành các quan hệ có cùng tên và tập thuộc tính</a:t>
            </a:r>
            <a:endParaRPr lang="en-US" sz="28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98"/>
          <p:cNvSpPr>
            <a:spLocks noChangeArrowheads="1"/>
          </p:cNvSpPr>
          <p:nvPr/>
        </p:nvSpPr>
        <p:spPr bwMode="auto">
          <a:xfrm>
            <a:off x="6144678" y="3504998"/>
            <a:ext cx="2378707" cy="1524000"/>
          </a:xfrm>
          <a:prstGeom prst="irregularSeal1">
            <a:avLst/>
          </a:prstGeom>
          <a:solidFill>
            <a:srgbClr val="FF66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5" name="AutoShape 96"/>
          <p:cNvSpPr>
            <a:spLocks noChangeArrowheads="1"/>
          </p:cNvSpPr>
          <p:nvPr/>
        </p:nvSpPr>
        <p:spPr bwMode="auto">
          <a:xfrm>
            <a:off x="2102028" y="3105023"/>
            <a:ext cx="3550092" cy="2289025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grpSp>
        <p:nvGrpSpPr>
          <p:cNvPr id="66" name="Group 65"/>
          <p:cNvGrpSpPr/>
          <p:nvPr/>
        </p:nvGrpSpPr>
        <p:grpSpPr>
          <a:xfrm>
            <a:off x="160550" y="3149352"/>
            <a:ext cx="8142945" cy="2246313"/>
            <a:chOff x="160550" y="3149352"/>
            <a:chExt cx="8142945" cy="2246313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60550" y="3149352"/>
              <a:ext cx="5462766" cy="2246313"/>
              <a:chOff x="-259" y="2356"/>
              <a:chExt cx="3307" cy="1415"/>
            </a:xfrm>
          </p:grpSpPr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NHANVIEN</a:t>
                </a:r>
              </a:p>
            </p:txBody>
          </p:sp>
          <p:grpSp>
            <p:nvGrpSpPr>
              <p:cNvPr id="35" name="Group 7"/>
              <p:cNvGrpSpPr>
                <a:grpSpLocks/>
              </p:cNvGrpSpPr>
              <p:nvPr/>
            </p:nvGrpSpPr>
            <p:grpSpPr bwMode="auto">
              <a:xfrm>
                <a:off x="-259" y="3062"/>
                <a:ext cx="528" cy="327"/>
                <a:chOff x="-835" y="1166"/>
                <a:chExt cx="528" cy="327"/>
              </a:xfrm>
            </p:grpSpPr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-835" y="1166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-835" y="123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TENNV</a:t>
                  </a:r>
                </a:p>
              </p:txBody>
            </p:sp>
          </p:grpSp>
          <p:grpSp>
            <p:nvGrpSpPr>
              <p:cNvPr id="36" name="Group 10"/>
              <p:cNvGrpSpPr>
                <a:grpSpLocks/>
              </p:cNvGrpSpPr>
              <p:nvPr/>
            </p:nvGrpSpPr>
            <p:grpSpPr bwMode="auto">
              <a:xfrm>
                <a:off x="1296" y="2356"/>
                <a:ext cx="576" cy="327"/>
                <a:chOff x="864" y="796"/>
                <a:chExt cx="576" cy="327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796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NGSINH</a:t>
                  </a:r>
                </a:p>
              </p:txBody>
            </p:sp>
          </p:grpSp>
          <p:grpSp>
            <p:nvGrpSpPr>
              <p:cNvPr id="37" name="Group 13"/>
              <p:cNvGrpSpPr>
                <a:grpSpLocks/>
              </p:cNvGrpSpPr>
              <p:nvPr/>
            </p:nvGrpSpPr>
            <p:grpSpPr bwMode="auto">
              <a:xfrm>
                <a:off x="2496" y="2356"/>
                <a:ext cx="552" cy="327"/>
                <a:chOff x="3888" y="3748"/>
                <a:chExt cx="552" cy="327"/>
              </a:xfrm>
            </p:grpSpPr>
            <p:sp>
              <p:nvSpPr>
                <p:cNvPr id="56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48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DCHI</a:t>
                  </a:r>
                </a:p>
              </p:txBody>
            </p:sp>
          </p:grpSp>
          <p:grpSp>
            <p:nvGrpSpPr>
              <p:cNvPr id="38" name="Group 16"/>
              <p:cNvGrpSpPr>
                <a:grpSpLocks/>
              </p:cNvGrpSpPr>
              <p:nvPr/>
            </p:nvGrpSpPr>
            <p:grpSpPr bwMode="auto">
              <a:xfrm>
                <a:off x="699" y="2435"/>
                <a:ext cx="528" cy="327"/>
                <a:chOff x="99" y="539"/>
                <a:chExt cx="528" cy="327"/>
              </a:xfrm>
            </p:grpSpPr>
            <p:sp>
              <p:nvSpPr>
                <p:cNvPr id="54" name="Oval 17"/>
                <p:cNvSpPr>
                  <a:spLocks noChangeArrowheads="1"/>
                </p:cNvSpPr>
                <p:nvPr/>
              </p:nvSpPr>
              <p:spPr bwMode="auto">
                <a:xfrm>
                  <a:off x="99" y="539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3" y="607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PHAI</a:t>
                  </a:r>
                </a:p>
              </p:txBody>
            </p:sp>
          </p:grpSp>
          <p:grpSp>
            <p:nvGrpSpPr>
              <p:cNvPr id="39" name="Group 19"/>
              <p:cNvGrpSpPr>
                <a:grpSpLocks/>
              </p:cNvGrpSpPr>
              <p:nvPr/>
            </p:nvGrpSpPr>
            <p:grpSpPr bwMode="auto">
              <a:xfrm>
                <a:off x="1920" y="2356"/>
                <a:ext cx="528" cy="327"/>
                <a:chOff x="3576" y="3412"/>
                <a:chExt cx="528" cy="327"/>
              </a:xfrm>
            </p:grpSpPr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12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LUONG</a:t>
                  </a:r>
                </a:p>
              </p:txBody>
            </p:sp>
          </p:grpSp>
          <p:grpSp>
            <p:nvGrpSpPr>
              <p:cNvPr id="40" name="Group 22"/>
              <p:cNvGrpSpPr>
                <a:grpSpLocks/>
              </p:cNvGrpSpPr>
              <p:nvPr/>
            </p:nvGrpSpPr>
            <p:grpSpPr bwMode="auto">
              <a:xfrm>
                <a:off x="-44" y="2539"/>
                <a:ext cx="528" cy="327"/>
                <a:chOff x="-572" y="643"/>
                <a:chExt cx="528" cy="327"/>
              </a:xfrm>
            </p:grpSpPr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-572" y="643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72" y="711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HONV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1169" y="2699"/>
                <a:ext cx="485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>
                <a:off x="269" y="3154"/>
                <a:ext cx="192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H="1" flipV="1">
                <a:off x="389" y="2821"/>
                <a:ext cx="124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H="1" flipV="1">
                <a:off x="1576" y="2688"/>
                <a:ext cx="10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V="1">
                <a:off x="2016" y="2683"/>
                <a:ext cx="179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V="1">
                <a:off x="2304" y="2683"/>
                <a:ext cx="408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406" y="3444"/>
                <a:ext cx="528" cy="32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Text Box 33"/>
              <p:cNvSpPr txBox="1">
                <a:spLocks noChangeArrowheads="1"/>
              </p:cNvSpPr>
              <p:nvPr/>
            </p:nvSpPr>
            <p:spPr bwMode="auto">
              <a:xfrm>
                <a:off x="430" y="3488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u="sng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MANV</a:t>
                </a: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 flipH="1">
                <a:off x="887" y="3165"/>
                <a:ext cx="578" cy="3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6400530" y="4046335"/>
              <a:ext cx="1665095" cy="3794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PHONGBAN</a:t>
              </a:r>
            </a:p>
          </p:txBody>
        </p:sp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7352012" y="3214485"/>
              <a:ext cx="951483" cy="831850"/>
              <a:chOff x="4272" y="1060"/>
              <a:chExt cx="576" cy="524"/>
            </a:xfrm>
          </p:grpSpPr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4272" y="1060"/>
                <a:ext cx="528" cy="32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u="sng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MAPHG</a:t>
                </a:r>
              </a:p>
            </p:txBody>
          </p:sp>
          <p:sp>
            <p:nvSpPr>
              <p:cNvPr id="21" name="Line 78"/>
              <p:cNvSpPr>
                <a:spLocks noChangeShapeType="1"/>
              </p:cNvSpPr>
              <p:nvPr/>
            </p:nvSpPr>
            <p:spPr bwMode="auto">
              <a:xfrm flipH="1">
                <a:off x="4368" y="1374"/>
                <a:ext cx="97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Oval 80"/>
            <p:cNvSpPr>
              <a:spLocks noChangeArrowheads="1"/>
            </p:cNvSpPr>
            <p:nvPr/>
          </p:nvSpPr>
          <p:spPr bwMode="auto">
            <a:xfrm>
              <a:off x="6400530" y="3214485"/>
              <a:ext cx="872192" cy="51911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6400530" y="3322435"/>
              <a:ext cx="95148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TENPHG</a:t>
              </a:r>
            </a:p>
          </p:txBody>
        </p:sp>
        <p:sp>
          <p:nvSpPr>
            <p:cNvPr id="14" name="Line 82"/>
            <p:cNvSpPr>
              <a:spLocks noChangeShapeType="1"/>
            </p:cNvSpPr>
            <p:nvPr/>
          </p:nvSpPr>
          <p:spPr bwMode="auto">
            <a:xfrm>
              <a:off x="6848189" y="3712960"/>
              <a:ext cx="265953" cy="333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Text Box 89"/>
          <p:cNvSpPr txBox="1">
            <a:spLocks noChangeArrowheads="1"/>
          </p:cNvSpPr>
          <p:nvPr/>
        </p:nvSpPr>
        <p:spPr bwMode="auto">
          <a:xfrm>
            <a:off x="344100" y="6173068"/>
            <a:ext cx="8148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NHANVIEN(</a:t>
            </a:r>
            <a:r>
              <a:rPr lang="en-US" b="1" u="sng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TENNV, HONV, NGSINH, DCHI, PHAI, LUONG)</a:t>
            </a: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4041478" y="5543348"/>
            <a:ext cx="3726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PHONGBAN(</a:t>
            </a:r>
            <a:r>
              <a:rPr lang="en-US" b="1" u="sng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TENPHG</a:t>
            </a:r>
            <a:r>
              <a:rPr lang="en-US" b="1" dirty="0" smtClean="0">
                <a:solidFill>
                  <a:srgbClr val="FF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>
              <a:solidFill>
                <a:srgbClr val="FF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Line 99"/>
          <p:cNvSpPr>
            <a:spLocks noChangeShapeType="1"/>
          </p:cNvSpPr>
          <p:nvPr/>
        </p:nvSpPr>
        <p:spPr bwMode="auto">
          <a:xfrm flipH="1">
            <a:off x="1230736" y="4544764"/>
            <a:ext cx="2568904" cy="16283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65" name="Line 100"/>
          <p:cNvSpPr>
            <a:spLocks noChangeShapeType="1"/>
          </p:cNvSpPr>
          <p:nvPr/>
        </p:nvSpPr>
        <p:spPr bwMode="auto">
          <a:xfrm flipH="1">
            <a:off x="6902701" y="4425748"/>
            <a:ext cx="391686" cy="112608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1365526" y="4097287"/>
            <a:ext cx="872192" cy="5191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365526" y="4205237"/>
            <a:ext cx="87219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H="1">
            <a:off x="2237717" y="4289415"/>
            <a:ext cx="782236" cy="301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2" grpId="0"/>
      <p:bldP spid="63" grpId="0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98"/>
          <p:cNvSpPr>
            <a:spLocks noChangeArrowheads="1"/>
          </p:cNvSpPr>
          <p:nvPr/>
        </p:nvSpPr>
        <p:spPr bwMode="auto">
          <a:xfrm>
            <a:off x="3177818" y="4067427"/>
            <a:ext cx="2196428" cy="1524000"/>
          </a:xfrm>
          <a:prstGeom prst="irregularSeal1">
            <a:avLst/>
          </a:prstGeom>
          <a:solidFill>
            <a:srgbClr val="FF66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99593" y="3838827"/>
            <a:ext cx="6781800" cy="1295400"/>
            <a:chOff x="1295400" y="4191000"/>
            <a:chExt cx="6781800" cy="1295400"/>
          </a:xfrm>
        </p:grpSpPr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1295400" y="4659313"/>
              <a:ext cx="6781800" cy="827087"/>
              <a:chOff x="2057400" y="4354513"/>
              <a:chExt cx="6781800" cy="827087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7162800" y="4571999"/>
                <a:ext cx="1676400" cy="599823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PHONG BAN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057400" y="4572000"/>
                <a:ext cx="1524000" cy="6096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</a:p>
            </p:txBody>
          </p:sp>
          <p:sp>
            <p:nvSpPr>
              <p:cNvPr id="99" name="Diamond 98"/>
              <p:cNvSpPr/>
              <p:nvPr/>
            </p:nvSpPr>
            <p:spPr>
              <a:xfrm>
                <a:off x="4610100" y="4572000"/>
                <a:ext cx="1600200" cy="609600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LAM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VIEC</a:t>
                </a:r>
              </a:p>
            </p:txBody>
          </p:sp>
          <p:cxnSp>
            <p:nvCxnSpPr>
              <p:cNvPr id="100" name="Straight Connector 23"/>
              <p:cNvCxnSpPr>
                <a:cxnSpLocks noChangeShapeType="1"/>
                <a:stCxn id="99" idx="3"/>
                <a:endCxn id="97" idx="1"/>
              </p:cNvCxnSpPr>
              <p:nvPr/>
            </p:nvCxnSpPr>
            <p:spPr bwMode="auto">
              <a:xfrm flipV="1">
                <a:off x="6210300" y="4871911"/>
                <a:ext cx="952500" cy="4889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Straight Connector 24"/>
              <p:cNvCxnSpPr>
                <a:cxnSpLocks noChangeShapeType="1"/>
                <a:stCxn id="99" idx="1"/>
                <a:endCxn id="98" idx="3"/>
              </p:cNvCxnSpPr>
              <p:nvPr/>
            </p:nvCxnSpPr>
            <p:spPr bwMode="auto">
              <a:xfrm flipH="1">
                <a:off x="3581400" y="4876800"/>
                <a:ext cx="1028700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Rectangle 101"/>
              <p:cNvSpPr/>
              <p:nvPr/>
            </p:nvSpPr>
            <p:spPr>
              <a:xfrm>
                <a:off x="3733800" y="4354513"/>
                <a:ext cx="685800" cy="369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1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00800" y="4354513"/>
                <a:ext cx="660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p:grpSp>
        <p:sp>
          <p:nvSpPr>
            <p:cNvPr id="89" name="Oval 63"/>
            <p:cNvSpPr>
              <a:spLocks noChangeArrowheads="1"/>
            </p:cNvSpPr>
            <p:nvPr/>
          </p:nvSpPr>
          <p:spPr bwMode="auto">
            <a:xfrm>
              <a:off x="2590800" y="4191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90" name="Straight Arrow Connector 64"/>
            <p:cNvCxnSpPr>
              <a:cxnSpLocks noChangeShapeType="1"/>
              <a:stCxn id="89" idx="4"/>
            </p:cNvCxnSpPr>
            <p:nvPr/>
          </p:nvCxnSpPr>
          <p:spPr bwMode="auto">
            <a:xfrm rot="16200000" flipH="1">
              <a:off x="2952750" y="44767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65"/>
            <p:cNvSpPr>
              <a:spLocks noChangeArrowheads="1"/>
            </p:cNvSpPr>
            <p:nvPr/>
          </p:nvSpPr>
          <p:spPr bwMode="auto">
            <a:xfrm>
              <a:off x="3352800" y="4191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92" name="Straight Arrow Connector 66"/>
            <p:cNvCxnSpPr>
              <a:cxnSpLocks noChangeShapeType="1"/>
              <a:stCxn id="91" idx="4"/>
            </p:cNvCxnSpPr>
            <p:nvPr/>
          </p:nvCxnSpPr>
          <p:spPr bwMode="auto">
            <a:xfrm rot="5400000">
              <a:off x="3486150" y="44386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5257800" y="4241798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94" name="Straight Arrow Connector 72"/>
            <p:cNvCxnSpPr>
              <a:cxnSpLocks noChangeShapeType="1"/>
              <a:stCxn id="93" idx="4"/>
            </p:cNvCxnSpPr>
            <p:nvPr/>
          </p:nvCxnSpPr>
          <p:spPr bwMode="auto">
            <a:xfrm rot="16200000" flipH="1">
              <a:off x="5619750" y="4527548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6019800" y="4241798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96" name="Straight Arrow Connector 74"/>
            <p:cNvCxnSpPr>
              <a:cxnSpLocks noChangeShapeType="1"/>
              <a:stCxn id="95" idx="4"/>
            </p:cNvCxnSpPr>
            <p:nvPr/>
          </p:nvCxnSpPr>
          <p:spPr bwMode="auto">
            <a:xfrm rot="5400000">
              <a:off x="6153150" y="4489448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Rectangle 103"/>
          <p:cNvSpPr/>
          <p:nvPr/>
        </p:nvSpPr>
        <p:spPr>
          <a:xfrm>
            <a:off x="899593" y="530120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LAMVIEC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altLang="en-US" b="1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(one – to – many)</a:t>
            </a:r>
            <a:endParaRPr lang="en-US" altLang="en-US" b="1" dirty="0" smtClean="0">
              <a:solidFill>
                <a:srgbClr val="FF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hệ-một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AutoShape 179"/>
          <p:cNvSpPr>
            <a:spLocks noChangeArrowheads="1"/>
          </p:cNvSpPr>
          <p:nvPr/>
        </p:nvSpPr>
        <p:spPr bwMode="auto">
          <a:xfrm rot="21404173">
            <a:off x="3488975" y="1508166"/>
            <a:ext cx="1829064" cy="1373188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9593" y="1426372"/>
            <a:ext cx="6986737" cy="1096339"/>
            <a:chOff x="899593" y="1426372"/>
            <a:chExt cx="6986737" cy="1096339"/>
          </a:xfrm>
        </p:grpSpPr>
        <p:grpSp>
          <p:nvGrpSpPr>
            <p:cNvPr id="67" name="Group 30"/>
            <p:cNvGrpSpPr>
              <a:grpSpLocks/>
            </p:cNvGrpSpPr>
            <p:nvPr/>
          </p:nvGrpSpPr>
          <p:grpSpPr bwMode="auto">
            <a:xfrm>
              <a:off x="899593" y="1767669"/>
              <a:ext cx="6986737" cy="755042"/>
              <a:chOff x="1752600" y="4367214"/>
              <a:chExt cx="6781800" cy="828973"/>
            </a:xfrm>
          </p:grpSpPr>
          <p:grpSp>
            <p:nvGrpSpPr>
              <p:cNvPr id="76" name="Group 38"/>
              <p:cNvGrpSpPr>
                <a:grpSpLocks/>
              </p:cNvGrpSpPr>
              <p:nvPr/>
            </p:nvGrpSpPr>
            <p:grpSpPr bwMode="auto">
              <a:xfrm>
                <a:off x="1752600" y="4367214"/>
                <a:ext cx="6781800" cy="825498"/>
                <a:chOff x="2057400" y="4355816"/>
                <a:chExt cx="6781800" cy="82578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7162800" y="4571790"/>
                  <a:ext cx="1676400" cy="53358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PHONG BAN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2057400" y="4571790"/>
                  <a:ext cx="1524000" cy="609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NHANVIEN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810000" y="4355816"/>
                  <a:ext cx="685800" cy="40563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 smtClean="0">
                      <a:solidFill>
                        <a:sysClr val="windowText" lastClr="000000"/>
                      </a:solidFill>
                    </a:rPr>
                    <a:t>(?,</a:t>
                  </a:r>
                  <a:r>
                    <a:rPr lang="en-US" sz="1800" b="1" kern="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0800" y="4355816"/>
                  <a:ext cx="639820" cy="4056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 smtClean="0">
                      <a:solidFill>
                        <a:sysClr val="windowText" lastClr="000000"/>
                      </a:solidFill>
                    </a:rPr>
                    <a:t>(?,</a:t>
                  </a:r>
                  <a:r>
                    <a:rPr lang="en-US" sz="1800" b="1" kern="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p:grpSp>
          <p:grpSp>
            <p:nvGrpSpPr>
              <p:cNvPr id="77" name="Group 30"/>
              <p:cNvGrpSpPr>
                <a:grpSpLocks/>
              </p:cNvGrpSpPr>
              <p:nvPr/>
            </p:nvGrpSpPr>
            <p:grpSpPr bwMode="auto">
              <a:xfrm>
                <a:off x="3276600" y="4543725"/>
                <a:ext cx="3581400" cy="652462"/>
                <a:chOff x="2464904" y="2011625"/>
                <a:chExt cx="4827102" cy="610188"/>
              </a:xfrm>
            </p:grpSpPr>
            <p:sp>
              <p:nvSpPr>
                <p:cNvPr id="78" name="Diamond 77"/>
                <p:cNvSpPr/>
                <p:nvPr/>
              </p:nvSpPr>
              <p:spPr>
                <a:xfrm>
                  <a:off x="3818613" y="2011625"/>
                  <a:ext cx="2283033" cy="610188"/>
                </a:xfrm>
                <a:prstGeom prst="diamond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kern="0" dirty="0">
                      <a:solidFill>
                        <a:sysClr val="windowText" lastClr="000000"/>
                      </a:solidFill>
                    </a:rPr>
                    <a:t>QUANLY</a:t>
                  </a:r>
                </a:p>
              </p:txBody>
            </p:sp>
            <p:cxnSp>
              <p:nvCxnSpPr>
                <p:cNvPr id="79" name="Straight Connector 64"/>
                <p:cNvCxnSpPr>
                  <a:cxnSpLocks noChangeShapeType="1"/>
                  <a:stCxn id="82" idx="3"/>
                  <a:endCxn id="78" idx="1"/>
                </p:cNvCxnSpPr>
                <p:nvPr/>
              </p:nvCxnSpPr>
              <p:spPr bwMode="auto">
                <a:xfrm flipV="1">
                  <a:off x="2464904" y="2316720"/>
                  <a:ext cx="1353709" cy="16794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Straight Connector 65"/>
                <p:cNvCxnSpPr>
                  <a:cxnSpLocks noChangeShapeType="1"/>
                  <a:stCxn id="78" idx="3"/>
                  <a:endCxn id="81" idx="1"/>
                </p:cNvCxnSpPr>
                <p:nvPr/>
              </p:nvCxnSpPr>
              <p:spPr bwMode="auto">
                <a:xfrm flipV="1">
                  <a:off x="6101646" y="2297882"/>
                  <a:ext cx="1190360" cy="18837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4963049" y="1426372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9" name="Straight Arrow Connector 33"/>
            <p:cNvCxnSpPr>
              <a:cxnSpLocks noChangeShapeType="1"/>
              <a:stCxn id="68" idx="4"/>
            </p:cNvCxnSpPr>
            <p:nvPr/>
          </p:nvCxnSpPr>
          <p:spPr bwMode="auto">
            <a:xfrm rot="16200000" flipH="1">
              <a:off x="5345037" y="1675265"/>
              <a:ext cx="138808" cy="19625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792165" y="1446985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71" name="Straight Arrow Connector 37"/>
            <p:cNvCxnSpPr>
              <a:cxnSpLocks noChangeShapeType="1"/>
              <a:stCxn id="70" idx="4"/>
            </p:cNvCxnSpPr>
            <p:nvPr/>
          </p:nvCxnSpPr>
          <p:spPr bwMode="auto">
            <a:xfrm rot="5400000">
              <a:off x="5938642" y="1656624"/>
              <a:ext cx="138808" cy="27475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59"/>
            <p:cNvSpPr>
              <a:spLocks noChangeArrowheads="1"/>
            </p:cNvSpPr>
            <p:nvPr/>
          </p:nvSpPr>
          <p:spPr bwMode="auto">
            <a:xfrm>
              <a:off x="2405923" y="1427829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73" name="Straight Arrow Connector 60"/>
            <p:cNvCxnSpPr>
              <a:cxnSpLocks noChangeShapeType="1"/>
              <a:stCxn id="72" idx="4"/>
            </p:cNvCxnSpPr>
            <p:nvPr/>
          </p:nvCxnSpPr>
          <p:spPr bwMode="auto">
            <a:xfrm>
              <a:off x="2759185" y="1705446"/>
              <a:ext cx="132723" cy="13955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Oval 61"/>
            <p:cNvSpPr>
              <a:spLocks noChangeArrowheads="1"/>
            </p:cNvSpPr>
            <p:nvPr/>
          </p:nvSpPr>
          <p:spPr bwMode="auto">
            <a:xfrm>
              <a:off x="3119637" y="1433328"/>
              <a:ext cx="670467" cy="19968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75" name="Straight Arrow Connector 62"/>
            <p:cNvCxnSpPr>
              <a:cxnSpLocks noChangeShapeType="1"/>
            </p:cNvCxnSpPr>
            <p:nvPr/>
          </p:nvCxnSpPr>
          <p:spPr bwMode="auto">
            <a:xfrm flipH="1">
              <a:off x="3316288" y="1696682"/>
              <a:ext cx="163388" cy="16672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/>
          <p:cNvSpPr/>
          <p:nvPr/>
        </p:nvSpPr>
        <p:spPr>
          <a:xfrm>
            <a:off x="1043607" y="2751311"/>
            <a:ext cx="6552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QUANLY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altLang="en-US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(one – to – one)</a:t>
            </a:r>
            <a:endParaRPr lang="en-US" altLang="en-US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NHANVIEN, PHONGBAN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04" grpId="0"/>
      <p:bldP spid="45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97" y="3465583"/>
            <a:ext cx="6674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3366"/>
              </a:buClr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PHANCONG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altLang="en-US" b="1" dirty="0" smtClean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(many – to – many)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buClr>
                <a:srgbClr val="003366"/>
              </a:buClr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3366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NHANVIEN, DEAN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quan-hệ-nhiều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AutoShape 179"/>
          <p:cNvSpPr>
            <a:spLocks noChangeArrowheads="1"/>
          </p:cNvSpPr>
          <p:nvPr/>
        </p:nvSpPr>
        <p:spPr bwMode="auto">
          <a:xfrm>
            <a:off x="3131840" y="2060848"/>
            <a:ext cx="1928650" cy="1373188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82352" y="1763925"/>
            <a:ext cx="6858000" cy="1295400"/>
            <a:chOff x="1905000" y="2209800"/>
            <a:chExt cx="6858000" cy="12954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7162800" y="2895600"/>
              <a:ext cx="16002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DEAN</a:t>
              </a:r>
            </a:p>
          </p:txBody>
        </p:sp>
        <p:grpSp>
          <p:nvGrpSpPr>
            <p:cNvPr id="44" name="Group 50"/>
            <p:cNvGrpSpPr>
              <a:grpSpLocks/>
            </p:cNvGrpSpPr>
            <p:nvPr/>
          </p:nvGrpSpPr>
          <p:grpSpPr bwMode="auto">
            <a:xfrm>
              <a:off x="1905000" y="2678113"/>
              <a:ext cx="5257800" cy="827087"/>
              <a:chOff x="2057400" y="4355068"/>
              <a:chExt cx="5257800" cy="826532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057400" y="4572409"/>
                <a:ext cx="1524000" cy="609191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4419600" y="4572409"/>
                <a:ext cx="1600200" cy="609191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PHAN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CONG</a:t>
                </a:r>
              </a:p>
            </p:txBody>
          </p:sp>
          <p:cxnSp>
            <p:nvCxnSpPr>
              <p:cNvPr id="55" name="Straight Connector 53"/>
              <p:cNvCxnSpPr>
                <a:cxnSpLocks noChangeShapeType="1"/>
                <a:stCxn id="54" idx="3"/>
                <a:endCxn id="43" idx="1"/>
              </p:cNvCxnSpPr>
              <p:nvPr/>
            </p:nvCxnSpPr>
            <p:spPr bwMode="auto">
              <a:xfrm>
                <a:off x="6019800" y="4877005"/>
                <a:ext cx="1295400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Connector 54"/>
              <p:cNvCxnSpPr>
                <a:cxnSpLocks noChangeShapeType="1"/>
                <a:stCxn id="54" idx="1"/>
                <a:endCxn id="53" idx="3"/>
              </p:cNvCxnSpPr>
              <p:nvPr/>
            </p:nvCxnSpPr>
            <p:spPr bwMode="auto">
              <a:xfrm rot="10800000">
                <a:off x="3581400" y="4876800"/>
                <a:ext cx="838200" cy="1588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Rectangle 56"/>
              <p:cNvSpPr/>
              <p:nvPr/>
            </p:nvSpPr>
            <p:spPr>
              <a:xfrm>
                <a:off x="3810000" y="4355068"/>
                <a:ext cx="762000" cy="3696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552456" y="4355068"/>
                <a:ext cx="660758" cy="36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p:grp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3276600" y="2286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46" name="Straight Arrow Connector 21"/>
            <p:cNvCxnSpPr>
              <a:cxnSpLocks noChangeShapeType="1"/>
              <a:stCxn id="45" idx="4"/>
            </p:cNvCxnSpPr>
            <p:nvPr/>
          </p:nvCxnSpPr>
          <p:spPr bwMode="auto">
            <a:xfrm rot="16200000" flipH="1">
              <a:off x="3638550" y="25717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4038600" y="2286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48" name="Straight Arrow Connector 23"/>
            <p:cNvCxnSpPr>
              <a:cxnSpLocks noChangeShapeType="1"/>
              <a:stCxn id="47" idx="4"/>
            </p:cNvCxnSpPr>
            <p:nvPr/>
          </p:nvCxnSpPr>
          <p:spPr bwMode="auto">
            <a:xfrm rot="5400000">
              <a:off x="4171950" y="25336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4"/>
            <p:cNvSpPr>
              <a:spLocks noChangeArrowheads="1"/>
            </p:cNvSpPr>
            <p:nvPr/>
          </p:nvSpPr>
          <p:spPr bwMode="auto">
            <a:xfrm>
              <a:off x="6019056" y="22098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50" name="Straight Arrow Connector 25"/>
            <p:cNvCxnSpPr>
              <a:cxnSpLocks noChangeShapeType="1"/>
              <a:stCxn id="49" idx="4"/>
            </p:cNvCxnSpPr>
            <p:nvPr/>
          </p:nvCxnSpPr>
          <p:spPr bwMode="auto">
            <a:xfrm rot="16200000" flipH="1">
              <a:off x="6381006" y="24955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26"/>
            <p:cNvSpPr>
              <a:spLocks noChangeArrowheads="1"/>
            </p:cNvSpPr>
            <p:nvPr/>
          </p:nvSpPr>
          <p:spPr bwMode="auto">
            <a:xfrm>
              <a:off x="6781056" y="22098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52" name="Straight Arrow Connector 27"/>
            <p:cNvCxnSpPr>
              <a:cxnSpLocks noChangeShapeType="1"/>
              <a:stCxn id="51" idx="4"/>
            </p:cNvCxnSpPr>
            <p:nvPr/>
          </p:nvCxnSpPr>
          <p:spPr bwMode="auto">
            <a:xfrm rot="5400000">
              <a:off x="6914406" y="24574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9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(2a) Nhiều-Nhiều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một quan hệ mới có </a:t>
            </a:r>
          </a:p>
          <a:p>
            <a:pPr lvl="3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quan hệ là tên của mối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hợp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 tính là những thuộc tính khóa của các tập thực thể liên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và những thuộc tính riêng (nếu có).</a:t>
            </a:r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utoShape 179"/>
          <p:cNvSpPr>
            <a:spLocks noChangeArrowheads="1"/>
          </p:cNvSpPr>
          <p:nvPr/>
        </p:nvSpPr>
        <p:spPr bwMode="auto">
          <a:xfrm>
            <a:off x="3320728" y="5014877"/>
            <a:ext cx="1658938" cy="1373188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23528" y="3784055"/>
            <a:ext cx="7543800" cy="2235200"/>
            <a:chOff x="323528" y="3784055"/>
            <a:chExt cx="7543800" cy="2235200"/>
          </a:xfrm>
        </p:grpSpPr>
        <p:grpSp>
          <p:nvGrpSpPr>
            <p:cNvPr id="5" name="Group 177"/>
            <p:cNvGrpSpPr>
              <a:grpSpLocks/>
            </p:cNvGrpSpPr>
            <p:nvPr/>
          </p:nvGrpSpPr>
          <p:grpSpPr bwMode="auto">
            <a:xfrm>
              <a:off x="5047928" y="4165055"/>
              <a:ext cx="2819400" cy="1295400"/>
              <a:chOff x="3456" y="2256"/>
              <a:chExt cx="1776" cy="816"/>
            </a:xfrm>
          </p:grpSpPr>
          <p:sp>
            <p:nvSpPr>
              <p:cNvPr id="6" name="Text Box 92"/>
              <p:cNvSpPr txBox="1">
                <a:spLocks noChangeArrowheads="1"/>
              </p:cNvSpPr>
              <p:nvPr/>
            </p:nvSpPr>
            <p:spPr bwMode="auto">
              <a:xfrm>
                <a:off x="3456" y="2641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DEAN</a:t>
                </a:r>
              </a:p>
            </p:txBody>
          </p:sp>
          <p:grpSp>
            <p:nvGrpSpPr>
              <p:cNvPr id="7" name="Group 93"/>
              <p:cNvGrpSpPr>
                <a:grpSpLocks/>
              </p:cNvGrpSpPr>
              <p:nvPr/>
            </p:nvGrpSpPr>
            <p:grpSpPr bwMode="auto">
              <a:xfrm>
                <a:off x="4656" y="2832"/>
                <a:ext cx="528" cy="240"/>
                <a:chOff x="2112" y="3792"/>
                <a:chExt cx="528" cy="240"/>
              </a:xfrm>
            </p:grpSpPr>
            <p:sp>
              <p:nvSpPr>
                <p:cNvPr id="17" name="Oval 94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1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112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TENDA</a:t>
                  </a:r>
                </a:p>
              </p:txBody>
            </p:sp>
          </p:grpSp>
          <p:grpSp>
            <p:nvGrpSpPr>
              <p:cNvPr id="8" name="Group 96"/>
              <p:cNvGrpSpPr>
                <a:grpSpLocks/>
              </p:cNvGrpSpPr>
              <p:nvPr/>
            </p:nvGrpSpPr>
            <p:grpSpPr bwMode="auto">
              <a:xfrm>
                <a:off x="4560" y="2256"/>
                <a:ext cx="672" cy="240"/>
                <a:chOff x="3120" y="3816"/>
                <a:chExt cx="672" cy="240"/>
              </a:xfrm>
            </p:grpSpPr>
            <p:sp>
              <p:nvSpPr>
                <p:cNvPr id="15" name="Oval 97"/>
                <p:cNvSpPr>
                  <a:spLocks noChangeArrowheads="1"/>
                </p:cNvSpPr>
                <p:nvPr/>
              </p:nvSpPr>
              <p:spPr bwMode="auto">
                <a:xfrm>
                  <a:off x="3120" y="3816"/>
                  <a:ext cx="672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1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20" y="3840"/>
                  <a:ext cx="6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DDIEM_DA</a:t>
                  </a:r>
                </a:p>
              </p:txBody>
            </p:sp>
          </p:grpSp>
          <p:sp>
            <p:nvSpPr>
              <p:cNvPr id="9" name="Line 99"/>
              <p:cNvSpPr>
                <a:spLocks noChangeShapeType="1"/>
              </p:cNvSpPr>
              <p:nvPr/>
            </p:nvSpPr>
            <p:spPr bwMode="auto">
              <a:xfrm flipV="1">
                <a:off x="4464" y="2448"/>
                <a:ext cx="144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10" name="Line 100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19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grpSp>
            <p:nvGrpSpPr>
              <p:cNvPr id="11" name="Group 101"/>
              <p:cNvGrpSpPr>
                <a:grpSpLocks/>
              </p:cNvGrpSpPr>
              <p:nvPr/>
            </p:nvGrpSpPr>
            <p:grpSpPr bwMode="auto">
              <a:xfrm>
                <a:off x="4656" y="2544"/>
                <a:ext cx="528" cy="240"/>
                <a:chOff x="2112" y="3792"/>
                <a:chExt cx="528" cy="240"/>
              </a:xfrm>
            </p:grpSpPr>
            <p:sp>
              <p:nvSpPr>
                <p:cNvPr id="13" name="Oval 102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1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112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sng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MADA</a:t>
                  </a:r>
                </a:p>
              </p:txBody>
            </p:sp>
          </p:grpSp>
          <p:sp>
            <p:nvSpPr>
              <p:cNvPr id="12" name="Line 104"/>
              <p:cNvSpPr>
                <a:spLocks noChangeShapeType="1"/>
              </p:cNvSpPr>
              <p:nvPr/>
            </p:nvSpPr>
            <p:spPr bwMode="auto">
              <a:xfrm flipV="1">
                <a:off x="4464" y="2640"/>
                <a:ext cx="192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grpSp>
          <p:nvGrpSpPr>
            <p:cNvPr id="19" name="Group 107"/>
            <p:cNvGrpSpPr>
              <a:grpSpLocks/>
            </p:cNvGrpSpPr>
            <p:nvPr/>
          </p:nvGrpSpPr>
          <p:grpSpPr bwMode="auto">
            <a:xfrm>
              <a:off x="323528" y="3784055"/>
              <a:ext cx="3771900" cy="1981200"/>
              <a:chOff x="672" y="2304"/>
              <a:chExt cx="2376" cy="1248"/>
            </a:xfrm>
          </p:grpSpPr>
          <p:sp>
            <p:nvSpPr>
              <p:cNvPr id="20" name="Text Box 108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NHANVIEN</a:t>
                </a:r>
              </a:p>
            </p:txBody>
          </p:sp>
          <p:grpSp>
            <p:nvGrpSpPr>
              <p:cNvPr id="21" name="Group 109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46" name="Oval 110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TENNV</a:t>
                  </a:r>
                </a:p>
              </p:txBody>
            </p:sp>
          </p:grpSp>
          <p:grpSp>
            <p:nvGrpSpPr>
              <p:cNvPr id="22" name="Group 112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44" name="Oval 113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NGSINH</a:t>
                  </a:r>
                </a:p>
              </p:txBody>
            </p: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42" name="Oval 116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DCHI</a:t>
                  </a:r>
                </a:p>
              </p:txBody>
            </p:sp>
          </p:grpSp>
          <p:grpSp>
            <p:nvGrpSpPr>
              <p:cNvPr id="24" name="Group 118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40" name="Oval 119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41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PHAI</a:t>
                  </a:r>
                </a:p>
              </p:txBody>
            </p:sp>
          </p:grpSp>
          <p:grpSp>
            <p:nvGrpSpPr>
              <p:cNvPr id="25" name="Group 121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8" name="Oval 122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LUONG</a:t>
                  </a:r>
                </a:p>
              </p:txBody>
            </p:sp>
          </p:grpSp>
          <p:grpSp>
            <p:nvGrpSpPr>
              <p:cNvPr id="26" name="Group 124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6" name="Oval 125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3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HONV</a:t>
                  </a:r>
                </a:p>
              </p:txBody>
            </p:sp>
          </p:grpSp>
          <p:sp>
            <p:nvSpPr>
              <p:cNvPr id="27" name="Line 127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28" name="Line 128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29" name="Line 129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0" name="Line 130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1" name="Line 131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2" name="Line 132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3" name="Oval 133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34" name="Text Box 134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MANV</a:t>
                </a:r>
              </a:p>
            </p:txBody>
          </p:sp>
          <p:sp>
            <p:nvSpPr>
              <p:cNvPr id="35" name="Line 135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p:grpSp>
        <p:grpSp>
          <p:nvGrpSpPr>
            <p:cNvPr id="48" name="Group 182"/>
            <p:cNvGrpSpPr>
              <a:grpSpLocks/>
            </p:cNvGrpSpPr>
            <p:nvPr/>
          </p:nvGrpSpPr>
          <p:grpSpPr bwMode="auto">
            <a:xfrm>
              <a:off x="2228528" y="4800055"/>
              <a:ext cx="3581400" cy="1219200"/>
              <a:chOff x="1680" y="2736"/>
              <a:chExt cx="2256" cy="768"/>
            </a:xfrm>
          </p:grpSpPr>
          <p:grpSp>
            <p:nvGrpSpPr>
              <p:cNvPr id="49" name="Group 168"/>
              <p:cNvGrpSpPr>
                <a:grpSpLocks/>
              </p:cNvGrpSpPr>
              <p:nvPr/>
            </p:nvGrpSpPr>
            <p:grpSpPr bwMode="auto">
              <a:xfrm>
                <a:off x="1680" y="2960"/>
                <a:ext cx="2256" cy="544"/>
                <a:chOff x="1632" y="2928"/>
                <a:chExt cx="2256" cy="544"/>
              </a:xfrm>
            </p:grpSpPr>
            <p:grpSp>
              <p:nvGrpSpPr>
                <p:cNvPr id="55" name="Group 63"/>
                <p:cNvGrpSpPr>
                  <a:grpSpLocks/>
                </p:cNvGrpSpPr>
                <p:nvPr/>
              </p:nvGrpSpPr>
              <p:grpSpPr bwMode="auto">
                <a:xfrm>
                  <a:off x="2256" y="3040"/>
                  <a:ext cx="1056" cy="432"/>
                  <a:chOff x="1248" y="2400"/>
                  <a:chExt cx="1056" cy="432"/>
                </a:xfrm>
              </p:grpSpPr>
              <p:sp>
                <p:nvSpPr>
                  <p:cNvPr id="62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00"/>
                    <a:ext cx="1056" cy="432"/>
                  </a:xfrm>
                  <a:prstGeom prst="flowChartDecision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vi-V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  <p:sp>
                <p:nvSpPr>
                  <p:cNvPr id="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91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itchFamily="34" charset="0"/>
                      </a:rPr>
                      <a:t>Phan_cong</a:t>
                    </a:r>
                  </a:p>
                </p:txBody>
              </p:sp>
            </p:grpSp>
            <p:sp>
              <p:nvSpPr>
                <p:cNvPr id="56" name="Line 162"/>
                <p:cNvSpPr>
                  <a:spLocks noChangeShapeType="1"/>
                </p:cNvSpPr>
                <p:nvPr/>
              </p:nvSpPr>
              <p:spPr bwMode="auto">
                <a:xfrm>
                  <a:off x="1728" y="326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57" name="Line 163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58" name="Line 164"/>
                <p:cNvSpPr>
                  <a:spLocks noChangeShapeType="1"/>
                </p:cNvSpPr>
                <p:nvPr/>
              </p:nvSpPr>
              <p:spPr bwMode="auto">
                <a:xfrm>
                  <a:off x="3312" y="326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59" name="Line 165"/>
                <p:cNvSpPr>
                  <a:spLocks noChangeShapeType="1"/>
                </p:cNvSpPr>
                <p:nvPr/>
              </p:nvSpPr>
              <p:spPr bwMode="auto">
                <a:xfrm>
                  <a:off x="3840" y="2928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  <p:sp>
              <p:nvSpPr>
                <p:cNvPr id="6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1632" y="3072"/>
                  <a:ext cx="7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(1,n)</a:t>
                  </a:r>
                </a:p>
              </p:txBody>
            </p:sp>
            <p:sp>
              <p:nvSpPr>
                <p:cNvPr id="6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168" y="3072"/>
                  <a:ext cx="7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rPr>
                    <a:t>(1,n)</a:t>
                  </a:r>
                </a:p>
              </p:txBody>
            </p:sp>
          </p:grpSp>
          <p:grpSp>
            <p:nvGrpSpPr>
              <p:cNvPr id="50" name="Group 181"/>
              <p:cNvGrpSpPr>
                <a:grpSpLocks/>
              </p:cNvGrpSpPr>
              <p:nvPr/>
            </p:nvGrpSpPr>
            <p:grpSpPr bwMode="auto">
              <a:xfrm>
                <a:off x="2688" y="2736"/>
                <a:ext cx="672" cy="416"/>
                <a:chOff x="2688" y="2736"/>
                <a:chExt cx="672" cy="416"/>
              </a:xfrm>
            </p:grpSpPr>
            <p:grpSp>
              <p:nvGrpSpPr>
                <p:cNvPr id="51" name="Group 173"/>
                <p:cNvGrpSpPr>
                  <a:grpSpLocks/>
                </p:cNvGrpSpPr>
                <p:nvPr/>
              </p:nvGrpSpPr>
              <p:grpSpPr bwMode="auto">
                <a:xfrm>
                  <a:off x="2688" y="2736"/>
                  <a:ext cx="672" cy="240"/>
                  <a:chOff x="2784" y="2448"/>
                  <a:chExt cx="672" cy="240"/>
                </a:xfrm>
              </p:grpSpPr>
              <p:sp>
                <p:nvSpPr>
                  <p:cNvPr id="53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448"/>
                    <a:ext cx="672" cy="240"/>
                  </a:xfrm>
                  <a:prstGeom prst="ellips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vi-V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  <p:sp>
                <p:nvSpPr>
                  <p:cNvPr id="54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2472"/>
                    <a:ext cx="6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itchFamily="34" charset="0"/>
                      </a:rPr>
                      <a:t>THOIGIAN</a:t>
                    </a:r>
                  </a:p>
                </p:txBody>
              </p:sp>
            </p:grpSp>
            <p:sp>
              <p:nvSpPr>
                <p:cNvPr id="52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3024" y="2976"/>
                  <a:ext cx="144" cy="1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64" name="Text Box 178"/>
          <p:cNvSpPr txBox="1">
            <a:spLocks noChangeArrowheads="1"/>
          </p:cNvSpPr>
          <p:nvPr/>
        </p:nvSpPr>
        <p:spPr bwMode="auto">
          <a:xfrm>
            <a:off x="2080819" y="6347751"/>
            <a:ext cx="487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99FF"/>
                </a:solidFill>
                <a:latin typeface="Tahoma" pitchFamily="34" charset="0"/>
              </a:rPr>
              <a:t>PHANCONG(</a:t>
            </a:r>
            <a:r>
              <a:rPr lang="en-US" b="1" u="sng" dirty="0">
                <a:solidFill>
                  <a:srgbClr val="0099FF"/>
                </a:solidFill>
                <a:latin typeface="Tahoma" pitchFamily="34" charset="0"/>
              </a:rPr>
              <a:t>MANV, MADA</a:t>
            </a:r>
            <a:r>
              <a:rPr lang="en-US" b="1" dirty="0">
                <a:solidFill>
                  <a:srgbClr val="0099FF"/>
                </a:solidFill>
                <a:latin typeface="Tahoma" pitchFamily="34" charset="0"/>
              </a:rPr>
              <a:t>, THOIGIAN)</a:t>
            </a:r>
          </a:p>
        </p:txBody>
      </p:sp>
      <p:sp>
        <p:nvSpPr>
          <p:cNvPr id="65" name="Line 180"/>
          <p:cNvSpPr>
            <a:spLocks noChangeShapeType="1"/>
          </p:cNvSpPr>
          <p:nvPr/>
        </p:nvSpPr>
        <p:spPr bwMode="auto">
          <a:xfrm flipH="1">
            <a:off x="3191028" y="5866855"/>
            <a:ext cx="713899" cy="5703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(2a)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3525" y="5712793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u="sng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MASV, MAMH</a:t>
            </a:r>
            <a:r>
              <a: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DIEM)</a:t>
            </a:r>
          </a:p>
        </p:txBody>
      </p:sp>
      <p:cxnSp>
        <p:nvCxnSpPr>
          <p:cNvPr id="86" name="Straight Arrow Connector 74"/>
          <p:cNvCxnSpPr>
            <a:cxnSpLocks noChangeShapeType="1"/>
            <a:stCxn id="104" idx="4"/>
          </p:cNvCxnSpPr>
          <p:nvPr/>
        </p:nvCxnSpPr>
        <p:spPr bwMode="auto">
          <a:xfrm>
            <a:off x="838200" y="3720480"/>
            <a:ext cx="457200" cy="1992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Arrow Connector 75"/>
          <p:cNvCxnSpPr>
            <a:cxnSpLocks noChangeShapeType="1"/>
          </p:cNvCxnSpPr>
          <p:nvPr/>
        </p:nvCxnSpPr>
        <p:spPr bwMode="auto">
          <a:xfrm flipH="1">
            <a:off x="1905000" y="3321282"/>
            <a:ext cx="4595113" cy="24565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Group 30"/>
          <p:cNvGrpSpPr>
            <a:grpSpLocks/>
          </p:cNvGrpSpPr>
          <p:nvPr/>
        </p:nvGrpSpPr>
        <p:grpSpPr bwMode="auto">
          <a:xfrm>
            <a:off x="6195313" y="2476872"/>
            <a:ext cx="2590800" cy="1600200"/>
            <a:chOff x="1447800" y="1219200"/>
            <a:chExt cx="2590800" cy="1600200"/>
          </a:xfrm>
        </p:grpSpPr>
        <p:sp>
          <p:nvSpPr>
            <p:cNvPr id="112" name="Rectangle 111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MONHOC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447800" y="1752600"/>
              <a:ext cx="914400" cy="3048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>
                  <a:solidFill>
                    <a:sysClr val="windowText" lastClr="000000"/>
                  </a:solidFill>
                </a:rPr>
                <a:t>MAMH</a:t>
              </a:r>
            </a:p>
          </p:txBody>
        </p:sp>
        <p:cxnSp>
          <p:nvCxnSpPr>
            <p:cNvPr id="114" name="Straight Connector 47"/>
            <p:cNvCxnSpPr>
              <a:cxnSpLocks noChangeShapeType="1"/>
              <a:stCxn id="113" idx="4"/>
              <a:endCxn id="112" idx="0"/>
            </p:cNvCxnSpPr>
            <p:nvPr/>
          </p:nvCxnSpPr>
          <p:spPr bwMode="auto">
            <a:xfrm rot="16200000" flipH="1">
              <a:off x="2419350" y="1543050"/>
              <a:ext cx="304800" cy="133350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Oval 114"/>
            <p:cNvSpPr/>
            <p:nvPr/>
          </p:nvSpPr>
          <p:spPr>
            <a:xfrm>
              <a:off x="1828800" y="1219200"/>
              <a:ext cx="1143000" cy="3810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TENMON</a:t>
              </a:r>
            </a:p>
          </p:txBody>
        </p:sp>
        <p:cxnSp>
          <p:nvCxnSpPr>
            <p:cNvPr id="116" name="Straight Connector 49"/>
            <p:cNvCxnSpPr>
              <a:cxnSpLocks noChangeShapeType="1"/>
              <a:stCxn id="115" idx="4"/>
              <a:endCxn id="112" idx="0"/>
            </p:cNvCxnSpPr>
            <p:nvPr/>
          </p:nvCxnSpPr>
          <p:spPr bwMode="auto">
            <a:xfrm rot="16200000" flipH="1">
              <a:off x="2438400" y="1562100"/>
              <a:ext cx="762000" cy="83820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0" name="Group 50"/>
          <p:cNvGrpSpPr>
            <a:grpSpLocks/>
          </p:cNvGrpSpPr>
          <p:nvPr/>
        </p:nvGrpSpPr>
        <p:grpSpPr bwMode="auto">
          <a:xfrm>
            <a:off x="228600" y="2348880"/>
            <a:ext cx="6957313" cy="2057400"/>
            <a:chOff x="381000" y="3352800"/>
            <a:chExt cx="6957313" cy="2057400"/>
          </a:xfrm>
        </p:grpSpPr>
        <p:grpSp>
          <p:nvGrpSpPr>
            <p:cNvPr id="94" name="Group 50"/>
            <p:cNvGrpSpPr>
              <a:grpSpLocks/>
            </p:cNvGrpSpPr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100" name="Group 47"/>
              <p:cNvGrpSpPr>
                <a:grpSpLocks/>
              </p:cNvGrpSpPr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SINHVIEN</a:t>
                  </a: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MASV</a:t>
                  </a:r>
                </a:p>
              </p:txBody>
            </p:sp>
            <p:cxnSp>
              <p:nvCxnSpPr>
                <p:cNvPr id="105" name="Straight Connector 62"/>
                <p:cNvCxnSpPr>
                  <a:cxnSpLocks noChangeShapeType="1"/>
                  <a:stCxn id="104" idx="4"/>
                  <a:endCxn id="103" idx="1"/>
                </p:cNvCxnSpPr>
                <p:nvPr/>
              </p:nvCxnSpPr>
              <p:spPr bwMode="auto"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6" name="Oval 105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</a:p>
              </p:txBody>
            </p:sp>
            <p:cxnSp>
              <p:nvCxnSpPr>
                <p:cNvPr id="107" name="Straight Connector 64"/>
                <p:cNvCxnSpPr>
                  <a:cxnSpLocks noChangeShapeType="1"/>
                  <a:stCxn id="106" idx="4"/>
                  <a:endCxn id="103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8" name="Oval 107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</a:p>
              </p:txBody>
            </p:sp>
            <p:cxnSp>
              <p:nvCxnSpPr>
                <p:cNvPr id="109" name="Straight Connector 66"/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0" name="Oval 109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</a:p>
              </p:txBody>
            </p:sp>
            <p:cxnSp>
              <p:nvCxnSpPr>
                <p:cNvPr id="111" name="Straight Connector 70"/>
                <p:cNvCxnSpPr>
                  <a:cxnSpLocks noChangeShapeType="1"/>
                  <a:stCxn id="110" idx="4"/>
                  <a:endCxn id="103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1" name="Oval 100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</a:p>
            </p:txBody>
          </p:sp>
          <p:cxnSp>
            <p:nvCxnSpPr>
              <p:cNvPr id="102" name="Straight Connector 59"/>
              <p:cNvCxnSpPr>
                <a:cxnSpLocks noChangeShapeType="1"/>
                <a:stCxn id="103" idx="1"/>
                <a:endCxn id="101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" name="Diamond 94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THI</a:t>
              </a:r>
            </a:p>
          </p:txBody>
        </p:sp>
        <p:cxnSp>
          <p:nvCxnSpPr>
            <p:cNvPr id="96" name="Straight Connector 53"/>
            <p:cNvCxnSpPr>
              <a:cxnSpLocks noChangeShapeType="1"/>
              <a:stCxn id="95" idx="3"/>
              <a:endCxn id="112" idx="1"/>
            </p:cNvCxnSpPr>
            <p:nvPr/>
          </p:nvCxnSpPr>
          <p:spPr bwMode="auto">
            <a:xfrm flipV="1">
              <a:off x="6019800" y="4852392"/>
              <a:ext cx="1318513" cy="2440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54"/>
            <p:cNvCxnSpPr>
              <a:cxnSpLocks noChangeShapeType="1"/>
              <a:stCxn id="95" idx="1"/>
              <a:endCxn id="103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97"/>
            <p:cNvSpPr/>
            <p:nvPr/>
          </p:nvSpPr>
          <p:spPr>
            <a:xfrm>
              <a:off x="3575070" y="4505142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(1,n)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53552" y="4488715"/>
              <a:ext cx="627063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(1,n)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4343400" y="2653680"/>
            <a:ext cx="1447800" cy="4572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DIEM</a:t>
            </a:r>
          </a:p>
        </p:txBody>
      </p:sp>
      <p:cxnSp>
        <p:nvCxnSpPr>
          <p:cNvPr id="92" name="Straight Connector 73"/>
          <p:cNvCxnSpPr>
            <a:cxnSpLocks noChangeShapeType="1"/>
            <a:stCxn id="91" idx="4"/>
          </p:cNvCxnSpPr>
          <p:nvPr/>
        </p:nvCxnSpPr>
        <p:spPr bwMode="auto">
          <a:xfrm rot="5400000">
            <a:off x="4838701" y="3339480"/>
            <a:ext cx="457200" cy="31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77"/>
          <p:cNvSpPr>
            <a:spLocks noChangeArrowheads="1"/>
          </p:cNvSpPr>
          <p:nvPr/>
        </p:nvSpPr>
        <p:spPr bwMode="auto">
          <a:xfrm>
            <a:off x="304800" y="4939680"/>
            <a:ext cx="645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SINHVIEN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MASV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HOTEN, DIACHI, NGAYSINH, GIOITINH)</a:t>
            </a:r>
          </a:p>
        </p:txBody>
      </p:sp>
      <p:sp>
        <p:nvSpPr>
          <p:cNvPr id="117" name="Rectangle 78"/>
          <p:cNvSpPr>
            <a:spLocks noChangeArrowheads="1"/>
          </p:cNvSpPr>
          <p:nvPr/>
        </p:nvSpPr>
        <p:spPr bwMode="auto">
          <a:xfrm>
            <a:off x="304800" y="5331793"/>
            <a:ext cx="3137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MONHOC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MAMH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TENMON)</a:t>
            </a:r>
          </a:p>
        </p:txBody>
      </p:sp>
    </p:spTree>
    <p:extLst>
      <p:ext uri="{BB962C8B-B14F-4D97-AF65-F5344CB8AC3E}">
        <p14:creationId xmlns:p14="http://schemas.microsoft.com/office/powerpoint/2010/main" val="35436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3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toShape 122"/>
          <p:cNvSpPr>
            <a:spLocks noChangeArrowheads="1"/>
          </p:cNvSpPr>
          <p:nvPr/>
        </p:nvSpPr>
        <p:spPr bwMode="auto">
          <a:xfrm>
            <a:off x="3749589" y="3530352"/>
            <a:ext cx="1676400" cy="1181100"/>
          </a:xfrm>
          <a:prstGeom prst="irregularSeal1">
            <a:avLst/>
          </a:prstGeom>
          <a:solidFill>
            <a:srgbClr val="99CCFF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5410"/>
            <a:ext cx="6347713" cy="760415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7424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2b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 tính khóa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quan-hệ-nhiều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331640" y="2996952"/>
            <a:ext cx="6781800" cy="1447800"/>
            <a:chOff x="2057400" y="3733800"/>
            <a:chExt cx="6781800" cy="1447800"/>
          </a:xfrm>
        </p:grpSpPr>
        <p:grpSp>
          <p:nvGrpSpPr>
            <p:cNvPr id="54" name="Group 3"/>
            <p:cNvGrpSpPr>
              <a:grpSpLocks/>
            </p:cNvGrpSpPr>
            <p:nvPr/>
          </p:nvGrpSpPr>
          <p:grpSpPr bwMode="auto">
            <a:xfrm>
              <a:off x="6248400" y="3733800"/>
              <a:ext cx="2590800" cy="1447800"/>
              <a:chOff x="1447800" y="1447800"/>
              <a:chExt cx="2590800" cy="1447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362200" y="2286000"/>
                <a:ext cx="1676400" cy="6096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PHONG BAN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MAPHONG</a:t>
                </a:r>
              </a:p>
            </p:txBody>
          </p:sp>
          <p:cxnSp>
            <p:nvCxnSpPr>
              <p:cNvPr id="63" name="Straight Connector 29"/>
              <p:cNvCxnSpPr>
                <a:cxnSpLocks noChangeShapeType="1"/>
                <a:stCxn id="62" idx="5"/>
                <a:endCxn id="61" idx="0"/>
              </p:cNvCxnSpPr>
              <p:nvPr/>
            </p:nvCxnSpPr>
            <p:spPr bwMode="auto">
              <a:xfrm>
                <a:off x="2553493" y="1838045"/>
                <a:ext cx="646907" cy="4479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" name="Rectangle 54"/>
            <p:cNvSpPr/>
            <p:nvPr/>
          </p:nvSpPr>
          <p:spPr>
            <a:xfrm>
              <a:off x="2057400" y="4572000"/>
              <a:ext cx="15240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NHANVIEN</a:t>
              </a:r>
            </a:p>
          </p:txBody>
        </p:sp>
        <p:sp>
          <p:nvSpPr>
            <p:cNvPr id="56" name="Diamond 55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LAM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VIEC</a:t>
              </a:r>
            </a:p>
          </p:txBody>
        </p:sp>
        <p:cxnSp>
          <p:nvCxnSpPr>
            <p:cNvPr id="57" name="Straight Connector 23"/>
            <p:cNvCxnSpPr>
              <a:cxnSpLocks noChangeShapeType="1"/>
              <a:stCxn id="56" idx="3"/>
              <a:endCxn id="61" idx="1"/>
            </p:cNvCxnSpPr>
            <p:nvPr/>
          </p:nvCxnSpPr>
          <p:spPr bwMode="auto">
            <a:xfrm>
              <a:off x="6019800" y="4876800"/>
              <a:ext cx="1143000" cy="0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  <a:stCxn id="56" idx="1"/>
              <a:endCxn id="55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58"/>
            <p:cNvSpPr/>
            <p:nvPr/>
          </p:nvSpPr>
          <p:spPr>
            <a:xfrm>
              <a:off x="3581400" y="4506913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35738" y="4419600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(1,n)</a:t>
              </a:r>
            </a:p>
          </p:txBody>
        </p: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2119040" y="5206752"/>
            <a:ext cx="405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(………,        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MAPHONG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66" name="Straight Connector 32"/>
          <p:cNvCxnSpPr>
            <a:cxnSpLocks noChangeShapeType="1"/>
          </p:cNvCxnSpPr>
          <p:nvPr/>
        </p:nvCxnSpPr>
        <p:spPr bwMode="auto">
          <a:xfrm>
            <a:off x="4455840" y="4520952"/>
            <a:ext cx="838200" cy="685800"/>
          </a:xfrm>
          <a:prstGeom prst="line">
            <a:avLst/>
          </a:prstGeom>
          <a:noFill/>
          <a:ln w="9525" algn="ctr">
            <a:solidFill>
              <a:srgbClr val="4A7EBB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48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5097</TotalTime>
  <Words>1494</Words>
  <Application>Microsoft Office PowerPoint</Application>
  <PresentationFormat>On-screen Show (4:3)</PresentationFormat>
  <Paragraphs>383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方正姚体</vt:lpstr>
      <vt:lpstr>Tahoma</vt:lpstr>
      <vt:lpstr>Times New Roman</vt:lpstr>
      <vt:lpstr>Trebuchet MS</vt:lpstr>
      <vt:lpstr>Wingdings</vt:lpstr>
      <vt:lpstr>Wingdings 3</vt:lpstr>
      <vt:lpstr>Facet</vt:lpstr>
      <vt:lpstr>Chương 2 Mô hình dữ liệu quan hệ (Relational Data Model)</vt:lpstr>
      <vt:lpstr>Nội dung</vt:lpstr>
      <vt:lpstr>Chuyển lược đồ ER sang lược đồ quan hệ</vt:lpstr>
      <vt:lpstr>Các qui tắc chuyển đổi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Bài tập</vt:lpstr>
      <vt:lpstr>PowerPoint Presentation</vt:lpstr>
      <vt:lpstr>PowerPoint Presentation</vt:lpstr>
      <vt:lpstr>Bài tập: Vẽ ERD và Chuyển ERD sang mô hình quan hệ.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 Mô hình dữ liệu quan hệ (Relational Data Model)</dc:title>
  <cp:lastModifiedBy>Microsoft account</cp:lastModifiedBy>
  <cp:revision>313</cp:revision>
  <cp:lastPrinted>2015-09-17T15:11:17Z</cp:lastPrinted>
  <dcterms:created xsi:type="dcterms:W3CDTF">2012-09-25T02:50:00Z</dcterms:created>
  <dcterms:modified xsi:type="dcterms:W3CDTF">2022-09-12T00:31:26Z</dcterms:modified>
</cp:coreProperties>
</file>