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36"/>
  </p:normalViewPr>
  <p:slideViewPr>
    <p:cSldViewPr snapToGrid="0">
      <p:cViewPr>
        <p:scale>
          <a:sx n="94" d="100"/>
          <a:sy n="94" d="100"/>
        </p:scale>
        <p:origin x="-12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3FD24-CFCA-5AED-5BE8-0874C906B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1AF21-7049-F71D-B614-7CB8AE531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F194-147D-5934-B0D7-E458BD92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20-8EA4-5647-BC99-FE4E02DCFF23}" type="datetimeFigureOut">
              <a:rPr kumimoji="1" lang="ko-Kore-US" altLang="en-US" smtClean="0"/>
              <a:t>8/12/24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A6DFE-EBA0-A576-563F-75824FB6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9A956-F992-5F28-4FA7-FFDA0C84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AC20-9A27-FE4B-B0E0-F22113E07BA7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0051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7AF1-126F-001C-C24F-E647F59F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9620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7B85F-6D32-B1C6-1AC4-F802B44B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3030"/>
            <a:ext cx="10515600" cy="1600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AA9E8-324B-063D-C4C4-739A35F4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20-8EA4-5647-BC99-FE4E02DCFF23}" type="datetimeFigureOut">
              <a:rPr kumimoji="1" lang="ko-Kore-US" altLang="en-US" smtClean="0"/>
              <a:t>8/12/24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04188-C0AD-B3C1-9CA0-0691897E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092C0-598B-D6F6-F40E-043EE1B9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AC20-9A27-FE4B-B0E0-F22113E07BA7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0948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BEBB0-5016-C9C5-F58C-B043E918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1E804-E7E8-8394-8822-1DBE59E2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20-8EA4-5647-BC99-FE4E02DCFF23}" type="datetimeFigureOut">
              <a:rPr kumimoji="1" lang="ko-Kore-US" altLang="en-US" smtClean="0"/>
              <a:t>8/12/24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0B93C-931B-4137-D5E8-A4B764F5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B4031-B3C0-F9C1-CEFF-5A62ABCC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AC20-9A27-FE4B-B0E0-F22113E07BA7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5E1317E-7AA1-4C18-B23D-5E24D0123766}"/>
              </a:ext>
            </a:extLst>
          </p:cNvPr>
          <p:cNvCxnSpPr>
            <a:cxnSpLocks/>
          </p:cNvCxnSpPr>
          <p:nvPr userDrawn="1"/>
        </p:nvCxnSpPr>
        <p:spPr>
          <a:xfrm>
            <a:off x="561975" y="959153"/>
            <a:ext cx="10791825" cy="0"/>
          </a:xfrm>
          <a:prstGeom prst="line">
            <a:avLst/>
          </a:prstGeom>
          <a:ln w="63500" cap="rnd">
            <a:gradFill flip="none" rotWithShape="1">
              <a:gsLst>
                <a:gs pos="46000">
                  <a:srgbClr val="FF0000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6B1377A0-F60B-F503-CB34-C8CACDC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4" y="366374"/>
            <a:ext cx="10791825" cy="592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1" lang="ko-Kore-US" altLang="en-US" sz="28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333186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66431-9A4A-2D3E-9A74-79D9948E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4" y="366370"/>
            <a:ext cx="10791825" cy="592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1" lang="ko-Kore-US" altLang="en-US" sz="28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US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02A354-BDCA-4BD2-03AC-1345304E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20-8EA4-5647-BC99-FE4E02DCFF23}" type="datetimeFigureOut">
              <a:rPr kumimoji="1" lang="ko-Kore-US" altLang="en-US" smtClean="0"/>
              <a:t>8/12/24</a:t>
            </a:fld>
            <a:endParaRPr kumimoji="1" lang="ko-Kore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FDAC87-9658-4F24-46BC-57F1784B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092FF-85FC-B163-2C79-B6A260D8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AC20-9A27-FE4B-B0E0-F22113E07BA7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A419CB6-0C8D-C927-4299-797220430CF5}"/>
              </a:ext>
            </a:extLst>
          </p:cNvPr>
          <p:cNvCxnSpPr>
            <a:cxnSpLocks/>
          </p:cNvCxnSpPr>
          <p:nvPr userDrawn="1"/>
        </p:nvCxnSpPr>
        <p:spPr>
          <a:xfrm>
            <a:off x="561975" y="959153"/>
            <a:ext cx="10791825" cy="0"/>
          </a:xfrm>
          <a:prstGeom prst="line">
            <a:avLst/>
          </a:prstGeom>
          <a:ln w="63500" cap="rnd">
            <a:gradFill flip="none" rotWithShape="1">
              <a:gsLst>
                <a:gs pos="46000">
                  <a:srgbClr val="FF0000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0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5B8782-603F-7F34-174D-C8BDB945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9D20-8EA4-5647-BC99-FE4E02DCFF23}" type="datetimeFigureOut">
              <a:rPr kumimoji="1" lang="ko-Kore-US" altLang="en-US" smtClean="0"/>
              <a:t>8/12/24</a:t>
            </a:fld>
            <a:endParaRPr kumimoji="1" lang="ko-Kore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06B90D-1B4F-460B-D8FC-7B9AA611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46951-1A69-029C-2687-EFE10DD1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AC20-9A27-FE4B-B0E0-F22113E07BA7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37110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896DED-8680-271A-6055-D7CFEDD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4" y="366370"/>
            <a:ext cx="10791825" cy="59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ore-US" sz="2800" b="1" dirty="0"/>
              <a:t>Previous Issues and Body Orientation Task</a:t>
            </a:r>
            <a:endParaRPr kumimoji="1" lang="en-US" altLang="ko-Kore-US" sz="24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8ADCF-89F7-4CC2-A351-2AA656BC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975" y="1116533"/>
            <a:ext cx="10791825" cy="506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D8043-840E-6A45-5B3F-60FE6E720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0354" y="6356350"/>
            <a:ext cx="1541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E29D20-8EA4-5647-BC99-FE4E02DCFF23}" type="datetimeFigureOut">
              <a:rPr kumimoji="1" lang="ko-Kore-US" altLang="en-US" smtClean="0"/>
              <a:t>8/12/24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91103-DDF4-BB16-39B9-CB6E38B32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6718" y="6356350"/>
            <a:ext cx="159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US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2BAA2-1EB3-B143-3E4C-467E93015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4726" y="6356350"/>
            <a:ext cx="9605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AAC20-9A27-FE4B-B0E0-F22113E07BA7}" type="slidenum">
              <a:rPr kumimoji="1" lang="ko-Kore-US" altLang="en-US" smtClean="0"/>
              <a:pPr/>
              <a:t>‹#›</a:t>
            </a:fld>
            <a:endParaRPr kumimoji="1" lang="ko-Kore-US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F53FE5-E6E0-44AE-3712-EF4C42412DD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414577" y="5816547"/>
            <a:ext cx="1592697" cy="9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4C181C2-6126-A860-C6AF-D0C6F97B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Closed Loop Inverse Kinematics  (CLIK)</a:t>
            </a:r>
            <a:endParaRPr lang="ko-Kore-US" altLang="en-US"/>
          </a:p>
        </p:txBody>
      </p:sp>
      <p:pic>
        <p:nvPicPr>
          <p:cNvPr id="6" name="그림 5" descr="\documentclass{article}&#10;\usepackage{amsmath}&#10;\usepackage{amsfonts}&#10;\usepackage{amssymb}&#10;\usepackage{bm}&#10;&#10;&#10;% dynamics related term&#10;\def\Mmat{\bm{M}}&#10;\def\Cmat{\bm{C}}&#10;\def\gvec{\bm{g}}&#10;&#10;% generalized coordinates&#10;\def\qddot{\ddot{\bm{q}}}&#10;\def\qdot{\dot{\bm{q}}}&#10;\def\q{\bm{q}}&#10;&#10;\def\0{\bm{0}}&#10;\def\1{\mathbf{I}}&#10;&#10;\pagestyle{empty}&#10;\begin{document}&#10;&#10;&#10;$$&#10;\qdot_d = \bm{J}^{-1}(\bm{\dot{x}} + \bm{K}\Delta\bm{x})&#10;$$&#10;&#10;\end{document}" title="IguanaTex Bitmap Display">
            <a:extLst>
              <a:ext uri="{FF2B5EF4-FFF2-40B4-BE49-F238E27FC236}">
                <a16:creationId xmlns:a16="http://schemas.microsoft.com/office/drawing/2014/main" id="{2BF4A02A-FE21-A1B9-C376-93988F26C7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59823" y="2563828"/>
            <a:ext cx="1402080" cy="167640"/>
          </a:xfrm>
          <a:prstGeom prst="rect">
            <a:avLst/>
          </a:prstGeom>
        </p:spPr>
      </p:pic>
      <p:pic>
        <p:nvPicPr>
          <p:cNvPr id="12" name="그림 11" descr="\documentclass{article}&#10;\usepackage{amsmath}&#10;\usepackage{amsfonts}&#10;\usepackage{amssymb}&#10;\usepackage{bm}&#10;&#10;&#10;% dynamics related term&#10;\def\Mmat{\bm{M}}&#10;\def\Cmat{\bm{C}}&#10;\def\gvec{\bm{g}}&#10;&#10;% generalized coordinates&#10;\def\qddot{\ddot{\bm{q}}}&#10;\def\qdot{\dot{\bm{q}}}&#10;\def\q{\bm{q}}&#10;&#10;\def\0{\bm{0}}&#10;\def\1{\mathbf{I}}&#10;&#10;\pagestyle{empty}&#10;\begin{document}&#10;&#10;&#10;$$&#10;\bm{\tau} = \bm{K}_p (\q_d - \q) + \bm{K}_d ( \bm{J}^{-1}(\bm{\dot{x}} + \bm{K}\Delta\bm{x}) ) - \qdot)&#10;$$&#10;&#10;\end{document}" title="IguanaTex Bitmap Display">
            <a:extLst>
              <a:ext uri="{FF2B5EF4-FFF2-40B4-BE49-F238E27FC236}">
                <a16:creationId xmlns:a16="http://schemas.microsoft.com/office/drawing/2014/main" id="{82C1A41B-F08F-2FAE-C780-7781A6B52C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59823" y="3424484"/>
            <a:ext cx="2971800" cy="1828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70729C-A533-A3D7-4010-7573BE9EA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74" y="1097669"/>
            <a:ext cx="5740400" cy="1409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45110-E296-F11D-0E2C-1712D9A3B780}"/>
              </a:ext>
            </a:extLst>
          </p:cNvPr>
          <p:cNvSpPr txBox="1"/>
          <p:nvPr/>
        </p:nvSpPr>
        <p:spPr>
          <a:xfrm>
            <a:off x="2956275" y="246298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US" dirty="0"/>
              <a:t>CLIK</a:t>
            </a:r>
            <a:endParaRPr kumimoji="1" lang="ko-US" altLang="en-US" dirty="0"/>
          </a:p>
        </p:txBody>
      </p:sp>
      <p:pic>
        <p:nvPicPr>
          <p:cNvPr id="18" name="그림 17" descr="\documentclass{article}&#10;\usepackage{amsmath}&#10;\usepackage{amsfonts}&#10;\usepackage{amssymb}&#10;\usepackage{bm}&#10;&#10;&#10;% dynamics related term&#10;\def\Mmat{\bm{M}}&#10;\def\Cmat{\bm{C}}&#10;\def\gvec{\bm{g}}&#10;&#10;% generalized coordinates&#10;\def\qddot{\ddot{\bm{q}}}&#10;\def\qdot{\dot{\bm{q}}}&#10;\def\q{\bm{q}}&#10;&#10;\def\0{\bm{0}}&#10;\def\1{\mathbf{I}}&#10;&#10;\pagestyle{empty}&#10;\begin{document}&#10;&#10;&#10;$$&#10;\q_d = \int \qdot_d \textit{dt}&#10;$$&#10;&#10;\end{document}" title="IguanaTex Bitmap Display">
            <a:extLst>
              <a:ext uri="{FF2B5EF4-FFF2-40B4-BE49-F238E27FC236}">
                <a16:creationId xmlns:a16="http://schemas.microsoft.com/office/drawing/2014/main" id="{3432A25C-423E-C85A-0E51-AAAD300702E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59823" y="2910336"/>
            <a:ext cx="822960" cy="335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D0E945-E843-3C5A-2417-C969E32DA180}"/>
              </a:ext>
            </a:extLst>
          </p:cNvPr>
          <p:cNvSpPr txBox="1"/>
          <p:nvPr/>
        </p:nvSpPr>
        <p:spPr>
          <a:xfrm>
            <a:off x="2236333" y="289164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US" dirty="0"/>
              <a:t>q0 + (</a:t>
            </a:r>
            <a:r>
              <a:rPr kumimoji="1" lang="en-US" altLang="ko-US" dirty="0" err="1"/>
              <a:t>qdot_d</a:t>
            </a:r>
            <a:r>
              <a:rPr kumimoji="1" lang="en-US" altLang="ko-US" dirty="0"/>
              <a:t> * dt)</a:t>
            </a:r>
            <a:endParaRPr kumimoji="1" lang="ko-US" altLang="en-US" dirty="0"/>
          </a:p>
        </p:txBody>
      </p:sp>
    </p:spTree>
    <p:extLst>
      <p:ext uri="{BB962C8B-B14F-4D97-AF65-F5344CB8AC3E}">
        <p14:creationId xmlns:p14="http://schemas.microsoft.com/office/powerpoint/2010/main" val="1571164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92"/>
  <p:tag name="OUTPUTTYPE" val="PDF"/>
  <p:tag name="IGUANATEXVERSION" val="160"/>
  <p:tag name="LATEXADDIN" val="\documentclass{article}&#10;\usepackage{amsmath}&#10;\usepackage{amsfonts}&#10;\usepackage{amssymb}&#10;\usepackage{bm}&#10;&#10;&#10;% dynamics related term&#10;\def\Mmat{\bm{M}}&#10;\def\Cmat{\bm{C}}&#10;\def\gvec{\bm{g}}&#10;&#10;% generalized coordinates&#10;\def\qddot{\ddot{\bm{q}}}&#10;\def\qdot{\dot{\bm{q}}}&#10;\def\q{\bm{q}}&#10;&#10;\def\0{\bm{0}}&#10;\def\1{\mathbf{I}}&#10;&#10;\pagestyle{empty}&#10;\begin{document}&#10;&#10;&#10;$$&#10;\qdot_d = \bm{J}^{-1}(\bm{\dot{x}} + \bm{K}\Delta\bm{x})&#10;$$&#10;&#10;\end{document}"/>
  <p:tag name="IGUANATEXSIZE" val="12"/>
  <p:tag name="IGUANATEXCURSOR" val="408"/>
  <p:tag name="TRANSPARENCY" val="True"/>
  <p:tag name="LATEXENGINEID" val="0"/>
  <p:tag name="TEMPFOLDER" val="/Users/junyoungkim/Library/Containers/com.microsoft.Powerpoint/Data/tmp/TemporaryItems/"/>
  <p:tag name="LATEXFORMHEIGHT" val="426.65"/>
  <p:tag name="LATEXFORMWIDTH" val="93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95"/>
  <p:tag name="OUTPUTTYPE" val="PDF"/>
  <p:tag name="IGUANATEXVERSION" val="160"/>
  <p:tag name="LATEXADDIN" val="\documentclass{article}&#10;\usepackage{amsmath}&#10;\usepackage{amsfonts}&#10;\usepackage{amssymb}&#10;\usepackage{bm}&#10;&#10;&#10;% dynamics related term&#10;\def\Mmat{\bm{M}}&#10;\def\Cmat{\bm{C}}&#10;\def\gvec{\bm{g}}&#10;&#10;% generalized coordinates&#10;\def\qddot{\ddot{\bm{q}}}&#10;\def\qdot{\dot{\bm{q}}}&#10;\def\q{\bm{q}}&#10;&#10;\def\0{\bm{0}}&#10;\def\1{\mathbf{I}}&#10;&#10;\pagestyle{empty}&#10;\begin{document}&#10;&#10;&#10;$$&#10;\bm{\tau} = \bm{K}_p (\q_d - \q) + \bm{K}_d ( \bm{J}^{-1}(\bm{\dot{x}} + \bm{K}\Delta\bm{x}) ) - \qdot)&#10;$$&#10;&#10;\end{document}"/>
  <p:tag name="IGUANATEXSIZE" val="12"/>
  <p:tag name="IGUANATEXCURSOR" val="364"/>
  <p:tag name="TRANSPARENCY" val="True"/>
  <p:tag name="LATEXENGINEID" val="0"/>
  <p:tag name="TEMPFOLDER" val="/Users/junyoungkim/Library/Containers/com.microsoft.Powerpoint/Data/tmp/TemporaryItems/"/>
  <p:tag name="LATEXFORMHEIGHT" val="426.65"/>
  <p:tag name="LATEXFORMWIDTH" val="93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54"/>
  <p:tag name="OUTPUTTYPE" val="PDF"/>
  <p:tag name="IGUANATEXVERSION" val="160"/>
  <p:tag name="LATEXADDIN" val="\documentclass{article}&#10;\usepackage{amsmath}&#10;\usepackage{amsfonts}&#10;\usepackage{amssymb}&#10;\usepackage{bm}&#10;&#10;&#10;% dynamics related term&#10;\def\Mmat{\bm{M}}&#10;\def\Cmat{\bm{C}}&#10;\def\gvec{\bm{g}}&#10;&#10;% generalized coordinates&#10;\def\qddot{\ddot{\bm{q}}}&#10;\def\qdot{\dot{\bm{q}}}&#10;\def\q{\bm{q}}&#10;&#10;\def\0{\bm{0}}&#10;\def\1{\mathbf{I}}&#10;&#10;\pagestyle{empty}&#10;\begin{document}&#10;&#10;&#10;$$&#10;\q_d = \int \qdot_d \textit{dt}&#10;$$&#10;&#10;\end{document}"/>
  <p:tag name="IGUANATEXSIZE" val="12"/>
  <p:tag name="IGUANATEXCURSOR" val="383"/>
  <p:tag name="TRANSPARENCY" val="True"/>
  <p:tag name="LATEXENGINEID" val="0"/>
  <p:tag name="TEMPFOLDER" val="/Users/junyoungkim/Library/Containers/com.microsoft.Powerpoint/Data/tmp/TemporaryItems/"/>
  <p:tag name="LATEXFORMHEIGHT" val="426.65"/>
  <p:tag name="LATEXFORMWIDTH" val="933.35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테마</vt:lpstr>
      <vt:lpstr>Closed Loop Inverse Kinematics  (CLIK)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JunYoung Kim</dc:creator>
  <cp:lastModifiedBy>JunYoung Kim</cp:lastModifiedBy>
  <cp:revision>13</cp:revision>
  <dcterms:created xsi:type="dcterms:W3CDTF">2024-04-25T06:08:50Z</dcterms:created>
  <dcterms:modified xsi:type="dcterms:W3CDTF">2024-08-12T07:40:44Z</dcterms:modified>
</cp:coreProperties>
</file>