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1"/>
  </p:notesMasterIdLst>
  <p:sldIdLst>
    <p:sldId id="256" r:id="rId2"/>
    <p:sldId id="257" r:id="rId3"/>
    <p:sldId id="258" r:id="rId4"/>
    <p:sldId id="259" r:id="rId5"/>
    <p:sldId id="260" r:id="rId6"/>
    <p:sldId id="261" r:id="rId7"/>
    <p:sldId id="264"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9"/>
    <p:restoredTop sz="80829"/>
  </p:normalViewPr>
  <p:slideViewPr>
    <p:cSldViewPr snapToGrid="0" snapToObjects="1">
      <p:cViewPr varScale="1">
        <p:scale>
          <a:sx n="66" d="100"/>
          <a:sy n="66" d="100"/>
        </p:scale>
        <p:origin x="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44839-0BD8-C34B-B9A3-F0E55C440FB0}" type="datetimeFigureOut">
              <a:rPr lang="en-US" smtClean="0"/>
              <a:t>11/22/16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15163-D0D1-5E4B-994B-FE67FB5468DC}" type="slidenum">
              <a:rPr lang="en-US" smtClean="0"/>
              <a:t>‹#›</a:t>
            </a:fld>
            <a:endParaRPr lang="en-US"/>
          </a:p>
        </p:txBody>
      </p:sp>
    </p:spTree>
    <p:extLst>
      <p:ext uri="{BB962C8B-B14F-4D97-AF65-F5344CB8AC3E}">
        <p14:creationId xmlns:p14="http://schemas.microsoft.com/office/powerpoint/2010/main" val="1245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lukeg.sgedu.site</a:t>
            </a:r>
            <a:r>
              <a:rPr lang="en-US" dirty="0" smtClean="0"/>
              <a:t>/</a:t>
            </a:r>
            <a:r>
              <a:rPr lang="en-US" dirty="0" err="1" smtClean="0"/>
              <a:t>Companylist.php</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Audit 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Sitegrounds</a:t>
            </a:r>
            <a:r>
              <a:rPr lang="en-US" dirty="0" smtClean="0"/>
              <a:t> functions and procedures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2815163-D0D1-5E4B-994B-FE67FB5468DC}" type="slidenum">
              <a:rPr lang="en-US" smtClean="0"/>
              <a:t>1</a:t>
            </a:fld>
            <a:endParaRPr lang="en-US"/>
          </a:p>
        </p:txBody>
      </p:sp>
    </p:spTree>
    <p:extLst>
      <p:ext uri="{BB962C8B-B14F-4D97-AF65-F5344CB8AC3E}">
        <p14:creationId xmlns:p14="http://schemas.microsoft.com/office/powerpoint/2010/main" val="133956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lukeg.sgedu.site</a:t>
            </a:r>
            <a:r>
              <a:rPr lang="en-US" dirty="0" smtClean="0"/>
              <a:t>/</a:t>
            </a:r>
            <a:r>
              <a:rPr lang="en-US" dirty="0" err="1" smtClean="0"/>
              <a:t>Companylist.php</a:t>
            </a:r>
            <a:endParaRPr lang="en-US" dirty="0" smtClean="0"/>
          </a:p>
          <a:p>
            <a:endParaRPr lang="en-US" dirty="0"/>
          </a:p>
        </p:txBody>
      </p:sp>
      <p:sp>
        <p:nvSpPr>
          <p:cNvPr id="4" name="Slide Number Placeholder 3"/>
          <p:cNvSpPr>
            <a:spLocks noGrp="1"/>
          </p:cNvSpPr>
          <p:nvPr>
            <p:ph type="sldNum" sz="quarter" idx="10"/>
          </p:nvPr>
        </p:nvSpPr>
        <p:spPr/>
        <p:txBody>
          <a:bodyPr/>
          <a:lstStyle/>
          <a:p>
            <a:fld id="{D2815163-D0D1-5E4B-994B-FE67FB5468DC}" type="slidenum">
              <a:rPr lang="en-US" smtClean="0"/>
              <a:t>2</a:t>
            </a:fld>
            <a:endParaRPr lang="en-US"/>
          </a:p>
        </p:txBody>
      </p:sp>
    </p:spTree>
    <p:extLst>
      <p:ext uri="{BB962C8B-B14F-4D97-AF65-F5344CB8AC3E}">
        <p14:creationId xmlns:p14="http://schemas.microsoft.com/office/powerpoint/2010/main" val="3566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lukeg.sgedu.site</a:t>
            </a:r>
            <a:r>
              <a:rPr lang="en-US" dirty="0" smtClean="0"/>
              <a:t>/</a:t>
            </a:r>
            <a:r>
              <a:rPr lang="en-US" dirty="0" err="1" smtClean="0"/>
              <a:t>Companylist.php</a:t>
            </a:r>
            <a:endParaRPr lang="en-US" dirty="0" smtClean="0"/>
          </a:p>
          <a:p>
            <a:endParaRPr lang="en-US" dirty="0"/>
          </a:p>
        </p:txBody>
      </p:sp>
      <p:sp>
        <p:nvSpPr>
          <p:cNvPr id="4" name="Slide Number Placeholder 3"/>
          <p:cNvSpPr>
            <a:spLocks noGrp="1"/>
          </p:cNvSpPr>
          <p:nvPr>
            <p:ph type="sldNum" sz="quarter" idx="10"/>
          </p:nvPr>
        </p:nvSpPr>
        <p:spPr/>
        <p:txBody>
          <a:bodyPr/>
          <a:lstStyle/>
          <a:p>
            <a:fld id="{D2815163-D0D1-5E4B-994B-FE67FB5468DC}" type="slidenum">
              <a:rPr lang="en-US" smtClean="0"/>
              <a:t>3</a:t>
            </a:fld>
            <a:endParaRPr lang="en-US"/>
          </a:p>
        </p:txBody>
      </p:sp>
    </p:spTree>
    <p:extLst>
      <p:ext uri="{BB962C8B-B14F-4D97-AF65-F5344CB8AC3E}">
        <p14:creationId xmlns:p14="http://schemas.microsoft.com/office/powerpoint/2010/main" val="78473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15163-D0D1-5E4B-994B-FE67FB5468DC}" type="slidenum">
              <a:rPr lang="en-US" smtClean="0"/>
              <a:t>4</a:t>
            </a:fld>
            <a:endParaRPr lang="en-US"/>
          </a:p>
        </p:txBody>
      </p:sp>
    </p:spTree>
    <p:extLst>
      <p:ext uri="{BB962C8B-B14F-4D97-AF65-F5344CB8AC3E}">
        <p14:creationId xmlns:p14="http://schemas.microsoft.com/office/powerpoint/2010/main" val="28886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SELECT ticker, </a:t>
            </a:r>
            <a:r>
              <a:rPr lang="en-US" dirty="0" err="1" smtClean="0"/>
              <a:t>Credit_Rating</a:t>
            </a:r>
            <a:r>
              <a:rPr lang="en-US" dirty="0" smtClean="0"/>
              <a:t>('AAPL') FROM </a:t>
            </a:r>
            <a:r>
              <a:rPr lang="en-US" dirty="0" err="1" smtClean="0"/>
              <a:t>balanceSheet</a:t>
            </a:r>
            <a:r>
              <a:rPr lang="en-US" dirty="0" smtClean="0"/>
              <a:t> WHERE ticker ='AAPL';</a:t>
            </a:r>
          </a:p>
          <a:p>
            <a:endParaRPr lang="en-US" dirty="0"/>
          </a:p>
        </p:txBody>
      </p:sp>
      <p:sp>
        <p:nvSpPr>
          <p:cNvPr id="4" name="Slide Number Placeholder 3"/>
          <p:cNvSpPr>
            <a:spLocks noGrp="1"/>
          </p:cNvSpPr>
          <p:nvPr>
            <p:ph type="sldNum" sz="quarter" idx="10"/>
          </p:nvPr>
        </p:nvSpPr>
        <p:spPr/>
        <p:txBody>
          <a:bodyPr/>
          <a:lstStyle/>
          <a:p>
            <a:fld id="{D2815163-D0D1-5E4B-994B-FE67FB5468DC}" type="slidenum">
              <a:rPr lang="en-US" smtClean="0"/>
              <a:t>7</a:t>
            </a:fld>
            <a:endParaRPr lang="en-US"/>
          </a:p>
        </p:txBody>
      </p:sp>
    </p:spTree>
    <p:extLst>
      <p:ext uri="{BB962C8B-B14F-4D97-AF65-F5344CB8AC3E}">
        <p14:creationId xmlns:p14="http://schemas.microsoft.com/office/powerpoint/2010/main" val="39250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15163-D0D1-5E4B-994B-FE67FB5468DC}" type="slidenum">
              <a:rPr lang="en-US" smtClean="0"/>
              <a:t>8</a:t>
            </a:fld>
            <a:endParaRPr lang="en-US"/>
          </a:p>
        </p:txBody>
      </p:sp>
    </p:spTree>
    <p:extLst>
      <p:ext uri="{BB962C8B-B14F-4D97-AF65-F5344CB8AC3E}">
        <p14:creationId xmlns:p14="http://schemas.microsoft.com/office/powerpoint/2010/main" val="71566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32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18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30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700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5757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85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814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45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89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9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14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839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3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2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929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84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6675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11/22/16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73755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Statement Database</a:t>
            </a:r>
            <a:endParaRPr lang="en-US" dirty="0"/>
          </a:p>
        </p:txBody>
      </p:sp>
      <p:sp>
        <p:nvSpPr>
          <p:cNvPr id="3" name="Subtitle 2"/>
          <p:cNvSpPr>
            <a:spLocks noGrp="1"/>
          </p:cNvSpPr>
          <p:nvPr>
            <p:ph type="subTitle" idx="1"/>
          </p:nvPr>
        </p:nvSpPr>
        <p:spPr/>
        <p:txBody>
          <a:bodyPr/>
          <a:lstStyle/>
          <a:p>
            <a:r>
              <a:rPr lang="en-US" dirty="0" smtClean="0"/>
              <a:t>By: Luke Glayat</a:t>
            </a:r>
            <a:endParaRPr lang="en-US" dirty="0"/>
          </a:p>
        </p:txBody>
      </p:sp>
    </p:spTree>
    <p:extLst>
      <p:ext uri="{BB962C8B-B14F-4D97-AF65-F5344CB8AC3E}">
        <p14:creationId xmlns:p14="http://schemas.microsoft.com/office/powerpoint/2010/main" val="438424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Publicly traded companies are required to release a 10-k every year, which is a very long document that contains 3 different Financial Statements.</a:t>
            </a:r>
          </a:p>
          <a:p>
            <a:r>
              <a:rPr lang="en-US" dirty="0" smtClean="0"/>
              <a:t>These Financial Statements are used by investors primarily to analyze various aspects of the company.</a:t>
            </a:r>
          </a:p>
          <a:p>
            <a:r>
              <a:rPr lang="en-US" dirty="0" smtClean="0"/>
              <a:t>The names of these financial statements are the Balance Sheet, Income Statement, and Statement of Cash Flows.</a:t>
            </a:r>
          </a:p>
          <a:p>
            <a:r>
              <a:rPr lang="en-US" dirty="0" smtClean="0"/>
              <a:t>Three of the most common types of analyses are Efficiency, Profitability, and Liquidity.</a:t>
            </a:r>
            <a:endParaRPr lang="en-US" dirty="0"/>
          </a:p>
        </p:txBody>
      </p:sp>
    </p:spTree>
    <p:extLst>
      <p:ext uri="{BB962C8B-B14F-4D97-AF65-F5344CB8AC3E}">
        <p14:creationId xmlns:p14="http://schemas.microsoft.com/office/powerpoint/2010/main" val="2044647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4594" y="809340"/>
            <a:ext cx="9649839" cy="5424926"/>
          </a:xfrm>
        </p:spPr>
      </p:pic>
    </p:spTree>
    <p:extLst>
      <p:ext uri="{BB962C8B-B14F-4D97-AF65-F5344CB8AC3E}">
        <p14:creationId xmlns:p14="http://schemas.microsoft.com/office/powerpoint/2010/main" val="202379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72406"/>
            <a:ext cx="9601196" cy="1303867"/>
          </a:xfrm>
        </p:spPr>
        <p:txBody>
          <a:bodyPr/>
          <a:lstStyle/>
          <a:p>
            <a:r>
              <a:rPr lang="en-US" dirty="0" smtClean="0"/>
              <a:t>Isolation Level/Integrity Enforcement</a:t>
            </a:r>
            <a:endParaRPr lang="en-US" dirty="0"/>
          </a:p>
        </p:txBody>
      </p:sp>
      <p:sp>
        <p:nvSpPr>
          <p:cNvPr id="3" name="Content Placeholder 2"/>
          <p:cNvSpPr>
            <a:spLocks noGrp="1"/>
          </p:cNvSpPr>
          <p:nvPr>
            <p:ph idx="1"/>
          </p:nvPr>
        </p:nvSpPr>
        <p:spPr>
          <a:xfrm>
            <a:off x="1295402" y="2490281"/>
            <a:ext cx="10018713" cy="3268493"/>
          </a:xfrm>
        </p:spPr>
        <p:txBody>
          <a:bodyPr>
            <a:normAutofit fontScale="92500" lnSpcReduction="10000"/>
          </a:bodyPr>
          <a:lstStyle/>
          <a:p>
            <a:r>
              <a:rPr lang="en-US" sz="2100" dirty="0" smtClean="0"/>
              <a:t>In this type of Database, transaction issues with the Isolation Level would very seldom arise because they should only occur once a year when the new 10-k is releases(Updates), when companies go bankrupt(Deletes) or when they go Public(Insert).</a:t>
            </a:r>
          </a:p>
          <a:p>
            <a:r>
              <a:rPr lang="en-US" sz="2100" dirty="0" smtClean="0"/>
              <a:t>Therefore I have decided to go with Read Committed so I can only view data that has been committed to the database.</a:t>
            </a:r>
          </a:p>
          <a:p>
            <a:r>
              <a:rPr lang="en-US" sz="2100" dirty="0" smtClean="0"/>
              <a:t>The guest user account has very limited options due to the sensitivity of this information. If anybody was able to modify Yahoo! Finance’s stock data, they would potentially be able to cause disastrous effects on the market. The guest only has “SELECT”  and “SHOW VIEW” permissions in this database. Where I (the admin) am able to update, insert, and delete when necessary.</a:t>
            </a:r>
          </a:p>
          <a:p>
            <a:r>
              <a:rPr lang="en-US" sz="2100" dirty="0" smtClean="0"/>
              <a:t>Integrity enforcement as trigger</a:t>
            </a:r>
          </a:p>
          <a:p>
            <a:endParaRPr lang="en-US" dirty="0"/>
          </a:p>
        </p:txBody>
      </p:sp>
    </p:spTree>
    <p:extLst>
      <p:ext uri="{BB962C8B-B14F-4D97-AF65-F5344CB8AC3E}">
        <p14:creationId xmlns:p14="http://schemas.microsoft.com/office/powerpoint/2010/main" val="830348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US" dirty="0" smtClean="0"/>
              <a:t>My Database is in 4</a:t>
            </a:r>
            <a:r>
              <a:rPr lang="en-US" baseline="30000" dirty="0" smtClean="0"/>
              <a:t>th</a:t>
            </a:r>
            <a:r>
              <a:rPr lang="en-US" dirty="0" smtClean="0"/>
              <a:t> Normal Form</a:t>
            </a:r>
          </a:p>
          <a:p>
            <a:r>
              <a:rPr lang="en-US" dirty="0" smtClean="0"/>
              <a:t>Its crucial for every field(column) to be determined by the key in the table and no other column.</a:t>
            </a:r>
          </a:p>
          <a:p>
            <a:r>
              <a:rPr lang="en-US" dirty="0" smtClean="0"/>
              <a:t>The numbers you will see for each Financial Statement and ratio are determined by the stock ticker for the most recent year.</a:t>
            </a:r>
          </a:p>
          <a:p>
            <a:r>
              <a:rPr lang="en-US" dirty="0" smtClean="0"/>
              <a:t>If my database contained previous years data, there would be MVDs</a:t>
            </a:r>
            <a:endParaRPr lang="en-US" dirty="0"/>
          </a:p>
        </p:txBody>
      </p:sp>
    </p:spTree>
    <p:extLst>
      <p:ext uri="{BB962C8B-B14F-4D97-AF65-F5344CB8AC3E}">
        <p14:creationId xmlns:p14="http://schemas.microsoft.com/office/powerpoint/2010/main" val="823019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Triggers/Constraint</a:t>
            </a:r>
            <a:endParaRPr lang="en-US" dirty="0"/>
          </a:p>
        </p:txBody>
      </p:sp>
      <p:sp>
        <p:nvSpPr>
          <p:cNvPr id="3" name="Content Placeholder 2"/>
          <p:cNvSpPr>
            <a:spLocks noGrp="1"/>
          </p:cNvSpPr>
          <p:nvPr>
            <p:ph idx="1"/>
          </p:nvPr>
        </p:nvSpPr>
        <p:spPr/>
        <p:txBody>
          <a:bodyPr>
            <a:normAutofit/>
          </a:bodyPr>
          <a:lstStyle/>
          <a:p>
            <a:r>
              <a:rPr lang="en-US" dirty="0" smtClean="0"/>
              <a:t>I have created a ”BEFORE INSERT” trigger that adds any tuples added to the relation “cashFlows” to an audit table. This audit table will let me check for historical cash flows, for any type of growth analysis I may need. However for the sake of this project, all data being analyzed is for the most recent year.</a:t>
            </a:r>
          </a:p>
          <a:p>
            <a:r>
              <a:rPr lang="en-US" dirty="0" err="1" smtClean="0"/>
              <a:t>BalanceChecker</a:t>
            </a:r>
            <a:r>
              <a:rPr lang="en-US" dirty="0" smtClean="0"/>
              <a:t> trigger  that acts as a constraint for bad data</a:t>
            </a:r>
          </a:p>
        </p:txBody>
      </p:sp>
    </p:spTree>
    <p:extLst>
      <p:ext uri="{BB962C8B-B14F-4D97-AF65-F5344CB8AC3E}">
        <p14:creationId xmlns:p14="http://schemas.microsoft.com/office/powerpoint/2010/main" val="140471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Procedure/Functions</a:t>
            </a:r>
          </a:p>
        </p:txBody>
      </p:sp>
      <p:sp>
        <p:nvSpPr>
          <p:cNvPr id="3" name="Content Placeholder 2"/>
          <p:cNvSpPr>
            <a:spLocks noGrp="1"/>
          </p:cNvSpPr>
          <p:nvPr>
            <p:ph idx="1"/>
          </p:nvPr>
        </p:nvSpPr>
        <p:spPr/>
        <p:txBody>
          <a:bodyPr/>
          <a:lstStyle/>
          <a:p>
            <a:r>
              <a:rPr lang="en-US" sz="2800" dirty="0"/>
              <a:t>I have made a procedure that returns all of the companies in the “Technology Sector” that are available in the database for analysis.</a:t>
            </a:r>
          </a:p>
          <a:p>
            <a:r>
              <a:rPr lang="en-US" sz="2800" dirty="0" smtClean="0"/>
              <a:t>Function </a:t>
            </a:r>
            <a:r>
              <a:rPr lang="en-US" sz="2800" dirty="0"/>
              <a:t>to determine capital structure of a company based upon its Balance </a:t>
            </a:r>
            <a:r>
              <a:rPr lang="en-US" sz="2800" dirty="0" smtClean="0"/>
              <a:t>Sheet.</a:t>
            </a:r>
            <a:endParaRPr lang="en-US" sz="2800" dirty="0"/>
          </a:p>
          <a:p>
            <a:pPr lvl="0"/>
            <a:endParaRPr lang="en-US" dirty="0"/>
          </a:p>
          <a:p>
            <a:endParaRPr lang="en-US" dirty="0"/>
          </a:p>
        </p:txBody>
      </p:sp>
    </p:spTree>
    <p:extLst>
      <p:ext uri="{BB962C8B-B14F-4D97-AF65-F5344CB8AC3E}">
        <p14:creationId xmlns:p14="http://schemas.microsoft.com/office/powerpoint/2010/main" val="86352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use of this data?</a:t>
            </a:r>
            <a:endParaRPr lang="en-US" dirty="0"/>
          </a:p>
        </p:txBody>
      </p:sp>
      <p:sp>
        <p:nvSpPr>
          <p:cNvPr id="3" name="Content Placeholder 2"/>
          <p:cNvSpPr>
            <a:spLocks noGrp="1"/>
          </p:cNvSpPr>
          <p:nvPr>
            <p:ph idx="1"/>
          </p:nvPr>
        </p:nvSpPr>
        <p:spPr/>
        <p:txBody>
          <a:bodyPr/>
          <a:lstStyle/>
          <a:p>
            <a:r>
              <a:rPr lang="en-US" dirty="0" smtClean="0"/>
              <a:t>These financial ratios to the untrained eye may appear good or bad, however its difficult to tell when just looking at them alone, or comparing them to an unrelated company.</a:t>
            </a:r>
          </a:p>
          <a:p>
            <a:r>
              <a:rPr lang="en-US" dirty="0" smtClean="0"/>
              <a:t>A common tool investors use is ”Benchmarking” to display averages of these ratios depending on what sector they belong to. </a:t>
            </a:r>
          </a:p>
          <a:p>
            <a:r>
              <a:rPr lang="en-US" dirty="0" smtClean="0"/>
              <a:t>I have created a View called “Sector Performance” which calculates the averages of various ratios, grouped by their sector.</a:t>
            </a:r>
          </a:p>
          <a:p>
            <a:endParaRPr lang="en-US" dirty="0"/>
          </a:p>
        </p:txBody>
      </p:sp>
    </p:spTree>
    <p:extLst>
      <p:ext uri="{BB962C8B-B14F-4D97-AF65-F5344CB8AC3E}">
        <p14:creationId xmlns:p14="http://schemas.microsoft.com/office/powerpoint/2010/main" val="42339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124" y="2436779"/>
            <a:ext cx="10018713" cy="1752599"/>
          </a:xfrm>
        </p:spPr>
        <p:txBody>
          <a:bodyPr/>
          <a:lstStyle/>
          <a:p>
            <a:r>
              <a:rPr lang="en-US" dirty="0" smtClean="0"/>
              <a:t>The End</a:t>
            </a:r>
            <a:endParaRPr lang="en-US" dirty="0"/>
          </a:p>
        </p:txBody>
      </p:sp>
    </p:spTree>
    <p:extLst>
      <p:ext uri="{BB962C8B-B14F-4D97-AF65-F5344CB8AC3E}">
        <p14:creationId xmlns:p14="http://schemas.microsoft.com/office/powerpoint/2010/main" val="108487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1703</TotalTime>
  <Words>539</Words>
  <Application>Microsoft Macintosh PowerPoint</Application>
  <PresentationFormat>Widescreen</PresentationFormat>
  <Paragraphs>42</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Garamond</vt:lpstr>
      <vt:lpstr>Arial</vt:lpstr>
      <vt:lpstr>Organic</vt:lpstr>
      <vt:lpstr>Financial Statement Database</vt:lpstr>
      <vt:lpstr>Background Information</vt:lpstr>
      <vt:lpstr>PowerPoint Presentation</vt:lpstr>
      <vt:lpstr>Isolation Level/Integrity Enforcement</vt:lpstr>
      <vt:lpstr>Normalization</vt:lpstr>
      <vt:lpstr>Triggers/Constraint</vt:lpstr>
      <vt:lpstr>Procedure/Functions</vt:lpstr>
      <vt:lpstr>How to make use of this data?</vt:lpstr>
      <vt:lpstr>The End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 Database</dc:title>
  <dc:creator>luke glayaht</dc:creator>
  <cp:lastModifiedBy>luke glayaht</cp:lastModifiedBy>
  <cp:revision>36</cp:revision>
  <dcterms:created xsi:type="dcterms:W3CDTF">2016-11-13T00:32:10Z</dcterms:created>
  <dcterms:modified xsi:type="dcterms:W3CDTF">2016-11-22T12:10:35Z</dcterms:modified>
</cp:coreProperties>
</file>