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71" r:id="rId3"/>
    <p:sldId id="273" r:id="rId5"/>
    <p:sldId id="451" r:id="rId6"/>
    <p:sldId id="396" r:id="rId7"/>
    <p:sldId id="479" r:id="rId8"/>
    <p:sldId id="400" r:id="rId9"/>
    <p:sldId id="401" r:id="rId10"/>
    <p:sldId id="480" r:id="rId11"/>
    <p:sldId id="402" r:id="rId12"/>
    <p:sldId id="313" r:id="rId13"/>
    <p:sldId id="483" r:id="rId14"/>
    <p:sldId id="482" r:id="rId15"/>
    <p:sldId id="405" r:id="rId16"/>
    <p:sldId id="407" r:id="rId17"/>
    <p:sldId id="408" r:id="rId18"/>
    <p:sldId id="409" r:id="rId19"/>
    <p:sldId id="413" r:id="rId20"/>
    <p:sldId id="414" r:id="rId21"/>
    <p:sldId id="415" r:id="rId22"/>
    <p:sldId id="416" r:id="rId23"/>
    <p:sldId id="417" r:id="rId24"/>
    <p:sldId id="418" r:id="rId25"/>
    <p:sldId id="420" r:id="rId26"/>
    <p:sldId id="421" r:id="rId27"/>
    <p:sldId id="425" r:id="rId28"/>
    <p:sldId id="486" r:id="rId29"/>
    <p:sldId id="302" r:id="rId30"/>
    <p:sldId id="30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Information and Software Technology is the international archival journal focusing on research and experience that contributes to the improvement of software development practices. The journal's scope includes methods and techniques to better engineer software and manage its development. Articles submitted for review should have a clear component of software engineering or address ways to improve the engineering and management of software development. Areas covered by the journal include:</a:t>
            </a:r>
            <a:endParaRPr lang="zh-CN" altLang="en-US" dirty="0"/>
          </a:p>
          <a:p>
            <a:endParaRPr lang="zh-CN" altLang="en-US" dirty="0"/>
          </a:p>
          <a:p>
            <a:r>
              <a:rPr lang="zh-CN" altLang="en-US" dirty="0"/>
              <a:t>• Software management, quality and metrics,</a:t>
            </a:r>
            <a:endParaRPr lang="zh-CN" altLang="en-US" dirty="0"/>
          </a:p>
          <a:p>
            <a:r>
              <a:rPr lang="zh-CN" altLang="en-US" dirty="0"/>
              <a:t>• Software processes,</a:t>
            </a:r>
            <a:endParaRPr lang="zh-CN" altLang="en-US" dirty="0"/>
          </a:p>
          <a:p>
            <a:r>
              <a:rPr lang="zh-CN" altLang="en-US" dirty="0"/>
              <a:t>• Software architecture, modelling, specification, design and programming</a:t>
            </a:r>
            <a:endParaRPr lang="zh-CN" altLang="en-US" dirty="0"/>
          </a:p>
          <a:p>
            <a:r>
              <a:rPr lang="zh-CN" altLang="en-US" dirty="0"/>
              <a:t>• Functional and non-functional software requirements</a:t>
            </a:r>
            <a:endParaRPr lang="zh-CN" altLang="en-US" dirty="0"/>
          </a:p>
          <a:p>
            <a:r>
              <a:rPr lang="zh-CN" altLang="en-US" dirty="0"/>
              <a:t>• Software testing and verification &amp; validation</a:t>
            </a:r>
            <a:endParaRPr lang="zh-CN" altLang="en-US" dirty="0"/>
          </a:p>
          <a:p>
            <a:r>
              <a:rPr lang="zh-CN" altLang="en-US" dirty="0"/>
              <a:t>• Empirical studies of all aspects of engineering and managing software development</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Seqlvlword and seq2seq methods produced higher ranges of results using RNN with LSTM and RNN with GRU.</a:t>
            </a:r>
            <a:endParaRPr>
              <a:sym typeface="+mn-ea"/>
            </a:endParaRPr>
          </a:p>
          <a:p>
            <a:endParaRPr>
              <a:sym typeface="+mn-ea"/>
            </a:endParaRPr>
          </a:p>
          <a:p>
            <a:r>
              <a:rPr>
                <a:sym typeface="+mn-ea"/>
              </a:rPr>
              <a:t>While their results on test and unseen data are similar to those for transition conditions, seqlvlword method produced slightly higher results</a:t>
            </a:r>
            <a:r>
              <a:rPr lang="en-US">
                <a:sym typeface="+mn-ea"/>
              </a:rPr>
              <a:t> for components, and seq2seq method produced slightly higher results for states. </a:t>
            </a:r>
            <a:endParaRPr lang="en-US">
              <a:sym typeface="+mn-ea"/>
            </a:endParaRPr>
          </a:p>
          <a:p>
            <a:endParaRPr lang="en-US">
              <a:sym typeface="+mn-ea"/>
            </a:endParaRPr>
          </a:p>
          <a:p>
            <a:r>
              <a:rPr lang="en-US">
                <a:sym typeface="+mn-ea"/>
              </a:rPr>
              <a:t>In the case of actors, while both the seq2seq and seqlvlword methods produced similar results on test data for RNN with LSTM and RNN with GRU, seq2seq RNN with GRU produced higher results on unseen data. </a:t>
            </a:r>
            <a:endParaRPr lang="en-US">
              <a:sym typeface="+mn-ea"/>
            </a:endParaRPr>
          </a:p>
          <a:p>
            <a:endParaRPr lang="en-US">
              <a:sym typeface="+mn-ea"/>
            </a:endParaRPr>
          </a:p>
          <a:p>
            <a:r>
              <a:rPr lang="en-US">
                <a:sym typeface="+mn-ea"/>
              </a:rPr>
              <a:t>Furthermore, wordlevel FF also produced slightly lower scores compared to seq2seq RNN with GRU for actors.</a:t>
            </a:r>
            <a:endParaRPr lang="en-US">
              <a:sym typeface="+mn-ea"/>
            </a:endParaRPr>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Modeling of natural language requirements, especially for a large system, can take a signifcant amount of efort and time. </a:t>
            </a:r>
            <a:endParaRPr>
              <a:sym typeface="+mn-ea"/>
            </a:endParaRPr>
          </a:p>
          <a:p>
            <a:endParaRPr>
              <a:sym typeface="+mn-ea"/>
            </a:endParaRPr>
          </a:p>
          <a:p>
            <a:r>
              <a:rPr>
                <a:sym typeface="+mn-ea"/>
              </a:rPr>
              <a:t>Many automated model-driven approaches partially address this problem. However, the application of state-of-the-art neural network architectures to automated model element identifcation tasks has not been studied. </a:t>
            </a:r>
            <a:endParaRPr>
              <a:sym typeface="+mn-ea"/>
            </a:endParaRPr>
          </a:p>
          <a:p>
            <a:endParaRPr>
              <a:sym typeface="+mn-ea"/>
            </a:endParaRPr>
          </a:p>
          <a:p>
            <a:r>
              <a:rPr>
                <a:sym typeface="+mn-ea"/>
              </a:rPr>
              <a:t>In this paper, we perform an empirical study on automatic model elements identifcation for component state transition models from use case documents. </a:t>
            </a:r>
            <a:endParaRPr>
              <a:sym typeface="+mn-ea"/>
            </a:endParaRPr>
          </a:p>
          <a:p>
            <a:endParaRPr>
              <a:sym typeface="+mn-ea"/>
            </a:endParaRPr>
          </a:p>
          <a:p>
            <a:r>
              <a:rPr>
                <a:sym typeface="+mn-ea"/>
              </a:rPr>
              <a:t>We analyzed four diferent neural network architectures: feed forward neural network, convolutional neural network, recurrent neural network (RNN) with long short-term memory, and RNN with gated recurrent unit (GRU), and the trade-ofs among them using six use case documents. </a:t>
            </a:r>
            <a:endParaRPr>
              <a:sym typeface="+mn-ea"/>
            </a:endParaRPr>
          </a:p>
          <a:p>
            <a:endParaRPr>
              <a:sym typeface="+mn-ea"/>
            </a:endParaRPr>
          </a:p>
          <a:p>
            <a:r>
              <a:rPr>
                <a:sym typeface="+mn-ea"/>
              </a:rPr>
              <a:t>We analyzed the efect of factors such as types of splitting, types of predictions, types of designs, and types of annotations on performance of neural networks. The results of neural networks on the test and unseen data showed that RNN with GRU is the most efective neural network architecture.</a:t>
            </a:r>
            <a:endParaRPr>
              <a:sym typeface="+mn-ea"/>
            </a:endParaRPr>
          </a:p>
          <a:p>
            <a:r>
              <a:rPr>
                <a:sym typeface="+mn-ea"/>
              </a:rPr>
              <a:t> </a:t>
            </a:r>
            <a:endParaRPr>
              <a:sym typeface="+mn-ea"/>
            </a:endParaRPr>
          </a:p>
          <a:p>
            <a:r>
              <a:rPr>
                <a:sym typeface="+mn-ea"/>
              </a:rPr>
              <a:t>However, the factors that result in efective predictions of neural networks are dependent on the type of the model element.</a:t>
            </a:r>
            <a:endParaRPr>
              <a:sym typeface="+mn-ea"/>
            </a:endParaRPr>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buFont typeface="Arial" panose="020B0604020202020204" pitchFamily="34" charset="0"/>
              <a:buNone/>
            </a:pPr>
            <a:r>
              <a:rPr lang="en-US" altLang="zh-CN" dirty="0">
                <a:latin typeface="微软雅黑" panose="020B0503020204020204" charset="-122"/>
                <a:ea typeface="微软雅黑" panose="020B0503020204020204" charset="-122"/>
                <a:sym typeface="+mn-ea"/>
              </a:rPr>
              <a:t>The paper primary contribution to overcoming some of the shortcomings mentioned earlier nis to provide a methodology for deriving SD from textual use cases written in free form English language with minimal user involvement. </a:t>
            </a:r>
            <a:endParaRPr lang="en-US" altLang="zh-CN" dirty="0">
              <a:solidFill>
                <a:schemeClr val="tx1"/>
              </a:solidFill>
              <a:latin typeface="微软雅黑" panose="020B0503020204020204" charset="-122"/>
              <a:ea typeface="微软雅黑" panose="020B0503020204020204" charset="-122"/>
            </a:endParaRPr>
          </a:p>
          <a:p>
            <a:pPr indent="0">
              <a:buFont typeface="Arial" panose="020B0604020202020204" pitchFamily="34" charset="0"/>
              <a:buNone/>
            </a:pPr>
            <a:endParaRPr lang="en-US" altLang="zh-CN" dirty="0">
              <a:solidFill>
                <a:schemeClr val="tx1"/>
              </a:solidFill>
              <a:latin typeface="微软雅黑" panose="020B0503020204020204" charset="-122"/>
              <a:ea typeface="微软雅黑" panose="020B0503020204020204" charset="-122"/>
            </a:endParaRPr>
          </a:p>
          <a:p>
            <a:pPr indent="0">
              <a:buFont typeface="Arial" panose="020B0604020202020204" pitchFamily="34" charset="0"/>
              <a:buNone/>
            </a:pPr>
            <a:r>
              <a:rPr lang="en-US" altLang="zh-CN" dirty="0">
                <a:latin typeface="微软雅黑" panose="020B0503020204020204" charset="-122"/>
                <a:ea typeface="微软雅黑" panose="020B0503020204020204" charset="-122"/>
                <a:sym typeface="+mn-ea"/>
              </a:rPr>
              <a:t>The paper further attempted to establish various metrics for evaluating the quality of a behavioural model. Similar experiments can benefit from the quality measures. </a:t>
            </a:r>
            <a:endParaRPr lang="en-US" altLang="zh-CN" dirty="0">
              <a:solidFill>
                <a:schemeClr val="tx1"/>
              </a:solidFill>
              <a:latin typeface="微软雅黑" panose="020B0503020204020204" charset="-122"/>
              <a:ea typeface="微软雅黑" panose="020B0503020204020204" charset="-122"/>
            </a:endParaRPr>
          </a:p>
          <a:p>
            <a:pPr indent="0">
              <a:buFont typeface="Arial" panose="020B0604020202020204" pitchFamily="34" charset="0"/>
              <a:buNone/>
            </a:pPr>
            <a:endParaRPr lang="en-US" altLang="zh-CN" dirty="0">
              <a:solidFill>
                <a:schemeClr val="tx1"/>
              </a:solidFill>
              <a:latin typeface="微软雅黑" panose="020B0503020204020204" charset="-122"/>
              <a:ea typeface="微软雅黑" panose="020B0503020204020204" charset="-122"/>
            </a:endParaRPr>
          </a:p>
          <a:p>
            <a:pPr indent="0">
              <a:buFont typeface="Arial" panose="020B0604020202020204" pitchFamily="34" charset="0"/>
              <a:buNone/>
            </a:pPr>
            <a:r>
              <a:rPr lang="en-US" altLang="zh-CN" dirty="0">
                <a:latin typeface="微软雅黑" panose="020B0503020204020204" charset="-122"/>
                <a:ea typeface="微软雅黑" panose="020B0503020204020204" charset="-122"/>
                <a:sym typeface="+mn-ea"/>
              </a:rPr>
              <a:t>The results from the case studies are promising, the overall completeness factor achieved is over 90%, while the correctness is above 85%.</a:t>
            </a:r>
            <a:endParaRPr lang="en-US" altLang="zh-CN" dirty="0">
              <a:latin typeface="微软雅黑" panose="020B0503020204020204" charset="-122"/>
              <a:ea typeface="微软雅黑" panose="020B0503020204020204" charset="-122"/>
              <a:sym typeface="+mn-ea"/>
            </a:endParaRPr>
          </a:p>
          <a:p>
            <a:pPr indent="0">
              <a:buFont typeface="Arial" panose="020B0604020202020204" pitchFamily="34" charset="0"/>
              <a:buNone/>
            </a:pP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sym typeface="+mn-ea"/>
              </a:rPr>
              <a:t>an</a:t>
            </a:r>
            <a:r>
              <a:rPr lang="en-US" altLang="zh-CN">
                <a:sym typeface="+mn-ea"/>
              </a:rPr>
              <a:t> </a:t>
            </a:r>
            <a:r>
              <a:rPr lang="zh-CN" altLang="en-US">
                <a:sym typeface="+mn-ea"/>
              </a:rPr>
              <a:t>automated approach towards generating behavioral models as</a:t>
            </a:r>
            <a:r>
              <a:rPr lang="en-US" altLang="zh-CN">
                <a:sym typeface="+mn-ea"/>
              </a:rPr>
              <a:t> </a:t>
            </a:r>
            <a:r>
              <a:rPr lang="zh-CN" altLang="en-US">
                <a:sym typeface="+mn-ea"/>
              </a:rPr>
              <a:t>UML sequence diagrams from textual use cases written in natural</a:t>
            </a:r>
            <a:r>
              <a:rPr lang="en-US" altLang="zh-CN">
                <a:sym typeface="+mn-ea"/>
              </a:rPr>
              <a:t> </a:t>
            </a:r>
            <a:r>
              <a:rPr lang="zh-CN" altLang="en-US">
                <a:sym typeface="+mn-ea"/>
              </a:rPr>
              <a:t>language.</a:t>
            </a:r>
            <a:endParaRPr lang="zh-CN" altLang="en-US"/>
          </a:p>
          <a:p>
            <a:pPr indent="0">
              <a:buFont typeface="Arial" panose="020B0604020202020204" pitchFamily="34" charset="0"/>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We identify three major elements of a CST diagram: components, their states, and transition conditions to formulate component transition rules, which can be provided as input to requirements analysis approaches such as causal component model (CCM).</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How does the </a:t>
            </a:r>
            <a:r>
              <a:rPr lang="zh-CN" altLang="en-US" b="1">
                <a:solidFill>
                  <a:srgbClr val="FF0000"/>
                </a:solidFill>
                <a:sym typeface="+mn-ea"/>
              </a:rPr>
              <a:t>partitioning of data</a:t>
            </a:r>
            <a:r>
              <a:rPr lang="zh-CN" altLang="en-US">
                <a:sym typeface="+mn-ea"/>
              </a:rPr>
              <a:t> into training, validation, and test afect the performance of neural networks?</a:t>
            </a:r>
            <a:endParaRPr lang="zh-CN" altLang="en-US">
              <a:solidFill>
                <a:schemeClr val="tx1"/>
              </a:solidFill>
              <a:sym typeface="+mn-ea"/>
            </a:endParaRPr>
          </a:p>
          <a:p>
            <a:r>
              <a:rPr lang="zh-CN" altLang="en-US">
                <a:sym typeface="+mn-ea"/>
              </a:rPr>
              <a:t>How does </a:t>
            </a:r>
            <a:r>
              <a:rPr lang="zh-CN" altLang="en-US" b="1">
                <a:solidFill>
                  <a:srgbClr val="FF0000"/>
                </a:solidFill>
                <a:sym typeface="+mn-ea"/>
              </a:rPr>
              <a:t>experimental design</a:t>
            </a:r>
            <a:r>
              <a:rPr lang="zh-CN" altLang="en-US">
                <a:sym typeface="+mn-ea"/>
              </a:rPr>
              <a:t> afect the performance of neural networks?</a:t>
            </a:r>
            <a:endParaRPr lang="zh-CN" altLang="en-US">
              <a:solidFill>
                <a:schemeClr val="tx1"/>
              </a:solidFill>
              <a:sym typeface="+mn-ea"/>
            </a:endParaRPr>
          </a:p>
          <a:p>
            <a:r>
              <a:rPr lang="zh-CN" altLang="en-US">
                <a:sym typeface="+mn-ea"/>
              </a:rPr>
              <a:t>Do neural networks predict model elements better when we use </a:t>
            </a:r>
            <a:r>
              <a:rPr lang="zh-CN" altLang="en-US" b="1">
                <a:solidFill>
                  <a:srgbClr val="FF0000"/>
                </a:solidFill>
                <a:sym typeface="+mn-ea"/>
              </a:rPr>
              <a:t>a single classifer for all model elements</a:t>
            </a:r>
            <a:r>
              <a:rPr lang="zh-CN" altLang="en-US">
                <a:sym typeface="+mn-ea"/>
              </a:rPr>
              <a:t> or </a:t>
            </a:r>
            <a:r>
              <a:rPr lang="zh-CN" altLang="en-US" b="1">
                <a:solidFill>
                  <a:srgbClr val="FF0000"/>
                </a:solidFill>
                <a:sym typeface="+mn-ea"/>
              </a:rPr>
              <a:t>separate classifers for each type of model elements</a:t>
            </a:r>
            <a:r>
              <a:rPr lang="zh-CN" altLang="en-US">
                <a:sym typeface="+mn-ea"/>
              </a:rPr>
              <a:t>?</a:t>
            </a:r>
            <a:endParaRPr>
              <a:solidFill>
                <a:schemeClr val="tx1"/>
              </a:solidFill>
              <a:sym typeface="+mn-ea"/>
            </a:endParaRPr>
          </a:p>
          <a:p>
            <a:r>
              <a:rPr lang="zh-CN" altLang="en-US">
                <a:sym typeface="+mn-ea"/>
              </a:rPr>
              <a:t>Does the way we perform </a:t>
            </a:r>
            <a:r>
              <a:rPr lang="zh-CN" altLang="en-US" b="1">
                <a:solidFill>
                  <a:srgbClr val="FF0000"/>
                </a:solidFill>
                <a:sym typeface="+mn-ea"/>
              </a:rPr>
              <a:t>human annotations</a:t>
            </a:r>
            <a:r>
              <a:rPr lang="zh-CN" altLang="en-US">
                <a:sym typeface="+mn-ea"/>
              </a:rPr>
              <a:t> afect the predictions of model elements by neural</a:t>
            </a:r>
            <a:r>
              <a:rPr lang="en-US" altLang="zh-CN">
                <a:sym typeface="+mn-ea"/>
              </a:rPr>
              <a:t> </a:t>
            </a:r>
            <a:r>
              <a:rPr lang="zh-CN" altLang="en-US">
                <a:sym typeface="+mn-ea"/>
              </a:rPr>
              <a:t>networks?</a:t>
            </a:r>
            <a:endParaRPr>
              <a:solidFill>
                <a:schemeClr val="tx1"/>
              </a:solidFill>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BP model demonstrates the overall picture of system</a:t>
            </a:r>
            <a:r>
              <a:rPr lang="en-US" altLang="zh-CN" dirty="0"/>
              <a:t>’</a:t>
            </a:r>
            <a:r>
              <a:rPr lang="zh-CN" altLang="en-US" dirty="0"/>
              <a:t>s functionality by portraying all the user and system operations, interactions and their sequencing. It details the steps involved to produce the required output from a given input. It acts as a blueprint for the implementation phase</a:t>
            </a:r>
            <a:endParaRPr lang="zh-CN" altLang="en-US" dirty="0"/>
          </a:p>
          <a:p>
            <a:endParaRPr lang="zh-CN" altLang="en-US" dirty="0"/>
          </a:p>
          <a:p>
            <a:r>
              <a:rPr lang="zh-CN" altLang="en-US" dirty="0"/>
              <a:t> we perform an extensive empirical study to investigate the efectiveness of four types of neural networks (feed forward (FF) neural network , convolutional neural network (CNN) , recurrent neural network with long short-term memory (LSTM), and recurrent neural network with gated recurrent unit (GRU)) to identify model elements of component state transition diagrams automatically. We selected these neural network architectures (NNAs) for the following reasons: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BP model demonstrates the overall picture of system</a:t>
            </a:r>
            <a:r>
              <a:rPr lang="en-US" altLang="zh-CN" dirty="0"/>
              <a:t>’</a:t>
            </a:r>
            <a:r>
              <a:rPr lang="zh-CN" altLang="en-US" dirty="0"/>
              <a:t>s functionality by portraying all the user and system operations, interactions and their sequencing. It details the steps involved to produce the required output from a given input. It acts as a blueprint for the implementation phase</a:t>
            </a:r>
            <a:endParaRPr lang="zh-CN" altLang="en-US" dirty="0"/>
          </a:p>
          <a:p>
            <a:endParaRPr lang="zh-CN" altLang="en-US" dirty="0"/>
          </a:p>
          <a:p>
            <a:r>
              <a:rPr lang="zh-CN" altLang="en-US" dirty="0"/>
              <a:t> we perform an extensive empirical study to investigate the efectiveness of four types of neural networks (feed forward (FF) neural network , convolutional neural network (CNN) , recurrent neural network with long short-term memory (LSTM), and recurrent neural network with gated recurrent unit (GRU)) to identify model elements of component state transition diagrams automatically. We selected these neural network architectures (NNAs) for the following reasons: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BP model demonstrates the overall picture of system</a:t>
            </a:r>
            <a:r>
              <a:rPr lang="en-US" altLang="zh-CN" dirty="0"/>
              <a:t>’</a:t>
            </a:r>
            <a:r>
              <a:rPr lang="zh-CN" altLang="en-US" dirty="0"/>
              <a:t>s functionality by portraying all the user and system operations, interactions and their sequencing. It details the steps involved to produce the required output from a given input. It acts as a blueprint for the implementation phase</a:t>
            </a:r>
            <a:endParaRPr lang="zh-CN" altLang="en-US" dirty="0"/>
          </a:p>
          <a:p>
            <a:endParaRPr lang="zh-CN" altLang="en-US" dirty="0"/>
          </a:p>
          <a:p>
            <a:r>
              <a:rPr lang="zh-CN" altLang="en-US" dirty="0"/>
              <a:t> we perform an extensive empirical study to investigate the efectiveness of four types of neural networks (feed forward (FF) neural network , convolutional neural network (CNN) , recurrent neural network with long short-term memory (LSTM), and recurrent neural network with gated recurrent unit (GRU)) to identify model elements of component state transition diagrams automatically. We selected these neural network architectures (NNAs) for the following reasons: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Table 4 provides details about these methods, and Fig. 5 illustrates their process with 5 sample documents.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In natural language an object is often written as a noun</a:t>
            </a:r>
            <a:r>
              <a:rPr lang="en-US">
                <a:sym typeface="+mn-ea"/>
              </a:rPr>
              <a:t> </a:t>
            </a:r>
            <a:r>
              <a:rPr>
                <a:sym typeface="+mn-ea"/>
              </a:rPr>
              <a:t>phrase rather than a single noun. </a:t>
            </a:r>
            <a:endParaRPr>
              <a:sym typeface="+mn-ea"/>
            </a:endParaRPr>
          </a:p>
          <a:p>
            <a:endParaRPr>
              <a:sym typeface="+mn-ea"/>
            </a:endParaRPr>
          </a:p>
          <a:p>
            <a:r>
              <a:rPr>
                <a:sym typeface="+mn-ea"/>
              </a:rPr>
              <a:t>To ensure that an object is represented as a collection of nouns or a combination of a modifier and nouns, the proposed approach scans all the consecutive</a:t>
            </a:r>
            <a:r>
              <a:rPr lang="en-US">
                <a:sym typeface="+mn-ea"/>
              </a:rPr>
              <a:t> </a:t>
            </a:r>
            <a:r>
              <a:rPr>
                <a:sym typeface="+mn-ea"/>
              </a:rPr>
              <a:t>nouns and constructs a single word as atm_card_number. It</a:t>
            </a:r>
            <a:r>
              <a:rPr lang="en-US">
                <a:sym typeface="+mn-ea"/>
              </a:rPr>
              <a:t> </a:t>
            </a:r>
            <a:r>
              <a:rPr>
                <a:sym typeface="+mn-ea"/>
              </a:rPr>
              <a:t>also checks any consecutive modifier and nouns for combining</a:t>
            </a:r>
            <a:r>
              <a:rPr lang="en-US">
                <a:sym typeface="+mn-ea"/>
              </a:rPr>
              <a:t> </a:t>
            </a:r>
            <a:r>
              <a:rPr>
                <a:sym typeface="+mn-ea"/>
              </a:rPr>
              <a:t>words as a single entity.</a:t>
            </a:r>
            <a:endParaRPr>
              <a:sym typeface="+mn-ea"/>
            </a:endParaRPr>
          </a:p>
          <a:p>
            <a:endParaRPr>
              <a:sym typeface="+mn-ea"/>
            </a:endParaRPr>
          </a:p>
          <a:p>
            <a:r>
              <a:rPr>
                <a:sym typeface="+mn-ea"/>
              </a:rPr>
              <a:t>To avoid any conflict with upper and lower case words,</a:t>
            </a:r>
            <a:r>
              <a:rPr lang="en-US">
                <a:sym typeface="+mn-ea"/>
              </a:rPr>
              <a:t> </a:t>
            </a:r>
            <a:r>
              <a:rPr>
                <a:sym typeface="+mn-ea"/>
              </a:rPr>
              <a:t>the system converts the content to all lower case first, then</a:t>
            </a:r>
            <a:r>
              <a:rPr lang="en-US">
                <a:sym typeface="+mn-ea"/>
              </a:rPr>
              <a:t> </a:t>
            </a:r>
            <a:r>
              <a:rPr>
                <a:sym typeface="+mn-ea"/>
              </a:rPr>
              <a:t>combines the words with ‘_’ symbol. We consider a maximum</a:t>
            </a:r>
            <a:r>
              <a:rPr lang="en-US">
                <a:sym typeface="+mn-ea"/>
              </a:rPr>
              <a:t> </a:t>
            </a:r>
            <a:r>
              <a:rPr>
                <a:sym typeface="+mn-ea"/>
              </a:rPr>
              <a:t>of three consecutive nouns or modifiers as a combined single</a:t>
            </a:r>
            <a:r>
              <a:rPr lang="en-US">
                <a:sym typeface="+mn-ea"/>
              </a:rPr>
              <a:t> </a:t>
            </a:r>
            <a:r>
              <a:rPr>
                <a:sym typeface="+mn-ea"/>
              </a:rPr>
              <a:t>word to simplify the procedure and eliminate lengthy words.</a:t>
            </a:r>
            <a:endParaRPr lang="zh-CN" altLang="en-US" dirty="0"/>
          </a:p>
        </p:txBody>
      </p:sp>
      <p:sp>
        <p:nvSpPr>
          <p:cNvPr id="4" name="灯片编号占位符 3"/>
          <p:cNvSpPr>
            <a:spLocks noGrp="1"/>
          </p:cNvSpPr>
          <p:nvPr>
            <p:ph type="sldNum" sz="quarter" idx="5"/>
          </p:nvPr>
        </p:nvSpPr>
        <p:spPr/>
        <p:txBody>
          <a:bodyPr/>
          <a:lstStyle/>
          <a:p>
            <a:fld id="{2E97C11B-C7F3-45C9-9670-1054477A35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654810"/>
            <a:ext cx="12191999" cy="1076325"/>
          </a:xfrm>
          <a:prstGeom prst="rect">
            <a:avLst/>
          </a:prstGeom>
          <a:solidFill>
            <a:schemeClr val="accent1">
              <a:lumMod val="20000"/>
              <a:lumOff val="80000"/>
            </a:schemeClr>
          </a:solidFill>
          <a:ln>
            <a:noFill/>
          </a:ln>
        </p:spPr>
        <p:txBody>
          <a:bodyPr wrap="square" rtlCol="0" anchor="t">
            <a:spAutoFit/>
          </a:bodyPr>
          <a:lstStyle/>
          <a:p>
            <a:pPr algn="ctr"/>
            <a:r>
              <a:rPr lang="en-US" altLang="zh-CN" sz="3200" dirty="0">
                <a:latin typeface="+mn-ea"/>
                <a:cs typeface="+mn-ea"/>
              </a:rPr>
              <a:t>Model elements identifcation using neural networks: </a:t>
            </a:r>
            <a:endParaRPr lang="en-US" altLang="zh-CN" sz="3200" dirty="0">
              <a:latin typeface="+mn-ea"/>
              <a:cs typeface="+mn-ea"/>
            </a:endParaRPr>
          </a:p>
          <a:p>
            <a:pPr algn="ctr"/>
            <a:r>
              <a:rPr lang="en-US" altLang="zh-CN" sz="3200" dirty="0">
                <a:latin typeface="+mn-ea"/>
                <a:cs typeface="+mn-ea"/>
              </a:rPr>
              <a:t>a comprehensive study</a:t>
            </a:r>
            <a:endParaRPr lang="en-US" altLang="zh-CN" sz="3200" dirty="0">
              <a:latin typeface="+mn-ea"/>
              <a:cs typeface="+mn-ea"/>
            </a:endParaRPr>
          </a:p>
        </p:txBody>
      </p:sp>
      <p:sp>
        <p:nvSpPr>
          <p:cNvPr id="8" name="文本框 7"/>
          <p:cNvSpPr txBox="1"/>
          <p:nvPr/>
        </p:nvSpPr>
        <p:spPr>
          <a:xfrm>
            <a:off x="394335" y="2942590"/>
            <a:ext cx="11797665" cy="2214880"/>
          </a:xfrm>
          <a:prstGeom prst="rect">
            <a:avLst/>
          </a:prstGeom>
          <a:solidFill>
            <a:schemeClr val="bg1"/>
          </a:solidFill>
        </p:spPr>
        <p:txBody>
          <a:bodyPr wrap="square" rtlCol="0" anchor="t">
            <a:spAutoFit/>
          </a:bodyPr>
          <a:lstStyle/>
          <a:p>
            <a:r>
              <a:rPr lang="en-US" altLang="zh-CN" sz="2000" b="1" u="none" dirty="0">
                <a:solidFill>
                  <a:srgbClr val="000000"/>
                </a:solidFill>
                <a:uFillTx/>
                <a:latin typeface="微软雅黑" panose="020B0503020204020204" charset="-122"/>
                <a:ea typeface="微软雅黑" panose="020B0503020204020204" charset="-122"/>
                <a:cs typeface="微软雅黑" panose="020B0503020204020204" charset="-122"/>
              </a:rPr>
              <a:t>Authors:</a:t>
            </a:r>
            <a:endParaRPr lang="zh-CN" altLang="en-US" sz="2000" b="1" u="none" dirty="0">
              <a:solidFill>
                <a:srgbClr val="000000"/>
              </a:solidFill>
              <a:uFillTx/>
              <a:latin typeface="微软雅黑" panose="020B0503020204020204" charset="-122"/>
              <a:ea typeface="微软雅黑" panose="020B0503020204020204" charset="-122"/>
              <a:cs typeface="微软雅黑" panose="020B0503020204020204" charset="-122"/>
            </a:endParaRPr>
          </a:p>
          <a:p>
            <a:r>
              <a:rPr lang="en-US" altLang="zh-CN" sz="2000" u="none" dirty="0">
                <a:solidFill>
                  <a:srgbClr val="000000"/>
                </a:solidFill>
                <a:uFillTx/>
                <a:latin typeface="微软雅黑" panose="020B0503020204020204" charset="-122"/>
                <a:ea typeface="微软雅黑" panose="020B0503020204020204" charset="-122"/>
                <a:cs typeface="微软雅黑" panose="020B0503020204020204" charset="-122"/>
              </a:rPr>
              <a:t>	</a:t>
            </a:r>
            <a:r>
              <a:rPr lang="en-US" altLang="zh-CN" u="none" dirty="0">
                <a:latin typeface="微软雅黑" panose="020B0503020204020204" charset="-122"/>
                <a:ea typeface="微软雅黑" panose="020B0503020204020204" charset="-122"/>
                <a:cs typeface="微软雅黑" panose="020B0503020204020204" charset="-122"/>
              </a:rPr>
              <a:t>Kaushik Madala, Shraddha Piparia, Eduardo Blanco, Hyunsook Do, Renee Bryce</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	University of North Texas, USA </a:t>
            </a:r>
            <a:endParaRPr lang="en-US" altLang="zh-CN" dirty="0">
              <a:latin typeface="微软雅黑" panose="020B0503020204020204" charset="-122"/>
              <a:ea typeface="微软雅黑" panose="020B0503020204020204" charset="-122"/>
              <a:cs typeface="微软雅黑" panose="020B0503020204020204" charset="-122"/>
            </a:endParaRPr>
          </a:p>
          <a:p>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Published in journal</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a:t>
            </a:r>
            <a:endParaRPr lang="zh-CN" altLang="en-US" sz="2000" u="none"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dirty="0">
                <a:latin typeface="微软雅黑" panose="020B0503020204020204" charset="-122"/>
                <a:ea typeface="微软雅黑" panose="020B0503020204020204" charset="-122"/>
                <a:cs typeface="微软雅黑" panose="020B0503020204020204" charset="-122"/>
              </a:rPr>
              <a:t>Requirements Engineering</a:t>
            </a:r>
            <a:r>
              <a:rPr 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2020.03</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sz="2000" u="none" dirty="0">
                <a:solidFill>
                  <a:srgbClr val="000000"/>
                </a:solidFill>
                <a:uFillTx/>
                <a:latin typeface="微软雅黑" panose="020B0503020204020204" charset="-122"/>
                <a:ea typeface="微软雅黑" panose="020B0503020204020204" charset="-122"/>
                <a:cs typeface="微软雅黑" panose="020B0503020204020204" charset="-122"/>
                <a:sym typeface="+mn-ea"/>
              </a:rPr>
              <a:t>	CCF B</a:t>
            </a:r>
            <a:endParaRPr lang="en-US" altLang="zh-CN" sz="2000" u="none" dirty="0">
              <a:solidFill>
                <a:srgbClr val="000000"/>
              </a:solidFill>
              <a:uFillTx/>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9730105" y="5827395"/>
            <a:ext cx="2169160" cy="645160"/>
          </a:xfrm>
          <a:prstGeom prst="rect">
            <a:avLst/>
          </a:prstGeom>
          <a:noFill/>
        </p:spPr>
        <p:txBody>
          <a:bodyPr wrap="square" rtlCol="0">
            <a:spAutoFit/>
          </a:bodyPr>
          <a:lstStyle/>
          <a:p>
            <a:r>
              <a:rPr lang="en-US" altLang="zh-CN" u="none" dirty="0">
                <a:solidFill>
                  <a:srgbClr val="000000"/>
                </a:solidFill>
                <a:latin typeface="微软雅黑" panose="020B0503020204020204" charset="-122"/>
                <a:ea typeface="微软雅黑" panose="020B0503020204020204" charset="-122"/>
                <a:cs typeface="+mn-ea"/>
              </a:rPr>
              <a:t>Li Guang Long</a:t>
            </a:r>
            <a:endParaRPr lang="en-US" altLang="zh-CN" u="none" dirty="0">
              <a:solidFill>
                <a:srgbClr val="000000"/>
              </a:solidFill>
              <a:latin typeface="微软雅黑" panose="020B0503020204020204" charset="-122"/>
              <a:ea typeface="微软雅黑" panose="020B0503020204020204" charset="-122"/>
              <a:cs typeface="+mn-ea"/>
            </a:endParaRPr>
          </a:p>
          <a:p>
            <a:r>
              <a:rPr lang="en-US" altLang="zh-CN" u="none" dirty="0">
                <a:solidFill>
                  <a:srgbClr val="000000"/>
                </a:solidFill>
                <a:latin typeface="微软雅黑" panose="020B0503020204020204" charset="-122"/>
                <a:ea typeface="微软雅黑" panose="020B0503020204020204" charset="-122"/>
                <a:cs typeface="+mn-ea"/>
              </a:rPr>
              <a:t>2022.6.25</a:t>
            </a:r>
            <a:endParaRPr lang="en-US" altLang="zh-CN" u="none" dirty="0">
              <a:solidFill>
                <a:srgbClr val="000000"/>
              </a:solidFill>
              <a:latin typeface="微软雅黑" panose="020B0503020204020204" charset="-122"/>
              <a:ea typeface="微软雅黑" panose="020B0503020204020204" charset="-122"/>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3" name="文本框 2"/>
          <p:cNvSpPr txBox="1"/>
          <p:nvPr/>
        </p:nvSpPr>
        <p:spPr>
          <a:xfrm>
            <a:off x="0" y="368300"/>
            <a:ext cx="6823710" cy="337185"/>
          </a:xfrm>
          <a:prstGeom prst="rect">
            <a:avLst/>
          </a:prstGeom>
          <a:noFill/>
        </p:spPr>
        <p:txBody>
          <a:bodyPr wrap="square" rtlCol="0" anchor="t">
            <a:spAutoFit/>
          </a:bodyPr>
          <a:p>
            <a:r>
              <a:rPr lang="zh-CN" altLang="en-US" sz="1600">
                <a:cs typeface="+mn-lt"/>
              </a:rPr>
              <a:t> </a:t>
            </a:r>
            <a:endParaRPr lang="zh-CN" altLang="en-US" sz="1600">
              <a:cs typeface="+mn-lt"/>
            </a:endParaRPr>
          </a:p>
        </p:txBody>
      </p:sp>
      <p:sp>
        <p:nvSpPr>
          <p:cNvPr id="4" name="文本框 3"/>
          <p:cNvSpPr txBox="1"/>
          <p:nvPr/>
        </p:nvSpPr>
        <p:spPr>
          <a:xfrm>
            <a:off x="550545" y="705485"/>
            <a:ext cx="10937240" cy="645160"/>
          </a:xfrm>
          <a:prstGeom prst="rect">
            <a:avLst/>
          </a:prstGeom>
          <a:noFill/>
        </p:spPr>
        <p:txBody>
          <a:bodyPr wrap="square" rtlCol="0" anchor="t">
            <a:spAutoFit/>
          </a:bodyPr>
          <a:p>
            <a:r>
              <a:rPr lang="zh-CN" altLang="en-US" b="1">
                <a:cs typeface="+mn-lt"/>
              </a:rPr>
              <a:t>Text classifcation method</a:t>
            </a:r>
            <a:r>
              <a:rPr lang="en-US" altLang="zh-CN" b="1">
                <a:cs typeface="+mn-lt"/>
              </a:rPr>
              <a:t>: </a:t>
            </a:r>
            <a:r>
              <a:rPr lang="en-US" altLang="zh-CN">
                <a:cs typeface="+mn-lt"/>
              </a:rPr>
              <a:t>it </a:t>
            </a:r>
            <a:r>
              <a:rPr lang="zh-CN" altLang="en-US">
                <a:cs typeface="+mn-lt"/>
              </a:rPr>
              <a:t>refers to how </a:t>
            </a:r>
            <a:r>
              <a:rPr lang="en-US" altLang="zh-CN">
                <a:cs typeface="+mn-lt"/>
              </a:rPr>
              <a:t>they </a:t>
            </a:r>
            <a:r>
              <a:rPr lang="zh-CN" altLang="en-US">
                <a:cs typeface="+mn-lt"/>
              </a:rPr>
              <a:t>planned to approach the model elements prediction problem. In this study, </a:t>
            </a:r>
            <a:r>
              <a:rPr lang="en-US" altLang="zh-CN">
                <a:cs typeface="+mn-lt"/>
              </a:rPr>
              <a:t>they </a:t>
            </a:r>
            <a:r>
              <a:rPr lang="zh-CN" altLang="en-US">
                <a:cs typeface="+mn-lt"/>
              </a:rPr>
              <a:t>considered three types of design: wordlevel, seq2seq, and seqlvlword. </a:t>
            </a:r>
            <a:endParaRPr lang="zh-CN" altLang="en-US">
              <a:cs typeface="+mn-lt"/>
            </a:endParaRPr>
          </a:p>
        </p:txBody>
      </p:sp>
      <p:sp>
        <p:nvSpPr>
          <p:cNvPr id="2" name="文本框 1"/>
          <p:cNvSpPr txBox="1"/>
          <p:nvPr/>
        </p:nvSpPr>
        <p:spPr>
          <a:xfrm>
            <a:off x="0" y="377825"/>
            <a:ext cx="4053840" cy="368300"/>
          </a:xfrm>
          <a:prstGeom prst="rect">
            <a:avLst/>
          </a:prstGeom>
          <a:noFill/>
        </p:spPr>
        <p:txBody>
          <a:bodyPr wrap="square" rtlCol="0" anchor="t">
            <a:spAutoFit/>
          </a:bodyPr>
          <a:p>
            <a:r>
              <a:rPr lang="en-US" altLang="zh-CN">
                <a:cs typeface="+mn-lt"/>
                <a:sym typeface="+mn-ea"/>
              </a:rPr>
              <a:t>    4</a:t>
            </a:r>
            <a:r>
              <a:rPr lang="zh-CN" altLang="en-US">
                <a:cs typeface="+mn-lt"/>
                <a:sym typeface="+mn-ea"/>
              </a:rPr>
              <a:t>.2.1 Independent variables</a:t>
            </a:r>
            <a:endParaRPr lang="zh-CN" altLang="en-US">
              <a:cs typeface="+mn-lt"/>
            </a:endParaRPr>
          </a:p>
        </p:txBody>
      </p:sp>
      <p:grpSp>
        <p:nvGrpSpPr>
          <p:cNvPr id="12" name="组合 11"/>
          <p:cNvGrpSpPr/>
          <p:nvPr/>
        </p:nvGrpSpPr>
        <p:grpSpPr>
          <a:xfrm>
            <a:off x="1123315" y="1992630"/>
            <a:ext cx="9448165" cy="2854325"/>
            <a:chOff x="1108" y="1237"/>
            <a:chExt cx="14879" cy="4495"/>
          </a:xfrm>
        </p:grpSpPr>
        <p:pic>
          <p:nvPicPr>
            <p:cNvPr id="16" name="图片 15"/>
            <p:cNvPicPr>
              <a:picLocks noChangeAspect="1"/>
            </p:cNvPicPr>
            <p:nvPr/>
          </p:nvPicPr>
          <p:blipFill>
            <a:blip r:embed="rId1"/>
            <a:stretch>
              <a:fillRect/>
            </a:stretch>
          </p:blipFill>
          <p:spPr>
            <a:xfrm>
              <a:off x="1108" y="1237"/>
              <a:ext cx="14879" cy="4012"/>
            </a:xfrm>
            <a:prstGeom prst="rect">
              <a:avLst/>
            </a:prstGeom>
          </p:spPr>
        </p:pic>
        <p:sp>
          <p:nvSpPr>
            <p:cNvPr id="6" name="文本框 5"/>
            <p:cNvSpPr txBox="1"/>
            <p:nvPr/>
          </p:nvSpPr>
          <p:spPr>
            <a:xfrm>
              <a:off x="7157" y="5245"/>
              <a:ext cx="1925" cy="483"/>
            </a:xfrm>
            <a:prstGeom prst="rect">
              <a:avLst/>
            </a:prstGeom>
            <a:noFill/>
          </p:spPr>
          <p:txBody>
            <a:bodyPr wrap="square" rtlCol="0" anchor="t">
              <a:spAutoFit/>
            </a:bodyPr>
            <a:p>
              <a:r>
                <a:rPr lang="zh-CN" altLang="en-US" sz="1400">
                  <a:cs typeface="+mn-lt"/>
                </a:rPr>
                <a:t>(b)</a:t>
              </a:r>
              <a:r>
                <a:rPr lang="en-US" altLang="zh-CN" sz="1400">
                  <a:cs typeface="+mn-lt"/>
                </a:rPr>
                <a:t> </a:t>
              </a:r>
              <a:r>
                <a:rPr lang="zh-CN" altLang="en-US" sz="1400">
                  <a:cs typeface="+mn-lt"/>
                  <a:sym typeface="+mn-ea"/>
                </a:rPr>
                <a:t>seq2seq</a:t>
              </a:r>
              <a:r>
                <a:rPr lang="zh-CN" altLang="en-US" sz="1400">
                  <a:cs typeface="+mn-lt"/>
                </a:rPr>
                <a:t> </a:t>
              </a:r>
              <a:endParaRPr lang="zh-CN" altLang="en-US" sz="1400">
                <a:cs typeface="+mn-lt"/>
              </a:endParaRPr>
            </a:p>
          </p:txBody>
        </p:sp>
        <p:sp>
          <p:nvSpPr>
            <p:cNvPr id="7" name="文本框 6"/>
            <p:cNvSpPr txBox="1"/>
            <p:nvPr/>
          </p:nvSpPr>
          <p:spPr>
            <a:xfrm>
              <a:off x="12292" y="5245"/>
              <a:ext cx="2609" cy="483"/>
            </a:xfrm>
            <a:prstGeom prst="rect">
              <a:avLst/>
            </a:prstGeom>
            <a:noFill/>
          </p:spPr>
          <p:txBody>
            <a:bodyPr wrap="square" rtlCol="0" anchor="t">
              <a:spAutoFit/>
            </a:bodyPr>
            <a:p>
              <a:r>
                <a:rPr lang="zh-CN" altLang="en-US" sz="1400">
                  <a:cs typeface="+mn-lt"/>
                </a:rPr>
                <a:t>(c)</a:t>
              </a:r>
              <a:r>
                <a:rPr lang="en-US" altLang="zh-CN" sz="1400">
                  <a:cs typeface="+mn-lt"/>
                </a:rPr>
                <a:t> </a:t>
              </a:r>
              <a:r>
                <a:rPr lang="zh-CN" altLang="en-US" sz="1400">
                  <a:cs typeface="+mn-lt"/>
                  <a:sym typeface="+mn-ea"/>
                </a:rPr>
                <a:t>seqlevelword</a:t>
              </a:r>
              <a:r>
                <a:rPr lang="zh-CN" altLang="en-US" sz="1400">
                  <a:cs typeface="+mn-lt"/>
                </a:rPr>
                <a:t> </a:t>
              </a:r>
              <a:endParaRPr lang="zh-CN" altLang="en-US" sz="1400">
                <a:cs typeface="+mn-lt"/>
              </a:endParaRPr>
            </a:p>
          </p:txBody>
        </p:sp>
        <p:sp>
          <p:nvSpPr>
            <p:cNvPr id="15" name="文本框 14"/>
            <p:cNvSpPr txBox="1"/>
            <p:nvPr/>
          </p:nvSpPr>
          <p:spPr>
            <a:xfrm>
              <a:off x="1631" y="5249"/>
              <a:ext cx="1886" cy="483"/>
            </a:xfrm>
            <a:prstGeom prst="rect">
              <a:avLst/>
            </a:prstGeom>
            <a:solidFill>
              <a:schemeClr val="accent1">
                <a:lumMod val="20000"/>
                <a:lumOff val="80000"/>
              </a:schemeClr>
            </a:solidFill>
          </p:spPr>
          <p:txBody>
            <a:bodyPr wrap="square" rtlCol="0" anchor="t">
              <a:spAutoFit/>
            </a:bodyPr>
            <a:p>
              <a:r>
                <a:rPr lang="zh-CN" altLang="en-US" sz="1400" b="1">
                  <a:cs typeface="+mn-lt"/>
                </a:rPr>
                <a:t>(a) </a:t>
              </a:r>
              <a:r>
                <a:rPr lang="zh-CN" altLang="en-US" sz="1400" b="1">
                  <a:cs typeface="+mn-lt"/>
                  <a:sym typeface="+mn-ea"/>
                </a:rPr>
                <a:t>wordlevel</a:t>
              </a:r>
              <a:endParaRPr lang="zh-CN" altLang="en-US" sz="1400" b="1">
                <a:cs typeface="+mn-lt"/>
                <a:sym typeface="+mn-ea"/>
              </a:endParaRPr>
            </a:p>
          </p:txBody>
        </p:sp>
      </p:grpSp>
      <p:sp>
        <p:nvSpPr>
          <p:cNvPr id="9" name="文本框 8"/>
          <p:cNvSpPr txBox="1"/>
          <p:nvPr/>
        </p:nvSpPr>
        <p:spPr>
          <a:xfrm>
            <a:off x="1123315" y="1527810"/>
            <a:ext cx="6100445" cy="368300"/>
          </a:xfrm>
          <a:prstGeom prst="rect">
            <a:avLst/>
          </a:prstGeom>
          <a:noFill/>
        </p:spPr>
        <p:txBody>
          <a:bodyPr wrap="none" rtlCol="0" anchor="t">
            <a:spAutoFit/>
          </a:bodyPr>
          <a:p>
            <a:r>
              <a:rPr lang="zh-CN" altLang="en-US">
                <a:cs typeface="+mn-lt"/>
                <a:sym typeface="+mn-ea"/>
              </a:rPr>
              <a:t>Example</a:t>
            </a:r>
            <a:r>
              <a:rPr lang="en-US" altLang="zh-CN">
                <a:cs typeface="+mn-lt"/>
                <a:sym typeface="+mn-ea"/>
              </a:rPr>
              <a:t> sentence</a:t>
            </a:r>
            <a:r>
              <a:rPr lang="zh-CN" altLang="en-US">
                <a:cs typeface="+mn-lt"/>
                <a:sym typeface="+mn-ea"/>
              </a:rPr>
              <a:t>:</a:t>
            </a:r>
            <a:r>
              <a:rPr lang="en-US" altLang="zh-CN">
                <a:cs typeface="+mn-lt"/>
                <a:sym typeface="+mn-ea"/>
              </a:rPr>
              <a:t> When a user presses switch, the motor runs.</a:t>
            </a:r>
            <a:endParaRPr lang="zh-CN" altLang="en-US">
              <a:cs typeface="+mn-lt"/>
            </a:endParaRPr>
          </a:p>
        </p:txBody>
      </p:sp>
      <p:sp>
        <p:nvSpPr>
          <p:cNvPr id="10" name="文本框 9"/>
          <p:cNvSpPr txBox="1"/>
          <p:nvPr/>
        </p:nvSpPr>
        <p:spPr>
          <a:xfrm>
            <a:off x="1123315" y="5182235"/>
            <a:ext cx="9781540" cy="1076325"/>
          </a:xfrm>
          <a:prstGeom prst="rect">
            <a:avLst/>
          </a:prstGeom>
          <a:noFill/>
        </p:spPr>
        <p:txBody>
          <a:bodyPr wrap="square" rtlCol="0" anchor="t">
            <a:spAutoFit/>
          </a:bodyPr>
          <a:p>
            <a:r>
              <a:rPr lang="en-US" altLang="zh-CN" sz="1600">
                <a:cs typeface="+mn-lt"/>
                <a:sym typeface="+mn-ea"/>
              </a:rPr>
              <a:t>(a) </a:t>
            </a:r>
            <a:r>
              <a:rPr lang="zh-CN" altLang="en-US" sz="1600" b="1">
                <a:cs typeface="+mn-lt"/>
                <a:sym typeface="+mn-ea"/>
              </a:rPr>
              <a:t>wordlevel</a:t>
            </a:r>
            <a:r>
              <a:rPr lang="en-US" altLang="zh-CN" sz="1600">
                <a:cs typeface="+mn-lt"/>
                <a:sym typeface="+mn-ea"/>
              </a:rPr>
              <a:t>:</a:t>
            </a:r>
            <a:r>
              <a:rPr lang="zh-CN" altLang="en-US" sz="1600">
                <a:cs typeface="+mn-lt"/>
              </a:rPr>
              <a:t>Word as input and word as output</a:t>
            </a:r>
            <a:endParaRPr lang="zh-CN" altLang="en-US" sz="1600">
              <a:cs typeface="+mn-lt"/>
            </a:endParaRPr>
          </a:p>
          <a:p>
            <a:r>
              <a:rPr lang="en-US" altLang="zh-CN" sz="1600">
                <a:cs typeface="+mn-lt"/>
              </a:rPr>
              <a:t>T</a:t>
            </a:r>
            <a:r>
              <a:rPr lang="zh-CN" altLang="en-US" sz="1600">
                <a:cs typeface="+mn-lt"/>
              </a:rPr>
              <a:t>he neural network is trained on each word without any context. The network takes a word as input and generates its label, respectively. </a:t>
            </a:r>
            <a:r>
              <a:rPr lang="en-US" altLang="zh-CN" sz="1600">
                <a:cs typeface="+mn-lt"/>
              </a:rPr>
              <a:t>The study </a:t>
            </a:r>
            <a:r>
              <a:rPr lang="zh-CN" altLang="en-US" sz="1600">
                <a:cs typeface="+mn-lt"/>
              </a:rPr>
              <a:t>consider this as </a:t>
            </a:r>
            <a:r>
              <a:rPr lang="zh-CN" altLang="en-US" sz="1600" b="1">
                <a:cs typeface="+mn-lt"/>
              </a:rPr>
              <a:t>baseline</a:t>
            </a:r>
            <a:r>
              <a:rPr lang="zh-CN" altLang="en-US" sz="1600">
                <a:cs typeface="+mn-lt"/>
              </a:rPr>
              <a:t> to </a:t>
            </a:r>
            <a:r>
              <a:rPr lang="en-US" altLang="zh-CN" sz="1600">
                <a:cs typeface="+mn-lt"/>
              </a:rPr>
              <a:t>the </a:t>
            </a:r>
            <a:r>
              <a:rPr lang="zh-CN" altLang="en-US" sz="1600">
                <a:cs typeface="+mn-lt"/>
              </a:rPr>
              <a:t>approach</a:t>
            </a:r>
            <a:r>
              <a:rPr lang="en-US" altLang="zh-CN" sz="1600">
                <a:cs typeface="+mn-lt"/>
              </a:rPr>
              <a:t> of paper</a:t>
            </a:r>
            <a:r>
              <a:rPr lang="zh-CN" altLang="en-US" sz="1600">
                <a:cs typeface="+mn-lt"/>
              </a:rPr>
              <a:t>. Because this design does not consider the context of the words, </a:t>
            </a:r>
            <a:r>
              <a:rPr lang="en-US" altLang="zh-CN" sz="1600">
                <a:cs typeface="+mn-lt"/>
              </a:rPr>
              <a:t>the study </a:t>
            </a:r>
            <a:r>
              <a:rPr lang="zh-CN" altLang="en-US" sz="1600">
                <a:cs typeface="+mn-lt"/>
              </a:rPr>
              <a:t>use only a fully connected neural network to identify model elements</a:t>
            </a:r>
            <a:r>
              <a:rPr lang="en-US" altLang="zh-CN" sz="1600">
                <a:cs typeface="+mn-lt"/>
              </a:rPr>
              <a:t>.</a:t>
            </a:r>
            <a:endParaRPr lang="en-US" altLang="zh-CN" sz="1600">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3" name="文本框 2"/>
          <p:cNvSpPr txBox="1"/>
          <p:nvPr/>
        </p:nvSpPr>
        <p:spPr>
          <a:xfrm>
            <a:off x="0" y="368300"/>
            <a:ext cx="6823710" cy="337185"/>
          </a:xfrm>
          <a:prstGeom prst="rect">
            <a:avLst/>
          </a:prstGeom>
          <a:noFill/>
        </p:spPr>
        <p:txBody>
          <a:bodyPr wrap="square" rtlCol="0" anchor="t">
            <a:spAutoFit/>
          </a:bodyPr>
          <a:p>
            <a:r>
              <a:rPr lang="zh-CN" altLang="en-US" sz="1600">
                <a:cs typeface="+mn-lt"/>
              </a:rPr>
              <a:t> </a:t>
            </a:r>
            <a:endParaRPr lang="zh-CN" altLang="en-US" sz="1600">
              <a:cs typeface="+mn-lt"/>
            </a:endParaRPr>
          </a:p>
        </p:txBody>
      </p:sp>
      <p:sp>
        <p:nvSpPr>
          <p:cNvPr id="4" name="文本框 3"/>
          <p:cNvSpPr txBox="1"/>
          <p:nvPr/>
        </p:nvSpPr>
        <p:spPr>
          <a:xfrm>
            <a:off x="550545" y="705485"/>
            <a:ext cx="10937240" cy="645160"/>
          </a:xfrm>
          <a:prstGeom prst="rect">
            <a:avLst/>
          </a:prstGeom>
          <a:noFill/>
        </p:spPr>
        <p:txBody>
          <a:bodyPr wrap="square" rtlCol="0" anchor="t">
            <a:spAutoFit/>
          </a:bodyPr>
          <a:p>
            <a:r>
              <a:rPr lang="zh-CN" altLang="en-US" b="1">
                <a:cs typeface="+mn-lt"/>
              </a:rPr>
              <a:t>Text classifcation method</a:t>
            </a:r>
            <a:r>
              <a:rPr lang="en-US" altLang="zh-CN" b="1">
                <a:cs typeface="+mn-lt"/>
              </a:rPr>
              <a:t>: </a:t>
            </a:r>
            <a:r>
              <a:rPr lang="en-US" altLang="zh-CN">
                <a:cs typeface="+mn-lt"/>
              </a:rPr>
              <a:t>it </a:t>
            </a:r>
            <a:r>
              <a:rPr lang="zh-CN" altLang="en-US">
                <a:cs typeface="+mn-lt"/>
              </a:rPr>
              <a:t>refers to how </a:t>
            </a:r>
            <a:r>
              <a:rPr lang="en-US" altLang="zh-CN">
                <a:cs typeface="+mn-lt"/>
              </a:rPr>
              <a:t>they </a:t>
            </a:r>
            <a:r>
              <a:rPr lang="zh-CN" altLang="en-US">
                <a:cs typeface="+mn-lt"/>
              </a:rPr>
              <a:t>planned to approach the model elements prediction problem. In this study, </a:t>
            </a:r>
            <a:r>
              <a:rPr lang="en-US" altLang="zh-CN">
                <a:cs typeface="+mn-lt"/>
              </a:rPr>
              <a:t>they </a:t>
            </a:r>
            <a:r>
              <a:rPr lang="zh-CN" altLang="en-US">
                <a:cs typeface="+mn-lt"/>
              </a:rPr>
              <a:t>considered three types of design: wordlevel, seq2seq, and seqlvlword. </a:t>
            </a:r>
            <a:endParaRPr lang="zh-CN" altLang="en-US">
              <a:cs typeface="+mn-lt"/>
            </a:endParaRPr>
          </a:p>
        </p:txBody>
      </p:sp>
      <p:sp>
        <p:nvSpPr>
          <p:cNvPr id="2" name="文本框 1"/>
          <p:cNvSpPr txBox="1"/>
          <p:nvPr/>
        </p:nvSpPr>
        <p:spPr>
          <a:xfrm>
            <a:off x="0" y="377825"/>
            <a:ext cx="4053840" cy="368300"/>
          </a:xfrm>
          <a:prstGeom prst="rect">
            <a:avLst/>
          </a:prstGeom>
          <a:noFill/>
        </p:spPr>
        <p:txBody>
          <a:bodyPr wrap="square" rtlCol="0" anchor="t">
            <a:spAutoFit/>
          </a:bodyPr>
          <a:p>
            <a:r>
              <a:rPr lang="en-US" altLang="zh-CN">
                <a:cs typeface="+mn-lt"/>
                <a:sym typeface="+mn-ea"/>
              </a:rPr>
              <a:t>    4</a:t>
            </a:r>
            <a:r>
              <a:rPr lang="zh-CN" altLang="en-US">
                <a:cs typeface="+mn-lt"/>
                <a:sym typeface="+mn-ea"/>
              </a:rPr>
              <a:t>.2.1 Independent variables</a:t>
            </a:r>
            <a:endParaRPr lang="zh-CN" altLang="en-US">
              <a:cs typeface="+mn-lt"/>
            </a:endParaRPr>
          </a:p>
        </p:txBody>
      </p:sp>
      <p:grpSp>
        <p:nvGrpSpPr>
          <p:cNvPr id="12" name="组合 11"/>
          <p:cNvGrpSpPr/>
          <p:nvPr/>
        </p:nvGrpSpPr>
        <p:grpSpPr>
          <a:xfrm>
            <a:off x="1123315" y="1992630"/>
            <a:ext cx="9448165" cy="2854325"/>
            <a:chOff x="1108" y="1237"/>
            <a:chExt cx="14879" cy="4495"/>
          </a:xfrm>
        </p:grpSpPr>
        <p:pic>
          <p:nvPicPr>
            <p:cNvPr id="16" name="图片 15"/>
            <p:cNvPicPr>
              <a:picLocks noChangeAspect="1"/>
            </p:cNvPicPr>
            <p:nvPr/>
          </p:nvPicPr>
          <p:blipFill>
            <a:blip r:embed="rId1"/>
            <a:stretch>
              <a:fillRect/>
            </a:stretch>
          </p:blipFill>
          <p:spPr>
            <a:xfrm>
              <a:off x="1108" y="1237"/>
              <a:ext cx="14879" cy="4012"/>
            </a:xfrm>
            <a:prstGeom prst="rect">
              <a:avLst/>
            </a:prstGeom>
          </p:spPr>
        </p:pic>
        <p:sp>
          <p:nvSpPr>
            <p:cNvPr id="6" name="文本框 5"/>
            <p:cNvSpPr txBox="1"/>
            <p:nvPr/>
          </p:nvSpPr>
          <p:spPr>
            <a:xfrm>
              <a:off x="7157" y="5245"/>
              <a:ext cx="1925" cy="483"/>
            </a:xfrm>
            <a:prstGeom prst="rect">
              <a:avLst/>
            </a:prstGeom>
            <a:solidFill>
              <a:schemeClr val="accent1">
                <a:lumMod val="20000"/>
                <a:lumOff val="80000"/>
              </a:schemeClr>
            </a:solidFill>
          </p:spPr>
          <p:txBody>
            <a:bodyPr wrap="square" rtlCol="0" anchor="t">
              <a:spAutoFit/>
            </a:bodyPr>
            <a:p>
              <a:r>
                <a:rPr lang="zh-CN" altLang="en-US" sz="1400" b="1">
                  <a:cs typeface="+mn-lt"/>
                </a:rPr>
                <a:t>(b)</a:t>
              </a:r>
              <a:r>
                <a:rPr lang="en-US" altLang="zh-CN" sz="1400" b="1">
                  <a:cs typeface="+mn-lt"/>
                </a:rPr>
                <a:t> </a:t>
              </a:r>
              <a:r>
                <a:rPr lang="zh-CN" altLang="en-US" sz="1400" b="1">
                  <a:cs typeface="+mn-lt"/>
                  <a:sym typeface="+mn-ea"/>
                </a:rPr>
                <a:t>seq2seq</a:t>
              </a:r>
              <a:r>
                <a:rPr lang="zh-CN" altLang="en-US" sz="1400" b="1">
                  <a:cs typeface="+mn-lt"/>
                </a:rPr>
                <a:t> </a:t>
              </a:r>
              <a:endParaRPr lang="zh-CN" altLang="en-US" sz="1400" b="1">
                <a:cs typeface="+mn-lt"/>
              </a:endParaRPr>
            </a:p>
          </p:txBody>
        </p:sp>
        <p:sp>
          <p:nvSpPr>
            <p:cNvPr id="7" name="文本框 6"/>
            <p:cNvSpPr txBox="1"/>
            <p:nvPr/>
          </p:nvSpPr>
          <p:spPr>
            <a:xfrm>
              <a:off x="12292" y="5245"/>
              <a:ext cx="2609" cy="483"/>
            </a:xfrm>
            <a:prstGeom prst="rect">
              <a:avLst/>
            </a:prstGeom>
            <a:noFill/>
          </p:spPr>
          <p:txBody>
            <a:bodyPr wrap="square" rtlCol="0" anchor="t">
              <a:spAutoFit/>
            </a:bodyPr>
            <a:p>
              <a:r>
                <a:rPr lang="zh-CN" altLang="en-US" sz="1400">
                  <a:cs typeface="+mn-lt"/>
                </a:rPr>
                <a:t>(c)</a:t>
              </a:r>
              <a:r>
                <a:rPr lang="en-US" altLang="zh-CN" sz="1400">
                  <a:cs typeface="+mn-lt"/>
                </a:rPr>
                <a:t> </a:t>
              </a:r>
              <a:r>
                <a:rPr lang="zh-CN" altLang="en-US" sz="1400">
                  <a:cs typeface="+mn-lt"/>
                  <a:sym typeface="+mn-ea"/>
                </a:rPr>
                <a:t>seqlevelword</a:t>
              </a:r>
              <a:r>
                <a:rPr lang="zh-CN" altLang="en-US" sz="1400">
                  <a:cs typeface="+mn-lt"/>
                </a:rPr>
                <a:t> </a:t>
              </a:r>
              <a:endParaRPr lang="zh-CN" altLang="en-US" sz="1400">
                <a:cs typeface="+mn-lt"/>
              </a:endParaRPr>
            </a:p>
          </p:txBody>
        </p:sp>
        <p:sp>
          <p:nvSpPr>
            <p:cNvPr id="15" name="文本框 14"/>
            <p:cNvSpPr txBox="1"/>
            <p:nvPr/>
          </p:nvSpPr>
          <p:spPr>
            <a:xfrm>
              <a:off x="1631" y="5249"/>
              <a:ext cx="1886" cy="483"/>
            </a:xfrm>
            <a:prstGeom prst="rect">
              <a:avLst/>
            </a:prstGeom>
            <a:noFill/>
          </p:spPr>
          <p:txBody>
            <a:bodyPr wrap="square" rtlCol="0" anchor="t">
              <a:spAutoFit/>
            </a:bodyPr>
            <a:p>
              <a:r>
                <a:rPr lang="zh-CN" altLang="en-US" sz="1400">
                  <a:cs typeface="+mn-lt"/>
                </a:rPr>
                <a:t>(a) </a:t>
              </a:r>
              <a:r>
                <a:rPr lang="zh-CN" altLang="en-US" sz="1400">
                  <a:cs typeface="+mn-lt"/>
                  <a:sym typeface="+mn-ea"/>
                </a:rPr>
                <a:t>wordlevel</a:t>
              </a:r>
              <a:endParaRPr lang="zh-CN" altLang="en-US" sz="1400">
                <a:cs typeface="+mn-lt"/>
                <a:sym typeface="+mn-ea"/>
              </a:endParaRPr>
            </a:p>
          </p:txBody>
        </p:sp>
      </p:grpSp>
      <p:sp>
        <p:nvSpPr>
          <p:cNvPr id="9" name="文本框 8"/>
          <p:cNvSpPr txBox="1"/>
          <p:nvPr/>
        </p:nvSpPr>
        <p:spPr>
          <a:xfrm>
            <a:off x="1123315" y="1527810"/>
            <a:ext cx="6100445" cy="368300"/>
          </a:xfrm>
          <a:prstGeom prst="rect">
            <a:avLst/>
          </a:prstGeom>
          <a:noFill/>
        </p:spPr>
        <p:txBody>
          <a:bodyPr wrap="none" rtlCol="0" anchor="t">
            <a:spAutoFit/>
          </a:bodyPr>
          <a:p>
            <a:r>
              <a:rPr lang="zh-CN" altLang="en-US">
                <a:cs typeface="+mn-lt"/>
                <a:sym typeface="+mn-ea"/>
              </a:rPr>
              <a:t>Example</a:t>
            </a:r>
            <a:r>
              <a:rPr lang="en-US" altLang="zh-CN">
                <a:cs typeface="+mn-lt"/>
                <a:sym typeface="+mn-ea"/>
              </a:rPr>
              <a:t> sentence</a:t>
            </a:r>
            <a:r>
              <a:rPr lang="zh-CN" altLang="en-US">
                <a:cs typeface="+mn-lt"/>
                <a:sym typeface="+mn-ea"/>
              </a:rPr>
              <a:t>:</a:t>
            </a:r>
            <a:r>
              <a:rPr lang="en-US" altLang="zh-CN">
                <a:cs typeface="+mn-lt"/>
                <a:sym typeface="+mn-ea"/>
              </a:rPr>
              <a:t> When a user presses switch, the motor runs.</a:t>
            </a:r>
            <a:endParaRPr lang="zh-CN" altLang="en-US">
              <a:cs typeface="+mn-lt"/>
            </a:endParaRPr>
          </a:p>
        </p:txBody>
      </p:sp>
      <p:sp>
        <p:nvSpPr>
          <p:cNvPr id="10" name="文本框 9"/>
          <p:cNvSpPr txBox="1"/>
          <p:nvPr/>
        </p:nvSpPr>
        <p:spPr>
          <a:xfrm>
            <a:off x="1123315" y="5182235"/>
            <a:ext cx="9781540" cy="829945"/>
          </a:xfrm>
          <a:prstGeom prst="rect">
            <a:avLst/>
          </a:prstGeom>
          <a:noFill/>
        </p:spPr>
        <p:txBody>
          <a:bodyPr wrap="square" rtlCol="0" anchor="t">
            <a:spAutoFit/>
          </a:bodyPr>
          <a:p>
            <a:r>
              <a:rPr lang="en-US" altLang="zh-CN" sz="1600">
                <a:cs typeface="+mn-lt"/>
                <a:sym typeface="+mn-ea"/>
              </a:rPr>
              <a:t>(b) </a:t>
            </a:r>
            <a:r>
              <a:rPr lang="zh-CN" altLang="en-US" sz="1600" b="1">
                <a:cs typeface="+mn-lt"/>
                <a:sym typeface="+mn-ea"/>
              </a:rPr>
              <a:t>seq2seq</a:t>
            </a:r>
            <a:r>
              <a:rPr lang="en-US" altLang="zh-CN" sz="1600">
                <a:cs typeface="+mn-lt"/>
                <a:sym typeface="+mn-ea"/>
              </a:rPr>
              <a:t>: </a:t>
            </a:r>
            <a:r>
              <a:rPr lang="zh-CN" altLang="en-US" sz="1600">
                <a:cs typeface="+mn-lt"/>
                <a:sym typeface="+mn-ea"/>
              </a:rPr>
              <a:t>Sequence as input and sequence as output</a:t>
            </a:r>
            <a:endParaRPr lang="zh-CN" altLang="en-US" sz="1600">
              <a:cs typeface="+mn-lt"/>
            </a:endParaRPr>
          </a:p>
          <a:p>
            <a:r>
              <a:rPr lang="zh-CN" altLang="en-US" sz="1600">
                <a:cs typeface="+mn-lt"/>
                <a:sym typeface="+mn-ea"/>
              </a:rPr>
              <a:t>This design is similar to a </a:t>
            </a:r>
            <a:r>
              <a:rPr lang="zh-CN" altLang="en-US" sz="1600" b="1">
                <a:cs typeface="+mn-lt"/>
                <a:sym typeface="+mn-ea"/>
              </a:rPr>
              <a:t>sequence labeling task</a:t>
            </a:r>
            <a:r>
              <a:rPr lang="zh-CN" altLang="en-US" sz="1600">
                <a:cs typeface="+mn-lt"/>
                <a:sym typeface="+mn-ea"/>
              </a:rPr>
              <a:t>. In this design, the context dependencies among words are considered. </a:t>
            </a:r>
            <a:r>
              <a:rPr lang="en-US" altLang="zh-CN" sz="1600">
                <a:cs typeface="+mn-lt"/>
                <a:sym typeface="+mn-ea"/>
              </a:rPr>
              <a:t>The study </a:t>
            </a:r>
            <a:r>
              <a:rPr lang="zh-CN" altLang="en-US" sz="1600">
                <a:cs typeface="+mn-lt"/>
                <a:sym typeface="+mn-ea"/>
              </a:rPr>
              <a:t>use all four neural architectures for this design</a:t>
            </a:r>
            <a:r>
              <a:rPr lang="en-US" altLang="zh-CN" sz="1600">
                <a:cs typeface="+mn-lt"/>
                <a:sym typeface="+mn-ea"/>
              </a:rPr>
              <a:t>.</a:t>
            </a:r>
            <a:endParaRPr lang="en-US" altLang="zh-CN" sz="1600">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3" name="文本框 2"/>
          <p:cNvSpPr txBox="1"/>
          <p:nvPr/>
        </p:nvSpPr>
        <p:spPr>
          <a:xfrm>
            <a:off x="0" y="368300"/>
            <a:ext cx="6823710" cy="337185"/>
          </a:xfrm>
          <a:prstGeom prst="rect">
            <a:avLst/>
          </a:prstGeom>
          <a:noFill/>
        </p:spPr>
        <p:txBody>
          <a:bodyPr wrap="square" rtlCol="0" anchor="t">
            <a:spAutoFit/>
          </a:bodyPr>
          <a:p>
            <a:r>
              <a:rPr lang="zh-CN" altLang="en-US" sz="1600">
                <a:cs typeface="+mn-lt"/>
              </a:rPr>
              <a:t> </a:t>
            </a:r>
            <a:endParaRPr lang="zh-CN" altLang="en-US" sz="1600">
              <a:cs typeface="+mn-lt"/>
            </a:endParaRPr>
          </a:p>
        </p:txBody>
      </p:sp>
      <p:sp>
        <p:nvSpPr>
          <p:cNvPr id="4" name="文本框 3"/>
          <p:cNvSpPr txBox="1"/>
          <p:nvPr/>
        </p:nvSpPr>
        <p:spPr>
          <a:xfrm>
            <a:off x="550545" y="705485"/>
            <a:ext cx="10937240" cy="645160"/>
          </a:xfrm>
          <a:prstGeom prst="rect">
            <a:avLst/>
          </a:prstGeom>
          <a:noFill/>
        </p:spPr>
        <p:txBody>
          <a:bodyPr wrap="square" rtlCol="0" anchor="t">
            <a:spAutoFit/>
          </a:bodyPr>
          <a:p>
            <a:r>
              <a:rPr lang="zh-CN" altLang="en-US" b="1">
                <a:cs typeface="+mn-lt"/>
              </a:rPr>
              <a:t>Text classifcation method</a:t>
            </a:r>
            <a:r>
              <a:rPr lang="en-US" altLang="zh-CN" b="1">
                <a:cs typeface="+mn-lt"/>
              </a:rPr>
              <a:t>: </a:t>
            </a:r>
            <a:r>
              <a:rPr lang="en-US" altLang="zh-CN">
                <a:cs typeface="+mn-lt"/>
              </a:rPr>
              <a:t>it </a:t>
            </a:r>
            <a:r>
              <a:rPr lang="zh-CN" altLang="en-US">
                <a:cs typeface="+mn-lt"/>
              </a:rPr>
              <a:t>refers to how </a:t>
            </a:r>
            <a:r>
              <a:rPr lang="en-US" altLang="zh-CN">
                <a:cs typeface="+mn-lt"/>
              </a:rPr>
              <a:t>they </a:t>
            </a:r>
            <a:r>
              <a:rPr lang="zh-CN" altLang="en-US">
                <a:cs typeface="+mn-lt"/>
              </a:rPr>
              <a:t>planned to approach the model elements prediction problem. In this study, </a:t>
            </a:r>
            <a:r>
              <a:rPr lang="en-US" altLang="zh-CN">
                <a:cs typeface="+mn-lt"/>
              </a:rPr>
              <a:t>they </a:t>
            </a:r>
            <a:r>
              <a:rPr lang="zh-CN" altLang="en-US">
                <a:cs typeface="+mn-lt"/>
              </a:rPr>
              <a:t>considered three types of design: wordlevel, seq2seq, and seqlvlword. </a:t>
            </a:r>
            <a:endParaRPr lang="zh-CN" altLang="en-US">
              <a:cs typeface="+mn-lt"/>
            </a:endParaRPr>
          </a:p>
        </p:txBody>
      </p:sp>
      <p:sp>
        <p:nvSpPr>
          <p:cNvPr id="2" name="文本框 1"/>
          <p:cNvSpPr txBox="1"/>
          <p:nvPr/>
        </p:nvSpPr>
        <p:spPr>
          <a:xfrm>
            <a:off x="0" y="377825"/>
            <a:ext cx="4053840" cy="368300"/>
          </a:xfrm>
          <a:prstGeom prst="rect">
            <a:avLst/>
          </a:prstGeom>
          <a:noFill/>
        </p:spPr>
        <p:txBody>
          <a:bodyPr wrap="square" rtlCol="0" anchor="t">
            <a:spAutoFit/>
          </a:bodyPr>
          <a:p>
            <a:r>
              <a:rPr lang="en-US" altLang="zh-CN">
                <a:cs typeface="+mn-lt"/>
                <a:sym typeface="+mn-ea"/>
              </a:rPr>
              <a:t>    4</a:t>
            </a:r>
            <a:r>
              <a:rPr lang="zh-CN" altLang="en-US">
                <a:cs typeface="+mn-lt"/>
                <a:sym typeface="+mn-ea"/>
              </a:rPr>
              <a:t>.2.1 Independent variables</a:t>
            </a:r>
            <a:endParaRPr lang="zh-CN" altLang="en-US">
              <a:cs typeface="+mn-lt"/>
            </a:endParaRPr>
          </a:p>
        </p:txBody>
      </p:sp>
      <p:grpSp>
        <p:nvGrpSpPr>
          <p:cNvPr id="12" name="组合 11"/>
          <p:cNvGrpSpPr/>
          <p:nvPr/>
        </p:nvGrpSpPr>
        <p:grpSpPr>
          <a:xfrm>
            <a:off x="1123315" y="1992630"/>
            <a:ext cx="9448165" cy="2854325"/>
            <a:chOff x="1108" y="1237"/>
            <a:chExt cx="14879" cy="4495"/>
          </a:xfrm>
        </p:grpSpPr>
        <p:pic>
          <p:nvPicPr>
            <p:cNvPr id="16" name="图片 15"/>
            <p:cNvPicPr>
              <a:picLocks noChangeAspect="1"/>
            </p:cNvPicPr>
            <p:nvPr/>
          </p:nvPicPr>
          <p:blipFill>
            <a:blip r:embed="rId1"/>
            <a:stretch>
              <a:fillRect/>
            </a:stretch>
          </p:blipFill>
          <p:spPr>
            <a:xfrm>
              <a:off x="1108" y="1237"/>
              <a:ext cx="14879" cy="4012"/>
            </a:xfrm>
            <a:prstGeom prst="rect">
              <a:avLst/>
            </a:prstGeom>
          </p:spPr>
        </p:pic>
        <p:sp>
          <p:nvSpPr>
            <p:cNvPr id="6" name="文本框 5"/>
            <p:cNvSpPr txBox="1"/>
            <p:nvPr/>
          </p:nvSpPr>
          <p:spPr>
            <a:xfrm>
              <a:off x="7157" y="5245"/>
              <a:ext cx="1925" cy="483"/>
            </a:xfrm>
            <a:prstGeom prst="rect">
              <a:avLst/>
            </a:prstGeom>
            <a:noFill/>
          </p:spPr>
          <p:txBody>
            <a:bodyPr wrap="square" rtlCol="0" anchor="t">
              <a:spAutoFit/>
            </a:bodyPr>
            <a:p>
              <a:r>
                <a:rPr lang="zh-CN" altLang="en-US" sz="1400">
                  <a:cs typeface="+mn-lt"/>
                </a:rPr>
                <a:t>(b)</a:t>
              </a:r>
              <a:r>
                <a:rPr lang="en-US" altLang="zh-CN" sz="1400">
                  <a:cs typeface="+mn-lt"/>
                </a:rPr>
                <a:t> </a:t>
              </a:r>
              <a:r>
                <a:rPr lang="zh-CN" altLang="en-US" sz="1400">
                  <a:cs typeface="+mn-lt"/>
                  <a:sym typeface="+mn-ea"/>
                </a:rPr>
                <a:t>seq2seq</a:t>
              </a:r>
              <a:r>
                <a:rPr lang="zh-CN" altLang="en-US" sz="1400">
                  <a:cs typeface="+mn-lt"/>
                </a:rPr>
                <a:t> </a:t>
              </a:r>
              <a:endParaRPr lang="zh-CN" altLang="en-US" sz="1400">
                <a:cs typeface="+mn-lt"/>
              </a:endParaRPr>
            </a:p>
          </p:txBody>
        </p:sp>
        <p:sp>
          <p:nvSpPr>
            <p:cNvPr id="7" name="文本框 6"/>
            <p:cNvSpPr txBox="1"/>
            <p:nvPr/>
          </p:nvSpPr>
          <p:spPr>
            <a:xfrm>
              <a:off x="12292" y="5245"/>
              <a:ext cx="2609" cy="483"/>
            </a:xfrm>
            <a:prstGeom prst="rect">
              <a:avLst/>
            </a:prstGeom>
            <a:solidFill>
              <a:schemeClr val="accent1">
                <a:lumMod val="20000"/>
                <a:lumOff val="80000"/>
              </a:schemeClr>
            </a:solidFill>
          </p:spPr>
          <p:txBody>
            <a:bodyPr wrap="square" rtlCol="0" anchor="t">
              <a:spAutoFit/>
            </a:bodyPr>
            <a:p>
              <a:r>
                <a:rPr lang="zh-CN" altLang="en-US" sz="1400" b="1">
                  <a:cs typeface="+mn-lt"/>
                </a:rPr>
                <a:t>(c)</a:t>
              </a:r>
              <a:r>
                <a:rPr lang="en-US" altLang="zh-CN" sz="1400" b="1">
                  <a:cs typeface="+mn-lt"/>
                </a:rPr>
                <a:t> </a:t>
              </a:r>
              <a:r>
                <a:rPr lang="zh-CN" altLang="en-US" sz="1400" b="1">
                  <a:cs typeface="+mn-lt"/>
                  <a:sym typeface="+mn-ea"/>
                </a:rPr>
                <a:t>seqlevelword</a:t>
              </a:r>
              <a:r>
                <a:rPr lang="zh-CN" altLang="en-US" sz="1400" b="1">
                  <a:cs typeface="+mn-lt"/>
                </a:rPr>
                <a:t> </a:t>
              </a:r>
              <a:endParaRPr lang="zh-CN" altLang="en-US" sz="1400" b="1">
                <a:cs typeface="+mn-lt"/>
              </a:endParaRPr>
            </a:p>
          </p:txBody>
        </p:sp>
        <p:sp>
          <p:nvSpPr>
            <p:cNvPr id="15" name="文本框 14"/>
            <p:cNvSpPr txBox="1"/>
            <p:nvPr/>
          </p:nvSpPr>
          <p:spPr>
            <a:xfrm>
              <a:off x="1631" y="5249"/>
              <a:ext cx="1886" cy="483"/>
            </a:xfrm>
            <a:prstGeom prst="rect">
              <a:avLst/>
            </a:prstGeom>
            <a:noFill/>
          </p:spPr>
          <p:txBody>
            <a:bodyPr wrap="square" rtlCol="0" anchor="t">
              <a:spAutoFit/>
            </a:bodyPr>
            <a:p>
              <a:r>
                <a:rPr lang="zh-CN" altLang="en-US" sz="1400">
                  <a:cs typeface="+mn-lt"/>
                </a:rPr>
                <a:t>(a) </a:t>
              </a:r>
              <a:r>
                <a:rPr lang="zh-CN" altLang="en-US" sz="1400">
                  <a:cs typeface="+mn-lt"/>
                  <a:sym typeface="+mn-ea"/>
                </a:rPr>
                <a:t>wordlevel</a:t>
              </a:r>
              <a:endParaRPr lang="zh-CN" altLang="en-US" sz="1400">
                <a:cs typeface="+mn-lt"/>
                <a:sym typeface="+mn-ea"/>
              </a:endParaRPr>
            </a:p>
          </p:txBody>
        </p:sp>
      </p:grpSp>
      <p:sp>
        <p:nvSpPr>
          <p:cNvPr id="9" name="文本框 8"/>
          <p:cNvSpPr txBox="1"/>
          <p:nvPr/>
        </p:nvSpPr>
        <p:spPr>
          <a:xfrm>
            <a:off x="1123315" y="1527810"/>
            <a:ext cx="6100445" cy="368300"/>
          </a:xfrm>
          <a:prstGeom prst="rect">
            <a:avLst/>
          </a:prstGeom>
          <a:noFill/>
        </p:spPr>
        <p:txBody>
          <a:bodyPr wrap="none" rtlCol="0" anchor="t">
            <a:spAutoFit/>
          </a:bodyPr>
          <a:p>
            <a:r>
              <a:rPr lang="zh-CN" altLang="en-US">
                <a:cs typeface="+mn-lt"/>
                <a:sym typeface="+mn-ea"/>
              </a:rPr>
              <a:t>Example</a:t>
            </a:r>
            <a:r>
              <a:rPr lang="en-US" altLang="zh-CN">
                <a:cs typeface="+mn-lt"/>
                <a:sym typeface="+mn-ea"/>
              </a:rPr>
              <a:t> sentence</a:t>
            </a:r>
            <a:r>
              <a:rPr lang="zh-CN" altLang="en-US">
                <a:cs typeface="+mn-lt"/>
                <a:sym typeface="+mn-ea"/>
              </a:rPr>
              <a:t>:</a:t>
            </a:r>
            <a:r>
              <a:rPr lang="en-US" altLang="zh-CN">
                <a:cs typeface="+mn-lt"/>
                <a:sym typeface="+mn-ea"/>
              </a:rPr>
              <a:t> When a user presses switch, the motor runs.</a:t>
            </a:r>
            <a:endParaRPr lang="zh-CN" altLang="en-US">
              <a:cs typeface="+mn-lt"/>
            </a:endParaRPr>
          </a:p>
        </p:txBody>
      </p:sp>
      <p:sp>
        <p:nvSpPr>
          <p:cNvPr id="10" name="文本框 9"/>
          <p:cNvSpPr txBox="1"/>
          <p:nvPr/>
        </p:nvSpPr>
        <p:spPr>
          <a:xfrm>
            <a:off x="1123315" y="5182235"/>
            <a:ext cx="9781540" cy="1322070"/>
          </a:xfrm>
          <a:prstGeom prst="rect">
            <a:avLst/>
          </a:prstGeom>
          <a:noFill/>
        </p:spPr>
        <p:txBody>
          <a:bodyPr wrap="square" rtlCol="0" anchor="t">
            <a:spAutoFit/>
          </a:bodyPr>
          <a:p>
            <a:r>
              <a:rPr lang="en-US" altLang="zh-CN" sz="1600">
                <a:cs typeface="+mn-lt"/>
                <a:sym typeface="+mn-ea"/>
              </a:rPr>
              <a:t>(c) </a:t>
            </a:r>
            <a:r>
              <a:rPr lang="zh-CN" altLang="en-US" sz="1600" b="1">
                <a:cs typeface="+mn-lt"/>
                <a:sym typeface="+mn-ea"/>
              </a:rPr>
              <a:t>seqlevelword</a:t>
            </a:r>
            <a:r>
              <a:rPr lang="en-US" altLang="zh-CN" sz="1600">
                <a:cs typeface="+mn-lt"/>
                <a:sym typeface="+mn-ea"/>
              </a:rPr>
              <a:t>: </a:t>
            </a:r>
            <a:r>
              <a:rPr lang="zh-CN" altLang="en-US" sz="1600">
                <a:cs typeface="+mn-lt"/>
                <a:sym typeface="+mn-ea"/>
              </a:rPr>
              <a:t>Sequence with highlighted word as input and the label of highlighted word as output </a:t>
            </a:r>
            <a:endParaRPr lang="zh-CN" altLang="en-US" sz="1600">
              <a:cs typeface="+mn-lt"/>
            </a:endParaRPr>
          </a:p>
          <a:p>
            <a:r>
              <a:rPr lang="zh-CN" altLang="en-US" sz="1600">
                <a:cs typeface="+mn-lt"/>
                <a:sym typeface="+mn-ea"/>
              </a:rPr>
              <a:t>this design translates the problem of sequence labeling to a token classifcation task. </a:t>
            </a:r>
            <a:r>
              <a:rPr lang="en-US" altLang="zh-CN" sz="1600">
                <a:cs typeface="+mn-lt"/>
                <a:sym typeface="+mn-ea"/>
              </a:rPr>
              <a:t>They</a:t>
            </a:r>
            <a:r>
              <a:rPr lang="zh-CN" altLang="en-US" sz="1600">
                <a:cs typeface="+mn-lt"/>
                <a:sym typeface="+mn-ea"/>
              </a:rPr>
              <a:t> highlight each word in the sentence and train the neural network by feeding the highlighted sentence and making it learn the label of the highlighted word. </a:t>
            </a:r>
            <a:r>
              <a:rPr lang="en-US" altLang="zh-CN" sz="1600">
                <a:cs typeface="+mn-lt"/>
                <a:sym typeface="+mn-ea"/>
              </a:rPr>
              <a:t>The method </a:t>
            </a:r>
            <a:r>
              <a:rPr lang="zh-CN" altLang="en-US" sz="1600">
                <a:cs typeface="+mn-lt"/>
                <a:sym typeface="+mn-ea"/>
              </a:rPr>
              <a:t>highlight a word by adding the </a:t>
            </a:r>
            <a:r>
              <a:rPr lang="en-US" altLang="zh-CN" sz="1600">
                <a:cs typeface="+mn-lt"/>
                <a:sym typeface="+mn-ea"/>
              </a:rPr>
              <a:t>’</a:t>
            </a:r>
            <a:r>
              <a:rPr lang="zh-CN" altLang="en-US" sz="1600">
                <a:cs typeface="+mn-lt"/>
                <a:sym typeface="+mn-ea"/>
              </a:rPr>
              <a:t>##</a:t>
            </a:r>
            <a:r>
              <a:rPr lang="en-US" altLang="zh-CN" sz="1600">
                <a:cs typeface="+mn-lt"/>
                <a:sym typeface="+mn-ea"/>
              </a:rPr>
              <a:t>’</a:t>
            </a:r>
            <a:r>
              <a:rPr lang="zh-CN" altLang="en-US" sz="1600">
                <a:cs typeface="+mn-lt"/>
                <a:sym typeface="+mn-ea"/>
              </a:rPr>
              <a:t> symbol before and after the word. Similar to seq2seq design, </a:t>
            </a:r>
            <a:r>
              <a:rPr lang="en-US" altLang="zh-CN" sz="1600">
                <a:cs typeface="+mn-lt"/>
                <a:sym typeface="+mn-ea"/>
              </a:rPr>
              <a:t>the stuy </a:t>
            </a:r>
            <a:r>
              <a:rPr lang="zh-CN" altLang="en-US" sz="1600">
                <a:cs typeface="+mn-lt"/>
                <a:sym typeface="+mn-ea"/>
              </a:rPr>
              <a:t>consider all four neural network architectures in this design</a:t>
            </a:r>
            <a:r>
              <a:rPr lang="en-US" altLang="zh-CN" sz="1600">
                <a:cs typeface="+mn-lt"/>
                <a:sym typeface="+mn-ea"/>
              </a:rPr>
              <a:t>.</a:t>
            </a:r>
            <a:endParaRPr lang="en-US" altLang="zh-CN" sz="1600">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4" name="文本框 3"/>
          <p:cNvSpPr txBox="1"/>
          <p:nvPr/>
        </p:nvSpPr>
        <p:spPr>
          <a:xfrm>
            <a:off x="419100" y="663575"/>
            <a:ext cx="10488930" cy="368300"/>
          </a:xfrm>
          <a:prstGeom prst="rect">
            <a:avLst/>
          </a:prstGeom>
          <a:noFill/>
        </p:spPr>
        <p:txBody>
          <a:bodyPr wrap="square" rtlCol="0" anchor="t">
            <a:spAutoFit/>
          </a:bodyPr>
          <a:p>
            <a:r>
              <a:rPr lang="zh-CN" altLang="en-US" b="1">
                <a:cs typeface="+mn-lt"/>
              </a:rPr>
              <a:t>Prediction method</a:t>
            </a:r>
            <a:r>
              <a:rPr lang="en-US" altLang="zh-CN" b="1">
                <a:cs typeface="+mn-lt"/>
              </a:rPr>
              <a:t>:</a:t>
            </a:r>
            <a:r>
              <a:rPr lang="zh-CN" altLang="en-US">
                <a:cs typeface="+mn-lt"/>
              </a:rPr>
              <a:t> </a:t>
            </a:r>
            <a:r>
              <a:rPr lang="en-US" altLang="zh-CN">
                <a:cs typeface="+mn-lt"/>
              </a:rPr>
              <a:t>The paper </a:t>
            </a:r>
            <a:r>
              <a:rPr lang="zh-CN" altLang="en-US">
                <a:cs typeface="+mn-lt"/>
              </a:rPr>
              <a:t>considered two types of predictions</a:t>
            </a:r>
            <a:r>
              <a:rPr lang="en-US" altLang="zh-CN">
                <a:cs typeface="+mn-lt"/>
              </a:rPr>
              <a:t>, t</a:t>
            </a:r>
            <a:r>
              <a:rPr lang="zh-CN" altLang="en-US">
                <a:cs typeface="+mn-lt"/>
              </a:rPr>
              <a:t>heir details are shown in Table 6 and Fig. 7.</a:t>
            </a:r>
            <a:endParaRPr lang="zh-CN" altLang="en-US">
              <a:cs typeface="+mn-lt"/>
            </a:endParaRPr>
          </a:p>
        </p:txBody>
      </p:sp>
      <p:sp>
        <p:nvSpPr>
          <p:cNvPr id="6" name="文本框 5"/>
          <p:cNvSpPr txBox="1"/>
          <p:nvPr/>
        </p:nvSpPr>
        <p:spPr>
          <a:xfrm>
            <a:off x="3707765" y="4556125"/>
            <a:ext cx="4546600" cy="337185"/>
          </a:xfrm>
          <a:prstGeom prst="rect">
            <a:avLst/>
          </a:prstGeom>
          <a:noFill/>
        </p:spPr>
        <p:txBody>
          <a:bodyPr wrap="square" rtlCol="0" anchor="t">
            <a:spAutoFit/>
          </a:bodyPr>
          <a:p>
            <a:pPr algn="ctr"/>
            <a:r>
              <a:rPr lang="zh-CN" altLang="en-US" sz="1600">
                <a:cs typeface="+mn-lt"/>
              </a:rPr>
              <a:t>Table 6 Prediction methods</a:t>
            </a:r>
            <a:endParaRPr lang="zh-CN" altLang="en-US" sz="1600">
              <a:cs typeface="+mn-lt"/>
            </a:endParaRPr>
          </a:p>
        </p:txBody>
      </p:sp>
      <p:sp>
        <p:nvSpPr>
          <p:cNvPr id="8" name="文本框 7"/>
          <p:cNvSpPr txBox="1"/>
          <p:nvPr/>
        </p:nvSpPr>
        <p:spPr>
          <a:xfrm>
            <a:off x="0" y="377825"/>
            <a:ext cx="4053840" cy="368300"/>
          </a:xfrm>
          <a:prstGeom prst="rect">
            <a:avLst/>
          </a:prstGeom>
          <a:noFill/>
        </p:spPr>
        <p:txBody>
          <a:bodyPr wrap="square" rtlCol="0" anchor="t">
            <a:spAutoFit/>
          </a:bodyPr>
          <a:p>
            <a:r>
              <a:rPr lang="en-US" altLang="zh-CN">
                <a:cs typeface="+mn-lt"/>
                <a:sym typeface="+mn-ea"/>
              </a:rPr>
              <a:t>    4</a:t>
            </a:r>
            <a:r>
              <a:rPr lang="zh-CN" altLang="en-US">
                <a:cs typeface="+mn-lt"/>
                <a:sym typeface="+mn-ea"/>
              </a:rPr>
              <a:t>.2.1 Independent variables</a:t>
            </a:r>
            <a:endParaRPr lang="zh-CN" altLang="en-US">
              <a:cs typeface="+mn-lt"/>
            </a:endParaRPr>
          </a:p>
        </p:txBody>
      </p:sp>
      <p:graphicFrame>
        <p:nvGraphicFramePr>
          <p:cNvPr id="9" name="表格 8"/>
          <p:cNvGraphicFramePr/>
          <p:nvPr>
            <p:custDataLst>
              <p:tags r:id="rId1"/>
            </p:custDataLst>
          </p:nvPr>
        </p:nvGraphicFramePr>
        <p:xfrm>
          <a:off x="398145" y="4828540"/>
          <a:ext cx="11395710" cy="1493520"/>
        </p:xfrm>
        <a:graphic>
          <a:graphicData uri="http://schemas.openxmlformats.org/drawingml/2006/table">
            <a:tbl>
              <a:tblPr firstRow="1" bandRow="1">
                <a:tableStyleId>{5C22544A-7EE6-4342-B048-85BDC9FD1C3A}</a:tableStyleId>
              </a:tblPr>
              <a:tblGrid>
                <a:gridCol w="321310"/>
                <a:gridCol w="3462020"/>
                <a:gridCol w="7612380"/>
              </a:tblGrid>
              <a:tr h="335280">
                <a:tc>
                  <a:txBody>
                    <a:bodyPr/>
                    <a:p>
                      <a:pPr>
                        <a:buNone/>
                      </a:pPr>
                      <a:r>
                        <a:rPr lang="en-US" altLang="zh-CN" sz="1600">
                          <a:solidFill>
                            <a:schemeClr val="tx1"/>
                          </a:solidFill>
                          <a:cs typeface="+mn-lt"/>
                        </a:rPr>
                        <a:t>#</a:t>
                      </a:r>
                      <a:endParaRPr lang="en-US" altLang="zh-CN" sz="1600">
                        <a:solidFill>
                          <a:schemeClr val="tx1"/>
                        </a:solidFill>
                        <a:cs typeface="+mn-lt"/>
                      </a:endParaRPr>
                    </a:p>
                  </a:txBody>
                  <a:tcPr/>
                </a:tc>
                <a:tc>
                  <a:txBody>
                    <a:bodyPr/>
                    <a:p>
                      <a:pPr>
                        <a:buNone/>
                      </a:pPr>
                      <a:r>
                        <a:rPr lang="zh-CN" altLang="en-US" sz="1600">
                          <a:solidFill>
                            <a:schemeClr val="tx1"/>
                          </a:solidFill>
                          <a:cs typeface="+mn-lt"/>
                        </a:rPr>
                        <a:t>Name </a:t>
                      </a:r>
                      <a:endParaRPr lang="zh-CN" altLang="en-US" sz="1600">
                        <a:solidFill>
                          <a:schemeClr val="tx1"/>
                        </a:solidFill>
                        <a:cs typeface="+mn-lt"/>
                      </a:endParaRPr>
                    </a:p>
                  </a:txBody>
                  <a:tcPr/>
                </a:tc>
                <a:tc>
                  <a:txBody>
                    <a:bodyPr/>
                    <a:p>
                      <a:pPr>
                        <a:buNone/>
                      </a:pPr>
                      <a:r>
                        <a:rPr lang="zh-CN" altLang="en-US" sz="1600">
                          <a:solidFill>
                            <a:schemeClr val="tx1"/>
                          </a:solidFill>
                          <a:cs typeface="+mn-lt"/>
                          <a:sym typeface="+mn-ea"/>
                        </a:rPr>
                        <a:t>Description</a:t>
                      </a:r>
                      <a:endParaRPr lang="zh-CN" altLang="en-US" sz="1600">
                        <a:solidFill>
                          <a:schemeClr val="tx1"/>
                        </a:solidFill>
                        <a:cs typeface="+mn-lt"/>
                        <a:sym typeface="+mn-ea"/>
                      </a:endParaRPr>
                    </a:p>
                  </a:txBody>
                  <a:tcPr/>
                </a:tc>
              </a:tr>
              <a:tr h="579120">
                <a:tc>
                  <a:txBody>
                    <a:bodyPr/>
                    <a:p>
                      <a:pPr>
                        <a:buNone/>
                      </a:pPr>
                      <a:r>
                        <a:rPr lang="en-US" altLang="zh-CN" sz="1600">
                          <a:cs typeface="+mn-lt"/>
                        </a:rPr>
                        <a:t>1</a:t>
                      </a:r>
                      <a:endParaRPr lang="en-US" altLang="zh-CN" sz="1600">
                        <a:cs typeface="+mn-lt"/>
                      </a:endParaRPr>
                    </a:p>
                  </a:txBody>
                  <a:tcPr/>
                </a:tc>
                <a:tc>
                  <a:txBody>
                    <a:bodyPr/>
                    <a:p>
                      <a:pPr>
                        <a:buNone/>
                      </a:pPr>
                      <a:r>
                        <a:rPr lang="zh-CN" altLang="en-US" sz="1600">
                          <a:cs typeface="+mn-lt"/>
                        </a:rPr>
                        <a:t>Predicting each type of model elements separately</a:t>
                      </a:r>
                      <a:r>
                        <a:rPr lang="en-US" altLang="zh-CN" sz="1600">
                          <a:cs typeface="+mn-lt"/>
                        </a:rPr>
                        <a:t> </a:t>
                      </a:r>
                      <a:r>
                        <a:rPr lang="zh-CN" altLang="en-US" sz="1600">
                          <a:cs typeface="+mn-lt"/>
                        </a:rPr>
                        <a:t>(</a:t>
                      </a:r>
                      <a:r>
                        <a:rPr lang="zh-CN" altLang="en-US" sz="1600" b="1">
                          <a:cs typeface="+mn-lt"/>
                        </a:rPr>
                        <a:t>separate predictions</a:t>
                      </a:r>
                      <a:r>
                        <a:rPr lang="zh-CN" altLang="en-US" sz="1600">
                          <a:cs typeface="+mn-lt"/>
                        </a:rPr>
                        <a:t>)</a:t>
                      </a:r>
                      <a:endParaRPr lang="zh-CN" altLang="en-US" sz="1600">
                        <a:cs typeface="+mn-lt"/>
                      </a:endParaRPr>
                    </a:p>
                  </a:txBody>
                  <a:tcPr/>
                </a:tc>
                <a:tc>
                  <a:txBody>
                    <a:bodyPr/>
                    <a:p>
                      <a:pPr>
                        <a:buNone/>
                      </a:pPr>
                      <a:r>
                        <a:rPr lang="zh-CN" altLang="en-US" sz="1600">
                          <a:cs typeface="+mn-lt"/>
                        </a:rPr>
                        <a:t>this method train the neural network for each type of model elements to learn and predict only that specifc model element type</a:t>
                      </a:r>
                      <a:r>
                        <a:rPr lang="en-US" altLang="zh-CN" sz="1600">
                          <a:cs typeface="+mn-lt"/>
                        </a:rPr>
                        <a:t> use BIO tags.</a:t>
                      </a:r>
                      <a:endParaRPr lang="en-US" altLang="zh-CN" sz="1600">
                        <a:cs typeface="+mn-lt"/>
                      </a:endParaRPr>
                    </a:p>
                  </a:txBody>
                  <a:tcPr/>
                </a:tc>
              </a:tr>
              <a:tr h="579120">
                <a:tc>
                  <a:txBody>
                    <a:bodyPr/>
                    <a:p>
                      <a:pPr>
                        <a:buNone/>
                      </a:pPr>
                      <a:r>
                        <a:rPr lang="en-US" altLang="zh-CN" sz="1600">
                          <a:cs typeface="+mn-lt"/>
                        </a:rPr>
                        <a:t>2</a:t>
                      </a:r>
                      <a:endParaRPr lang="en-US" altLang="zh-CN" sz="1600">
                        <a:cs typeface="+mn-lt"/>
                      </a:endParaRPr>
                    </a:p>
                  </a:txBody>
                  <a:tcPr/>
                </a:tc>
                <a:tc>
                  <a:txBody>
                    <a:bodyPr/>
                    <a:p>
                      <a:pPr>
                        <a:buNone/>
                      </a:pPr>
                      <a:r>
                        <a:rPr lang="zh-CN" altLang="en-US" sz="1600">
                          <a:cs typeface="+mn-lt"/>
                        </a:rPr>
                        <a:t>Predicting all model element types together (</a:t>
                      </a:r>
                      <a:r>
                        <a:rPr lang="zh-CN" altLang="en-US" sz="1600" b="1">
                          <a:cs typeface="+mn-lt"/>
                        </a:rPr>
                        <a:t>combined predictions</a:t>
                      </a:r>
                      <a:r>
                        <a:rPr lang="zh-CN" altLang="en-US" sz="1600">
                          <a:cs typeface="+mn-lt"/>
                        </a:rPr>
                        <a:t>)</a:t>
                      </a:r>
                      <a:endParaRPr lang="zh-CN" altLang="en-US" sz="1600">
                        <a:cs typeface="+mn-lt"/>
                      </a:endParaRPr>
                    </a:p>
                  </a:txBody>
                  <a:tcPr/>
                </a:tc>
                <a:tc>
                  <a:txBody>
                    <a:bodyPr/>
                    <a:p>
                      <a:pPr>
                        <a:buNone/>
                      </a:pPr>
                      <a:r>
                        <a:rPr lang="zh-CN" altLang="en-US" sz="1600">
                          <a:cs typeface="+mn-lt"/>
                        </a:rPr>
                        <a:t>this method train a single neural network classifer to predict all types of model elements</a:t>
                      </a:r>
                      <a:r>
                        <a:rPr lang="en-US" altLang="zh-CN" sz="1600">
                          <a:cs typeface="+mn-lt"/>
                        </a:rPr>
                        <a:t> use a set of labels { A, TC, C, S, O }, where ‘A’ denotes actor, ‘TC’ denotes transition condition, ‘C’ denotes component, ‘S’ denotes state and ‘O’ denotes not a model element.</a:t>
                      </a:r>
                      <a:endParaRPr lang="en-US" altLang="zh-CN" sz="1600">
                        <a:cs typeface="+mn-lt"/>
                      </a:endParaRPr>
                    </a:p>
                  </a:txBody>
                  <a:tcPr/>
                </a:tc>
              </a:tr>
            </a:tbl>
          </a:graphicData>
        </a:graphic>
      </p:graphicFrame>
      <p:grpSp>
        <p:nvGrpSpPr>
          <p:cNvPr id="19" name="组合 18"/>
          <p:cNvGrpSpPr/>
          <p:nvPr/>
        </p:nvGrpSpPr>
        <p:grpSpPr>
          <a:xfrm>
            <a:off x="221615" y="1179195"/>
            <a:ext cx="11710670" cy="3286760"/>
            <a:chOff x="-11" y="1797"/>
            <a:chExt cx="18442" cy="5176"/>
          </a:xfrm>
        </p:grpSpPr>
        <p:sp>
          <p:nvSpPr>
            <p:cNvPr id="14" name="文本框 13"/>
            <p:cNvSpPr txBox="1"/>
            <p:nvPr/>
          </p:nvSpPr>
          <p:spPr>
            <a:xfrm rot="5400000">
              <a:off x="-410" y="3469"/>
              <a:ext cx="1653" cy="822"/>
            </a:xfrm>
            <a:prstGeom prst="rect">
              <a:avLst/>
            </a:prstGeom>
            <a:noFill/>
          </p:spPr>
          <p:txBody>
            <a:bodyPr wrap="none" rtlCol="0" anchor="t">
              <a:spAutoFit/>
            </a:bodyPr>
            <a:p>
              <a:r>
                <a:rPr lang="zh-CN" altLang="en-US" sz="1400" b="1">
                  <a:cs typeface="+mn-lt"/>
                  <a:sym typeface="+mn-ea"/>
                </a:rPr>
                <a:t>separate</a:t>
              </a:r>
              <a:endParaRPr lang="zh-CN" altLang="en-US" sz="1400" b="1">
                <a:cs typeface="+mn-lt"/>
                <a:sym typeface="+mn-ea"/>
              </a:endParaRPr>
            </a:p>
            <a:p>
              <a:r>
                <a:rPr lang="zh-CN" altLang="en-US" sz="1400" b="1">
                  <a:cs typeface="+mn-lt"/>
                  <a:sym typeface="+mn-ea"/>
                </a:rPr>
                <a:t> predictions</a:t>
              </a:r>
              <a:endParaRPr lang="zh-CN" altLang="en-US" sz="1400" b="1">
                <a:cs typeface="+mn-lt"/>
                <a:sym typeface="+mn-ea"/>
              </a:endParaRPr>
            </a:p>
          </p:txBody>
        </p:sp>
        <p:grpSp>
          <p:nvGrpSpPr>
            <p:cNvPr id="18" name="组合 17"/>
            <p:cNvGrpSpPr/>
            <p:nvPr/>
          </p:nvGrpSpPr>
          <p:grpSpPr>
            <a:xfrm>
              <a:off x="-11" y="1797"/>
              <a:ext cx="18443" cy="5176"/>
              <a:chOff x="170" y="5496"/>
              <a:chExt cx="18443" cy="5176"/>
            </a:xfrm>
          </p:grpSpPr>
          <p:grpSp>
            <p:nvGrpSpPr>
              <p:cNvPr id="17" name="组合 16"/>
              <p:cNvGrpSpPr/>
              <p:nvPr/>
            </p:nvGrpSpPr>
            <p:grpSpPr>
              <a:xfrm>
                <a:off x="170" y="5496"/>
                <a:ext cx="18443" cy="5176"/>
                <a:chOff x="170" y="5091"/>
                <a:chExt cx="18443" cy="5176"/>
              </a:xfrm>
            </p:grpSpPr>
            <p:grpSp>
              <p:nvGrpSpPr>
                <p:cNvPr id="70" name="组合 69"/>
                <p:cNvGrpSpPr/>
                <p:nvPr/>
              </p:nvGrpSpPr>
              <p:grpSpPr>
                <a:xfrm>
                  <a:off x="170" y="5091"/>
                  <a:ext cx="18443" cy="4324"/>
                  <a:chOff x="-448" y="3625"/>
                  <a:chExt cx="18443" cy="4324"/>
                </a:xfrm>
              </p:grpSpPr>
              <p:pic>
                <p:nvPicPr>
                  <p:cNvPr id="40" name="图片 39"/>
                  <p:cNvPicPr>
                    <a:picLocks noChangeAspect="1"/>
                  </p:cNvPicPr>
                  <p:nvPr/>
                </p:nvPicPr>
                <p:blipFill>
                  <a:blip r:embed="rId2"/>
                  <a:stretch>
                    <a:fillRect/>
                  </a:stretch>
                </p:blipFill>
                <p:spPr>
                  <a:xfrm>
                    <a:off x="6469" y="3625"/>
                    <a:ext cx="11475" cy="489"/>
                  </a:xfrm>
                  <a:prstGeom prst="rect">
                    <a:avLst/>
                  </a:prstGeom>
                </p:spPr>
              </p:pic>
              <p:grpSp>
                <p:nvGrpSpPr>
                  <p:cNvPr id="55" name="组合 54"/>
                  <p:cNvGrpSpPr/>
                  <p:nvPr/>
                </p:nvGrpSpPr>
                <p:grpSpPr>
                  <a:xfrm>
                    <a:off x="709" y="4339"/>
                    <a:ext cx="17234" cy="661"/>
                    <a:chOff x="709" y="4099"/>
                    <a:chExt cx="17234" cy="661"/>
                  </a:xfrm>
                </p:grpSpPr>
                <p:grpSp>
                  <p:nvGrpSpPr>
                    <p:cNvPr id="11" name="组合 10"/>
                    <p:cNvGrpSpPr/>
                    <p:nvPr/>
                  </p:nvGrpSpPr>
                  <p:grpSpPr>
                    <a:xfrm rot="0">
                      <a:off x="709" y="4250"/>
                      <a:ext cx="5387" cy="510"/>
                      <a:chOff x="708" y="5618"/>
                      <a:chExt cx="5387" cy="510"/>
                    </a:xfrm>
                  </p:grpSpPr>
                  <p:sp>
                    <p:nvSpPr>
                      <p:cNvPr id="12" name="矩形 11"/>
                      <p:cNvSpPr/>
                      <p:nvPr/>
                    </p:nvSpPr>
                    <p:spPr>
                      <a:xfrm>
                        <a:off x="708" y="5618"/>
                        <a:ext cx="3682" cy="510"/>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cs typeface="+mn-lt"/>
                            <a:sym typeface="+mn-ea"/>
                          </a:rPr>
                          <a:t>Component</a:t>
                        </a:r>
                        <a:r>
                          <a:rPr lang="en-US" altLang="zh-CN" sz="1400">
                            <a:solidFill>
                              <a:schemeClr val="tx1"/>
                            </a:solidFill>
                            <a:cs typeface="+mn-lt"/>
                            <a:sym typeface="+mn-ea"/>
                          </a:rPr>
                          <a:t> </a:t>
                        </a:r>
                        <a:r>
                          <a:rPr lang="zh-CN" altLang="en-US" sz="1400">
                            <a:solidFill>
                              <a:schemeClr val="tx1"/>
                            </a:solidFill>
                            <a:cs typeface="+mn-lt"/>
                            <a:sym typeface="+mn-ea"/>
                          </a:rPr>
                          <a:t>Classifier</a:t>
                        </a:r>
                        <a:endParaRPr lang="zh-CN" altLang="en-US" sz="1400">
                          <a:solidFill>
                            <a:schemeClr val="tx1"/>
                          </a:solidFill>
                          <a:cs typeface="+mn-lt"/>
                          <a:sym typeface="+mn-ea"/>
                        </a:endParaRPr>
                      </a:p>
                    </p:txBody>
                  </p:sp>
                  <p:cxnSp>
                    <p:nvCxnSpPr>
                      <p:cNvPr id="13" name="直接箭头连接符 12"/>
                      <p:cNvCxnSpPr>
                        <a:stCxn id="12" idx="3"/>
                        <a:endCxn id="41" idx="1"/>
                      </p:cNvCxnSpPr>
                      <p:nvPr/>
                    </p:nvCxnSpPr>
                    <p:spPr>
                      <a:xfrm>
                        <a:off x="4390" y="5873"/>
                        <a:ext cx="1705" cy="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3"/>
                    <a:stretch>
                      <a:fillRect/>
                    </a:stretch>
                  </p:blipFill>
                  <p:spPr>
                    <a:xfrm>
                      <a:off x="6095" y="4243"/>
                      <a:ext cx="11849" cy="487"/>
                    </a:xfrm>
                    <a:prstGeom prst="rect">
                      <a:avLst/>
                    </a:prstGeom>
                  </p:spPr>
                </p:pic>
                <p:sp>
                  <p:nvSpPr>
                    <p:cNvPr id="49" name="文本框 48"/>
                    <p:cNvSpPr txBox="1"/>
                    <p:nvPr/>
                  </p:nvSpPr>
                  <p:spPr>
                    <a:xfrm>
                      <a:off x="4391" y="4099"/>
                      <a:ext cx="1615" cy="434"/>
                    </a:xfrm>
                    <a:prstGeom prst="rect">
                      <a:avLst/>
                    </a:prstGeom>
                    <a:noFill/>
                  </p:spPr>
                  <p:txBody>
                    <a:bodyPr wrap="square" rtlCol="0">
                      <a:spAutoFit/>
                    </a:bodyPr>
                    <a:p>
                      <a:r>
                        <a:rPr lang="en-US" altLang="zh-CN" sz="1200">
                          <a:cs typeface="+mn-lt"/>
                        </a:rPr>
                        <a:t>predicition</a:t>
                      </a:r>
                      <a:endParaRPr lang="en-US" altLang="zh-CN" sz="1200">
                        <a:cs typeface="+mn-lt"/>
                      </a:endParaRPr>
                    </a:p>
                  </p:txBody>
                </p:sp>
              </p:grpSp>
              <p:grpSp>
                <p:nvGrpSpPr>
                  <p:cNvPr id="59" name="组合 58"/>
                  <p:cNvGrpSpPr/>
                  <p:nvPr/>
                </p:nvGrpSpPr>
                <p:grpSpPr>
                  <a:xfrm>
                    <a:off x="709" y="4978"/>
                    <a:ext cx="17235" cy="667"/>
                    <a:chOff x="709" y="4978"/>
                    <a:chExt cx="17235" cy="667"/>
                  </a:xfrm>
                </p:grpSpPr>
                <p:sp>
                  <p:nvSpPr>
                    <p:cNvPr id="27" name="矩形 26"/>
                    <p:cNvSpPr/>
                    <p:nvPr/>
                  </p:nvSpPr>
                  <p:spPr>
                    <a:xfrm>
                      <a:off x="709" y="5135"/>
                      <a:ext cx="3682" cy="510"/>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cs typeface="+mn-lt"/>
                          <a:sym typeface="+mn-ea"/>
                        </a:rPr>
                        <a:t>State</a:t>
                      </a:r>
                      <a:r>
                        <a:rPr lang="en-US" altLang="zh-CN" sz="1400">
                          <a:solidFill>
                            <a:schemeClr val="tx1"/>
                          </a:solidFill>
                          <a:cs typeface="+mn-lt"/>
                          <a:sym typeface="+mn-ea"/>
                        </a:rPr>
                        <a:t> </a:t>
                      </a:r>
                      <a:r>
                        <a:rPr lang="zh-CN" altLang="en-US" sz="1400">
                          <a:solidFill>
                            <a:schemeClr val="tx1"/>
                          </a:solidFill>
                          <a:cs typeface="+mn-lt"/>
                          <a:sym typeface="+mn-ea"/>
                        </a:rPr>
                        <a:t>Classifier</a:t>
                      </a:r>
                      <a:endParaRPr lang="zh-CN" altLang="en-US" sz="1400">
                        <a:solidFill>
                          <a:schemeClr val="tx1"/>
                        </a:solidFill>
                        <a:cs typeface="+mn-lt"/>
                        <a:sym typeface="+mn-ea"/>
                      </a:endParaRPr>
                    </a:p>
                  </p:txBody>
                </p:sp>
                <p:pic>
                  <p:nvPicPr>
                    <p:cNvPr id="42" name="图片 41"/>
                    <p:cNvPicPr>
                      <a:picLocks noChangeAspect="1"/>
                    </p:cNvPicPr>
                    <p:nvPr/>
                  </p:nvPicPr>
                  <p:blipFill>
                    <a:blip r:embed="rId4"/>
                    <a:stretch>
                      <a:fillRect/>
                    </a:stretch>
                  </p:blipFill>
                  <p:spPr>
                    <a:xfrm>
                      <a:off x="6776" y="5159"/>
                      <a:ext cx="11168" cy="487"/>
                    </a:xfrm>
                    <a:prstGeom prst="rect">
                      <a:avLst/>
                    </a:prstGeom>
                  </p:spPr>
                </p:pic>
                <p:cxnSp>
                  <p:nvCxnSpPr>
                    <p:cNvPr id="46" name="直接箭头连接符 45"/>
                    <p:cNvCxnSpPr>
                      <a:stCxn id="27" idx="3"/>
                      <a:endCxn id="42" idx="1"/>
                    </p:cNvCxnSpPr>
                    <p:nvPr/>
                  </p:nvCxnSpPr>
                  <p:spPr>
                    <a:xfrm>
                      <a:off x="4391" y="5390"/>
                      <a:ext cx="2385" cy="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391" y="4978"/>
                      <a:ext cx="1615" cy="434"/>
                    </a:xfrm>
                    <a:prstGeom prst="rect">
                      <a:avLst/>
                    </a:prstGeom>
                    <a:noFill/>
                  </p:spPr>
                  <p:txBody>
                    <a:bodyPr wrap="square" rtlCol="0">
                      <a:spAutoFit/>
                    </a:bodyPr>
                    <a:p>
                      <a:r>
                        <a:rPr lang="en-US" altLang="zh-CN" sz="1200">
                          <a:cs typeface="+mn-lt"/>
                        </a:rPr>
                        <a:t>predicition</a:t>
                      </a:r>
                      <a:endParaRPr lang="en-US" altLang="zh-CN" sz="1200">
                        <a:cs typeface="+mn-lt"/>
                      </a:endParaRPr>
                    </a:p>
                  </p:txBody>
                </p:sp>
              </p:grpSp>
              <p:grpSp>
                <p:nvGrpSpPr>
                  <p:cNvPr id="58" name="组合 57"/>
                  <p:cNvGrpSpPr/>
                  <p:nvPr/>
                </p:nvGrpSpPr>
                <p:grpSpPr>
                  <a:xfrm>
                    <a:off x="709" y="5564"/>
                    <a:ext cx="17235" cy="700"/>
                    <a:chOff x="709" y="5954"/>
                    <a:chExt cx="17235" cy="700"/>
                  </a:xfrm>
                </p:grpSpPr>
                <p:sp>
                  <p:nvSpPr>
                    <p:cNvPr id="31" name="矩形 30"/>
                    <p:cNvSpPr/>
                    <p:nvPr/>
                  </p:nvSpPr>
                  <p:spPr>
                    <a:xfrm>
                      <a:off x="709" y="6140"/>
                      <a:ext cx="3683" cy="514"/>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cs typeface="+mn-lt"/>
                          <a:sym typeface="+mn-ea"/>
                        </a:rPr>
                        <a:t>Actor</a:t>
                      </a:r>
                      <a:r>
                        <a:rPr lang="en-US" altLang="zh-CN" sz="1400">
                          <a:solidFill>
                            <a:schemeClr val="tx1"/>
                          </a:solidFill>
                          <a:cs typeface="+mn-lt"/>
                          <a:sym typeface="+mn-ea"/>
                        </a:rPr>
                        <a:t> </a:t>
                      </a:r>
                      <a:r>
                        <a:rPr lang="zh-CN" altLang="en-US" sz="1400">
                          <a:solidFill>
                            <a:schemeClr val="tx1"/>
                          </a:solidFill>
                          <a:cs typeface="+mn-lt"/>
                          <a:sym typeface="+mn-ea"/>
                        </a:rPr>
                        <a:t>Classifier</a:t>
                      </a:r>
                      <a:endParaRPr lang="zh-CN" altLang="en-US" sz="1400">
                        <a:solidFill>
                          <a:schemeClr val="tx1"/>
                        </a:solidFill>
                        <a:cs typeface="+mn-lt"/>
                        <a:sym typeface="+mn-ea"/>
                      </a:endParaRPr>
                    </a:p>
                  </p:txBody>
                </p:sp>
                <p:pic>
                  <p:nvPicPr>
                    <p:cNvPr id="43" name="图片 42"/>
                    <p:cNvPicPr>
                      <a:picLocks noChangeAspect="1"/>
                    </p:cNvPicPr>
                    <p:nvPr/>
                  </p:nvPicPr>
                  <p:blipFill>
                    <a:blip r:embed="rId5"/>
                    <a:stretch>
                      <a:fillRect/>
                    </a:stretch>
                  </p:blipFill>
                  <p:spPr>
                    <a:xfrm>
                      <a:off x="6776" y="6166"/>
                      <a:ext cx="11169" cy="480"/>
                    </a:xfrm>
                    <a:prstGeom prst="rect">
                      <a:avLst/>
                    </a:prstGeom>
                  </p:spPr>
                </p:pic>
                <p:cxnSp>
                  <p:nvCxnSpPr>
                    <p:cNvPr id="47" name="直接箭头连接符 46"/>
                    <p:cNvCxnSpPr>
                      <a:stCxn id="31" idx="3"/>
                      <a:endCxn id="43" idx="1"/>
                    </p:cNvCxnSpPr>
                    <p:nvPr/>
                  </p:nvCxnSpPr>
                  <p:spPr>
                    <a:xfrm>
                      <a:off x="4392" y="6397"/>
                      <a:ext cx="2384" cy="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93" y="5954"/>
                      <a:ext cx="1615" cy="434"/>
                    </a:xfrm>
                    <a:prstGeom prst="rect">
                      <a:avLst/>
                    </a:prstGeom>
                    <a:noFill/>
                  </p:spPr>
                  <p:txBody>
                    <a:bodyPr wrap="square" rtlCol="0">
                      <a:spAutoFit/>
                    </a:bodyPr>
                    <a:p>
                      <a:r>
                        <a:rPr lang="en-US" altLang="zh-CN" sz="1200">
                          <a:cs typeface="+mn-lt"/>
                        </a:rPr>
                        <a:t>predicition</a:t>
                      </a:r>
                      <a:endParaRPr lang="en-US" altLang="zh-CN" sz="1200">
                        <a:cs typeface="+mn-lt"/>
                      </a:endParaRPr>
                    </a:p>
                  </p:txBody>
                </p:sp>
              </p:grpSp>
              <p:grpSp>
                <p:nvGrpSpPr>
                  <p:cNvPr id="57" name="组合 56"/>
                  <p:cNvGrpSpPr/>
                  <p:nvPr/>
                </p:nvGrpSpPr>
                <p:grpSpPr>
                  <a:xfrm>
                    <a:off x="709" y="6266"/>
                    <a:ext cx="17234" cy="705"/>
                    <a:chOff x="709" y="7346"/>
                    <a:chExt cx="17234" cy="705"/>
                  </a:xfrm>
                </p:grpSpPr>
                <p:sp>
                  <p:nvSpPr>
                    <p:cNvPr id="35" name="矩形 34"/>
                    <p:cNvSpPr/>
                    <p:nvPr/>
                  </p:nvSpPr>
                  <p:spPr>
                    <a:xfrm>
                      <a:off x="709" y="7513"/>
                      <a:ext cx="3683" cy="510"/>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cs typeface="+mn-lt"/>
                          <a:sym typeface="+mn-ea"/>
                        </a:rPr>
                        <a:t>Transi</a:t>
                      </a:r>
                      <a:r>
                        <a:rPr lang="en-US" altLang="zh-CN" sz="1400">
                          <a:solidFill>
                            <a:schemeClr val="tx1"/>
                          </a:solidFill>
                          <a:cs typeface="+mn-lt"/>
                          <a:sym typeface="+mn-ea"/>
                        </a:rPr>
                        <a:t>ti</a:t>
                      </a:r>
                      <a:r>
                        <a:rPr lang="zh-CN" altLang="en-US" sz="1400">
                          <a:solidFill>
                            <a:schemeClr val="tx1"/>
                          </a:solidFill>
                          <a:cs typeface="+mn-lt"/>
                          <a:sym typeface="+mn-ea"/>
                        </a:rPr>
                        <a:t>on Condi</a:t>
                      </a:r>
                      <a:r>
                        <a:rPr lang="en-US" altLang="zh-CN" sz="1400">
                          <a:solidFill>
                            <a:schemeClr val="tx1"/>
                          </a:solidFill>
                          <a:cs typeface="+mn-lt"/>
                          <a:sym typeface="+mn-ea"/>
                        </a:rPr>
                        <a:t>ti</a:t>
                      </a:r>
                      <a:r>
                        <a:rPr lang="zh-CN" altLang="en-US" sz="1400">
                          <a:solidFill>
                            <a:schemeClr val="tx1"/>
                          </a:solidFill>
                          <a:cs typeface="+mn-lt"/>
                          <a:sym typeface="+mn-ea"/>
                        </a:rPr>
                        <a:t>on</a:t>
                      </a:r>
                      <a:r>
                        <a:rPr lang="en-US" altLang="zh-CN" sz="1400">
                          <a:solidFill>
                            <a:schemeClr val="tx1"/>
                          </a:solidFill>
                          <a:cs typeface="+mn-lt"/>
                          <a:sym typeface="+mn-ea"/>
                        </a:rPr>
                        <a:t> </a:t>
                      </a:r>
                      <a:r>
                        <a:rPr lang="zh-CN" altLang="en-US" sz="1400">
                          <a:solidFill>
                            <a:schemeClr val="tx1"/>
                          </a:solidFill>
                          <a:cs typeface="+mn-lt"/>
                          <a:sym typeface="+mn-ea"/>
                        </a:rPr>
                        <a:t>Classifier</a:t>
                      </a:r>
                      <a:endParaRPr lang="zh-CN" altLang="en-US" sz="1400">
                        <a:solidFill>
                          <a:schemeClr val="tx1"/>
                        </a:solidFill>
                        <a:cs typeface="+mn-lt"/>
                        <a:sym typeface="+mn-ea"/>
                      </a:endParaRPr>
                    </a:p>
                  </p:txBody>
                </p:sp>
                <p:pic>
                  <p:nvPicPr>
                    <p:cNvPr id="44" name="图片 43"/>
                    <p:cNvPicPr>
                      <a:picLocks noChangeAspect="1"/>
                    </p:cNvPicPr>
                    <p:nvPr/>
                  </p:nvPicPr>
                  <p:blipFill>
                    <a:blip r:embed="rId6"/>
                    <a:stretch>
                      <a:fillRect/>
                    </a:stretch>
                  </p:blipFill>
                  <p:spPr>
                    <a:xfrm>
                      <a:off x="6265" y="7473"/>
                      <a:ext cx="11679" cy="579"/>
                    </a:xfrm>
                    <a:prstGeom prst="rect">
                      <a:avLst/>
                    </a:prstGeom>
                  </p:spPr>
                </p:pic>
                <p:cxnSp>
                  <p:nvCxnSpPr>
                    <p:cNvPr id="48" name="直接箭头连接符 47"/>
                    <p:cNvCxnSpPr>
                      <a:stCxn id="35" idx="3"/>
                      <a:endCxn id="44" idx="1"/>
                    </p:cNvCxnSpPr>
                    <p:nvPr/>
                  </p:nvCxnSpPr>
                  <p:spPr>
                    <a:xfrm flipV="1">
                      <a:off x="4392" y="7763"/>
                      <a:ext cx="1873" cy="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352" y="7346"/>
                      <a:ext cx="1615" cy="434"/>
                    </a:xfrm>
                    <a:prstGeom prst="rect">
                      <a:avLst/>
                    </a:prstGeom>
                    <a:noFill/>
                  </p:spPr>
                  <p:txBody>
                    <a:bodyPr wrap="square" rtlCol="0">
                      <a:spAutoFit/>
                    </a:bodyPr>
                    <a:p>
                      <a:r>
                        <a:rPr lang="en-US" altLang="zh-CN" sz="1200">
                          <a:cs typeface="+mn-lt"/>
                        </a:rPr>
                        <a:t>predicition</a:t>
                      </a:r>
                      <a:endParaRPr lang="en-US" altLang="zh-CN" sz="1200">
                        <a:cs typeface="+mn-lt"/>
                      </a:endParaRPr>
                    </a:p>
                  </p:txBody>
                </p:sp>
              </p:grpSp>
              <p:grpSp>
                <p:nvGrpSpPr>
                  <p:cNvPr id="56" name="组合 55"/>
                  <p:cNvGrpSpPr/>
                  <p:nvPr/>
                </p:nvGrpSpPr>
                <p:grpSpPr>
                  <a:xfrm>
                    <a:off x="713" y="7193"/>
                    <a:ext cx="17231" cy="756"/>
                    <a:chOff x="713" y="8648"/>
                    <a:chExt cx="17231" cy="756"/>
                  </a:xfrm>
                </p:grpSpPr>
                <p:grpSp>
                  <p:nvGrpSpPr>
                    <p:cNvPr id="22" name="组合 21"/>
                    <p:cNvGrpSpPr/>
                    <p:nvPr/>
                  </p:nvGrpSpPr>
                  <p:grpSpPr>
                    <a:xfrm rot="0">
                      <a:off x="713" y="8774"/>
                      <a:ext cx="5212" cy="630"/>
                      <a:chOff x="1101" y="5211"/>
                      <a:chExt cx="5212" cy="630"/>
                    </a:xfrm>
                  </p:grpSpPr>
                  <p:sp>
                    <p:nvSpPr>
                      <p:cNvPr id="23" name="矩形 22"/>
                      <p:cNvSpPr/>
                      <p:nvPr/>
                    </p:nvSpPr>
                    <p:spPr>
                      <a:xfrm>
                        <a:off x="1101" y="5211"/>
                        <a:ext cx="3695" cy="630"/>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auto">
                          <a:buClrTx/>
                          <a:buSzTx/>
                          <a:buFontTx/>
                        </a:pPr>
                        <a:r>
                          <a:rPr lang="zh-CN" altLang="en-US" sz="1400">
                            <a:solidFill>
                              <a:schemeClr val="tx1"/>
                            </a:solidFill>
                            <a:cs typeface="+mn-lt"/>
                            <a:sym typeface="+mn-ea"/>
                          </a:rPr>
                          <a:t>Classifier that</a:t>
                        </a:r>
                        <a:r>
                          <a:rPr lang="en-US" altLang="zh-CN" sz="1400">
                            <a:solidFill>
                              <a:schemeClr val="tx1"/>
                            </a:solidFill>
                            <a:cs typeface="+mn-lt"/>
                            <a:sym typeface="+mn-ea"/>
                          </a:rPr>
                          <a:t> </a:t>
                        </a:r>
                        <a:r>
                          <a:rPr lang="zh-CN" altLang="en-US" sz="1400">
                            <a:solidFill>
                              <a:schemeClr val="tx1"/>
                            </a:solidFill>
                            <a:cs typeface="+mn-lt"/>
                            <a:sym typeface="+mn-ea"/>
                          </a:rPr>
                          <a:t>iden</a:t>
                        </a:r>
                        <a:r>
                          <a:rPr lang="en-US" altLang="zh-CN" sz="1400">
                            <a:solidFill>
                              <a:schemeClr val="tx1"/>
                            </a:solidFill>
                            <a:cs typeface="+mn-lt"/>
                            <a:sym typeface="+mn-ea"/>
                          </a:rPr>
                          <a:t>ti</a:t>
                        </a:r>
                        <a:r>
                          <a:rPr lang="zh-CN" altLang="en-US" sz="1400">
                            <a:solidFill>
                              <a:schemeClr val="tx1"/>
                            </a:solidFill>
                            <a:cs typeface="+mn-lt"/>
                            <a:sym typeface="+mn-ea"/>
                          </a:rPr>
                          <a:t>fies all</a:t>
                        </a:r>
                        <a:r>
                          <a:rPr lang="en-US" altLang="zh-CN" sz="1400">
                            <a:solidFill>
                              <a:schemeClr val="tx1"/>
                            </a:solidFill>
                            <a:cs typeface="+mn-lt"/>
                            <a:sym typeface="+mn-ea"/>
                          </a:rPr>
                          <a:t> </a:t>
                        </a:r>
                        <a:r>
                          <a:rPr lang="zh-CN" altLang="en-US" sz="1400">
                            <a:solidFill>
                              <a:schemeClr val="tx1"/>
                            </a:solidFill>
                            <a:cs typeface="+mn-lt"/>
                            <a:sym typeface="+mn-ea"/>
                          </a:rPr>
                          <a:t>model</a:t>
                        </a:r>
                        <a:r>
                          <a:rPr lang="en-US" altLang="zh-CN" sz="1400">
                            <a:solidFill>
                              <a:schemeClr val="tx1"/>
                            </a:solidFill>
                            <a:cs typeface="+mn-lt"/>
                            <a:sym typeface="+mn-ea"/>
                          </a:rPr>
                          <a:t> </a:t>
                        </a:r>
                        <a:r>
                          <a:rPr lang="zh-CN" altLang="en-US" sz="1400">
                            <a:solidFill>
                              <a:schemeClr val="tx1"/>
                            </a:solidFill>
                            <a:cs typeface="+mn-lt"/>
                            <a:sym typeface="+mn-ea"/>
                          </a:rPr>
                          <a:t>elements</a:t>
                        </a:r>
                        <a:endParaRPr lang="zh-CN" altLang="en-US" sz="1400">
                          <a:solidFill>
                            <a:schemeClr val="tx1"/>
                          </a:solidFill>
                          <a:cs typeface="+mn-lt"/>
                          <a:sym typeface="+mn-ea"/>
                        </a:endParaRPr>
                      </a:p>
                    </p:txBody>
                  </p:sp>
                  <p:cxnSp>
                    <p:nvCxnSpPr>
                      <p:cNvPr id="25" name="直接箭头连接符 24"/>
                      <p:cNvCxnSpPr>
                        <a:stCxn id="23" idx="3"/>
                        <a:endCxn id="45" idx="1"/>
                      </p:cNvCxnSpPr>
                      <p:nvPr/>
                    </p:nvCxnSpPr>
                    <p:spPr>
                      <a:xfrm flipV="1">
                        <a:off x="4796" y="5522"/>
                        <a:ext cx="1517"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45" name="图片 44"/>
                    <p:cNvPicPr>
                      <a:picLocks noChangeAspect="1"/>
                    </p:cNvPicPr>
                    <p:nvPr/>
                  </p:nvPicPr>
                  <p:blipFill>
                    <a:blip r:embed="rId7"/>
                    <a:stretch>
                      <a:fillRect/>
                    </a:stretch>
                  </p:blipFill>
                  <p:spPr>
                    <a:xfrm>
                      <a:off x="5925" y="8774"/>
                      <a:ext cx="12019" cy="621"/>
                    </a:xfrm>
                    <a:prstGeom prst="rect">
                      <a:avLst/>
                    </a:prstGeom>
                  </p:spPr>
                </p:pic>
                <p:sp>
                  <p:nvSpPr>
                    <p:cNvPr id="54" name="文本框 53"/>
                    <p:cNvSpPr txBox="1"/>
                    <p:nvPr/>
                  </p:nvSpPr>
                  <p:spPr>
                    <a:xfrm>
                      <a:off x="4393" y="8648"/>
                      <a:ext cx="1615" cy="434"/>
                    </a:xfrm>
                    <a:prstGeom prst="rect">
                      <a:avLst/>
                    </a:prstGeom>
                    <a:noFill/>
                  </p:spPr>
                  <p:txBody>
                    <a:bodyPr wrap="square" rtlCol="0">
                      <a:spAutoFit/>
                    </a:bodyPr>
                    <a:p>
                      <a:r>
                        <a:rPr lang="en-US" altLang="zh-CN" sz="1200">
                          <a:cs typeface="+mn-lt"/>
                        </a:rPr>
                        <a:t>predicition</a:t>
                      </a:r>
                      <a:endParaRPr lang="en-US" altLang="zh-CN" sz="1200">
                        <a:cs typeface="+mn-lt"/>
                      </a:endParaRPr>
                    </a:p>
                  </p:txBody>
                </p:sp>
              </p:grpSp>
              <p:cxnSp>
                <p:nvCxnSpPr>
                  <p:cNvPr id="60" name="直接连接符 59"/>
                  <p:cNvCxnSpPr/>
                  <p:nvPr/>
                </p:nvCxnSpPr>
                <p:spPr>
                  <a:xfrm flipV="1">
                    <a:off x="-448" y="4269"/>
                    <a:ext cx="18425" cy="3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30" y="7113"/>
                    <a:ext cx="18425" cy="3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40" idx="1"/>
                    <a:endCxn id="12" idx="1"/>
                  </p:cNvCxnSpPr>
                  <p:nvPr/>
                </p:nvCxnSpPr>
                <p:spPr>
                  <a:xfrm rot="10800000" flipV="1">
                    <a:off x="709" y="3870"/>
                    <a:ext cx="5760" cy="875"/>
                  </a:xfrm>
                  <a:prstGeom prst="bentConnector3">
                    <a:avLst>
                      <a:gd name="adj1" fmla="val 10651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40" idx="1"/>
                    <a:endCxn id="27" idx="1"/>
                  </p:cNvCxnSpPr>
                  <p:nvPr/>
                </p:nvCxnSpPr>
                <p:spPr>
                  <a:xfrm rot="10800000" flipV="1">
                    <a:off x="709" y="3870"/>
                    <a:ext cx="5760" cy="1520"/>
                  </a:xfrm>
                  <a:prstGeom prst="bentConnector3">
                    <a:avLst>
                      <a:gd name="adj1" fmla="val 10651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40" idx="1"/>
                    <a:endCxn id="31" idx="1"/>
                  </p:cNvCxnSpPr>
                  <p:nvPr/>
                </p:nvCxnSpPr>
                <p:spPr>
                  <a:xfrm rot="10800000" flipV="1">
                    <a:off x="709" y="3869"/>
                    <a:ext cx="5760" cy="2137"/>
                  </a:xfrm>
                  <a:prstGeom prst="bentConnector3">
                    <a:avLst>
                      <a:gd name="adj1" fmla="val 10651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40" idx="1"/>
                    <a:endCxn id="35" idx="1"/>
                  </p:cNvCxnSpPr>
                  <p:nvPr/>
                </p:nvCxnSpPr>
                <p:spPr>
                  <a:xfrm rot="10800000" flipV="1">
                    <a:off x="709" y="3870"/>
                    <a:ext cx="5760" cy="2818"/>
                  </a:xfrm>
                  <a:prstGeom prst="bentConnector3">
                    <a:avLst>
                      <a:gd name="adj1" fmla="val 10651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40" idx="1"/>
                    <a:endCxn id="23" idx="1"/>
                  </p:cNvCxnSpPr>
                  <p:nvPr/>
                </p:nvCxnSpPr>
                <p:spPr>
                  <a:xfrm rot="10800000" flipV="1">
                    <a:off x="713" y="3870"/>
                    <a:ext cx="5756" cy="3764"/>
                  </a:xfrm>
                  <a:prstGeom prst="bentConnector3">
                    <a:avLst>
                      <a:gd name="adj1" fmla="val 1065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rot="5400000">
                  <a:off x="-199" y="9029"/>
                  <a:ext cx="1653" cy="822"/>
                </a:xfrm>
                <a:prstGeom prst="rect">
                  <a:avLst/>
                </a:prstGeom>
                <a:noFill/>
              </p:spPr>
              <p:txBody>
                <a:bodyPr wrap="none" rtlCol="0" anchor="t">
                  <a:spAutoFit/>
                </a:bodyPr>
                <a:p>
                  <a:r>
                    <a:rPr lang="zh-CN" altLang="en-US" sz="1400" b="1">
                      <a:cs typeface="+mn-lt"/>
                      <a:sym typeface="+mn-ea"/>
                    </a:rPr>
                    <a:t>combined</a:t>
                  </a:r>
                  <a:endParaRPr lang="zh-CN" altLang="en-US" sz="1400" b="1">
                    <a:cs typeface="+mn-lt"/>
                    <a:sym typeface="+mn-ea"/>
                  </a:endParaRPr>
                </a:p>
                <a:p>
                  <a:r>
                    <a:rPr lang="zh-CN" altLang="en-US" sz="1400" b="1">
                      <a:cs typeface="+mn-lt"/>
                      <a:sym typeface="+mn-ea"/>
                    </a:rPr>
                    <a:t> predictions</a:t>
                  </a:r>
                  <a:endParaRPr lang="zh-CN" altLang="en-US" sz="1400" b="1">
                    <a:cs typeface="+mn-lt"/>
                    <a:sym typeface="+mn-ea"/>
                  </a:endParaRPr>
                </a:p>
              </p:txBody>
            </p:sp>
          </p:grpSp>
          <p:sp>
            <p:nvSpPr>
              <p:cNvPr id="16" name="文本框 15"/>
              <p:cNvSpPr txBox="1"/>
              <p:nvPr/>
            </p:nvSpPr>
            <p:spPr>
              <a:xfrm>
                <a:off x="5341" y="9909"/>
                <a:ext cx="8519" cy="531"/>
              </a:xfrm>
              <a:prstGeom prst="rect">
                <a:avLst/>
              </a:prstGeom>
              <a:noFill/>
            </p:spPr>
            <p:txBody>
              <a:bodyPr wrap="square" rtlCol="0" anchor="t">
                <a:spAutoFit/>
              </a:bodyPr>
              <a:p>
                <a:pPr algn="ctr"/>
                <a:r>
                  <a:rPr lang="zh-CN" altLang="en-US" sz="1600">
                    <a:cs typeface="+mn-lt"/>
                  </a:rPr>
                  <a:t>Fig. 7 Examples of prediction methods</a:t>
                </a:r>
                <a:endParaRPr lang="zh-CN" altLang="en-US" sz="1600">
                  <a:cs typeface="+mn-lt"/>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555625" y="746125"/>
            <a:ext cx="10547350" cy="1476375"/>
          </a:xfrm>
          <a:prstGeom prst="rect">
            <a:avLst/>
          </a:prstGeom>
          <a:noFill/>
        </p:spPr>
        <p:txBody>
          <a:bodyPr wrap="square" rtlCol="0" anchor="t">
            <a:spAutoFit/>
          </a:bodyPr>
          <a:p>
            <a:r>
              <a:rPr lang="zh-CN" altLang="en-US" b="1">
                <a:cs typeface="+mn-lt"/>
              </a:rPr>
              <a:t>Annotation approach</a:t>
            </a:r>
            <a:r>
              <a:rPr lang="en-US" altLang="zh-CN" b="1">
                <a:cs typeface="+mn-lt"/>
              </a:rPr>
              <a:t>: </a:t>
            </a:r>
            <a:r>
              <a:rPr lang="zh-CN" altLang="en-US">
                <a:cs typeface="+mn-lt"/>
              </a:rPr>
              <a:t>In </a:t>
            </a:r>
            <a:r>
              <a:rPr lang="en-US" altLang="zh-CN">
                <a:cs typeface="+mn-lt"/>
              </a:rPr>
              <a:t>this </a:t>
            </a:r>
            <a:r>
              <a:rPr lang="zh-CN" altLang="en-US">
                <a:cs typeface="+mn-lt"/>
              </a:rPr>
              <a:t>study, </a:t>
            </a:r>
            <a:r>
              <a:rPr lang="en-US" altLang="zh-CN">
                <a:cs typeface="+mn-lt"/>
              </a:rPr>
              <a:t>they </a:t>
            </a:r>
            <a:r>
              <a:rPr lang="zh-CN" altLang="en-US">
                <a:cs typeface="+mn-lt"/>
              </a:rPr>
              <a:t>used two types of annotations</a:t>
            </a:r>
            <a:r>
              <a:rPr lang="en-US">
                <a:cs typeface="+mn-lt"/>
              </a:rPr>
              <a:t>:</a:t>
            </a:r>
            <a:endParaRPr lang="en-US">
              <a:cs typeface="+mn-lt"/>
            </a:endParaRPr>
          </a:p>
          <a:p>
            <a:pPr marL="800100" lvl="1" indent="-342900">
              <a:buFont typeface="+mj-ea"/>
              <a:buAutoNum type="circleNumDbPlain"/>
            </a:pPr>
            <a:r>
              <a:rPr lang="zh-CN" altLang="en-US" b="1">
                <a:cs typeface="+mn-lt"/>
                <a:sym typeface="+mn-ea"/>
              </a:rPr>
              <a:t>Annotation type 1 (AT1)</a:t>
            </a:r>
            <a:r>
              <a:rPr lang="en-US" altLang="zh-CN" b="1">
                <a:cs typeface="+mn-lt"/>
                <a:sym typeface="+mn-ea"/>
              </a:rPr>
              <a:t>: </a:t>
            </a:r>
            <a:r>
              <a:rPr lang="zh-CN" altLang="en-US">
                <a:cs typeface="+mn-lt"/>
                <a:sym typeface="+mn-ea"/>
              </a:rPr>
              <a:t>if a model element is a phrase, i.e., the model element comprises of more than one word, </a:t>
            </a:r>
            <a:r>
              <a:rPr lang="en-US" altLang="zh-CN">
                <a:cs typeface="+mn-lt"/>
                <a:sym typeface="+mn-ea"/>
              </a:rPr>
              <a:t>this method </a:t>
            </a:r>
            <a:r>
              <a:rPr lang="zh-CN" altLang="en-US">
                <a:cs typeface="+mn-lt"/>
                <a:sym typeface="+mn-ea"/>
              </a:rPr>
              <a:t>consider the entire phrase as part of the model element. </a:t>
            </a:r>
            <a:endParaRPr lang="en-US" altLang="zh-CN">
              <a:cs typeface="+mn-lt"/>
            </a:endParaRPr>
          </a:p>
          <a:p>
            <a:pPr marL="800100" lvl="1" indent="-342900">
              <a:buFont typeface="+mj-ea"/>
              <a:buAutoNum type="circleNumDbPlain"/>
            </a:pPr>
            <a:r>
              <a:rPr lang="zh-CN" altLang="en-US" b="1">
                <a:cs typeface="+mn-lt"/>
                <a:sym typeface="+mn-ea"/>
              </a:rPr>
              <a:t>Annotation type 2 (AT2)</a:t>
            </a:r>
            <a:r>
              <a:rPr lang="en-US" altLang="zh-CN" b="1">
                <a:cs typeface="+mn-lt"/>
                <a:sym typeface="+mn-ea"/>
              </a:rPr>
              <a:t>:</a:t>
            </a:r>
            <a:r>
              <a:rPr lang="zh-CN" altLang="en-US">
                <a:cs typeface="+mn-lt"/>
                <a:sym typeface="+mn-ea"/>
              </a:rPr>
              <a:t> This method requires each model element to be restricted to one word. </a:t>
            </a:r>
            <a:r>
              <a:rPr lang="en-US" altLang="zh-CN">
                <a:cs typeface="+mn-lt"/>
                <a:sym typeface="+mn-ea"/>
              </a:rPr>
              <a:t>It </a:t>
            </a:r>
            <a:r>
              <a:rPr lang="zh-CN" altLang="en-US">
                <a:cs typeface="+mn-lt"/>
                <a:sym typeface="+mn-ea"/>
              </a:rPr>
              <a:t>achieve this by choosing the head</a:t>
            </a:r>
            <a:r>
              <a:rPr lang="en-US" altLang="zh-CN">
                <a:cs typeface="+mn-lt"/>
                <a:sym typeface="+mn-ea"/>
              </a:rPr>
              <a:t>/core</a:t>
            </a:r>
            <a:r>
              <a:rPr lang="zh-CN" altLang="en-US">
                <a:cs typeface="+mn-lt"/>
                <a:sym typeface="+mn-ea"/>
              </a:rPr>
              <a:t> word in a phrase</a:t>
            </a:r>
            <a:r>
              <a:rPr lang="en-US" altLang="zh-CN">
                <a:cs typeface="+mn-lt"/>
                <a:sym typeface="+mn-ea"/>
              </a:rPr>
              <a:t>.</a:t>
            </a:r>
            <a:endParaRPr lang="en-US">
              <a:cs typeface="+mn-lt"/>
            </a:endParaRPr>
          </a:p>
        </p:txBody>
      </p:sp>
      <p:pic>
        <p:nvPicPr>
          <p:cNvPr id="5" name="图片 4"/>
          <p:cNvPicPr>
            <a:picLocks noChangeAspect="1"/>
          </p:cNvPicPr>
          <p:nvPr/>
        </p:nvPicPr>
        <p:blipFill>
          <a:blip r:embed="rId1"/>
          <a:stretch>
            <a:fillRect/>
          </a:stretch>
        </p:blipFill>
        <p:spPr>
          <a:xfrm>
            <a:off x="2074545" y="2277110"/>
            <a:ext cx="7912735" cy="4157345"/>
          </a:xfrm>
          <a:prstGeom prst="rect">
            <a:avLst/>
          </a:prstGeom>
        </p:spPr>
      </p:pic>
      <p:sp>
        <p:nvSpPr>
          <p:cNvPr id="8" name="文本框 7"/>
          <p:cNvSpPr txBox="1"/>
          <p:nvPr/>
        </p:nvSpPr>
        <p:spPr>
          <a:xfrm>
            <a:off x="3996055" y="6434455"/>
            <a:ext cx="4796155" cy="368300"/>
          </a:xfrm>
          <a:prstGeom prst="rect">
            <a:avLst/>
          </a:prstGeom>
          <a:noFill/>
        </p:spPr>
        <p:txBody>
          <a:bodyPr wrap="square" rtlCol="0" anchor="t">
            <a:spAutoFit/>
          </a:bodyPr>
          <a:p>
            <a:pPr algn="ctr"/>
            <a:r>
              <a:rPr lang="zh-CN" altLang="en-US">
                <a:cs typeface="+mn-lt"/>
              </a:rPr>
              <a:t>Fig. 8 Example of annotation approaches</a:t>
            </a:r>
            <a:endParaRPr lang="zh-CN" altLang="en-US">
              <a:cs typeface="+mn-lt"/>
            </a:endParaRPr>
          </a:p>
        </p:txBody>
      </p:sp>
      <p:sp>
        <p:nvSpPr>
          <p:cNvPr id="3" name="文本框 2"/>
          <p:cNvSpPr txBox="1"/>
          <p:nvPr/>
        </p:nvSpPr>
        <p:spPr>
          <a:xfrm>
            <a:off x="0" y="377825"/>
            <a:ext cx="4053840" cy="368300"/>
          </a:xfrm>
          <a:prstGeom prst="rect">
            <a:avLst/>
          </a:prstGeom>
          <a:noFill/>
        </p:spPr>
        <p:txBody>
          <a:bodyPr wrap="square" rtlCol="0" anchor="t">
            <a:spAutoFit/>
          </a:bodyPr>
          <a:p>
            <a:r>
              <a:rPr lang="en-US" altLang="zh-CN">
                <a:cs typeface="+mn-lt"/>
                <a:sym typeface="+mn-ea"/>
              </a:rPr>
              <a:t>    4</a:t>
            </a:r>
            <a:r>
              <a:rPr lang="zh-CN" altLang="en-US">
                <a:cs typeface="+mn-lt"/>
                <a:sym typeface="+mn-ea"/>
              </a:rPr>
              <a:t>.2.1 Independent variables</a:t>
            </a:r>
            <a:endParaRPr lang="zh-CN" altLang="en-US">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6985" y="368300"/>
            <a:ext cx="5512435" cy="368300"/>
          </a:xfrm>
          <a:prstGeom prst="rect">
            <a:avLst/>
          </a:prstGeom>
          <a:noFill/>
        </p:spPr>
        <p:txBody>
          <a:bodyPr wrap="square" rtlCol="0" anchor="t">
            <a:spAutoFit/>
          </a:bodyPr>
          <a:p>
            <a:r>
              <a:rPr lang="en-US" altLang="zh-CN">
                <a:cs typeface="+mn-lt"/>
              </a:rPr>
              <a:t>     4</a:t>
            </a:r>
            <a:r>
              <a:rPr lang="zh-CN" altLang="en-US">
                <a:cs typeface="+mn-lt"/>
              </a:rPr>
              <a:t>.2.2 Dependent variable</a:t>
            </a:r>
            <a:r>
              <a:rPr lang="en-US" altLang="zh-CN">
                <a:cs typeface="+mn-lt"/>
              </a:rPr>
              <a:t> (Evaluation metric)</a:t>
            </a:r>
            <a:endParaRPr lang="en-US" altLang="zh-CN">
              <a:cs typeface="+mn-lt"/>
            </a:endParaRPr>
          </a:p>
        </p:txBody>
      </p:sp>
      <p:sp>
        <p:nvSpPr>
          <p:cNvPr id="4" name="文本框 3"/>
          <p:cNvSpPr txBox="1"/>
          <p:nvPr/>
        </p:nvSpPr>
        <p:spPr>
          <a:xfrm>
            <a:off x="605155" y="818515"/>
            <a:ext cx="11131550" cy="922020"/>
          </a:xfrm>
          <a:prstGeom prst="rect">
            <a:avLst/>
          </a:prstGeom>
          <a:noFill/>
        </p:spPr>
        <p:txBody>
          <a:bodyPr wrap="square" rtlCol="0" anchor="t">
            <a:spAutoFit/>
          </a:bodyPr>
          <a:p>
            <a:r>
              <a:rPr lang="zh-CN" altLang="en-US">
                <a:cs typeface="+mn-lt"/>
              </a:rPr>
              <a:t>The dependent variable for all research questions is the e</a:t>
            </a:r>
            <a:r>
              <a:rPr lang="en-US" altLang="zh-CN">
                <a:cs typeface="+mn-lt"/>
              </a:rPr>
              <a:t>f</a:t>
            </a:r>
            <a:r>
              <a:rPr lang="zh-CN" altLang="en-US">
                <a:cs typeface="+mn-lt"/>
              </a:rPr>
              <a:t>fectiveness of neural network architectures in predicting the model elements. </a:t>
            </a:r>
            <a:r>
              <a:rPr lang="en-US" altLang="zh-CN">
                <a:cs typeface="+mn-lt"/>
              </a:rPr>
              <a:t>The study </a:t>
            </a:r>
            <a:r>
              <a:rPr lang="zh-CN" altLang="en-US">
                <a:cs typeface="+mn-lt"/>
              </a:rPr>
              <a:t>measured the efectiveness of neural networks using F1-measure, which is the harmonic mean of precision and recall.</a:t>
            </a:r>
            <a:endParaRPr lang="zh-CN" altLang="en-US">
              <a:cs typeface="+mn-lt"/>
            </a:endParaRPr>
          </a:p>
        </p:txBody>
      </p:sp>
      <p:pic>
        <p:nvPicPr>
          <p:cNvPr id="6" name="图片 5"/>
          <p:cNvPicPr>
            <a:picLocks noChangeAspect="1"/>
          </p:cNvPicPr>
          <p:nvPr/>
        </p:nvPicPr>
        <p:blipFill>
          <a:blip r:embed="rId1"/>
          <a:stretch>
            <a:fillRect/>
          </a:stretch>
        </p:blipFill>
        <p:spPr>
          <a:xfrm>
            <a:off x="1096645" y="2112010"/>
            <a:ext cx="3211830" cy="461645"/>
          </a:xfrm>
          <a:prstGeom prst="rect">
            <a:avLst/>
          </a:prstGeom>
        </p:spPr>
      </p:pic>
      <p:pic>
        <p:nvPicPr>
          <p:cNvPr id="7" name="图片 6"/>
          <p:cNvPicPr>
            <a:picLocks noChangeAspect="1"/>
          </p:cNvPicPr>
          <p:nvPr/>
        </p:nvPicPr>
        <p:blipFill>
          <a:blip r:embed="rId2"/>
          <a:stretch>
            <a:fillRect/>
          </a:stretch>
        </p:blipFill>
        <p:spPr>
          <a:xfrm>
            <a:off x="5519420" y="2124075"/>
            <a:ext cx="1706880" cy="438150"/>
          </a:xfrm>
          <a:prstGeom prst="rect">
            <a:avLst/>
          </a:prstGeom>
        </p:spPr>
      </p:pic>
      <p:pic>
        <p:nvPicPr>
          <p:cNvPr id="8" name="图片 7"/>
          <p:cNvPicPr>
            <a:picLocks noChangeAspect="1"/>
          </p:cNvPicPr>
          <p:nvPr/>
        </p:nvPicPr>
        <p:blipFill>
          <a:blip r:embed="rId3"/>
          <a:stretch>
            <a:fillRect/>
          </a:stretch>
        </p:blipFill>
        <p:spPr>
          <a:xfrm>
            <a:off x="8496300" y="2150745"/>
            <a:ext cx="1342390" cy="380365"/>
          </a:xfrm>
          <a:prstGeom prst="rect">
            <a:avLst/>
          </a:prstGeom>
        </p:spPr>
      </p:pic>
      <p:sp>
        <p:nvSpPr>
          <p:cNvPr id="9" name="文本框 8"/>
          <p:cNvSpPr txBox="1"/>
          <p:nvPr/>
        </p:nvSpPr>
        <p:spPr>
          <a:xfrm>
            <a:off x="605155" y="3286760"/>
            <a:ext cx="11130915" cy="1198880"/>
          </a:xfrm>
          <a:prstGeom prst="rect">
            <a:avLst/>
          </a:prstGeom>
          <a:noFill/>
        </p:spPr>
        <p:txBody>
          <a:bodyPr wrap="square" rtlCol="0" anchor="t">
            <a:spAutoFit/>
          </a:bodyPr>
          <a:p>
            <a:r>
              <a:rPr lang="zh-CN" altLang="en-US">
                <a:cs typeface="+mn-lt"/>
              </a:rPr>
              <a:t>where TP is the number of true positives, FP is the number of false positives, and FN is the number of false negatives. </a:t>
            </a:r>
            <a:endParaRPr lang="zh-CN" altLang="en-US">
              <a:cs typeface="+mn-lt"/>
            </a:endParaRPr>
          </a:p>
          <a:p>
            <a:r>
              <a:rPr lang="zh-CN" altLang="en-US">
                <a:cs typeface="+mn-lt"/>
              </a:rPr>
              <a:t>True positives refer to correctly identifed model elements. </a:t>
            </a:r>
            <a:endParaRPr lang="zh-CN" altLang="en-US">
              <a:cs typeface="+mn-lt"/>
            </a:endParaRPr>
          </a:p>
          <a:p>
            <a:r>
              <a:rPr lang="zh-CN" altLang="en-US">
                <a:cs typeface="+mn-lt"/>
              </a:rPr>
              <a:t>False positives refer to the entities that are incorrectly classifed as model elements. </a:t>
            </a:r>
            <a:endParaRPr lang="zh-CN" altLang="en-US">
              <a:cs typeface="+mn-lt"/>
            </a:endParaRPr>
          </a:p>
          <a:p>
            <a:r>
              <a:rPr lang="zh-CN" altLang="en-US">
                <a:cs typeface="+mn-lt"/>
              </a:rPr>
              <a:t>False negatives are</a:t>
            </a:r>
            <a:r>
              <a:rPr lang="en-US" altLang="zh-CN">
                <a:cs typeface="+mn-lt"/>
              </a:rPr>
              <a:t> </a:t>
            </a:r>
            <a:r>
              <a:rPr lang="zh-CN" altLang="en-US">
                <a:cs typeface="+mn-lt"/>
              </a:rPr>
              <a:t>the occurrences of model elements that are incorrectly classifed as not model elements.</a:t>
            </a:r>
            <a:endParaRPr lang="zh-CN" altLang="en-US">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0" y="368300"/>
            <a:ext cx="6529070" cy="368300"/>
          </a:xfrm>
          <a:prstGeom prst="rect">
            <a:avLst/>
          </a:prstGeom>
          <a:noFill/>
        </p:spPr>
        <p:txBody>
          <a:bodyPr wrap="square" rtlCol="0" anchor="t">
            <a:spAutoFit/>
          </a:bodyPr>
          <a:p>
            <a:r>
              <a:rPr lang="en-US" altLang="zh-CN">
                <a:cs typeface="+mn-lt"/>
              </a:rPr>
              <a:t>     4</a:t>
            </a:r>
            <a:r>
              <a:rPr lang="zh-CN" altLang="en-US">
                <a:cs typeface="+mn-lt"/>
              </a:rPr>
              <a:t>.3 Experimental procedure</a:t>
            </a:r>
            <a:endParaRPr lang="zh-CN" altLang="en-US">
              <a:cs typeface="+mn-lt"/>
            </a:endParaRPr>
          </a:p>
        </p:txBody>
      </p:sp>
      <p:sp>
        <p:nvSpPr>
          <p:cNvPr id="5" name="文本框 4"/>
          <p:cNvSpPr txBox="1"/>
          <p:nvPr/>
        </p:nvSpPr>
        <p:spPr>
          <a:xfrm>
            <a:off x="3075305" y="3493770"/>
            <a:ext cx="6663690" cy="368300"/>
          </a:xfrm>
          <a:prstGeom prst="rect">
            <a:avLst/>
          </a:prstGeom>
          <a:noFill/>
        </p:spPr>
        <p:txBody>
          <a:bodyPr wrap="square" rtlCol="0" anchor="t">
            <a:spAutoFit/>
          </a:bodyPr>
          <a:p>
            <a:r>
              <a:rPr lang="zh-CN" altLang="en-US">
                <a:cs typeface="+mn-lt"/>
              </a:rPr>
              <a:t>Fig. 9 Overview of approach used to conduct experiments</a:t>
            </a:r>
            <a:endParaRPr lang="zh-CN" altLang="en-US">
              <a:cs typeface="+mn-lt"/>
            </a:endParaRPr>
          </a:p>
        </p:txBody>
      </p:sp>
      <p:sp>
        <p:nvSpPr>
          <p:cNvPr id="6" name="文本框 5"/>
          <p:cNvSpPr txBox="1"/>
          <p:nvPr/>
        </p:nvSpPr>
        <p:spPr>
          <a:xfrm>
            <a:off x="1148080" y="4206240"/>
            <a:ext cx="10360025" cy="2030095"/>
          </a:xfrm>
          <a:prstGeom prst="rect">
            <a:avLst/>
          </a:prstGeom>
          <a:noFill/>
        </p:spPr>
        <p:txBody>
          <a:bodyPr wrap="square" rtlCol="0" anchor="t">
            <a:spAutoFit/>
          </a:bodyPr>
          <a:p>
            <a:r>
              <a:rPr lang="zh-CN" altLang="en-US" b="1">
                <a:cs typeface="+mn-lt"/>
                <a:sym typeface="+mn-ea"/>
              </a:rPr>
              <a:t>Step 1</a:t>
            </a:r>
            <a:r>
              <a:rPr lang="en-US" altLang="zh-CN">
                <a:cs typeface="+mn-lt"/>
                <a:sym typeface="+mn-ea"/>
              </a:rPr>
              <a:t>: </a:t>
            </a:r>
            <a:r>
              <a:rPr lang="en-US" altLang="zh-CN">
                <a:cs typeface="+mn-lt"/>
              </a:rPr>
              <a:t>A</a:t>
            </a:r>
            <a:r>
              <a:rPr lang="zh-CN" altLang="en-US">
                <a:cs typeface="+mn-lt"/>
              </a:rPr>
              <a:t>nnotate requirements documents by following the guidelines. </a:t>
            </a:r>
            <a:endParaRPr lang="zh-CN" altLang="en-US">
              <a:cs typeface="+mn-lt"/>
            </a:endParaRPr>
          </a:p>
          <a:p>
            <a:r>
              <a:rPr lang="zh-CN" altLang="en-US" b="1">
                <a:cs typeface="+mn-lt"/>
                <a:sym typeface="+mn-ea"/>
              </a:rPr>
              <a:t>Step 2</a:t>
            </a:r>
            <a:r>
              <a:rPr lang="en-US" altLang="zh-CN">
                <a:cs typeface="+mn-lt"/>
                <a:sym typeface="+mn-ea"/>
              </a:rPr>
              <a:t>: </a:t>
            </a:r>
            <a:r>
              <a:rPr lang="en-US" altLang="zh-CN">
                <a:cs typeface="+mn-lt"/>
              </a:rPr>
              <a:t>C</a:t>
            </a:r>
            <a:r>
              <a:rPr lang="zh-CN" altLang="en-US">
                <a:cs typeface="+mn-lt"/>
              </a:rPr>
              <a:t>reate a gold standard from labeled data. </a:t>
            </a:r>
            <a:endParaRPr lang="zh-CN" altLang="en-US">
              <a:cs typeface="+mn-lt"/>
            </a:endParaRPr>
          </a:p>
          <a:p>
            <a:r>
              <a:rPr lang="zh-CN" altLang="en-US" b="1">
                <a:cs typeface="+mn-lt"/>
                <a:sym typeface="+mn-ea"/>
              </a:rPr>
              <a:t>Step 3</a:t>
            </a:r>
            <a:r>
              <a:rPr lang="en-US" altLang="zh-CN">
                <a:cs typeface="+mn-lt"/>
                <a:sym typeface="+mn-ea"/>
              </a:rPr>
              <a:t>: </a:t>
            </a:r>
            <a:r>
              <a:rPr lang="zh-CN" altLang="en-US">
                <a:cs typeface="+mn-lt"/>
              </a:rPr>
              <a:t>The generated data are partitioned into training, validation, and test sets. </a:t>
            </a:r>
            <a:endParaRPr lang="zh-CN" altLang="en-US">
              <a:cs typeface="+mn-lt"/>
            </a:endParaRPr>
          </a:p>
          <a:p>
            <a:r>
              <a:rPr lang="zh-CN" altLang="en-US" b="1">
                <a:cs typeface="+mn-lt"/>
                <a:sym typeface="+mn-ea"/>
              </a:rPr>
              <a:t>Step 4</a:t>
            </a:r>
            <a:r>
              <a:rPr lang="en-US" altLang="zh-CN">
                <a:cs typeface="+mn-lt"/>
                <a:sym typeface="+mn-ea"/>
              </a:rPr>
              <a:t>: </a:t>
            </a:r>
            <a:r>
              <a:rPr lang="en-US" altLang="zh-CN">
                <a:cs typeface="+mn-lt"/>
              </a:rPr>
              <a:t>U</a:t>
            </a:r>
            <a:r>
              <a:rPr lang="zh-CN" altLang="en-US">
                <a:cs typeface="+mn-lt"/>
              </a:rPr>
              <a:t>se training data</a:t>
            </a:r>
            <a:r>
              <a:rPr lang="en-US" altLang="zh-CN">
                <a:cs typeface="+mn-lt"/>
              </a:rPr>
              <a:t> and </a:t>
            </a:r>
            <a:r>
              <a:rPr lang="zh-CN" altLang="en-US">
                <a:cs typeface="+mn-lt"/>
                <a:sym typeface="+mn-ea"/>
              </a:rPr>
              <a:t>GloVe embeddings</a:t>
            </a:r>
            <a:r>
              <a:rPr lang="zh-CN" altLang="en-US">
                <a:cs typeface="+mn-lt"/>
              </a:rPr>
              <a:t> to train the neural networks to predict model elements and use validation data to tune the hyperparameters of neural networks.</a:t>
            </a:r>
            <a:endParaRPr lang="zh-CN" altLang="en-US">
              <a:cs typeface="+mn-lt"/>
            </a:endParaRPr>
          </a:p>
          <a:p>
            <a:r>
              <a:rPr lang="zh-CN" altLang="en-US" b="1">
                <a:cs typeface="+mn-lt"/>
                <a:sym typeface="+mn-ea"/>
              </a:rPr>
              <a:t>Step 5</a:t>
            </a:r>
            <a:r>
              <a:rPr lang="en-US" altLang="zh-CN">
                <a:cs typeface="+mn-lt"/>
                <a:sym typeface="+mn-ea"/>
              </a:rPr>
              <a:t>: T</a:t>
            </a:r>
            <a:r>
              <a:rPr lang="zh-CN" altLang="en-US">
                <a:cs typeface="+mn-lt"/>
              </a:rPr>
              <a:t>he generated classifer is treated as the f</a:t>
            </a:r>
            <a:r>
              <a:rPr lang="en-US" altLang="zh-CN">
                <a:cs typeface="+mn-lt"/>
              </a:rPr>
              <a:t>i</a:t>
            </a:r>
            <a:r>
              <a:rPr lang="zh-CN" altLang="en-US">
                <a:cs typeface="+mn-lt"/>
              </a:rPr>
              <a:t>nalized classifer and can be used to predict model elements on test data and unseen data (out of domain data). </a:t>
            </a:r>
            <a:endParaRPr lang="zh-CN" altLang="en-US">
              <a:cs typeface="+mn-lt"/>
            </a:endParaRPr>
          </a:p>
        </p:txBody>
      </p:sp>
      <p:pic>
        <p:nvPicPr>
          <p:cNvPr id="9" name="图片 8"/>
          <p:cNvPicPr>
            <a:picLocks noChangeAspect="1"/>
          </p:cNvPicPr>
          <p:nvPr/>
        </p:nvPicPr>
        <p:blipFill>
          <a:blip r:embed="rId1"/>
          <a:stretch>
            <a:fillRect/>
          </a:stretch>
        </p:blipFill>
        <p:spPr>
          <a:xfrm rot="16200000">
            <a:off x="5006340" y="-2656205"/>
            <a:ext cx="2643505" cy="96564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5" name="文本框 4"/>
          <p:cNvSpPr txBox="1"/>
          <p:nvPr/>
        </p:nvSpPr>
        <p:spPr>
          <a:xfrm>
            <a:off x="7222490" y="1793875"/>
            <a:ext cx="4733925" cy="3138170"/>
          </a:xfrm>
          <a:prstGeom prst="rect">
            <a:avLst/>
          </a:prstGeom>
          <a:noFill/>
        </p:spPr>
        <p:txBody>
          <a:bodyPr wrap="square" rtlCol="0" anchor="t">
            <a:spAutoFit/>
          </a:bodyPr>
          <a:p>
            <a:r>
              <a:rPr lang="zh-CN" altLang="en-US">
                <a:cs typeface="+mn-lt"/>
              </a:rPr>
              <a:t>To measure the performance of each classifer, </a:t>
            </a:r>
            <a:r>
              <a:rPr lang="en-US" altLang="zh-CN">
                <a:cs typeface="+mn-lt"/>
              </a:rPr>
              <a:t>the study </a:t>
            </a:r>
            <a:r>
              <a:rPr lang="zh-CN" altLang="en-US">
                <a:cs typeface="+mn-lt"/>
              </a:rPr>
              <a:t>averaged F1-measures of 5-fold cross-validation on test data that is evaluated in each iteration (represented as </a:t>
            </a:r>
            <a:r>
              <a:rPr lang="zh-CN" altLang="en-US" b="1">
                <a:cs typeface="+mn-lt"/>
              </a:rPr>
              <a:t>AVG 5-fold</a:t>
            </a:r>
            <a:r>
              <a:rPr lang="zh-CN" altLang="en-US">
                <a:cs typeface="+mn-lt"/>
              </a:rPr>
              <a:t>) and on unseen data (represented as </a:t>
            </a:r>
            <a:r>
              <a:rPr lang="zh-CN" altLang="en-US" b="1">
                <a:cs typeface="+mn-lt"/>
              </a:rPr>
              <a:t>AVG unseen</a:t>
            </a:r>
            <a:r>
              <a:rPr lang="zh-CN" altLang="en-US">
                <a:cs typeface="+mn-lt"/>
              </a:rPr>
              <a:t>). </a:t>
            </a:r>
            <a:endParaRPr lang="zh-CN" altLang="en-US">
              <a:cs typeface="+mn-lt"/>
            </a:endParaRPr>
          </a:p>
          <a:p>
            <a:endParaRPr lang="zh-CN" altLang="en-US">
              <a:cs typeface="+mn-lt"/>
            </a:endParaRPr>
          </a:p>
          <a:p>
            <a:r>
              <a:rPr lang="zh-CN" altLang="en-US">
                <a:cs typeface="+mn-lt"/>
              </a:rPr>
              <a:t>Paper</a:t>
            </a:r>
            <a:r>
              <a:rPr lang="en-US" altLang="zh-CN">
                <a:cs typeface="+mn-lt"/>
              </a:rPr>
              <a:t> </a:t>
            </a:r>
            <a:r>
              <a:rPr lang="zh-CN" altLang="en-US">
                <a:cs typeface="+mn-lt"/>
              </a:rPr>
              <a:t>also identifed the F1-measure on unseen data given by the classifer trained on the fold that produced the best results on test data during 5-fold cross-validation (represented as </a:t>
            </a:r>
            <a:r>
              <a:rPr lang="zh-CN" altLang="en-US" b="1">
                <a:cs typeface="+mn-lt"/>
              </a:rPr>
              <a:t>BEST unseen</a:t>
            </a:r>
            <a:r>
              <a:rPr lang="zh-CN" altLang="en-US">
                <a:cs typeface="+mn-lt"/>
              </a:rPr>
              <a:t>).</a:t>
            </a:r>
            <a:endParaRPr lang="zh-CN" altLang="en-US">
              <a:cs typeface="+mn-lt"/>
            </a:endParaRPr>
          </a:p>
        </p:txBody>
      </p:sp>
      <p:sp>
        <p:nvSpPr>
          <p:cNvPr id="6" name="文本框 5"/>
          <p:cNvSpPr txBox="1"/>
          <p:nvPr/>
        </p:nvSpPr>
        <p:spPr>
          <a:xfrm>
            <a:off x="7005955" y="0"/>
            <a:ext cx="5186045" cy="337185"/>
          </a:xfrm>
          <a:prstGeom prst="rect">
            <a:avLst/>
          </a:prstGeom>
          <a:noFill/>
        </p:spPr>
        <p:txBody>
          <a:bodyPr wrap="square" rtlCol="0" anchor="t">
            <a:spAutoFit/>
          </a:bodyPr>
          <a:p>
            <a:r>
              <a:rPr lang="zh-CN" altLang="en-US" sz="1600">
                <a:cs typeface="+mn-lt"/>
              </a:rPr>
              <a:t>Table 9 Results of classifers on model elements (F1-measure)</a:t>
            </a:r>
            <a:endParaRPr lang="zh-CN" altLang="en-US" sz="1600">
              <a:cs typeface="+mn-lt"/>
            </a:endParaRPr>
          </a:p>
        </p:txBody>
      </p:sp>
      <p:sp>
        <p:nvSpPr>
          <p:cNvPr id="7" name="文本框 6"/>
          <p:cNvSpPr txBox="1"/>
          <p:nvPr/>
        </p:nvSpPr>
        <p:spPr>
          <a:xfrm>
            <a:off x="0" y="0"/>
            <a:ext cx="1057275" cy="368300"/>
          </a:xfrm>
          <a:prstGeom prst="rect">
            <a:avLst/>
          </a:prstGeom>
          <a:solidFill>
            <a:schemeClr val="accent1">
              <a:tint val="20000"/>
            </a:schemeClr>
          </a:solidFill>
        </p:spPr>
        <p:txBody>
          <a:bodyPr wrap="none" rtlCol="0" anchor="t">
            <a:spAutoFit/>
          </a:bodyPr>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a:cs typeface="+mn-lt"/>
            </a:endParaRPr>
          </a:p>
        </p:txBody>
      </p:sp>
      <p:pic>
        <p:nvPicPr>
          <p:cNvPr id="59" name="图片 58"/>
          <p:cNvPicPr>
            <a:picLocks noChangeAspect="1"/>
          </p:cNvPicPr>
          <p:nvPr/>
        </p:nvPicPr>
        <p:blipFill>
          <a:blip r:embed="rId1"/>
          <a:srcRect b="2898"/>
          <a:stretch>
            <a:fillRect/>
          </a:stretch>
        </p:blipFill>
        <p:spPr>
          <a:xfrm>
            <a:off x="1132840" y="180975"/>
            <a:ext cx="6014085" cy="6677025"/>
          </a:xfrm>
          <a:prstGeom prst="rect">
            <a:avLst/>
          </a:prstGeom>
        </p:spPr>
      </p:pic>
      <p:sp>
        <p:nvSpPr>
          <p:cNvPr id="4" name="文本框 3"/>
          <p:cNvSpPr txBox="1"/>
          <p:nvPr/>
        </p:nvSpPr>
        <p:spPr>
          <a:xfrm>
            <a:off x="0" y="368300"/>
            <a:ext cx="2540000" cy="368300"/>
          </a:xfrm>
          <a:prstGeom prst="rect">
            <a:avLst/>
          </a:prstGeom>
          <a:noFill/>
        </p:spPr>
        <p:txBody>
          <a:bodyPr wrap="square" rtlCol="0" anchor="t">
            <a:spAutoFit/>
          </a:bodyPr>
          <a:p>
            <a:r>
              <a:rPr lang="en-US" altLang="zh-CN">
                <a:cs typeface="+mn-lt"/>
              </a:rPr>
              <a:t>4</a:t>
            </a:r>
            <a:r>
              <a:rPr lang="zh-CN" altLang="en-US">
                <a:cs typeface="+mn-lt"/>
              </a:rPr>
              <a:t>.4 Results</a:t>
            </a:r>
            <a:endParaRPr lang="zh-CN" altLang="en-US">
              <a:cs typeface="+mn-lt"/>
            </a:endParaRPr>
          </a:p>
        </p:txBody>
      </p:sp>
      <p:grpSp>
        <p:nvGrpSpPr>
          <p:cNvPr id="105" name="组合 104"/>
          <p:cNvGrpSpPr/>
          <p:nvPr/>
        </p:nvGrpSpPr>
        <p:grpSpPr>
          <a:xfrm>
            <a:off x="5248910" y="1360170"/>
            <a:ext cx="1210945" cy="5440045"/>
            <a:chOff x="7561" y="1362"/>
            <a:chExt cx="2074" cy="9334"/>
          </a:xfrm>
        </p:grpSpPr>
        <p:sp>
          <p:nvSpPr>
            <p:cNvPr id="60" name="矩形 59"/>
            <p:cNvSpPr/>
            <p:nvPr/>
          </p:nvSpPr>
          <p:spPr>
            <a:xfrm>
              <a:off x="7561" y="136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1" name="矩形 60"/>
            <p:cNvSpPr/>
            <p:nvPr/>
          </p:nvSpPr>
          <p:spPr>
            <a:xfrm>
              <a:off x="9259" y="1603"/>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2" name="矩形 61"/>
            <p:cNvSpPr/>
            <p:nvPr/>
          </p:nvSpPr>
          <p:spPr>
            <a:xfrm>
              <a:off x="9259" y="136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3" name="矩形 62"/>
            <p:cNvSpPr/>
            <p:nvPr/>
          </p:nvSpPr>
          <p:spPr>
            <a:xfrm>
              <a:off x="9259" y="212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4" name="矩形 63"/>
            <p:cNvSpPr/>
            <p:nvPr/>
          </p:nvSpPr>
          <p:spPr>
            <a:xfrm>
              <a:off x="7561" y="1854"/>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5" name="矩形 64"/>
            <p:cNvSpPr/>
            <p:nvPr/>
          </p:nvSpPr>
          <p:spPr>
            <a:xfrm>
              <a:off x="7561" y="212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6" name="矩形 65"/>
            <p:cNvSpPr/>
            <p:nvPr/>
          </p:nvSpPr>
          <p:spPr>
            <a:xfrm>
              <a:off x="7561" y="266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7" name="矩形 66"/>
            <p:cNvSpPr/>
            <p:nvPr/>
          </p:nvSpPr>
          <p:spPr>
            <a:xfrm>
              <a:off x="7561" y="239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8" name="矩形 67"/>
            <p:cNvSpPr/>
            <p:nvPr/>
          </p:nvSpPr>
          <p:spPr>
            <a:xfrm>
              <a:off x="7561" y="293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9" name="矩形 68"/>
            <p:cNvSpPr/>
            <p:nvPr/>
          </p:nvSpPr>
          <p:spPr>
            <a:xfrm>
              <a:off x="9259" y="2905"/>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0" name="矩形 69"/>
            <p:cNvSpPr/>
            <p:nvPr/>
          </p:nvSpPr>
          <p:spPr>
            <a:xfrm>
              <a:off x="7561" y="320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1" name="矩形 70"/>
            <p:cNvSpPr/>
            <p:nvPr/>
          </p:nvSpPr>
          <p:spPr>
            <a:xfrm>
              <a:off x="7561" y="3468"/>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2" name="矩形 71"/>
            <p:cNvSpPr/>
            <p:nvPr/>
          </p:nvSpPr>
          <p:spPr>
            <a:xfrm>
              <a:off x="9259" y="3689"/>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3" name="矩形 72"/>
            <p:cNvSpPr/>
            <p:nvPr/>
          </p:nvSpPr>
          <p:spPr>
            <a:xfrm>
              <a:off x="9259" y="396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4" name="矩形 73"/>
            <p:cNvSpPr/>
            <p:nvPr/>
          </p:nvSpPr>
          <p:spPr>
            <a:xfrm>
              <a:off x="9259" y="4509"/>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5" name="矩形 74"/>
            <p:cNvSpPr/>
            <p:nvPr/>
          </p:nvSpPr>
          <p:spPr>
            <a:xfrm>
              <a:off x="7561" y="422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6" name="矩形 75"/>
            <p:cNvSpPr/>
            <p:nvPr/>
          </p:nvSpPr>
          <p:spPr>
            <a:xfrm>
              <a:off x="9259" y="475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7" name="矩形 76"/>
            <p:cNvSpPr/>
            <p:nvPr/>
          </p:nvSpPr>
          <p:spPr>
            <a:xfrm>
              <a:off x="7561" y="4976"/>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8" name="矩形 77"/>
            <p:cNvSpPr/>
            <p:nvPr/>
          </p:nvSpPr>
          <p:spPr>
            <a:xfrm>
              <a:off x="9259" y="5257"/>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79" name="矩形 78"/>
            <p:cNvSpPr/>
            <p:nvPr/>
          </p:nvSpPr>
          <p:spPr>
            <a:xfrm>
              <a:off x="7561" y="5523"/>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0" name="矩形 79"/>
            <p:cNvSpPr/>
            <p:nvPr/>
          </p:nvSpPr>
          <p:spPr>
            <a:xfrm>
              <a:off x="7561" y="5783"/>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1" name="矩形 80"/>
            <p:cNvSpPr/>
            <p:nvPr/>
          </p:nvSpPr>
          <p:spPr>
            <a:xfrm>
              <a:off x="7561" y="708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2" name="矩形 81"/>
            <p:cNvSpPr/>
            <p:nvPr/>
          </p:nvSpPr>
          <p:spPr>
            <a:xfrm>
              <a:off x="9259" y="682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3" name="矩形 82"/>
            <p:cNvSpPr/>
            <p:nvPr/>
          </p:nvSpPr>
          <p:spPr>
            <a:xfrm>
              <a:off x="7561" y="655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4" name="矩形 83"/>
            <p:cNvSpPr/>
            <p:nvPr/>
          </p:nvSpPr>
          <p:spPr>
            <a:xfrm>
              <a:off x="9259" y="629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5" name="矩形 84"/>
            <p:cNvSpPr/>
            <p:nvPr/>
          </p:nvSpPr>
          <p:spPr>
            <a:xfrm>
              <a:off x="9259" y="6016"/>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6" name="矩形 85"/>
            <p:cNvSpPr/>
            <p:nvPr/>
          </p:nvSpPr>
          <p:spPr>
            <a:xfrm>
              <a:off x="9259" y="4235"/>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7" name="矩形 86"/>
            <p:cNvSpPr/>
            <p:nvPr/>
          </p:nvSpPr>
          <p:spPr>
            <a:xfrm>
              <a:off x="7561" y="7344"/>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8" name="矩形 87"/>
            <p:cNvSpPr/>
            <p:nvPr/>
          </p:nvSpPr>
          <p:spPr>
            <a:xfrm>
              <a:off x="7561" y="761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89" name="矩形 88"/>
            <p:cNvSpPr/>
            <p:nvPr/>
          </p:nvSpPr>
          <p:spPr>
            <a:xfrm>
              <a:off x="9259" y="7628"/>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0" name="矩形 89"/>
            <p:cNvSpPr/>
            <p:nvPr/>
          </p:nvSpPr>
          <p:spPr>
            <a:xfrm>
              <a:off x="7561" y="7880"/>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1" name="矩形 90"/>
            <p:cNvSpPr/>
            <p:nvPr/>
          </p:nvSpPr>
          <p:spPr>
            <a:xfrm>
              <a:off x="9259" y="7856"/>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2" name="矩形 91"/>
            <p:cNvSpPr/>
            <p:nvPr/>
          </p:nvSpPr>
          <p:spPr>
            <a:xfrm>
              <a:off x="9259" y="813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3" name="矩形 92"/>
            <p:cNvSpPr/>
            <p:nvPr/>
          </p:nvSpPr>
          <p:spPr>
            <a:xfrm>
              <a:off x="9259" y="7353"/>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4" name="矩形 93"/>
            <p:cNvSpPr/>
            <p:nvPr/>
          </p:nvSpPr>
          <p:spPr>
            <a:xfrm>
              <a:off x="7561" y="8643"/>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5" name="矩形 94"/>
            <p:cNvSpPr/>
            <p:nvPr/>
          </p:nvSpPr>
          <p:spPr>
            <a:xfrm>
              <a:off x="7561" y="813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6" name="矩形 95"/>
            <p:cNvSpPr/>
            <p:nvPr/>
          </p:nvSpPr>
          <p:spPr>
            <a:xfrm>
              <a:off x="9259" y="837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7" name="矩形 96"/>
            <p:cNvSpPr/>
            <p:nvPr/>
          </p:nvSpPr>
          <p:spPr>
            <a:xfrm>
              <a:off x="7561" y="8890"/>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8" name="矩形 97"/>
            <p:cNvSpPr/>
            <p:nvPr/>
          </p:nvSpPr>
          <p:spPr>
            <a:xfrm>
              <a:off x="7561" y="913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9" name="矩形 98"/>
            <p:cNvSpPr/>
            <p:nvPr/>
          </p:nvSpPr>
          <p:spPr>
            <a:xfrm>
              <a:off x="7561" y="9415"/>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0" name="矩形 99"/>
            <p:cNvSpPr/>
            <p:nvPr/>
          </p:nvSpPr>
          <p:spPr>
            <a:xfrm>
              <a:off x="7561" y="9690"/>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1" name="矩形 100"/>
            <p:cNvSpPr/>
            <p:nvPr/>
          </p:nvSpPr>
          <p:spPr>
            <a:xfrm>
              <a:off x="9259" y="9690"/>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2" name="矩形 101"/>
            <p:cNvSpPr/>
            <p:nvPr/>
          </p:nvSpPr>
          <p:spPr>
            <a:xfrm>
              <a:off x="9259" y="9931"/>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3" name="矩形 102"/>
            <p:cNvSpPr/>
            <p:nvPr/>
          </p:nvSpPr>
          <p:spPr>
            <a:xfrm>
              <a:off x="7561" y="10172"/>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4" name="矩形 103"/>
            <p:cNvSpPr/>
            <p:nvPr/>
          </p:nvSpPr>
          <p:spPr>
            <a:xfrm>
              <a:off x="7561" y="10456"/>
              <a:ext cx="377" cy="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520700" y="1057910"/>
            <a:ext cx="11019790" cy="829945"/>
          </a:xfrm>
          <a:prstGeom prst="rect">
            <a:avLst/>
          </a:prstGeom>
          <a:noFill/>
        </p:spPr>
        <p:txBody>
          <a:bodyPr wrap="square" rtlCol="0" anchor="t">
            <a:spAutoFit/>
          </a:bodyPr>
          <a:p>
            <a:r>
              <a:rPr lang="zh-CN" altLang="en-US" sz="1600">
                <a:cs typeface="+mn-lt"/>
              </a:rPr>
              <a:t>To evaluate RQ1 and f</a:t>
            </a:r>
            <a:r>
              <a:rPr lang="en-US" altLang="zh-CN" sz="1600">
                <a:cs typeface="+mn-lt"/>
              </a:rPr>
              <a:t>i</a:t>
            </a:r>
            <a:r>
              <a:rPr lang="zh-CN" altLang="en-US" sz="1600">
                <a:cs typeface="+mn-lt"/>
              </a:rPr>
              <a:t>nd the efectiveness of neural network architectures, </a:t>
            </a:r>
            <a:r>
              <a:rPr lang="en-US" altLang="zh-CN" sz="1600">
                <a:cs typeface="+mn-lt"/>
              </a:rPr>
              <a:t>the study </a:t>
            </a:r>
            <a:r>
              <a:rPr lang="zh-CN" altLang="en-US" sz="1600">
                <a:cs typeface="+mn-lt"/>
              </a:rPr>
              <a:t>analyzed their performance on test data and unseen data.</a:t>
            </a:r>
            <a:endParaRPr lang="zh-CN" altLang="en-US" sz="1600">
              <a:cs typeface="+mn-lt"/>
            </a:endParaRPr>
          </a:p>
          <a:p>
            <a:r>
              <a:rPr sz="1600">
                <a:cs typeface="+mn-lt"/>
              </a:rPr>
              <a:t>Overall, RNN with LSTM and RNN with GRU perform better on both test and unseen data when compared to FF and CNN.</a:t>
            </a:r>
            <a:endParaRPr sz="1600">
              <a:cs typeface="+mn-lt"/>
            </a:endParaRPr>
          </a:p>
        </p:txBody>
      </p:sp>
      <p:sp>
        <p:nvSpPr>
          <p:cNvPr id="6" name="文本框 5"/>
          <p:cNvSpPr txBox="1"/>
          <p:nvPr/>
        </p:nvSpPr>
        <p:spPr>
          <a:xfrm>
            <a:off x="0" y="638175"/>
            <a:ext cx="2014855" cy="368300"/>
          </a:xfrm>
          <a:prstGeom prst="rect">
            <a:avLst/>
          </a:prstGeom>
          <a:noFill/>
        </p:spPr>
        <p:txBody>
          <a:bodyPr wrap="none" rtlCol="0" anchor="t">
            <a:spAutoFit/>
          </a:bodyPr>
          <a:p>
            <a:r>
              <a:rPr lang="en-US" altLang="zh-CN">
                <a:cs typeface="+mn-lt"/>
                <a:sym typeface="+mn-ea"/>
              </a:rPr>
              <a:t>     4</a:t>
            </a:r>
            <a:r>
              <a:rPr lang="zh-CN" altLang="en-US">
                <a:cs typeface="+mn-lt"/>
                <a:sym typeface="+mn-ea"/>
              </a:rPr>
              <a:t>.4.1 RQ1 results</a:t>
            </a:r>
            <a:endParaRPr lang="zh-CN" altLang="en-US">
              <a:cs typeface="+mn-lt"/>
            </a:endParaRPr>
          </a:p>
        </p:txBody>
      </p:sp>
      <p:grpSp>
        <p:nvGrpSpPr>
          <p:cNvPr id="10" name="组合 9"/>
          <p:cNvGrpSpPr/>
          <p:nvPr/>
        </p:nvGrpSpPr>
        <p:grpSpPr>
          <a:xfrm>
            <a:off x="3184525" y="2055495"/>
            <a:ext cx="6183630" cy="4570730"/>
            <a:chOff x="5015" y="2532"/>
            <a:chExt cx="9738" cy="7198"/>
          </a:xfrm>
        </p:grpSpPr>
        <p:sp>
          <p:nvSpPr>
            <p:cNvPr id="5" name="文本框 4"/>
            <p:cNvSpPr txBox="1"/>
            <p:nvPr/>
          </p:nvSpPr>
          <p:spPr>
            <a:xfrm>
              <a:off x="5015" y="2532"/>
              <a:ext cx="9738" cy="919"/>
            </a:xfrm>
            <a:prstGeom prst="rect">
              <a:avLst/>
            </a:prstGeom>
            <a:noFill/>
          </p:spPr>
          <p:txBody>
            <a:bodyPr wrap="square" rtlCol="0" anchor="t">
              <a:spAutoFit/>
            </a:bodyPr>
            <a:p>
              <a:pPr algn="ctr"/>
              <a:r>
                <a:rPr lang="zh-CN" altLang="en-US" sz="1600">
                  <a:cs typeface="+mn-lt"/>
                </a:rPr>
                <a:t>Table 10 Range of F1-measures for neural network architectures (considering all factors a</a:t>
              </a:r>
              <a:r>
                <a:rPr lang="en-US" altLang="zh-CN" sz="1600">
                  <a:cs typeface="+mn-lt"/>
                </a:rPr>
                <a:t>f</a:t>
              </a:r>
              <a:r>
                <a:rPr lang="zh-CN" altLang="en-US" sz="1600">
                  <a:cs typeface="+mn-lt"/>
                </a:rPr>
                <a:t>fecting the performance of neural networks)</a:t>
              </a:r>
              <a:endParaRPr lang="zh-CN" altLang="en-US" sz="1600">
                <a:cs typeface="+mn-lt"/>
              </a:endParaRPr>
            </a:p>
          </p:txBody>
        </p:sp>
        <p:pic>
          <p:nvPicPr>
            <p:cNvPr id="3" name="图片 2"/>
            <p:cNvPicPr>
              <a:picLocks noChangeAspect="1"/>
            </p:cNvPicPr>
            <p:nvPr/>
          </p:nvPicPr>
          <p:blipFill>
            <a:blip r:embed="rId1"/>
            <a:srcRect b="54736"/>
            <a:stretch>
              <a:fillRect/>
            </a:stretch>
          </p:blipFill>
          <p:spPr>
            <a:xfrm>
              <a:off x="5060" y="3361"/>
              <a:ext cx="9531" cy="6369"/>
            </a:xfrm>
            <a:prstGeom prst="rect">
              <a:avLst/>
            </a:prstGeom>
          </p:spPr>
        </p:pic>
      </p:grpSp>
      <p:sp>
        <p:nvSpPr>
          <p:cNvPr id="9" name="文本框 8"/>
          <p:cNvSpPr txBox="1"/>
          <p:nvPr/>
        </p:nvSpPr>
        <p:spPr>
          <a:xfrm>
            <a:off x="-317" y="368300"/>
            <a:ext cx="8051800" cy="337185"/>
          </a:xfrm>
          <a:prstGeom prst="rect">
            <a:avLst/>
          </a:prstGeom>
          <a:noFill/>
        </p:spPr>
        <p:txBody>
          <a:bodyPr wrap="none" rtlCol="0" anchor="t">
            <a:spAutoFit/>
          </a:bodyPr>
          <a:p>
            <a:pPr algn="l">
              <a:buClrTx/>
              <a:buSzTx/>
              <a:buFontTx/>
            </a:pPr>
            <a:r>
              <a:rPr lang="en-US" altLang="zh-CN" sz="1600" b="1">
                <a:cs typeface="+mn-lt"/>
                <a:sym typeface="+mn-ea"/>
              </a:rPr>
              <a:t>     </a:t>
            </a:r>
            <a:r>
              <a:rPr lang="zh-CN" altLang="en-US" sz="1600" b="1">
                <a:cs typeface="+mn-lt"/>
                <a:sym typeface="+mn-ea"/>
              </a:rPr>
              <a:t>RQ1</a:t>
            </a:r>
            <a:r>
              <a:rPr lang="en-US" altLang="zh-CN" sz="1600">
                <a:cs typeface="+mn-lt"/>
                <a:sym typeface="+mn-ea"/>
              </a:rPr>
              <a:t>:</a:t>
            </a:r>
            <a:r>
              <a:rPr lang="zh-CN" altLang="en-US" sz="1600">
                <a:cs typeface="+mn-lt"/>
                <a:sym typeface="+mn-ea"/>
              </a:rPr>
              <a:t> What is the </a:t>
            </a:r>
            <a:r>
              <a:rPr lang="zh-CN" altLang="en-US" sz="1600" b="1">
                <a:solidFill>
                  <a:srgbClr val="FF0000"/>
                </a:solidFill>
                <a:cs typeface="+mn-lt"/>
                <a:sym typeface="+mn-ea"/>
              </a:rPr>
              <a:t>ef</a:t>
            </a:r>
            <a:r>
              <a:rPr lang="en-US" altLang="zh-CN" sz="1600" b="1">
                <a:solidFill>
                  <a:srgbClr val="FF0000"/>
                </a:solidFill>
                <a:cs typeface="+mn-lt"/>
                <a:sym typeface="+mn-ea"/>
              </a:rPr>
              <a:t>f</a:t>
            </a:r>
            <a:r>
              <a:rPr lang="zh-CN" altLang="en-US" sz="1600" b="1">
                <a:solidFill>
                  <a:srgbClr val="FF0000"/>
                </a:solidFill>
                <a:cs typeface="+mn-lt"/>
                <a:sym typeface="+mn-ea"/>
              </a:rPr>
              <a:t>ectiveness </a:t>
            </a:r>
            <a:r>
              <a:rPr lang="zh-CN" altLang="en-US" sz="1600">
                <a:cs typeface="+mn-lt"/>
                <a:sym typeface="+mn-ea"/>
              </a:rPr>
              <a:t>of the neural network</a:t>
            </a:r>
            <a:r>
              <a:rPr lang="en-US" altLang="zh-CN" sz="1600">
                <a:cs typeface="+mn-lt"/>
                <a:sym typeface="+mn-ea"/>
              </a:rPr>
              <a:t> </a:t>
            </a:r>
            <a:r>
              <a:rPr lang="zh-CN" altLang="en-US" sz="1600">
                <a:cs typeface="+mn-lt"/>
                <a:sym typeface="+mn-ea"/>
              </a:rPr>
              <a:t>architectures on test and unseen data?</a:t>
            </a:r>
            <a:endParaRPr lang="zh-CN" altLang="en-US" sz="1600">
              <a:cs typeface="+mn-l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8" name="文本框 7"/>
          <p:cNvSpPr txBox="1"/>
          <p:nvPr/>
        </p:nvSpPr>
        <p:spPr>
          <a:xfrm>
            <a:off x="491490" y="1004570"/>
            <a:ext cx="11433810" cy="1076325"/>
          </a:xfrm>
          <a:prstGeom prst="rect">
            <a:avLst/>
          </a:prstGeom>
          <a:noFill/>
        </p:spPr>
        <p:txBody>
          <a:bodyPr wrap="square" rtlCol="0" anchor="t">
            <a:spAutoFit/>
          </a:bodyPr>
          <a:p>
            <a:r>
              <a:rPr lang="zh-CN" altLang="en-US" sz="1600">
                <a:cs typeface="+mn-lt"/>
              </a:rPr>
              <a:t>For RQ2.1, </a:t>
            </a:r>
            <a:r>
              <a:rPr lang="en-US" altLang="zh-CN" sz="1600">
                <a:cs typeface="+mn-lt"/>
              </a:rPr>
              <a:t>they </a:t>
            </a:r>
            <a:r>
              <a:rPr lang="zh-CN" altLang="en-US" sz="1600">
                <a:cs typeface="+mn-lt"/>
              </a:rPr>
              <a:t>analyzed the ef</a:t>
            </a:r>
            <a:r>
              <a:rPr lang="en-US" altLang="zh-CN" sz="1600">
                <a:cs typeface="+mn-lt"/>
              </a:rPr>
              <a:t>f</a:t>
            </a:r>
            <a:r>
              <a:rPr lang="zh-CN" altLang="en-US" sz="1600">
                <a:cs typeface="+mn-lt"/>
              </a:rPr>
              <a:t>ect of splitting methods on the performance of neural networks. </a:t>
            </a:r>
            <a:r>
              <a:rPr lang="en-US" altLang="zh-CN" sz="1600">
                <a:cs typeface="+mn-lt"/>
              </a:rPr>
              <a:t>S</a:t>
            </a:r>
            <a:r>
              <a:rPr lang="zh-CN" altLang="en-US" sz="1600">
                <a:cs typeface="+mn-lt"/>
              </a:rPr>
              <a:t>ummarized results of splitting methods</a:t>
            </a:r>
            <a:r>
              <a:rPr lang="en-US" altLang="zh-CN" sz="1600">
                <a:cs typeface="+mn-lt"/>
              </a:rPr>
              <a:t> are</a:t>
            </a:r>
            <a:r>
              <a:rPr lang="zh-CN" altLang="en-US" sz="1600">
                <a:cs typeface="+mn-lt"/>
              </a:rPr>
              <a:t> in Table 11. </a:t>
            </a:r>
            <a:endParaRPr lang="zh-CN" altLang="en-US" sz="1600">
              <a:cs typeface="+mn-lt"/>
            </a:endParaRPr>
          </a:p>
          <a:p>
            <a:r>
              <a:rPr lang="zh-CN" altLang="en-US" sz="1600">
                <a:cs typeface="+mn-lt"/>
              </a:rPr>
              <a:t>Overall, we can observe that inter-document splitting produced a smaller range of F1-measure values compared to intra-document splitting for all neural network architectures and all model elements.</a:t>
            </a:r>
            <a:endParaRPr lang="zh-CN" altLang="en-US" sz="1600">
              <a:cs typeface="+mn-lt"/>
            </a:endParaRPr>
          </a:p>
        </p:txBody>
      </p:sp>
      <p:sp>
        <p:nvSpPr>
          <p:cNvPr id="5" name="文本框 4"/>
          <p:cNvSpPr txBox="1"/>
          <p:nvPr/>
        </p:nvSpPr>
        <p:spPr>
          <a:xfrm>
            <a:off x="0" y="636270"/>
            <a:ext cx="2188210" cy="368300"/>
          </a:xfrm>
          <a:prstGeom prst="rect">
            <a:avLst/>
          </a:prstGeom>
          <a:noFill/>
        </p:spPr>
        <p:txBody>
          <a:bodyPr wrap="none" rtlCol="0" anchor="t">
            <a:spAutoFit/>
          </a:bodyPr>
          <a:p>
            <a:r>
              <a:rPr lang="en-US" altLang="zh-CN">
                <a:cs typeface="+mn-lt"/>
                <a:sym typeface="+mn-ea"/>
              </a:rPr>
              <a:t>     4</a:t>
            </a:r>
            <a:r>
              <a:rPr lang="zh-CN" altLang="en-US">
                <a:cs typeface="+mn-lt"/>
                <a:sym typeface="+mn-ea"/>
              </a:rPr>
              <a:t>.4.2 RQ2.1 results</a:t>
            </a:r>
            <a:endParaRPr lang="zh-CN" altLang="en-US">
              <a:cs typeface="+mn-lt"/>
            </a:endParaRPr>
          </a:p>
        </p:txBody>
      </p:sp>
      <p:grpSp>
        <p:nvGrpSpPr>
          <p:cNvPr id="11" name="组合 10"/>
          <p:cNvGrpSpPr/>
          <p:nvPr/>
        </p:nvGrpSpPr>
        <p:grpSpPr>
          <a:xfrm>
            <a:off x="3035300" y="2099310"/>
            <a:ext cx="6015990" cy="4533265"/>
            <a:chOff x="4780" y="2661"/>
            <a:chExt cx="9474" cy="7139"/>
          </a:xfrm>
        </p:grpSpPr>
        <p:sp>
          <p:nvSpPr>
            <p:cNvPr id="4" name="文本框 3"/>
            <p:cNvSpPr txBox="1"/>
            <p:nvPr/>
          </p:nvSpPr>
          <p:spPr>
            <a:xfrm>
              <a:off x="5822" y="2661"/>
              <a:ext cx="7391" cy="531"/>
            </a:xfrm>
            <a:prstGeom prst="rect">
              <a:avLst/>
            </a:prstGeom>
            <a:noFill/>
          </p:spPr>
          <p:txBody>
            <a:bodyPr wrap="square" rtlCol="0" anchor="t">
              <a:spAutoFit/>
            </a:bodyPr>
            <a:p>
              <a:r>
                <a:rPr lang="zh-CN" altLang="en-US" sz="1600">
                  <a:cs typeface="+mn-lt"/>
                </a:rPr>
                <a:t>Table 11 Range of F1-measures for splitting methods</a:t>
              </a:r>
              <a:endParaRPr lang="zh-CN" altLang="en-US" sz="1600">
                <a:cs typeface="+mn-lt"/>
              </a:endParaRPr>
            </a:p>
          </p:txBody>
        </p:sp>
        <p:pic>
          <p:nvPicPr>
            <p:cNvPr id="7" name="图片 6"/>
            <p:cNvPicPr>
              <a:picLocks noChangeAspect="1"/>
            </p:cNvPicPr>
            <p:nvPr/>
          </p:nvPicPr>
          <p:blipFill>
            <a:blip r:embed="rId1"/>
            <a:srcRect t="50648" b="1439"/>
            <a:stretch>
              <a:fillRect/>
            </a:stretch>
          </p:blipFill>
          <p:spPr>
            <a:xfrm>
              <a:off x="4780" y="3100"/>
              <a:ext cx="9474" cy="6701"/>
            </a:xfrm>
            <a:prstGeom prst="rect">
              <a:avLst/>
            </a:prstGeom>
          </p:spPr>
        </p:pic>
      </p:grpSp>
      <p:sp>
        <p:nvSpPr>
          <p:cNvPr id="10" name="文本框 9"/>
          <p:cNvSpPr txBox="1"/>
          <p:nvPr/>
        </p:nvSpPr>
        <p:spPr>
          <a:xfrm>
            <a:off x="0" y="368300"/>
            <a:ext cx="10255250" cy="337185"/>
          </a:xfrm>
          <a:prstGeom prst="rect">
            <a:avLst/>
          </a:prstGeom>
          <a:noFill/>
        </p:spPr>
        <p:txBody>
          <a:bodyPr wrap="none" rtlCol="0" anchor="t">
            <a:spAutoFit/>
          </a:bodyPr>
          <a:p>
            <a:r>
              <a:rPr lang="en-US" altLang="zh-CN" sz="1600">
                <a:cs typeface="+mn-lt"/>
                <a:sym typeface="+mn-ea"/>
              </a:rPr>
              <a:t>      </a:t>
            </a:r>
            <a:r>
              <a:rPr lang="en-US" altLang="zh-CN" sz="1600" b="1">
                <a:cs typeface="+mn-lt"/>
                <a:sym typeface="+mn-ea"/>
              </a:rPr>
              <a:t>RQ2.1</a:t>
            </a:r>
            <a:r>
              <a:rPr lang="en-US" altLang="zh-CN" sz="1600">
                <a:cs typeface="+mn-lt"/>
                <a:sym typeface="+mn-ea"/>
              </a:rPr>
              <a:t>: </a:t>
            </a:r>
            <a:r>
              <a:rPr lang="zh-CN" altLang="en-US" sz="1600">
                <a:cs typeface="+mn-lt"/>
                <a:sym typeface="+mn-ea"/>
              </a:rPr>
              <a:t>How does the </a:t>
            </a:r>
            <a:r>
              <a:rPr lang="zh-CN" altLang="en-US" sz="1600" b="1">
                <a:solidFill>
                  <a:srgbClr val="FF0000"/>
                </a:solidFill>
                <a:cs typeface="+mn-lt"/>
                <a:sym typeface="+mn-ea"/>
              </a:rPr>
              <a:t>partitioning of data</a:t>
            </a:r>
            <a:r>
              <a:rPr lang="zh-CN" altLang="en-US" sz="1600">
                <a:cs typeface="+mn-lt"/>
                <a:sym typeface="+mn-ea"/>
              </a:rPr>
              <a:t> into training, validation, and test a</a:t>
            </a:r>
            <a:r>
              <a:rPr lang="en-US" altLang="zh-CN" sz="1600">
                <a:cs typeface="+mn-lt"/>
                <a:sym typeface="+mn-ea"/>
              </a:rPr>
              <a:t>f</a:t>
            </a:r>
            <a:r>
              <a:rPr lang="zh-CN" altLang="en-US" sz="1600">
                <a:cs typeface="+mn-lt"/>
                <a:sym typeface="+mn-ea"/>
              </a:rPr>
              <a:t>fect the performance of neural networks?</a:t>
            </a:r>
            <a:endParaRPr lang="zh-CN" altLang="en-US" sz="1600">
              <a:cs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nvSpPr>
        <p:spPr>
          <a:xfrm>
            <a:off x="3869611" y="728908"/>
            <a:ext cx="3995999" cy="50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en-US" altLang="zh-CN" sz="3600" dirty="0">
                <a:solidFill>
                  <a:schemeClr val="tx1"/>
                </a:solidFill>
                <a:latin typeface="+mn-ea"/>
                <a:sym typeface="+mn-ea"/>
              </a:rPr>
              <a:t>Outline</a:t>
            </a:r>
            <a:endParaRPr lang="zh-CN" altLang="en-US" sz="3600" dirty="0">
              <a:solidFill>
                <a:schemeClr val="tx1"/>
              </a:solidFill>
              <a:latin typeface="+mn-ea"/>
              <a:sym typeface="+mn-ea"/>
            </a:endParaRPr>
          </a:p>
        </p:txBody>
      </p:sp>
      <p:sp>
        <p:nvSpPr>
          <p:cNvPr id="2" name="矩形: 圆角 1"/>
          <p:cNvSpPr/>
          <p:nvPr/>
        </p:nvSpPr>
        <p:spPr>
          <a:xfrm>
            <a:off x="3869612" y="1516092"/>
            <a:ext cx="3996000" cy="504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1. Introduction</a:t>
            </a:r>
            <a:endParaRPr lang="en-US" altLang="zh-CN" dirty="0">
              <a:solidFill>
                <a:schemeClr val="tx1"/>
              </a:solidFill>
              <a:latin typeface="+mn-ea"/>
            </a:endParaRPr>
          </a:p>
        </p:txBody>
      </p:sp>
      <p:sp>
        <p:nvSpPr>
          <p:cNvPr id="7" name="矩形: 圆角 6"/>
          <p:cNvSpPr/>
          <p:nvPr/>
        </p:nvSpPr>
        <p:spPr>
          <a:xfrm>
            <a:off x="3869612" y="2196322"/>
            <a:ext cx="3996000" cy="504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2. </a:t>
            </a:r>
            <a:r>
              <a:rPr lang="en-US" altLang="zh-CN" dirty="0">
                <a:solidFill>
                  <a:schemeClr val="tx1"/>
                </a:solidFill>
                <a:latin typeface="+mn-ea"/>
                <a:sym typeface="+mn-ea"/>
              </a:rPr>
              <a:t>Background</a:t>
            </a:r>
            <a:endParaRPr lang="en-US" altLang="zh-CN" dirty="0">
              <a:solidFill>
                <a:schemeClr val="tx1"/>
              </a:solidFill>
              <a:latin typeface="+mn-ea"/>
              <a:sym typeface="+mn-ea"/>
            </a:endParaRPr>
          </a:p>
        </p:txBody>
      </p:sp>
      <p:sp>
        <p:nvSpPr>
          <p:cNvPr id="9" name="矩形: 圆角 8"/>
          <p:cNvSpPr/>
          <p:nvPr/>
        </p:nvSpPr>
        <p:spPr>
          <a:xfrm>
            <a:off x="3869612" y="2861487"/>
            <a:ext cx="3996000" cy="504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3. Research questions</a:t>
            </a:r>
            <a:endParaRPr lang="en-US" altLang="zh-CN" dirty="0">
              <a:solidFill>
                <a:schemeClr val="tx1"/>
              </a:solidFill>
              <a:latin typeface="+mn-ea"/>
            </a:endParaRPr>
          </a:p>
        </p:txBody>
      </p:sp>
      <p:sp>
        <p:nvSpPr>
          <p:cNvPr id="10" name="矩形: 圆角 9"/>
          <p:cNvSpPr/>
          <p:nvPr/>
        </p:nvSpPr>
        <p:spPr>
          <a:xfrm>
            <a:off x="3869612" y="3528062"/>
            <a:ext cx="3996000" cy="504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微软雅黑" panose="020B0503020204020204" charset="-122"/>
                <a:ea typeface="微软雅黑" panose="020B0503020204020204" charset="-122"/>
              </a:rPr>
              <a:t>4. </a:t>
            </a:r>
            <a:r>
              <a:rPr lang="en-US" altLang="zh-CN">
                <a:solidFill>
                  <a:schemeClr val="tx1"/>
                </a:solidFill>
                <a:latin typeface="微软雅黑" panose="020B0503020204020204" charset="-122"/>
                <a:ea typeface="微软雅黑" panose="020B0503020204020204" charset="-122"/>
                <a:sym typeface="+mn-ea"/>
              </a:rPr>
              <a:t>E</a:t>
            </a:r>
            <a:r>
              <a:rPr lang="zh-CN" altLang="en-US">
                <a:solidFill>
                  <a:schemeClr val="tx1"/>
                </a:solidFill>
                <a:latin typeface="微软雅黑" panose="020B0503020204020204" charset="-122"/>
                <a:ea typeface="微软雅黑" panose="020B0503020204020204" charset="-122"/>
                <a:sym typeface="+mn-ea"/>
              </a:rPr>
              <a:t>mpirical </a:t>
            </a:r>
            <a:r>
              <a:rPr lang="en-US" altLang="zh-CN">
                <a:solidFill>
                  <a:schemeClr val="tx1"/>
                </a:solidFill>
                <a:latin typeface="微软雅黑" panose="020B0503020204020204" charset="-122"/>
                <a:ea typeface="微软雅黑" panose="020B0503020204020204" charset="-122"/>
                <a:sym typeface="+mn-ea"/>
              </a:rPr>
              <a:t>S</a:t>
            </a:r>
            <a:r>
              <a:rPr lang="zh-CN" altLang="en-US">
                <a:solidFill>
                  <a:schemeClr val="tx1"/>
                </a:solidFill>
                <a:latin typeface="微软雅黑" panose="020B0503020204020204" charset="-122"/>
                <a:ea typeface="微软雅黑" panose="020B0503020204020204" charset="-122"/>
                <a:sym typeface="+mn-ea"/>
              </a:rPr>
              <a:t>tudy</a:t>
            </a:r>
            <a:endParaRPr lang="zh-CN" altLang="en-US">
              <a:solidFill>
                <a:schemeClr val="tx1"/>
              </a:solidFill>
              <a:latin typeface="微软雅黑" panose="020B0503020204020204" charset="-122"/>
              <a:ea typeface="微软雅黑" panose="020B0503020204020204" charset="-122"/>
              <a:sym typeface="+mn-ea"/>
            </a:endParaRPr>
          </a:p>
        </p:txBody>
      </p:sp>
      <p:sp>
        <p:nvSpPr>
          <p:cNvPr id="4" name="矩形: 圆角 9"/>
          <p:cNvSpPr/>
          <p:nvPr/>
        </p:nvSpPr>
        <p:spPr>
          <a:xfrm>
            <a:off x="3869612" y="4191637"/>
            <a:ext cx="3996000" cy="504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dirty="0">
                <a:solidFill>
                  <a:schemeClr val="tx1"/>
                </a:solidFill>
                <a:latin typeface="+mn-ea"/>
              </a:rPr>
              <a:t>5. </a:t>
            </a:r>
            <a:r>
              <a:rPr lang="zh-CN" altLang="en-US">
                <a:solidFill>
                  <a:schemeClr val="tx1"/>
                </a:solidFill>
                <a:latin typeface="微软雅黑" panose="020B0503020204020204" charset="-122"/>
                <a:ea typeface="微软雅黑" panose="020B0503020204020204" charset="-122"/>
                <a:sym typeface="+mn-ea"/>
              </a:rPr>
              <a:t>Conclusion</a:t>
            </a:r>
            <a:endParaRPr lang="zh-CN" altLang="en-US" dirty="0">
              <a:solidFill>
                <a:schemeClr val="tx1"/>
              </a:solidFill>
              <a:latin typeface="+mn-ea"/>
            </a:endParaRPr>
          </a:p>
        </p:txBody>
      </p:sp>
      <p:sp>
        <p:nvSpPr>
          <p:cNvPr id="3" name="矩形: 圆角 9"/>
          <p:cNvSpPr/>
          <p:nvPr/>
        </p:nvSpPr>
        <p:spPr>
          <a:xfrm>
            <a:off x="3869612" y="4860292"/>
            <a:ext cx="3996000" cy="504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dirty="0">
                <a:solidFill>
                  <a:schemeClr val="tx1"/>
                </a:solidFill>
                <a:latin typeface="+mn-ea"/>
              </a:rPr>
              <a:t>6. My related work</a:t>
            </a:r>
            <a:endParaRPr lang="zh-CN" altLang="en-US" dirty="0">
              <a:solidFill>
                <a:schemeClr val="tx1"/>
              </a:solidFill>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6554470" y="31115"/>
            <a:ext cx="5205730" cy="337185"/>
          </a:xfrm>
          <a:prstGeom prst="rect">
            <a:avLst/>
          </a:prstGeom>
          <a:noFill/>
        </p:spPr>
        <p:txBody>
          <a:bodyPr wrap="square" rtlCol="0" anchor="t">
            <a:spAutoFit/>
          </a:bodyPr>
          <a:p>
            <a:r>
              <a:rPr lang="zh-CN" altLang="en-US" sz="1600">
                <a:cs typeface="+mn-lt"/>
              </a:rPr>
              <a:t>Table 12 Range of F1-measures for text classifcation methods</a:t>
            </a:r>
            <a:endParaRPr lang="zh-CN" altLang="en-US" sz="1600">
              <a:cs typeface="+mn-lt"/>
            </a:endParaRPr>
          </a:p>
        </p:txBody>
      </p:sp>
      <p:sp>
        <p:nvSpPr>
          <p:cNvPr id="5" name="文本框 4"/>
          <p:cNvSpPr txBox="1"/>
          <p:nvPr/>
        </p:nvSpPr>
        <p:spPr>
          <a:xfrm>
            <a:off x="430530" y="1361440"/>
            <a:ext cx="6123940" cy="4523105"/>
          </a:xfrm>
          <a:prstGeom prst="rect">
            <a:avLst/>
          </a:prstGeom>
          <a:noFill/>
        </p:spPr>
        <p:txBody>
          <a:bodyPr wrap="square" rtlCol="0" anchor="t">
            <a:spAutoFit/>
          </a:bodyPr>
          <a:p>
            <a:r>
              <a:rPr lang="zh-CN" altLang="en-US" sz="1600">
                <a:cs typeface="+mn-lt"/>
              </a:rPr>
              <a:t>To evaluate RQ2.2, </a:t>
            </a:r>
            <a:r>
              <a:rPr lang="en-US" altLang="zh-CN" sz="1600">
                <a:cs typeface="+mn-lt"/>
              </a:rPr>
              <a:t>study </a:t>
            </a:r>
            <a:r>
              <a:rPr lang="zh-CN" altLang="en-US" sz="1600">
                <a:cs typeface="+mn-lt"/>
              </a:rPr>
              <a:t>analyzed the performance of neural </a:t>
            </a:r>
            <a:r>
              <a:rPr lang="en-US" altLang="zh-CN" sz="1600">
                <a:cs typeface="+mn-lt"/>
              </a:rPr>
              <a:t> </a:t>
            </a:r>
            <a:r>
              <a:rPr lang="zh-CN" altLang="en-US" sz="1600">
                <a:cs typeface="+mn-lt"/>
              </a:rPr>
              <a:t>networks using three types of text classifcation methods </a:t>
            </a:r>
            <a:r>
              <a:rPr lang="en-US" altLang="zh-CN" sz="1600">
                <a:cs typeface="+mn-lt"/>
              </a:rPr>
              <a:t> </a:t>
            </a:r>
            <a:r>
              <a:rPr lang="zh-CN" altLang="en-US" sz="1600">
                <a:cs typeface="+mn-lt"/>
              </a:rPr>
              <a:t>(wordlevel, seqlvlword, and seq2seq). </a:t>
            </a:r>
            <a:endParaRPr lang="zh-CN" altLang="en-US" sz="1600">
              <a:cs typeface="+mn-lt"/>
            </a:endParaRPr>
          </a:p>
          <a:p>
            <a:r>
              <a:rPr lang="zh-CN" altLang="en-US" sz="1600">
                <a:cs typeface="+mn-lt"/>
              </a:rPr>
              <a:t>Overall, we found that the performance of text</a:t>
            </a:r>
            <a:r>
              <a:rPr lang="en-US" altLang="zh-CN" sz="1600">
                <a:cs typeface="+mn-lt"/>
              </a:rPr>
              <a:t> </a:t>
            </a:r>
            <a:r>
              <a:rPr lang="zh-CN" altLang="en-US" sz="1600">
                <a:cs typeface="+mn-lt"/>
              </a:rPr>
              <a:t>classifcation methods varied on the type of neural</a:t>
            </a:r>
            <a:r>
              <a:rPr lang="en-US" altLang="zh-CN" sz="1600">
                <a:cs typeface="+mn-lt"/>
              </a:rPr>
              <a:t> </a:t>
            </a:r>
            <a:r>
              <a:rPr lang="zh-CN" altLang="en-US" sz="1600">
                <a:cs typeface="+mn-lt"/>
              </a:rPr>
              <a:t>network architectures and model elements.</a:t>
            </a:r>
            <a:endParaRPr lang="zh-CN" altLang="en-US" sz="1600">
              <a:cs typeface="+mn-lt"/>
            </a:endParaRPr>
          </a:p>
          <a:p>
            <a:endParaRPr lang="zh-CN" altLang="en-US" sz="1600">
              <a:cs typeface="+mn-lt"/>
            </a:endParaRPr>
          </a:p>
          <a:p>
            <a:pPr marL="285750" indent="-285750">
              <a:buFont typeface="Arial" panose="020B0604020202020204" pitchFamily="34" charset="0"/>
              <a:buChar char="•"/>
            </a:pPr>
            <a:r>
              <a:rPr sz="1600">
                <a:cs typeface="+mn-lt"/>
                <a:sym typeface="+mn-ea"/>
              </a:rPr>
              <a:t>Seqlvlword and seq2seq methods produced higher ranges of results using RNN with LSTM and RNN with GRU.</a:t>
            </a:r>
            <a:endParaRPr sz="1600">
              <a:cs typeface="+mn-lt"/>
              <a:sym typeface="+mn-ea"/>
            </a:endParaRPr>
          </a:p>
          <a:p>
            <a:pPr marL="285750" indent="-285750">
              <a:buFont typeface="Arial" panose="020B0604020202020204" pitchFamily="34" charset="0"/>
              <a:buChar char="•"/>
            </a:pPr>
            <a:endParaRPr sz="1600">
              <a:cs typeface="+mn-lt"/>
              <a:sym typeface="+mn-ea"/>
            </a:endParaRPr>
          </a:p>
          <a:p>
            <a:pPr marL="285750" indent="-285750">
              <a:buFont typeface="Arial" panose="020B0604020202020204" pitchFamily="34" charset="0"/>
              <a:buChar char="•"/>
            </a:pPr>
            <a:r>
              <a:rPr sz="1600">
                <a:cs typeface="+mn-lt"/>
                <a:sym typeface="+mn-ea"/>
              </a:rPr>
              <a:t>While their results on test and unseen data are similar to those for transition conditions, seqlvlword method produced slightly higher results</a:t>
            </a:r>
            <a:r>
              <a:rPr lang="en-US" sz="1600">
                <a:cs typeface="+mn-lt"/>
                <a:sym typeface="+mn-ea"/>
              </a:rPr>
              <a:t> for components, and seq2seq method produced slightly higher results for states. </a:t>
            </a:r>
            <a:endParaRPr lang="en-US" sz="1600">
              <a:cs typeface="+mn-lt"/>
              <a:sym typeface="+mn-ea"/>
            </a:endParaRPr>
          </a:p>
          <a:p>
            <a:pPr marL="285750" indent="-285750">
              <a:buFont typeface="Arial" panose="020B0604020202020204" pitchFamily="34" charset="0"/>
              <a:buChar char="•"/>
            </a:pPr>
            <a:endParaRPr lang="en-US" sz="1600">
              <a:cs typeface="+mn-lt"/>
              <a:sym typeface="+mn-ea"/>
            </a:endParaRPr>
          </a:p>
          <a:p>
            <a:pPr marL="285750" indent="-285750">
              <a:buFont typeface="Arial" panose="020B0604020202020204" pitchFamily="34" charset="0"/>
              <a:buChar char="•"/>
            </a:pPr>
            <a:r>
              <a:rPr lang="en-US" sz="1600">
                <a:cs typeface="+mn-lt"/>
                <a:sym typeface="+mn-ea"/>
              </a:rPr>
              <a:t>In the case of actors, while both the seq2seq and seqlvlword methods produced similar results on test data for RNN with LSTM and RNN with GRU, seq2seq RNN with GRU produced higher results on unseen data</a:t>
            </a:r>
            <a:endParaRPr lang="zh-CN" altLang="en-US" sz="1600">
              <a:cs typeface="+mn-lt"/>
            </a:endParaRPr>
          </a:p>
        </p:txBody>
      </p:sp>
      <p:sp>
        <p:nvSpPr>
          <p:cNvPr id="4" name="文本框 3"/>
          <p:cNvSpPr txBox="1"/>
          <p:nvPr/>
        </p:nvSpPr>
        <p:spPr>
          <a:xfrm>
            <a:off x="0" y="817880"/>
            <a:ext cx="2188210" cy="368300"/>
          </a:xfrm>
          <a:prstGeom prst="rect">
            <a:avLst/>
          </a:prstGeom>
          <a:noFill/>
        </p:spPr>
        <p:txBody>
          <a:bodyPr wrap="none" rtlCol="0" anchor="t">
            <a:spAutoFit/>
          </a:bodyPr>
          <a:p>
            <a:r>
              <a:rPr lang="en-US" altLang="zh-CN">
                <a:cs typeface="+mn-lt"/>
                <a:sym typeface="+mn-ea"/>
              </a:rPr>
              <a:t>     4</a:t>
            </a:r>
            <a:r>
              <a:rPr lang="zh-CN" altLang="en-US">
                <a:cs typeface="+mn-lt"/>
                <a:sym typeface="+mn-ea"/>
              </a:rPr>
              <a:t>.4.3 RQ2.2 results</a:t>
            </a:r>
            <a:endParaRPr lang="zh-CN" altLang="en-US">
              <a:cs typeface="+mn-lt"/>
            </a:endParaRPr>
          </a:p>
        </p:txBody>
      </p:sp>
      <p:pic>
        <p:nvPicPr>
          <p:cNvPr id="3" name="图片 2"/>
          <p:cNvPicPr>
            <a:picLocks noChangeAspect="1"/>
          </p:cNvPicPr>
          <p:nvPr/>
        </p:nvPicPr>
        <p:blipFill>
          <a:blip r:embed="rId1"/>
          <a:srcRect b="2366"/>
          <a:stretch>
            <a:fillRect/>
          </a:stretch>
        </p:blipFill>
        <p:spPr>
          <a:xfrm>
            <a:off x="6817360" y="368300"/>
            <a:ext cx="4730750" cy="6341110"/>
          </a:xfrm>
          <a:prstGeom prst="rect">
            <a:avLst/>
          </a:prstGeom>
        </p:spPr>
      </p:pic>
      <p:sp>
        <p:nvSpPr>
          <p:cNvPr id="8" name="文本框 7"/>
          <p:cNvSpPr txBox="1"/>
          <p:nvPr/>
        </p:nvSpPr>
        <p:spPr>
          <a:xfrm>
            <a:off x="0" y="368300"/>
            <a:ext cx="6554470" cy="583565"/>
          </a:xfrm>
          <a:prstGeom prst="rect">
            <a:avLst/>
          </a:prstGeom>
          <a:noFill/>
        </p:spPr>
        <p:txBody>
          <a:bodyPr wrap="square" rtlCol="0" anchor="t">
            <a:spAutoFit/>
          </a:bodyPr>
          <a:p>
            <a:r>
              <a:rPr lang="en-US" altLang="zh-CN" sz="1600">
                <a:cs typeface="+mn-lt"/>
                <a:sym typeface="+mn-ea"/>
              </a:rPr>
              <a:t>      </a:t>
            </a:r>
            <a:r>
              <a:rPr lang="en-US" altLang="zh-CN" sz="1600" b="1">
                <a:cs typeface="+mn-lt"/>
                <a:sym typeface="+mn-ea"/>
              </a:rPr>
              <a:t>RQ2.2</a:t>
            </a:r>
            <a:r>
              <a:rPr lang="en-US" altLang="zh-CN" sz="1600">
                <a:cs typeface="+mn-lt"/>
                <a:sym typeface="+mn-ea"/>
              </a:rPr>
              <a:t>: </a:t>
            </a:r>
            <a:r>
              <a:rPr lang="zh-CN" altLang="en-US" sz="1600">
                <a:cs typeface="+mn-lt"/>
                <a:sym typeface="+mn-ea"/>
              </a:rPr>
              <a:t>How does </a:t>
            </a:r>
            <a:r>
              <a:rPr lang="zh-CN" altLang="en-US" sz="1600" b="1">
                <a:solidFill>
                  <a:srgbClr val="FF0000"/>
                </a:solidFill>
                <a:cs typeface="+mn-lt"/>
                <a:sym typeface="+mn-ea"/>
              </a:rPr>
              <a:t>experimental design</a:t>
            </a:r>
            <a:r>
              <a:rPr lang="zh-CN" altLang="en-US" sz="1600">
                <a:cs typeface="+mn-lt"/>
                <a:sym typeface="+mn-ea"/>
              </a:rPr>
              <a:t> a</a:t>
            </a:r>
            <a:r>
              <a:rPr lang="en-US" altLang="zh-CN" sz="1600">
                <a:cs typeface="+mn-lt"/>
                <a:sym typeface="+mn-ea"/>
              </a:rPr>
              <a:t>f</a:t>
            </a:r>
            <a:r>
              <a:rPr lang="zh-CN" altLang="en-US" sz="1600">
                <a:cs typeface="+mn-lt"/>
                <a:sym typeface="+mn-ea"/>
              </a:rPr>
              <a:t>fect the performance of neural networks?</a:t>
            </a:r>
            <a:endParaRPr lang="zh-CN" altLang="en-US" sz="1600">
              <a:cs typeface="+mn-lt"/>
              <a:sym typeface="+mn-ea"/>
            </a:endParaRPr>
          </a:p>
        </p:txBody>
      </p:sp>
      <p:sp>
        <p:nvSpPr>
          <p:cNvPr id="85" name="矩形 84"/>
          <p:cNvSpPr/>
          <p:nvPr/>
        </p:nvSpPr>
        <p:spPr>
          <a:xfrm>
            <a:off x="10160000" y="5376545"/>
            <a:ext cx="488315" cy="609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 name="矩形 8"/>
          <p:cNvSpPr/>
          <p:nvPr/>
        </p:nvSpPr>
        <p:spPr>
          <a:xfrm>
            <a:off x="10955655" y="5386705"/>
            <a:ext cx="488315" cy="600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 name="矩形 9"/>
          <p:cNvSpPr/>
          <p:nvPr/>
        </p:nvSpPr>
        <p:spPr>
          <a:xfrm>
            <a:off x="10955655" y="6014720"/>
            <a:ext cx="488315" cy="600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2" name="矩形 11"/>
          <p:cNvSpPr/>
          <p:nvPr/>
        </p:nvSpPr>
        <p:spPr>
          <a:xfrm>
            <a:off x="10160000" y="6014720"/>
            <a:ext cx="488315" cy="600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3" name="矩形 12"/>
          <p:cNvSpPr/>
          <p:nvPr/>
        </p:nvSpPr>
        <p:spPr>
          <a:xfrm>
            <a:off x="10160000" y="2800985"/>
            <a:ext cx="488315" cy="609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4" name="矩形 13"/>
          <p:cNvSpPr/>
          <p:nvPr/>
        </p:nvSpPr>
        <p:spPr>
          <a:xfrm>
            <a:off x="10955655" y="2811145"/>
            <a:ext cx="488315" cy="600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5" name="矩形 14"/>
          <p:cNvSpPr/>
          <p:nvPr/>
        </p:nvSpPr>
        <p:spPr>
          <a:xfrm>
            <a:off x="10955655" y="3439160"/>
            <a:ext cx="488315" cy="600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6" name="矩形 15"/>
          <p:cNvSpPr/>
          <p:nvPr/>
        </p:nvSpPr>
        <p:spPr>
          <a:xfrm>
            <a:off x="10160000" y="3439160"/>
            <a:ext cx="488315" cy="600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297815" y="1549400"/>
            <a:ext cx="5575935" cy="5015865"/>
          </a:xfrm>
          <a:prstGeom prst="rect">
            <a:avLst/>
          </a:prstGeom>
          <a:noFill/>
        </p:spPr>
        <p:txBody>
          <a:bodyPr wrap="square" rtlCol="0" anchor="t">
            <a:spAutoFit/>
          </a:bodyPr>
          <a:p>
            <a:r>
              <a:rPr lang="zh-CN" altLang="en-US" sz="1600">
                <a:cs typeface="+mn-lt"/>
              </a:rPr>
              <a:t>To answer RQ2.3, </a:t>
            </a:r>
            <a:r>
              <a:rPr lang="en-US" altLang="zh-CN" sz="1600">
                <a:cs typeface="+mn-lt"/>
              </a:rPr>
              <a:t>study </a:t>
            </a:r>
            <a:r>
              <a:rPr lang="zh-CN" altLang="en-US" sz="1600">
                <a:cs typeface="+mn-lt"/>
              </a:rPr>
              <a:t>analyzed the efect of prediction met</a:t>
            </a:r>
            <a:r>
              <a:rPr lang="en-US" altLang="zh-CN" sz="1600">
                <a:cs typeface="+mn-lt"/>
              </a:rPr>
              <a:t>h</a:t>
            </a:r>
            <a:r>
              <a:rPr lang="zh-CN" altLang="en-US" sz="1600">
                <a:cs typeface="+mn-lt"/>
              </a:rPr>
              <a:t>ods on neural networks and the performance of classifers by training them for separate predictions and combined predictions.  </a:t>
            </a:r>
            <a:endParaRPr lang="zh-CN" altLang="en-US" sz="1600">
              <a:cs typeface="+mn-lt"/>
            </a:endParaRPr>
          </a:p>
          <a:p>
            <a:r>
              <a:rPr lang="zh-CN" altLang="en-US" sz="1600">
                <a:cs typeface="+mn-lt"/>
              </a:rPr>
              <a:t>Overall, we can observe that all neural network architectures produced similar results for separate and combined predictions on both</a:t>
            </a:r>
            <a:r>
              <a:rPr lang="en-US" altLang="zh-CN" sz="1600">
                <a:cs typeface="+mn-lt"/>
              </a:rPr>
              <a:t> test and unseen data with a few exceptions.</a:t>
            </a:r>
            <a:endParaRPr lang="en-US" altLang="zh-CN" sz="1600">
              <a:cs typeface="+mn-lt"/>
            </a:endParaRPr>
          </a:p>
          <a:p>
            <a:endParaRPr lang="en-US" altLang="zh-CN" sz="1600">
              <a:cs typeface="+mn-lt"/>
            </a:endParaRPr>
          </a:p>
          <a:p>
            <a:r>
              <a:rPr lang="en-US" altLang="zh-CN" sz="1600">
                <a:cs typeface="+mn-lt"/>
              </a:rPr>
              <a:t>For example, for FF, separate predictions produced a higher upper bound value (0.00–0.80) than combined predictions (0.08–0.55) for unseen data for actors. </a:t>
            </a:r>
            <a:endParaRPr lang="en-US" altLang="zh-CN" sz="1600">
              <a:cs typeface="+mn-lt"/>
            </a:endParaRPr>
          </a:p>
          <a:p>
            <a:endParaRPr lang="en-US" altLang="zh-CN" sz="1600">
              <a:cs typeface="+mn-lt"/>
            </a:endParaRPr>
          </a:p>
          <a:p>
            <a:r>
              <a:rPr lang="en-US" altLang="zh-CN" sz="1600">
                <a:cs typeface="+mn-lt"/>
              </a:rPr>
              <a:t>In the case of transition conditions, for both RNN with LSTM and RNN with GRU, the range values are higher and with a small variance for combined predictions than separate predictions. </a:t>
            </a:r>
            <a:endParaRPr lang="en-US" altLang="zh-CN" sz="1600">
              <a:cs typeface="+mn-lt"/>
            </a:endParaRPr>
          </a:p>
          <a:p>
            <a:endParaRPr lang="en-US" altLang="zh-CN" sz="1600">
              <a:cs typeface="+mn-lt"/>
            </a:endParaRPr>
          </a:p>
          <a:p>
            <a:r>
              <a:rPr lang="en-US" altLang="zh-CN" sz="1600">
                <a:cs typeface="+mn-lt"/>
              </a:rPr>
              <a:t>In the case of actors, for RNN with LSTM, combined predictions produced a higher upper bound value (0.74) than separate predictions (0.61), whereas for RNN with GRU, separate predictions produced a higher upper bound value (0.84) than combined predictions (0.75).</a:t>
            </a:r>
            <a:endParaRPr lang="en-US" altLang="zh-CN" sz="1600">
              <a:cs typeface="+mn-lt"/>
            </a:endParaRPr>
          </a:p>
        </p:txBody>
      </p:sp>
      <p:grpSp>
        <p:nvGrpSpPr>
          <p:cNvPr id="7" name="组合 6"/>
          <p:cNvGrpSpPr/>
          <p:nvPr/>
        </p:nvGrpSpPr>
        <p:grpSpPr>
          <a:xfrm>
            <a:off x="6145530" y="1110615"/>
            <a:ext cx="5891530" cy="4483735"/>
            <a:chOff x="5692" y="2890"/>
            <a:chExt cx="9278" cy="7061"/>
          </a:xfrm>
        </p:grpSpPr>
        <p:pic>
          <p:nvPicPr>
            <p:cNvPr id="4" name="图片 3"/>
            <p:cNvPicPr>
              <a:picLocks noChangeAspect="1"/>
            </p:cNvPicPr>
            <p:nvPr/>
          </p:nvPicPr>
          <p:blipFill>
            <a:blip r:embed="rId1"/>
            <a:stretch>
              <a:fillRect/>
            </a:stretch>
          </p:blipFill>
          <p:spPr>
            <a:xfrm>
              <a:off x="5692" y="3385"/>
              <a:ext cx="9278" cy="6566"/>
            </a:xfrm>
            <a:prstGeom prst="rect">
              <a:avLst/>
            </a:prstGeom>
          </p:spPr>
        </p:pic>
        <p:sp>
          <p:nvSpPr>
            <p:cNvPr id="5" name="文本框 4"/>
            <p:cNvSpPr txBox="1"/>
            <p:nvPr/>
          </p:nvSpPr>
          <p:spPr>
            <a:xfrm>
              <a:off x="6838" y="2890"/>
              <a:ext cx="7553" cy="531"/>
            </a:xfrm>
            <a:prstGeom prst="rect">
              <a:avLst/>
            </a:prstGeom>
            <a:noFill/>
          </p:spPr>
          <p:txBody>
            <a:bodyPr wrap="square" rtlCol="0" anchor="t">
              <a:spAutoFit/>
            </a:bodyPr>
            <a:p>
              <a:r>
                <a:rPr lang="zh-CN" altLang="en-US" sz="1600">
                  <a:cs typeface="+mn-lt"/>
                </a:rPr>
                <a:t>Table 13 Range of F1-measures for prediction methods</a:t>
              </a:r>
              <a:endParaRPr lang="zh-CN" altLang="en-US" sz="1600">
                <a:cs typeface="+mn-lt"/>
              </a:endParaRPr>
            </a:p>
          </p:txBody>
        </p:sp>
      </p:grpSp>
      <p:sp>
        <p:nvSpPr>
          <p:cNvPr id="6" name="文本框 5"/>
          <p:cNvSpPr txBox="1"/>
          <p:nvPr/>
        </p:nvSpPr>
        <p:spPr>
          <a:xfrm>
            <a:off x="0" y="866775"/>
            <a:ext cx="2188210" cy="368300"/>
          </a:xfrm>
          <a:prstGeom prst="rect">
            <a:avLst/>
          </a:prstGeom>
          <a:noFill/>
        </p:spPr>
        <p:txBody>
          <a:bodyPr wrap="none" rtlCol="0" anchor="t">
            <a:spAutoFit/>
          </a:bodyPr>
          <a:p>
            <a:r>
              <a:rPr lang="en-US" altLang="zh-CN">
                <a:cs typeface="+mn-lt"/>
                <a:sym typeface="+mn-ea"/>
              </a:rPr>
              <a:t>     4</a:t>
            </a:r>
            <a:r>
              <a:rPr lang="zh-CN" altLang="en-US">
                <a:cs typeface="+mn-lt"/>
                <a:sym typeface="+mn-ea"/>
              </a:rPr>
              <a:t>.4.4 RQ2.3 results</a:t>
            </a:r>
            <a:endParaRPr lang="zh-CN" altLang="en-US">
              <a:cs typeface="+mn-lt"/>
            </a:endParaRPr>
          </a:p>
        </p:txBody>
      </p:sp>
      <p:sp>
        <p:nvSpPr>
          <p:cNvPr id="8" name="文本框 7"/>
          <p:cNvSpPr txBox="1"/>
          <p:nvPr/>
        </p:nvSpPr>
        <p:spPr>
          <a:xfrm>
            <a:off x="0" y="368300"/>
            <a:ext cx="11640820" cy="583565"/>
          </a:xfrm>
          <a:prstGeom prst="rect">
            <a:avLst/>
          </a:prstGeom>
          <a:noFill/>
        </p:spPr>
        <p:txBody>
          <a:bodyPr wrap="square" rtlCol="0" anchor="t">
            <a:spAutoFit/>
          </a:bodyPr>
          <a:p>
            <a:r>
              <a:rPr lang="en-US" altLang="zh-CN" sz="1600">
                <a:cs typeface="+mn-lt"/>
                <a:sym typeface="+mn-ea"/>
              </a:rPr>
              <a:t>     </a:t>
            </a:r>
            <a:r>
              <a:rPr lang="en-US" altLang="zh-CN" sz="1600" b="1">
                <a:cs typeface="+mn-lt"/>
                <a:sym typeface="+mn-ea"/>
              </a:rPr>
              <a:t>RQ2.3</a:t>
            </a:r>
            <a:r>
              <a:rPr lang="en-US" altLang="zh-CN" sz="1600">
                <a:cs typeface="+mn-lt"/>
                <a:sym typeface="+mn-ea"/>
              </a:rPr>
              <a:t>: </a:t>
            </a:r>
            <a:r>
              <a:rPr lang="zh-CN" altLang="en-US" sz="1600">
                <a:cs typeface="+mn-lt"/>
                <a:sym typeface="+mn-ea"/>
              </a:rPr>
              <a:t>Do neural networks predict model elements better when we use </a:t>
            </a:r>
            <a:r>
              <a:rPr lang="zh-CN" altLang="en-US" sz="1600" b="1">
                <a:solidFill>
                  <a:srgbClr val="FF0000"/>
                </a:solidFill>
                <a:cs typeface="+mn-lt"/>
                <a:sym typeface="+mn-ea"/>
              </a:rPr>
              <a:t>a single classifer for all model elements</a:t>
            </a:r>
            <a:r>
              <a:rPr lang="zh-CN" altLang="en-US" sz="1600">
                <a:cs typeface="+mn-lt"/>
                <a:sym typeface="+mn-ea"/>
              </a:rPr>
              <a:t> or </a:t>
            </a:r>
            <a:r>
              <a:rPr lang="zh-CN" altLang="en-US" sz="1600" b="1">
                <a:solidFill>
                  <a:srgbClr val="FF0000"/>
                </a:solidFill>
                <a:cs typeface="+mn-lt"/>
                <a:sym typeface="+mn-ea"/>
              </a:rPr>
              <a:t>separate classifers for each type of model elements</a:t>
            </a:r>
            <a:r>
              <a:rPr lang="zh-CN" altLang="en-US" sz="1600">
                <a:cs typeface="+mn-lt"/>
                <a:sym typeface="+mn-ea"/>
              </a:rPr>
              <a:t>?</a:t>
            </a:r>
            <a:endParaRPr lang="zh-CN" altLang="en-US" sz="1600">
              <a:cs typeface="+mn-lt"/>
              <a:sym typeface="+mn-ea"/>
            </a:endParaRPr>
          </a:p>
        </p:txBody>
      </p:sp>
      <p:sp>
        <p:nvSpPr>
          <p:cNvPr id="85" name="矩形 84"/>
          <p:cNvSpPr/>
          <p:nvPr/>
        </p:nvSpPr>
        <p:spPr>
          <a:xfrm>
            <a:off x="9872980" y="5088890"/>
            <a:ext cx="267970" cy="168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9" name="矩形 8"/>
          <p:cNvSpPr/>
          <p:nvPr/>
        </p:nvSpPr>
        <p:spPr>
          <a:xfrm>
            <a:off x="11543030" y="5079365"/>
            <a:ext cx="267970" cy="168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0" name="矩形 9"/>
          <p:cNvSpPr/>
          <p:nvPr/>
        </p:nvSpPr>
        <p:spPr>
          <a:xfrm>
            <a:off x="9872980" y="4286250"/>
            <a:ext cx="267970" cy="168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1" name="矩形 10"/>
          <p:cNvSpPr/>
          <p:nvPr/>
        </p:nvSpPr>
        <p:spPr>
          <a:xfrm>
            <a:off x="11602720" y="4295775"/>
            <a:ext cx="267970" cy="168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2" name="矩形 11"/>
          <p:cNvSpPr/>
          <p:nvPr/>
        </p:nvSpPr>
        <p:spPr>
          <a:xfrm>
            <a:off x="9872980" y="2707005"/>
            <a:ext cx="267970" cy="168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3" name="矩形 12"/>
          <p:cNvSpPr/>
          <p:nvPr/>
        </p:nvSpPr>
        <p:spPr>
          <a:xfrm>
            <a:off x="11602720" y="2687320"/>
            <a:ext cx="267970" cy="168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5" name="文本框 4"/>
          <p:cNvSpPr txBox="1"/>
          <p:nvPr/>
        </p:nvSpPr>
        <p:spPr>
          <a:xfrm>
            <a:off x="469900" y="1017905"/>
            <a:ext cx="10964545" cy="583565"/>
          </a:xfrm>
          <a:prstGeom prst="rect">
            <a:avLst/>
          </a:prstGeom>
          <a:noFill/>
        </p:spPr>
        <p:txBody>
          <a:bodyPr wrap="square" rtlCol="0" anchor="t">
            <a:spAutoFit/>
          </a:bodyPr>
          <a:p>
            <a:r>
              <a:rPr lang="zh-CN" altLang="en-US" sz="1600">
                <a:cs typeface="+mn-lt"/>
              </a:rPr>
              <a:t>To investigate RQ2.4, </a:t>
            </a:r>
            <a:r>
              <a:rPr lang="en-US" altLang="zh-CN" sz="1600">
                <a:cs typeface="+mn-lt"/>
              </a:rPr>
              <a:t>to have a better understanding on how annotation methods can affect results, the study fixed the text classifcation method to seq2seq, splitting method to withindoclevel, and predictions method to separate predictions. </a:t>
            </a:r>
            <a:endParaRPr lang="en-US" altLang="zh-CN" sz="1600">
              <a:cs typeface="+mn-lt"/>
            </a:endParaRPr>
          </a:p>
        </p:txBody>
      </p:sp>
      <p:sp>
        <p:nvSpPr>
          <p:cNvPr id="6" name="文本框 5"/>
          <p:cNvSpPr txBox="1"/>
          <p:nvPr/>
        </p:nvSpPr>
        <p:spPr>
          <a:xfrm>
            <a:off x="0" y="705485"/>
            <a:ext cx="2188210" cy="368300"/>
          </a:xfrm>
          <a:prstGeom prst="rect">
            <a:avLst/>
          </a:prstGeom>
          <a:noFill/>
        </p:spPr>
        <p:txBody>
          <a:bodyPr wrap="none" rtlCol="0" anchor="t">
            <a:spAutoFit/>
          </a:bodyPr>
          <a:p>
            <a:r>
              <a:rPr lang="en-US" altLang="zh-CN">
                <a:cs typeface="+mn-lt"/>
                <a:sym typeface="+mn-ea"/>
              </a:rPr>
              <a:t>     4</a:t>
            </a:r>
            <a:r>
              <a:rPr lang="zh-CN" altLang="en-US">
                <a:cs typeface="+mn-lt"/>
                <a:sym typeface="+mn-ea"/>
              </a:rPr>
              <a:t>.4.5 RQ2.4 results</a:t>
            </a:r>
            <a:endParaRPr lang="zh-CN" altLang="en-US">
              <a:cs typeface="+mn-lt"/>
            </a:endParaRPr>
          </a:p>
        </p:txBody>
      </p:sp>
      <p:sp>
        <p:nvSpPr>
          <p:cNvPr id="3" name="文本框 2"/>
          <p:cNvSpPr txBox="1"/>
          <p:nvPr/>
        </p:nvSpPr>
        <p:spPr>
          <a:xfrm>
            <a:off x="0" y="368300"/>
            <a:ext cx="10043795" cy="337185"/>
          </a:xfrm>
          <a:prstGeom prst="rect">
            <a:avLst/>
          </a:prstGeom>
          <a:noFill/>
        </p:spPr>
        <p:txBody>
          <a:bodyPr wrap="none" rtlCol="0" anchor="t">
            <a:spAutoFit/>
          </a:bodyPr>
          <a:p>
            <a:r>
              <a:rPr lang="en-US" altLang="zh-CN" sz="1600">
                <a:cs typeface="+mn-lt"/>
                <a:sym typeface="+mn-ea"/>
              </a:rPr>
              <a:t>      </a:t>
            </a:r>
            <a:r>
              <a:rPr lang="en-US" altLang="zh-CN" sz="1600" b="1">
                <a:cs typeface="+mn-lt"/>
                <a:sym typeface="+mn-ea"/>
              </a:rPr>
              <a:t>RQ2.4</a:t>
            </a:r>
            <a:r>
              <a:rPr lang="en-US" altLang="zh-CN" sz="1600">
                <a:cs typeface="+mn-lt"/>
                <a:sym typeface="+mn-ea"/>
              </a:rPr>
              <a:t>: </a:t>
            </a:r>
            <a:r>
              <a:rPr lang="zh-CN" altLang="en-US" sz="1600">
                <a:cs typeface="+mn-lt"/>
                <a:sym typeface="+mn-ea"/>
              </a:rPr>
              <a:t>Does the way we perform </a:t>
            </a:r>
            <a:r>
              <a:rPr lang="zh-CN" altLang="en-US" sz="1600" b="1">
                <a:solidFill>
                  <a:srgbClr val="FF0000"/>
                </a:solidFill>
                <a:cs typeface="+mn-lt"/>
                <a:sym typeface="+mn-ea"/>
              </a:rPr>
              <a:t>human annotations</a:t>
            </a:r>
            <a:r>
              <a:rPr lang="zh-CN" altLang="en-US" sz="1600">
                <a:cs typeface="+mn-lt"/>
                <a:sym typeface="+mn-ea"/>
              </a:rPr>
              <a:t> af</a:t>
            </a:r>
            <a:r>
              <a:rPr lang="en-US" altLang="zh-CN" sz="1600">
                <a:cs typeface="+mn-lt"/>
                <a:sym typeface="+mn-ea"/>
              </a:rPr>
              <a:t>F</a:t>
            </a:r>
            <a:r>
              <a:rPr lang="zh-CN" altLang="en-US" sz="1600">
                <a:cs typeface="+mn-lt"/>
                <a:sym typeface="+mn-ea"/>
              </a:rPr>
              <a:t>ect the predictions of model elements by neural</a:t>
            </a:r>
            <a:r>
              <a:rPr lang="en-US" altLang="zh-CN" sz="1600">
                <a:cs typeface="+mn-lt"/>
                <a:sym typeface="+mn-ea"/>
              </a:rPr>
              <a:t> </a:t>
            </a:r>
            <a:r>
              <a:rPr lang="zh-CN" altLang="en-US" sz="1600">
                <a:cs typeface="+mn-lt"/>
                <a:sym typeface="+mn-ea"/>
              </a:rPr>
              <a:t>networks?</a:t>
            </a:r>
            <a:endParaRPr lang="zh-CN" altLang="en-US" sz="1600">
              <a:cs typeface="+mn-lt"/>
              <a:sym typeface="+mn-ea"/>
            </a:endParaRPr>
          </a:p>
        </p:txBody>
      </p:sp>
      <p:sp>
        <p:nvSpPr>
          <p:cNvPr id="10" name="文本框 9"/>
          <p:cNvSpPr txBox="1"/>
          <p:nvPr/>
        </p:nvSpPr>
        <p:spPr>
          <a:xfrm>
            <a:off x="987425" y="5716905"/>
            <a:ext cx="10523855" cy="1076325"/>
          </a:xfrm>
          <a:prstGeom prst="rect">
            <a:avLst/>
          </a:prstGeom>
          <a:noFill/>
        </p:spPr>
        <p:txBody>
          <a:bodyPr wrap="square" rtlCol="0" anchor="t">
            <a:spAutoFit/>
          </a:bodyPr>
          <a:p>
            <a:r>
              <a:rPr lang="zh-CN" altLang="en-US" sz="1600">
                <a:cs typeface="+mn-lt"/>
              </a:rPr>
              <a:t>Overall, </a:t>
            </a:r>
            <a:r>
              <a:rPr lang="en-US" altLang="zh-CN" sz="1600">
                <a:cs typeface="+mn-lt"/>
              </a:rPr>
              <a:t>results shows </a:t>
            </a:r>
            <a:r>
              <a:rPr lang="zh-CN" altLang="en-US" sz="1600">
                <a:cs typeface="+mn-lt"/>
              </a:rPr>
              <a:t>that annotation type 2 performs well on test data for all model element types except for components and on unseen data for states (for both LSTM and GRU) and actors (only for GRU). Annotation type 1 (AT1) performs well on components and transition conditions for unseen data when we consider lenient F1-measure, i.e., when we consider partial matches of model elements.</a:t>
            </a:r>
            <a:endParaRPr lang="zh-CN" altLang="en-US" sz="1600">
              <a:cs typeface="+mn-lt"/>
            </a:endParaRPr>
          </a:p>
        </p:txBody>
      </p:sp>
      <p:grpSp>
        <p:nvGrpSpPr>
          <p:cNvPr id="20" name="组合 19"/>
          <p:cNvGrpSpPr/>
          <p:nvPr/>
        </p:nvGrpSpPr>
        <p:grpSpPr>
          <a:xfrm>
            <a:off x="2112010" y="1700530"/>
            <a:ext cx="6981190" cy="3924300"/>
            <a:chOff x="3956" y="2678"/>
            <a:chExt cx="10994" cy="6180"/>
          </a:xfrm>
        </p:grpSpPr>
        <p:grpSp>
          <p:nvGrpSpPr>
            <p:cNvPr id="9" name="组合 8"/>
            <p:cNvGrpSpPr/>
            <p:nvPr/>
          </p:nvGrpSpPr>
          <p:grpSpPr>
            <a:xfrm>
              <a:off x="3956" y="2678"/>
              <a:ext cx="10994" cy="6180"/>
              <a:chOff x="6492" y="3871"/>
              <a:chExt cx="10994" cy="6180"/>
            </a:xfrm>
          </p:grpSpPr>
          <p:sp>
            <p:nvSpPr>
              <p:cNvPr id="4" name="文本框 3"/>
              <p:cNvSpPr txBox="1"/>
              <p:nvPr/>
            </p:nvSpPr>
            <p:spPr>
              <a:xfrm>
                <a:off x="6588" y="3871"/>
                <a:ext cx="10898" cy="531"/>
              </a:xfrm>
              <a:prstGeom prst="rect">
                <a:avLst/>
              </a:prstGeom>
              <a:noFill/>
            </p:spPr>
            <p:txBody>
              <a:bodyPr wrap="square" rtlCol="0" anchor="t">
                <a:spAutoFit/>
              </a:bodyPr>
              <a:p>
                <a:r>
                  <a:rPr lang="zh-CN" altLang="en-US" sz="1600">
                    <a:cs typeface="+mn-lt"/>
                  </a:rPr>
                  <a:t>Table 14 Results of classifers using diferent types of annotations (in F1-measure)</a:t>
                </a:r>
                <a:endParaRPr lang="zh-CN" altLang="en-US" sz="1600">
                  <a:cs typeface="+mn-lt"/>
                </a:endParaRPr>
              </a:p>
            </p:txBody>
          </p:sp>
          <p:pic>
            <p:nvPicPr>
              <p:cNvPr id="8" name="图片 7"/>
              <p:cNvPicPr>
                <a:picLocks noChangeAspect="1"/>
              </p:cNvPicPr>
              <p:nvPr/>
            </p:nvPicPr>
            <p:blipFill>
              <a:blip r:embed="rId1"/>
              <a:stretch>
                <a:fillRect/>
              </a:stretch>
            </p:blipFill>
            <p:spPr>
              <a:xfrm>
                <a:off x="6492" y="4357"/>
                <a:ext cx="10835" cy="5694"/>
              </a:xfrm>
              <a:prstGeom prst="rect">
                <a:avLst/>
              </a:prstGeom>
            </p:spPr>
          </p:pic>
        </p:grpSp>
        <p:sp>
          <p:nvSpPr>
            <p:cNvPr id="11" name="矩形 10"/>
            <p:cNvSpPr/>
            <p:nvPr/>
          </p:nvSpPr>
          <p:spPr>
            <a:xfrm>
              <a:off x="10537" y="5848"/>
              <a:ext cx="498" cy="2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2" name="矩形 11"/>
            <p:cNvSpPr/>
            <p:nvPr/>
          </p:nvSpPr>
          <p:spPr>
            <a:xfrm>
              <a:off x="12925" y="6189"/>
              <a:ext cx="498" cy="2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3" name="矩形 12"/>
            <p:cNvSpPr/>
            <p:nvPr/>
          </p:nvSpPr>
          <p:spPr>
            <a:xfrm>
              <a:off x="11601" y="5847"/>
              <a:ext cx="482" cy="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4" name="矩形 13"/>
            <p:cNvSpPr/>
            <p:nvPr/>
          </p:nvSpPr>
          <p:spPr>
            <a:xfrm>
              <a:off x="11601" y="6943"/>
              <a:ext cx="482" cy="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5" name="矩形 14"/>
            <p:cNvSpPr/>
            <p:nvPr/>
          </p:nvSpPr>
          <p:spPr>
            <a:xfrm>
              <a:off x="14003" y="6189"/>
              <a:ext cx="482" cy="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6" name="矩形 15"/>
            <p:cNvSpPr/>
            <p:nvPr/>
          </p:nvSpPr>
          <p:spPr>
            <a:xfrm>
              <a:off x="14003" y="8004"/>
              <a:ext cx="482" cy="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7" name="矩形 16"/>
            <p:cNvSpPr/>
            <p:nvPr/>
          </p:nvSpPr>
          <p:spPr>
            <a:xfrm>
              <a:off x="14003" y="7671"/>
              <a:ext cx="482" cy="2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grpSp>
      <p:sp>
        <p:nvSpPr>
          <p:cNvPr id="19" name="文本框 18"/>
          <p:cNvSpPr txBox="1"/>
          <p:nvPr/>
        </p:nvSpPr>
        <p:spPr>
          <a:xfrm>
            <a:off x="9249410" y="2037715"/>
            <a:ext cx="2885440" cy="1076325"/>
          </a:xfrm>
          <a:prstGeom prst="rect">
            <a:avLst/>
          </a:prstGeom>
          <a:noFill/>
        </p:spPr>
        <p:txBody>
          <a:bodyPr wrap="square" rtlCol="0" anchor="t">
            <a:spAutoFit/>
          </a:bodyPr>
          <a:p>
            <a:r>
              <a:rPr lang="en-US" altLang="zh-CN" sz="1600" b="1">
                <a:cs typeface="+mn-lt"/>
                <a:sym typeface="+mn-ea"/>
              </a:rPr>
              <a:t>S</a:t>
            </a:r>
            <a:r>
              <a:rPr lang="zh-CN" altLang="en-US" sz="1600" b="1">
                <a:cs typeface="+mn-lt"/>
                <a:sym typeface="+mn-ea"/>
              </a:rPr>
              <a:t>trict </a:t>
            </a:r>
            <a:r>
              <a:rPr lang="en-US" altLang="zh-CN" sz="1600" b="1">
                <a:cs typeface="+mn-lt"/>
                <a:sym typeface="+mn-ea"/>
              </a:rPr>
              <a:t>F1</a:t>
            </a:r>
            <a:r>
              <a:rPr lang="en-US" altLang="zh-CN" sz="1600">
                <a:cs typeface="+mn-lt"/>
                <a:sym typeface="+mn-ea"/>
              </a:rPr>
              <a:t>: </a:t>
            </a:r>
            <a:r>
              <a:rPr lang="zh-CN" altLang="en-US" sz="1600">
                <a:cs typeface="+mn-lt"/>
              </a:rPr>
              <a:t>predicting all words of the model element</a:t>
            </a:r>
            <a:endParaRPr lang="zh-CN" altLang="en-US" sz="1600">
              <a:cs typeface="+mn-lt"/>
            </a:endParaRPr>
          </a:p>
          <a:p>
            <a:r>
              <a:rPr lang="zh-CN" altLang="en-US" sz="1600" b="1">
                <a:cs typeface="+mn-lt"/>
                <a:sym typeface="+mn-ea"/>
              </a:rPr>
              <a:t>lenient</a:t>
            </a:r>
            <a:r>
              <a:rPr lang="en-US" altLang="zh-CN" sz="1600" b="1">
                <a:cs typeface="+mn-lt"/>
                <a:sym typeface="+mn-ea"/>
              </a:rPr>
              <a:t> F1</a:t>
            </a:r>
            <a:r>
              <a:rPr lang="en-US" altLang="zh-CN" sz="1600">
                <a:cs typeface="+mn-lt"/>
                <a:sym typeface="+mn-ea"/>
              </a:rPr>
              <a:t>: </a:t>
            </a:r>
            <a:r>
              <a:rPr sz="1600">
                <a:cs typeface="+mn-lt"/>
                <a:sym typeface="+mn-ea"/>
              </a:rPr>
              <a:t>predicting at least one word of the model element</a:t>
            </a:r>
            <a:endParaRPr sz="1600">
              <a:cs typeface="+mn-lt"/>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3" name="文本框 2"/>
          <p:cNvSpPr txBox="1"/>
          <p:nvPr/>
        </p:nvSpPr>
        <p:spPr>
          <a:xfrm>
            <a:off x="0" y="368300"/>
            <a:ext cx="12192000" cy="337185"/>
          </a:xfrm>
          <a:prstGeom prst="rect">
            <a:avLst/>
          </a:prstGeom>
          <a:noFill/>
        </p:spPr>
        <p:txBody>
          <a:bodyPr wrap="square" rtlCol="0" anchor="t">
            <a:spAutoFit/>
          </a:bodyPr>
          <a:p>
            <a:pPr algn="l">
              <a:buClrTx/>
              <a:buSzTx/>
              <a:buFontTx/>
            </a:pPr>
            <a:r>
              <a:rPr lang="en-US" sz="1600" b="1">
                <a:cs typeface="+mn-lt"/>
                <a:sym typeface="+mn-ea"/>
              </a:rPr>
              <a:t>     </a:t>
            </a:r>
            <a:r>
              <a:rPr sz="1600" b="1">
                <a:cs typeface="+mn-lt"/>
                <a:sym typeface="+mn-ea"/>
              </a:rPr>
              <a:t>RQ3</a:t>
            </a:r>
            <a:r>
              <a:rPr sz="1600">
                <a:cs typeface="+mn-lt"/>
                <a:sym typeface="+mn-ea"/>
              </a:rPr>
              <a:t>: Are there </a:t>
            </a:r>
            <a:r>
              <a:rPr sz="1600" b="1">
                <a:solidFill>
                  <a:srgbClr val="FF0000"/>
                </a:solidFill>
                <a:cs typeface="+mn-lt"/>
                <a:sym typeface="+mn-ea"/>
              </a:rPr>
              <a:t>trade-offs</a:t>
            </a:r>
            <a:r>
              <a:rPr sz="1600">
                <a:cs typeface="+mn-lt"/>
                <a:sym typeface="+mn-ea"/>
              </a:rPr>
              <a:t> among neural network architectures for automa</a:t>
            </a:r>
            <a:r>
              <a:rPr lang="en-US" sz="1600">
                <a:cs typeface="+mn-lt"/>
                <a:sym typeface="+mn-ea"/>
              </a:rPr>
              <a:t>ti</a:t>
            </a:r>
            <a:r>
              <a:rPr sz="1600">
                <a:cs typeface="+mn-lt"/>
                <a:sym typeface="+mn-ea"/>
              </a:rPr>
              <a:t>c model</a:t>
            </a:r>
            <a:r>
              <a:rPr lang="en-US" sz="1600">
                <a:cs typeface="+mn-lt"/>
                <a:sym typeface="+mn-ea"/>
              </a:rPr>
              <a:t> </a:t>
            </a:r>
            <a:r>
              <a:rPr sz="1600">
                <a:cs typeface="+mn-lt"/>
                <a:sym typeface="+mn-ea"/>
              </a:rPr>
              <a:t>element iden</a:t>
            </a:r>
            <a:r>
              <a:rPr lang="en-US" sz="1600">
                <a:cs typeface="+mn-lt"/>
                <a:sym typeface="+mn-ea"/>
              </a:rPr>
              <a:t>ti</a:t>
            </a:r>
            <a:r>
              <a:rPr sz="1600">
                <a:cs typeface="+mn-lt"/>
                <a:sym typeface="+mn-ea"/>
              </a:rPr>
              <a:t>fica</a:t>
            </a:r>
            <a:r>
              <a:rPr lang="en-US" sz="1600">
                <a:cs typeface="+mn-lt"/>
                <a:sym typeface="+mn-ea"/>
              </a:rPr>
              <a:t>ti</a:t>
            </a:r>
            <a:r>
              <a:rPr sz="1600">
                <a:cs typeface="+mn-lt"/>
                <a:sym typeface="+mn-ea"/>
              </a:rPr>
              <a:t>on task? If so, what can we infer?</a:t>
            </a:r>
            <a:endParaRPr lang="zh-CN" altLang="en-US" sz="1600">
              <a:cs typeface="+mn-lt"/>
            </a:endParaRPr>
          </a:p>
        </p:txBody>
      </p:sp>
      <p:sp>
        <p:nvSpPr>
          <p:cNvPr id="2" name="文本框 1"/>
          <p:cNvSpPr txBox="1"/>
          <p:nvPr/>
        </p:nvSpPr>
        <p:spPr>
          <a:xfrm>
            <a:off x="0" y="705485"/>
            <a:ext cx="2540000" cy="368300"/>
          </a:xfrm>
          <a:prstGeom prst="rect">
            <a:avLst/>
          </a:prstGeom>
          <a:noFill/>
        </p:spPr>
        <p:txBody>
          <a:bodyPr wrap="square" rtlCol="0" anchor="t">
            <a:spAutoFit/>
          </a:bodyPr>
          <a:p>
            <a:r>
              <a:rPr lang="en-US" altLang="zh-CN">
                <a:cs typeface="+mn-lt"/>
              </a:rPr>
              <a:t>    4</a:t>
            </a:r>
            <a:r>
              <a:rPr lang="zh-CN" altLang="en-US">
                <a:cs typeface="+mn-lt"/>
              </a:rPr>
              <a:t>.4.6 RQ3 results</a:t>
            </a:r>
            <a:endParaRPr lang="zh-CN" altLang="en-US">
              <a:cs typeface="+mn-lt"/>
            </a:endParaRPr>
          </a:p>
        </p:txBody>
      </p:sp>
      <p:sp>
        <p:nvSpPr>
          <p:cNvPr id="4" name="文本框 3"/>
          <p:cNvSpPr txBox="1"/>
          <p:nvPr/>
        </p:nvSpPr>
        <p:spPr>
          <a:xfrm>
            <a:off x="491490" y="1155065"/>
            <a:ext cx="11477625" cy="3784600"/>
          </a:xfrm>
          <a:prstGeom prst="rect">
            <a:avLst/>
          </a:prstGeom>
          <a:noFill/>
        </p:spPr>
        <p:txBody>
          <a:bodyPr wrap="square" rtlCol="0" anchor="t">
            <a:spAutoFit/>
          </a:bodyPr>
          <a:p>
            <a:r>
              <a:rPr lang="zh-CN" altLang="en-US" sz="1600">
                <a:cs typeface="+mn-lt"/>
              </a:rPr>
              <a:t>From the results of RQ1 and RQ2, we can say that every neural network architecture is infuenced by various factors such as the types of text classifcation methods, splitting methods, annotation methods, and predictions methods.</a:t>
            </a:r>
            <a:endParaRPr lang="zh-CN" altLang="en-US" sz="1600">
              <a:cs typeface="+mn-lt"/>
            </a:endParaRPr>
          </a:p>
          <a:p>
            <a:r>
              <a:rPr lang="zh-CN" altLang="en-US" sz="1600">
                <a:cs typeface="+mn-lt"/>
              </a:rPr>
              <a:t>Overall, the splitting methods can af</a:t>
            </a:r>
            <a:r>
              <a:rPr lang="en-US" altLang="zh-CN" sz="1600">
                <a:cs typeface="+mn-lt"/>
              </a:rPr>
              <a:t>f</a:t>
            </a:r>
            <a:r>
              <a:rPr lang="zh-CN" altLang="en-US" sz="1600">
                <a:cs typeface="+mn-lt"/>
              </a:rPr>
              <a:t>ect the results of model elements on test data and it is preferable to use withindoclevel partitioning, in particular when the data size is small. </a:t>
            </a:r>
            <a:endParaRPr lang="zh-CN" altLang="en-US" sz="1600">
              <a:cs typeface="+mn-lt"/>
            </a:endParaRPr>
          </a:p>
          <a:p>
            <a:endParaRPr lang="zh-CN" altLang="en-US" sz="1600">
              <a:cs typeface="+mn-lt"/>
            </a:endParaRPr>
          </a:p>
          <a:p>
            <a:pPr marL="285750" indent="-285750">
              <a:buFont typeface="Arial" panose="020B0604020202020204" pitchFamily="34" charset="0"/>
              <a:buChar char="•"/>
            </a:pPr>
            <a:r>
              <a:rPr lang="zh-CN" altLang="en-US" sz="1600">
                <a:cs typeface="+mn-lt"/>
              </a:rPr>
              <a:t>For </a:t>
            </a:r>
            <a:r>
              <a:rPr lang="zh-CN" altLang="en-US" sz="1600" b="1">
                <a:cs typeface="+mn-lt"/>
              </a:rPr>
              <a:t>components</a:t>
            </a:r>
            <a:r>
              <a:rPr lang="zh-CN" altLang="en-US" sz="1600">
                <a:cs typeface="+mn-lt"/>
              </a:rPr>
              <a:t>, whether it is betweendoclevel splitting or withindoclevel splitting, we can obtain better results using seqlvlword LSTM or GRU with combined predictions. </a:t>
            </a:r>
            <a:endParaRPr lang="zh-CN" altLang="en-US" sz="1600">
              <a:cs typeface="+mn-lt"/>
            </a:endParaRPr>
          </a:p>
          <a:p>
            <a:pPr marL="285750" indent="-285750">
              <a:buFont typeface="Arial" panose="020B0604020202020204" pitchFamily="34" charset="0"/>
              <a:buChar char="•"/>
            </a:pPr>
            <a:endParaRPr lang="zh-CN" altLang="en-US" sz="1600">
              <a:cs typeface="+mn-lt"/>
            </a:endParaRPr>
          </a:p>
          <a:p>
            <a:pPr marL="285750" indent="-285750">
              <a:buFont typeface="Arial" panose="020B0604020202020204" pitchFamily="34" charset="0"/>
              <a:buChar char="•"/>
            </a:pPr>
            <a:r>
              <a:rPr lang="zh-CN" altLang="en-US" sz="1600">
                <a:cs typeface="+mn-lt"/>
              </a:rPr>
              <a:t>For </a:t>
            </a:r>
            <a:r>
              <a:rPr lang="zh-CN" altLang="en-US" sz="1600" b="1">
                <a:cs typeface="+mn-lt"/>
              </a:rPr>
              <a:t>states</a:t>
            </a:r>
            <a:r>
              <a:rPr lang="zh-CN" altLang="en-US" sz="1600">
                <a:cs typeface="+mn-lt"/>
              </a:rPr>
              <a:t>, we can achieve better results using seq2seq GRU or LSTM with separate predictions. </a:t>
            </a:r>
            <a:endParaRPr lang="zh-CN" altLang="en-US" sz="1600">
              <a:cs typeface="+mn-lt"/>
            </a:endParaRPr>
          </a:p>
          <a:p>
            <a:pPr marL="285750" indent="-285750">
              <a:buFont typeface="Arial" panose="020B0604020202020204" pitchFamily="34" charset="0"/>
              <a:buChar char="•"/>
            </a:pPr>
            <a:endParaRPr lang="zh-CN" altLang="en-US" sz="1600">
              <a:cs typeface="+mn-lt"/>
            </a:endParaRPr>
          </a:p>
          <a:p>
            <a:pPr marL="285750" indent="-285750">
              <a:buFont typeface="Arial" panose="020B0604020202020204" pitchFamily="34" charset="0"/>
              <a:buChar char="•"/>
            </a:pPr>
            <a:r>
              <a:rPr lang="zh-CN" altLang="en-US" sz="1600">
                <a:cs typeface="+mn-lt"/>
              </a:rPr>
              <a:t>For </a:t>
            </a:r>
            <a:r>
              <a:rPr lang="zh-CN" altLang="en-US" sz="1600" b="1">
                <a:cs typeface="+mn-lt"/>
              </a:rPr>
              <a:t>actors</a:t>
            </a:r>
            <a:r>
              <a:rPr lang="zh-CN" altLang="en-US" sz="1600">
                <a:cs typeface="+mn-lt"/>
              </a:rPr>
              <a:t>, using seq2seq GRU with separate predictions, we can get higher scores on test and unseen data for withindoclevel splitting. However, we can achieve higher scores at betweendoclevel partitioning using seqlvlword GRU or LSTM with combined predictions. </a:t>
            </a:r>
            <a:endParaRPr lang="zh-CN" altLang="en-US" sz="1600">
              <a:cs typeface="+mn-lt"/>
            </a:endParaRPr>
          </a:p>
          <a:p>
            <a:pPr marL="285750" indent="-285750">
              <a:buFont typeface="Arial" panose="020B0604020202020204" pitchFamily="34" charset="0"/>
              <a:buChar char="•"/>
            </a:pPr>
            <a:endParaRPr lang="zh-CN" altLang="en-US" sz="1600">
              <a:cs typeface="+mn-lt"/>
            </a:endParaRPr>
          </a:p>
          <a:p>
            <a:pPr marL="285750" indent="-285750">
              <a:buFont typeface="Arial" panose="020B0604020202020204" pitchFamily="34" charset="0"/>
              <a:buChar char="•"/>
            </a:pPr>
            <a:r>
              <a:rPr lang="en-US" altLang="zh-CN" sz="1600">
                <a:cs typeface="+mn-lt"/>
              </a:rPr>
              <a:t>For</a:t>
            </a:r>
            <a:r>
              <a:rPr lang="zh-CN" altLang="en-US" sz="1600">
                <a:cs typeface="+mn-lt"/>
              </a:rPr>
              <a:t> </a:t>
            </a:r>
            <a:r>
              <a:rPr lang="zh-CN" altLang="en-US" sz="1600" b="1">
                <a:cs typeface="+mn-lt"/>
              </a:rPr>
              <a:t>transition conditions</a:t>
            </a:r>
            <a:r>
              <a:rPr lang="zh-CN" altLang="en-US" sz="1600">
                <a:cs typeface="+mn-lt"/>
              </a:rPr>
              <a:t>, seq2seq GRU with combined predictions will aid in getting higher scores.</a:t>
            </a:r>
            <a:endParaRPr lang="zh-CN" altLang="en-US" sz="1600">
              <a:cs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ea typeface="微软雅黑" panose="020B0503020204020204" charset="-122"/>
              <a:cs typeface="+mn-lt"/>
            </a:endParaRPr>
          </a:p>
        </p:txBody>
      </p:sp>
      <p:sp>
        <p:nvSpPr>
          <p:cNvPr id="2" name="文本框 1"/>
          <p:cNvSpPr txBox="1"/>
          <p:nvPr/>
        </p:nvSpPr>
        <p:spPr>
          <a:xfrm>
            <a:off x="302260" y="441325"/>
            <a:ext cx="2540000" cy="368300"/>
          </a:xfrm>
          <a:prstGeom prst="rect">
            <a:avLst/>
          </a:prstGeom>
          <a:noFill/>
        </p:spPr>
        <p:txBody>
          <a:bodyPr wrap="square" rtlCol="0" anchor="t">
            <a:spAutoFit/>
          </a:bodyPr>
          <a:p>
            <a:r>
              <a:rPr lang="en-US" altLang="zh-CN">
                <a:cs typeface="+mn-lt"/>
              </a:rPr>
              <a:t>4</a:t>
            </a:r>
            <a:r>
              <a:rPr lang="zh-CN" altLang="en-US">
                <a:cs typeface="+mn-lt"/>
              </a:rPr>
              <a:t>.4.7 Central RQ results</a:t>
            </a:r>
            <a:endParaRPr lang="zh-CN" altLang="en-US">
              <a:cs typeface="+mn-lt"/>
            </a:endParaRPr>
          </a:p>
        </p:txBody>
      </p:sp>
      <p:sp>
        <p:nvSpPr>
          <p:cNvPr id="4" name="文本框 3"/>
          <p:cNvSpPr txBox="1"/>
          <p:nvPr/>
        </p:nvSpPr>
        <p:spPr>
          <a:xfrm>
            <a:off x="542290" y="882650"/>
            <a:ext cx="10694670" cy="5754370"/>
          </a:xfrm>
          <a:prstGeom prst="rect">
            <a:avLst/>
          </a:prstGeom>
          <a:noFill/>
        </p:spPr>
        <p:txBody>
          <a:bodyPr wrap="square" rtlCol="0" anchor="t">
            <a:spAutoFit/>
          </a:bodyPr>
          <a:p>
            <a:r>
              <a:rPr lang="en-US" sz="1600">
                <a:cs typeface="+mn-lt"/>
              </a:rPr>
              <a:t>Paper’s </a:t>
            </a:r>
            <a:r>
              <a:rPr sz="1600">
                <a:cs typeface="+mn-lt"/>
              </a:rPr>
              <a:t>central research question seeks to find the </a:t>
            </a:r>
            <a:r>
              <a:rPr sz="1600" b="1">
                <a:cs typeface="+mn-lt"/>
              </a:rPr>
              <a:t>most efective neural network architectures</a:t>
            </a:r>
            <a:r>
              <a:rPr sz="1600">
                <a:cs typeface="+mn-lt"/>
              </a:rPr>
              <a:t> and </a:t>
            </a:r>
            <a:r>
              <a:rPr sz="1600" b="1">
                <a:cs typeface="+mn-lt"/>
              </a:rPr>
              <a:t>factors</a:t>
            </a:r>
            <a:r>
              <a:rPr sz="1600">
                <a:cs typeface="+mn-lt"/>
              </a:rPr>
              <a:t> </a:t>
            </a:r>
            <a:r>
              <a:rPr sz="1600" b="1">
                <a:cs typeface="+mn-lt"/>
              </a:rPr>
              <a:t>affecting their performance</a:t>
            </a:r>
            <a:r>
              <a:rPr sz="1600">
                <a:cs typeface="+mn-lt"/>
              </a:rPr>
              <a:t>.  The answers to central research questions are as follows:</a:t>
            </a:r>
            <a:endParaRPr sz="1600">
              <a:cs typeface="+mn-lt"/>
            </a:endParaRPr>
          </a:p>
          <a:p>
            <a:r>
              <a:rPr sz="1600">
                <a:cs typeface="+mn-lt"/>
              </a:rPr>
              <a:t> </a:t>
            </a:r>
            <a:endParaRPr sz="1600">
              <a:cs typeface="+mn-lt"/>
            </a:endParaRPr>
          </a:p>
          <a:p>
            <a:pPr lvl="1"/>
            <a:r>
              <a:rPr sz="1600">
                <a:cs typeface="+mn-lt"/>
              </a:rPr>
              <a:t>1. RNN with LSTM and RNN with GRU are the neural network architectures with the highest performance. </a:t>
            </a:r>
            <a:endParaRPr sz="1600">
              <a:cs typeface="+mn-lt"/>
            </a:endParaRPr>
          </a:p>
          <a:p>
            <a:pPr lvl="1"/>
            <a:r>
              <a:rPr sz="1600">
                <a:cs typeface="+mn-lt"/>
              </a:rPr>
              <a:t>However, there are diferent factors that must be considered for diferent model elements. </a:t>
            </a:r>
            <a:endParaRPr sz="1600">
              <a:cs typeface="+mn-lt"/>
            </a:endParaRPr>
          </a:p>
          <a:p>
            <a:pPr lvl="1"/>
            <a:endParaRPr sz="1600">
              <a:cs typeface="+mn-lt"/>
            </a:endParaRPr>
          </a:p>
          <a:p>
            <a:pPr lvl="1"/>
            <a:r>
              <a:rPr sz="1600">
                <a:cs typeface="+mn-lt"/>
              </a:rPr>
              <a:t>2. </a:t>
            </a:r>
            <a:r>
              <a:rPr lang="en-US" sz="1600">
                <a:cs typeface="+mn-lt"/>
              </a:rPr>
              <a:t>They</a:t>
            </a:r>
            <a:r>
              <a:rPr sz="1600">
                <a:cs typeface="+mn-lt"/>
              </a:rPr>
              <a:t>found that the splitting method we used might affect performance of classifers on test data but not on unseen (out-of-domain) data.</a:t>
            </a:r>
            <a:endParaRPr sz="1600">
              <a:cs typeface="+mn-lt"/>
            </a:endParaRPr>
          </a:p>
          <a:p>
            <a:pPr lvl="1"/>
            <a:endParaRPr sz="1600">
              <a:cs typeface="+mn-lt"/>
            </a:endParaRPr>
          </a:p>
          <a:p>
            <a:pPr lvl="1"/>
            <a:r>
              <a:rPr sz="1600">
                <a:cs typeface="+mn-lt"/>
              </a:rPr>
              <a:t>3. </a:t>
            </a:r>
            <a:r>
              <a:rPr lang="en-US" sz="1600">
                <a:cs typeface="+mn-lt"/>
              </a:rPr>
              <a:t>They </a:t>
            </a:r>
            <a:r>
              <a:rPr sz="1600">
                <a:cs typeface="+mn-lt"/>
              </a:rPr>
              <a:t>found that text classifcation methods can affect prediction scores. They</a:t>
            </a:r>
            <a:r>
              <a:rPr lang="en-US" sz="1600">
                <a:cs typeface="+mn-lt"/>
              </a:rPr>
              <a:t> </a:t>
            </a:r>
            <a:r>
              <a:rPr sz="1600">
                <a:cs typeface="+mn-lt"/>
              </a:rPr>
              <a:t>found that wordlevel FF performs on par with top performing classifers and produced results whose F1 values are higher than the ones produced by seqlvlword FF and seq2seq FF. </a:t>
            </a:r>
            <a:r>
              <a:rPr sz="1600">
                <a:cs typeface="+mn-lt"/>
                <a:sym typeface="+mn-ea"/>
              </a:rPr>
              <a:t>They</a:t>
            </a:r>
            <a:r>
              <a:rPr lang="en-US" sz="1600">
                <a:cs typeface="+mn-lt"/>
                <a:sym typeface="+mn-ea"/>
              </a:rPr>
              <a:t> </a:t>
            </a:r>
            <a:r>
              <a:rPr sz="1600">
                <a:cs typeface="+mn-lt"/>
              </a:rPr>
              <a:t>also found that seqlvlword LSTM is suitable for learning components and seq2seq GRU is suitable for states and actors.</a:t>
            </a:r>
            <a:endParaRPr sz="1600">
              <a:cs typeface="+mn-lt"/>
            </a:endParaRPr>
          </a:p>
          <a:p>
            <a:pPr lvl="1"/>
            <a:endParaRPr sz="1600">
              <a:cs typeface="+mn-lt"/>
            </a:endParaRPr>
          </a:p>
          <a:p>
            <a:pPr lvl="1"/>
            <a:r>
              <a:rPr sz="1600">
                <a:cs typeface="+mn-lt"/>
              </a:rPr>
              <a:t>4. Regarding the prediction methods used, </a:t>
            </a:r>
            <a:r>
              <a:rPr sz="1600">
                <a:cs typeface="+mn-lt"/>
                <a:sym typeface="+mn-ea"/>
              </a:rPr>
              <a:t>They</a:t>
            </a:r>
            <a:r>
              <a:rPr lang="en-US" sz="1600">
                <a:cs typeface="+mn-lt"/>
                <a:sym typeface="+mn-ea"/>
              </a:rPr>
              <a:t> </a:t>
            </a:r>
            <a:r>
              <a:rPr sz="1600">
                <a:cs typeface="+mn-lt"/>
              </a:rPr>
              <a:t>found that there is not much diference in F1-measures between prediction methods for all neural network architectures.</a:t>
            </a:r>
            <a:endParaRPr sz="1600">
              <a:cs typeface="+mn-lt"/>
            </a:endParaRPr>
          </a:p>
          <a:p>
            <a:pPr lvl="1"/>
            <a:endParaRPr sz="1600">
              <a:cs typeface="+mn-lt"/>
            </a:endParaRPr>
          </a:p>
          <a:p>
            <a:pPr lvl="1"/>
            <a:r>
              <a:rPr sz="1600">
                <a:cs typeface="+mn-lt"/>
              </a:rPr>
              <a:t>5. </a:t>
            </a:r>
            <a:r>
              <a:rPr sz="1600">
                <a:cs typeface="+mn-lt"/>
                <a:sym typeface="+mn-ea"/>
              </a:rPr>
              <a:t>They</a:t>
            </a:r>
            <a:r>
              <a:rPr lang="en-US" sz="1600">
                <a:cs typeface="+mn-lt"/>
                <a:sym typeface="+mn-ea"/>
              </a:rPr>
              <a:t> </a:t>
            </a:r>
            <a:r>
              <a:rPr sz="1600">
                <a:cs typeface="+mn-lt"/>
              </a:rPr>
              <a:t>observed that the way in which annotations are performed can affect the results. However, the efective annotation mechanisms can require additional post-processing and analysis.</a:t>
            </a:r>
            <a:endParaRPr sz="1600">
              <a:cs typeface="+mn-lt"/>
            </a:endParaRPr>
          </a:p>
          <a:p>
            <a:pPr lvl="1"/>
            <a:endParaRPr sz="1600">
              <a:cs typeface="+mn-lt"/>
            </a:endParaRPr>
          </a:p>
          <a:p>
            <a:pPr lvl="1"/>
            <a:r>
              <a:rPr sz="1600">
                <a:cs typeface="+mn-lt"/>
              </a:rPr>
              <a:t>6. From our results, </a:t>
            </a:r>
            <a:r>
              <a:rPr sz="1600">
                <a:cs typeface="+mn-lt"/>
                <a:sym typeface="+mn-ea"/>
              </a:rPr>
              <a:t>They</a:t>
            </a:r>
            <a:r>
              <a:rPr lang="en-US" sz="1600">
                <a:cs typeface="+mn-lt"/>
                <a:sym typeface="+mn-ea"/>
              </a:rPr>
              <a:t> </a:t>
            </a:r>
            <a:r>
              <a:rPr sz="1600">
                <a:cs typeface="+mn-lt"/>
              </a:rPr>
              <a:t>also found that the classifer trained on the fold that produced the best result on test data during 5-fold cross-validation does not necessarily produce the best results on unseen data. </a:t>
            </a:r>
            <a:r>
              <a:rPr sz="1600">
                <a:cs typeface="+mn-lt"/>
                <a:sym typeface="+mn-ea"/>
              </a:rPr>
              <a:t>They</a:t>
            </a:r>
            <a:r>
              <a:rPr lang="en-US" sz="1600">
                <a:cs typeface="+mn-lt"/>
                <a:sym typeface="+mn-ea"/>
              </a:rPr>
              <a:t> </a:t>
            </a:r>
            <a:r>
              <a:rPr sz="1600">
                <a:cs typeface="+mn-lt"/>
              </a:rPr>
              <a:t>found that some other folds can produce better results on unseen data. </a:t>
            </a:r>
            <a:endParaRPr sz="1600">
              <a:cs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5. </a:t>
            </a:r>
            <a:r>
              <a:rPr lang="zh-CN" altLang="en-US">
                <a:ea typeface="微软雅黑" panose="020B0503020204020204" charset="-122"/>
                <a:cs typeface="+mn-lt"/>
                <a:sym typeface="+mn-ea"/>
              </a:rPr>
              <a:t>Conclusion</a:t>
            </a:r>
            <a:endParaRPr lang="zh-CN" altLang="en-US" dirty="0">
              <a:cs typeface="+mn-lt"/>
            </a:endParaRPr>
          </a:p>
        </p:txBody>
      </p:sp>
      <p:sp>
        <p:nvSpPr>
          <p:cNvPr id="3" name="下箭头 2"/>
          <p:cNvSpPr/>
          <p:nvPr/>
        </p:nvSpPr>
        <p:spPr>
          <a:xfrm>
            <a:off x="3504565" y="1093470"/>
            <a:ext cx="460375" cy="412115"/>
          </a:xfrm>
          <a:prstGeom prst="down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6" name="矩形 5"/>
          <p:cNvSpPr/>
          <p:nvPr/>
        </p:nvSpPr>
        <p:spPr>
          <a:xfrm>
            <a:off x="9604375" y="3322320"/>
            <a:ext cx="1845945" cy="484505"/>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zh-CN" altLang="en-US" sz="1600">
                <a:solidFill>
                  <a:schemeClr val="tx1"/>
                </a:solidFill>
                <a:cs typeface="+mn-lt"/>
                <a:sym typeface="+mn-ea"/>
              </a:rPr>
              <a:t>RQ</a:t>
            </a:r>
            <a:r>
              <a:rPr lang="en-US" altLang="zh-CN" sz="1600">
                <a:solidFill>
                  <a:schemeClr val="tx1"/>
                </a:solidFill>
                <a:cs typeface="+mn-lt"/>
                <a:sym typeface="+mn-ea"/>
              </a:rPr>
              <a:t>*</a:t>
            </a:r>
            <a:r>
              <a:rPr lang="zh-CN" altLang="en-US" sz="1600">
                <a:solidFill>
                  <a:schemeClr val="tx1"/>
                </a:solidFill>
                <a:cs typeface="+mn-lt"/>
                <a:sym typeface="+mn-ea"/>
              </a:rPr>
              <a:t> results</a:t>
            </a:r>
            <a:endParaRPr lang="en-US" altLang="zh-CN" sz="1600">
              <a:solidFill>
                <a:schemeClr val="tx1"/>
              </a:solidFill>
              <a:cs typeface="+mn-lt"/>
              <a:sym typeface="+mn-ea"/>
            </a:endParaRPr>
          </a:p>
        </p:txBody>
      </p:sp>
      <p:sp>
        <p:nvSpPr>
          <p:cNvPr id="7" name="文本框 6"/>
          <p:cNvSpPr txBox="1"/>
          <p:nvPr/>
        </p:nvSpPr>
        <p:spPr>
          <a:xfrm>
            <a:off x="0" y="448310"/>
            <a:ext cx="8608060" cy="645160"/>
          </a:xfrm>
          <a:prstGeom prst="rect">
            <a:avLst/>
          </a:prstGeom>
          <a:noFill/>
          <a:ln>
            <a:solidFill>
              <a:schemeClr val="tx1"/>
            </a:solidFill>
          </a:ln>
        </p:spPr>
        <p:txBody>
          <a:bodyPr wrap="square" rtlCol="0" anchor="t">
            <a:spAutoFit/>
          </a:bodyPr>
          <a:p>
            <a:pPr marL="0" lvl="1" indent="0" algn="l" fontAlgn="auto">
              <a:buClrTx/>
              <a:buSzTx/>
              <a:buFont typeface="Arial" panose="020B0604020202020204" pitchFamily="34" charset="0"/>
              <a:buNone/>
            </a:pPr>
            <a:r>
              <a:rPr lang="en-US" altLang="zh-CN">
                <a:ea typeface="微软雅黑" panose="020B0503020204020204" charset="-122"/>
                <a:cs typeface="+mn-lt"/>
                <a:sym typeface="+mn-ea"/>
              </a:rPr>
              <a:t>T</a:t>
            </a:r>
            <a:r>
              <a:rPr lang="zh-CN" altLang="en-US">
                <a:ea typeface="微软雅黑" panose="020B0503020204020204" charset="-122"/>
                <a:cs typeface="+mn-lt"/>
                <a:sym typeface="+mn-ea"/>
              </a:rPr>
              <a:t>he application of state-of-the-art neural network architectures to automated model element identifcation tasks has not been studied.</a:t>
            </a:r>
            <a:endParaRPr lang="zh-CN" altLang="en-US"/>
          </a:p>
        </p:txBody>
      </p:sp>
      <p:pic>
        <p:nvPicPr>
          <p:cNvPr id="12" name="图片 11"/>
          <p:cNvPicPr>
            <a:picLocks noChangeAspect="1"/>
          </p:cNvPicPr>
          <p:nvPr/>
        </p:nvPicPr>
        <p:blipFill>
          <a:blip r:embed="rId1"/>
          <a:stretch>
            <a:fillRect/>
          </a:stretch>
        </p:blipFill>
        <p:spPr>
          <a:xfrm rot="16200000">
            <a:off x="2580640" y="-1075055"/>
            <a:ext cx="3077210" cy="8238490"/>
          </a:xfrm>
          <a:prstGeom prst="rect">
            <a:avLst/>
          </a:prstGeom>
        </p:spPr>
      </p:pic>
      <p:sp>
        <p:nvSpPr>
          <p:cNvPr id="11" name="下箭头 10"/>
          <p:cNvSpPr/>
          <p:nvPr/>
        </p:nvSpPr>
        <p:spPr>
          <a:xfrm rot="10800000">
            <a:off x="10385425" y="3926205"/>
            <a:ext cx="460375" cy="673735"/>
          </a:xfrm>
          <a:prstGeom prst="downArrow">
            <a:avLst>
              <a:gd name="adj1" fmla="val 44827"/>
              <a:gd name="adj2" fmla="val 78758"/>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pic>
        <p:nvPicPr>
          <p:cNvPr id="13" name="图片 12"/>
          <p:cNvPicPr>
            <a:picLocks noChangeAspect="1"/>
          </p:cNvPicPr>
          <p:nvPr/>
        </p:nvPicPr>
        <p:blipFill>
          <a:blip r:embed="rId2"/>
          <a:stretch>
            <a:fillRect/>
          </a:stretch>
        </p:blipFill>
        <p:spPr>
          <a:xfrm rot="16200000">
            <a:off x="7216140" y="1882140"/>
            <a:ext cx="2138680" cy="7812405"/>
          </a:xfrm>
          <a:prstGeom prst="rect">
            <a:avLst/>
          </a:prstGeom>
        </p:spPr>
      </p:pic>
      <p:sp>
        <p:nvSpPr>
          <p:cNvPr id="14" name="直角上箭头 13"/>
          <p:cNvSpPr/>
          <p:nvPr/>
        </p:nvSpPr>
        <p:spPr>
          <a:xfrm rot="5400000">
            <a:off x="2266315" y="3973195"/>
            <a:ext cx="1239520" cy="2731135"/>
          </a:xfrm>
          <a:prstGeom prst="bentUpArrow">
            <a:avLst>
              <a:gd name="adj1" fmla="val 25000"/>
              <a:gd name="adj2" fmla="val 21833"/>
              <a:gd name="adj3" fmla="val 25000"/>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sym typeface="+mn-ea"/>
            </a:endParaRPr>
          </a:p>
        </p:txBody>
      </p:sp>
      <p:sp>
        <p:nvSpPr>
          <p:cNvPr id="15" name="下箭头 14"/>
          <p:cNvSpPr/>
          <p:nvPr/>
        </p:nvSpPr>
        <p:spPr>
          <a:xfrm rot="10800000">
            <a:off x="10297160" y="2529205"/>
            <a:ext cx="460375" cy="673735"/>
          </a:xfrm>
          <a:prstGeom prst="downArrow">
            <a:avLst>
              <a:gd name="adj1" fmla="val 44827"/>
              <a:gd name="adj2" fmla="val 78758"/>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16" name="矩形 15"/>
          <p:cNvSpPr/>
          <p:nvPr/>
        </p:nvSpPr>
        <p:spPr>
          <a:xfrm>
            <a:off x="9604375" y="2044700"/>
            <a:ext cx="1845945" cy="484505"/>
          </a:xfrm>
          <a:prstGeom prst="rect">
            <a:avLst/>
          </a:prstGeom>
          <a:solidFill>
            <a:schemeClr val="accent1">
              <a:tint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en-US" sz="1600">
                <a:solidFill>
                  <a:schemeClr val="tx1"/>
                </a:solidFill>
                <a:cs typeface="+mn-lt"/>
                <a:sym typeface="+mn-ea"/>
              </a:rPr>
              <a:t>RQ* </a:t>
            </a:r>
            <a:r>
              <a:rPr sz="1600">
                <a:solidFill>
                  <a:schemeClr val="tx1"/>
                </a:solidFill>
                <a:cs typeface="+mn-lt"/>
                <a:sym typeface="+mn-ea"/>
              </a:rPr>
              <a:t>answers </a:t>
            </a:r>
            <a:endParaRPr lang="zh-CN" altLang="en-US" sz="1600">
              <a:solidFill>
                <a:schemeClr val="tx1"/>
              </a:solidFill>
              <a:cs typeface="+mn-lt"/>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53085" y="1562100"/>
            <a:ext cx="10058400" cy="2689860"/>
            <a:chOff x="871" y="2100"/>
            <a:chExt cx="15840" cy="4236"/>
          </a:xfrm>
        </p:grpSpPr>
        <p:sp>
          <p:nvSpPr>
            <p:cNvPr id="4" name="矩形 3"/>
            <p:cNvSpPr/>
            <p:nvPr/>
          </p:nvSpPr>
          <p:spPr>
            <a:xfrm>
              <a:off x="871" y="2100"/>
              <a:ext cx="15839" cy="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sz="1400" b="1">
                  <a:solidFill>
                    <a:schemeClr val="tx1"/>
                  </a:solidFill>
                  <a:cs typeface="+mn-lt"/>
                  <a:sym typeface="+mn-ea"/>
                </a:rPr>
                <a:t>Central RQ</a:t>
              </a:r>
              <a:r>
                <a:rPr sz="1400">
                  <a:solidFill>
                    <a:schemeClr val="tx1"/>
                  </a:solidFill>
                  <a:cs typeface="+mn-lt"/>
                  <a:sym typeface="+mn-ea"/>
                </a:rPr>
                <a:t>:</a:t>
              </a:r>
              <a:r>
                <a:rPr lang="en-US" sz="1400">
                  <a:solidFill>
                    <a:schemeClr val="tx1"/>
                  </a:solidFill>
                  <a:cs typeface="+mn-lt"/>
                  <a:sym typeface="+mn-ea"/>
                </a:rPr>
                <a:t> </a:t>
              </a:r>
              <a:r>
                <a:rPr sz="1400">
                  <a:solidFill>
                    <a:schemeClr val="tx1"/>
                  </a:solidFill>
                  <a:cs typeface="+mn-lt"/>
                  <a:sym typeface="+mn-ea"/>
                </a:rPr>
                <a:t>Which neural </a:t>
              </a:r>
              <a:r>
                <a:rPr sz="1400" b="1">
                  <a:solidFill>
                    <a:srgbClr val="FF0000"/>
                  </a:solidFill>
                  <a:cs typeface="+mn-lt"/>
                  <a:sym typeface="+mn-ea"/>
                </a:rPr>
                <a:t>network architectures are</a:t>
              </a:r>
              <a:r>
                <a:rPr sz="1400">
                  <a:solidFill>
                    <a:schemeClr val="tx1"/>
                  </a:solidFill>
                  <a:cs typeface="+mn-lt"/>
                  <a:sym typeface="+mn-ea"/>
                </a:rPr>
                <a:t> </a:t>
              </a:r>
              <a:r>
                <a:rPr sz="1400" b="1">
                  <a:solidFill>
                    <a:srgbClr val="FF0000"/>
                  </a:solidFill>
                  <a:cs typeface="+mn-lt"/>
                  <a:sym typeface="+mn-ea"/>
                </a:rPr>
                <a:t>ef</a:t>
              </a:r>
              <a:r>
                <a:rPr lang="en-US" sz="1400" b="1">
                  <a:solidFill>
                    <a:srgbClr val="FF0000"/>
                  </a:solidFill>
                  <a:cs typeface="+mn-lt"/>
                  <a:sym typeface="+mn-ea"/>
                </a:rPr>
                <a:t>f</a:t>
              </a:r>
              <a:r>
                <a:rPr sz="1400" b="1">
                  <a:solidFill>
                    <a:srgbClr val="FF0000"/>
                  </a:solidFill>
                  <a:cs typeface="+mn-lt"/>
                  <a:sym typeface="+mn-ea"/>
                </a:rPr>
                <a:t>ective in performing</a:t>
              </a:r>
              <a:r>
                <a:rPr sz="1400">
                  <a:solidFill>
                    <a:schemeClr val="tx1"/>
                  </a:solidFill>
                  <a:cs typeface="+mn-lt"/>
                  <a:sym typeface="+mn-ea"/>
                </a:rPr>
                <a:t> automated model element identif</a:t>
              </a:r>
              <a:r>
                <a:rPr lang="en-US" sz="1400">
                  <a:solidFill>
                    <a:schemeClr val="tx1"/>
                  </a:solidFill>
                  <a:cs typeface="+mn-lt"/>
                  <a:sym typeface="+mn-ea"/>
                </a:rPr>
                <a:t>i</a:t>
              </a:r>
              <a:r>
                <a:rPr sz="1400">
                  <a:solidFill>
                    <a:schemeClr val="tx1"/>
                  </a:solidFill>
                  <a:cs typeface="+mn-lt"/>
                  <a:sym typeface="+mn-ea"/>
                </a:rPr>
                <a:t>cation and what are the </a:t>
              </a:r>
              <a:r>
                <a:rPr sz="1400" b="1">
                  <a:solidFill>
                    <a:srgbClr val="FF0000"/>
                  </a:solidFill>
                  <a:cs typeface="+mn-lt"/>
                  <a:sym typeface="+mn-ea"/>
                </a:rPr>
                <a:t>factors a</a:t>
              </a:r>
              <a:r>
                <a:rPr lang="en-US" sz="1400" b="1">
                  <a:solidFill>
                    <a:srgbClr val="FF0000"/>
                  </a:solidFill>
                  <a:cs typeface="+mn-lt"/>
                  <a:sym typeface="+mn-ea"/>
                </a:rPr>
                <a:t>f</a:t>
              </a:r>
              <a:r>
                <a:rPr sz="1400" b="1">
                  <a:solidFill>
                    <a:srgbClr val="FF0000"/>
                  </a:solidFill>
                  <a:cs typeface="+mn-lt"/>
                  <a:sym typeface="+mn-ea"/>
                </a:rPr>
                <a:t>fecting their performance</a:t>
              </a:r>
              <a:r>
                <a:rPr sz="1400">
                  <a:solidFill>
                    <a:schemeClr val="tx1"/>
                  </a:solidFill>
                  <a:cs typeface="+mn-lt"/>
                  <a:sym typeface="+mn-ea"/>
                </a:rPr>
                <a:t>?</a:t>
              </a:r>
              <a:endParaRPr sz="1400">
                <a:solidFill>
                  <a:schemeClr val="tx1"/>
                </a:solidFill>
                <a:cs typeface="+mn-lt"/>
                <a:sym typeface="+mn-ea"/>
              </a:endParaRPr>
            </a:p>
          </p:txBody>
        </p:sp>
        <p:sp>
          <p:nvSpPr>
            <p:cNvPr id="6" name="矩形 5"/>
            <p:cNvSpPr/>
            <p:nvPr/>
          </p:nvSpPr>
          <p:spPr>
            <a:xfrm>
              <a:off x="872" y="3034"/>
              <a:ext cx="6820" cy="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zh-CN" altLang="en-US" sz="1400" b="1">
                  <a:solidFill>
                    <a:schemeClr val="tx1"/>
                  </a:solidFill>
                  <a:cs typeface="+mn-lt"/>
                  <a:sym typeface="+mn-ea"/>
                </a:rPr>
                <a:t>RQ1</a:t>
              </a:r>
              <a:r>
                <a:rPr lang="en-US" altLang="zh-CN" sz="1400">
                  <a:solidFill>
                    <a:schemeClr val="tx1"/>
                  </a:solidFill>
                  <a:cs typeface="+mn-lt"/>
                  <a:sym typeface="+mn-ea"/>
                </a:rPr>
                <a:t>:</a:t>
              </a:r>
              <a:r>
                <a:rPr lang="zh-CN" altLang="en-US" sz="1400">
                  <a:solidFill>
                    <a:schemeClr val="tx1"/>
                  </a:solidFill>
                  <a:cs typeface="+mn-lt"/>
                  <a:sym typeface="+mn-ea"/>
                </a:rPr>
                <a:t> What is the </a:t>
              </a:r>
              <a:r>
                <a:rPr lang="zh-CN" altLang="en-US" sz="1400" b="1">
                  <a:solidFill>
                    <a:srgbClr val="FF0000"/>
                  </a:solidFill>
                  <a:cs typeface="+mn-lt"/>
                  <a:sym typeface="+mn-ea"/>
                </a:rPr>
                <a:t>ef</a:t>
              </a:r>
              <a:r>
                <a:rPr lang="en-US" altLang="zh-CN" sz="1400" b="1">
                  <a:solidFill>
                    <a:srgbClr val="FF0000"/>
                  </a:solidFill>
                  <a:cs typeface="+mn-lt"/>
                  <a:sym typeface="+mn-ea"/>
                </a:rPr>
                <a:t>f</a:t>
              </a:r>
              <a:r>
                <a:rPr lang="zh-CN" altLang="en-US" sz="1400" b="1">
                  <a:solidFill>
                    <a:srgbClr val="FF0000"/>
                  </a:solidFill>
                  <a:cs typeface="+mn-lt"/>
                  <a:sym typeface="+mn-ea"/>
                </a:rPr>
                <a:t>ectiveness </a:t>
              </a:r>
              <a:r>
                <a:rPr lang="zh-CN" altLang="en-US" sz="1400">
                  <a:solidFill>
                    <a:schemeClr val="tx1"/>
                  </a:solidFill>
                  <a:cs typeface="+mn-lt"/>
                  <a:sym typeface="+mn-ea"/>
                </a:rPr>
                <a:t>of the neural network</a:t>
              </a:r>
              <a:r>
                <a:rPr lang="en-US" altLang="zh-CN" sz="1400">
                  <a:solidFill>
                    <a:schemeClr val="tx1"/>
                  </a:solidFill>
                  <a:cs typeface="+mn-lt"/>
                  <a:sym typeface="+mn-ea"/>
                </a:rPr>
                <a:t> </a:t>
              </a:r>
              <a:r>
                <a:rPr lang="zh-CN" altLang="en-US" sz="1400">
                  <a:solidFill>
                    <a:schemeClr val="tx1"/>
                  </a:solidFill>
                  <a:cs typeface="+mn-lt"/>
                  <a:sym typeface="+mn-ea"/>
                </a:rPr>
                <a:t>architectures on test and unseen data?</a:t>
              </a:r>
              <a:endParaRPr lang="zh-CN" altLang="en-US" sz="1400">
                <a:solidFill>
                  <a:schemeClr val="tx1"/>
                </a:solidFill>
                <a:cs typeface="+mn-lt"/>
                <a:sym typeface="+mn-ea"/>
              </a:endParaRPr>
            </a:p>
          </p:txBody>
        </p:sp>
        <p:sp>
          <p:nvSpPr>
            <p:cNvPr id="7" name="矩形 6"/>
            <p:cNvSpPr/>
            <p:nvPr/>
          </p:nvSpPr>
          <p:spPr>
            <a:xfrm>
              <a:off x="8269" y="3034"/>
              <a:ext cx="8442" cy="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zh-CN" altLang="en-US" sz="1400" b="1">
                  <a:solidFill>
                    <a:schemeClr val="tx1"/>
                  </a:solidFill>
                  <a:cs typeface="+mn-lt"/>
                  <a:sym typeface="+mn-ea"/>
                </a:rPr>
                <a:t>RQ2</a:t>
              </a:r>
              <a:r>
                <a:rPr lang="en-US" altLang="zh-CN" sz="1400">
                  <a:solidFill>
                    <a:schemeClr val="tx1"/>
                  </a:solidFill>
                  <a:cs typeface="+mn-lt"/>
                  <a:sym typeface="+mn-ea"/>
                </a:rPr>
                <a:t>:</a:t>
              </a:r>
              <a:r>
                <a:rPr lang="zh-CN" altLang="en-US" sz="1400">
                  <a:solidFill>
                    <a:schemeClr val="tx1"/>
                  </a:solidFill>
                  <a:cs typeface="+mn-lt"/>
                  <a:sym typeface="+mn-ea"/>
                </a:rPr>
                <a:t> What are the </a:t>
              </a:r>
              <a:r>
                <a:rPr lang="zh-CN" altLang="en-US" sz="1400" b="1">
                  <a:solidFill>
                    <a:srgbClr val="FF0000"/>
                  </a:solidFill>
                  <a:cs typeface="+mn-lt"/>
                  <a:sym typeface="+mn-ea"/>
                </a:rPr>
                <a:t>factors</a:t>
              </a:r>
              <a:r>
                <a:rPr lang="zh-CN" altLang="en-US" sz="1400">
                  <a:solidFill>
                    <a:schemeClr val="tx1"/>
                  </a:solidFill>
                  <a:cs typeface="+mn-lt"/>
                  <a:sym typeface="+mn-ea"/>
                </a:rPr>
                <a:t> that a</a:t>
              </a:r>
              <a:r>
                <a:rPr lang="en-US" altLang="zh-CN" sz="1400">
                  <a:solidFill>
                    <a:schemeClr val="tx1"/>
                  </a:solidFill>
                  <a:cs typeface="+mn-lt"/>
                  <a:sym typeface="+mn-ea"/>
                </a:rPr>
                <a:t>f</a:t>
              </a:r>
              <a:r>
                <a:rPr lang="zh-CN" altLang="en-US" sz="1400">
                  <a:solidFill>
                    <a:schemeClr val="tx1"/>
                  </a:solidFill>
                  <a:cs typeface="+mn-lt"/>
                  <a:sym typeface="+mn-ea"/>
                </a:rPr>
                <a:t>fect the performance of neural networks when predicting the model elements?</a:t>
              </a:r>
              <a:endParaRPr lang="zh-CN" altLang="en-US" sz="1400">
                <a:solidFill>
                  <a:schemeClr val="tx1"/>
                </a:solidFill>
                <a:cs typeface="+mn-lt"/>
                <a:sym typeface="+mn-ea"/>
              </a:endParaRPr>
            </a:p>
          </p:txBody>
        </p:sp>
        <p:sp>
          <p:nvSpPr>
            <p:cNvPr id="8" name="矩形 7"/>
            <p:cNvSpPr/>
            <p:nvPr/>
          </p:nvSpPr>
          <p:spPr>
            <a:xfrm>
              <a:off x="873" y="5940"/>
              <a:ext cx="15838" cy="3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1755" tIns="0" bIns="0" rtlCol="0" anchor="ctr"/>
            <a:p>
              <a:pPr algn="l">
                <a:buClrTx/>
                <a:buSzTx/>
                <a:buFontTx/>
              </a:pPr>
              <a:r>
                <a:rPr sz="1400" b="1">
                  <a:solidFill>
                    <a:schemeClr val="tx1"/>
                  </a:solidFill>
                  <a:cs typeface="+mn-lt"/>
                  <a:sym typeface="+mn-ea"/>
                </a:rPr>
                <a:t>RQ3</a:t>
              </a:r>
              <a:r>
                <a:rPr sz="1400">
                  <a:solidFill>
                    <a:schemeClr val="tx1"/>
                  </a:solidFill>
                  <a:cs typeface="+mn-lt"/>
                  <a:sym typeface="+mn-ea"/>
                </a:rPr>
                <a:t>: Are there </a:t>
              </a:r>
              <a:r>
                <a:rPr sz="1400" b="1">
                  <a:solidFill>
                    <a:srgbClr val="FF0000"/>
                  </a:solidFill>
                  <a:cs typeface="+mn-lt"/>
                  <a:sym typeface="+mn-ea"/>
                </a:rPr>
                <a:t>trade-offs</a:t>
              </a:r>
              <a:r>
                <a:rPr sz="1400">
                  <a:solidFill>
                    <a:schemeClr val="tx1"/>
                  </a:solidFill>
                  <a:cs typeface="+mn-lt"/>
                  <a:sym typeface="+mn-ea"/>
                </a:rPr>
                <a:t> among neural network architectures for automa</a:t>
              </a:r>
              <a:r>
                <a:rPr lang="en-US" sz="1400">
                  <a:solidFill>
                    <a:schemeClr val="tx1"/>
                  </a:solidFill>
                  <a:cs typeface="+mn-lt"/>
                  <a:sym typeface="+mn-ea"/>
                </a:rPr>
                <a:t>ti</a:t>
              </a:r>
              <a:r>
                <a:rPr sz="1400">
                  <a:solidFill>
                    <a:schemeClr val="tx1"/>
                  </a:solidFill>
                  <a:cs typeface="+mn-lt"/>
                  <a:sym typeface="+mn-ea"/>
                </a:rPr>
                <a:t>c model</a:t>
              </a:r>
              <a:r>
                <a:rPr lang="en-US" sz="1400">
                  <a:solidFill>
                    <a:schemeClr val="tx1"/>
                  </a:solidFill>
                  <a:cs typeface="+mn-lt"/>
                  <a:sym typeface="+mn-ea"/>
                </a:rPr>
                <a:t> </a:t>
              </a:r>
              <a:r>
                <a:rPr sz="1400">
                  <a:solidFill>
                    <a:schemeClr val="tx1"/>
                  </a:solidFill>
                  <a:cs typeface="+mn-lt"/>
                  <a:sym typeface="+mn-ea"/>
                </a:rPr>
                <a:t>element iden</a:t>
              </a:r>
              <a:r>
                <a:rPr lang="en-US" sz="1400">
                  <a:solidFill>
                    <a:schemeClr val="tx1"/>
                  </a:solidFill>
                  <a:cs typeface="+mn-lt"/>
                  <a:sym typeface="+mn-ea"/>
                </a:rPr>
                <a:t>ti</a:t>
              </a:r>
              <a:r>
                <a:rPr sz="1400">
                  <a:solidFill>
                    <a:schemeClr val="tx1"/>
                  </a:solidFill>
                  <a:cs typeface="+mn-lt"/>
                  <a:sym typeface="+mn-ea"/>
                </a:rPr>
                <a:t>fica</a:t>
              </a:r>
              <a:r>
                <a:rPr lang="en-US" sz="1400">
                  <a:solidFill>
                    <a:schemeClr val="tx1"/>
                  </a:solidFill>
                  <a:cs typeface="+mn-lt"/>
                  <a:sym typeface="+mn-ea"/>
                </a:rPr>
                <a:t>ti</a:t>
              </a:r>
              <a:r>
                <a:rPr sz="1400">
                  <a:solidFill>
                    <a:schemeClr val="tx1"/>
                  </a:solidFill>
                  <a:cs typeface="+mn-lt"/>
                  <a:sym typeface="+mn-ea"/>
                </a:rPr>
                <a:t>on task? If so, what can we infer?</a:t>
              </a:r>
              <a:endParaRPr sz="1400">
                <a:solidFill>
                  <a:schemeClr val="tx1"/>
                </a:solidFill>
                <a:cs typeface="+mn-lt"/>
                <a:sym typeface="+mn-ea"/>
              </a:endParaRPr>
            </a:p>
          </p:txBody>
        </p:sp>
        <p:cxnSp>
          <p:nvCxnSpPr>
            <p:cNvPr id="13" name="直接箭头连接符 12"/>
            <p:cNvCxnSpPr>
              <a:stCxn id="4" idx="2"/>
              <a:endCxn id="6" idx="0"/>
            </p:cNvCxnSpPr>
            <p:nvPr/>
          </p:nvCxnSpPr>
          <p:spPr>
            <a:xfrm flipH="1">
              <a:off x="4282" y="2742"/>
              <a:ext cx="4509" cy="2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0"/>
            </p:cNvCxnSpPr>
            <p:nvPr/>
          </p:nvCxnSpPr>
          <p:spPr>
            <a:xfrm>
              <a:off x="8791" y="2742"/>
              <a:ext cx="3699" cy="2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092" y="3751"/>
              <a:ext cx="0" cy="1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2"/>
              <a:endCxn id="3" idx="0"/>
            </p:cNvCxnSpPr>
            <p:nvPr/>
          </p:nvCxnSpPr>
          <p:spPr>
            <a:xfrm flipH="1">
              <a:off x="9091" y="3734"/>
              <a:ext cx="3399" cy="2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 idx="2"/>
            </p:cNvCxnSpPr>
            <p:nvPr/>
          </p:nvCxnSpPr>
          <p:spPr>
            <a:xfrm>
              <a:off x="9091" y="5685"/>
              <a:ext cx="14" cy="27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72" y="3989"/>
              <a:ext cx="15238" cy="1696"/>
            </a:xfrm>
            <a:prstGeom prst="rect">
              <a:avLst/>
            </a:prstGeom>
            <a:noFill/>
            <a:ln>
              <a:solidFill>
                <a:schemeClr val="tx1"/>
              </a:solidFill>
              <a:prstDash val="dash"/>
            </a:ln>
          </p:spPr>
          <p:txBody>
            <a:bodyPr wrap="square" tIns="0" bIns="0" rtlCol="0" anchor="t">
              <a:spAutoFit/>
            </a:bodyPr>
            <a:p>
              <a:pPr algn="l">
                <a:buClrTx/>
                <a:buSzTx/>
                <a:buFontTx/>
              </a:pPr>
              <a:r>
                <a:rPr lang="zh-CN" altLang="en-US" sz="1400" b="1">
                  <a:cs typeface="+mn-lt"/>
                  <a:sym typeface="+mn-ea"/>
                </a:rPr>
                <a:t>RQ2.1</a:t>
              </a:r>
              <a:r>
                <a:rPr lang="en-US" altLang="zh-CN" sz="1400">
                  <a:cs typeface="+mn-lt"/>
                  <a:sym typeface="+mn-ea"/>
                </a:rPr>
                <a:t>:</a:t>
              </a:r>
              <a:r>
                <a:rPr lang="zh-CN" altLang="en-US" sz="1400">
                  <a:cs typeface="+mn-lt"/>
                  <a:sym typeface="+mn-ea"/>
                </a:rPr>
                <a:t> How does the </a:t>
              </a:r>
              <a:r>
                <a:rPr lang="zh-CN" altLang="en-US" sz="1400" b="1">
                  <a:solidFill>
                    <a:srgbClr val="FF0000"/>
                  </a:solidFill>
                  <a:cs typeface="+mn-lt"/>
                  <a:sym typeface="+mn-ea"/>
                </a:rPr>
                <a:t>partitioning of data</a:t>
              </a:r>
              <a:r>
                <a:rPr lang="zh-CN" altLang="en-US" sz="1400">
                  <a:cs typeface="+mn-lt"/>
                  <a:sym typeface="+mn-ea"/>
                </a:rPr>
                <a:t> into training, validation, and test a</a:t>
              </a:r>
              <a:r>
                <a:rPr lang="en-US" altLang="zh-CN" sz="1400">
                  <a:cs typeface="+mn-lt"/>
                  <a:sym typeface="+mn-ea"/>
                </a:rPr>
                <a:t>f</a:t>
              </a:r>
              <a:r>
                <a:rPr lang="zh-CN" altLang="en-US" sz="1400">
                  <a:cs typeface="+mn-lt"/>
                  <a:sym typeface="+mn-ea"/>
                </a:rPr>
                <a:t>fect the performance of neural networks?</a:t>
              </a:r>
              <a:endParaRPr lang="zh-CN" altLang="en-US" sz="1400">
                <a:solidFill>
                  <a:schemeClr val="tx1"/>
                </a:solidFill>
                <a:cs typeface="+mn-lt"/>
                <a:sym typeface="+mn-ea"/>
              </a:endParaRPr>
            </a:p>
            <a:p>
              <a:pPr algn="l">
                <a:buClrTx/>
                <a:buSzTx/>
                <a:buFontTx/>
              </a:pPr>
              <a:r>
                <a:rPr lang="zh-CN" altLang="en-US" sz="1400" b="1">
                  <a:cs typeface="+mn-lt"/>
                  <a:sym typeface="+mn-ea"/>
                </a:rPr>
                <a:t>RQ2.2</a:t>
              </a:r>
              <a:r>
                <a:rPr lang="en-US" altLang="zh-CN" sz="1400">
                  <a:cs typeface="+mn-lt"/>
                  <a:sym typeface="+mn-ea"/>
                </a:rPr>
                <a:t>:</a:t>
              </a:r>
              <a:r>
                <a:rPr lang="zh-CN" altLang="en-US" sz="1400">
                  <a:cs typeface="+mn-lt"/>
                  <a:sym typeface="+mn-ea"/>
                </a:rPr>
                <a:t> How does </a:t>
              </a:r>
              <a:r>
                <a:rPr lang="zh-CN" altLang="en-US" sz="1400" b="1">
                  <a:solidFill>
                    <a:srgbClr val="FF0000"/>
                  </a:solidFill>
                  <a:cs typeface="+mn-lt"/>
                  <a:sym typeface="+mn-ea"/>
                </a:rPr>
                <a:t>experimental design</a:t>
              </a:r>
              <a:r>
                <a:rPr lang="zh-CN" altLang="en-US" sz="1400">
                  <a:cs typeface="+mn-lt"/>
                  <a:sym typeface="+mn-ea"/>
                </a:rPr>
                <a:t> af</a:t>
              </a:r>
              <a:r>
                <a:rPr lang="en-US" altLang="zh-CN" sz="1400">
                  <a:cs typeface="+mn-lt"/>
                  <a:sym typeface="+mn-ea"/>
                </a:rPr>
                <a:t>f</a:t>
              </a:r>
              <a:r>
                <a:rPr lang="zh-CN" altLang="en-US" sz="1400">
                  <a:cs typeface="+mn-lt"/>
                  <a:sym typeface="+mn-ea"/>
                </a:rPr>
                <a:t>ect the performance of neural networks?</a:t>
              </a:r>
              <a:endParaRPr lang="zh-CN" altLang="en-US" sz="1400">
                <a:solidFill>
                  <a:schemeClr val="tx1"/>
                </a:solidFill>
                <a:cs typeface="+mn-lt"/>
                <a:sym typeface="+mn-ea"/>
              </a:endParaRPr>
            </a:p>
            <a:p>
              <a:pPr algn="l">
                <a:buClrTx/>
                <a:buSzTx/>
                <a:buFontTx/>
              </a:pPr>
              <a:r>
                <a:rPr lang="zh-CN" altLang="en-US" sz="1400" b="1">
                  <a:cs typeface="+mn-lt"/>
                  <a:sym typeface="+mn-ea"/>
                </a:rPr>
                <a:t>RQ2.3</a:t>
              </a:r>
              <a:r>
                <a:rPr lang="en-US" altLang="zh-CN" sz="1400">
                  <a:cs typeface="+mn-lt"/>
                  <a:sym typeface="+mn-ea"/>
                </a:rPr>
                <a:t>:</a:t>
              </a:r>
              <a:r>
                <a:rPr lang="zh-CN" altLang="en-US" sz="1400">
                  <a:cs typeface="+mn-lt"/>
                  <a:sym typeface="+mn-ea"/>
                </a:rPr>
                <a:t> Do neural networks predict model elements better when we use </a:t>
              </a:r>
              <a:r>
                <a:rPr lang="zh-CN" altLang="en-US" sz="1400" b="1">
                  <a:solidFill>
                    <a:srgbClr val="FF0000"/>
                  </a:solidFill>
                  <a:cs typeface="+mn-lt"/>
                  <a:sym typeface="+mn-ea"/>
                </a:rPr>
                <a:t>a single classifer for all model elements</a:t>
              </a:r>
              <a:r>
                <a:rPr lang="zh-CN" altLang="en-US" sz="1400">
                  <a:cs typeface="+mn-lt"/>
                  <a:sym typeface="+mn-ea"/>
                </a:rPr>
                <a:t> or </a:t>
              </a:r>
              <a:r>
                <a:rPr lang="zh-CN" altLang="en-US" sz="1400" b="1">
                  <a:solidFill>
                    <a:srgbClr val="FF0000"/>
                  </a:solidFill>
                  <a:cs typeface="+mn-lt"/>
                  <a:sym typeface="+mn-ea"/>
                </a:rPr>
                <a:t>separate classifers for each type of model elements</a:t>
              </a:r>
              <a:r>
                <a:rPr lang="zh-CN" altLang="en-US" sz="1400">
                  <a:cs typeface="+mn-lt"/>
                  <a:sym typeface="+mn-ea"/>
                </a:rPr>
                <a:t>?</a:t>
              </a:r>
              <a:endParaRPr lang="zh-CN" altLang="en-US" sz="1400">
                <a:cs typeface="+mn-lt"/>
                <a:sym typeface="+mn-ea"/>
              </a:endParaRPr>
            </a:p>
            <a:p>
              <a:pPr algn="l">
                <a:buClrTx/>
                <a:buSzTx/>
                <a:buFontTx/>
              </a:pPr>
              <a:r>
                <a:rPr lang="zh-CN" altLang="en-US" sz="1400" b="1">
                  <a:cs typeface="+mn-lt"/>
                  <a:sym typeface="+mn-ea"/>
                </a:rPr>
                <a:t>RQ2.4</a:t>
              </a:r>
              <a:r>
                <a:rPr lang="en-US" altLang="zh-CN" sz="1400">
                  <a:cs typeface="+mn-lt"/>
                  <a:sym typeface="+mn-ea"/>
                </a:rPr>
                <a:t>:</a:t>
              </a:r>
              <a:r>
                <a:rPr lang="zh-CN" altLang="en-US" sz="1400">
                  <a:cs typeface="+mn-lt"/>
                  <a:sym typeface="+mn-ea"/>
                </a:rPr>
                <a:t> Does the way we perform </a:t>
              </a:r>
              <a:r>
                <a:rPr lang="zh-CN" altLang="en-US" sz="1400" b="1">
                  <a:solidFill>
                    <a:srgbClr val="FF0000"/>
                  </a:solidFill>
                  <a:cs typeface="+mn-lt"/>
                  <a:sym typeface="+mn-ea"/>
                </a:rPr>
                <a:t>human annotations</a:t>
              </a:r>
              <a:r>
                <a:rPr lang="zh-CN" altLang="en-US" sz="1400">
                  <a:cs typeface="+mn-lt"/>
                  <a:sym typeface="+mn-ea"/>
                </a:rPr>
                <a:t> af</a:t>
              </a:r>
              <a:r>
                <a:rPr lang="en-US" altLang="zh-CN" sz="1400">
                  <a:cs typeface="+mn-lt"/>
                  <a:sym typeface="+mn-ea"/>
                </a:rPr>
                <a:t>f</a:t>
              </a:r>
              <a:r>
                <a:rPr lang="zh-CN" altLang="en-US" sz="1400">
                  <a:cs typeface="+mn-lt"/>
                  <a:sym typeface="+mn-ea"/>
                </a:rPr>
                <a:t>ect the predictions of model elements by neural</a:t>
              </a:r>
              <a:r>
                <a:rPr lang="en-US" altLang="zh-CN" sz="1400">
                  <a:cs typeface="+mn-lt"/>
                  <a:sym typeface="+mn-ea"/>
                </a:rPr>
                <a:t> </a:t>
              </a:r>
              <a:r>
                <a:rPr lang="zh-CN" altLang="en-US" sz="1400">
                  <a:cs typeface="+mn-lt"/>
                  <a:sym typeface="+mn-ea"/>
                </a:rPr>
                <a:t>networks?</a:t>
              </a:r>
              <a:endParaRPr lang="zh-CN" altLang="en-US" sz="1400">
                <a:cs typeface="+mn-lt"/>
                <a:sym typeface="+mn-ea"/>
              </a:endParaRPr>
            </a:p>
          </p:txBody>
        </p:sp>
      </p:grpSp>
      <p:sp>
        <p:nvSpPr>
          <p:cNvPr id="20" name="文本框 19"/>
          <p:cNvSpPr txBox="1"/>
          <p:nvPr/>
        </p:nvSpPr>
        <p:spPr>
          <a:xfrm>
            <a:off x="280035" y="405765"/>
            <a:ext cx="11579225" cy="245745"/>
          </a:xfrm>
          <a:prstGeom prst="rect">
            <a:avLst/>
          </a:prstGeom>
          <a:noFill/>
          <a:ln>
            <a:solidFill>
              <a:schemeClr val="tx1"/>
            </a:solidFill>
          </a:ln>
        </p:spPr>
        <p:txBody>
          <a:bodyPr wrap="square" tIns="0" bIns="0" rtlCol="0" anchor="t">
            <a:spAutoFit/>
          </a:bodyPr>
          <a:p>
            <a:pPr marL="0" lvl="1" indent="0" algn="l" fontAlgn="auto">
              <a:buClrTx/>
              <a:buSzTx/>
              <a:buFont typeface="Arial" panose="020B0604020202020204" pitchFamily="34" charset="0"/>
              <a:buNone/>
            </a:pPr>
            <a:r>
              <a:rPr lang="en-US" altLang="zh-CN" sz="1600">
                <a:ea typeface="微软雅黑" panose="020B0503020204020204" charset="-122"/>
                <a:cs typeface="+mn-lt"/>
                <a:sym typeface="+mn-ea"/>
              </a:rPr>
              <a:t>T</a:t>
            </a:r>
            <a:r>
              <a:rPr lang="zh-CN" altLang="en-US" sz="1600">
                <a:ea typeface="微软雅黑" panose="020B0503020204020204" charset="-122"/>
                <a:cs typeface="+mn-lt"/>
                <a:sym typeface="+mn-ea"/>
              </a:rPr>
              <a:t>he application of state-of-the-art neural network architectures to automated model element identifcation tasks has not been studied.</a:t>
            </a:r>
            <a:endParaRPr lang="zh-CN" altLang="en-US" sz="1600">
              <a:ea typeface="微软雅黑" panose="020B0503020204020204" charset="-122"/>
              <a:cs typeface="+mn-lt"/>
              <a:sym typeface="+mn-ea"/>
            </a:endParaRPr>
          </a:p>
        </p:txBody>
      </p:sp>
      <p:sp>
        <p:nvSpPr>
          <p:cNvPr id="22" name="下箭头 21"/>
          <p:cNvSpPr/>
          <p:nvPr/>
        </p:nvSpPr>
        <p:spPr>
          <a:xfrm>
            <a:off x="5364480" y="1153795"/>
            <a:ext cx="328295" cy="294640"/>
          </a:xfrm>
          <a:prstGeom prst="down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pic>
        <p:nvPicPr>
          <p:cNvPr id="23" name="图片 22"/>
          <p:cNvPicPr>
            <a:picLocks noChangeAspect="1"/>
          </p:cNvPicPr>
          <p:nvPr/>
        </p:nvPicPr>
        <p:blipFill>
          <a:blip r:embed="rId1"/>
          <a:stretch>
            <a:fillRect/>
          </a:stretch>
        </p:blipFill>
        <p:spPr>
          <a:xfrm rot="16200000">
            <a:off x="5621655" y="2007870"/>
            <a:ext cx="2072005" cy="7571105"/>
          </a:xfrm>
          <a:prstGeom prst="rect">
            <a:avLst/>
          </a:prstGeom>
        </p:spPr>
      </p:pic>
      <p:sp>
        <p:nvSpPr>
          <p:cNvPr id="25" name="下箭头 24"/>
          <p:cNvSpPr/>
          <p:nvPr/>
        </p:nvSpPr>
        <p:spPr>
          <a:xfrm>
            <a:off x="3448685" y="4455795"/>
            <a:ext cx="328295" cy="294640"/>
          </a:xfrm>
          <a:prstGeom prst="down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
        <p:nvSpPr>
          <p:cNvPr id="29" name="下箭头 28"/>
          <p:cNvSpPr/>
          <p:nvPr/>
        </p:nvSpPr>
        <p:spPr>
          <a:xfrm rot="10800000">
            <a:off x="9047480" y="4422140"/>
            <a:ext cx="328295" cy="294640"/>
          </a:xfrm>
          <a:prstGeom prst="down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cxnSp>
        <p:nvCxnSpPr>
          <p:cNvPr id="30" name="直接连接符 29"/>
          <p:cNvCxnSpPr/>
          <p:nvPr/>
        </p:nvCxnSpPr>
        <p:spPr>
          <a:xfrm flipH="1">
            <a:off x="55880" y="4369435"/>
            <a:ext cx="12139930" cy="12065"/>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0" y="1493520"/>
            <a:ext cx="12139930" cy="12065"/>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692775" y="1156970"/>
            <a:ext cx="1929765" cy="368300"/>
          </a:xfrm>
          <a:prstGeom prst="rect">
            <a:avLst/>
          </a:prstGeom>
          <a:noFill/>
        </p:spPr>
        <p:txBody>
          <a:bodyPr wrap="none" rtlCol="0" anchor="t">
            <a:spAutoFit/>
          </a:bodyPr>
          <a:p>
            <a:pPr algn="ctr"/>
            <a:r>
              <a:rPr lang="zh-CN" altLang="en-US">
                <a:cs typeface="+mn-lt"/>
                <a:sym typeface="+mn-ea"/>
              </a:rPr>
              <a:t>research questions</a:t>
            </a:r>
            <a:endParaRPr lang="zh-CN" altLang="en-US">
              <a:cs typeface="+mn-lt"/>
            </a:endParaRPr>
          </a:p>
        </p:txBody>
      </p:sp>
      <p:sp>
        <p:nvSpPr>
          <p:cNvPr id="34" name="文本框 33"/>
          <p:cNvSpPr txBox="1"/>
          <p:nvPr/>
        </p:nvSpPr>
        <p:spPr>
          <a:xfrm>
            <a:off x="3754120" y="4479925"/>
            <a:ext cx="4000500" cy="306705"/>
          </a:xfrm>
          <a:prstGeom prst="rect">
            <a:avLst/>
          </a:prstGeom>
          <a:noFill/>
        </p:spPr>
        <p:txBody>
          <a:bodyPr wrap="square" rtlCol="0" anchor="t">
            <a:spAutoFit/>
          </a:bodyPr>
          <a:p>
            <a:r>
              <a:rPr lang="zh-CN" altLang="en-US" sz="1400">
                <a:cs typeface="+mn-lt"/>
                <a:sym typeface="+mn-ea"/>
              </a:rPr>
              <a:t>Overview of approach used to conduct experiments</a:t>
            </a:r>
            <a:endParaRPr lang="zh-CN" altLang="en-US" sz="1400"/>
          </a:p>
        </p:txBody>
      </p:sp>
      <p:sp>
        <p:nvSpPr>
          <p:cNvPr id="35" name="文本框 34"/>
          <p:cNvSpPr txBox="1"/>
          <p:nvPr/>
        </p:nvSpPr>
        <p:spPr>
          <a:xfrm>
            <a:off x="9375775" y="4481830"/>
            <a:ext cx="1947545" cy="306705"/>
          </a:xfrm>
          <a:prstGeom prst="rect">
            <a:avLst/>
          </a:prstGeom>
          <a:noFill/>
        </p:spPr>
        <p:txBody>
          <a:bodyPr wrap="none" rtlCol="0" anchor="t">
            <a:spAutoFit/>
          </a:bodyPr>
          <a:p>
            <a:r>
              <a:rPr lang="zh-CN" altLang="en-US" sz="1400">
                <a:cs typeface="+mn-lt"/>
                <a:sym typeface="+mn-ea"/>
              </a:rPr>
              <a:t>RQ</a:t>
            </a:r>
            <a:r>
              <a:rPr lang="en-US" altLang="zh-CN" sz="1400">
                <a:cs typeface="+mn-lt"/>
                <a:sym typeface="+mn-ea"/>
              </a:rPr>
              <a:t>*</a:t>
            </a:r>
            <a:r>
              <a:rPr lang="zh-CN" altLang="en-US" sz="1400">
                <a:cs typeface="+mn-lt"/>
                <a:sym typeface="+mn-ea"/>
              </a:rPr>
              <a:t> results</a:t>
            </a:r>
            <a:r>
              <a:rPr lang="en-US" altLang="zh-CN" sz="1400">
                <a:cs typeface="+mn-lt"/>
                <a:sym typeface="+mn-ea"/>
              </a:rPr>
              <a:t> and </a:t>
            </a:r>
            <a:r>
              <a:rPr sz="1400">
                <a:cs typeface="+mn-lt"/>
                <a:sym typeface="+mn-ea"/>
              </a:rPr>
              <a:t>answers</a:t>
            </a:r>
            <a:endParaRPr lang="zh-CN" altLang="en-US" sz="1400">
              <a:cs typeface="+mn-lt"/>
              <a:sym typeface="+mn-ea"/>
            </a:endParaRPr>
          </a:p>
        </p:txBody>
      </p:sp>
      <p:sp>
        <p:nvSpPr>
          <p:cNvPr id="36" name="文本框 35"/>
          <p:cNvSpPr txBox="1"/>
          <p:nvPr/>
        </p:nvSpPr>
        <p:spPr>
          <a:xfrm>
            <a:off x="0" y="0"/>
            <a:ext cx="12192000" cy="368300"/>
          </a:xfrm>
          <a:prstGeom prst="rect">
            <a:avLst/>
          </a:prstGeom>
          <a:solidFill>
            <a:schemeClr val="accent1">
              <a:lumMod val="20000"/>
              <a:lumOff val="80000"/>
            </a:schemeClr>
          </a:solidFill>
        </p:spPr>
        <p:txBody>
          <a:bodyPr wrap="square" rtlCol="0">
            <a:spAutoFit/>
          </a:bodyPr>
          <a:p>
            <a:r>
              <a:rPr lang="en-US" altLang="zh-CN" dirty="0">
                <a:ea typeface="微软雅黑" panose="020B0503020204020204" charset="-122"/>
                <a:cs typeface="+mn-lt"/>
                <a:sym typeface="+mn-ea"/>
              </a:rPr>
              <a:t>5. </a:t>
            </a:r>
            <a:r>
              <a:rPr lang="zh-CN" altLang="en-US">
                <a:ea typeface="微软雅黑" panose="020B0503020204020204" charset="-122"/>
                <a:cs typeface="+mn-lt"/>
                <a:sym typeface="+mn-ea"/>
              </a:rPr>
              <a:t>Conclusion</a:t>
            </a:r>
            <a:endParaRPr lang="zh-CN" altLang="en-US" dirty="0">
              <a:cs typeface="+mn-lt"/>
            </a:endParaRPr>
          </a:p>
        </p:txBody>
      </p:sp>
      <p:sp>
        <p:nvSpPr>
          <p:cNvPr id="37" name="文本框 36"/>
          <p:cNvSpPr txBox="1"/>
          <p:nvPr/>
        </p:nvSpPr>
        <p:spPr>
          <a:xfrm>
            <a:off x="354965" y="897255"/>
            <a:ext cx="11430000" cy="245745"/>
          </a:xfrm>
          <a:prstGeom prst="rect">
            <a:avLst/>
          </a:prstGeom>
          <a:noFill/>
          <a:ln>
            <a:solidFill>
              <a:schemeClr val="tx1"/>
            </a:solidFill>
          </a:ln>
        </p:spPr>
        <p:txBody>
          <a:bodyPr wrap="none" tIns="0" bIns="0" rtlCol="0" anchor="t">
            <a:spAutoFit/>
          </a:bodyPr>
          <a:p>
            <a:r>
              <a:rPr lang="en-US" altLang="zh-CN" sz="1600">
                <a:ea typeface="微软雅黑" panose="020B0503020204020204" charset="-122"/>
                <a:cs typeface="+mn-lt"/>
                <a:sym typeface="+mn-ea"/>
              </a:rPr>
              <a:t>P</a:t>
            </a:r>
            <a:r>
              <a:rPr lang="zh-CN" altLang="en-US" sz="1600">
                <a:ea typeface="微软雅黑" panose="020B0503020204020204" charset="-122"/>
                <a:cs typeface="+mn-lt"/>
                <a:sym typeface="+mn-ea"/>
              </a:rPr>
              <a:t>erform an empirical study on automatic model elements identifcation for component state transition models from use case documents</a:t>
            </a:r>
            <a:r>
              <a:rPr lang="en-US" altLang="zh-CN" sz="1600">
                <a:ea typeface="微软雅黑" panose="020B0503020204020204" charset="-122"/>
                <a:cs typeface="+mn-lt"/>
                <a:sym typeface="+mn-ea"/>
              </a:rPr>
              <a:t>.</a:t>
            </a:r>
            <a:endParaRPr lang="en-US" altLang="zh-CN" sz="1600">
              <a:ea typeface="微软雅黑" panose="020B0503020204020204" charset="-122"/>
              <a:cs typeface="+mn-lt"/>
              <a:sym typeface="+mn-ea"/>
            </a:endParaRPr>
          </a:p>
        </p:txBody>
      </p:sp>
      <p:sp>
        <p:nvSpPr>
          <p:cNvPr id="38" name="下箭头 37"/>
          <p:cNvSpPr/>
          <p:nvPr/>
        </p:nvSpPr>
        <p:spPr>
          <a:xfrm>
            <a:off x="5396230" y="661035"/>
            <a:ext cx="239395" cy="255270"/>
          </a:xfrm>
          <a:prstGeom prst="down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rPr>
              <a:t>6. My related work</a:t>
            </a:r>
            <a:endParaRPr lang="en-US" altLang="zh-CN" dirty="0">
              <a:ea typeface="微软雅黑" panose="020B0503020204020204" charset="-122"/>
              <a:cs typeface="+mn-lt"/>
            </a:endParaRPr>
          </a:p>
        </p:txBody>
      </p:sp>
      <p:sp>
        <p:nvSpPr>
          <p:cNvPr id="19" name="矩形 18"/>
          <p:cNvSpPr/>
          <p:nvPr/>
        </p:nvSpPr>
        <p:spPr>
          <a:xfrm>
            <a:off x="726440" y="1671955"/>
            <a:ext cx="10322560" cy="2891790"/>
          </a:xfrm>
          <a:prstGeom prst="rect">
            <a:avLst/>
          </a:prstGeom>
        </p:spPr>
        <p:txBody>
          <a:bodyPr wrap="square">
            <a:spAutoFit/>
          </a:bodyPr>
          <a:lstStyle/>
          <a:p>
            <a:pPr marL="285750" indent="-285750">
              <a:buFont typeface="Arial" panose="020B0604020202020204" pitchFamily="34" charset="0"/>
              <a:buChar char="•"/>
            </a:pPr>
            <a:r>
              <a:rPr lang="en-US" altLang="zh-CN" sz="1400" dirty="0">
                <a:ea typeface="微软雅黑" panose="020B0503020204020204" charset="-122"/>
                <a:cs typeface="+mn-lt"/>
              </a:rPr>
              <a:t>In my work, I first classify the requirements described in natural language, get the security objectives that the requirements should focus on, and then obtain a security requirement template that can meet the corresponding security objectives through a set of mappings, and finally fill in some placeholders on the template symbols, such as entities(such as users, user data and data processing) in requirements.</a:t>
            </a:r>
            <a:endParaRPr lang="en-US" altLang="zh-CN" sz="1400" dirty="0">
              <a:ea typeface="微软雅黑" panose="020B0503020204020204" charset="-122"/>
              <a:cs typeface="+mn-lt"/>
            </a:endParaRPr>
          </a:p>
          <a:p>
            <a:pPr marL="285750" indent="-285750">
              <a:buFont typeface="Arial" panose="020B0604020202020204" pitchFamily="34" charset="0"/>
              <a:buChar char="•"/>
            </a:pPr>
            <a:endParaRPr lang="en-US" altLang="zh-CN" sz="1400" dirty="0">
              <a:ea typeface="微软雅黑" panose="020B0503020204020204" charset="-122"/>
              <a:cs typeface="+mn-lt"/>
            </a:endParaRPr>
          </a:p>
          <a:p>
            <a:pPr marL="285750" indent="-285750">
              <a:buFont typeface="Arial" panose="020B0604020202020204" pitchFamily="34" charset="0"/>
              <a:buChar char="•"/>
            </a:pPr>
            <a:r>
              <a:rPr lang="en-US" altLang="zh-CN" sz="1400" dirty="0">
                <a:ea typeface="微软雅黑" panose="020B0503020204020204" charset="-122"/>
                <a:cs typeface="+mn-lt"/>
              </a:rPr>
              <a:t>This paper makes an empirical study on the automatic identification of model elements of component state transition model in use case documents. In my work, I need to identify some elements from requirements, such as users, user data, data processing, etc, these elements are conducive to revealing the security issues that the software should pay attention to. </a:t>
            </a:r>
            <a:endParaRPr lang="en-US" altLang="zh-CN" sz="1400" dirty="0">
              <a:ea typeface="微软雅黑" panose="020B0503020204020204" charset="-122"/>
              <a:cs typeface="+mn-lt"/>
            </a:endParaRPr>
          </a:p>
          <a:p>
            <a:pPr marL="285750" indent="-285750">
              <a:buFont typeface="Arial" panose="020B0604020202020204" pitchFamily="34" charset="0"/>
              <a:buChar char="•"/>
            </a:pPr>
            <a:endParaRPr lang="en-US" altLang="zh-CN" sz="1400" dirty="0">
              <a:ea typeface="微软雅黑" panose="020B0503020204020204" charset="-122"/>
              <a:cs typeface="+mn-lt"/>
            </a:endParaRPr>
          </a:p>
          <a:p>
            <a:pPr marL="285750" indent="-285750">
              <a:buFont typeface="Arial" panose="020B0604020202020204" pitchFamily="34" charset="0"/>
              <a:buChar char="•"/>
            </a:pPr>
            <a:r>
              <a:rPr lang="en-US" altLang="zh-CN" sz="1400" dirty="0">
                <a:ea typeface="微软雅黑" panose="020B0503020204020204" charset="-122"/>
                <a:cs typeface="+mn-lt"/>
              </a:rPr>
              <a:t>The experiment in this paper gives me some inspiration from the experiment. It makes me know that using the method based on deep learning to automatically identify the demand elements should not only rely on the neural network model, but also consider the division method, classification method and prediction method of the factor data set. I consider to carry out some of the same experimental configurations in my work.</a:t>
            </a:r>
            <a:endParaRPr lang="en-US" altLang="zh-CN" sz="1400" dirty="0">
              <a:ea typeface="微软雅黑" panose="020B0503020204020204" charset="-122"/>
              <a:cs typeface="+mn-lt"/>
            </a:endParaRPr>
          </a:p>
        </p:txBody>
      </p:sp>
      <p:sp>
        <p:nvSpPr>
          <p:cNvPr id="3" name="矩形 2"/>
          <p:cNvSpPr/>
          <p:nvPr/>
        </p:nvSpPr>
        <p:spPr>
          <a:xfrm>
            <a:off x="237932" y="601218"/>
            <a:ext cx="9144000" cy="368300"/>
          </a:xfrm>
          <a:prstGeom prst="rect">
            <a:avLst/>
          </a:prstGeom>
        </p:spPr>
        <p:txBody>
          <a:bodyPr wrap="square">
            <a:spAutoFit/>
          </a:bodyPr>
          <a:lstStyle/>
          <a:p>
            <a:pPr marL="285750" indent="-285750">
              <a:buFont typeface="Wingdings" panose="05000000000000000000" charset="0"/>
              <a:buChar char="n"/>
            </a:pPr>
            <a:r>
              <a:rPr lang="en-US" altLang="zh-CN" dirty="0">
                <a:ea typeface="微软雅黑" panose="020B0503020204020204" charset="-122"/>
                <a:cs typeface="+mn-lt"/>
              </a:rPr>
              <a:t>Software Security Requirements E</a:t>
            </a:r>
            <a:r>
              <a:rPr lang="zh-CN" altLang="en-US" dirty="0">
                <a:ea typeface="微软雅黑" panose="020B0503020204020204" charset="-122"/>
                <a:cs typeface="+mn-lt"/>
              </a:rPr>
              <a:t>licitation</a:t>
            </a:r>
            <a:endParaRPr lang="zh-CN" altLang="en-US" dirty="0">
              <a:ea typeface="微软雅黑" panose="020B0503020204020204" charset="-122"/>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0117" y="2007301"/>
            <a:ext cx="2361096" cy="769441"/>
          </a:xfrm>
          <a:prstGeom prst="rect">
            <a:avLst/>
          </a:prstGeom>
        </p:spPr>
        <p:txBody>
          <a:bodyPr wrap="none">
            <a:spAutoFit/>
          </a:bodyPr>
          <a:lstStyle/>
          <a:p>
            <a:r>
              <a:rPr lang="en-US" altLang="zh-CN" sz="4400" dirty="0">
                <a:solidFill>
                  <a:srgbClr val="FF0000"/>
                </a:solidFill>
              </a:rPr>
              <a:t>Thanks</a:t>
            </a:r>
            <a:r>
              <a:rPr lang="zh-CN" altLang="en-US" sz="4400" dirty="0">
                <a:solidFill>
                  <a:srgbClr val="FF0000"/>
                </a:solidFill>
              </a:rPr>
              <a:t>！</a:t>
            </a:r>
            <a:endParaRPr lang="zh-CN" altLang="en-US" sz="4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cs typeface="+mn-lt"/>
                <a:sym typeface="+mn-ea"/>
              </a:rPr>
              <a:t>1. Introduction</a:t>
            </a:r>
            <a:endParaRPr lang="en-US" altLang="zh-CN" dirty="0">
              <a:cs typeface="+mn-lt"/>
              <a:sym typeface="+mn-ea"/>
            </a:endParaRPr>
          </a:p>
        </p:txBody>
      </p:sp>
      <p:sp>
        <p:nvSpPr>
          <p:cNvPr id="22" name="矩形 21"/>
          <p:cNvSpPr/>
          <p:nvPr/>
        </p:nvSpPr>
        <p:spPr>
          <a:xfrm>
            <a:off x="340360" y="440690"/>
            <a:ext cx="11393170" cy="3692525"/>
          </a:xfrm>
          <a:prstGeom prst="rect">
            <a:avLst/>
          </a:prstGeom>
        </p:spPr>
        <p:txBody>
          <a:bodyPr wrap="square">
            <a:spAutoFit/>
          </a:bodyPr>
          <a:lstStyle/>
          <a:p>
            <a:pPr marL="285750" indent="-285750">
              <a:buFont typeface="Wingdings" panose="05000000000000000000" pitchFamily="2" charset="2"/>
              <a:buChar char="n"/>
            </a:pPr>
            <a:r>
              <a:rPr lang="en-US" altLang="zh-CN" b="1" dirty="0">
                <a:solidFill>
                  <a:schemeClr val="tx1"/>
                </a:solidFill>
                <a:ea typeface="微软雅黑" panose="020B0503020204020204" charset="-122"/>
                <a:cs typeface="+mn-lt"/>
              </a:rPr>
              <a:t>Context</a:t>
            </a:r>
            <a:r>
              <a:rPr lang="zh-CN" altLang="en-US" b="1" dirty="0">
                <a:solidFill>
                  <a:schemeClr val="tx1"/>
                </a:solidFill>
                <a:ea typeface="微软雅黑" panose="020B0503020204020204" charset="-122"/>
                <a:cs typeface="+mn-lt"/>
              </a:rPr>
              <a:t> </a:t>
            </a:r>
            <a:endParaRPr lang="zh-CN" altLang="en-US" dirty="0">
              <a:solidFill>
                <a:schemeClr val="tx1"/>
              </a:solidFill>
              <a:ea typeface="微软雅黑" panose="020B0503020204020204" charset="-122"/>
              <a:cs typeface="+mn-lt"/>
            </a:endParaRPr>
          </a:p>
          <a:p>
            <a:pPr marL="285750" indent="-285750">
              <a:buFont typeface="Wingdings" panose="05000000000000000000" pitchFamily="2" charset="2"/>
              <a:buChar char="n"/>
            </a:pPr>
            <a:endParaRPr lang="zh-CN" altLang="en-US" dirty="0">
              <a:solidFill>
                <a:schemeClr val="tx1"/>
              </a:solidFill>
              <a:ea typeface="微软雅黑" panose="020B0503020204020204" charset="-122"/>
              <a:cs typeface="+mn-lt"/>
            </a:endParaRPr>
          </a:p>
          <a:p>
            <a:pPr marL="742950" lvl="1" indent="-285750" algn="l">
              <a:buClrTx/>
              <a:buSzTx/>
              <a:buFont typeface="Arial" panose="020B0604020202020204" pitchFamily="34" charset="0"/>
              <a:buChar char="•"/>
            </a:pPr>
            <a:r>
              <a:rPr lang="zh-CN" altLang="en-US">
                <a:ea typeface="微软雅黑" panose="020B0503020204020204" charset="-122"/>
                <a:cs typeface="+mn-lt"/>
                <a:sym typeface="+mn-ea"/>
              </a:rPr>
              <a:t>Requirements analysis is one of the important software</a:t>
            </a:r>
            <a:r>
              <a:rPr lang="en-US" altLang="zh-CN">
                <a:ea typeface="微软雅黑" panose="020B0503020204020204" charset="-122"/>
                <a:cs typeface="+mn-lt"/>
                <a:sym typeface="+mn-ea"/>
              </a:rPr>
              <a:t> </a:t>
            </a:r>
            <a:r>
              <a:rPr lang="zh-CN" altLang="en-US">
                <a:ea typeface="微软雅黑" panose="020B0503020204020204" charset="-122"/>
                <a:cs typeface="+mn-lt"/>
                <a:sym typeface="+mn-ea"/>
              </a:rPr>
              <a:t>development processes because it can prevent defects from</a:t>
            </a:r>
            <a:r>
              <a:rPr lang="en-US" altLang="zh-CN">
                <a:ea typeface="微软雅黑" panose="020B0503020204020204" charset="-122"/>
                <a:cs typeface="+mn-lt"/>
                <a:sym typeface="+mn-ea"/>
              </a:rPr>
              <a:t> </a:t>
            </a:r>
            <a:r>
              <a:rPr lang="zh-CN" altLang="en-US">
                <a:ea typeface="微软雅黑" panose="020B0503020204020204" charset="-122"/>
                <a:cs typeface="+mn-lt"/>
                <a:sym typeface="+mn-ea"/>
              </a:rPr>
              <a:t>propagating to later phases of development. One of the model</a:t>
            </a:r>
            <a:r>
              <a:rPr lang="en-US" altLang="zh-CN">
                <a:ea typeface="微软雅黑" panose="020B0503020204020204" charset="-122"/>
                <a:cs typeface="+mn-lt"/>
                <a:sym typeface="+mn-ea"/>
              </a:rPr>
              <a:t> </a:t>
            </a:r>
            <a:r>
              <a:rPr lang="zh-CN" altLang="en-US">
                <a:ea typeface="微软雅黑" panose="020B0503020204020204" charset="-122"/>
                <a:cs typeface="+mn-lt"/>
                <a:sym typeface="+mn-ea"/>
              </a:rPr>
              <a:t>driven</a:t>
            </a:r>
            <a:r>
              <a:rPr lang="en-US" altLang="zh-CN">
                <a:ea typeface="微软雅黑" panose="020B0503020204020204" charset="-122"/>
                <a:cs typeface="+mn-lt"/>
                <a:sym typeface="+mn-ea"/>
              </a:rPr>
              <a:t> </a:t>
            </a:r>
            <a:r>
              <a:rPr lang="zh-CN" altLang="en-US">
                <a:ea typeface="微软雅黑" panose="020B0503020204020204" charset="-122"/>
                <a:cs typeface="+mn-lt"/>
                <a:sym typeface="+mn-ea"/>
              </a:rPr>
              <a:t>methodology, which provides a clear understanding of the system as well as an easy</a:t>
            </a:r>
            <a:r>
              <a:rPr lang="en-US" altLang="zh-CN">
                <a:ea typeface="微软雅黑" panose="020B0503020204020204" charset="-122"/>
                <a:cs typeface="+mn-lt"/>
                <a:sym typeface="+mn-ea"/>
              </a:rPr>
              <a:t> </a:t>
            </a:r>
            <a:r>
              <a:rPr lang="zh-CN" altLang="en-US">
                <a:ea typeface="微软雅黑" panose="020B0503020204020204" charset="-122"/>
                <a:cs typeface="+mn-lt"/>
                <a:sym typeface="+mn-ea"/>
              </a:rPr>
              <a:t>transformation into different types of software artifacts</a:t>
            </a:r>
            <a:endParaRPr lang="zh-CN" altLang="en-US">
              <a:ea typeface="微软雅黑" panose="020B0503020204020204" charset="-122"/>
              <a:cs typeface="+mn-lt"/>
              <a:sym typeface="+mn-ea"/>
            </a:endParaRPr>
          </a:p>
          <a:p>
            <a:pPr marL="742950" lvl="1" indent="-285750" algn="l">
              <a:buClrTx/>
              <a:buSzTx/>
              <a:buFont typeface="Arial" panose="020B0604020202020204" pitchFamily="34" charset="0"/>
              <a:buChar char="•"/>
            </a:pPr>
            <a:endParaRPr lang="zh-CN" altLang="en-US">
              <a:ea typeface="微软雅黑" panose="020B0503020204020204" charset="-122"/>
              <a:cs typeface="+mn-lt"/>
              <a:sym typeface="+mn-ea"/>
            </a:endParaRPr>
          </a:p>
          <a:p>
            <a:pPr marL="742950" lvl="1" indent="-285750" algn="l">
              <a:buClrTx/>
              <a:buSzTx/>
              <a:buFont typeface="Arial" panose="020B0604020202020204" pitchFamily="34" charset="0"/>
              <a:buChar char="•"/>
            </a:pPr>
            <a:r>
              <a:rPr>
                <a:ea typeface="微软雅黑" panose="020B0503020204020204" charset="-122"/>
                <a:cs typeface="+mn-lt"/>
                <a:sym typeface="+mn-ea"/>
              </a:rPr>
              <a:t>some researchers have</a:t>
            </a:r>
            <a:r>
              <a:rPr lang="en-US">
                <a:ea typeface="微软雅黑" panose="020B0503020204020204" charset="-122"/>
                <a:cs typeface="+mn-lt"/>
                <a:sym typeface="+mn-ea"/>
              </a:rPr>
              <a:t> </a:t>
            </a:r>
            <a:r>
              <a:rPr>
                <a:ea typeface="微软雅黑" panose="020B0503020204020204" charset="-122"/>
                <a:cs typeface="+mn-lt"/>
                <a:sym typeface="+mn-ea"/>
              </a:rPr>
              <a:t>proposed several methods to create models automatically</a:t>
            </a:r>
            <a:r>
              <a:rPr lang="en-US">
                <a:ea typeface="微软雅黑" panose="020B0503020204020204" charset="-122"/>
                <a:cs typeface="+mn-lt"/>
                <a:sym typeface="+mn-ea"/>
              </a:rPr>
              <a:t> </a:t>
            </a:r>
            <a:r>
              <a:rPr>
                <a:ea typeface="微软雅黑" panose="020B0503020204020204" charset="-122"/>
                <a:cs typeface="+mn-lt"/>
                <a:sym typeface="+mn-ea"/>
              </a:rPr>
              <a:t>from the requirements documents.</a:t>
            </a:r>
            <a:r>
              <a:rPr lang="en-US">
                <a:ea typeface="微软雅黑" panose="020B0503020204020204" charset="-122"/>
                <a:cs typeface="+mn-lt"/>
                <a:sym typeface="+mn-ea"/>
              </a:rPr>
              <a:t> However, </a:t>
            </a:r>
            <a:r>
              <a:rPr>
                <a:ea typeface="微软雅黑" panose="020B0503020204020204" charset="-122"/>
                <a:cs typeface="+mn-lt"/>
                <a:sym typeface="+mn-ea"/>
              </a:rPr>
              <a:t>their usage is limited</a:t>
            </a:r>
            <a:r>
              <a:rPr lang="en-US">
                <a:ea typeface="微软雅黑" panose="020B0503020204020204" charset="-122"/>
                <a:cs typeface="+mn-lt"/>
                <a:sym typeface="+mn-ea"/>
              </a:rPr>
              <a:t> </a:t>
            </a:r>
            <a:r>
              <a:rPr>
                <a:ea typeface="微软雅黑" panose="020B0503020204020204" charset="-122"/>
                <a:cs typeface="+mn-lt"/>
                <a:sym typeface="+mn-ea"/>
              </a:rPr>
              <a:t>by the structure of sentences they process. For example, if</a:t>
            </a:r>
            <a:r>
              <a:rPr lang="en-US">
                <a:ea typeface="微软雅黑" panose="020B0503020204020204" charset="-122"/>
                <a:cs typeface="+mn-lt"/>
                <a:sym typeface="+mn-ea"/>
              </a:rPr>
              <a:t> </a:t>
            </a:r>
            <a:r>
              <a:rPr>
                <a:ea typeface="微软雅黑" panose="020B0503020204020204" charset="-122"/>
                <a:cs typeface="+mn-lt"/>
                <a:sym typeface="+mn-ea"/>
              </a:rPr>
              <a:t>the heuristics are created based on the assumption that a</a:t>
            </a:r>
            <a:r>
              <a:rPr lang="en-US">
                <a:ea typeface="微软雅黑" panose="020B0503020204020204" charset="-122"/>
                <a:cs typeface="+mn-lt"/>
                <a:sym typeface="+mn-ea"/>
              </a:rPr>
              <a:t> </a:t>
            </a:r>
            <a:r>
              <a:rPr>
                <a:ea typeface="微软雅黑" panose="020B0503020204020204" charset="-122"/>
                <a:cs typeface="+mn-lt"/>
                <a:sym typeface="+mn-ea"/>
              </a:rPr>
              <a:t>sentence is written in active voice, it cannot identify model</a:t>
            </a:r>
            <a:r>
              <a:rPr lang="en-US">
                <a:ea typeface="微软雅黑" panose="020B0503020204020204" charset="-122"/>
                <a:cs typeface="+mn-lt"/>
                <a:sym typeface="+mn-ea"/>
              </a:rPr>
              <a:t> elements correctly for the sentences in passive voice. </a:t>
            </a:r>
            <a:endParaRPr lang="en-US">
              <a:ea typeface="微软雅黑" panose="020B0503020204020204" charset="-122"/>
              <a:cs typeface="+mn-lt"/>
              <a:sym typeface="+mn-ea"/>
            </a:endParaRPr>
          </a:p>
          <a:p>
            <a:pPr marL="742950" lvl="1" indent="-285750" algn="l">
              <a:buClrTx/>
              <a:buSzTx/>
              <a:buFont typeface="Arial" panose="020B0604020202020204" pitchFamily="34" charset="0"/>
              <a:buChar char="•"/>
            </a:pPr>
            <a:endParaRPr lang="en-US">
              <a:ea typeface="微软雅黑" panose="020B0503020204020204" charset="-122"/>
              <a:cs typeface="+mn-lt"/>
              <a:sym typeface="+mn-ea"/>
            </a:endParaRPr>
          </a:p>
          <a:p>
            <a:pPr marL="742950" lvl="1" indent="-285750" algn="l">
              <a:buClrTx/>
              <a:buSzTx/>
              <a:buFont typeface="Arial" panose="020B0604020202020204" pitchFamily="34" charset="0"/>
              <a:buChar char="•"/>
            </a:pPr>
            <a:r>
              <a:rPr lang="en-US" altLang="zh-CN">
                <a:ea typeface="微软雅黑" panose="020B0503020204020204" charset="-122"/>
                <a:cs typeface="+mn-lt"/>
                <a:sym typeface="+mn-ea"/>
              </a:rPr>
              <a:t>T</a:t>
            </a:r>
            <a:r>
              <a:rPr lang="zh-CN" altLang="en-US">
                <a:ea typeface="微软雅黑" panose="020B0503020204020204" charset="-122"/>
                <a:cs typeface="+mn-lt"/>
                <a:sym typeface="+mn-ea"/>
              </a:rPr>
              <a:t>he application of state-of-the-art neural network architectures to automated model element identifcation tasks has not been studied.</a:t>
            </a:r>
            <a:endParaRPr lang="en-US">
              <a:ea typeface="微软雅黑" panose="020B0503020204020204" charset="-122"/>
              <a:cs typeface="+mn-lt"/>
              <a:sym typeface="+mn-ea"/>
            </a:endParaRPr>
          </a:p>
        </p:txBody>
      </p:sp>
      <p:sp>
        <p:nvSpPr>
          <p:cNvPr id="8" name="矩形 7"/>
          <p:cNvSpPr/>
          <p:nvPr/>
        </p:nvSpPr>
        <p:spPr>
          <a:xfrm>
            <a:off x="340360" y="4834890"/>
            <a:ext cx="11019155" cy="1198880"/>
          </a:xfrm>
          <a:prstGeom prst="rect">
            <a:avLst/>
          </a:prstGeom>
        </p:spPr>
        <p:txBody>
          <a:bodyPr wrap="square">
            <a:spAutoFit/>
          </a:bodyPr>
          <a:p>
            <a:pPr marL="285750" indent="-285750">
              <a:buFont typeface="Wingdings" panose="05000000000000000000" pitchFamily="2" charset="2"/>
              <a:buChar char="n"/>
            </a:pPr>
            <a:r>
              <a:rPr b="1" dirty="0">
                <a:solidFill>
                  <a:schemeClr val="tx1"/>
                </a:solidFill>
                <a:ea typeface="微软雅黑" panose="020B0503020204020204" charset="-122"/>
                <a:cs typeface="+mn-lt"/>
              </a:rPr>
              <a:t>Objective</a:t>
            </a:r>
            <a:endParaRPr dirty="0">
              <a:solidFill>
                <a:schemeClr val="tx1"/>
              </a:solidFill>
              <a:ea typeface="微软雅黑" panose="020B0503020204020204" charset="-122"/>
              <a:cs typeface="+mn-lt"/>
            </a:endParaRPr>
          </a:p>
          <a:p>
            <a:pPr marL="285750" indent="-285750">
              <a:buFont typeface="Wingdings" panose="05000000000000000000" pitchFamily="2" charset="2"/>
              <a:buChar char="n"/>
            </a:pPr>
            <a:endParaRPr dirty="0">
              <a:solidFill>
                <a:schemeClr val="tx1"/>
              </a:solidFill>
              <a:ea typeface="微软雅黑" panose="020B0503020204020204" charset="-122"/>
              <a:cs typeface="+mn-lt"/>
            </a:endParaRPr>
          </a:p>
          <a:p>
            <a:pPr marL="742950" lvl="1" indent="-285750" algn="l">
              <a:buClrTx/>
              <a:buSzTx/>
              <a:buFont typeface="Arial" panose="020B0604020202020204" pitchFamily="34" charset="0"/>
              <a:buChar char="•"/>
            </a:pPr>
            <a:r>
              <a:rPr lang="zh-CN" altLang="en-US">
                <a:ea typeface="微软雅黑" panose="020B0503020204020204" charset="-122"/>
                <a:cs typeface="+mn-lt"/>
                <a:sym typeface="+mn-ea"/>
              </a:rPr>
              <a:t>This paper perform an empirical study on automatic model elements identifcation for component state transition models from use case documents. </a:t>
            </a:r>
            <a:endParaRPr lang="zh-CN" altLang="en-US" sz="1800">
              <a:ea typeface="微软雅黑" panose="020B0503020204020204" charset="-122"/>
              <a:cs typeface="+mn-l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39130" y="1548130"/>
            <a:ext cx="6198235" cy="4523105"/>
          </a:xfrm>
          <a:prstGeom prst="rect">
            <a:avLst/>
          </a:prstGeom>
          <a:noFill/>
        </p:spPr>
        <p:txBody>
          <a:bodyPr wrap="square" rtlCol="0" anchor="t">
            <a:spAutoFit/>
          </a:bodyPr>
          <a:p>
            <a:r>
              <a:rPr lang="en-US" altLang="zh-CN">
                <a:cs typeface="+mn-lt"/>
              </a:rPr>
              <a:t>This paper </a:t>
            </a:r>
            <a:r>
              <a:rPr lang="zh-CN" altLang="en-US">
                <a:cs typeface="+mn-lt"/>
              </a:rPr>
              <a:t>identify </a:t>
            </a:r>
            <a:r>
              <a:rPr lang="en-US" altLang="zh-CN">
                <a:cs typeface="+mn-lt"/>
              </a:rPr>
              <a:t>four </a:t>
            </a:r>
            <a:r>
              <a:rPr lang="zh-CN" altLang="en-US">
                <a:cs typeface="+mn-lt"/>
              </a:rPr>
              <a:t>major elements of a CST diagram: </a:t>
            </a:r>
            <a:endParaRPr lang="zh-CN" altLang="en-US">
              <a:cs typeface="+mn-lt"/>
            </a:endParaRPr>
          </a:p>
          <a:p>
            <a:pPr marL="800100" lvl="1" indent="-342900">
              <a:buFont typeface="+mj-ea"/>
              <a:buAutoNum type="circleNumDbPlain"/>
            </a:pPr>
            <a:r>
              <a:rPr lang="en-US" altLang="zh-CN" b="1">
                <a:cs typeface="+mn-lt"/>
                <a:sym typeface="+mn-ea"/>
              </a:rPr>
              <a:t>C</a:t>
            </a:r>
            <a:r>
              <a:rPr lang="zh-CN" altLang="en-US" b="1">
                <a:cs typeface="+mn-lt"/>
                <a:sym typeface="+mn-ea"/>
              </a:rPr>
              <a:t>omponents</a:t>
            </a:r>
            <a:r>
              <a:rPr lang="en-US" altLang="zh-CN" b="1">
                <a:cs typeface="+mn-lt"/>
                <a:sym typeface="+mn-ea"/>
              </a:rPr>
              <a:t>: </a:t>
            </a:r>
            <a:r>
              <a:rPr lang="zh-CN" altLang="en-US">
                <a:cs typeface="+mn-lt"/>
                <a:sym typeface="+mn-ea"/>
              </a:rPr>
              <a:t>A</a:t>
            </a:r>
            <a:r>
              <a:rPr lang="en-US" altLang="zh-CN">
                <a:cs typeface="+mn-lt"/>
                <a:sym typeface="+mn-ea"/>
              </a:rPr>
              <a:t> </a:t>
            </a:r>
            <a:r>
              <a:rPr lang="zh-CN" altLang="en-US">
                <a:cs typeface="+mn-lt"/>
                <a:sym typeface="+mn-ea"/>
              </a:rPr>
              <a:t>component is def</a:t>
            </a:r>
            <a:r>
              <a:rPr lang="en-US" altLang="zh-CN">
                <a:cs typeface="+mn-lt"/>
                <a:sym typeface="+mn-ea"/>
              </a:rPr>
              <a:t>i</a:t>
            </a:r>
            <a:r>
              <a:rPr lang="zh-CN" altLang="en-US">
                <a:cs typeface="+mn-lt"/>
                <a:sym typeface="+mn-ea"/>
              </a:rPr>
              <a:t>ned as part of the system, and each component can have multiple states.</a:t>
            </a:r>
            <a:endParaRPr lang="zh-CN" altLang="en-US">
              <a:cs typeface="+mn-lt"/>
              <a:sym typeface="+mn-ea"/>
            </a:endParaRPr>
          </a:p>
          <a:p>
            <a:pPr marL="800100" lvl="1" indent="-342900">
              <a:buFont typeface="+mj-ea"/>
              <a:buAutoNum type="circleNumDbPlain" startAt="2"/>
            </a:pPr>
            <a:r>
              <a:rPr lang="en-US" altLang="zh-CN" b="1">
                <a:cs typeface="+mn-lt"/>
                <a:sym typeface="+mn-ea"/>
              </a:rPr>
              <a:t>S</a:t>
            </a:r>
            <a:r>
              <a:rPr lang="zh-CN" altLang="en-US" b="1">
                <a:cs typeface="+mn-lt"/>
                <a:sym typeface="+mn-ea"/>
              </a:rPr>
              <a:t>tates</a:t>
            </a:r>
            <a:r>
              <a:rPr lang="en-US" altLang="zh-CN" b="1">
                <a:cs typeface="+mn-lt"/>
                <a:sym typeface="+mn-ea"/>
              </a:rPr>
              <a:t>: </a:t>
            </a:r>
            <a:r>
              <a:rPr lang="zh-CN" altLang="en-US">
                <a:cs typeface="+mn-lt"/>
                <a:sym typeface="+mn-ea"/>
              </a:rPr>
              <a:t>The states of components can be changed because of actions known as transition conditions.</a:t>
            </a:r>
            <a:endParaRPr lang="zh-CN" altLang="en-US">
              <a:cs typeface="+mn-lt"/>
              <a:sym typeface="+mn-ea"/>
            </a:endParaRPr>
          </a:p>
          <a:p>
            <a:pPr marL="800100" lvl="1" indent="-342900" algn="l">
              <a:buClrTx/>
              <a:buSzTx/>
              <a:buFont typeface="+mj-ea"/>
              <a:buAutoNum type="circleNumDbPlain" startAt="2"/>
            </a:pPr>
            <a:r>
              <a:rPr lang="en-US" altLang="zh-CN" b="1">
                <a:cs typeface="+mn-lt"/>
                <a:sym typeface="+mn-ea"/>
              </a:rPr>
              <a:t>Transition conditions: </a:t>
            </a:r>
            <a:r>
              <a:rPr lang="en-US" altLang="zh-CN">
                <a:cs typeface="+mn-lt"/>
                <a:sym typeface="+mn-ea"/>
              </a:rPr>
              <a:t>There are two types of transition conditions:</a:t>
            </a: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endParaRPr lang="en-US" altLang="zh-CN">
              <a:cs typeface="+mn-lt"/>
              <a:sym typeface="+mn-ea"/>
            </a:endParaRPr>
          </a:p>
          <a:p>
            <a:pPr marL="800100" lvl="1" indent="-342900" algn="l">
              <a:buClrTx/>
              <a:buSzTx/>
              <a:buFont typeface="+mj-ea"/>
              <a:buAutoNum type="circleNumDbPlain" startAt="2"/>
            </a:pPr>
            <a:r>
              <a:rPr lang="en-US" altLang="zh-CN" b="1">
                <a:cs typeface="+mn-lt"/>
                <a:sym typeface="+mn-ea"/>
              </a:rPr>
              <a:t>A</a:t>
            </a:r>
            <a:r>
              <a:rPr lang="zh-CN" altLang="en-US" b="1">
                <a:cs typeface="+mn-lt"/>
                <a:sym typeface="+mn-ea"/>
              </a:rPr>
              <a:t>ctor</a:t>
            </a:r>
            <a:r>
              <a:rPr lang="en-US" altLang="zh-CN">
                <a:cs typeface="+mn-lt"/>
                <a:sym typeface="+mn-ea"/>
              </a:rPr>
              <a:t>: </a:t>
            </a:r>
            <a:r>
              <a:rPr lang="zh-CN" altLang="en-US">
                <a:cs typeface="+mn-lt"/>
                <a:sym typeface="+mn-ea"/>
              </a:rPr>
              <a:t>An actor is any external agent who interacts with the system to perform an action.</a:t>
            </a:r>
            <a:endParaRPr lang="en-US" altLang="zh-CN">
              <a:cs typeface="+mn-lt"/>
              <a:sym typeface="+mn-ea"/>
            </a:endParaRPr>
          </a:p>
        </p:txBody>
      </p:sp>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cs typeface="+mn-lt"/>
                <a:sym typeface="+mn-ea"/>
              </a:rPr>
              <a:t>2. Background</a:t>
            </a:r>
            <a:endParaRPr lang="en-US" altLang="zh-CN" dirty="0">
              <a:cs typeface="+mn-lt"/>
              <a:sym typeface="+mn-ea"/>
            </a:endParaRPr>
          </a:p>
        </p:txBody>
      </p:sp>
      <p:sp>
        <p:nvSpPr>
          <p:cNvPr id="4" name="文本框 3"/>
          <p:cNvSpPr txBox="1"/>
          <p:nvPr/>
        </p:nvSpPr>
        <p:spPr>
          <a:xfrm>
            <a:off x="541020" y="902970"/>
            <a:ext cx="10547985" cy="645160"/>
          </a:xfrm>
          <a:prstGeom prst="rect">
            <a:avLst/>
          </a:prstGeom>
          <a:noFill/>
        </p:spPr>
        <p:txBody>
          <a:bodyPr wrap="square" rtlCol="0" anchor="t">
            <a:spAutoFit/>
          </a:bodyPr>
          <a:p>
            <a:r>
              <a:rPr lang="zh-CN" altLang="en-US">
                <a:cs typeface="+mn-lt"/>
              </a:rPr>
              <a:t>A component state transition (CST) diagram is used to provide an abstract representation of behaviors of components in a system. </a:t>
            </a:r>
            <a:endParaRPr lang="zh-CN" altLang="en-US" b="1">
              <a:cs typeface="+mn-lt"/>
              <a:sym typeface="+mn-ea"/>
            </a:endParaRPr>
          </a:p>
        </p:txBody>
      </p:sp>
      <p:sp>
        <p:nvSpPr>
          <p:cNvPr id="6" name="文本框 5"/>
          <p:cNvSpPr txBox="1"/>
          <p:nvPr/>
        </p:nvSpPr>
        <p:spPr>
          <a:xfrm>
            <a:off x="318770" y="451485"/>
            <a:ext cx="6332220" cy="368300"/>
          </a:xfrm>
          <a:prstGeom prst="rect">
            <a:avLst/>
          </a:prstGeom>
          <a:noFill/>
        </p:spPr>
        <p:txBody>
          <a:bodyPr wrap="square" rtlCol="0" anchor="t">
            <a:spAutoFit/>
          </a:bodyPr>
          <a:p>
            <a:pPr marL="285750" indent="-285750">
              <a:buFont typeface="Wingdings" panose="05000000000000000000" charset="0"/>
              <a:buChar char="n"/>
            </a:pPr>
            <a:r>
              <a:rPr lang="zh-CN" altLang="en-US">
                <a:cs typeface="+mn-lt"/>
              </a:rPr>
              <a:t>Component state transition diagrams</a:t>
            </a:r>
            <a:endParaRPr lang="zh-CN" altLang="en-US">
              <a:cs typeface="+mn-lt"/>
            </a:endParaRPr>
          </a:p>
        </p:txBody>
      </p:sp>
      <p:sp>
        <p:nvSpPr>
          <p:cNvPr id="2" name="文本框 1"/>
          <p:cNvSpPr txBox="1"/>
          <p:nvPr/>
        </p:nvSpPr>
        <p:spPr>
          <a:xfrm>
            <a:off x="6650990" y="3587115"/>
            <a:ext cx="5016500" cy="1753235"/>
          </a:xfrm>
          <a:prstGeom prst="rect">
            <a:avLst/>
          </a:prstGeom>
          <a:noFill/>
        </p:spPr>
        <p:txBody>
          <a:bodyPr wrap="square" rtlCol="0" anchor="t">
            <a:spAutoFit/>
          </a:bodyPr>
          <a:p>
            <a:pPr lvl="1" indent="0">
              <a:buFont typeface="+mj-ea"/>
              <a:buNone/>
            </a:pPr>
            <a:r>
              <a:rPr lang="en-US" altLang="zh-CN">
                <a:cs typeface="+mn-lt"/>
                <a:sym typeface="+mn-ea"/>
              </a:rPr>
              <a:t>1) </a:t>
            </a:r>
            <a:r>
              <a:rPr lang="zh-CN" altLang="en-US">
                <a:cs typeface="+mn-lt"/>
                <a:sym typeface="+mn-ea"/>
              </a:rPr>
              <a:t>A </a:t>
            </a:r>
            <a:r>
              <a:rPr lang="zh-CN" altLang="en-US" b="1">
                <a:cs typeface="+mn-lt"/>
                <a:sym typeface="+mn-ea"/>
              </a:rPr>
              <a:t>system transition condition</a:t>
            </a:r>
            <a:r>
              <a:rPr lang="zh-CN" altLang="en-US">
                <a:cs typeface="+mn-lt"/>
                <a:sym typeface="+mn-ea"/>
              </a:rPr>
              <a:t> refers to components</a:t>
            </a:r>
            <a:r>
              <a:rPr lang="en-US" altLang="zh-CN">
                <a:cs typeface="+mn-lt"/>
                <a:sym typeface="+mn-ea"/>
              </a:rPr>
              <a:t>’</a:t>
            </a:r>
            <a:r>
              <a:rPr lang="zh-CN" altLang="en-US">
                <a:cs typeface="+mn-lt"/>
                <a:sym typeface="+mn-ea"/>
              </a:rPr>
              <a:t> states that result in the state change of other components. </a:t>
            </a:r>
            <a:endParaRPr lang="zh-CN" altLang="en-US">
              <a:cs typeface="+mn-lt"/>
              <a:sym typeface="+mn-ea"/>
            </a:endParaRPr>
          </a:p>
          <a:p>
            <a:pPr lvl="1" indent="0">
              <a:buFont typeface="+mj-ea"/>
              <a:buNone/>
            </a:pPr>
            <a:r>
              <a:rPr lang="en-US" altLang="zh-CN">
                <a:cs typeface="+mn-lt"/>
                <a:sym typeface="+mn-ea"/>
              </a:rPr>
              <a:t>2) </a:t>
            </a:r>
            <a:r>
              <a:rPr lang="zh-CN" altLang="en-US">
                <a:cs typeface="+mn-lt"/>
                <a:sym typeface="+mn-ea"/>
              </a:rPr>
              <a:t>An </a:t>
            </a:r>
            <a:r>
              <a:rPr lang="zh-CN" altLang="en-US" b="1">
                <a:cs typeface="+mn-lt"/>
                <a:sym typeface="+mn-ea"/>
              </a:rPr>
              <a:t>environmental transition</a:t>
            </a:r>
            <a:r>
              <a:rPr lang="zh-CN" altLang="en-US">
                <a:cs typeface="+mn-lt"/>
                <a:sym typeface="+mn-ea"/>
              </a:rPr>
              <a:t> condition is an action performed by humans or other external entities that are not part of the system. </a:t>
            </a:r>
            <a:endParaRPr lang="zh-CN" altLang="en-US">
              <a:cs typeface="+mn-lt"/>
            </a:endParaRPr>
          </a:p>
        </p:txBody>
      </p:sp>
      <p:sp>
        <p:nvSpPr>
          <p:cNvPr id="7" name="文本框 6"/>
          <p:cNvSpPr txBox="1"/>
          <p:nvPr/>
        </p:nvSpPr>
        <p:spPr>
          <a:xfrm>
            <a:off x="612775" y="4537710"/>
            <a:ext cx="4702810" cy="521970"/>
          </a:xfrm>
          <a:prstGeom prst="rect">
            <a:avLst/>
          </a:prstGeom>
          <a:noFill/>
        </p:spPr>
        <p:txBody>
          <a:bodyPr wrap="square" rtlCol="0" anchor="t">
            <a:spAutoFit/>
          </a:bodyPr>
          <a:p>
            <a:pPr algn="ctr"/>
            <a:r>
              <a:rPr lang="zh-CN" altLang="en-US" sz="1400">
                <a:cs typeface="+mn-lt"/>
              </a:rPr>
              <a:t>Fig. </a:t>
            </a:r>
            <a:r>
              <a:rPr lang="en-US" altLang="zh-CN" sz="1400">
                <a:cs typeface="+mn-lt"/>
              </a:rPr>
              <a:t>1</a:t>
            </a:r>
            <a:r>
              <a:rPr lang="zh-CN" altLang="en-US" sz="1400">
                <a:cs typeface="+mn-lt"/>
              </a:rPr>
              <a:t> Example of a component state transition diagram for ultrasonic sensor</a:t>
            </a:r>
            <a:r>
              <a:rPr lang="en-US" altLang="zh-CN" sz="1400">
                <a:cs typeface="+mn-lt"/>
              </a:rPr>
              <a:t>(超声波传感器)</a:t>
            </a:r>
            <a:endParaRPr lang="en-US" altLang="zh-CN" sz="1400">
              <a:cs typeface="+mn-lt"/>
            </a:endParaRPr>
          </a:p>
        </p:txBody>
      </p:sp>
      <p:pic>
        <p:nvPicPr>
          <p:cNvPr id="5" name="图片 4"/>
          <p:cNvPicPr>
            <a:picLocks noChangeAspect="1"/>
          </p:cNvPicPr>
          <p:nvPr/>
        </p:nvPicPr>
        <p:blipFill>
          <a:blip r:embed="rId1"/>
          <a:stretch>
            <a:fillRect/>
          </a:stretch>
        </p:blipFill>
        <p:spPr>
          <a:xfrm>
            <a:off x="439420" y="2152650"/>
            <a:ext cx="5420360" cy="2370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96875" y="621665"/>
            <a:ext cx="11249660" cy="525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sz="1600" b="1">
                <a:solidFill>
                  <a:schemeClr val="tx1"/>
                </a:solidFill>
                <a:cs typeface="+mn-lt"/>
                <a:sym typeface="+mn-ea"/>
              </a:rPr>
              <a:t>Central RQ</a:t>
            </a:r>
            <a:r>
              <a:rPr sz="1600">
                <a:solidFill>
                  <a:schemeClr val="tx1"/>
                </a:solidFill>
                <a:cs typeface="+mn-lt"/>
                <a:sym typeface="+mn-ea"/>
              </a:rPr>
              <a:t>:</a:t>
            </a:r>
            <a:r>
              <a:rPr lang="en-US" sz="1600">
                <a:solidFill>
                  <a:schemeClr val="tx1"/>
                </a:solidFill>
                <a:cs typeface="+mn-lt"/>
                <a:sym typeface="+mn-ea"/>
              </a:rPr>
              <a:t> </a:t>
            </a:r>
            <a:r>
              <a:rPr sz="1600">
                <a:solidFill>
                  <a:schemeClr val="tx1"/>
                </a:solidFill>
                <a:cs typeface="+mn-lt"/>
                <a:sym typeface="+mn-ea"/>
              </a:rPr>
              <a:t>Which neural </a:t>
            </a:r>
            <a:r>
              <a:rPr sz="1600" b="1">
                <a:solidFill>
                  <a:srgbClr val="FF0000"/>
                </a:solidFill>
                <a:cs typeface="+mn-lt"/>
                <a:sym typeface="+mn-ea"/>
              </a:rPr>
              <a:t>network architectures are</a:t>
            </a:r>
            <a:r>
              <a:rPr sz="1600">
                <a:solidFill>
                  <a:schemeClr val="tx1"/>
                </a:solidFill>
                <a:cs typeface="+mn-lt"/>
                <a:sym typeface="+mn-ea"/>
              </a:rPr>
              <a:t> </a:t>
            </a:r>
            <a:r>
              <a:rPr sz="1600" b="1">
                <a:solidFill>
                  <a:srgbClr val="FF0000"/>
                </a:solidFill>
                <a:cs typeface="+mn-lt"/>
                <a:sym typeface="+mn-ea"/>
              </a:rPr>
              <a:t>ef</a:t>
            </a:r>
            <a:r>
              <a:rPr lang="en-US" sz="1600" b="1">
                <a:solidFill>
                  <a:srgbClr val="FF0000"/>
                </a:solidFill>
                <a:cs typeface="+mn-lt"/>
                <a:sym typeface="+mn-ea"/>
              </a:rPr>
              <a:t>f</a:t>
            </a:r>
            <a:r>
              <a:rPr sz="1600" b="1">
                <a:solidFill>
                  <a:srgbClr val="FF0000"/>
                </a:solidFill>
                <a:cs typeface="+mn-lt"/>
                <a:sym typeface="+mn-ea"/>
              </a:rPr>
              <a:t>ective in performing</a:t>
            </a:r>
            <a:r>
              <a:rPr sz="1600">
                <a:solidFill>
                  <a:schemeClr val="tx1"/>
                </a:solidFill>
                <a:cs typeface="+mn-lt"/>
                <a:sym typeface="+mn-ea"/>
              </a:rPr>
              <a:t> automated model element identif</a:t>
            </a:r>
            <a:r>
              <a:rPr lang="en-US" sz="1600">
                <a:solidFill>
                  <a:schemeClr val="tx1"/>
                </a:solidFill>
                <a:cs typeface="+mn-lt"/>
                <a:sym typeface="+mn-ea"/>
              </a:rPr>
              <a:t>i</a:t>
            </a:r>
            <a:r>
              <a:rPr sz="1600">
                <a:solidFill>
                  <a:schemeClr val="tx1"/>
                </a:solidFill>
                <a:cs typeface="+mn-lt"/>
                <a:sym typeface="+mn-ea"/>
              </a:rPr>
              <a:t>cation and what are the </a:t>
            </a:r>
            <a:r>
              <a:rPr sz="1600" b="1">
                <a:solidFill>
                  <a:srgbClr val="FF0000"/>
                </a:solidFill>
                <a:cs typeface="+mn-lt"/>
                <a:sym typeface="+mn-ea"/>
              </a:rPr>
              <a:t>factors a</a:t>
            </a:r>
            <a:r>
              <a:rPr lang="en-US" sz="1600" b="1">
                <a:solidFill>
                  <a:srgbClr val="FF0000"/>
                </a:solidFill>
                <a:cs typeface="+mn-lt"/>
                <a:sym typeface="+mn-ea"/>
              </a:rPr>
              <a:t>f</a:t>
            </a:r>
            <a:r>
              <a:rPr sz="1600" b="1">
                <a:solidFill>
                  <a:srgbClr val="FF0000"/>
                </a:solidFill>
                <a:cs typeface="+mn-lt"/>
                <a:sym typeface="+mn-ea"/>
              </a:rPr>
              <a:t>fecting their performance</a:t>
            </a:r>
            <a:r>
              <a:rPr sz="1600">
                <a:solidFill>
                  <a:schemeClr val="tx1"/>
                </a:solidFill>
                <a:cs typeface="+mn-lt"/>
                <a:sym typeface="+mn-ea"/>
              </a:rPr>
              <a:t>?</a:t>
            </a:r>
            <a:endParaRPr sz="1600">
              <a:solidFill>
                <a:schemeClr val="tx1"/>
              </a:solidFill>
              <a:cs typeface="+mn-lt"/>
              <a:sym typeface="+mn-ea"/>
            </a:endParaRPr>
          </a:p>
        </p:txBody>
      </p:sp>
      <p:sp>
        <p:nvSpPr>
          <p:cNvPr id="6" name="矩形 5"/>
          <p:cNvSpPr/>
          <p:nvPr/>
        </p:nvSpPr>
        <p:spPr>
          <a:xfrm>
            <a:off x="397510" y="1386840"/>
            <a:ext cx="4149725" cy="57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zh-CN" altLang="en-US" sz="1600" b="1">
                <a:solidFill>
                  <a:schemeClr val="tx1"/>
                </a:solidFill>
                <a:cs typeface="+mn-lt"/>
                <a:sym typeface="+mn-ea"/>
              </a:rPr>
              <a:t>RQ1</a:t>
            </a:r>
            <a:r>
              <a:rPr lang="en-US" altLang="zh-CN" sz="1600">
                <a:solidFill>
                  <a:schemeClr val="tx1"/>
                </a:solidFill>
                <a:cs typeface="+mn-lt"/>
                <a:sym typeface="+mn-ea"/>
              </a:rPr>
              <a:t>:</a:t>
            </a:r>
            <a:r>
              <a:rPr lang="zh-CN" altLang="en-US" sz="1600">
                <a:solidFill>
                  <a:schemeClr val="tx1"/>
                </a:solidFill>
                <a:cs typeface="+mn-lt"/>
                <a:sym typeface="+mn-ea"/>
              </a:rPr>
              <a:t> What is the </a:t>
            </a:r>
            <a:r>
              <a:rPr lang="zh-CN" altLang="en-US" sz="1600" b="1">
                <a:solidFill>
                  <a:srgbClr val="FF0000"/>
                </a:solidFill>
                <a:cs typeface="+mn-lt"/>
                <a:sym typeface="+mn-ea"/>
              </a:rPr>
              <a:t>ef</a:t>
            </a:r>
            <a:r>
              <a:rPr lang="en-US" altLang="zh-CN" sz="1600" b="1">
                <a:solidFill>
                  <a:srgbClr val="FF0000"/>
                </a:solidFill>
                <a:cs typeface="+mn-lt"/>
                <a:sym typeface="+mn-ea"/>
              </a:rPr>
              <a:t>f</a:t>
            </a:r>
            <a:r>
              <a:rPr lang="zh-CN" altLang="en-US" sz="1600" b="1">
                <a:solidFill>
                  <a:srgbClr val="FF0000"/>
                </a:solidFill>
                <a:cs typeface="+mn-lt"/>
                <a:sym typeface="+mn-ea"/>
              </a:rPr>
              <a:t>ectiveness </a:t>
            </a:r>
            <a:r>
              <a:rPr lang="zh-CN" altLang="en-US" sz="1600">
                <a:solidFill>
                  <a:schemeClr val="tx1"/>
                </a:solidFill>
                <a:cs typeface="+mn-lt"/>
                <a:sym typeface="+mn-ea"/>
              </a:rPr>
              <a:t>of the neural network</a:t>
            </a:r>
            <a:r>
              <a:rPr lang="en-US" altLang="zh-CN" sz="1600">
                <a:solidFill>
                  <a:schemeClr val="tx1"/>
                </a:solidFill>
                <a:cs typeface="+mn-lt"/>
                <a:sym typeface="+mn-ea"/>
              </a:rPr>
              <a:t> </a:t>
            </a:r>
            <a:r>
              <a:rPr lang="zh-CN" altLang="en-US" sz="1600">
                <a:solidFill>
                  <a:schemeClr val="tx1"/>
                </a:solidFill>
                <a:cs typeface="+mn-lt"/>
                <a:sym typeface="+mn-ea"/>
              </a:rPr>
              <a:t>architectures on test and unseen data?</a:t>
            </a:r>
            <a:endParaRPr sz="1600">
              <a:solidFill>
                <a:schemeClr val="tx1"/>
              </a:solidFill>
              <a:cs typeface="+mn-lt"/>
              <a:sym typeface="+mn-ea"/>
            </a:endParaRPr>
          </a:p>
        </p:txBody>
      </p:sp>
      <p:sp>
        <p:nvSpPr>
          <p:cNvPr id="7" name="矩形 6"/>
          <p:cNvSpPr/>
          <p:nvPr/>
        </p:nvSpPr>
        <p:spPr>
          <a:xfrm>
            <a:off x="6490335" y="1386840"/>
            <a:ext cx="5155565" cy="573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zh-CN" altLang="en-US" sz="1600" b="1">
                <a:solidFill>
                  <a:schemeClr val="tx1"/>
                </a:solidFill>
                <a:cs typeface="+mn-lt"/>
                <a:sym typeface="+mn-ea"/>
              </a:rPr>
              <a:t>RQ2</a:t>
            </a:r>
            <a:r>
              <a:rPr lang="en-US" altLang="zh-CN" sz="1600">
                <a:solidFill>
                  <a:schemeClr val="tx1"/>
                </a:solidFill>
                <a:cs typeface="+mn-lt"/>
                <a:sym typeface="+mn-ea"/>
              </a:rPr>
              <a:t>:</a:t>
            </a:r>
            <a:r>
              <a:rPr lang="zh-CN" altLang="en-US" sz="1600">
                <a:solidFill>
                  <a:schemeClr val="tx1"/>
                </a:solidFill>
                <a:cs typeface="+mn-lt"/>
                <a:sym typeface="+mn-ea"/>
              </a:rPr>
              <a:t> What are the </a:t>
            </a:r>
            <a:r>
              <a:rPr lang="zh-CN" altLang="en-US" sz="1600" b="1">
                <a:solidFill>
                  <a:srgbClr val="FF0000"/>
                </a:solidFill>
                <a:cs typeface="+mn-lt"/>
                <a:sym typeface="+mn-ea"/>
              </a:rPr>
              <a:t>factors</a:t>
            </a:r>
            <a:r>
              <a:rPr lang="zh-CN" altLang="en-US" sz="1600">
                <a:solidFill>
                  <a:schemeClr val="tx1"/>
                </a:solidFill>
                <a:cs typeface="+mn-lt"/>
                <a:sym typeface="+mn-ea"/>
              </a:rPr>
              <a:t> that a</a:t>
            </a:r>
            <a:r>
              <a:rPr lang="en-US" altLang="zh-CN" sz="1600">
                <a:solidFill>
                  <a:schemeClr val="tx1"/>
                </a:solidFill>
                <a:cs typeface="+mn-lt"/>
                <a:sym typeface="+mn-ea"/>
              </a:rPr>
              <a:t>f</a:t>
            </a:r>
            <a:r>
              <a:rPr lang="zh-CN" altLang="en-US" sz="1600">
                <a:solidFill>
                  <a:schemeClr val="tx1"/>
                </a:solidFill>
                <a:cs typeface="+mn-lt"/>
                <a:sym typeface="+mn-ea"/>
              </a:rPr>
              <a:t>fect the performance of neural networks when predicting the model elements?</a:t>
            </a:r>
            <a:endParaRPr lang="zh-CN" altLang="en-US" sz="1600">
              <a:solidFill>
                <a:schemeClr val="tx1"/>
              </a:solidFill>
              <a:cs typeface="+mn-lt"/>
              <a:sym typeface="+mn-ea"/>
            </a:endParaRPr>
          </a:p>
        </p:txBody>
      </p:sp>
      <p:sp>
        <p:nvSpPr>
          <p:cNvPr id="8" name="矩形 7"/>
          <p:cNvSpPr/>
          <p:nvPr/>
        </p:nvSpPr>
        <p:spPr>
          <a:xfrm>
            <a:off x="398145" y="5233035"/>
            <a:ext cx="11248390" cy="5187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sz="1600" b="1">
                <a:solidFill>
                  <a:schemeClr val="tx1"/>
                </a:solidFill>
                <a:cs typeface="+mn-lt"/>
                <a:sym typeface="+mn-ea"/>
              </a:rPr>
              <a:t>RQ3</a:t>
            </a:r>
            <a:r>
              <a:rPr sz="1600">
                <a:solidFill>
                  <a:schemeClr val="tx1"/>
                </a:solidFill>
                <a:cs typeface="+mn-lt"/>
                <a:sym typeface="+mn-ea"/>
              </a:rPr>
              <a:t>: Are there </a:t>
            </a:r>
            <a:r>
              <a:rPr sz="1600" b="1">
                <a:solidFill>
                  <a:srgbClr val="FF0000"/>
                </a:solidFill>
                <a:cs typeface="+mn-lt"/>
                <a:sym typeface="+mn-ea"/>
              </a:rPr>
              <a:t>trade-offs</a:t>
            </a:r>
            <a:r>
              <a:rPr sz="1600">
                <a:solidFill>
                  <a:schemeClr val="tx1"/>
                </a:solidFill>
                <a:cs typeface="+mn-lt"/>
                <a:sym typeface="+mn-ea"/>
              </a:rPr>
              <a:t> among neural network architectures for automa</a:t>
            </a:r>
            <a:r>
              <a:rPr lang="en-US" sz="1600">
                <a:solidFill>
                  <a:schemeClr val="tx1"/>
                </a:solidFill>
                <a:cs typeface="+mn-lt"/>
                <a:sym typeface="+mn-ea"/>
              </a:rPr>
              <a:t>ti</a:t>
            </a:r>
            <a:r>
              <a:rPr sz="1600">
                <a:solidFill>
                  <a:schemeClr val="tx1"/>
                </a:solidFill>
                <a:cs typeface="+mn-lt"/>
                <a:sym typeface="+mn-ea"/>
              </a:rPr>
              <a:t>c model</a:t>
            </a:r>
            <a:r>
              <a:rPr lang="en-US" sz="1600">
                <a:solidFill>
                  <a:schemeClr val="tx1"/>
                </a:solidFill>
                <a:cs typeface="+mn-lt"/>
                <a:sym typeface="+mn-ea"/>
              </a:rPr>
              <a:t> </a:t>
            </a:r>
            <a:r>
              <a:rPr sz="1600">
                <a:solidFill>
                  <a:schemeClr val="tx1"/>
                </a:solidFill>
                <a:cs typeface="+mn-lt"/>
                <a:sym typeface="+mn-ea"/>
              </a:rPr>
              <a:t>element iden</a:t>
            </a:r>
            <a:r>
              <a:rPr lang="en-US" sz="1600">
                <a:solidFill>
                  <a:schemeClr val="tx1"/>
                </a:solidFill>
                <a:cs typeface="+mn-lt"/>
                <a:sym typeface="+mn-ea"/>
              </a:rPr>
              <a:t>ti</a:t>
            </a:r>
            <a:r>
              <a:rPr sz="1600">
                <a:solidFill>
                  <a:schemeClr val="tx1"/>
                </a:solidFill>
                <a:cs typeface="+mn-lt"/>
                <a:sym typeface="+mn-ea"/>
              </a:rPr>
              <a:t>fica</a:t>
            </a:r>
            <a:r>
              <a:rPr lang="en-US" sz="1600">
                <a:solidFill>
                  <a:schemeClr val="tx1"/>
                </a:solidFill>
                <a:cs typeface="+mn-lt"/>
                <a:sym typeface="+mn-ea"/>
              </a:rPr>
              <a:t>ti</a:t>
            </a:r>
            <a:r>
              <a:rPr sz="1600">
                <a:solidFill>
                  <a:schemeClr val="tx1"/>
                </a:solidFill>
                <a:cs typeface="+mn-lt"/>
                <a:sym typeface="+mn-ea"/>
              </a:rPr>
              <a:t>on task? If so, what can we infer?</a:t>
            </a:r>
            <a:endParaRPr sz="1600">
              <a:solidFill>
                <a:schemeClr val="tx1"/>
              </a:solidFill>
              <a:cs typeface="+mn-lt"/>
              <a:sym typeface="+mn-ea"/>
            </a:endParaRPr>
          </a:p>
        </p:txBody>
      </p:sp>
      <p:sp>
        <p:nvSpPr>
          <p:cNvPr id="9" name="矩形 8"/>
          <p:cNvSpPr/>
          <p:nvPr/>
        </p:nvSpPr>
        <p:spPr>
          <a:xfrm>
            <a:off x="1282700" y="2382520"/>
            <a:ext cx="10363835" cy="421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600" b="1">
                <a:solidFill>
                  <a:schemeClr val="tx1"/>
                </a:solidFill>
                <a:cs typeface="+mn-lt"/>
                <a:sym typeface="+mn-ea"/>
              </a:rPr>
              <a:t>RQ2.1</a:t>
            </a:r>
            <a:r>
              <a:rPr lang="en-US" altLang="zh-CN" sz="1600">
                <a:solidFill>
                  <a:schemeClr val="tx1"/>
                </a:solidFill>
                <a:cs typeface="+mn-lt"/>
                <a:sym typeface="+mn-ea"/>
              </a:rPr>
              <a:t>:</a:t>
            </a:r>
            <a:r>
              <a:rPr lang="zh-CN" altLang="en-US" sz="1600">
                <a:solidFill>
                  <a:schemeClr val="tx1"/>
                </a:solidFill>
                <a:cs typeface="+mn-lt"/>
                <a:sym typeface="+mn-ea"/>
              </a:rPr>
              <a:t> How does the </a:t>
            </a:r>
            <a:r>
              <a:rPr lang="zh-CN" altLang="en-US" sz="1600" b="1">
                <a:solidFill>
                  <a:srgbClr val="FF0000"/>
                </a:solidFill>
                <a:cs typeface="+mn-lt"/>
                <a:sym typeface="+mn-ea"/>
              </a:rPr>
              <a:t>partitioning of data</a:t>
            </a:r>
            <a:r>
              <a:rPr lang="zh-CN" altLang="en-US" sz="1600">
                <a:solidFill>
                  <a:schemeClr val="tx1"/>
                </a:solidFill>
                <a:cs typeface="+mn-lt"/>
                <a:sym typeface="+mn-ea"/>
              </a:rPr>
              <a:t> into training, validation, and test a</a:t>
            </a:r>
            <a:r>
              <a:rPr lang="en-US" altLang="zh-CN" sz="1600">
                <a:solidFill>
                  <a:schemeClr val="tx1"/>
                </a:solidFill>
                <a:cs typeface="+mn-lt"/>
                <a:sym typeface="+mn-ea"/>
              </a:rPr>
              <a:t>f</a:t>
            </a:r>
            <a:r>
              <a:rPr lang="zh-CN" altLang="en-US" sz="1600">
                <a:solidFill>
                  <a:schemeClr val="tx1"/>
                </a:solidFill>
                <a:cs typeface="+mn-lt"/>
                <a:sym typeface="+mn-ea"/>
              </a:rPr>
              <a:t>fect the performance of neural networks?</a:t>
            </a:r>
            <a:endParaRPr lang="zh-CN" altLang="en-US" sz="1600">
              <a:solidFill>
                <a:schemeClr val="tx1"/>
              </a:solidFill>
              <a:cs typeface="+mn-lt"/>
              <a:sym typeface="+mn-ea"/>
            </a:endParaRPr>
          </a:p>
        </p:txBody>
      </p:sp>
      <p:sp>
        <p:nvSpPr>
          <p:cNvPr id="10" name="矩形 9"/>
          <p:cNvSpPr/>
          <p:nvPr/>
        </p:nvSpPr>
        <p:spPr>
          <a:xfrm>
            <a:off x="1282700" y="3545840"/>
            <a:ext cx="10363835" cy="605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600" b="1">
                <a:solidFill>
                  <a:schemeClr val="tx1"/>
                </a:solidFill>
                <a:cs typeface="+mn-lt"/>
                <a:sym typeface="+mn-ea"/>
              </a:rPr>
              <a:t>RQ2.3</a:t>
            </a:r>
            <a:r>
              <a:rPr lang="en-US" altLang="zh-CN" sz="1600">
                <a:solidFill>
                  <a:schemeClr val="tx1"/>
                </a:solidFill>
                <a:cs typeface="+mn-lt"/>
                <a:sym typeface="+mn-ea"/>
              </a:rPr>
              <a:t>:</a:t>
            </a:r>
            <a:r>
              <a:rPr lang="zh-CN" altLang="en-US" sz="1600">
                <a:solidFill>
                  <a:schemeClr val="tx1"/>
                </a:solidFill>
                <a:cs typeface="+mn-lt"/>
                <a:sym typeface="+mn-ea"/>
              </a:rPr>
              <a:t> Do neural networks predict model elements better when we use </a:t>
            </a:r>
            <a:r>
              <a:rPr lang="zh-CN" altLang="en-US" sz="1600" b="1">
                <a:solidFill>
                  <a:srgbClr val="FF0000"/>
                </a:solidFill>
                <a:cs typeface="+mn-lt"/>
                <a:sym typeface="+mn-ea"/>
              </a:rPr>
              <a:t>a single classifer for all model elements</a:t>
            </a:r>
            <a:r>
              <a:rPr lang="zh-CN" altLang="en-US" sz="1600">
                <a:solidFill>
                  <a:schemeClr val="tx1"/>
                </a:solidFill>
                <a:cs typeface="+mn-lt"/>
                <a:sym typeface="+mn-ea"/>
              </a:rPr>
              <a:t> or </a:t>
            </a:r>
            <a:r>
              <a:rPr lang="zh-CN" altLang="en-US" sz="1600" b="1">
                <a:solidFill>
                  <a:srgbClr val="FF0000"/>
                </a:solidFill>
                <a:cs typeface="+mn-lt"/>
                <a:sym typeface="+mn-ea"/>
              </a:rPr>
              <a:t>separate classifers for each type of model elements</a:t>
            </a:r>
            <a:r>
              <a:rPr lang="zh-CN" altLang="en-US" sz="1600">
                <a:solidFill>
                  <a:schemeClr val="tx1"/>
                </a:solidFill>
                <a:cs typeface="+mn-lt"/>
                <a:sym typeface="+mn-ea"/>
              </a:rPr>
              <a:t>?</a:t>
            </a:r>
            <a:endParaRPr sz="1600">
              <a:solidFill>
                <a:schemeClr val="tx1"/>
              </a:solidFill>
              <a:cs typeface="+mn-lt"/>
              <a:sym typeface="+mn-ea"/>
            </a:endParaRPr>
          </a:p>
        </p:txBody>
      </p:sp>
      <p:sp>
        <p:nvSpPr>
          <p:cNvPr id="11" name="矩形 10"/>
          <p:cNvSpPr/>
          <p:nvPr/>
        </p:nvSpPr>
        <p:spPr>
          <a:xfrm>
            <a:off x="1282700" y="2966085"/>
            <a:ext cx="10363835" cy="404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600" b="1">
                <a:solidFill>
                  <a:schemeClr val="tx1"/>
                </a:solidFill>
                <a:cs typeface="+mn-lt"/>
                <a:sym typeface="+mn-ea"/>
              </a:rPr>
              <a:t>RQ2.2</a:t>
            </a:r>
            <a:r>
              <a:rPr lang="en-US" altLang="zh-CN" sz="1600">
                <a:solidFill>
                  <a:schemeClr val="tx1"/>
                </a:solidFill>
                <a:cs typeface="+mn-lt"/>
                <a:sym typeface="+mn-ea"/>
              </a:rPr>
              <a:t>:</a:t>
            </a:r>
            <a:r>
              <a:rPr lang="zh-CN" altLang="en-US" sz="1600">
                <a:solidFill>
                  <a:schemeClr val="tx1"/>
                </a:solidFill>
                <a:cs typeface="+mn-lt"/>
                <a:sym typeface="+mn-ea"/>
              </a:rPr>
              <a:t> How does </a:t>
            </a:r>
            <a:r>
              <a:rPr lang="zh-CN" altLang="en-US" sz="1600" b="1">
                <a:solidFill>
                  <a:srgbClr val="FF0000"/>
                </a:solidFill>
                <a:cs typeface="+mn-lt"/>
                <a:sym typeface="+mn-ea"/>
              </a:rPr>
              <a:t>experimental design</a:t>
            </a:r>
            <a:r>
              <a:rPr lang="zh-CN" altLang="en-US" sz="1600">
                <a:solidFill>
                  <a:schemeClr val="tx1"/>
                </a:solidFill>
                <a:cs typeface="+mn-lt"/>
                <a:sym typeface="+mn-ea"/>
              </a:rPr>
              <a:t> af</a:t>
            </a:r>
            <a:r>
              <a:rPr lang="en-US" altLang="zh-CN" sz="1600">
                <a:solidFill>
                  <a:schemeClr val="tx1"/>
                </a:solidFill>
                <a:cs typeface="+mn-lt"/>
                <a:sym typeface="+mn-ea"/>
              </a:rPr>
              <a:t>f</a:t>
            </a:r>
            <a:r>
              <a:rPr lang="zh-CN" altLang="en-US" sz="1600">
                <a:solidFill>
                  <a:schemeClr val="tx1"/>
                </a:solidFill>
                <a:cs typeface="+mn-lt"/>
                <a:sym typeface="+mn-ea"/>
              </a:rPr>
              <a:t>ect the performance of neural networks?</a:t>
            </a:r>
            <a:endParaRPr lang="zh-CN" altLang="en-US" sz="1600">
              <a:solidFill>
                <a:schemeClr val="tx1"/>
              </a:solidFill>
              <a:cs typeface="+mn-lt"/>
              <a:sym typeface="+mn-ea"/>
            </a:endParaRPr>
          </a:p>
        </p:txBody>
      </p:sp>
      <p:sp>
        <p:nvSpPr>
          <p:cNvPr id="12" name="矩形 11"/>
          <p:cNvSpPr/>
          <p:nvPr/>
        </p:nvSpPr>
        <p:spPr>
          <a:xfrm>
            <a:off x="1282700" y="4326255"/>
            <a:ext cx="10363835"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600" b="1">
                <a:solidFill>
                  <a:schemeClr val="tx1"/>
                </a:solidFill>
                <a:cs typeface="+mn-lt"/>
                <a:sym typeface="+mn-ea"/>
              </a:rPr>
              <a:t>RQ2.4</a:t>
            </a:r>
            <a:r>
              <a:rPr lang="en-US" altLang="zh-CN" sz="1600">
                <a:solidFill>
                  <a:schemeClr val="tx1"/>
                </a:solidFill>
                <a:cs typeface="+mn-lt"/>
                <a:sym typeface="+mn-ea"/>
              </a:rPr>
              <a:t>:</a:t>
            </a:r>
            <a:r>
              <a:rPr lang="zh-CN" altLang="en-US" sz="1600">
                <a:solidFill>
                  <a:schemeClr val="tx1"/>
                </a:solidFill>
                <a:cs typeface="+mn-lt"/>
                <a:sym typeface="+mn-ea"/>
              </a:rPr>
              <a:t> Does the way we perform </a:t>
            </a:r>
            <a:r>
              <a:rPr lang="zh-CN" altLang="en-US" sz="1600" b="1">
                <a:solidFill>
                  <a:srgbClr val="FF0000"/>
                </a:solidFill>
                <a:cs typeface="+mn-lt"/>
                <a:sym typeface="+mn-ea"/>
              </a:rPr>
              <a:t>human annotations</a:t>
            </a:r>
            <a:r>
              <a:rPr lang="zh-CN" altLang="en-US" sz="1600">
                <a:solidFill>
                  <a:schemeClr val="tx1"/>
                </a:solidFill>
                <a:cs typeface="+mn-lt"/>
                <a:sym typeface="+mn-ea"/>
              </a:rPr>
              <a:t> af</a:t>
            </a:r>
            <a:r>
              <a:rPr lang="en-US" altLang="zh-CN" sz="1600">
                <a:solidFill>
                  <a:schemeClr val="tx1"/>
                </a:solidFill>
                <a:cs typeface="+mn-lt"/>
                <a:sym typeface="+mn-ea"/>
              </a:rPr>
              <a:t>f</a:t>
            </a:r>
            <a:r>
              <a:rPr lang="zh-CN" altLang="en-US" sz="1600">
                <a:solidFill>
                  <a:schemeClr val="tx1"/>
                </a:solidFill>
                <a:cs typeface="+mn-lt"/>
                <a:sym typeface="+mn-ea"/>
              </a:rPr>
              <a:t>ect the predictions of model elements by neural</a:t>
            </a:r>
            <a:r>
              <a:rPr lang="en-US" altLang="zh-CN" sz="1600">
                <a:solidFill>
                  <a:schemeClr val="tx1"/>
                </a:solidFill>
                <a:cs typeface="+mn-lt"/>
                <a:sym typeface="+mn-ea"/>
              </a:rPr>
              <a:t> </a:t>
            </a:r>
            <a:r>
              <a:rPr lang="zh-CN" altLang="en-US" sz="1600">
                <a:solidFill>
                  <a:schemeClr val="tx1"/>
                </a:solidFill>
                <a:cs typeface="+mn-lt"/>
                <a:sym typeface="+mn-ea"/>
              </a:rPr>
              <a:t>networks?</a:t>
            </a:r>
            <a:endParaRPr sz="1600">
              <a:solidFill>
                <a:schemeClr val="tx1"/>
              </a:solidFill>
              <a:cs typeface="+mn-lt"/>
              <a:sym typeface="+mn-ea"/>
            </a:endParaRPr>
          </a:p>
        </p:txBody>
      </p:sp>
      <p:cxnSp>
        <p:nvCxnSpPr>
          <p:cNvPr id="13" name="直接箭头连接符 12"/>
          <p:cNvCxnSpPr>
            <a:stCxn id="4" idx="2"/>
            <a:endCxn id="6" idx="0"/>
          </p:cNvCxnSpPr>
          <p:nvPr/>
        </p:nvCxnSpPr>
        <p:spPr>
          <a:xfrm flipH="1">
            <a:off x="2472690" y="1156970"/>
            <a:ext cx="3549015" cy="2393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0"/>
          </p:cNvCxnSpPr>
          <p:nvPr/>
        </p:nvCxnSpPr>
        <p:spPr>
          <a:xfrm>
            <a:off x="6021705" y="1156970"/>
            <a:ext cx="3046730" cy="2393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74040" y="1976120"/>
            <a:ext cx="0" cy="323024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67105" y="2273300"/>
            <a:ext cx="10965180" cy="25476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endParaRPr lang="zh-CN" altLang="en-US" sz="1600">
              <a:solidFill>
                <a:schemeClr val="tx1"/>
              </a:solidFill>
              <a:cs typeface="+mn-lt"/>
              <a:sym typeface="+mn-ea"/>
            </a:endParaRPr>
          </a:p>
        </p:txBody>
      </p:sp>
      <p:cxnSp>
        <p:nvCxnSpPr>
          <p:cNvPr id="17" name="直接箭头连接符 16"/>
          <p:cNvCxnSpPr>
            <a:stCxn id="7" idx="2"/>
            <a:endCxn id="16" idx="0"/>
          </p:cNvCxnSpPr>
          <p:nvPr/>
        </p:nvCxnSpPr>
        <p:spPr>
          <a:xfrm flipH="1">
            <a:off x="6449695" y="1960245"/>
            <a:ext cx="2618740" cy="3130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6" idx="2"/>
          </p:cNvCxnSpPr>
          <p:nvPr/>
        </p:nvCxnSpPr>
        <p:spPr>
          <a:xfrm>
            <a:off x="6449695" y="4820920"/>
            <a:ext cx="9525" cy="4044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97935" y="5833110"/>
            <a:ext cx="4446905" cy="368300"/>
          </a:xfrm>
          <a:prstGeom prst="rect">
            <a:avLst/>
          </a:prstGeom>
          <a:noFill/>
        </p:spPr>
        <p:txBody>
          <a:bodyPr wrap="none" rtlCol="0" anchor="t">
            <a:spAutoFit/>
          </a:bodyPr>
          <a:p>
            <a:pPr algn="ctr"/>
            <a:r>
              <a:rPr lang="zh-CN" altLang="en-US">
                <a:cs typeface="+mn-lt"/>
                <a:sym typeface="+mn-ea"/>
              </a:rPr>
              <a:t>Fig. </a:t>
            </a:r>
            <a:r>
              <a:rPr lang="en-US" altLang="zh-CN">
                <a:cs typeface="+mn-lt"/>
                <a:sym typeface="+mn-ea"/>
              </a:rPr>
              <a:t>2</a:t>
            </a:r>
            <a:r>
              <a:rPr lang="zh-CN" altLang="en-US">
                <a:cs typeface="+mn-lt"/>
                <a:sym typeface="+mn-ea"/>
              </a:rPr>
              <a:t> Relationships among research questions</a:t>
            </a:r>
            <a:endParaRPr lang="zh-CN" altLang="en-US">
              <a:cs typeface="+mn-lt"/>
            </a:endParaRPr>
          </a:p>
        </p:txBody>
      </p:sp>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p>
            <a:r>
              <a:rPr lang="en-US" altLang="zh-CN" dirty="0">
                <a:cs typeface="+mn-lt"/>
                <a:sym typeface="+mn-ea"/>
              </a:rPr>
              <a:t>3. Research questions</a:t>
            </a:r>
            <a:endParaRPr lang="en-US" altLang="zh-CN" dirty="0">
              <a:cs typeface="+mn-l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cs typeface="+mn-lt"/>
            </a:endParaRPr>
          </a:p>
        </p:txBody>
      </p:sp>
      <p:sp>
        <p:nvSpPr>
          <p:cNvPr id="3" name="文本框 2"/>
          <p:cNvSpPr txBox="1"/>
          <p:nvPr/>
        </p:nvSpPr>
        <p:spPr>
          <a:xfrm>
            <a:off x="1031240" y="4364990"/>
            <a:ext cx="10387965" cy="1476375"/>
          </a:xfrm>
          <a:prstGeom prst="rect">
            <a:avLst/>
          </a:prstGeom>
          <a:noFill/>
        </p:spPr>
        <p:txBody>
          <a:bodyPr wrap="square" rtlCol="0" anchor="t">
            <a:spAutoFit/>
          </a:bodyPr>
          <a:p>
            <a:r>
              <a:rPr lang="zh-CN" altLang="en-US">
                <a:cs typeface="+mn-lt"/>
              </a:rPr>
              <a:t>The table</a:t>
            </a:r>
            <a:r>
              <a:rPr lang="en-US" altLang="zh-CN">
                <a:cs typeface="+mn-lt"/>
              </a:rPr>
              <a:t>1</a:t>
            </a:r>
            <a:r>
              <a:rPr lang="zh-CN" altLang="en-US">
                <a:cs typeface="+mn-lt"/>
              </a:rPr>
              <a:t> shows that the size of documents varies from 2 use cases to 21 use cases. </a:t>
            </a:r>
            <a:endParaRPr lang="zh-CN" altLang="en-US">
              <a:cs typeface="+mn-lt"/>
            </a:endParaRPr>
          </a:p>
          <a:p>
            <a:r>
              <a:rPr lang="zh-CN" altLang="en-US">
                <a:cs typeface="+mn-lt"/>
              </a:rPr>
              <a:t>The frst four documents in the table are from the </a:t>
            </a:r>
            <a:r>
              <a:rPr>
                <a:cs typeface="+mn-lt"/>
              </a:rPr>
              <a:t>usecasedoc</a:t>
            </a:r>
            <a:r>
              <a:rPr lang="zh-CN" altLang="en-US">
                <a:cs typeface="+mn-lt"/>
              </a:rPr>
              <a:t> data set. </a:t>
            </a:r>
            <a:endParaRPr lang="zh-CN" altLang="en-US">
              <a:cs typeface="+mn-lt"/>
            </a:endParaRPr>
          </a:p>
          <a:p>
            <a:r>
              <a:rPr lang="zh-CN" altLang="en-US">
                <a:cs typeface="+mn-lt"/>
              </a:rPr>
              <a:t>The f</a:t>
            </a:r>
            <a:r>
              <a:rPr lang="en-US" altLang="zh-CN">
                <a:cs typeface="+mn-lt"/>
              </a:rPr>
              <a:t>i</a:t>
            </a:r>
            <a:r>
              <a:rPr lang="zh-CN" altLang="en-US">
                <a:cs typeface="+mn-lt"/>
              </a:rPr>
              <a:t>fth document is written as part of the academic course materials</a:t>
            </a:r>
            <a:endParaRPr lang="zh-CN" altLang="en-US">
              <a:cs typeface="+mn-lt"/>
            </a:endParaRPr>
          </a:p>
          <a:p>
            <a:r>
              <a:rPr lang="en-US" altLang="zh-CN">
                <a:cs typeface="+mn-lt"/>
              </a:rPr>
              <a:t>T</a:t>
            </a:r>
            <a:r>
              <a:rPr lang="zh-CN" altLang="en-US">
                <a:cs typeface="+mn-lt"/>
              </a:rPr>
              <a:t>he sixth document is an industrial</a:t>
            </a:r>
            <a:r>
              <a:rPr lang="en-US" altLang="zh-CN">
                <a:cs typeface="+mn-lt"/>
              </a:rPr>
              <a:t> </a:t>
            </a:r>
            <a:r>
              <a:rPr lang="zh-CN" altLang="en-US">
                <a:cs typeface="+mn-lt"/>
              </a:rPr>
              <a:t>use case document. </a:t>
            </a:r>
            <a:endParaRPr lang="zh-CN" altLang="en-US">
              <a:cs typeface="+mn-lt"/>
            </a:endParaRPr>
          </a:p>
          <a:p>
            <a:r>
              <a:rPr lang="en-US" altLang="zh-CN">
                <a:cs typeface="+mn-lt"/>
              </a:rPr>
              <a:t>This paper </a:t>
            </a:r>
            <a:r>
              <a:rPr lang="zh-CN" altLang="en-US">
                <a:cs typeface="+mn-lt"/>
              </a:rPr>
              <a:t>use</a:t>
            </a:r>
            <a:r>
              <a:rPr lang="en-US" altLang="zh-CN">
                <a:cs typeface="+mn-lt"/>
              </a:rPr>
              <a:t>s</a:t>
            </a:r>
            <a:r>
              <a:rPr lang="zh-CN" altLang="en-US">
                <a:cs typeface="+mn-lt"/>
              </a:rPr>
              <a:t> documents 1–5 to create training, validation, and test data, and document 6 as unseen data.</a:t>
            </a:r>
            <a:endParaRPr lang="zh-CN" altLang="en-US">
              <a:cs typeface="+mn-lt"/>
            </a:endParaRPr>
          </a:p>
        </p:txBody>
      </p:sp>
      <p:sp>
        <p:nvSpPr>
          <p:cNvPr id="5" name="文本框 4"/>
          <p:cNvSpPr txBox="1"/>
          <p:nvPr/>
        </p:nvSpPr>
        <p:spPr>
          <a:xfrm>
            <a:off x="3666490" y="855980"/>
            <a:ext cx="5197475" cy="368300"/>
          </a:xfrm>
          <a:prstGeom prst="rect">
            <a:avLst/>
          </a:prstGeom>
          <a:noFill/>
        </p:spPr>
        <p:txBody>
          <a:bodyPr wrap="square" rtlCol="0" anchor="t">
            <a:spAutoFit/>
          </a:bodyPr>
          <a:p>
            <a:pPr algn="ctr"/>
            <a:r>
              <a:rPr lang="zh-CN" altLang="en-US">
                <a:cs typeface="+mn-lt"/>
              </a:rPr>
              <a:t>Table 1 List of use case documents used</a:t>
            </a:r>
            <a:endParaRPr lang="zh-CN" altLang="en-US">
              <a:cs typeface="+mn-lt"/>
            </a:endParaRPr>
          </a:p>
        </p:txBody>
      </p:sp>
      <p:sp>
        <p:nvSpPr>
          <p:cNvPr id="2" name="文本框 1"/>
          <p:cNvSpPr txBox="1"/>
          <p:nvPr/>
        </p:nvSpPr>
        <p:spPr>
          <a:xfrm>
            <a:off x="0" y="368300"/>
            <a:ext cx="2448560" cy="368300"/>
          </a:xfrm>
          <a:prstGeom prst="rect">
            <a:avLst/>
          </a:prstGeom>
          <a:noFill/>
        </p:spPr>
        <p:txBody>
          <a:bodyPr wrap="none" rtlCol="0" anchor="t">
            <a:spAutoFit/>
          </a:bodyPr>
          <a:p>
            <a:r>
              <a:rPr lang="en-US" altLang="zh-CN">
                <a:cs typeface="+mn-lt"/>
                <a:sym typeface="+mn-ea"/>
              </a:rPr>
              <a:t>    4</a:t>
            </a:r>
            <a:r>
              <a:rPr lang="zh-CN" altLang="en-US">
                <a:cs typeface="+mn-lt"/>
                <a:sym typeface="+mn-ea"/>
              </a:rPr>
              <a:t>.1 Objects of analysis</a:t>
            </a:r>
            <a:endParaRPr lang="zh-CN" altLang="en-US">
              <a:cs typeface="+mn-lt"/>
            </a:endParaRPr>
          </a:p>
        </p:txBody>
      </p:sp>
      <p:graphicFrame>
        <p:nvGraphicFramePr>
          <p:cNvPr id="7" name="表格 6"/>
          <p:cNvGraphicFramePr/>
          <p:nvPr>
            <p:custDataLst>
              <p:tags r:id="rId1"/>
            </p:custDataLst>
          </p:nvPr>
        </p:nvGraphicFramePr>
        <p:xfrm>
          <a:off x="976630" y="1224280"/>
          <a:ext cx="10497820" cy="2889250"/>
        </p:xfrm>
        <a:graphic>
          <a:graphicData uri="http://schemas.openxmlformats.org/drawingml/2006/table">
            <a:tbl>
              <a:tblPr firstRow="1" bandRow="1">
                <a:tableStyleId>{5C22544A-7EE6-4342-B048-85BDC9FD1C3A}</a:tableStyleId>
              </a:tblPr>
              <a:tblGrid>
                <a:gridCol w="818515"/>
                <a:gridCol w="7802880"/>
                <a:gridCol w="1876425"/>
              </a:tblGrid>
              <a:tr h="412750">
                <a:tc>
                  <a:txBody>
                    <a:bodyPr/>
                    <a:p>
                      <a:pPr>
                        <a:buNone/>
                      </a:pPr>
                      <a:r>
                        <a:rPr lang="zh-CN" altLang="en-US">
                          <a:solidFill>
                            <a:schemeClr val="tx1"/>
                          </a:solidFill>
                          <a:cs typeface="+mn-lt"/>
                        </a:rPr>
                        <a:t>ID</a:t>
                      </a:r>
                      <a:endParaRPr lang="zh-CN" altLang="en-US">
                        <a:solidFill>
                          <a:schemeClr val="tx1"/>
                        </a:solidFill>
                        <a:cs typeface="+mn-lt"/>
                      </a:endParaRPr>
                    </a:p>
                  </a:txBody>
                  <a:tcPr/>
                </a:tc>
                <a:tc>
                  <a:txBody>
                    <a:bodyPr/>
                    <a:p>
                      <a:pPr>
                        <a:buNone/>
                      </a:pPr>
                      <a:r>
                        <a:rPr lang="zh-CN" altLang="en-US">
                          <a:solidFill>
                            <a:schemeClr val="tx1"/>
                          </a:solidFill>
                          <a:cs typeface="+mn-lt"/>
                        </a:rPr>
                        <a:t>Description</a:t>
                      </a:r>
                      <a:endParaRPr lang="zh-CN" altLang="en-US">
                        <a:solidFill>
                          <a:schemeClr val="tx1"/>
                        </a:solidFill>
                        <a:cs typeface="+mn-lt"/>
                      </a:endParaRPr>
                    </a:p>
                  </a:txBody>
                  <a:tcPr/>
                </a:tc>
                <a:tc>
                  <a:txBody>
                    <a:bodyPr/>
                    <a:p>
                      <a:pPr>
                        <a:buNone/>
                      </a:pPr>
                      <a:r>
                        <a:rPr lang="zh-CN" altLang="en-US">
                          <a:solidFill>
                            <a:schemeClr val="tx1"/>
                          </a:solidFill>
                          <a:cs typeface="+mn-lt"/>
                        </a:rPr>
                        <a:t>No. of use cases</a:t>
                      </a:r>
                      <a:endParaRPr lang="zh-CN" altLang="en-US">
                        <a:solidFill>
                          <a:schemeClr val="tx1"/>
                        </a:solidFill>
                        <a:cs typeface="+mn-lt"/>
                      </a:endParaRPr>
                    </a:p>
                  </a:txBody>
                  <a:tcPr/>
                </a:tc>
              </a:tr>
              <a:tr h="412750">
                <a:tc>
                  <a:txBody>
                    <a:bodyPr/>
                    <a:p>
                      <a:pPr>
                        <a:buNone/>
                      </a:pPr>
                      <a:r>
                        <a:rPr lang="en-US" altLang="zh-CN">
                          <a:cs typeface="+mn-lt"/>
                        </a:rPr>
                        <a:t>1</a:t>
                      </a:r>
                      <a:endParaRPr lang="en-US" altLang="zh-CN">
                        <a:cs typeface="+mn-lt"/>
                      </a:endParaRPr>
                    </a:p>
                  </a:txBody>
                  <a:tcPr/>
                </a:tc>
                <a:tc>
                  <a:txBody>
                    <a:bodyPr/>
                    <a:p>
                      <a:pPr>
                        <a:buNone/>
                      </a:pPr>
                      <a:r>
                        <a:rPr lang="zh-CN" altLang="en-US" sz="1800">
                          <a:cs typeface="+mn-lt"/>
                          <a:sym typeface="+mn-ea"/>
                        </a:rPr>
                        <a:t>A use case document on personalized health informatics (PHI) compliant system</a:t>
                      </a:r>
                      <a:endParaRPr lang="zh-CN" altLang="en-US" sz="1800">
                        <a:cs typeface="+mn-lt"/>
                        <a:sym typeface="+mn-ea"/>
                      </a:endParaRPr>
                    </a:p>
                  </a:txBody>
                  <a:tcPr/>
                </a:tc>
                <a:tc>
                  <a:txBody>
                    <a:bodyPr/>
                    <a:p>
                      <a:pPr>
                        <a:buNone/>
                      </a:pPr>
                      <a:r>
                        <a:rPr lang="en-US" altLang="zh-CN">
                          <a:cs typeface="+mn-lt"/>
                        </a:rPr>
                        <a:t>21</a:t>
                      </a:r>
                      <a:endParaRPr lang="en-US" altLang="zh-CN">
                        <a:cs typeface="+mn-lt"/>
                      </a:endParaRPr>
                    </a:p>
                  </a:txBody>
                  <a:tcPr/>
                </a:tc>
              </a:tr>
              <a:tr h="412750">
                <a:tc>
                  <a:txBody>
                    <a:bodyPr/>
                    <a:p>
                      <a:pPr>
                        <a:buNone/>
                      </a:pPr>
                      <a:r>
                        <a:rPr lang="en-US" altLang="zh-CN">
                          <a:cs typeface="+mn-lt"/>
                        </a:rPr>
                        <a:t>2</a:t>
                      </a:r>
                      <a:endParaRPr lang="en-US" altLang="zh-CN">
                        <a:cs typeface="+mn-lt"/>
                      </a:endParaRPr>
                    </a:p>
                  </a:txBody>
                  <a:tcPr/>
                </a:tc>
                <a:tc>
                  <a:txBody>
                    <a:bodyPr/>
                    <a:p>
                      <a:pPr>
                        <a:buNone/>
                      </a:pPr>
                      <a:r>
                        <a:rPr lang="zh-CN" altLang="en-US">
                          <a:cs typeface="+mn-lt"/>
                        </a:rPr>
                        <a:t>A use case document on online shopping system</a:t>
                      </a:r>
                      <a:endParaRPr lang="zh-CN" altLang="en-US">
                        <a:cs typeface="+mn-lt"/>
                      </a:endParaRPr>
                    </a:p>
                  </a:txBody>
                  <a:tcPr/>
                </a:tc>
                <a:tc>
                  <a:txBody>
                    <a:bodyPr/>
                    <a:p>
                      <a:pPr>
                        <a:buNone/>
                      </a:pPr>
                      <a:r>
                        <a:rPr lang="en-US" altLang="zh-CN">
                          <a:cs typeface="+mn-lt"/>
                        </a:rPr>
                        <a:t>4</a:t>
                      </a:r>
                      <a:endParaRPr lang="en-US" altLang="zh-CN">
                        <a:cs typeface="+mn-lt"/>
                      </a:endParaRPr>
                    </a:p>
                  </a:txBody>
                  <a:tcPr/>
                </a:tc>
              </a:tr>
              <a:tr h="412750">
                <a:tc>
                  <a:txBody>
                    <a:bodyPr/>
                    <a:p>
                      <a:pPr>
                        <a:buNone/>
                      </a:pPr>
                      <a:r>
                        <a:rPr lang="en-US" altLang="zh-CN">
                          <a:cs typeface="+mn-lt"/>
                        </a:rPr>
                        <a:t>3</a:t>
                      </a:r>
                      <a:endParaRPr lang="en-US" altLang="zh-CN">
                        <a:cs typeface="+mn-lt"/>
                      </a:endParaRPr>
                    </a:p>
                  </a:txBody>
                  <a:tcPr/>
                </a:tc>
                <a:tc>
                  <a:txBody>
                    <a:bodyPr/>
                    <a:p>
                      <a:pPr>
                        <a:buNone/>
                      </a:pPr>
                      <a:r>
                        <a:rPr lang="zh-CN" altLang="en-US">
                          <a:cs typeface="+mn-lt"/>
                        </a:rPr>
                        <a:t>A use case document on automated guided vehicle system</a:t>
                      </a:r>
                      <a:endParaRPr lang="zh-CN" altLang="en-US">
                        <a:cs typeface="+mn-lt"/>
                      </a:endParaRPr>
                    </a:p>
                  </a:txBody>
                  <a:tcPr/>
                </a:tc>
                <a:tc>
                  <a:txBody>
                    <a:bodyPr/>
                    <a:p>
                      <a:pPr>
                        <a:buNone/>
                      </a:pPr>
                      <a:r>
                        <a:rPr lang="en-US" altLang="zh-CN">
                          <a:cs typeface="+mn-lt"/>
                        </a:rPr>
                        <a:t>2</a:t>
                      </a:r>
                      <a:endParaRPr lang="en-US" altLang="zh-CN">
                        <a:cs typeface="+mn-lt"/>
                      </a:endParaRPr>
                    </a:p>
                  </a:txBody>
                  <a:tcPr/>
                </a:tc>
              </a:tr>
              <a:tr h="412750">
                <a:tc>
                  <a:txBody>
                    <a:bodyPr/>
                    <a:p>
                      <a:pPr>
                        <a:buNone/>
                      </a:pPr>
                      <a:r>
                        <a:rPr lang="en-US" altLang="zh-CN">
                          <a:cs typeface="+mn-lt"/>
                        </a:rPr>
                        <a:t>4</a:t>
                      </a:r>
                      <a:endParaRPr lang="en-US" altLang="zh-CN">
                        <a:cs typeface="+mn-lt"/>
                      </a:endParaRPr>
                    </a:p>
                  </a:txBody>
                  <a:tcPr/>
                </a:tc>
                <a:tc>
                  <a:txBody>
                    <a:bodyPr/>
                    <a:p>
                      <a:pPr>
                        <a:buNone/>
                      </a:pPr>
                      <a:r>
                        <a:rPr lang="zh-CN" altLang="en-US">
                          <a:cs typeface="+mn-lt"/>
                        </a:rPr>
                        <a:t>A use case document on emergency monitoring system</a:t>
                      </a:r>
                      <a:endParaRPr lang="zh-CN" altLang="en-US">
                        <a:cs typeface="+mn-lt"/>
                      </a:endParaRPr>
                    </a:p>
                  </a:txBody>
                  <a:tcPr/>
                </a:tc>
                <a:tc>
                  <a:txBody>
                    <a:bodyPr/>
                    <a:p>
                      <a:pPr>
                        <a:buNone/>
                      </a:pPr>
                      <a:r>
                        <a:rPr lang="en-US" altLang="zh-CN">
                          <a:cs typeface="+mn-lt"/>
                        </a:rPr>
                        <a:t>4</a:t>
                      </a:r>
                      <a:endParaRPr lang="en-US" altLang="zh-CN">
                        <a:cs typeface="+mn-lt"/>
                      </a:endParaRPr>
                    </a:p>
                  </a:txBody>
                  <a:tcPr/>
                </a:tc>
              </a:tr>
              <a:tr h="412750">
                <a:tc>
                  <a:txBody>
                    <a:bodyPr/>
                    <a:p>
                      <a:pPr>
                        <a:buNone/>
                      </a:pPr>
                      <a:r>
                        <a:rPr lang="en-US" altLang="zh-CN">
                          <a:cs typeface="+mn-lt"/>
                        </a:rPr>
                        <a:t>5</a:t>
                      </a:r>
                      <a:endParaRPr lang="en-US" altLang="zh-CN">
                        <a:cs typeface="+mn-lt"/>
                      </a:endParaRPr>
                    </a:p>
                  </a:txBody>
                  <a:tcPr/>
                </a:tc>
                <a:tc>
                  <a:txBody>
                    <a:bodyPr/>
                    <a:p>
                      <a:pPr>
                        <a:buNone/>
                      </a:pPr>
                      <a:r>
                        <a:rPr lang="zh-CN" altLang="en-US">
                          <a:cs typeface="+mn-lt"/>
                        </a:rPr>
                        <a:t>A use case document on ambulance dispatch system</a:t>
                      </a:r>
                      <a:endParaRPr lang="zh-CN" altLang="en-US">
                        <a:cs typeface="+mn-lt"/>
                      </a:endParaRPr>
                    </a:p>
                  </a:txBody>
                  <a:tcPr/>
                </a:tc>
                <a:tc>
                  <a:txBody>
                    <a:bodyPr/>
                    <a:p>
                      <a:pPr>
                        <a:buNone/>
                      </a:pPr>
                      <a:r>
                        <a:rPr lang="en-US" altLang="zh-CN">
                          <a:cs typeface="+mn-lt"/>
                        </a:rPr>
                        <a:t>10</a:t>
                      </a:r>
                      <a:endParaRPr lang="en-US" altLang="zh-CN">
                        <a:cs typeface="+mn-lt"/>
                      </a:endParaRPr>
                    </a:p>
                  </a:txBody>
                  <a:tcPr/>
                </a:tc>
              </a:tr>
              <a:tr h="412750">
                <a:tc>
                  <a:txBody>
                    <a:bodyPr/>
                    <a:p>
                      <a:pPr>
                        <a:buNone/>
                      </a:pPr>
                      <a:r>
                        <a:rPr lang="en-US" altLang="zh-CN">
                          <a:cs typeface="+mn-lt"/>
                        </a:rPr>
                        <a:t>6</a:t>
                      </a:r>
                      <a:endParaRPr lang="en-US" altLang="zh-CN">
                        <a:cs typeface="+mn-lt"/>
                      </a:endParaRPr>
                    </a:p>
                  </a:txBody>
                  <a:tcPr/>
                </a:tc>
                <a:tc>
                  <a:txBody>
                    <a:bodyPr/>
                    <a:p>
                      <a:pPr>
                        <a:buNone/>
                      </a:pPr>
                      <a:r>
                        <a:rPr lang="zh-CN" altLang="en-US">
                          <a:cs typeface="+mn-lt"/>
                        </a:rPr>
                        <a:t>A part of use case document on an system, which ofers assisted mobility</a:t>
                      </a:r>
                      <a:endParaRPr lang="zh-CN" altLang="en-US">
                        <a:cs typeface="+mn-lt"/>
                      </a:endParaRPr>
                    </a:p>
                  </a:txBody>
                  <a:tcPr/>
                </a:tc>
                <a:tc>
                  <a:txBody>
                    <a:bodyPr/>
                    <a:p>
                      <a:pPr>
                        <a:buNone/>
                      </a:pPr>
                      <a:r>
                        <a:rPr lang="en-US" altLang="zh-CN">
                          <a:cs typeface="+mn-lt"/>
                        </a:rPr>
                        <a:t>11</a:t>
                      </a:r>
                      <a:endParaRPr lang="en-US" altLang="zh-CN">
                        <a:cs typeface="+mn-lt"/>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cs typeface="+mn-lt"/>
            </a:endParaRPr>
          </a:p>
        </p:txBody>
      </p:sp>
      <p:sp>
        <p:nvSpPr>
          <p:cNvPr id="2" name="文本框 1"/>
          <p:cNvSpPr txBox="1"/>
          <p:nvPr/>
        </p:nvSpPr>
        <p:spPr>
          <a:xfrm>
            <a:off x="0" y="377825"/>
            <a:ext cx="2540000" cy="368300"/>
          </a:xfrm>
          <a:prstGeom prst="rect">
            <a:avLst/>
          </a:prstGeom>
          <a:noFill/>
        </p:spPr>
        <p:txBody>
          <a:bodyPr wrap="square" rtlCol="0" anchor="t">
            <a:spAutoFit/>
          </a:bodyPr>
          <a:p>
            <a:r>
              <a:rPr lang="en-US" altLang="zh-CN">
                <a:cs typeface="+mn-lt"/>
                <a:sym typeface="+mn-ea"/>
              </a:rPr>
              <a:t>    </a:t>
            </a:r>
            <a:r>
              <a:rPr lang="en-US" altLang="zh-CN">
                <a:cs typeface="+mn-lt"/>
              </a:rPr>
              <a:t>4</a:t>
            </a:r>
            <a:r>
              <a:rPr lang="zh-CN" altLang="en-US">
                <a:cs typeface="+mn-lt"/>
              </a:rPr>
              <a:t>.2 Variables</a:t>
            </a:r>
            <a:endParaRPr lang="zh-CN" altLang="en-US">
              <a:cs typeface="+mn-lt"/>
            </a:endParaRPr>
          </a:p>
        </p:txBody>
      </p:sp>
      <p:sp>
        <p:nvSpPr>
          <p:cNvPr id="3" name="文本框 2"/>
          <p:cNvSpPr txBox="1"/>
          <p:nvPr/>
        </p:nvSpPr>
        <p:spPr>
          <a:xfrm>
            <a:off x="541655" y="678815"/>
            <a:ext cx="3376930" cy="368300"/>
          </a:xfrm>
          <a:prstGeom prst="rect">
            <a:avLst/>
          </a:prstGeom>
          <a:noFill/>
        </p:spPr>
        <p:txBody>
          <a:bodyPr wrap="square" rtlCol="0" anchor="t">
            <a:spAutoFit/>
          </a:bodyPr>
          <a:p>
            <a:r>
              <a:rPr lang="en-US" altLang="zh-CN">
                <a:cs typeface="+mn-lt"/>
              </a:rPr>
              <a:t>4</a:t>
            </a:r>
            <a:r>
              <a:rPr lang="zh-CN" altLang="en-US">
                <a:cs typeface="+mn-lt"/>
              </a:rPr>
              <a:t>.2.1 Independent variables</a:t>
            </a:r>
            <a:endParaRPr lang="zh-CN" altLang="en-US">
              <a:cs typeface="+mn-lt"/>
            </a:endParaRPr>
          </a:p>
        </p:txBody>
      </p:sp>
      <p:sp>
        <p:nvSpPr>
          <p:cNvPr id="5" name="文本框 4"/>
          <p:cNvSpPr txBox="1"/>
          <p:nvPr/>
        </p:nvSpPr>
        <p:spPr>
          <a:xfrm>
            <a:off x="3660140" y="1899920"/>
            <a:ext cx="4965065" cy="368300"/>
          </a:xfrm>
          <a:prstGeom prst="rect">
            <a:avLst/>
          </a:prstGeom>
          <a:noFill/>
        </p:spPr>
        <p:txBody>
          <a:bodyPr wrap="square" rtlCol="0" anchor="t">
            <a:spAutoFit/>
          </a:bodyPr>
          <a:p>
            <a:pPr algn="ctr"/>
            <a:r>
              <a:rPr lang="zh-CN" altLang="en-US">
                <a:cs typeface="+mn-lt"/>
              </a:rPr>
              <a:t>Table 2 Independent variables</a:t>
            </a:r>
            <a:endParaRPr lang="zh-CN" altLang="en-US">
              <a:cs typeface="+mn-lt"/>
            </a:endParaRPr>
          </a:p>
        </p:txBody>
      </p:sp>
      <p:sp>
        <p:nvSpPr>
          <p:cNvPr id="12" name="文本框 11"/>
          <p:cNvSpPr txBox="1"/>
          <p:nvPr/>
        </p:nvSpPr>
        <p:spPr>
          <a:xfrm>
            <a:off x="949960" y="1289050"/>
            <a:ext cx="9704705" cy="368300"/>
          </a:xfrm>
          <a:prstGeom prst="rect">
            <a:avLst/>
          </a:prstGeom>
          <a:noFill/>
        </p:spPr>
        <p:txBody>
          <a:bodyPr wrap="square" rtlCol="0" anchor="t">
            <a:spAutoFit/>
          </a:bodyPr>
          <a:p>
            <a:r>
              <a:rPr lang="zh-CN" altLang="en-US">
                <a:cs typeface="+mn-lt"/>
              </a:rPr>
              <a:t>The list of independent variables for each research question is shown in Table 2. </a:t>
            </a:r>
            <a:endParaRPr lang="zh-CN" altLang="en-US">
              <a:cs typeface="+mn-lt"/>
            </a:endParaRPr>
          </a:p>
        </p:txBody>
      </p:sp>
      <p:pic>
        <p:nvPicPr>
          <p:cNvPr id="9" name="图片 8"/>
          <p:cNvPicPr>
            <a:picLocks noChangeAspect="1"/>
          </p:cNvPicPr>
          <p:nvPr/>
        </p:nvPicPr>
        <p:blipFill>
          <a:blip r:embed="rId1"/>
          <a:stretch>
            <a:fillRect/>
          </a:stretch>
        </p:blipFill>
        <p:spPr>
          <a:xfrm>
            <a:off x="949960" y="2268220"/>
            <a:ext cx="10384790" cy="2797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9525"/>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cs typeface="+mn-lt"/>
            </a:endParaRPr>
          </a:p>
        </p:txBody>
      </p:sp>
      <p:sp>
        <p:nvSpPr>
          <p:cNvPr id="2" name="文本框 1"/>
          <p:cNvSpPr txBox="1"/>
          <p:nvPr/>
        </p:nvSpPr>
        <p:spPr>
          <a:xfrm>
            <a:off x="0" y="377825"/>
            <a:ext cx="4053840" cy="368300"/>
          </a:xfrm>
          <a:prstGeom prst="rect">
            <a:avLst/>
          </a:prstGeom>
          <a:noFill/>
        </p:spPr>
        <p:txBody>
          <a:bodyPr wrap="square" rtlCol="0" anchor="t">
            <a:spAutoFit/>
          </a:bodyPr>
          <a:p>
            <a:r>
              <a:rPr lang="en-US" altLang="zh-CN">
                <a:cs typeface="+mn-lt"/>
                <a:sym typeface="+mn-ea"/>
              </a:rPr>
              <a:t>    </a:t>
            </a:r>
            <a:r>
              <a:rPr lang="en-US" altLang="zh-CN">
                <a:cs typeface="+mn-lt"/>
                <a:sym typeface="+mn-ea"/>
              </a:rPr>
              <a:t>4</a:t>
            </a:r>
            <a:r>
              <a:rPr lang="zh-CN" altLang="en-US">
                <a:cs typeface="+mn-lt"/>
                <a:sym typeface="+mn-ea"/>
              </a:rPr>
              <a:t>.2.1 Independent variables</a:t>
            </a:r>
            <a:endParaRPr lang="zh-CN" altLang="en-US">
              <a:cs typeface="+mn-lt"/>
            </a:endParaRPr>
          </a:p>
        </p:txBody>
      </p:sp>
      <p:sp>
        <p:nvSpPr>
          <p:cNvPr id="5" name="文本框 4"/>
          <p:cNvSpPr txBox="1"/>
          <p:nvPr/>
        </p:nvSpPr>
        <p:spPr>
          <a:xfrm>
            <a:off x="3613150" y="1207770"/>
            <a:ext cx="5271135" cy="337185"/>
          </a:xfrm>
          <a:prstGeom prst="rect">
            <a:avLst/>
          </a:prstGeom>
          <a:noFill/>
        </p:spPr>
        <p:txBody>
          <a:bodyPr wrap="square" rtlCol="0" anchor="t">
            <a:spAutoFit/>
          </a:bodyPr>
          <a:p>
            <a:pPr algn="ctr"/>
            <a:r>
              <a:rPr lang="zh-CN" altLang="en-US" sz="1600">
                <a:cs typeface="+mn-lt"/>
              </a:rPr>
              <a:t>Table 3 Types of neural network architectures being </a:t>
            </a:r>
            <a:endParaRPr lang="zh-CN" altLang="en-US" sz="1600">
              <a:cs typeface="+mn-lt"/>
            </a:endParaRPr>
          </a:p>
        </p:txBody>
      </p:sp>
      <p:sp>
        <p:nvSpPr>
          <p:cNvPr id="4" name="文本框 3"/>
          <p:cNvSpPr txBox="1"/>
          <p:nvPr/>
        </p:nvSpPr>
        <p:spPr>
          <a:xfrm>
            <a:off x="450850" y="4166235"/>
            <a:ext cx="11290300" cy="2030095"/>
          </a:xfrm>
          <a:prstGeom prst="rect">
            <a:avLst/>
          </a:prstGeom>
          <a:noFill/>
        </p:spPr>
        <p:txBody>
          <a:bodyPr wrap="square" rtlCol="0" anchor="t">
            <a:spAutoFit/>
          </a:bodyPr>
          <a:p>
            <a:pPr marL="0" lvl="1" indent="0" algn="l" fontAlgn="auto">
              <a:buClrTx/>
              <a:buSzTx/>
              <a:buFont typeface="+mj-ea"/>
              <a:buNone/>
            </a:pPr>
            <a:r>
              <a:rPr lang="en-US" altLang="zh-CN" sz="1800">
                <a:cs typeface="+mn-lt"/>
                <a:sym typeface="+mn-ea"/>
              </a:rPr>
              <a:t>The reasons for choosing these neural network architectures (NNAs) are as follows:</a:t>
            </a:r>
            <a:endParaRPr lang="en-US" altLang="zh-CN" sz="1800">
              <a:cs typeface="+mn-lt"/>
              <a:sym typeface="+mn-ea"/>
            </a:endParaRPr>
          </a:p>
          <a:p>
            <a:pPr marL="342900" lvl="1" indent="-342900" algn="l">
              <a:buClrTx/>
              <a:buSzTx/>
              <a:buFont typeface="+mj-ea"/>
              <a:buAutoNum type="circleNumDbPlain"/>
            </a:pPr>
            <a:r>
              <a:rPr lang="en-US" altLang="zh-CN" sz="1800">
                <a:cs typeface="+mn-lt"/>
                <a:sym typeface="+mn-ea"/>
              </a:rPr>
              <a:t>Traditional natural language processing techniques do not consider the similarity between words based on their meaning, whereas neural networks consider similarity between words by using word embeddings.</a:t>
            </a:r>
            <a:endParaRPr lang="en-US" altLang="zh-CN" sz="1800">
              <a:cs typeface="+mn-lt"/>
              <a:sym typeface="+mn-ea"/>
            </a:endParaRPr>
          </a:p>
          <a:p>
            <a:pPr marL="342900" lvl="1" indent="-342900" algn="l">
              <a:buClrTx/>
              <a:buSzTx/>
              <a:buFont typeface="+mj-ea"/>
              <a:buAutoNum type="circleNumDbPlain"/>
            </a:pPr>
            <a:r>
              <a:rPr lang="en-US" altLang="zh-CN" sz="1800">
                <a:cs typeface="+mn-lt"/>
                <a:sym typeface="+mn-ea"/>
              </a:rPr>
              <a:t>Neural networks provide state-of-the-art results in tasks such as named entity recognition and relation extraction, which are similar to tasks involved in automated model generation from the requirements.</a:t>
            </a:r>
            <a:endParaRPr lang="en-US" altLang="zh-CN" sz="1800">
              <a:cs typeface="+mn-lt"/>
              <a:sym typeface="+mn-ea"/>
            </a:endParaRPr>
          </a:p>
          <a:p>
            <a:pPr marL="342900" lvl="1" indent="-342900" algn="l">
              <a:buClrTx/>
              <a:buSzTx/>
              <a:buFont typeface="+mj-ea"/>
              <a:buAutoNum type="circleNumDbPlain"/>
            </a:pPr>
            <a:r>
              <a:rPr lang="en-US" altLang="zh-CN" sz="1800">
                <a:cs typeface="+mn-lt"/>
                <a:sym typeface="+mn-ea"/>
              </a:rPr>
              <a:t>If the results with the four basic NNAs are proven to be efective, then they plan to use the advanced NNAs such as XLNet and BERT for their task.</a:t>
            </a:r>
            <a:endParaRPr lang="en-US" altLang="zh-CN" sz="1800">
              <a:cs typeface="+mn-lt"/>
              <a:sym typeface="+mn-ea"/>
            </a:endParaRPr>
          </a:p>
        </p:txBody>
      </p:sp>
      <p:pic>
        <p:nvPicPr>
          <p:cNvPr id="8" name="图片 7"/>
          <p:cNvPicPr>
            <a:picLocks noChangeAspect="1"/>
          </p:cNvPicPr>
          <p:nvPr/>
        </p:nvPicPr>
        <p:blipFill>
          <a:blip r:embed="rId1"/>
          <a:stretch>
            <a:fillRect/>
          </a:stretch>
        </p:blipFill>
        <p:spPr>
          <a:xfrm>
            <a:off x="1426210" y="1544955"/>
            <a:ext cx="9645015" cy="2407285"/>
          </a:xfrm>
          <a:prstGeom prst="rect">
            <a:avLst/>
          </a:prstGeom>
        </p:spPr>
      </p:pic>
      <p:sp>
        <p:nvSpPr>
          <p:cNvPr id="11" name="文本框 10"/>
          <p:cNvSpPr txBox="1"/>
          <p:nvPr/>
        </p:nvSpPr>
        <p:spPr>
          <a:xfrm>
            <a:off x="541655" y="666750"/>
            <a:ext cx="9267825" cy="368300"/>
          </a:xfrm>
          <a:prstGeom prst="rect">
            <a:avLst/>
          </a:prstGeom>
          <a:noFill/>
        </p:spPr>
        <p:txBody>
          <a:bodyPr wrap="square" rtlCol="0" anchor="t">
            <a:spAutoFit/>
          </a:bodyPr>
          <a:p>
            <a:r>
              <a:rPr lang="zh-CN" altLang="en-US" b="1">
                <a:cs typeface="+mn-lt"/>
              </a:rPr>
              <a:t>Neural network architecture</a:t>
            </a:r>
            <a:r>
              <a:rPr lang="en-US" altLang="zh-CN">
                <a:cs typeface="+mn-lt"/>
              </a:rPr>
              <a:t>:  In this study, they used four neural network architectures</a:t>
            </a:r>
            <a:endParaRPr lang="en-US" altLang="zh-CN">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0"/>
            <a:ext cx="12192000" cy="368300"/>
          </a:xfrm>
          <a:prstGeom prst="rect">
            <a:avLst/>
          </a:prstGeom>
          <a:solidFill>
            <a:schemeClr val="accent1">
              <a:lumMod val="20000"/>
              <a:lumOff val="80000"/>
            </a:schemeClr>
          </a:solidFill>
        </p:spPr>
        <p:txBody>
          <a:bodyPr wrap="square" rtlCol="0">
            <a:spAutoFit/>
          </a:bodyPr>
          <a:lstStyle/>
          <a:p>
            <a:r>
              <a:rPr lang="en-US" altLang="zh-CN" dirty="0">
                <a:ea typeface="微软雅黑" panose="020B0503020204020204" charset="-122"/>
                <a:cs typeface="+mn-lt"/>
                <a:sym typeface="+mn-ea"/>
              </a:rPr>
              <a:t>4. </a:t>
            </a:r>
            <a:r>
              <a:rPr lang="zh-CN" altLang="en-US">
                <a:ea typeface="微软雅黑" panose="020B0503020204020204" charset="-122"/>
                <a:cs typeface="+mn-lt"/>
                <a:sym typeface="+mn-ea"/>
              </a:rPr>
              <a:t>Study</a:t>
            </a:r>
            <a:endParaRPr lang="zh-CN" altLang="en-US" dirty="0">
              <a:cs typeface="+mn-lt"/>
            </a:endParaRPr>
          </a:p>
        </p:txBody>
      </p:sp>
      <p:sp>
        <p:nvSpPr>
          <p:cNvPr id="3" name="文本框 2"/>
          <p:cNvSpPr txBox="1"/>
          <p:nvPr/>
        </p:nvSpPr>
        <p:spPr>
          <a:xfrm>
            <a:off x="484505" y="836930"/>
            <a:ext cx="11067415" cy="645160"/>
          </a:xfrm>
          <a:prstGeom prst="rect">
            <a:avLst/>
          </a:prstGeom>
          <a:noFill/>
        </p:spPr>
        <p:txBody>
          <a:bodyPr wrap="square" rtlCol="0" anchor="t">
            <a:spAutoFit/>
          </a:bodyPr>
          <a:p>
            <a:r>
              <a:rPr lang="zh-CN" altLang="en-US" b="1">
                <a:cs typeface="+mn-lt"/>
              </a:rPr>
              <a:t>Splitting method</a:t>
            </a:r>
            <a:r>
              <a:rPr lang="en-US" altLang="zh-CN" b="1">
                <a:cs typeface="+mn-lt"/>
              </a:rPr>
              <a:t>: </a:t>
            </a:r>
            <a:r>
              <a:rPr lang="zh-CN" altLang="en-US">
                <a:cs typeface="+mn-lt"/>
              </a:rPr>
              <a:t>Splitting refers to the process of dividing the data into training, validation, and test data. </a:t>
            </a:r>
            <a:r>
              <a:rPr lang="en-US">
                <a:cs typeface="+mn-lt"/>
              </a:rPr>
              <a:t>The study </a:t>
            </a:r>
            <a:r>
              <a:rPr lang="zh-CN" altLang="en-US">
                <a:cs typeface="+mn-lt"/>
              </a:rPr>
              <a:t>considered two types of splitting method:</a:t>
            </a:r>
            <a:r>
              <a:rPr lang="en-US" altLang="zh-CN">
                <a:cs typeface="+mn-lt"/>
              </a:rPr>
              <a:t> </a:t>
            </a:r>
            <a:r>
              <a:rPr lang="zh-CN" altLang="en-US">
                <a:cs typeface="+mn-lt"/>
              </a:rPr>
              <a:t>intra- and inter-document splitting. </a:t>
            </a:r>
            <a:endParaRPr lang="zh-CN" altLang="en-US">
              <a:cs typeface="+mn-lt"/>
            </a:endParaRPr>
          </a:p>
        </p:txBody>
      </p:sp>
      <p:sp>
        <p:nvSpPr>
          <p:cNvPr id="5" name="文本框 4"/>
          <p:cNvSpPr txBox="1"/>
          <p:nvPr/>
        </p:nvSpPr>
        <p:spPr>
          <a:xfrm>
            <a:off x="8460740" y="1784985"/>
            <a:ext cx="2540000" cy="337185"/>
          </a:xfrm>
          <a:prstGeom prst="rect">
            <a:avLst/>
          </a:prstGeom>
          <a:noFill/>
        </p:spPr>
        <p:txBody>
          <a:bodyPr wrap="square" rtlCol="0" anchor="t">
            <a:spAutoFit/>
          </a:bodyPr>
          <a:p>
            <a:r>
              <a:rPr lang="zh-CN" altLang="en-US" sz="1600">
                <a:cs typeface="+mn-lt"/>
              </a:rPr>
              <a:t>Table 4 Splitting methods</a:t>
            </a:r>
            <a:endParaRPr lang="zh-CN" altLang="en-US" sz="1600">
              <a:cs typeface="+mn-lt"/>
            </a:endParaRPr>
          </a:p>
        </p:txBody>
      </p:sp>
      <p:sp>
        <p:nvSpPr>
          <p:cNvPr id="9" name="文本框 8"/>
          <p:cNvSpPr txBox="1"/>
          <p:nvPr/>
        </p:nvSpPr>
        <p:spPr>
          <a:xfrm>
            <a:off x="0" y="377825"/>
            <a:ext cx="4053840" cy="368300"/>
          </a:xfrm>
          <a:prstGeom prst="rect">
            <a:avLst/>
          </a:prstGeom>
          <a:noFill/>
        </p:spPr>
        <p:txBody>
          <a:bodyPr wrap="square" rtlCol="0" anchor="t">
            <a:spAutoFit/>
          </a:bodyPr>
          <a:p>
            <a:r>
              <a:rPr lang="en-US" altLang="zh-CN">
                <a:cs typeface="+mn-lt"/>
                <a:sym typeface="+mn-ea"/>
              </a:rPr>
              <a:t>    4</a:t>
            </a:r>
            <a:r>
              <a:rPr lang="zh-CN" altLang="en-US">
                <a:cs typeface="+mn-lt"/>
                <a:sym typeface="+mn-ea"/>
              </a:rPr>
              <a:t>.2.1 Independent variables</a:t>
            </a:r>
            <a:endParaRPr lang="zh-CN" altLang="en-US">
              <a:cs typeface="+mn-lt"/>
            </a:endParaRPr>
          </a:p>
        </p:txBody>
      </p:sp>
      <p:graphicFrame>
        <p:nvGraphicFramePr>
          <p:cNvPr id="10" name="表格 9"/>
          <p:cNvGraphicFramePr/>
          <p:nvPr>
            <p:custDataLst>
              <p:tags r:id="rId1"/>
            </p:custDataLst>
          </p:nvPr>
        </p:nvGraphicFramePr>
        <p:xfrm>
          <a:off x="7234555" y="2085340"/>
          <a:ext cx="4667250" cy="3267075"/>
        </p:xfrm>
        <a:graphic>
          <a:graphicData uri="http://schemas.openxmlformats.org/drawingml/2006/table">
            <a:tbl>
              <a:tblPr firstRow="1" bandRow="1">
                <a:tableStyleId>{5C22544A-7EE6-4342-B048-85BDC9FD1C3A}</a:tableStyleId>
              </a:tblPr>
              <a:tblGrid>
                <a:gridCol w="450850"/>
                <a:gridCol w="1031240"/>
                <a:gridCol w="3185160"/>
              </a:tblGrid>
              <a:tr h="304800">
                <a:tc>
                  <a:txBody>
                    <a:bodyPr/>
                    <a:p>
                      <a:pPr>
                        <a:buNone/>
                      </a:pPr>
                      <a:r>
                        <a:rPr lang="en-US" altLang="zh-CN" sz="1400" b="1">
                          <a:solidFill>
                            <a:schemeClr val="tx1"/>
                          </a:solidFill>
                          <a:cs typeface="+mn-lt"/>
                        </a:rPr>
                        <a:t>#</a:t>
                      </a:r>
                      <a:endParaRPr lang="en-US" altLang="zh-CN" sz="1400" b="1">
                        <a:solidFill>
                          <a:schemeClr val="tx1"/>
                        </a:solidFill>
                        <a:cs typeface="+mn-lt"/>
                      </a:endParaRPr>
                    </a:p>
                  </a:txBody>
                  <a:tcPr/>
                </a:tc>
                <a:tc>
                  <a:txBody>
                    <a:bodyPr/>
                    <a:p>
                      <a:pPr>
                        <a:buNone/>
                      </a:pPr>
                      <a:r>
                        <a:rPr lang="zh-CN" altLang="en-US" sz="1400" b="1">
                          <a:solidFill>
                            <a:schemeClr val="tx1"/>
                          </a:solidFill>
                          <a:cs typeface="+mn-lt"/>
                        </a:rPr>
                        <a:t>Name</a:t>
                      </a:r>
                      <a:endParaRPr lang="zh-CN" altLang="en-US" sz="1400" b="1">
                        <a:solidFill>
                          <a:schemeClr val="tx1"/>
                        </a:solidFill>
                        <a:cs typeface="+mn-lt"/>
                      </a:endParaRPr>
                    </a:p>
                  </a:txBody>
                  <a:tcPr/>
                </a:tc>
                <a:tc>
                  <a:txBody>
                    <a:bodyPr/>
                    <a:p>
                      <a:pPr>
                        <a:buNone/>
                      </a:pPr>
                      <a:r>
                        <a:rPr lang="zh-CN" altLang="en-US" sz="1400" b="1">
                          <a:solidFill>
                            <a:schemeClr val="tx1"/>
                          </a:solidFill>
                          <a:cs typeface="+mn-lt"/>
                        </a:rPr>
                        <a:t>Description</a:t>
                      </a:r>
                      <a:endParaRPr lang="zh-CN" altLang="en-US" sz="1400" b="1">
                        <a:solidFill>
                          <a:schemeClr val="tx1"/>
                        </a:solidFill>
                        <a:cs typeface="+mn-lt"/>
                      </a:endParaRPr>
                    </a:p>
                  </a:txBody>
                  <a:tcPr/>
                </a:tc>
              </a:tr>
              <a:tr h="1804035">
                <a:tc>
                  <a:txBody>
                    <a:bodyPr/>
                    <a:p>
                      <a:pPr>
                        <a:buNone/>
                      </a:pPr>
                      <a:r>
                        <a:rPr lang="en-US" altLang="zh-CN" sz="1400">
                          <a:cs typeface="+mn-lt"/>
                        </a:rPr>
                        <a:t>1</a:t>
                      </a:r>
                      <a:endParaRPr lang="en-US" altLang="zh-CN" sz="1400">
                        <a:cs typeface="+mn-lt"/>
                      </a:endParaRPr>
                    </a:p>
                  </a:txBody>
                  <a:tcPr/>
                </a:tc>
                <a:tc>
                  <a:txBody>
                    <a:bodyPr/>
                    <a:p>
                      <a:pPr>
                        <a:buNone/>
                      </a:pPr>
                      <a:r>
                        <a:rPr lang="zh-CN" altLang="en-US" sz="1400">
                          <a:cs typeface="+mn-lt"/>
                        </a:rPr>
                        <a:t>Intra</a:t>
                      </a:r>
                      <a:r>
                        <a:rPr lang="en-US" altLang="zh-CN" sz="1400">
                          <a:cs typeface="+mn-lt"/>
                        </a:rPr>
                        <a:t>-</a:t>
                      </a:r>
                      <a:r>
                        <a:rPr lang="zh-CN" altLang="en-US" sz="1400">
                          <a:cs typeface="+mn-lt"/>
                        </a:rPr>
                        <a:t>document splitting (</a:t>
                      </a:r>
                      <a:r>
                        <a:rPr lang="zh-CN" altLang="en-US" sz="1400" b="1">
                          <a:cs typeface="+mn-lt"/>
                        </a:rPr>
                        <a:t>withindoc</a:t>
                      </a:r>
                      <a:r>
                        <a:rPr lang="zh-CN" altLang="en-US" sz="1400">
                          <a:cs typeface="+mn-lt"/>
                        </a:rPr>
                        <a:t>)</a:t>
                      </a:r>
                      <a:endParaRPr lang="zh-CN" altLang="en-US" sz="1400">
                        <a:cs typeface="+mn-lt"/>
                      </a:endParaRPr>
                    </a:p>
                  </a:txBody>
                  <a:tcPr/>
                </a:tc>
                <a:tc>
                  <a:txBody>
                    <a:bodyPr/>
                    <a:p>
                      <a:pPr>
                        <a:buNone/>
                      </a:pPr>
                      <a:r>
                        <a:rPr lang="zh-CN" altLang="en-US" sz="1400">
                          <a:cs typeface="+mn-lt"/>
                        </a:rPr>
                        <a:t>this method divides each document in the data set in the ratio of 70:10:20 to generate training, validation, and test data for that document. Once the documents are divided, all the training splits of the documents are grouped to form the training data for the neural network. </a:t>
                      </a:r>
                      <a:endParaRPr lang="zh-CN" altLang="en-US" sz="1400">
                        <a:cs typeface="+mn-lt"/>
                      </a:endParaRPr>
                    </a:p>
                  </a:txBody>
                  <a:tcPr/>
                </a:tc>
              </a:tr>
              <a:tr h="1158240">
                <a:tc>
                  <a:txBody>
                    <a:bodyPr/>
                    <a:p>
                      <a:pPr>
                        <a:buNone/>
                      </a:pPr>
                      <a:r>
                        <a:rPr lang="en-US" altLang="zh-CN" sz="1400">
                          <a:cs typeface="+mn-lt"/>
                        </a:rPr>
                        <a:t>2</a:t>
                      </a:r>
                      <a:endParaRPr lang="en-US" altLang="zh-CN" sz="1400">
                        <a:cs typeface="+mn-lt"/>
                      </a:endParaRPr>
                    </a:p>
                  </a:txBody>
                  <a:tcPr/>
                </a:tc>
                <a:tc>
                  <a:txBody>
                    <a:bodyPr/>
                    <a:p>
                      <a:pPr>
                        <a:buNone/>
                      </a:pPr>
                      <a:r>
                        <a:rPr lang="zh-CN" altLang="en-US" sz="1400">
                          <a:cs typeface="+mn-lt"/>
                        </a:rPr>
                        <a:t>Inter</a:t>
                      </a:r>
                      <a:r>
                        <a:rPr lang="en-US" altLang="zh-CN" sz="1400">
                          <a:cs typeface="+mn-lt"/>
                        </a:rPr>
                        <a:t>-</a:t>
                      </a:r>
                      <a:r>
                        <a:rPr lang="zh-CN" altLang="en-US" sz="1400">
                          <a:cs typeface="+mn-lt"/>
                        </a:rPr>
                        <a:t>document splitting (</a:t>
                      </a:r>
                      <a:r>
                        <a:rPr lang="zh-CN" altLang="en-US" sz="1400" b="1">
                          <a:cs typeface="+mn-lt"/>
                        </a:rPr>
                        <a:t>between</a:t>
                      </a:r>
                      <a:r>
                        <a:rPr lang="en-US" altLang="zh-CN" sz="1400" b="1">
                          <a:cs typeface="+mn-lt"/>
                        </a:rPr>
                        <a:t> </a:t>
                      </a:r>
                      <a:r>
                        <a:rPr lang="zh-CN" altLang="en-US" sz="1400" b="1">
                          <a:cs typeface="+mn-lt"/>
                        </a:rPr>
                        <a:t>doc</a:t>
                      </a:r>
                      <a:r>
                        <a:rPr lang="zh-CN" altLang="en-US" sz="1400">
                          <a:cs typeface="+mn-lt"/>
                        </a:rPr>
                        <a:t>)</a:t>
                      </a:r>
                      <a:endParaRPr lang="zh-CN" altLang="en-US" sz="1400">
                        <a:cs typeface="+mn-lt"/>
                      </a:endParaRPr>
                    </a:p>
                  </a:txBody>
                  <a:tcPr/>
                </a:tc>
                <a:tc>
                  <a:txBody>
                    <a:bodyPr/>
                    <a:p>
                      <a:pPr>
                        <a:buNone/>
                      </a:pPr>
                      <a:r>
                        <a:rPr lang="zh-CN" altLang="en-US" sz="1400">
                          <a:cs typeface="+mn-lt"/>
                        </a:rPr>
                        <a:t>this method  groups diferent documents into non-overlapping sets of ratio similar to 70:10:20 to</a:t>
                      </a:r>
                      <a:r>
                        <a:rPr lang="en-US" altLang="zh-CN" sz="1400">
                          <a:cs typeface="+mn-lt"/>
                        </a:rPr>
                        <a:t> </a:t>
                      </a:r>
                      <a:r>
                        <a:rPr lang="zh-CN" altLang="en-US" sz="1400">
                          <a:cs typeface="+mn-lt"/>
                        </a:rPr>
                        <a:t>create training, validation, and test data.</a:t>
                      </a:r>
                      <a:endParaRPr lang="zh-CN" altLang="en-US" sz="1400">
                        <a:cs typeface="+mn-lt"/>
                      </a:endParaRPr>
                    </a:p>
                  </a:txBody>
                  <a:tcPr/>
                </a:tc>
              </a:tr>
            </a:tbl>
          </a:graphicData>
        </a:graphic>
      </p:graphicFrame>
      <p:pic>
        <p:nvPicPr>
          <p:cNvPr id="11" name="图片 10"/>
          <p:cNvPicPr>
            <a:picLocks noChangeAspect="1"/>
          </p:cNvPicPr>
          <p:nvPr/>
        </p:nvPicPr>
        <p:blipFill>
          <a:blip r:embed="rId2"/>
          <a:stretch>
            <a:fillRect/>
          </a:stretch>
        </p:blipFill>
        <p:spPr>
          <a:xfrm>
            <a:off x="273685" y="2076450"/>
            <a:ext cx="6422390" cy="1350645"/>
          </a:xfrm>
          <a:prstGeom prst="rect">
            <a:avLst/>
          </a:prstGeom>
        </p:spPr>
      </p:pic>
      <p:pic>
        <p:nvPicPr>
          <p:cNvPr id="12" name="图片 11"/>
          <p:cNvPicPr>
            <a:picLocks noChangeAspect="1"/>
          </p:cNvPicPr>
          <p:nvPr/>
        </p:nvPicPr>
        <p:blipFill>
          <a:blip r:embed="rId3"/>
          <a:stretch>
            <a:fillRect/>
          </a:stretch>
        </p:blipFill>
        <p:spPr>
          <a:xfrm>
            <a:off x="273685" y="3887470"/>
            <a:ext cx="6422390" cy="1381125"/>
          </a:xfrm>
          <a:prstGeom prst="rect">
            <a:avLst/>
          </a:prstGeom>
        </p:spPr>
      </p:pic>
      <p:sp>
        <p:nvSpPr>
          <p:cNvPr id="13" name="文本框 12"/>
          <p:cNvSpPr txBox="1"/>
          <p:nvPr/>
        </p:nvSpPr>
        <p:spPr>
          <a:xfrm>
            <a:off x="1917700" y="3341370"/>
            <a:ext cx="2319655" cy="306705"/>
          </a:xfrm>
          <a:prstGeom prst="rect">
            <a:avLst/>
          </a:prstGeom>
          <a:noFill/>
        </p:spPr>
        <p:txBody>
          <a:bodyPr wrap="square" rtlCol="0" anchor="t">
            <a:spAutoFit/>
          </a:bodyPr>
          <a:p>
            <a:r>
              <a:rPr lang="zh-CN" altLang="en-US" sz="1400">
                <a:cs typeface="+mn-lt"/>
              </a:rPr>
              <a:t>(a) Intra-document Spli</a:t>
            </a:r>
            <a:r>
              <a:rPr lang="en-US" altLang="zh-CN" sz="1400">
                <a:cs typeface="+mn-lt"/>
              </a:rPr>
              <a:t>tti</a:t>
            </a:r>
            <a:r>
              <a:rPr lang="zh-CN" altLang="en-US" sz="1400">
                <a:cs typeface="+mn-lt"/>
              </a:rPr>
              <a:t>ng</a:t>
            </a:r>
            <a:endParaRPr lang="zh-CN" altLang="en-US" sz="1400">
              <a:cs typeface="+mn-lt"/>
            </a:endParaRPr>
          </a:p>
        </p:txBody>
      </p:sp>
      <p:sp>
        <p:nvSpPr>
          <p:cNvPr id="14" name="文本框 13"/>
          <p:cNvSpPr txBox="1"/>
          <p:nvPr/>
        </p:nvSpPr>
        <p:spPr>
          <a:xfrm>
            <a:off x="1855470" y="5249545"/>
            <a:ext cx="2443480" cy="306705"/>
          </a:xfrm>
          <a:prstGeom prst="rect">
            <a:avLst/>
          </a:prstGeom>
          <a:noFill/>
        </p:spPr>
        <p:txBody>
          <a:bodyPr wrap="square" rtlCol="0" anchor="t">
            <a:spAutoFit/>
          </a:bodyPr>
          <a:p>
            <a:r>
              <a:rPr lang="zh-CN" altLang="en-US" sz="1400">
                <a:cs typeface="+mn-lt"/>
              </a:rPr>
              <a:t>(b) Inter-document Spli</a:t>
            </a:r>
            <a:r>
              <a:rPr lang="en-US" altLang="zh-CN" sz="1400">
                <a:cs typeface="+mn-lt"/>
              </a:rPr>
              <a:t>tti</a:t>
            </a:r>
            <a:r>
              <a:rPr lang="zh-CN" altLang="en-US" sz="1400">
                <a:cs typeface="+mn-lt"/>
              </a:rPr>
              <a:t>ng</a:t>
            </a:r>
            <a:endParaRPr lang="zh-CN" altLang="en-US" sz="1400">
              <a:cs typeface="+mn-lt"/>
            </a:endParaRPr>
          </a:p>
        </p:txBody>
      </p:sp>
      <p:sp>
        <p:nvSpPr>
          <p:cNvPr id="15" name="文本框 14"/>
          <p:cNvSpPr txBox="1"/>
          <p:nvPr/>
        </p:nvSpPr>
        <p:spPr>
          <a:xfrm>
            <a:off x="1917700" y="5728970"/>
            <a:ext cx="2540000" cy="337185"/>
          </a:xfrm>
          <a:prstGeom prst="rect">
            <a:avLst/>
          </a:prstGeom>
          <a:noFill/>
        </p:spPr>
        <p:txBody>
          <a:bodyPr wrap="square" rtlCol="0" anchor="t">
            <a:spAutoFit/>
          </a:bodyPr>
          <a:p>
            <a:r>
              <a:rPr lang="zh-CN" altLang="en-US" sz="1600">
                <a:cs typeface="+mn-lt"/>
              </a:rPr>
              <a:t>Fig. 5 Splitting methods</a:t>
            </a:r>
            <a:endParaRPr lang="zh-CN" altLang="en-US" sz="1600">
              <a:cs typeface="+mn-lt"/>
            </a:endParaRPr>
          </a:p>
        </p:txBody>
      </p:sp>
    </p:spTree>
  </p:cSld>
  <p:clrMapOvr>
    <a:masterClrMapping/>
  </p:clrMapOvr>
</p:sld>
</file>

<file path=ppt/tags/tag1.xml><?xml version="1.0" encoding="utf-8"?>
<p:tagLst xmlns:p="http://schemas.openxmlformats.org/presentationml/2006/main">
  <p:tag name="KSO_WM_UNIT_TABLE_BEAUTIFY" val="smartTable{4154d3fd-7e90-45f2-816e-4efd233ad198}"/>
  <p:tag name="TABLE_ENDDRAG_ORIGIN_RECT" val="770*227"/>
  <p:tag name="TABLE_ENDDRAG_RECT" val="143*115*770*227"/>
</p:tagLst>
</file>

<file path=ppt/tags/tag2.xml><?xml version="1.0" encoding="utf-8"?>
<p:tagLst xmlns:p="http://schemas.openxmlformats.org/presentationml/2006/main">
  <p:tag name="KSO_WM_UNIT_TABLE_BEAUTIFY" val="smartTable{d6fc0415-c6c6-4177-998a-1b9a80f9bfec}"/>
  <p:tag name="TABLE_ENDDRAG_ORIGIN_RECT" val="367*248"/>
  <p:tag name="TABLE_ENDDRAG_RECT" val="569*143*367*248"/>
</p:tagLst>
</file>

<file path=ppt/tags/tag3.xml><?xml version="1.0" encoding="utf-8"?>
<p:tagLst xmlns:p="http://schemas.openxmlformats.org/presentationml/2006/main">
  <p:tag name="KSO_WM_UNIT_TABLE_BEAUTIFY" val="smartTable{69167f85-4bb5-4e79-9680-9d41ab0bf558}"/>
  <p:tag name="TABLE_ENDDRAG_ORIGIN_RECT" val="897*117"/>
  <p:tag name="TABLE_ENDDRAG_RECT" val="36*129*897*1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l">
          <a:buClrTx/>
          <a:buSzTx/>
          <a:buFontTx/>
          <a:defRPr lang="zh-CN" altLang="en-US" sz="1600">
            <a:solidFill>
              <a:schemeClr val="tx1"/>
            </a:solidFill>
            <a:sym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21344</Words>
  <Application>WPS 演示</Application>
  <PresentationFormat>宽屏</PresentationFormat>
  <Paragraphs>503</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Wingdings</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LiGuangLong</dc:creator>
  <cp:lastModifiedBy>李广龙</cp:lastModifiedBy>
  <cp:revision>278</cp:revision>
  <dcterms:created xsi:type="dcterms:W3CDTF">2022-06-19T11:15:00Z</dcterms:created>
  <dcterms:modified xsi:type="dcterms:W3CDTF">2022-06-24T13:59:59Z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A96E3EE362B44E548AF825198BE8AE6A</vt:lpwstr>
  </property>
  <property fmtid="{D5CDD505-2E9C-101B-9397-08002B2CF9AE}" pid="3" name="KSOProductBuildVer">
    <vt:lpwstr>2052-11.1.0.10463</vt:lpwstr>
  </property>
</Properties>
</file>