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1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9" r:id="rId31"/>
    <p:sldId id="290" r:id="rId32"/>
    <p:sldId id="291" r:id="rId33"/>
    <p:sldId id="292" r:id="rId34"/>
    <p:sldId id="293" r:id="rId35"/>
    <p:sldId id="295" r:id="rId36"/>
    <p:sldId id="296" r:id="rId37"/>
    <p:sldId id="297" r:id="rId38"/>
    <p:sldId id="298" r:id="rId39"/>
    <p:sldId id="302" r:id="rId40"/>
    <p:sldId id="300" r:id="rId41"/>
    <p:sldId id="299" r:id="rId42"/>
    <p:sldId id="301" r:id="rId43"/>
    <p:sldId id="259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11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2026" userDrawn="1">
          <p15:clr>
            <a:srgbClr val="A4A3A4"/>
          </p15:clr>
        </p15:guide>
        <p15:guide id="5" pos="5654" userDrawn="1">
          <p15:clr>
            <a:srgbClr val="A4A3A4"/>
          </p15:clr>
        </p15:guide>
        <p15:guide id="6" pos="7469" userDrawn="1">
          <p15:clr>
            <a:srgbClr val="A4A3A4"/>
          </p15:clr>
        </p15:guide>
        <p15:guide id="7" orient="horz" pos="4110" userDrawn="1">
          <p15:clr>
            <a:srgbClr val="A4A3A4"/>
          </p15:clr>
        </p15:guide>
        <p15:guide id="8" orient="horz" pos="2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757F"/>
    <a:srgbClr val="50B4C8"/>
    <a:srgbClr val="E9F2F5"/>
    <a:srgbClr val="D0E5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7A528E-B160-4BA0-8E24-88E9345CF608}" v="362" dt="2025-07-17T09:52:35.4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81029" autoAdjust="0"/>
  </p:normalViewPr>
  <p:slideViewPr>
    <p:cSldViewPr snapToGrid="0" showGuides="1">
      <p:cViewPr varScale="1">
        <p:scale>
          <a:sx n="117" d="100"/>
          <a:sy n="117" d="100"/>
        </p:scale>
        <p:origin x="3318" y="324"/>
      </p:cViewPr>
      <p:guideLst>
        <p:guide orient="horz" pos="2160"/>
        <p:guide pos="211"/>
        <p:guide pos="3840"/>
        <p:guide pos="2026"/>
        <p:guide pos="5654"/>
        <p:guide pos="7469"/>
        <p:guide orient="horz" pos="4110"/>
        <p:guide orient="horz" pos="2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C061F-6882-4FF5-8A06-10A93CD1DBDE}" type="datetimeFigureOut">
              <a:rPr lang="pl-PL" smtClean="0"/>
              <a:t>17.07.2025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3F3A1-9D00-4BBE-BFAF-5D68D146E4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7590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gRPC</a:t>
            </a:r>
            <a:r>
              <a:rPr lang="pl-PL" dirty="0"/>
              <a:t> jest wysokowydajnym </a:t>
            </a:r>
            <a:r>
              <a:rPr lang="pl-PL" dirty="0" err="1"/>
              <a:t>frameworkiem</a:t>
            </a:r>
            <a:r>
              <a:rPr lang="pl-PL" dirty="0"/>
              <a:t> RPC(Remote procedurę </a:t>
            </a:r>
            <a:r>
              <a:rPr lang="pl-PL" dirty="0" err="1"/>
              <a:t>call</a:t>
            </a:r>
            <a:r>
              <a:rPr lang="pl-PL" dirty="0"/>
              <a:t>) stworzonym przez gogle. Wykorzystuje </a:t>
            </a:r>
            <a:r>
              <a:rPr lang="pl-PL" dirty="0" err="1"/>
              <a:t>Protocol</a:t>
            </a:r>
            <a:r>
              <a:rPr lang="pl-PL" dirty="0"/>
              <a:t> </a:t>
            </a:r>
            <a:r>
              <a:rPr lang="pl-PL" dirty="0" err="1"/>
              <a:t>Buffers</a:t>
            </a:r>
            <a:r>
              <a:rPr lang="pl-PL" dirty="0"/>
              <a:t> jako domyślny format </a:t>
            </a:r>
            <a:r>
              <a:rPr lang="pl-PL" dirty="0" err="1"/>
              <a:t>serializacji</a:t>
            </a:r>
            <a:r>
              <a:rPr lang="pl-PL" dirty="0"/>
              <a:t> danych i HTTP/2 jako protokół transportowy.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3F3A1-9D00-4BBE-BFAF-5D68D146E4A2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2254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0D5AFC-F59B-254F-480D-57F1591F0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F13946-2971-1D5E-0B74-106DE30E11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C17E2B-5343-F5A1-18F0-80C7AD664C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/>
              <a:t>Rezerwacja </a:t>
            </a:r>
            <a:r>
              <a:rPr lang="pl-PL" b="1" dirty="0" err="1"/>
              <a:t>pol</a:t>
            </a:r>
            <a:r>
              <a:rPr lang="pl-PL" b="1" dirty="0"/>
              <a:t> pozwala na zarezerwowanie wcześniejszego pola, by nie zostało one </a:t>
            </a:r>
            <a:r>
              <a:rPr lang="pl-PL" b="1" dirty="0" err="1"/>
              <a:t>uzyte</a:t>
            </a:r>
            <a:r>
              <a:rPr lang="pl-PL" b="1" dirty="0"/>
              <a:t> ponownie, pozwala to zapobiec problemom związanym z </a:t>
            </a:r>
            <a:r>
              <a:rPr lang="pl-PL" b="1" dirty="0" err="1"/>
              <a:t>kompatybilnoscia</a:t>
            </a:r>
            <a:r>
              <a:rPr lang="pl-PL" b="1" dirty="0"/>
              <a:t> wsteczna:</a:t>
            </a:r>
          </a:p>
          <a:p>
            <a:endParaRPr lang="pl-PL" b="1" dirty="0"/>
          </a:p>
          <a:p>
            <a:r>
              <a:rPr lang="pl-PL" b="1" dirty="0"/>
              <a:t>W momencie 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D8B8E1-DDBD-6394-B3E7-749298F5FF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3F3A1-9D00-4BBE-BFAF-5D68D146E4A2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09857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0EB24-768B-6925-D1EF-4DC0D75BE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410C96-1442-B9BC-CAFD-CF55CFFF60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B15663-CA64-B164-BDD4-FA9EAF635F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/>
              <a:t>W momencie gdy wiadomość zostanie </a:t>
            </a:r>
            <a:r>
              <a:rPr lang="pl-PL" b="1" dirty="0" err="1"/>
              <a:t>zserializowana</a:t>
            </a:r>
            <a:r>
              <a:rPr lang="pl-PL" b="1" dirty="0"/>
              <a:t>, przy podglądzie dostaniemy cos takiego(klik)</a:t>
            </a:r>
          </a:p>
          <a:p>
            <a:endParaRPr lang="pl-PL" b="1" dirty="0"/>
          </a:p>
          <a:p>
            <a:r>
              <a:rPr lang="pl-PL" b="1" dirty="0"/>
              <a:t>Możemy skorzystać z narzędzia takiego jak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Protoscope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 zrzucić te bajty, po zrzuceniu ich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powinnismy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otrzymać cos w tym stylu(klik)</a:t>
            </a:r>
            <a:endParaRPr lang="pl-PL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5BACF-E766-ED5B-E9F5-7043C8A8F5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3F3A1-9D00-4BBE-BFAF-5D68D146E4A2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6042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A9851D-731D-9607-4953-105A7D505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FC96AE-9FC4-9650-027F-9E588D1562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A8E939-51D6-507E-E059-15801003C7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/>
              <a:t>W momencie gdy wiadomość zostanie </a:t>
            </a:r>
            <a:r>
              <a:rPr lang="pl-PL" b="1" dirty="0" err="1"/>
              <a:t>zserializowana</a:t>
            </a:r>
            <a:r>
              <a:rPr lang="pl-PL" b="1" dirty="0"/>
              <a:t>, przy podglądzie dostaniemy cos takiego(klik)</a:t>
            </a:r>
          </a:p>
          <a:p>
            <a:endParaRPr lang="pl-PL" b="1" dirty="0"/>
          </a:p>
          <a:p>
            <a:r>
              <a:rPr lang="pl-PL" b="1" dirty="0"/>
              <a:t>Możemy skorzystać z narzędzia takiego jak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Protoscope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 zrzucić te bajty, po zrzuceniu ich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powinnismy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otrzymać cos w tym stylu(klik)</a:t>
            </a:r>
          </a:p>
          <a:p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b="1" dirty="0"/>
              <a:t>Dla porównania przykładowy JSON(klik)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48C3FD-5D55-BB1B-69CF-7C9BCC6C33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3F3A1-9D00-4BBE-BFAF-5D68D146E4A2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09196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104654-2A1E-0415-6A83-72569F537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FE8B63-0F99-7FE2-5D71-07A1A9873C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E2010C-70F4-956B-3BA2-D5D38AA90B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 err="1"/>
              <a:t>Porownanie</a:t>
            </a:r>
            <a:r>
              <a:rPr lang="pl-PL" b="1" dirty="0"/>
              <a:t> </a:t>
            </a:r>
            <a:r>
              <a:rPr lang="pl-PL" b="1" dirty="0" err="1"/>
              <a:t>protobuf</a:t>
            </a:r>
            <a:r>
              <a:rPr lang="pl-PL" b="1" dirty="0"/>
              <a:t> z </a:t>
            </a:r>
            <a:r>
              <a:rPr lang="pl-PL" b="1" dirty="0" err="1"/>
              <a:t>jsonem</a:t>
            </a:r>
            <a:endParaRPr lang="pl-PL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8B597-DD1A-E635-485F-EA44309F6D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3F3A1-9D00-4BBE-BFAF-5D68D146E4A2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27322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AA5B0-7F3B-E1EB-6554-3F4B8457E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A198E0-35BE-38CC-7419-975286F4C9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33B235-CB62-0E6E-9D9F-2A222D9B21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/>
              <a:t>Benchmark na 10k, 100k, i 1mil </a:t>
            </a:r>
            <a:r>
              <a:rPr lang="pl-PL" b="1" dirty="0" err="1"/>
              <a:t>elementow</a:t>
            </a:r>
            <a:r>
              <a:rPr lang="pl-PL" b="1" dirty="0"/>
              <a:t>(</a:t>
            </a:r>
            <a:r>
              <a:rPr lang="pl-PL" b="1" dirty="0" err="1"/>
              <a:t>serializacja</a:t>
            </a:r>
            <a:r>
              <a:rPr lang="pl-PL" b="1" dirty="0"/>
              <a:t> i </a:t>
            </a:r>
            <a:r>
              <a:rPr lang="pl-PL" b="1" dirty="0" err="1"/>
              <a:t>deserializacja</a:t>
            </a:r>
            <a:r>
              <a:rPr lang="pl-PL" b="1" dirty="0"/>
              <a:t>)</a:t>
            </a:r>
          </a:p>
          <a:p>
            <a:endParaRPr lang="pl-PL" b="1" dirty="0"/>
          </a:p>
          <a:p>
            <a:r>
              <a:rPr lang="pl-PL" dirty="0" err="1"/>
              <a:t>Protobuf</a:t>
            </a:r>
            <a:r>
              <a:rPr lang="pl-PL" dirty="0"/>
              <a:t> jest 2-3x szybszy w </a:t>
            </a:r>
            <a:r>
              <a:rPr lang="pl-PL" dirty="0" err="1"/>
              <a:t>serialization</a:t>
            </a:r>
            <a:r>
              <a:rPr lang="pl-PL" dirty="0"/>
              <a:t>/</a:t>
            </a:r>
            <a:r>
              <a:rPr lang="pl-PL" dirty="0" err="1"/>
              <a:t>deserialization</a:t>
            </a:r>
            <a:r>
              <a:rPr lang="pl-PL" dirty="0"/>
              <a:t>, ale ma większy </a:t>
            </a:r>
            <a:r>
              <a:rPr lang="pl-PL" dirty="0" err="1"/>
              <a:t>memory</a:t>
            </a:r>
            <a:r>
              <a:rPr lang="pl-PL" dirty="0"/>
              <a:t> </a:t>
            </a:r>
            <a:r>
              <a:rPr lang="pl-PL" dirty="0" err="1"/>
              <a:t>footprint</a:t>
            </a:r>
            <a:r>
              <a:rPr lang="pl-PL" dirty="0"/>
              <a:t> podczas </a:t>
            </a:r>
            <a:r>
              <a:rPr lang="pl-PL" dirty="0" err="1"/>
              <a:t>parsing</a:t>
            </a:r>
            <a:endParaRPr lang="pl-PL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DA75C-01F7-D6C9-6665-C69777DBD0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3F3A1-9D00-4BBE-BFAF-5D68D146E4A2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88356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F02646-43D4-F5BF-7374-F6F55AF0D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6A2A5B-C34E-0D67-451A-153F09F9BC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ABE9F6-4331-F32A-2331-A1DAC74B4B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/>
              <a:t>Automatyczne generowanie kodu:</a:t>
            </a:r>
            <a:r>
              <a:rPr lang="pl-PL" dirty="0"/>
              <a:t> Pliki </a:t>
            </a:r>
            <a:r>
              <a:rPr lang="pl-PL" dirty="0" err="1"/>
              <a:t>proto</a:t>
            </a:r>
            <a:r>
              <a:rPr lang="pl-PL" dirty="0"/>
              <a:t> przy budowaniu aplikacji generują klasy C#, reprezentujące </a:t>
            </a:r>
            <a:r>
              <a:rPr lang="pl-PL" dirty="0" err="1"/>
              <a:t>message</a:t>
            </a:r>
            <a:r>
              <a:rPr lang="pl-PL" dirty="0"/>
              <a:t> oraz dające nam możliwość implementacji </a:t>
            </a:r>
            <a:r>
              <a:rPr lang="pl-PL" dirty="0" err="1"/>
              <a:t>serwisow</a:t>
            </a:r>
            <a:r>
              <a:rPr lang="pl-PL" dirty="0"/>
              <a:t>/konsumowania klientów w </a:t>
            </a:r>
            <a:r>
              <a:rPr lang="pl-PL" dirty="0" err="1"/>
              <a:t>zaleznosci</a:t>
            </a:r>
            <a:r>
              <a:rPr lang="pl-PL" dirty="0"/>
              <a:t> od ustawienia w pliku </a:t>
            </a:r>
            <a:r>
              <a:rPr lang="pl-PL" dirty="0" err="1"/>
              <a:t>csproj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Dzieki</a:t>
            </a:r>
            <a:r>
              <a:rPr lang="pl-PL" dirty="0"/>
              <a:t> silnemu typowaniu możemy </a:t>
            </a:r>
            <a:r>
              <a:rPr lang="pl-PL" dirty="0" err="1"/>
              <a:t>wykrywac</a:t>
            </a:r>
            <a:r>
              <a:rPr lang="pl-PL" dirty="0"/>
              <a:t> </a:t>
            </a:r>
            <a:r>
              <a:rPr lang="pl-PL" dirty="0" err="1"/>
              <a:t>bledy</a:t>
            </a:r>
            <a:r>
              <a:rPr lang="pl-PL" dirty="0"/>
              <a:t> podczas kompilacji, mamy </a:t>
            </a:r>
            <a:r>
              <a:rPr lang="pl-PL" dirty="0" err="1"/>
              <a:t>pelne</a:t>
            </a:r>
            <a:r>
              <a:rPr lang="pl-PL" dirty="0"/>
              <a:t> wsparcie IDE(</a:t>
            </a:r>
            <a:r>
              <a:rPr lang="pl-PL" dirty="0" err="1"/>
              <a:t>IntelliSesne</a:t>
            </a:r>
            <a:r>
              <a:rPr lang="pl-PL" dirty="0"/>
              <a:t>), zmiana nazwy pola w pliku </a:t>
            </a:r>
            <a:r>
              <a:rPr lang="pl-PL" dirty="0" err="1"/>
              <a:t>proto</a:t>
            </a:r>
            <a:r>
              <a:rPr lang="pl-PL" dirty="0"/>
              <a:t> dostosuje również wygenerowane klasy, a sama </a:t>
            </a:r>
            <a:r>
              <a:rPr lang="pl-PL" dirty="0" err="1"/>
              <a:t>schema</a:t>
            </a:r>
            <a:r>
              <a:rPr lang="pl-PL" dirty="0"/>
              <a:t> </a:t>
            </a:r>
            <a:r>
              <a:rPr lang="pl-PL" dirty="0" err="1"/>
              <a:t>sluzy</a:t>
            </a:r>
            <a:r>
              <a:rPr lang="pl-PL" dirty="0"/>
              <a:t> jako dokumentacja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9A78D-6531-1CE3-8137-444955B553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3F3A1-9D00-4BBE-BFAF-5D68D146E4A2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51012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BE8A07-6EFD-145B-CE77-AB2E01EBE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0856CC-C59F-FDB8-1F73-BE9F40B70E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A16A79-FEC1-E97D-65B3-68D4DCB29D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 err="1"/>
              <a:t>Przykladowy</a:t>
            </a:r>
            <a:r>
              <a:rPr lang="pl-PL" b="1" dirty="0"/>
              <a:t> plik </a:t>
            </a:r>
            <a:r>
              <a:rPr lang="pl-PL" b="1" dirty="0" err="1"/>
              <a:t>proto</a:t>
            </a:r>
            <a:r>
              <a:rPr lang="pl-PL" b="1" dirty="0"/>
              <a:t>, który po zbudowaniu aplikacji wygeneruje nam </a:t>
            </a:r>
            <a:r>
              <a:rPr lang="pl-PL" b="1" dirty="0" err="1"/>
              <a:t>nastepujace</a:t>
            </a:r>
            <a:r>
              <a:rPr lang="pl-PL" b="1" dirty="0"/>
              <a:t> obiekty(klik)</a:t>
            </a:r>
          </a:p>
          <a:p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9C933-4495-D866-6DBA-AD418C25D7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3F3A1-9D00-4BBE-BFAF-5D68D146E4A2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79992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36A748-4131-49CE-17DE-80D13B30E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FFCD21-B4E7-0DA6-8878-A5EF54E80D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4F255D-EC58-DA4E-5662-459EF2BD38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 err="1"/>
              <a:t>Przylaczenie</a:t>
            </a:r>
            <a:r>
              <a:rPr lang="pl-PL" b="1" dirty="0"/>
              <a:t> </a:t>
            </a:r>
            <a:r>
              <a:rPr lang="pl-PL" b="1" dirty="0" err="1"/>
              <a:t>plikow</a:t>
            </a:r>
            <a:r>
              <a:rPr lang="pl-PL" b="1" dirty="0"/>
              <a:t> </a:t>
            </a:r>
            <a:r>
              <a:rPr lang="pl-PL" b="1" dirty="0" err="1"/>
              <a:t>proto</a:t>
            </a:r>
            <a:r>
              <a:rPr lang="pl-PL" b="1" dirty="0"/>
              <a:t> do projektu .NET(pozwala na generowanie kodu bazując na plikach </a:t>
            </a:r>
            <a:r>
              <a:rPr lang="pl-PL" b="1" dirty="0" err="1"/>
              <a:t>proto</a:t>
            </a:r>
            <a:r>
              <a:rPr lang="pl-PL" b="1" dirty="0"/>
              <a:t> podczas budowania aplikacji)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C4770-90F0-5DF6-1EBF-1D778F1FF7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3F3A1-9D00-4BBE-BFAF-5D68D146E4A2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21266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3DEF32-D61F-9BFA-5C0A-8349CB03A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AC0E59-082A-2EA1-F1BC-3CE7136A6A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5E21FE-3685-35BB-71AA-12B09FD07D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/>
              <a:t>Przykład – wygenerowany kod dla </a:t>
            </a:r>
            <a:r>
              <a:rPr lang="pl-PL" b="1" dirty="0" err="1"/>
              <a:t>GetUserRequest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1BAAE-83F2-2727-F8D7-4419BCBC6A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3F3A1-9D00-4BBE-BFAF-5D68D146E4A2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607191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794B5-B8EA-185C-49BE-21D3A69B3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5DC6B1-6833-D4FD-CF3D-7652A05A73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C7EA1C-B049-8906-7C9B-1AEDB2F926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/>
              <a:t>Przykład – wygenerowana klasa abstrakcyjna dla implementacji </a:t>
            </a:r>
            <a:r>
              <a:rPr lang="pl-PL" b="1" dirty="0" err="1"/>
              <a:t>UserService</a:t>
            </a:r>
            <a:r>
              <a:rPr lang="pl-PL" b="1" dirty="0"/>
              <a:t> po stronie </a:t>
            </a:r>
            <a:r>
              <a:rPr lang="pl-PL" b="1" dirty="0" err="1"/>
              <a:t>servera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D0E6E1-8093-2358-C92F-A0E226EB85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3F3A1-9D00-4BBE-BFAF-5D68D146E4A2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1686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err="1"/>
              <a:t>gRPC</a:t>
            </a:r>
            <a:r>
              <a:rPr lang="pl-PL" dirty="0"/>
              <a:t> jest wysokowydajnym </a:t>
            </a:r>
            <a:r>
              <a:rPr lang="pl-PL" dirty="0" err="1"/>
              <a:t>frameworkiem</a:t>
            </a:r>
            <a:r>
              <a:rPr lang="pl-PL" dirty="0"/>
              <a:t> RPC(Remote </a:t>
            </a:r>
            <a:r>
              <a:rPr lang="pl-PL" dirty="0" err="1"/>
              <a:t>procedure</a:t>
            </a:r>
            <a:r>
              <a:rPr lang="pl-PL" dirty="0"/>
              <a:t> </a:t>
            </a:r>
            <a:r>
              <a:rPr lang="pl-PL" dirty="0" err="1"/>
              <a:t>call</a:t>
            </a:r>
            <a:r>
              <a:rPr lang="pl-PL" dirty="0"/>
              <a:t>) stworzonym przez Google. Wykorzystuje </a:t>
            </a:r>
            <a:r>
              <a:rPr lang="pl-PL" dirty="0" err="1"/>
              <a:t>Protocol</a:t>
            </a:r>
            <a:r>
              <a:rPr lang="pl-PL" dirty="0"/>
              <a:t> </a:t>
            </a:r>
            <a:r>
              <a:rPr lang="pl-PL" dirty="0" err="1"/>
              <a:t>Buffers</a:t>
            </a:r>
            <a:r>
              <a:rPr lang="pl-PL" dirty="0"/>
              <a:t> jako domyślny format </a:t>
            </a:r>
            <a:r>
              <a:rPr lang="pl-PL" dirty="0" err="1"/>
              <a:t>serializacji</a:t>
            </a:r>
            <a:r>
              <a:rPr lang="pl-PL" dirty="0"/>
              <a:t> danych i HTTP/2 jako protokół transportowy.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dirty="0"/>
          </a:p>
          <a:p>
            <a:r>
              <a:rPr lang="pl-PL" b="1" dirty="0"/>
              <a:t>1. 🔗 Protokół komunikacji RPC</a:t>
            </a:r>
          </a:p>
          <a:p>
            <a:r>
              <a:rPr lang="pl-PL" dirty="0" err="1"/>
              <a:t>gRPC</a:t>
            </a:r>
            <a:r>
              <a:rPr lang="pl-PL" dirty="0"/>
              <a:t> (Google Remote </a:t>
            </a:r>
            <a:r>
              <a:rPr lang="pl-PL" dirty="0" err="1"/>
              <a:t>Procedure</a:t>
            </a:r>
            <a:r>
              <a:rPr lang="pl-PL" dirty="0"/>
              <a:t> Call) to </a:t>
            </a:r>
            <a:r>
              <a:rPr lang="pl-PL" dirty="0" err="1"/>
              <a:t>framework</a:t>
            </a:r>
            <a:r>
              <a:rPr lang="pl-PL" dirty="0"/>
              <a:t> umożliwiający wywoływanie funkcji na zdalnych serwerach tak, jakby były lokalne. Zastępuje tradycyjne REST API w komunikacji między usługami.</a:t>
            </a:r>
          </a:p>
          <a:p>
            <a:r>
              <a:rPr lang="pl-PL" b="1" dirty="0"/>
              <a:t>2. ⚡ HTTP/2 + </a:t>
            </a:r>
            <a:r>
              <a:rPr lang="pl-PL" b="1" dirty="0" err="1"/>
              <a:t>Protocol</a:t>
            </a:r>
            <a:r>
              <a:rPr lang="pl-PL" b="1" dirty="0"/>
              <a:t> </a:t>
            </a:r>
            <a:r>
              <a:rPr lang="pl-PL" b="1" dirty="0" err="1"/>
              <a:t>Buffers</a:t>
            </a:r>
            <a:endParaRPr lang="pl-PL" b="1" dirty="0"/>
          </a:p>
          <a:p>
            <a:r>
              <a:rPr lang="pl-PL" dirty="0"/>
              <a:t>Wykorzystuje HTTP/2 jako protokół transportowy i </a:t>
            </a:r>
            <a:r>
              <a:rPr lang="pl-PL" dirty="0" err="1"/>
              <a:t>Protocol</a:t>
            </a:r>
            <a:r>
              <a:rPr lang="pl-PL" dirty="0"/>
              <a:t> </a:t>
            </a:r>
            <a:r>
              <a:rPr lang="pl-PL" dirty="0" err="1"/>
              <a:t>Buffers</a:t>
            </a:r>
            <a:r>
              <a:rPr lang="pl-PL" dirty="0"/>
              <a:t> jako format </a:t>
            </a:r>
            <a:r>
              <a:rPr lang="pl-PL" dirty="0" err="1"/>
              <a:t>serializacji</a:t>
            </a:r>
            <a:r>
              <a:rPr lang="pl-PL" dirty="0"/>
              <a:t> danych. Dzięki temu uzyskuje znacznie lepszą wydajność niż REST z </a:t>
            </a:r>
            <a:r>
              <a:rPr lang="pl-PL" dirty="0" err="1"/>
              <a:t>JSONem</a:t>
            </a:r>
            <a:r>
              <a:rPr lang="pl-PL" dirty="0"/>
              <a:t>.</a:t>
            </a:r>
          </a:p>
          <a:p>
            <a:r>
              <a:rPr lang="pl-PL" b="1" dirty="0"/>
              <a:t>3. 🎯 Silne typowanie i generowanie kodu</a:t>
            </a:r>
          </a:p>
          <a:p>
            <a:r>
              <a:rPr lang="pl-PL" dirty="0"/>
              <a:t>Opiera się na plikach </a:t>
            </a:r>
            <a:r>
              <a:rPr lang="pl-PL" dirty="0" err="1"/>
              <a:t>schema</a:t>
            </a:r>
            <a:r>
              <a:rPr lang="pl-PL" dirty="0"/>
              <a:t> (.</a:t>
            </a:r>
            <a:r>
              <a:rPr lang="pl-PL" dirty="0" err="1"/>
              <a:t>proto</a:t>
            </a:r>
            <a:r>
              <a:rPr lang="pl-PL" dirty="0"/>
              <a:t>), które definiują kontrakty API. Z tych definicji automatycznie generuje kod klienta i serwera w różnych językach programowania.</a:t>
            </a:r>
          </a:p>
          <a:p>
            <a:r>
              <a:rPr lang="pl-PL" b="1" dirty="0"/>
              <a:t>4. 🚀 Zaawansowane funkcje komunikacji</a:t>
            </a:r>
          </a:p>
          <a:p>
            <a:r>
              <a:rPr lang="pl-PL" dirty="0"/>
              <a:t>Wspiera nie tylko standardowe </a:t>
            </a:r>
            <a:r>
              <a:rPr lang="pl-PL" dirty="0" err="1"/>
              <a:t>request</a:t>
            </a:r>
            <a:r>
              <a:rPr lang="pl-PL" dirty="0"/>
              <a:t>/</a:t>
            </a:r>
            <a:r>
              <a:rPr lang="pl-PL" dirty="0" err="1"/>
              <a:t>response</a:t>
            </a:r>
            <a:r>
              <a:rPr lang="pl-PL" dirty="0"/>
              <a:t>, ale także streaming danych (</a:t>
            </a:r>
            <a:r>
              <a:rPr lang="pl-PL" dirty="0" err="1"/>
              <a:t>server-side</a:t>
            </a:r>
            <a:r>
              <a:rPr lang="pl-PL" dirty="0"/>
              <a:t>, </a:t>
            </a:r>
            <a:r>
              <a:rPr lang="pl-PL" dirty="0" err="1"/>
              <a:t>client-side</a:t>
            </a:r>
            <a:r>
              <a:rPr lang="pl-PL" dirty="0"/>
              <a:t>, </a:t>
            </a:r>
            <a:r>
              <a:rPr lang="pl-PL" dirty="0" err="1"/>
              <a:t>bidirectional</a:t>
            </a:r>
            <a:r>
              <a:rPr lang="pl-PL" dirty="0"/>
              <a:t>), multipleksowanie połączeń i wbudowane mechanizmy jak </a:t>
            </a:r>
            <a:r>
              <a:rPr lang="pl-PL" dirty="0" err="1"/>
              <a:t>load</a:t>
            </a:r>
            <a:r>
              <a:rPr lang="pl-PL" dirty="0"/>
              <a:t> </a:t>
            </a:r>
            <a:r>
              <a:rPr lang="pl-PL" dirty="0" err="1"/>
              <a:t>balancing</a:t>
            </a:r>
            <a:r>
              <a:rPr lang="pl-PL" dirty="0"/>
              <a:t> czy </a:t>
            </a:r>
            <a:r>
              <a:rPr lang="pl-PL" dirty="0" err="1"/>
              <a:t>retry</a:t>
            </a:r>
            <a:r>
              <a:rPr lang="pl-PL" dirty="0"/>
              <a:t> </a:t>
            </a:r>
            <a:r>
              <a:rPr lang="pl-PL" dirty="0" err="1"/>
              <a:t>policies</a:t>
            </a:r>
            <a:r>
              <a:rPr lang="pl-PL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dirty="0"/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3F3A1-9D00-4BBE-BFAF-5D68D146E4A2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16722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73FDF4-9B70-8DD1-DC5B-8502F362F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83AD02-0840-738F-0B2C-72CB270C00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E25863-2AB8-4136-2F9B-4E2D8CC5FB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/>
              <a:t>Implementacja </a:t>
            </a:r>
            <a:r>
              <a:rPr lang="pl-PL" b="1" dirty="0" err="1"/>
              <a:t>UserService</a:t>
            </a:r>
            <a:r>
              <a:rPr lang="pl-PL" b="1" dirty="0"/>
              <a:t> po stronie serwera – handlowanie </a:t>
            </a:r>
            <a:r>
              <a:rPr lang="pl-PL" b="1" dirty="0" err="1"/>
              <a:t>calli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89DB9-533F-E600-4A3F-206078E382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3F3A1-9D00-4BBE-BFAF-5D68D146E4A2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58380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67597-9F8C-0A3E-58BA-88428DCA4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D20821-D343-8F58-959B-E416B00FBD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67EBE3-177C-B263-2445-3A91C1B124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/>
              <a:t>Wygenerowana definicja klienta dla </a:t>
            </a:r>
            <a:r>
              <a:rPr lang="pl-PL" b="1" dirty="0" err="1"/>
              <a:t>UserService</a:t>
            </a:r>
            <a:r>
              <a:rPr lang="pl-PL" b="1" dirty="0"/>
              <a:t>, dzięki niej klienci mogą kontaktować się z serwerem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E0873-5127-A91E-F030-18EC9FABAC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3F3A1-9D00-4BBE-BFAF-5D68D146E4A2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54100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AA54D9-F59C-BC66-665E-8EC54227F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D9A7F2-EB56-98FB-A530-619A26C0F6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AE07B3-93EE-39E3-6230-9B3623419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/>
              <a:t>Wygenerowana definicja klienta dla </a:t>
            </a:r>
            <a:r>
              <a:rPr lang="pl-PL" b="1" dirty="0" err="1"/>
              <a:t>UserService</a:t>
            </a:r>
            <a:r>
              <a:rPr lang="pl-PL" b="1" dirty="0"/>
              <a:t>, dzięki niej klienci mogą kontaktować się z serwerem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5E5834-FD7A-AF5C-ECAB-0CBDD716B2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3F3A1-9D00-4BBE-BFAF-5D68D146E4A2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63571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6E52C-2687-F1C7-D59E-10F390B70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1B6F2B-A4F4-75CF-F33A-A057E66695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D83778-7D60-A4E4-5C94-B591330225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/>
              <a:t>Utworzenie instancji klienta, tworzony tutaj również jest channel, który </a:t>
            </a:r>
            <a:r>
              <a:rPr lang="pl-PL" b="1" dirty="0" err="1"/>
              <a:t>laczyc</a:t>
            </a:r>
            <a:r>
              <a:rPr lang="pl-PL" b="1" dirty="0"/>
              <a:t> się będzie z podanym adresem, możemy również </a:t>
            </a:r>
            <a:r>
              <a:rPr lang="pl-PL" b="1" dirty="0" err="1"/>
              <a:t>przekazac</a:t>
            </a:r>
            <a:r>
              <a:rPr lang="pl-PL" b="1" dirty="0"/>
              <a:t> opcje konfiguracyjne 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8FCBC-3F89-8441-7EEF-20440F8D95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3F3A1-9D00-4BBE-BFAF-5D68D146E4A2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57768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0EB9F-4E8B-8077-55F9-993DA39CA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B7F816-CBF1-6A2E-1330-A3C300A8AF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F5102F-BCE0-FBCA-B079-1E29C3B2B9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 err="1"/>
              <a:t>gRPC</a:t>
            </a:r>
            <a:r>
              <a:rPr lang="pl-PL" b="1" dirty="0"/>
              <a:t> oferuje bogaty zestaw </a:t>
            </a:r>
            <a:r>
              <a:rPr lang="pl-PL" b="1" dirty="0" err="1"/>
              <a:t>wzorcow</a:t>
            </a:r>
            <a:r>
              <a:rPr lang="pl-PL" b="1" dirty="0"/>
              <a:t> komunikacji, </a:t>
            </a:r>
            <a:r>
              <a:rPr lang="pl-PL" b="1" dirty="0" err="1"/>
              <a:t>wyrozniajacy</a:t>
            </a:r>
            <a:r>
              <a:rPr lang="pl-PL" b="1" dirty="0"/>
              <a:t> go od tradycyjnego API HTTP, gdzie komunikacja przebiega za pomocą </a:t>
            </a:r>
            <a:r>
              <a:rPr lang="pl-PL" b="1" dirty="0" err="1"/>
              <a:t>request</a:t>
            </a:r>
            <a:r>
              <a:rPr lang="pl-PL" b="1" dirty="0"/>
              <a:t> - </a:t>
            </a:r>
            <a:r>
              <a:rPr lang="pl-PL" b="1" dirty="0" err="1"/>
              <a:t>response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FCAE2-C18E-682E-44FD-0A5C2AC159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3F3A1-9D00-4BBE-BFAF-5D68D146E4A2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95829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BB1C1C-71CB-55B7-E87D-A882D142C5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93F767-DCE6-2563-D762-1A2F4E506F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64C7AD-7E55-A892-2D2D-5114DCE6E3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 err="1"/>
              <a:t>Unary</a:t>
            </a:r>
            <a:r>
              <a:rPr lang="pl-PL" b="1" dirty="0"/>
              <a:t> RPC – standardowe zapytania </a:t>
            </a:r>
            <a:r>
              <a:rPr lang="pl-PL" b="1" dirty="0" err="1"/>
              <a:t>request</a:t>
            </a:r>
            <a:r>
              <a:rPr lang="pl-PL" b="1" dirty="0"/>
              <a:t>/</a:t>
            </a:r>
            <a:r>
              <a:rPr lang="pl-PL" b="1" dirty="0" err="1"/>
              <a:t>response</a:t>
            </a:r>
            <a:endParaRPr lang="pl-PL" b="1" dirty="0"/>
          </a:p>
          <a:p>
            <a:endParaRPr lang="pl-PL" b="1" dirty="0"/>
          </a:p>
          <a:p>
            <a:r>
              <a:rPr lang="pl-PL" dirty="0"/>
              <a:t>Tradycyjne wywołanie funkcji</a:t>
            </a:r>
          </a:p>
          <a:p>
            <a:endParaRPr lang="pl-PL" dirty="0"/>
          </a:p>
          <a:p>
            <a:r>
              <a:rPr lang="pl-PL" b="1" dirty="0"/>
              <a:t>Użycie:</a:t>
            </a:r>
            <a:r>
              <a:rPr lang="pl-PL" dirty="0"/>
              <a:t> Standardowe operacje CRUD </a:t>
            </a:r>
            <a:r>
              <a:rPr lang="pl-PL" b="1" dirty="0"/>
              <a:t>Podobne do:</a:t>
            </a:r>
            <a:r>
              <a:rPr lang="pl-PL" dirty="0"/>
              <a:t> REST GET/POST/PUT/DELETE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CA1F1-D10D-F4FD-4C4C-CC86B429A2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3F3A1-9D00-4BBE-BFAF-5D68D146E4A2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00081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CE2E8-18A2-EC11-9E1E-01D89CBE89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8EA5E9-5DC9-05AD-DBBA-37A8D9754F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053C32-F099-20CC-5B47-A70F9F627A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/>
              <a:t>Client streaming – klient </a:t>
            </a:r>
            <a:r>
              <a:rPr lang="pl-PL" b="1" dirty="0" err="1"/>
              <a:t>streamuje</a:t>
            </a:r>
            <a:r>
              <a:rPr lang="pl-PL" b="1" dirty="0"/>
              <a:t> dane do serwera, serwer zwraca jedna odpowiedz</a:t>
            </a:r>
          </a:p>
          <a:p>
            <a:endParaRPr lang="pl-PL" b="1" dirty="0"/>
          </a:p>
          <a:p>
            <a:r>
              <a:rPr lang="pl-PL" dirty="0"/>
              <a:t>Klient "zasypuje" serwer danymi</a:t>
            </a:r>
          </a:p>
          <a:p>
            <a:endParaRPr lang="pl-PL" dirty="0"/>
          </a:p>
          <a:p>
            <a:r>
              <a:rPr lang="pl-PL" dirty="0" err="1"/>
              <a:t>E.g</a:t>
            </a:r>
            <a:r>
              <a:rPr lang="pl-PL" dirty="0"/>
              <a:t>.: </a:t>
            </a:r>
            <a:r>
              <a:rPr lang="en-US" dirty="0"/>
              <a:t>Bulk uploads, file transfers, batch operations</a:t>
            </a:r>
            <a:endParaRPr lang="pl-PL" dirty="0"/>
          </a:p>
          <a:p>
            <a:endParaRPr lang="pl-PL" dirty="0"/>
          </a:p>
          <a:p>
            <a:r>
              <a:rPr lang="en-US" b="1" dirty="0" err="1"/>
              <a:t>Przewaga</a:t>
            </a:r>
            <a:r>
              <a:rPr lang="en-US" b="1" dirty="0"/>
              <a:t> </a:t>
            </a:r>
            <a:r>
              <a:rPr lang="en-US" b="1" dirty="0" err="1"/>
              <a:t>nad</a:t>
            </a:r>
            <a:r>
              <a:rPr lang="en-US" b="1" dirty="0"/>
              <a:t> REST:</a:t>
            </a:r>
            <a:r>
              <a:rPr lang="en-US" dirty="0"/>
              <a:t> Unika multiple HTTP requests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6BECC0-4B31-F4E1-D22E-267DA4FFEF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3F3A1-9D00-4BBE-BFAF-5D68D146E4A2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1232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5AF39-642A-6CA8-FA8B-96C61FA95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2F7650-C49F-BCE3-4302-199980AA6E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2C6646-4F04-152A-A142-A19E813B4F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/>
              <a:t>Server streaming – klient </a:t>
            </a:r>
            <a:r>
              <a:rPr lang="pl-PL" b="1" dirty="0" err="1"/>
              <a:t>wysyla</a:t>
            </a:r>
            <a:r>
              <a:rPr lang="pl-PL" b="1" dirty="0"/>
              <a:t> zapytanie, serwer zapisuje do </a:t>
            </a:r>
            <a:r>
              <a:rPr lang="pl-PL" b="1" dirty="0" err="1"/>
              <a:t>stream</a:t>
            </a:r>
            <a:endParaRPr lang="pl-PL" b="1" dirty="0"/>
          </a:p>
          <a:p>
            <a:endParaRPr lang="pl-PL" b="1" dirty="0"/>
          </a:p>
          <a:p>
            <a:r>
              <a:rPr lang="pl-PL" dirty="0"/>
              <a:t>Serwer "wypluwa" dane jak z węża ogrodowego</a:t>
            </a:r>
          </a:p>
          <a:p>
            <a:endParaRPr lang="pl-PL" dirty="0"/>
          </a:p>
          <a:p>
            <a:r>
              <a:rPr lang="pl-PL" dirty="0" err="1"/>
              <a:t>E.g</a:t>
            </a:r>
            <a:r>
              <a:rPr lang="pl-PL" dirty="0"/>
              <a:t>.: </a:t>
            </a:r>
            <a:r>
              <a:rPr lang="en-US" dirty="0"/>
              <a:t>Large datasets, real-time updates, monitoring</a:t>
            </a:r>
            <a:endParaRPr lang="pl-PL" dirty="0"/>
          </a:p>
          <a:p>
            <a:endParaRPr lang="pl-PL" dirty="0"/>
          </a:p>
          <a:p>
            <a:r>
              <a:rPr lang="pl-PL" b="1" dirty="0"/>
              <a:t>Przewaga nad REST:</a:t>
            </a:r>
            <a:r>
              <a:rPr lang="pl-PL" dirty="0"/>
              <a:t> Eliminuje potrzebę </a:t>
            </a:r>
            <a:r>
              <a:rPr lang="pl-PL" dirty="0" err="1"/>
              <a:t>pagination</a:t>
            </a:r>
            <a:r>
              <a:rPr lang="pl-PL" dirty="0"/>
              <a:t> i </a:t>
            </a:r>
            <a:r>
              <a:rPr lang="pl-PL" dirty="0" err="1"/>
              <a:t>polling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E15FA-6101-CB54-13DC-7ACBD65535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3F3A1-9D00-4BBE-BFAF-5D68D146E4A2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00442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A0DB02-4EF5-B5DD-7709-ABFF49134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B67771-C185-EDCB-871B-2D46732F62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2D3723-2FE4-4A8D-F906-7AA5C5EC4E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 err="1"/>
              <a:t>Bidirectional</a:t>
            </a:r>
            <a:r>
              <a:rPr lang="pl-PL" b="1" dirty="0"/>
              <a:t> streaming – serwer jak i klient zapisują dane do </a:t>
            </a:r>
            <a:r>
              <a:rPr lang="pl-PL" b="1" dirty="0" err="1"/>
              <a:t>streamow</a:t>
            </a:r>
            <a:endParaRPr lang="pl-PL" b="1" dirty="0"/>
          </a:p>
          <a:p>
            <a:endParaRPr lang="pl-PL" b="1" dirty="0"/>
          </a:p>
          <a:p>
            <a:r>
              <a:rPr lang="pl-PL" dirty="0"/>
              <a:t>Rozmowa telefoniczna - obie strony mogą mówić jednocześnie</a:t>
            </a:r>
          </a:p>
          <a:p>
            <a:endParaRPr lang="pl-PL" dirty="0"/>
          </a:p>
          <a:p>
            <a:r>
              <a:rPr lang="pl-PL" dirty="0" err="1"/>
              <a:t>E.g</a:t>
            </a:r>
            <a:r>
              <a:rPr lang="pl-PL" dirty="0"/>
              <a:t>: </a:t>
            </a:r>
            <a:r>
              <a:rPr lang="en-US" dirty="0"/>
              <a:t>Chat applications, real-time collaboration, gaming</a:t>
            </a:r>
            <a:endParaRPr lang="pl-PL" dirty="0"/>
          </a:p>
          <a:p>
            <a:endParaRPr lang="pl-PL" dirty="0"/>
          </a:p>
          <a:p>
            <a:r>
              <a:rPr lang="en-US" b="1" dirty="0" err="1"/>
              <a:t>Przewaga</a:t>
            </a:r>
            <a:r>
              <a:rPr lang="en-US" b="1" dirty="0"/>
              <a:t> </a:t>
            </a:r>
            <a:r>
              <a:rPr lang="en-US" b="1" dirty="0" err="1"/>
              <a:t>nad</a:t>
            </a:r>
            <a:r>
              <a:rPr lang="en-US" b="1" dirty="0"/>
              <a:t> REST:</a:t>
            </a:r>
            <a:r>
              <a:rPr lang="en-US" dirty="0"/>
              <a:t> </a:t>
            </a:r>
            <a:r>
              <a:rPr lang="pl-PL" dirty="0" err="1"/>
              <a:t>Niemozliwe</a:t>
            </a:r>
            <a:r>
              <a:rPr lang="pl-PL" dirty="0"/>
              <a:t> do implementacji w typowym HTTP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C6F4E-6336-6E0F-F6DE-E29022EA4E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3F3A1-9D00-4BBE-BFAF-5D68D146E4A2}" type="slidenum">
              <a:rPr lang="pl-PL" smtClean="0"/>
              <a:t>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60687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ED4706-C329-4706-B57D-7CB230A8B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3735F6-B8FB-4D5E-8A07-509C5AC59A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151076-54AB-9CDB-4240-D506E34D2B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/>
              <a:t>Przykład pliku </a:t>
            </a:r>
            <a:r>
              <a:rPr lang="pl-PL" b="1" dirty="0" err="1"/>
              <a:t>proto</a:t>
            </a:r>
            <a:r>
              <a:rPr lang="pl-PL" b="1" dirty="0"/>
              <a:t> prezentujące wszystkie sposoby komunikacji</a:t>
            </a:r>
          </a:p>
          <a:p>
            <a:endParaRPr lang="pl-PL" b="1" dirty="0"/>
          </a:p>
          <a:p>
            <a:r>
              <a:rPr lang="pl-PL" b="1" dirty="0" err="1"/>
              <a:t>Unary</a:t>
            </a:r>
            <a:endParaRPr lang="pl-PL" b="1" dirty="0"/>
          </a:p>
          <a:p>
            <a:r>
              <a:rPr lang="pl-PL" b="1" dirty="0"/>
              <a:t>Client </a:t>
            </a:r>
            <a:r>
              <a:rPr lang="pl-PL" b="1" dirty="0" err="1"/>
              <a:t>stream</a:t>
            </a:r>
            <a:endParaRPr lang="pl-PL" b="1" dirty="0"/>
          </a:p>
          <a:p>
            <a:r>
              <a:rPr lang="pl-PL" b="1" dirty="0"/>
              <a:t>Server </a:t>
            </a:r>
            <a:r>
              <a:rPr lang="pl-PL" b="1" dirty="0" err="1"/>
              <a:t>stream</a:t>
            </a:r>
            <a:endParaRPr lang="pl-PL" b="1" dirty="0"/>
          </a:p>
          <a:p>
            <a:r>
              <a:rPr lang="pl-PL" b="1" dirty="0" err="1"/>
              <a:t>Bidirectional</a:t>
            </a:r>
            <a:r>
              <a:rPr lang="pl-PL" b="1" dirty="0"/>
              <a:t> </a:t>
            </a:r>
            <a:r>
              <a:rPr lang="pl-PL" b="1" dirty="0" err="1"/>
              <a:t>Stream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F03526-3920-A4D9-73E7-0CE469D448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3F3A1-9D00-4BBE-BFAF-5D68D146E4A2}" type="slidenum">
              <a:rPr lang="pl-PL" smtClean="0"/>
              <a:t>30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5547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6DDFFD-2473-31C5-7D9F-A383922AC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050FD3-24AB-5ECC-E1F9-AE3C236A0E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A951B6-7106-035C-E290-C2D62D414C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/>
              <a:t>1. Protokół komunikacji RPC</a:t>
            </a:r>
          </a:p>
          <a:p>
            <a:r>
              <a:rPr lang="pl-PL" b="1" dirty="0"/>
              <a:t>Remote </a:t>
            </a:r>
            <a:r>
              <a:rPr lang="pl-PL" b="1" dirty="0" err="1"/>
              <a:t>Procedure</a:t>
            </a:r>
            <a:r>
              <a:rPr lang="pl-PL" b="1" dirty="0"/>
              <a:t> Call (RPC)</a:t>
            </a:r>
            <a:r>
              <a:rPr lang="pl-PL" dirty="0"/>
              <a:t> to paradygmat, w którym wywołujesz funkcję na zdalnym serwerze tak, jakby była lokalna. </a:t>
            </a:r>
            <a:r>
              <a:rPr lang="pl-PL" dirty="0" err="1"/>
              <a:t>gRPC</a:t>
            </a:r>
            <a:r>
              <a:rPr lang="pl-PL" dirty="0"/>
              <a:t> implementuje ten model w nowoczesny sposób.</a:t>
            </a:r>
          </a:p>
          <a:p>
            <a:r>
              <a:rPr lang="pl-PL" b="1" dirty="0"/>
              <a:t>Różnica w podejściu:</a:t>
            </a:r>
            <a:endParaRPr lang="pl-PL" dirty="0"/>
          </a:p>
          <a:p>
            <a:r>
              <a:rPr lang="pl-PL" b="1" dirty="0"/>
              <a:t>REST:</a:t>
            </a:r>
            <a:r>
              <a:rPr lang="pl-PL" dirty="0"/>
              <a:t> Myślisz w kategoriach zasobów (GET /</a:t>
            </a:r>
            <a:r>
              <a:rPr lang="pl-PL" dirty="0" err="1"/>
              <a:t>users</a:t>
            </a:r>
            <a:r>
              <a:rPr lang="pl-PL" dirty="0"/>
              <a:t>/123, POST /</a:t>
            </a:r>
            <a:r>
              <a:rPr lang="pl-PL" dirty="0" err="1"/>
              <a:t>users</a:t>
            </a:r>
            <a:r>
              <a:rPr lang="pl-PL" dirty="0"/>
              <a:t>)</a:t>
            </a:r>
          </a:p>
          <a:p>
            <a:r>
              <a:rPr lang="pl-PL" b="1" dirty="0" err="1"/>
              <a:t>gRPC</a:t>
            </a:r>
            <a:r>
              <a:rPr lang="pl-PL" b="1" dirty="0"/>
              <a:t>:</a:t>
            </a:r>
            <a:r>
              <a:rPr lang="pl-PL" dirty="0"/>
              <a:t> Myślisz w kategoriach funkcji (</a:t>
            </a:r>
            <a:r>
              <a:rPr lang="pl-PL" dirty="0" err="1"/>
              <a:t>GetUser</a:t>
            </a:r>
            <a:r>
              <a:rPr lang="pl-PL" dirty="0"/>
              <a:t>(id), </a:t>
            </a:r>
            <a:r>
              <a:rPr lang="pl-PL" dirty="0" err="1"/>
              <a:t>CreateUser</a:t>
            </a:r>
            <a:r>
              <a:rPr lang="pl-PL" dirty="0"/>
              <a:t>(data))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2C6AE-17CC-DE44-8397-5787037BFB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3F3A1-9D00-4BBE-BFAF-5D68D146E4A2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65308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CF588-900E-B430-FB81-E124DFFCE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9F7A15-C045-50DB-DBC6-D0B67C5A42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93C404-DAB4-2D01-09E0-74654EAC03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/>
              <a:t>Implementacja handlowania </a:t>
            </a:r>
            <a:r>
              <a:rPr lang="pl-PL" b="1" dirty="0" err="1"/>
              <a:t>Unary</a:t>
            </a:r>
            <a:r>
              <a:rPr lang="pl-PL" b="1" dirty="0"/>
              <a:t> </a:t>
            </a:r>
            <a:r>
              <a:rPr lang="pl-PL" b="1" dirty="0" err="1"/>
              <a:t>call</a:t>
            </a:r>
            <a:r>
              <a:rPr lang="pl-PL" b="1" dirty="0"/>
              <a:t> po stronie serwera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002C06-7501-23B3-2304-0DF5432EAC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3F3A1-9D00-4BBE-BFAF-5D68D146E4A2}" type="slidenum">
              <a:rPr lang="pl-PL" smtClean="0"/>
              <a:t>31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10168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04B814-EA8A-7479-F6C1-767CA9309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1EDB29-8FE4-95A7-DC88-4BE421BDA8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E58968-D2C6-31F5-CD56-9FA2AAA579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/>
              <a:t>Implementacja handlowania Client </a:t>
            </a:r>
            <a:r>
              <a:rPr lang="pl-PL" b="1" dirty="0" err="1"/>
              <a:t>stream</a:t>
            </a:r>
            <a:r>
              <a:rPr lang="pl-PL" b="1" dirty="0"/>
              <a:t> </a:t>
            </a:r>
            <a:r>
              <a:rPr lang="pl-PL" b="1" dirty="0" err="1"/>
              <a:t>call</a:t>
            </a:r>
            <a:r>
              <a:rPr lang="pl-PL" b="1" dirty="0"/>
              <a:t> po stronie serwera – serwer iteruje po </a:t>
            </a:r>
            <a:r>
              <a:rPr lang="pl-PL" b="1" dirty="0" err="1"/>
              <a:t>request</a:t>
            </a:r>
            <a:r>
              <a:rPr lang="pl-PL" b="1" dirty="0"/>
              <a:t> </a:t>
            </a:r>
            <a:r>
              <a:rPr lang="pl-PL" b="1" dirty="0" err="1"/>
              <a:t>stream</a:t>
            </a:r>
            <a:r>
              <a:rPr lang="pl-PL" b="1" dirty="0"/>
              <a:t> i </a:t>
            </a:r>
            <a:r>
              <a:rPr lang="pl-PL" b="1" dirty="0" err="1"/>
              <a:t>zczytuje</a:t>
            </a:r>
            <a:r>
              <a:rPr lang="pl-PL" b="1" dirty="0"/>
              <a:t> </a:t>
            </a:r>
            <a:r>
              <a:rPr lang="pl-PL" b="1" dirty="0" err="1"/>
              <a:t>content</a:t>
            </a:r>
            <a:r>
              <a:rPr lang="pl-PL" b="1" dirty="0"/>
              <a:t> w momencie otrzymania nowych danych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D4A33-1B10-667F-9CF5-958309ED0A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3F3A1-9D00-4BBE-BFAF-5D68D146E4A2}" type="slidenum">
              <a:rPr lang="pl-PL" smtClean="0"/>
              <a:t>32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32189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86597A-493C-1FB3-E656-002A675E5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67DAB4-2CC2-88DB-A5D0-1B9D4F74DF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D018EF-784F-8CED-BADB-2AD577FEF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/>
              <a:t>Implementacja handlowania Server </a:t>
            </a:r>
            <a:r>
              <a:rPr lang="pl-PL" b="1" dirty="0" err="1"/>
              <a:t>stream</a:t>
            </a:r>
            <a:r>
              <a:rPr lang="pl-PL" b="1" dirty="0"/>
              <a:t> po stronie serwera</a:t>
            </a:r>
          </a:p>
          <a:p>
            <a:endParaRPr lang="pl-PL" b="1" dirty="0"/>
          </a:p>
          <a:p>
            <a:r>
              <a:rPr lang="pl-PL" b="1" dirty="0"/>
              <a:t>Serwer iteruje od 0 do 42 i zapisuje do </a:t>
            </a:r>
            <a:r>
              <a:rPr lang="pl-PL" b="1" dirty="0" err="1"/>
              <a:t>streama</a:t>
            </a:r>
            <a:r>
              <a:rPr lang="pl-PL" b="1" dirty="0"/>
              <a:t> </a:t>
            </a:r>
            <a:r>
              <a:rPr lang="pl-PL" b="1" dirty="0" err="1"/>
              <a:t>responsa</a:t>
            </a:r>
            <a:r>
              <a:rPr lang="pl-PL" b="1" dirty="0"/>
              <a:t>(który jest aktualna liczba w iteracji)</a:t>
            </a:r>
          </a:p>
          <a:p>
            <a:endParaRPr lang="pl-PL" b="1" dirty="0"/>
          </a:p>
          <a:p>
            <a:r>
              <a:rPr lang="pl-PL" b="1" dirty="0" err="1"/>
              <a:t>Obslugiwane</a:t>
            </a:r>
            <a:r>
              <a:rPr lang="pl-PL" b="1" dirty="0"/>
              <a:t> jest również przerwanie ze strony klienta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10442-0D3E-EDCA-A294-743EECBB91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3F3A1-9D00-4BBE-BFAF-5D68D146E4A2}" type="slidenum">
              <a:rPr lang="pl-PL" smtClean="0"/>
              <a:t>33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49801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24F605-1131-9CAB-C796-438D638A3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5C2DCD-4EE4-88E9-46AA-83A889F52C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45C5CF-027D-59AC-4F84-BDDAADBB43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/>
              <a:t>Implementacja handlowania </a:t>
            </a:r>
            <a:r>
              <a:rPr lang="pl-PL" b="1" dirty="0" err="1"/>
              <a:t>Bidirectional</a:t>
            </a:r>
            <a:r>
              <a:rPr lang="pl-PL" b="1" dirty="0"/>
              <a:t> </a:t>
            </a:r>
            <a:r>
              <a:rPr lang="pl-PL" b="1" dirty="0" err="1"/>
              <a:t>Stream</a:t>
            </a:r>
            <a:r>
              <a:rPr lang="pl-PL" b="1" dirty="0"/>
              <a:t> po stronie serwera</a:t>
            </a:r>
          </a:p>
          <a:p>
            <a:endParaRPr lang="pl-PL" b="1" dirty="0"/>
          </a:p>
          <a:p>
            <a:r>
              <a:rPr lang="pl-PL" b="1" dirty="0"/>
              <a:t>Serwer oczekuje na następne dane w </a:t>
            </a:r>
            <a:r>
              <a:rPr lang="pl-PL" b="1" dirty="0" err="1"/>
              <a:t>streamie</a:t>
            </a:r>
            <a:r>
              <a:rPr lang="pl-PL" b="1" dirty="0"/>
              <a:t>, po czym zapisuje swoje dane do </a:t>
            </a:r>
            <a:r>
              <a:rPr lang="pl-PL" b="1" dirty="0" err="1"/>
              <a:t>response</a:t>
            </a:r>
            <a:r>
              <a:rPr lang="pl-PL" b="1" dirty="0"/>
              <a:t> </a:t>
            </a:r>
            <a:r>
              <a:rPr lang="pl-PL" b="1" dirty="0" err="1"/>
              <a:t>streama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B398E-ECAF-444B-8290-ECC098E90A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3F3A1-9D00-4BBE-BFAF-5D68D146E4A2}" type="slidenum">
              <a:rPr lang="pl-PL" smtClean="0"/>
              <a:t>34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25992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02196-753F-1987-E520-6F51801DC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1762FC-A66B-7E5A-4AED-C429BCAD80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60671A-5341-6B61-2886-97EB6A9180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 err="1"/>
              <a:t>Wysylanie</a:t>
            </a:r>
            <a:r>
              <a:rPr lang="pl-PL" b="1" dirty="0"/>
              <a:t> </a:t>
            </a:r>
            <a:r>
              <a:rPr lang="pl-PL" b="1" dirty="0" err="1"/>
              <a:t>Unary</a:t>
            </a:r>
            <a:r>
              <a:rPr lang="pl-PL" b="1" dirty="0"/>
              <a:t> </a:t>
            </a:r>
            <a:r>
              <a:rPr lang="pl-PL" b="1" dirty="0" err="1"/>
              <a:t>call</a:t>
            </a:r>
            <a:r>
              <a:rPr lang="pl-PL" b="1" dirty="0"/>
              <a:t> z klienta do serwera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BC392-A1C8-B396-7EE9-0911E6B3EB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3F3A1-9D00-4BBE-BFAF-5D68D146E4A2}" type="slidenum">
              <a:rPr lang="pl-PL" smtClean="0"/>
              <a:t>35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80142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D2660-DE34-59FF-287D-08B30FADD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56615A-55F8-7D36-AA07-9462A9D4D8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A4B8EF-0F54-6530-C2DF-52F8BB2570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 err="1"/>
              <a:t>Wywolanie</a:t>
            </a:r>
            <a:r>
              <a:rPr lang="pl-PL" b="1" dirty="0"/>
              <a:t> </a:t>
            </a:r>
            <a:r>
              <a:rPr lang="pl-PL" b="1" dirty="0" err="1"/>
              <a:t>client</a:t>
            </a:r>
            <a:r>
              <a:rPr lang="pl-PL" b="1" dirty="0"/>
              <a:t> </a:t>
            </a:r>
            <a:r>
              <a:rPr lang="pl-PL" b="1" dirty="0" err="1"/>
              <a:t>stream</a:t>
            </a:r>
            <a:r>
              <a:rPr lang="pl-PL" b="1" dirty="0"/>
              <a:t> ze strony klienta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B95A5-69E6-2240-B4E9-5D91DC693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3F3A1-9D00-4BBE-BFAF-5D68D146E4A2}" type="slidenum">
              <a:rPr lang="pl-PL" smtClean="0"/>
              <a:t>36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21096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2E973E-6A7C-98E8-ACAA-CD56F8FAF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66080D-F3EE-A108-8C37-8084E4A9A7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F5D8BD-CC6E-8DB7-28CB-190E56BF6B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 err="1"/>
              <a:t>Wywolanie</a:t>
            </a:r>
            <a:r>
              <a:rPr lang="pl-PL" b="1" dirty="0"/>
              <a:t> </a:t>
            </a:r>
            <a:r>
              <a:rPr lang="pl-PL" b="1" dirty="0" err="1"/>
              <a:t>server</a:t>
            </a:r>
            <a:r>
              <a:rPr lang="pl-PL" b="1" dirty="0"/>
              <a:t> </a:t>
            </a:r>
            <a:r>
              <a:rPr lang="pl-PL" b="1" dirty="0" err="1"/>
              <a:t>stream</a:t>
            </a:r>
            <a:r>
              <a:rPr lang="pl-PL" b="1" dirty="0"/>
              <a:t> ze strony klienta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A29B2-D490-0C02-D84D-1DB13CE7E7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3F3A1-9D00-4BBE-BFAF-5D68D146E4A2}" type="slidenum">
              <a:rPr lang="pl-PL" smtClean="0"/>
              <a:t>37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22118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91DAF4-6FC2-B5D9-8A34-D56BE4896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F18517-0AED-5E74-882E-580829C394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3A7644-7DCC-AF2C-CC7D-9E28869773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 err="1"/>
              <a:t>Obsluga</a:t>
            </a:r>
            <a:r>
              <a:rPr lang="pl-PL" b="1" dirty="0"/>
              <a:t> </a:t>
            </a:r>
            <a:r>
              <a:rPr lang="pl-PL" b="1" dirty="0" err="1"/>
              <a:t>bidirectional</a:t>
            </a:r>
            <a:r>
              <a:rPr lang="pl-PL" b="1" dirty="0"/>
              <a:t> streaming</a:t>
            </a:r>
          </a:p>
          <a:p>
            <a:endParaRPr lang="pl-PL" b="1" dirty="0"/>
          </a:p>
          <a:p>
            <a:r>
              <a:rPr lang="pl-PL" b="1" dirty="0"/>
              <a:t>Funkcja </a:t>
            </a:r>
            <a:r>
              <a:rPr lang="pl-PL" b="1" dirty="0" err="1"/>
              <a:t>SendAsync</a:t>
            </a:r>
            <a:r>
              <a:rPr lang="pl-PL" b="1" dirty="0"/>
              <a:t> odpowiada za zapisywanie ze strony klienta wartości do </a:t>
            </a:r>
            <a:r>
              <a:rPr lang="pl-PL" b="1" dirty="0" err="1"/>
              <a:t>streamu</a:t>
            </a:r>
            <a:endParaRPr lang="pl-PL" b="1" dirty="0"/>
          </a:p>
          <a:p>
            <a:endParaRPr lang="pl-PL" b="1" dirty="0"/>
          </a:p>
          <a:p>
            <a:r>
              <a:rPr lang="pl-PL" b="1" dirty="0"/>
              <a:t>Funkcja </a:t>
            </a:r>
            <a:r>
              <a:rPr lang="pl-PL" b="1" dirty="0" err="1"/>
              <a:t>ReadAsync</a:t>
            </a:r>
            <a:r>
              <a:rPr lang="pl-PL" b="1" dirty="0"/>
              <a:t> odpowiada za przetwarzanie odpowiedzi </a:t>
            </a:r>
            <a:r>
              <a:rPr lang="pl-PL" b="1" dirty="0" err="1"/>
              <a:t>zwracancych</a:t>
            </a:r>
            <a:r>
              <a:rPr lang="pl-PL" b="1" dirty="0"/>
              <a:t> przez serwer</a:t>
            </a:r>
          </a:p>
          <a:p>
            <a:endParaRPr lang="pl-PL" b="1" dirty="0"/>
          </a:p>
          <a:p>
            <a:r>
              <a:rPr lang="pl-PL" b="1" dirty="0"/>
              <a:t>Inne aspekty:</a:t>
            </a:r>
          </a:p>
          <a:p>
            <a:endParaRPr lang="pl-PL" b="1" dirty="0"/>
          </a:p>
          <a:p>
            <a:r>
              <a:rPr lang="pl-PL" b="1" dirty="0" err="1"/>
              <a:t>Load</a:t>
            </a:r>
            <a:r>
              <a:rPr lang="pl-PL" b="1" dirty="0"/>
              <a:t> </a:t>
            </a:r>
            <a:r>
              <a:rPr lang="pl-PL" b="1" dirty="0" err="1"/>
              <a:t>balancing</a:t>
            </a:r>
            <a:endParaRPr lang="pl-PL" b="1" dirty="0"/>
          </a:p>
          <a:p>
            <a:r>
              <a:rPr lang="pl-PL" b="1" dirty="0" err="1"/>
              <a:t>Retry</a:t>
            </a:r>
            <a:r>
              <a:rPr lang="pl-PL" b="1" dirty="0"/>
              <a:t> </a:t>
            </a:r>
            <a:r>
              <a:rPr lang="pl-PL" b="1" dirty="0" err="1"/>
              <a:t>policies</a:t>
            </a:r>
            <a:endParaRPr lang="pl-PL" b="1" dirty="0"/>
          </a:p>
          <a:p>
            <a:r>
              <a:rPr lang="pl-PL" b="1" dirty="0" err="1"/>
              <a:t>Health</a:t>
            </a:r>
            <a:r>
              <a:rPr lang="pl-PL" b="1" dirty="0"/>
              <a:t> </a:t>
            </a:r>
            <a:r>
              <a:rPr lang="pl-PL" b="1" dirty="0" err="1"/>
              <a:t>checking</a:t>
            </a:r>
            <a:endParaRPr lang="pl-PL" b="1" dirty="0"/>
          </a:p>
          <a:p>
            <a:r>
              <a:rPr lang="pl-PL" b="1" dirty="0" err="1"/>
              <a:t>Interceptors</a:t>
            </a:r>
            <a:r>
              <a:rPr lang="pl-PL" b="1" dirty="0"/>
              <a:t>(</a:t>
            </a:r>
            <a:r>
              <a:rPr lang="pl-PL" b="1" dirty="0" err="1"/>
              <a:t>middleware</a:t>
            </a:r>
            <a:r>
              <a:rPr lang="pl-PL" b="1" dirty="0"/>
              <a:t>)</a:t>
            </a:r>
            <a:endParaRPr lang="pl-PL" dirty="0"/>
          </a:p>
          <a:p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A48C69-5C19-71A1-0795-4899B5796A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3F3A1-9D00-4BBE-BFAF-5D68D146E4A2}" type="slidenum">
              <a:rPr lang="pl-PL" smtClean="0"/>
              <a:t>38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7899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AFA29-A49B-D3FB-8A15-30601CF4E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27E5CB-B829-1D94-DE79-48EBF006FA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FE2702-9DE0-C34D-8743-C1ABB60EA6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 err="1"/>
              <a:t>Load</a:t>
            </a:r>
            <a:r>
              <a:rPr lang="pl-PL" b="1" dirty="0"/>
              <a:t> </a:t>
            </a:r>
            <a:r>
              <a:rPr lang="pl-PL" b="1" dirty="0" err="1"/>
              <a:t>balancing</a:t>
            </a:r>
            <a:r>
              <a:rPr lang="pl-PL" b="1" dirty="0"/>
              <a:t>:</a:t>
            </a:r>
            <a:r>
              <a:rPr lang="pl-PL" dirty="0"/>
              <a:t> Wbudowane mechanizmy </a:t>
            </a:r>
            <a:r>
              <a:rPr lang="pl-PL" b="1" dirty="0" err="1"/>
              <a:t>Health</a:t>
            </a:r>
            <a:r>
              <a:rPr lang="pl-PL" b="1" dirty="0"/>
              <a:t> </a:t>
            </a:r>
            <a:r>
              <a:rPr lang="pl-PL" b="1" dirty="0" err="1"/>
              <a:t>checking</a:t>
            </a:r>
            <a:r>
              <a:rPr lang="pl-PL" b="1" dirty="0"/>
              <a:t>:</a:t>
            </a:r>
            <a:r>
              <a:rPr lang="pl-PL" dirty="0"/>
              <a:t> Automatic service </a:t>
            </a:r>
            <a:r>
              <a:rPr lang="pl-PL" dirty="0" err="1"/>
              <a:t>health</a:t>
            </a:r>
            <a:r>
              <a:rPr lang="pl-PL" dirty="0"/>
              <a:t> monitoring </a:t>
            </a:r>
            <a:r>
              <a:rPr lang="pl-PL" b="1" dirty="0" err="1"/>
              <a:t>Retry</a:t>
            </a:r>
            <a:r>
              <a:rPr lang="pl-PL" b="1" dirty="0"/>
              <a:t> </a:t>
            </a:r>
            <a:r>
              <a:rPr lang="pl-PL" b="1" dirty="0" err="1"/>
              <a:t>policies</a:t>
            </a:r>
            <a:r>
              <a:rPr lang="pl-PL" b="1" dirty="0"/>
              <a:t>:</a:t>
            </a:r>
            <a:r>
              <a:rPr lang="pl-PL" dirty="0"/>
              <a:t> </a:t>
            </a:r>
            <a:r>
              <a:rPr lang="pl-PL" dirty="0" err="1"/>
              <a:t>Configurable</a:t>
            </a:r>
            <a:r>
              <a:rPr lang="pl-PL" dirty="0"/>
              <a:t> </a:t>
            </a:r>
            <a:r>
              <a:rPr lang="pl-PL" dirty="0" err="1"/>
              <a:t>retry</a:t>
            </a:r>
            <a:r>
              <a:rPr lang="pl-PL" dirty="0"/>
              <a:t> </a:t>
            </a:r>
            <a:r>
              <a:rPr lang="pl-PL" b="1" dirty="0" err="1"/>
              <a:t>Interceptors</a:t>
            </a:r>
            <a:r>
              <a:rPr lang="pl-PL" b="1" dirty="0"/>
              <a:t>:</a:t>
            </a:r>
            <a:r>
              <a:rPr lang="pl-PL" dirty="0"/>
              <a:t> </a:t>
            </a:r>
            <a:r>
              <a:rPr lang="pl-PL" dirty="0" err="1"/>
              <a:t>Middleware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87939-7A04-3A0E-CFC1-B3D48BCF79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3F3A1-9D00-4BBE-BFAF-5D68D146E4A2}" type="slidenum">
              <a:rPr lang="pl-PL" smtClean="0"/>
              <a:t>39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64470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59865-F6C5-15FB-AF8D-7EAA000D8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B53EAE-6299-5B09-390A-060C20A99C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EE937E-5539-22FE-D34F-50B45EEC4C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9E243-EBCE-9BAC-80CB-C19625744D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3F3A1-9D00-4BBE-BFAF-5D68D146E4A2}" type="slidenum">
              <a:rPr lang="pl-PL" smtClean="0"/>
              <a:t>40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2762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070E0F-5791-EAA1-BA1D-F4CAF0925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858F4B-8964-C47F-842F-1268B004A9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FE49B3-2C70-A72F-1A86-1BD8C25BA7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Bardziej intuicyjne dla deweloperów (</a:t>
            </a:r>
            <a:r>
              <a:rPr lang="pl-PL" dirty="0" err="1"/>
              <a:t>natural</a:t>
            </a:r>
            <a:r>
              <a:rPr lang="pl-PL" dirty="0"/>
              <a:t>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calls</a:t>
            </a:r>
            <a:r>
              <a:rPr lang="pl-PL" dirty="0"/>
              <a:t>)</a:t>
            </a:r>
          </a:p>
          <a:p>
            <a:r>
              <a:rPr lang="pl-PL" dirty="0"/>
              <a:t>Eliminuje </a:t>
            </a:r>
            <a:r>
              <a:rPr lang="pl-PL" dirty="0" err="1"/>
              <a:t>boilerplate</a:t>
            </a:r>
            <a:r>
              <a:rPr lang="pl-PL" dirty="0"/>
              <a:t> </a:t>
            </a:r>
            <a:r>
              <a:rPr lang="pl-PL" dirty="0" err="1"/>
              <a:t>code</a:t>
            </a:r>
            <a:r>
              <a:rPr lang="pl-PL" dirty="0"/>
              <a:t> związany z HTTP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7F72A-8301-EB0B-653F-E2BABC26F4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3F3A1-9D00-4BBE-BFAF-5D68D146E4A2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97707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39A4C4-0249-5AA1-55EA-73A2BD74E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6665D1-C7E6-650E-DF98-804847E3DF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A58330-D634-98A3-E970-7D9C82B347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/>
              <a:t>Wydajność HTTP</a:t>
            </a:r>
            <a:r>
              <a:rPr lang="pl-PL" b="1" dirty="0"/>
              <a:t>/2:</a:t>
            </a:r>
            <a:r>
              <a:rPr lang="pl-PL" dirty="0"/>
              <a:t> Multipleksowanie, </a:t>
            </a:r>
            <a:r>
              <a:rPr lang="pl-PL" dirty="0" err="1"/>
              <a:t>header</a:t>
            </a:r>
            <a:r>
              <a:rPr lang="pl-PL" dirty="0"/>
              <a:t> </a:t>
            </a:r>
            <a:r>
              <a:rPr lang="pl-PL" dirty="0" err="1"/>
              <a:t>compression</a:t>
            </a:r>
            <a:r>
              <a:rPr lang="pl-PL" dirty="0"/>
              <a:t>, </a:t>
            </a:r>
            <a:r>
              <a:rPr lang="pl-PL" dirty="0" err="1"/>
              <a:t>binary</a:t>
            </a:r>
            <a:r>
              <a:rPr lang="pl-PL" dirty="0"/>
              <a:t> </a:t>
            </a:r>
            <a:r>
              <a:rPr lang="pl-PL" dirty="0" err="1"/>
              <a:t>protocol</a:t>
            </a:r>
            <a:r>
              <a:rPr lang="pl-PL" b="0" dirty="0"/>
              <a:t> </a:t>
            </a:r>
            <a:r>
              <a:rPr lang="pl-PL" b="1" dirty="0" err="1"/>
              <a:t>Protocol</a:t>
            </a:r>
            <a:r>
              <a:rPr lang="pl-PL" b="1" dirty="0"/>
              <a:t> </a:t>
            </a:r>
            <a:r>
              <a:rPr lang="pl-PL" b="1" dirty="0" err="1"/>
              <a:t>Buffers</a:t>
            </a:r>
            <a:r>
              <a:rPr lang="pl-PL" b="1" dirty="0"/>
              <a:t>:</a:t>
            </a:r>
            <a:r>
              <a:rPr lang="pl-PL" dirty="0"/>
              <a:t> 3-10x mniejsze </a:t>
            </a:r>
            <a:r>
              <a:rPr lang="pl-PL" dirty="0" err="1"/>
              <a:t>payloady</a:t>
            </a:r>
            <a:r>
              <a:rPr lang="pl-PL" dirty="0"/>
              <a:t> niż JSON </a:t>
            </a:r>
            <a:r>
              <a:rPr lang="pl-PL" b="1" dirty="0"/>
              <a:t>Szybsza </a:t>
            </a:r>
            <a:r>
              <a:rPr lang="pl-PL" b="1" dirty="0" err="1"/>
              <a:t>serializacja</a:t>
            </a:r>
            <a:r>
              <a:rPr lang="pl-PL" b="1" dirty="0"/>
              <a:t>:</a:t>
            </a:r>
            <a:r>
              <a:rPr lang="pl-PL" dirty="0"/>
              <a:t> 2-3x szybciej niż JSON </a:t>
            </a:r>
            <a:r>
              <a:rPr lang="pl-PL" b="1" dirty="0" err="1"/>
              <a:t>Efficient</a:t>
            </a:r>
            <a:r>
              <a:rPr lang="pl-PL" b="1" dirty="0"/>
              <a:t> </a:t>
            </a:r>
            <a:r>
              <a:rPr lang="pl-PL" b="1" dirty="0" err="1"/>
              <a:t>networking</a:t>
            </a:r>
            <a:r>
              <a:rPr lang="pl-PL" b="1" dirty="0"/>
              <a:t>:</a:t>
            </a:r>
            <a:r>
              <a:rPr lang="pl-PL" dirty="0"/>
              <a:t> Mniej </a:t>
            </a:r>
            <a:r>
              <a:rPr lang="pl-PL" dirty="0" err="1"/>
              <a:t>round-tripów</a:t>
            </a:r>
            <a:r>
              <a:rPr lang="pl-PL" dirty="0"/>
              <a:t>, </a:t>
            </a:r>
            <a:r>
              <a:rPr lang="pl-PL" dirty="0" err="1"/>
              <a:t>connection</a:t>
            </a:r>
            <a:r>
              <a:rPr lang="pl-PL" dirty="0"/>
              <a:t> </a:t>
            </a:r>
            <a:r>
              <a:rPr lang="pl-PL" dirty="0" err="1"/>
              <a:t>pooling</a:t>
            </a:r>
            <a:endParaRPr lang="pl-PL" dirty="0"/>
          </a:p>
          <a:p>
            <a:endParaRPr lang="pl-PL" dirty="0"/>
          </a:p>
          <a:p>
            <a:r>
              <a:rPr lang="pl-PL" b="1" dirty="0" err="1"/>
              <a:t>Schema-first</a:t>
            </a:r>
            <a:r>
              <a:rPr lang="pl-PL" b="1" dirty="0"/>
              <a:t> </a:t>
            </a:r>
            <a:r>
              <a:rPr lang="pl-PL" b="1" dirty="0" err="1"/>
              <a:t>approach</a:t>
            </a:r>
            <a:r>
              <a:rPr lang="pl-PL" b="1" dirty="0"/>
              <a:t>:</a:t>
            </a:r>
            <a:r>
              <a:rPr lang="pl-PL" dirty="0"/>
              <a:t> Definicja kontraktu w .</a:t>
            </a:r>
            <a:r>
              <a:rPr lang="pl-PL" dirty="0" err="1"/>
              <a:t>proto</a:t>
            </a:r>
            <a:r>
              <a:rPr lang="pl-PL" dirty="0"/>
              <a:t> </a:t>
            </a:r>
            <a:r>
              <a:rPr lang="pl-PL" dirty="0" err="1"/>
              <a:t>files</a:t>
            </a:r>
            <a:r>
              <a:rPr lang="pl-PL" dirty="0"/>
              <a:t> </a:t>
            </a:r>
            <a:r>
              <a:rPr lang="pl-PL" b="1" dirty="0" err="1"/>
              <a:t>Compile-time</a:t>
            </a:r>
            <a:r>
              <a:rPr lang="pl-PL" b="1" dirty="0"/>
              <a:t> </a:t>
            </a:r>
            <a:r>
              <a:rPr lang="pl-PL" b="1" dirty="0" err="1"/>
              <a:t>validation</a:t>
            </a:r>
            <a:r>
              <a:rPr lang="pl-PL" b="1" dirty="0"/>
              <a:t>:</a:t>
            </a:r>
            <a:r>
              <a:rPr lang="pl-PL" dirty="0"/>
              <a:t> Błędy </a:t>
            </a:r>
            <a:r>
              <a:rPr lang="pl-PL" b="1" dirty="0"/>
              <a:t>wykrywane</a:t>
            </a:r>
            <a:r>
              <a:rPr lang="pl-PL" dirty="0"/>
              <a:t> podczas kompilacji </a:t>
            </a:r>
            <a:r>
              <a:rPr lang="pl-PL" b="1" dirty="0"/>
              <a:t>IntelliSense:</a:t>
            </a:r>
            <a:r>
              <a:rPr lang="pl-PL" dirty="0"/>
              <a:t> Pełne wsparcie IDE </a:t>
            </a:r>
            <a:r>
              <a:rPr lang="pl-PL" b="1" dirty="0" err="1"/>
              <a:t>Refactoring</a:t>
            </a:r>
            <a:r>
              <a:rPr lang="pl-PL" b="1" dirty="0"/>
              <a:t> </a:t>
            </a:r>
            <a:r>
              <a:rPr lang="pl-PL" b="1" dirty="0" err="1"/>
              <a:t>safety</a:t>
            </a:r>
            <a:r>
              <a:rPr lang="pl-PL" b="1" dirty="0"/>
              <a:t>:</a:t>
            </a:r>
            <a:r>
              <a:rPr lang="pl-PL" dirty="0"/>
              <a:t> Zmiany propagują się automatycznie</a:t>
            </a:r>
          </a:p>
          <a:p>
            <a:endParaRPr lang="pl-PL" dirty="0"/>
          </a:p>
          <a:p>
            <a:r>
              <a:rPr lang="en-US" b="1" dirty="0"/>
              <a:t>Unary RPC:</a:t>
            </a:r>
            <a:r>
              <a:rPr lang="en-US" dirty="0"/>
              <a:t> </a:t>
            </a:r>
            <a:r>
              <a:rPr lang="en-US" dirty="0" err="1"/>
              <a:t>Standardowy</a:t>
            </a:r>
            <a:r>
              <a:rPr lang="en-US" dirty="0"/>
              <a:t> request/response </a:t>
            </a:r>
            <a:r>
              <a:rPr lang="en-US" b="1" dirty="0"/>
              <a:t>Server streaming:</a:t>
            </a:r>
            <a:r>
              <a:rPr lang="en-US" dirty="0"/>
              <a:t> Real-time data feeds </a:t>
            </a:r>
            <a:r>
              <a:rPr lang="en-US" b="1" dirty="0"/>
              <a:t>Client streaming:</a:t>
            </a:r>
            <a:r>
              <a:rPr lang="en-US" dirty="0"/>
              <a:t> Bulk upload </a:t>
            </a:r>
            <a:r>
              <a:rPr lang="en-US" dirty="0" err="1"/>
              <a:t>danych</a:t>
            </a:r>
            <a:r>
              <a:rPr lang="en-US" dirty="0"/>
              <a:t> </a:t>
            </a:r>
            <a:r>
              <a:rPr lang="en-US" b="1" dirty="0"/>
              <a:t>Bidirectional streaming:</a:t>
            </a:r>
            <a:r>
              <a:rPr lang="en-US" dirty="0"/>
              <a:t> Chat-like applications</a:t>
            </a:r>
            <a:endParaRPr lang="pl-PL" dirty="0"/>
          </a:p>
          <a:p>
            <a:endParaRPr lang="pl-PL" dirty="0"/>
          </a:p>
          <a:p>
            <a:r>
              <a:rPr lang="pl-PL" b="1" dirty="0"/>
              <a:t>Multi-</a:t>
            </a:r>
            <a:r>
              <a:rPr lang="pl-PL" b="1" dirty="0" err="1"/>
              <a:t>language</a:t>
            </a:r>
            <a:r>
              <a:rPr lang="pl-PL" b="1" dirty="0"/>
              <a:t> suport </a:t>
            </a:r>
            <a:r>
              <a:rPr lang="pl-PL" b="1" dirty="0" err="1"/>
              <a:t>Code</a:t>
            </a:r>
            <a:r>
              <a:rPr lang="pl-PL" b="1" dirty="0"/>
              <a:t> </a:t>
            </a:r>
            <a:r>
              <a:rPr lang="pl-PL" b="1" dirty="0" err="1"/>
              <a:t>generation</a:t>
            </a:r>
            <a:r>
              <a:rPr lang="pl-PL" b="1" dirty="0"/>
              <a:t>:</a:t>
            </a:r>
            <a:r>
              <a:rPr lang="pl-PL" dirty="0"/>
              <a:t> Automatyczne dla 10+ języków </a:t>
            </a:r>
            <a:r>
              <a:rPr lang="pl-PL" b="1" dirty="0" err="1"/>
              <a:t>Consistent</a:t>
            </a:r>
            <a:r>
              <a:rPr lang="pl-PL" b="1" dirty="0"/>
              <a:t> API:</a:t>
            </a:r>
            <a:r>
              <a:rPr lang="pl-PL" dirty="0"/>
              <a:t> Ten sam kontrakt wszędzie </a:t>
            </a:r>
            <a:r>
              <a:rPr lang="pl-PL" b="1" dirty="0"/>
              <a:t>Cross-platform:</a:t>
            </a:r>
            <a:r>
              <a:rPr lang="pl-PL" dirty="0"/>
              <a:t> Linux, Windows, </a:t>
            </a:r>
            <a:r>
              <a:rPr lang="pl-PL" dirty="0" err="1"/>
              <a:t>macOS</a:t>
            </a:r>
            <a:r>
              <a:rPr lang="pl-PL" dirty="0"/>
              <a:t>, mobile</a:t>
            </a:r>
          </a:p>
          <a:p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9211C-7BE1-AEB4-CAF7-5ADC03472F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3F3A1-9D00-4BBE-BFAF-5D68D146E4A2}" type="slidenum">
              <a:rPr lang="pl-PL" smtClean="0"/>
              <a:t>41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6001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E8C8AB-A059-8D5A-742D-910B39A26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998544-7D49-C7E5-9630-A35371C3DC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2E4241-98AF-5846-5590-68D89E10A3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/>
              <a:t>Problemy z przeglądarkami: Brak natywnego wsparcia:</a:t>
            </a:r>
            <a:r>
              <a:rPr lang="pl-PL" dirty="0"/>
              <a:t> Przeglądarki nie obsługują </a:t>
            </a:r>
            <a:r>
              <a:rPr lang="pl-PL" dirty="0" err="1"/>
              <a:t>gRPC</a:t>
            </a:r>
            <a:r>
              <a:rPr lang="pl-PL" dirty="0"/>
              <a:t> bezpośrednio </a:t>
            </a:r>
            <a:r>
              <a:rPr lang="pl-PL" b="1" dirty="0" err="1"/>
              <a:t>gRPC</a:t>
            </a:r>
            <a:r>
              <a:rPr lang="pl-PL" b="1" dirty="0"/>
              <a:t>-Web </a:t>
            </a:r>
            <a:r>
              <a:rPr lang="pl-PL" b="1" dirty="0" err="1"/>
              <a:t>workaround</a:t>
            </a:r>
            <a:r>
              <a:rPr lang="pl-PL" b="1" dirty="0"/>
              <a:t>:</a:t>
            </a:r>
            <a:r>
              <a:rPr lang="pl-PL" dirty="0"/>
              <a:t> Wymaga </a:t>
            </a:r>
            <a:r>
              <a:rPr lang="pl-PL" dirty="0" err="1"/>
              <a:t>proxy</a:t>
            </a:r>
            <a:r>
              <a:rPr lang="pl-PL" dirty="0"/>
              <a:t> (</a:t>
            </a:r>
            <a:r>
              <a:rPr lang="pl-PL" dirty="0" err="1"/>
              <a:t>Envoy</a:t>
            </a:r>
            <a:r>
              <a:rPr lang="pl-PL" dirty="0"/>
              <a:t>) i jest ograniczony </a:t>
            </a:r>
            <a:r>
              <a:rPr lang="pl-PL" b="1" dirty="0"/>
              <a:t>JavaScript </a:t>
            </a:r>
            <a:r>
              <a:rPr lang="pl-PL" b="1" dirty="0" err="1"/>
              <a:t>ecosystem</a:t>
            </a:r>
            <a:r>
              <a:rPr lang="pl-PL" b="1" dirty="0"/>
              <a:t>:</a:t>
            </a:r>
            <a:r>
              <a:rPr lang="pl-PL" dirty="0"/>
              <a:t> Gorsze wsparcie niż REST</a:t>
            </a:r>
          </a:p>
          <a:p>
            <a:endParaRPr lang="pl-PL" dirty="0"/>
          </a:p>
          <a:p>
            <a:r>
              <a:rPr lang="pl-PL" b="1" dirty="0" err="1"/>
              <a:t>Binary</a:t>
            </a:r>
            <a:r>
              <a:rPr lang="pl-PL" b="1" dirty="0"/>
              <a:t> format:</a:t>
            </a:r>
            <a:r>
              <a:rPr lang="pl-PL" dirty="0"/>
              <a:t> Nie można "podejrzeć" danych jak w JSON </a:t>
            </a:r>
            <a:r>
              <a:rPr lang="pl-PL" b="1" dirty="0" err="1"/>
              <a:t>Specialized</a:t>
            </a:r>
            <a:r>
              <a:rPr lang="pl-PL" b="1" dirty="0"/>
              <a:t> </a:t>
            </a:r>
            <a:r>
              <a:rPr lang="pl-PL" b="1" dirty="0" err="1"/>
              <a:t>tools</a:t>
            </a:r>
            <a:r>
              <a:rPr lang="pl-PL" b="1" dirty="0"/>
              <a:t>:</a:t>
            </a:r>
            <a:r>
              <a:rPr lang="pl-PL" dirty="0"/>
              <a:t> Potrzebne dedykowane narzędzia (</a:t>
            </a:r>
            <a:r>
              <a:rPr lang="pl-PL" dirty="0" err="1"/>
              <a:t>grpcurl</a:t>
            </a:r>
            <a:r>
              <a:rPr lang="pl-PL" dirty="0"/>
              <a:t>, </a:t>
            </a:r>
            <a:r>
              <a:rPr lang="pl-PL" dirty="0" err="1"/>
              <a:t>BloomRPC</a:t>
            </a:r>
            <a:r>
              <a:rPr lang="pl-PL" dirty="0"/>
              <a:t>) </a:t>
            </a:r>
            <a:r>
              <a:rPr lang="pl-PL" b="1" dirty="0"/>
              <a:t>Network </a:t>
            </a:r>
            <a:r>
              <a:rPr lang="pl-PL" b="1" dirty="0" err="1"/>
              <a:t>inspection</a:t>
            </a:r>
            <a:r>
              <a:rPr lang="pl-PL" b="1" dirty="0"/>
              <a:t>:</a:t>
            </a:r>
            <a:r>
              <a:rPr lang="pl-PL" dirty="0"/>
              <a:t> Trudniejsze z standard </a:t>
            </a:r>
            <a:r>
              <a:rPr lang="pl-PL" dirty="0" err="1"/>
              <a:t>dev</a:t>
            </a:r>
            <a:r>
              <a:rPr lang="pl-PL" dirty="0"/>
              <a:t> </a:t>
            </a:r>
            <a:r>
              <a:rPr lang="pl-PL" dirty="0" err="1"/>
              <a:t>tools</a:t>
            </a:r>
            <a:r>
              <a:rPr lang="pl-PL" dirty="0"/>
              <a:t> </a:t>
            </a:r>
            <a:r>
              <a:rPr lang="pl-PL" b="1" dirty="0"/>
              <a:t>Learning </a:t>
            </a:r>
            <a:r>
              <a:rPr lang="pl-PL" b="1" dirty="0" err="1"/>
              <a:t>curve</a:t>
            </a:r>
            <a:r>
              <a:rPr lang="pl-PL" b="1" dirty="0"/>
              <a:t>:</a:t>
            </a:r>
            <a:r>
              <a:rPr lang="pl-PL" dirty="0"/>
              <a:t> Więcej do nauki niż REST</a:t>
            </a:r>
          </a:p>
          <a:p>
            <a:endParaRPr lang="pl-PL" dirty="0"/>
          </a:p>
          <a:p>
            <a:r>
              <a:rPr lang="pl-PL" b="1" dirty="0"/>
              <a:t>Setup </a:t>
            </a:r>
            <a:r>
              <a:rPr lang="pl-PL" b="1" dirty="0" err="1"/>
              <a:t>overhead</a:t>
            </a:r>
            <a:r>
              <a:rPr lang="pl-PL" b="1" dirty="0"/>
              <a:t>:</a:t>
            </a:r>
            <a:r>
              <a:rPr lang="pl-PL" dirty="0"/>
              <a:t> Więcej konfiguracji niż REST </a:t>
            </a:r>
            <a:r>
              <a:rPr lang="pl-PL" b="1" dirty="0" err="1"/>
              <a:t>Schema</a:t>
            </a:r>
            <a:r>
              <a:rPr lang="pl-PL" b="1" dirty="0"/>
              <a:t> management:</a:t>
            </a:r>
            <a:r>
              <a:rPr lang="pl-PL" dirty="0"/>
              <a:t> Potrzeba synchronizacji .</a:t>
            </a:r>
            <a:r>
              <a:rPr lang="pl-PL" dirty="0" err="1"/>
              <a:t>proto</a:t>
            </a:r>
            <a:r>
              <a:rPr lang="pl-PL" dirty="0"/>
              <a:t> </a:t>
            </a:r>
            <a:r>
              <a:rPr lang="pl-PL" dirty="0" err="1"/>
              <a:t>files</a:t>
            </a:r>
            <a:r>
              <a:rPr lang="pl-PL" dirty="0"/>
              <a:t> </a:t>
            </a:r>
            <a:r>
              <a:rPr lang="pl-PL" b="1" dirty="0"/>
              <a:t>CI/CD </a:t>
            </a:r>
            <a:r>
              <a:rPr lang="pl-PL" b="1" dirty="0" err="1"/>
              <a:t>complexity</a:t>
            </a:r>
            <a:r>
              <a:rPr lang="pl-PL" b="1" dirty="0"/>
              <a:t>:</a:t>
            </a:r>
            <a:r>
              <a:rPr lang="pl-PL" dirty="0"/>
              <a:t> 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generation</a:t>
            </a:r>
            <a:r>
              <a:rPr lang="pl-PL" dirty="0"/>
              <a:t> w </a:t>
            </a:r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pipeline</a:t>
            </a:r>
            <a:r>
              <a:rPr lang="pl-PL" dirty="0"/>
              <a:t> </a:t>
            </a:r>
            <a:r>
              <a:rPr lang="pl-PL" b="1" dirty="0"/>
              <a:t>Team </a:t>
            </a:r>
            <a:r>
              <a:rPr lang="pl-PL" b="1" dirty="0" err="1"/>
              <a:t>coordination</a:t>
            </a:r>
            <a:r>
              <a:rPr lang="pl-PL" b="1" dirty="0"/>
              <a:t>:</a:t>
            </a:r>
            <a:r>
              <a:rPr lang="pl-PL" dirty="0"/>
              <a:t> Wszyscy muszą rozumieć </a:t>
            </a:r>
            <a:r>
              <a:rPr lang="pl-PL" dirty="0" err="1"/>
              <a:t>protobuf</a:t>
            </a:r>
            <a:endParaRPr lang="pl-PL" dirty="0"/>
          </a:p>
          <a:p>
            <a:endParaRPr lang="pl-PL" dirty="0"/>
          </a:p>
          <a:p>
            <a:r>
              <a:rPr lang="pl-PL" b="1" dirty="0" err="1"/>
              <a:t>Load</a:t>
            </a:r>
            <a:r>
              <a:rPr lang="pl-PL" b="1" dirty="0"/>
              <a:t> </a:t>
            </a:r>
            <a:r>
              <a:rPr lang="pl-PL" b="1" dirty="0" err="1"/>
              <a:t>balancer</a:t>
            </a:r>
            <a:r>
              <a:rPr lang="pl-PL" b="1" dirty="0"/>
              <a:t> </a:t>
            </a:r>
            <a:r>
              <a:rPr lang="pl-PL" b="1" dirty="0" err="1"/>
              <a:t>issues</a:t>
            </a:r>
            <a:r>
              <a:rPr lang="pl-PL" b="1" dirty="0"/>
              <a:t>:</a:t>
            </a:r>
            <a:r>
              <a:rPr lang="pl-PL" dirty="0"/>
              <a:t> Niektóre LB nie obsługują HTTP/2 </a:t>
            </a:r>
            <a:r>
              <a:rPr lang="pl-PL" dirty="0" err="1"/>
              <a:t>properly</a:t>
            </a:r>
            <a:r>
              <a:rPr lang="pl-PL" dirty="0"/>
              <a:t> </a:t>
            </a:r>
            <a:r>
              <a:rPr lang="pl-PL" b="1" dirty="0"/>
              <a:t>Proxy </a:t>
            </a:r>
            <a:r>
              <a:rPr lang="pl-PL" b="1" dirty="0" err="1"/>
              <a:t>problems</a:t>
            </a:r>
            <a:r>
              <a:rPr lang="pl-PL" b="1" dirty="0"/>
              <a:t>:</a:t>
            </a:r>
            <a:r>
              <a:rPr lang="pl-PL" dirty="0"/>
              <a:t> Starsze </a:t>
            </a:r>
            <a:r>
              <a:rPr lang="pl-PL" dirty="0" err="1"/>
              <a:t>proxy</a:t>
            </a:r>
            <a:r>
              <a:rPr lang="pl-PL" dirty="0"/>
              <a:t> mogą mieć problemy </a:t>
            </a:r>
            <a:r>
              <a:rPr lang="pl-PL" b="1" dirty="0"/>
              <a:t>Firewall </a:t>
            </a:r>
            <a:r>
              <a:rPr lang="pl-PL" b="1" dirty="0" err="1"/>
              <a:t>complications</a:t>
            </a:r>
            <a:r>
              <a:rPr lang="pl-PL" b="1" dirty="0"/>
              <a:t>:</a:t>
            </a:r>
            <a:r>
              <a:rPr lang="pl-PL" dirty="0"/>
              <a:t> HTTP/2 może być blokowany </a:t>
            </a:r>
            <a:r>
              <a:rPr lang="pl-PL" b="1" dirty="0"/>
              <a:t>CDN </a:t>
            </a:r>
            <a:r>
              <a:rPr lang="pl-PL" b="1" dirty="0" err="1"/>
              <a:t>limitations</a:t>
            </a:r>
            <a:r>
              <a:rPr lang="pl-PL" b="1" dirty="0"/>
              <a:t>:</a:t>
            </a:r>
            <a:r>
              <a:rPr lang="pl-PL" dirty="0"/>
              <a:t> Większość CDN nie </a:t>
            </a:r>
            <a:r>
              <a:rPr lang="pl-PL" dirty="0" err="1"/>
              <a:t>cache'uje</a:t>
            </a:r>
            <a:r>
              <a:rPr lang="pl-PL" dirty="0"/>
              <a:t> </a:t>
            </a:r>
            <a:r>
              <a:rPr lang="pl-PL" dirty="0" err="1"/>
              <a:t>gRPC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3EC05-A4FA-BFA2-30A6-62F61C352B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3F3A1-9D00-4BBE-BFAF-5D68D146E4A2}" type="slidenum">
              <a:rPr lang="pl-PL" smtClean="0"/>
              <a:t>42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198789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3D3A43-E6D9-BE88-CB7B-71242DC78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06C570-8E26-E8A4-9ABB-869A84DCF5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52B2FF-6828-5169-73C2-CCB763809D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gRPC</a:t>
            </a:r>
            <a:r>
              <a:rPr lang="pl-PL" dirty="0"/>
              <a:t> jest wysokowydajnym </a:t>
            </a:r>
            <a:r>
              <a:rPr lang="pl-PL" dirty="0" err="1"/>
              <a:t>frameworkiem</a:t>
            </a:r>
            <a:r>
              <a:rPr lang="pl-PL" dirty="0"/>
              <a:t> RPC(Remote procedurę </a:t>
            </a:r>
            <a:r>
              <a:rPr lang="pl-PL" dirty="0" err="1"/>
              <a:t>call</a:t>
            </a:r>
            <a:r>
              <a:rPr lang="pl-PL" dirty="0"/>
              <a:t>) stworzonym przez gogle. Wykorzystuje </a:t>
            </a:r>
            <a:r>
              <a:rPr lang="pl-PL" dirty="0" err="1"/>
              <a:t>Protocol</a:t>
            </a:r>
            <a:r>
              <a:rPr lang="pl-PL" dirty="0"/>
              <a:t> </a:t>
            </a:r>
            <a:r>
              <a:rPr lang="pl-PL" dirty="0" err="1"/>
              <a:t>Buffers</a:t>
            </a:r>
            <a:r>
              <a:rPr lang="pl-PL" dirty="0"/>
              <a:t> jako domyślny format </a:t>
            </a:r>
            <a:r>
              <a:rPr lang="pl-PL" dirty="0" err="1"/>
              <a:t>serializacji</a:t>
            </a:r>
            <a:r>
              <a:rPr lang="pl-PL" dirty="0"/>
              <a:t> danych i HTTP/2 jako protokół transportowy.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B16B7-09EA-A45F-25A4-D27F2C66D3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3F3A1-9D00-4BBE-BFAF-5D68D146E4A2}" type="slidenum">
              <a:rPr lang="pl-PL" smtClean="0"/>
              <a:t>43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0610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55B21E-0544-3C95-F861-D9B8AAB97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40F550-C83F-616E-335B-16A18EA408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03B81C-0F6B-AA58-528A-6F629AFA7D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/>
              <a:t>1. Protokół komunikacji RPC</a:t>
            </a:r>
          </a:p>
          <a:p>
            <a:r>
              <a:rPr lang="pl-PL" b="1" dirty="0"/>
              <a:t>Remote </a:t>
            </a:r>
            <a:r>
              <a:rPr lang="pl-PL" b="1" dirty="0" err="1"/>
              <a:t>Procedure</a:t>
            </a:r>
            <a:r>
              <a:rPr lang="pl-PL" b="1" dirty="0"/>
              <a:t> Call (RPC)</a:t>
            </a:r>
            <a:r>
              <a:rPr lang="pl-PL" dirty="0"/>
              <a:t> to paradygmat, w którym wywołujesz funkcję na zdalnym serwerze tak, jakby była lokalna. </a:t>
            </a:r>
            <a:r>
              <a:rPr lang="pl-PL" dirty="0" err="1"/>
              <a:t>gRPC</a:t>
            </a:r>
            <a:r>
              <a:rPr lang="pl-PL" dirty="0"/>
              <a:t> implementuje ten model w nowoczesny sposób.</a:t>
            </a:r>
          </a:p>
          <a:p>
            <a:r>
              <a:rPr lang="pl-PL" b="1" dirty="0"/>
              <a:t>Różnica w podejściu:</a:t>
            </a:r>
            <a:endParaRPr lang="pl-PL" dirty="0"/>
          </a:p>
          <a:p>
            <a:r>
              <a:rPr lang="pl-PL" b="1" dirty="0"/>
              <a:t>REST:</a:t>
            </a:r>
            <a:r>
              <a:rPr lang="pl-PL" dirty="0"/>
              <a:t> Myślisz w kategoriach zasobów (GET /</a:t>
            </a:r>
            <a:r>
              <a:rPr lang="pl-PL" dirty="0" err="1"/>
              <a:t>users</a:t>
            </a:r>
            <a:r>
              <a:rPr lang="pl-PL" dirty="0"/>
              <a:t>/123, POST /</a:t>
            </a:r>
            <a:r>
              <a:rPr lang="pl-PL" dirty="0" err="1"/>
              <a:t>users</a:t>
            </a:r>
            <a:r>
              <a:rPr lang="pl-PL" dirty="0"/>
              <a:t>)</a:t>
            </a:r>
          </a:p>
          <a:p>
            <a:r>
              <a:rPr lang="pl-PL" b="1" dirty="0" err="1"/>
              <a:t>gRPC</a:t>
            </a:r>
            <a:r>
              <a:rPr lang="pl-PL" b="1" dirty="0"/>
              <a:t>:</a:t>
            </a:r>
            <a:r>
              <a:rPr lang="pl-PL" dirty="0"/>
              <a:t> Myślisz w kategoriach funkcji (</a:t>
            </a:r>
            <a:r>
              <a:rPr lang="pl-PL" dirty="0" err="1"/>
              <a:t>GetUser</a:t>
            </a:r>
            <a:r>
              <a:rPr lang="pl-PL" dirty="0"/>
              <a:t>(id), </a:t>
            </a:r>
            <a:r>
              <a:rPr lang="pl-PL" dirty="0" err="1"/>
              <a:t>CreateUser</a:t>
            </a:r>
            <a:r>
              <a:rPr lang="pl-PL" dirty="0"/>
              <a:t>(data))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C4C02-4CC0-9984-8CE4-C3128EDD7A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3F3A1-9D00-4BBE-BFAF-5D68D146E4A2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7444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365367-48E9-61C6-647C-B40DD23D6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FCCF4B-B870-2D71-4664-8A2C52EDA7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46F7CB-ED08-D6C8-7875-B1B2A12A41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 err="1"/>
              <a:t>Glowne</a:t>
            </a:r>
            <a:r>
              <a:rPr lang="pl-PL" b="1" dirty="0"/>
              <a:t> korzyści wykorzystania HTTP/2</a:t>
            </a:r>
          </a:p>
          <a:p>
            <a:endParaRPr lang="pl-PL" b="1" dirty="0"/>
          </a:p>
          <a:p>
            <a:r>
              <a:rPr lang="pl-PL" b="1" dirty="0"/>
              <a:t>Multipleksowanie:</a:t>
            </a:r>
            <a:r>
              <a:rPr lang="pl-PL" dirty="0"/>
              <a:t> Wiele równoczesnych </a:t>
            </a:r>
            <a:r>
              <a:rPr lang="pl-PL" dirty="0" err="1"/>
              <a:t>requestów</a:t>
            </a:r>
            <a:r>
              <a:rPr lang="pl-PL" dirty="0"/>
              <a:t> przez jedno połączenie </a:t>
            </a:r>
          </a:p>
          <a:p>
            <a:r>
              <a:rPr lang="pl-PL" b="1" dirty="0" err="1"/>
              <a:t>Header</a:t>
            </a:r>
            <a:r>
              <a:rPr lang="pl-PL" b="1" dirty="0"/>
              <a:t> </a:t>
            </a:r>
            <a:r>
              <a:rPr lang="pl-PL" b="1" dirty="0" err="1"/>
              <a:t>compression</a:t>
            </a:r>
            <a:r>
              <a:rPr lang="pl-PL" b="1" dirty="0"/>
              <a:t>:</a:t>
            </a:r>
            <a:r>
              <a:rPr lang="pl-PL" dirty="0"/>
              <a:t> Zmniejsza </a:t>
            </a:r>
            <a:r>
              <a:rPr lang="pl-PL" dirty="0" err="1"/>
              <a:t>overhead</a:t>
            </a:r>
            <a:r>
              <a:rPr lang="pl-PL" dirty="0"/>
              <a:t>, zamiast za każdym razem wysyłać te same nagłówki w pełnej formie, system kompresuje je(kompresja statyczna[niektóre znane z </a:t>
            </a:r>
            <a:r>
              <a:rPr lang="pl-PL" dirty="0" err="1"/>
              <a:t>gory</a:t>
            </a:r>
            <a:r>
              <a:rPr lang="pl-PL" dirty="0"/>
              <a:t> zapisywane jako krótkie ID] | kompresja dynamiczna(często pojawiające się nagłówki, </a:t>
            </a:r>
            <a:r>
              <a:rPr lang="pl-PL" dirty="0" err="1"/>
              <a:t>sa</a:t>
            </a:r>
            <a:r>
              <a:rPr lang="pl-PL" dirty="0"/>
              <a:t> zapamiętywane i reprezentowanie jako odniesienie do poprzedniego wpisu)</a:t>
            </a:r>
          </a:p>
          <a:p>
            <a:r>
              <a:rPr lang="pl-PL" b="1" dirty="0"/>
              <a:t>Server </a:t>
            </a:r>
            <a:r>
              <a:rPr lang="pl-PL" b="1" dirty="0" err="1"/>
              <a:t>push</a:t>
            </a:r>
            <a:r>
              <a:rPr lang="pl-PL" b="1" dirty="0"/>
              <a:t>:</a:t>
            </a:r>
            <a:r>
              <a:rPr lang="pl-PL" dirty="0"/>
              <a:t> Serwer może proaktywnie wysyłać dane </a:t>
            </a:r>
          </a:p>
          <a:p>
            <a:r>
              <a:rPr lang="pl-PL" b="1" dirty="0" err="1"/>
              <a:t>Binary</a:t>
            </a:r>
            <a:r>
              <a:rPr lang="pl-PL" b="1" dirty="0"/>
              <a:t> </a:t>
            </a:r>
            <a:r>
              <a:rPr lang="pl-PL" b="1" dirty="0" err="1"/>
              <a:t>protocol</a:t>
            </a:r>
            <a:r>
              <a:rPr lang="pl-PL" b="1" dirty="0"/>
              <a:t>:</a:t>
            </a:r>
            <a:r>
              <a:rPr lang="pl-PL" dirty="0"/>
              <a:t> Szybszy </a:t>
            </a:r>
            <a:r>
              <a:rPr lang="pl-PL" dirty="0" err="1"/>
              <a:t>parsing</a:t>
            </a:r>
            <a:r>
              <a:rPr lang="pl-PL" dirty="0"/>
              <a:t> niż tekstowy HTTP/1.1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AA3FF-0EF1-FC23-DD80-BECA9AB694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3F3A1-9D00-4BBE-BFAF-5D68D146E4A2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899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4A490-3C78-28C5-F416-7D16EC902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6443E2-B0CB-1165-E5F4-B510B1D0EE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688D8D-4494-3454-2417-B112C77D78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 err="1"/>
              <a:t>Protocol</a:t>
            </a:r>
            <a:r>
              <a:rPr lang="pl-PL" b="1" dirty="0"/>
              <a:t> </a:t>
            </a:r>
            <a:r>
              <a:rPr lang="pl-PL" b="1" dirty="0" err="1"/>
              <a:t>Buffers</a:t>
            </a:r>
            <a:r>
              <a:rPr lang="pl-PL" dirty="0"/>
              <a:t>, to </a:t>
            </a:r>
            <a:r>
              <a:rPr lang="pl-PL" b="1" dirty="0"/>
              <a:t>lekki, szybki i uniwersalny format </a:t>
            </a:r>
            <a:r>
              <a:rPr lang="pl-PL" b="1" dirty="0" err="1"/>
              <a:t>serializacji</a:t>
            </a:r>
            <a:r>
              <a:rPr lang="pl-PL" b="1" dirty="0"/>
              <a:t> danych</a:t>
            </a:r>
            <a:r>
              <a:rPr lang="pl-PL" dirty="0"/>
              <a:t>, stworzony przez Google. Głównym celem </a:t>
            </a:r>
            <a:r>
              <a:rPr lang="pl-PL" dirty="0" err="1"/>
              <a:t>Protobufów</a:t>
            </a:r>
            <a:r>
              <a:rPr lang="pl-PL" dirty="0"/>
              <a:t> jest </a:t>
            </a:r>
            <a:r>
              <a:rPr lang="pl-PL" b="1" dirty="0"/>
              <a:t>efektywna wymiana danych między systemami</a:t>
            </a:r>
          </a:p>
          <a:p>
            <a:endParaRPr lang="pl-PL" dirty="0"/>
          </a:p>
          <a:p>
            <a:r>
              <a:rPr lang="pl-PL" b="1" dirty="0"/>
              <a:t>Wydajność</a:t>
            </a:r>
            <a:r>
              <a:rPr lang="pl-PL" dirty="0"/>
              <a:t> – </a:t>
            </a:r>
            <a:r>
              <a:rPr lang="pl-PL" dirty="0" err="1"/>
              <a:t>Protobufy</a:t>
            </a:r>
            <a:r>
              <a:rPr lang="pl-PL" dirty="0"/>
              <a:t> są znacznie szybsze i mniejsze (w sensie bajtów) niż np. JSON czy XML.</a:t>
            </a:r>
          </a:p>
          <a:p>
            <a:r>
              <a:rPr lang="pl-PL" b="1" dirty="0"/>
              <a:t>Silne typowanie</a:t>
            </a:r>
            <a:r>
              <a:rPr lang="pl-PL" dirty="0"/>
              <a:t> – Dzięki temu kompilator może wykryć sporo błędów już na etapie kompilacji. </a:t>
            </a:r>
          </a:p>
          <a:p>
            <a:r>
              <a:rPr lang="pl-PL" b="1" dirty="0"/>
              <a:t>Obsługa wielu języków</a:t>
            </a:r>
            <a:r>
              <a:rPr lang="pl-PL" dirty="0"/>
              <a:t> – Ten sam plik .</a:t>
            </a:r>
            <a:r>
              <a:rPr lang="pl-PL" dirty="0" err="1"/>
              <a:t>proto</a:t>
            </a:r>
            <a:r>
              <a:rPr lang="pl-PL" dirty="0"/>
              <a:t> można wykorzystać np. w .NET, Javie i </a:t>
            </a:r>
            <a:r>
              <a:rPr lang="pl-PL" dirty="0" err="1"/>
              <a:t>Pythonie</a:t>
            </a:r>
            <a:r>
              <a:rPr lang="pl-PL" dirty="0"/>
              <a:t> jednocześnie.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5CCC0-47A9-41C5-C343-5B7E16E60D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3F3A1-9D00-4BBE-BFAF-5D68D146E4A2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5606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AA60F7-1943-EADC-7018-926381E78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B3AC1D-032F-0A8C-2C14-904295ABDE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C3E9EC-ADDD-E6DE-F351-8FD8938591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 err="1"/>
              <a:t>Przykladowy</a:t>
            </a:r>
            <a:r>
              <a:rPr lang="pl-PL" b="1" dirty="0"/>
              <a:t> </a:t>
            </a:r>
            <a:r>
              <a:rPr lang="pl-PL" b="1" dirty="0" err="1"/>
              <a:t>message</a:t>
            </a:r>
            <a:r>
              <a:rPr lang="pl-PL" b="1" dirty="0"/>
              <a:t> zdefiniowany w </a:t>
            </a:r>
            <a:r>
              <a:rPr lang="pl-PL" b="1" dirty="0" err="1"/>
              <a:t>protobuff</a:t>
            </a:r>
            <a:endParaRPr lang="pl-PL" b="1" dirty="0"/>
          </a:p>
          <a:p>
            <a:endParaRPr lang="pl-PL" b="1" dirty="0"/>
          </a:p>
          <a:p>
            <a:r>
              <a:rPr lang="pl-PL" b="1" dirty="0"/>
              <a:t>Numery przy </a:t>
            </a:r>
            <a:r>
              <a:rPr lang="pl-PL" b="1" dirty="0" err="1"/>
              <a:t>posczegolnych</a:t>
            </a:r>
            <a:r>
              <a:rPr lang="pl-PL" b="1" dirty="0"/>
              <a:t> polach to kluczowe identyfikatory używane do </a:t>
            </a:r>
            <a:r>
              <a:rPr lang="pl-PL" b="1" dirty="0" err="1"/>
              <a:t>serializacji</a:t>
            </a:r>
            <a:r>
              <a:rPr lang="pl-PL" b="1" dirty="0"/>
              <a:t> binarnej</a:t>
            </a:r>
          </a:p>
          <a:p>
            <a:endParaRPr lang="pl-PL" b="1" dirty="0"/>
          </a:p>
          <a:p>
            <a:r>
              <a:rPr lang="pl-PL" b="1" dirty="0"/>
              <a:t>19000-19999:</a:t>
            </a:r>
            <a:r>
              <a:rPr lang="pl-PL" dirty="0"/>
              <a:t> Zarezerwowane przez </a:t>
            </a:r>
            <a:r>
              <a:rPr lang="pl-PL" dirty="0" err="1"/>
              <a:t>Protocol</a:t>
            </a:r>
            <a:r>
              <a:rPr lang="pl-PL" dirty="0"/>
              <a:t> </a:t>
            </a:r>
            <a:r>
              <a:rPr lang="pl-PL" dirty="0" err="1"/>
              <a:t>Buffers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E00DC-1248-898D-781E-CDBFCE4B3F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3F3A1-9D00-4BBE-BFAF-5D68D146E4A2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595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83CAF9-9C3F-A961-766A-226EE7712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38DD97-B7D7-9687-0A96-806800BD7C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7DAC8D-BDE6-21AD-761A-5705BA0AEF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/>
              <a:t>Rezerwacja </a:t>
            </a:r>
            <a:r>
              <a:rPr lang="pl-PL" b="1" dirty="0" err="1"/>
              <a:t>pol</a:t>
            </a:r>
            <a:r>
              <a:rPr lang="pl-PL" b="1" dirty="0"/>
              <a:t> pozwala na zarezerwowanie wcześniejszego pola, by nie zostało one </a:t>
            </a:r>
            <a:r>
              <a:rPr lang="pl-PL" b="1" dirty="0" err="1"/>
              <a:t>uzyte</a:t>
            </a:r>
            <a:r>
              <a:rPr lang="pl-PL" b="1" dirty="0"/>
              <a:t> ponownie, pozwala to zapobiec problemom związanym z </a:t>
            </a:r>
            <a:r>
              <a:rPr lang="pl-PL" b="1" dirty="0" err="1"/>
              <a:t>kompatybilnoscia</a:t>
            </a:r>
            <a:r>
              <a:rPr lang="pl-PL" b="1" dirty="0"/>
              <a:t> wsteczna:</a:t>
            </a:r>
          </a:p>
          <a:p>
            <a:endParaRPr lang="pl-PL" b="1" dirty="0"/>
          </a:p>
          <a:p>
            <a:r>
              <a:rPr lang="pl-PL" b="1" dirty="0"/>
              <a:t>W momencie 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9E489-BC95-7BCC-7FB2-B924C6D6B7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3F3A1-9D00-4BBE-BFAF-5D68D146E4A2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449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EFB4F46-863B-47F8-8349-E9BA9C38094C}" type="datetimeFigureOut">
              <a:rPr lang="pl-PL" smtClean="0"/>
              <a:t>17.07.2025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0288611A-9839-4721-82CD-1A015554851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590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4F46-863B-47F8-8349-E9BA9C38094C}" type="datetimeFigureOut">
              <a:rPr lang="pl-PL" smtClean="0"/>
              <a:t>17.07.2025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611A-9839-4721-82CD-1A015554851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276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4F46-863B-47F8-8349-E9BA9C38094C}" type="datetimeFigureOut">
              <a:rPr lang="pl-PL" smtClean="0"/>
              <a:t>17.07.2025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611A-9839-4721-82CD-1A015554851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3555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4F46-863B-47F8-8349-E9BA9C38094C}" type="datetimeFigureOut">
              <a:rPr lang="pl-PL" smtClean="0"/>
              <a:t>17.07.2025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611A-9839-4721-82CD-1A015554851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3806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4F46-863B-47F8-8349-E9BA9C38094C}" type="datetimeFigureOut">
              <a:rPr lang="pl-PL" smtClean="0"/>
              <a:t>17.07.2025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611A-9839-4721-82CD-1A015554851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3705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4F46-863B-47F8-8349-E9BA9C38094C}" type="datetimeFigureOut">
              <a:rPr lang="pl-PL" smtClean="0"/>
              <a:t>17.07.2025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611A-9839-4721-82CD-1A015554851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50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4F46-863B-47F8-8349-E9BA9C38094C}" type="datetimeFigureOut">
              <a:rPr lang="pl-PL" smtClean="0"/>
              <a:t>17.07.2025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611A-9839-4721-82CD-1A015554851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029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4F46-863B-47F8-8349-E9BA9C38094C}" type="datetimeFigureOut">
              <a:rPr lang="pl-PL" smtClean="0"/>
              <a:t>17.07.2025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611A-9839-4721-82CD-1A015554851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58268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4F46-863B-47F8-8349-E9BA9C38094C}" type="datetimeFigureOut">
              <a:rPr lang="pl-PL" smtClean="0"/>
              <a:t>17.07.2025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611A-9839-4721-82CD-1A015554851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4068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4F46-863B-47F8-8349-E9BA9C38094C}" type="datetimeFigureOut">
              <a:rPr lang="pl-PL" smtClean="0"/>
              <a:t>17.07.2025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0288611A-9839-4721-82CD-1A015554851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7216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EFB4F46-863B-47F8-8349-E9BA9C38094C}" type="datetimeFigureOut">
              <a:rPr lang="pl-PL" smtClean="0"/>
              <a:t>17.07.2025</a:t>
            </a:fld>
            <a:endParaRPr lang="pl-PL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0288611A-9839-4721-82CD-1A015554851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2573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3EFB4F46-863B-47F8-8349-E9BA9C38094C}" type="datetimeFigureOut">
              <a:rPr lang="pl-PL" smtClean="0"/>
              <a:t>17.07.2025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0288611A-9839-4721-82CD-1A015554851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0116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10" Type="http://schemas.openxmlformats.org/officeDocument/2006/relationships/image" Target="../media/image56.svg"/><Relationship Id="rId4" Type="http://schemas.openxmlformats.org/officeDocument/2006/relationships/image" Target="../media/image50.svg"/><Relationship Id="rId9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22.png"/><Relationship Id="rId3" Type="http://schemas.openxmlformats.org/officeDocument/2006/relationships/image" Target="../media/image57.png"/><Relationship Id="rId7" Type="http://schemas.openxmlformats.org/officeDocument/2006/relationships/image" Target="../media/image3.png"/><Relationship Id="rId12" Type="http://schemas.openxmlformats.org/officeDocument/2006/relationships/image" Target="../media/image8.sv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svg"/><Relationship Id="rId11" Type="http://schemas.openxmlformats.org/officeDocument/2006/relationships/image" Target="../media/image7.png"/><Relationship Id="rId5" Type="http://schemas.openxmlformats.org/officeDocument/2006/relationships/image" Target="../media/image59.png"/><Relationship Id="rId10" Type="http://schemas.openxmlformats.org/officeDocument/2006/relationships/image" Target="../media/image6.svg"/><Relationship Id="rId4" Type="http://schemas.openxmlformats.org/officeDocument/2006/relationships/image" Target="../media/image58.svg"/><Relationship Id="rId9" Type="http://schemas.openxmlformats.org/officeDocument/2006/relationships/image" Target="../media/image5.png"/><Relationship Id="rId14" Type="http://schemas.openxmlformats.org/officeDocument/2006/relationships/image" Target="../media/image23.sv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22.png"/><Relationship Id="rId18" Type="http://schemas.openxmlformats.org/officeDocument/2006/relationships/image" Target="../media/image64.svg"/><Relationship Id="rId3" Type="http://schemas.openxmlformats.org/officeDocument/2006/relationships/image" Target="../media/image57.png"/><Relationship Id="rId21" Type="http://schemas.openxmlformats.org/officeDocument/2006/relationships/image" Target="../media/image67.png"/><Relationship Id="rId7" Type="http://schemas.openxmlformats.org/officeDocument/2006/relationships/image" Target="../media/image3.png"/><Relationship Id="rId12" Type="http://schemas.openxmlformats.org/officeDocument/2006/relationships/image" Target="../media/image8.svg"/><Relationship Id="rId17" Type="http://schemas.openxmlformats.org/officeDocument/2006/relationships/image" Target="../media/image63.png"/><Relationship Id="rId2" Type="http://schemas.openxmlformats.org/officeDocument/2006/relationships/notesSlide" Target="../notesSlides/notesSlide41.xml"/><Relationship Id="rId16" Type="http://schemas.openxmlformats.org/officeDocument/2006/relationships/image" Target="../media/image62.svg"/><Relationship Id="rId20" Type="http://schemas.openxmlformats.org/officeDocument/2006/relationships/image" Target="../media/image6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svg"/><Relationship Id="rId11" Type="http://schemas.openxmlformats.org/officeDocument/2006/relationships/image" Target="../media/image7.png"/><Relationship Id="rId5" Type="http://schemas.openxmlformats.org/officeDocument/2006/relationships/image" Target="../media/image59.png"/><Relationship Id="rId15" Type="http://schemas.openxmlformats.org/officeDocument/2006/relationships/image" Target="../media/image61.png"/><Relationship Id="rId10" Type="http://schemas.openxmlformats.org/officeDocument/2006/relationships/image" Target="../media/image6.svg"/><Relationship Id="rId19" Type="http://schemas.openxmlformats.org/officeDocument/2006/relationships/image" Target="../media/image65.png"/><Relationship Id="rId4" Type="http://schemas.openxmlformats.org/officeDocument/2006/relationships/image" Target="../media/image58.svg"/><Relationship Id="rId9" Type="http://schemas.openxmlformats.org/officeDocument/2006/relationships/image" Target="../media/image5.png"/><Relationship Id="rId14" Type="http://schemas.openxmlformats.org/officeDocument/2006/relationships/image" Target="../media/image23.svg"/><Relationship Id="rId22" Type="http://schemas.openxmlformats.org/officeDocument/2006/relationships/image" Target="../media/image68.sv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E3463-480E-C645-D79A-EB26485648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8000" dirty="0" err="1"/>
              <a:t>gRPC</a:t>
            </a:r>
            <a:r>
              <a:rPr lang="pl-PL" sz="8000" dirty="0"/>
              <a:t> w środowisku .NET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901CB-0637-78E5-2177-30CF945C02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08753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B05AEB-7931-62FD-CA85-FB07F5114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A0660-15BA-9BBF-C84B-E572254A9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0772775" cy="1658198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Czym jest </a:t>
            </a:r>
            <a:r>
              <a:rPr lang="pl-PL" dirty="0" err="1">
                <a:solidFill>
                  <a:schemeClr val="bg1"/>
                </a:solidFill>
              </a:rPr>
              <a:t>gRPC</a:t>
            </a:r>
            <a:r>
              <a:rPr lang="pl-PL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8B4D85-BA42-7602-A778-9148919DC396}"/>
              </a:ext>
            </a:extLst>
          </p:cNvPr>
          <p:cNvSpPr txBox="1"/>
          <p:nvPr/>
        </p:nvSpPr>
        <p:spPr>
          <a:xfrm>
            <a:off x="4382521" y="1620000"/>
            <a:ext cx="34269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4000" dirty="0" err="1">
                <a:solidFill>
                  <a:schemeClr val="bg1"/>
                </a:solidFill>
              </a:rPr>
              <a:t>Protocol</a:t>
            </a:r>
            <a:r>
              <a:rPr lang="pl-PL" sz="4000" dirty="0">
                <a:solidFill>
                  <a:schemeClr val="bg1"/>
                </a:solidFill>
              </a:rPr>
              <a:t> </a:t>
            </a:r>
            <a:r>
              <a:rPr lang="pl-PL" sz="4000" dirty="0" err="1">
                <a:solidFill>
                  <a:schemeClr val="bg1"/>
                </a:solidFill>
              </a:rPr>
              <a:t>buffers</a:t>
            </a:r>
            <a:endParaRPr lang="pl-PL" sz="4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E774099-9CB3-7294-E948-459F02C9E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00" y="2577600"/>
            <a:ext cx="10800000" cy="306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646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5417F0-F01E-11DD-5789-1891888CB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855C3-55AD-6B70-799E-754D0A8CC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0772775" cy="1658198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Czym jest </a:t>
            </a:r>
            <a:r>
              <a:rPr lang="pl-PL" dirty="0" err="1">
                <a:solidFill>
                  <a:schemeClr val="bg1"/>
                </a:solidFill>
              </a:rPr>
              <a:t>gRPC</a:t>
            </a:r>
            <a:r>
              <a:rPr lang="pl-PL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67851E-F9D4-00DF-217A-565D2F46A76D}"/>
              </a:ext>
            </a:extLst>
          </p:cNvPr>
          <p:cNvSpPr txBox="1"/>
          <p:nvPr/>
        </p:nvSpPr>
        <p:spPr>
          <a:xfrm>
            <a:off x="3216276" y="1620000"/>
            <a:ext cx="57594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4000" dirty="0" err="1">
                <a:solidFill>
                  <a:schemeClr val="bg1"/>
                </a:solidFill>
              </a:rPr>
              <a:t>Enkodowanie</a:t>
            </a:r>
            <a:r>
              <a:rPr lang="pl-PL" sz="4000" dirty="0">
                <a:solidFill>
                  <a:schemeClr val="bg1"/>
                </a:solidFill>
              </a:rPr>
              <a:t> </a:t>
            </a:r>
            <a:r>
              <a:rPr lang="pl-PL" sz="4000" dirty="0" err="1">
                <a:solidFill>
                  <a:schemeClr val="bg1"/>
                </a:solidFill>
              </a:rPr>
              <a:t>protobuff</a:t>
            </a:r>
            <a:endParaRPr lang="pl-PL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A1F3B3-10B6-D8E1-E33B-41C2E81F8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00" y="2576702"/>
            <a:ext cx="10800000" cy="246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397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BC7157-1123-E192-2749-82CE78479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99E45-F0A0-8994-7273-4724CBE60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0772775" cy="1658198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Czym jest </a:t>
            </a:r>
            <a:r>
              <a:rPr lang="pl-PL" dirty="0" err="1">
                <a:solidFill>
                  <a:schemeClr val="bg1"/>
                </a:solidFill>
              </a:rPr>
              <a:t>gRPC</a:t>
            </a:r>
            <a:r>
              <a:rPr lang="pl-PL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4C26F5-72F8-8AE7-C6E8-B2A41EBFD0B9}"/>
              </a:ext>
            </a:extLst>
          </p:cNvPr>
          <p:cNvSpPr txBox="1"/>
          <p:nvPr/>
        </p:nvSpPr>
        <p:spPr>
          <a:xfrm>
            <a:off x="3216276" y="1620000"/>
            <a:ext cx="57594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4000" dirty="0" err="1">
                <a:solidFill>
                  <a:schemeClr val="bg1"/>
                </a:solidFill>
              </a:rPr>
              <a:t>Enkodowanie</a:t>
            </a:r>
            <a:r>
              <a:rPr lang="pl-PL" sz="4000" dirty="0">
                <a:solidFill>
                  <a:schemeClr val="bg1"/>
                </a:solidFill>
              </a:rPr>
              <a:t> </a:t>
            </a:r>
            <a:r>
              <a:rPr lang="pl-PL" sz="4000" dirty="0" err="1">
                <a:solidFill>
                  <a:schemeClr val="bg1"/>
                </a:solidFill>
              </a:rPr>
              <a:t>protobuff</a:t>
            </a:r>
            <a:endParaRPr lang="pl-PL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34E412-C1E8-0078-7A01-9A8D6C939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0" y="2797516"/>
            <a:ext cx="10800000" cy="12629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24689F-AB3A-3CF0-1818-E8A32C0F4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000" y="4368755"/>
            <a:ext cx="10800000" cy="126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82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1F3891-FF1B-A70A-7C00-E7A852323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CF87-681A-04AA-BA81-F1612C879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0772775" cy="1658198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Czym jest </a:t>
            </a:r>
            <a:r>
              <a:rPr lang="pl-PL" dirty="0" err="1">
                <a:solidFill>
                  <a:schemeClr val="bg1"/>
                </a:solidFill>
              </a:rPr>
              <a:t>gRPC</a:t>
            </a:r>
            <a:r>
              <a:rPr lang="pl-PL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D864D2-F088-7489-E844-E76C7B219FF6}"/>
              </a:ext>
            </a:extLst>
          </p:cNvPr>
          <p:cNvSpPr txBox="1"/>
          <p:nvPr/>
        </p:nvSpPr>
        <p:spPr>
          <a:xfrm>
            <a:off x="3216276" y="1620000"/>
            <a:ext cx="57594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4000" dirty="0" err="1">
                <a:solidFill>
                  <a:schemeClr val="bg1"/>
                </a:solidFill>
              </a:rPr>
              <a:t>Enkodowanie</a:t>
            </a:r>
            <a:r>
              <a:rPr lang="pl-PL" sz="4000" dirty="0">
                <a:solidFill>
                  <a:schemeClr val="bg1"/>
                </a:solidFill>
              </a:rPr>
              <a:t> </a:t>
            </a:r>
            <a:r>
              <a:rPr lang="pl-PL" sz="4000" dirty="0" err="1">
                <a:solidFill>
                  <a:schemeClr val="bg1"/>
                </a:solidFill>
              </a:rPr>
              <a:t>protobuff</a:t>
            </a:r>
            <a:endParaRPr lang="pl-PL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7FF07C-AC37-0E71-4C7D-6160B89E3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0" y="2797200"/>
            <a:ext cx="10800000" cy="12629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24A380-B70A-AA3C-53AB-4E0AE47DD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000" y="4464000"/>
            <a:ext cx="10800000" cy="216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21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FA6188-D275-B4FE-22B2-E93289E6D4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6DF2F-65D6-8735-12F8-C1904C13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0772775" cy="1658198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Czym jest </a:t>
            </a:r>
            <a:r>
              <a:rPr lang="pl-PL" dirty="0" err="1">
                <a:solidFill>
                  <a:schemeClr val="bg1"/>
                </a:solidFill>
              </a:rPr>
              <a:t>gRPC</a:t>
            </a:r>
            <a:r>
              <a:rPr lang="pl-PL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3B10E7-35C0-B4C4-D7FF-5697D924AA3D}"/>
              </a:ext>
            </a:extLst>
          </p:cNvPr>
          <p:cNvSpPr txBox="1"/>
          <p:nvPr/>
        </p:nvSpPr>
        <p:spPr>
          <a:xfrm>
            <a:off x="3216276" y="1620000"/>
            <a:ext cx="57594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4000" dirty="0" err="1">
                <a:solidFill>
                  <a:schemeClr val="bg1"/>
                </a:solidFill>
              </a:rPr>
              <a:t>Protobuf</a:t>
            </a:r>
            <a:r>
              <a:rPr lang="pl-PL" sz="4000" dirty="0">
                <a:solidFill>
                  <a:schemeClr val="bg1"/>
                </a:solidFill>
              </a:rPr>
              <a:t> vs JSON</a:t>
            </a:r>
            <a:endParaRPr lang="pl-PL" sz="4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EA96137-97C7-85CD-704C-71E40E253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219303"/>
              </p:ext>
            </p:extLst>
          </p:nvPr>
        </p:nvGraphicFramePr>
        <p:xfrm>
          <a:off x="2032000" y="2677673"/>
          <a:ext cx="8127999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4495367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2414391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644721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Protobuf</a:t>
                      </a:r>
                      <a:endParaRPr lang="pl-P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JSON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809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Format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Binarny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Tekstowy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2732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Rozmiar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Mniejszy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Większy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0250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Czytelność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Nieczytelny bez użycia narzędzi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Czytelny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9779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Walidacja typów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Tak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Nie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4734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Szybkość </a:t>
                      </a:r>
                      <a:r>
                        <a:rPr lang="pl-PL" dirty="0" err="1"/>
                        <a:t>serializacji</a:t>
                      </a:r>
                      <a:r>
                        <a:rPr lang="pl-PL" dirty="0"/>
                        <a:t>/</a:t>
                      </a:r>
                      <a:r>
                        <a:rPr lang="pl-PL" dirty="0" err="1"/>
                        <a:t>deserializacji</a:t>
                      </a:r>
                      <a:endParaRPr lang="pl-P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Szybszy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Wolniejszy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8414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0907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EAF023-C20F-68FE-4E61-7D4265BFE4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A1573-0B67-F543-5600-DF6380204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0772775" cy="1658198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Czym jest </a:t>
            </a:r>
            <a:r>
              <a:rPr lang="pl-PL" dirty="0" err="1">
                <a:solidFill>
                  <a:schemeClr val="bg1"/>
                </a:solidFill>
              </a:rPr>
              <a:t>gRPC</a:t>
            </a:r>
            <a:r>
              <a:rPr lang="pl-PL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2B6800-F287-1805-4D29-0CAFA0EFE438}"/>
              </a:ext>
            </a:extLst>
          </p:cNvPr>
          <p:cNvSpPr txBox="1"/>
          <p:nvPr/>
        </p:nvSpPr>
        <p:spPr>
          <a:xfrm>
            <a:off x="3216276" y="1620000"/>
            <a:ext cx="57594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4000" dirty="0" err="1">
                <a:solidFill>
                  <a:schemeClr val="bg1"/>
                </a:solidFill>
              </a:rPr>
              <a:t>Protobuf</a:t>
            </a:r>
            <a:r>
              <a:rPr lang="pl-PL" sz="4000" dirty="0">
                <a:solidFill>
                  <a:schemeClr val="bg1"/>
                </a:solidFill>
              </a:rPr>
              <a:t> vs JSON</a:t>
            </a:r>
            <a:endParaRPr lang="pl-PL" sz="40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EDA3E37-7DE1-2683-2C92-CAF16FD743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186991"/>
              </p:ext>
            </p:extLst>
          </p:nvPr>
        </p:nvGraphicFramePr>
        <p:xfrm>
          <a:off x="815130" y="2250932"/>
          <a:ext cx="10561740" cy="450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820">
                  <a:extLst>
                    <a:ext uri="{9D8B030D-6E8A-4147-A177-3AD203B41FA5}">
                      <a16:colId xmlns:a16="http://schemas.microsoft.com/office/drawing/2014/main" val="1449536701"/>
                    </a:ext>
                  </a:extLst>
                </a:gridCol>
                <a:gridCol w="1508820">
                  <a:extLst>
                    <a:ext uri="{9D8B030D-6E8A-4147-A177-3AD203B41FA5}">
                      <a16:colId xmlns:a16="http://schemas.microsoft.com/office/drawing/2014/main" val="1455030050"/>
                    </a:ext>
                  </a:extLst>
                </a:gridCol>
                <a:gridCol w="1508820">
                  <a:extLst>
                    <a:ext uri="{9D8B030D-6E8A-4147-A177-3AD203B41FA5}">
                      <a16:colId xmlns:a16="http://schemas.microsoft.com/office/drawing/2014/main" val="2177943581"/>
                    </a:ext>
                  </a:extLst>
                </a:gridCol>
                <a:gridCol w="1508820">
                  <a:extLst>
                    <a:ext uri="{9D8B030D-6E8A-4147-A177-3AD203B41FA5}">
                      <a16:colId xmlns:a16="http://schemas.microsoft.com/office/drawing/2014/main" val="4282655277"/>
                    </a:ext>
                  </a:extLst>
                </a:gridCol>
                <a:gridCol w="1513414">
                  <a:extLst>
                    <a:ext uri="{9D8B030D-6E8A-4147-A177-3AD203B41FA5}">
                      <a16:colId xmlns:a16="http://schemas.microsoft.com/office/drawing/2014/main" val="2006653778"/>
                    </a:ext>
                  </a:extLst>
                </a:gridCol>
                <a:gridCol w="1504226">
                  <a:extLst>
                    <a:ext uri="{9D8B030D-6E8A-4147-A177-3AD203B41FA5}">
                      <a16:colId xmlns:a16="http://schemas.microsoft.com/office/drawing/2014/main" val="824143918"/>
                    </a:ext>
                  </a:extLst>
                </a:gridCol>
                <a:gridCol w="1508820">
                  <a:extLst>
                    <a:ext uri="{9D8B030D-6E8A-4147-A177-3AD203B41FA5}">
                      <a16:colId xmlns:a16="http://schemas.microsoft.com/office/drawing/2014/main" val="3964472112"/>
                    </a:ext>
                  </a:extLst>
                </a:gridCol>
              </a:tblGrid>
              <a:tr h="346440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800" b="1" dirty="0">
                          <a:effectLst/>
                        </a:rPr>
                        <a:t>Method</a:t>
                      </a: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757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800" b="1" dirty="0" err="1">
                          <a:effectLst/>
                        </a:rPr>
                        <a:t>Size</a:t>
                      </a:r>
                      <a:endParaRPr lang="pl-PL" sz="1800" b="1" dirty="0">
                        <a:effectLst/>
                      </a:endParaRP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757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800" b="1" dirty="0" err="1">
                          <a:effectLst/>
                        </a:rPr>
                        <a:t>Mean</a:t>
                      </a:r>
                      <a:endParaRPr lang="pl-PL" sz="1800" b="1" dirty="0">
                        <a:effectLst/>
                      </a:endParaRP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757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800" b="1" dirty="0">
                          <a:effectLst/>
                        </a:rPr>
                        <a:t>Error</a:t>
                      </a: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757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800" b="1" dirty="0" err="1">
                          <a:effectLst/>
                        </a:rPr>
                        <a:t>StdDev</a:t>
                      </a:r>
                      <a:endParaRPr lang="pl-PL" sz="1800" b="1" dirty="0">
                        <a:effectLst/>
                      </a:endParaRP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757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800" b="1" dirty="0">
                          <a:effectLst/>
                        </a:rPr>
                        <a:t>Median</a:t>
                      </a:r>
                    </a:p>
                  </a:txBody>
                  <a:tcPr marL="39654" marR="39654" marT="19827" marB="198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757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800" b="1" dirty="0" err="1">
                          <a:effectLst/>
                        </a:rPr>
                        <a:t>Allocated</a:t>
                      </a:r>
                      <a:endParaRPr lang="pl-PL" sz="1800" b="1" dirty="0">
                        <a:effectLst/>
                      </a:endParaRPr>
                    </a:p>
                  </a:txBody>
                  <a:tcPr marL="39654" marR="39654" marT="19827" marB="198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75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809915"/>
                  </a:ext>
                </a:extLst>
              </a:tr>
              <a:tr h="346440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 dirty="0" err="1">
                          <a:effectLst/>
                        </a:rPr>
                        <a:t>JsonSerialization</a:t>
                      </a:r>
                      <a:endParaRPr lang="pl-PL" sz="1100" dirty="0">
                        <a:effectLst/>
                      </a:endParaRPr>
                    </a:p>
                  </a:txBody>
                  <a:tcPr marL="39654" marR="39654" marT="19827" marB="198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 dirty="0">
                          <a:effectLst/>
                        </a:rPr>
                        <a:t>10000</a:t>
                      </a: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 b="1" dirty="0">
                          <a:solidFill>
                            <a:srgbClr val="C00000"/>
                          </a:solidFill>
                          <a:effectLst/>
                        </a:rPr>
                        <a:t>1,598.1 </a:t>
                      </a:r>
                      <a:r>
                        <a:rPr lang="pl-PL" sz="1100" b="1" dirty="0" err="1">
                          <a:solidFill>
                            <a:srgbClr val="C00000"/>
                          </a:solidFill>
                          <a:effectLst/>
                        </a:rPr>
                        <a:t>us</a:t>
                      </a:r>
                      <a:endParaRPr lang="pl-PL" sz="1100" b="1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 dirty="0">
                          <a:effectLst/>
                        </a:rPr>
                        <a:t>40.53 </a:t>
                      </a:r>
                      <a:r>
                        <a:rPr lang="pl-PL" sz="1100" dirty="0" err="1">
                          <a:effectLst/>
                        </a:rPr>
                        <a:t>us</a:t>
                      </a:r>
                      <a:endParaRPr lang="pl-PL" sz="1100" dirty="0">
                        <a:effectLst/>
                      </a:endParaRP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 dirty="0">
                          <a:effectLst/>
                        </a:rPr>
                        <a:t>112.99 </a:t>
                      </a:r>
                      <a:r>
                        <a:rPr lang="pl-PL" sz="1100" dirty="0" err="1">
                          <a:effectLst/>
                        </a:rPr>
                        <a:t>us</a:t>
                      </a:r>
                      <a:endParaRPr lang="pl-PL" sz="1100" dirty="0">
                        <a:effectLst/>
                      </a:endParaRP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 dirty="0">
                          <a:effectLst/>
                        </a:rPr>
                        <a:t>1,562.0 </a:t>
                      </a:r>
                      <a:r>
                        <a:rPr lang="pl-PL" sz="1100" dirty="0" err="1">
                          <a:effectLst/>
                        </a:rPr>
                        <a:t>us</a:t>
                      </a:r>
                      <a:endParaRPr lang="pl-PL" sz="1100" dirty="0">
                        <a:effectLst/>
                      </a:endParaRPr>
                    </a:p>
                  </a:txBody>
                  <a:tcPr marL="39654" marR="39654" marT="19827" marB="198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E5EB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 b="1" dirty="0">
                          <a:solidFill>
                            <a:srgbClr val="FF0000"/>
                          </a:solidFill>
                          <a:effectLst/>
                        </a:rPr>
                        <a:t>1245.59 KB</a:t>
                      </a:r>
                    </a:p>
                  </a:txBody>
                  <a:tcPr marL="39654" marR="39654" marT="19827" marB="198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441883"/>
                  </a:ext>
                </a:extLst>
              </a:tr>
              <a:tr h="346440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 dirty="0" err="1">
                          <a:effectLst/>
                        </a:rPr>
                        <a:t>ProtobufSerialization</a:t>
                      </a:r>
                      <a:endParaRPr lang="pl-PL" sz="1100" dirty="0">
                        <a:effectLst/>
                      </a:endParaRPr>
                    </a:p>
                  </a:txBody>
                  <a:tcPr marL="39654" marR="39654" marT="19827" marB="198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>
                          <a:effectLst/>
                        </a:rPr>
                        <a:t>10000</a:t>
                      </a: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 b="1" dirty="0">
                          <a:solidFill>
                            <a:srgbClr val="00B050"/>
                          </a:solidFill>
                          <a:effectLst/>
                        </a:rPr>
                        <a:t>487.2 </a:t>
                      </a:r>
                      <a:r>
                        <a:rPr lang="pl-PL" sz="1100" b="1" dirty="0" err="1">
                          <a:solidFill>
                            <a:srgbClr val="00B050"/>
                          </a:solidFill>
                          <a:effectLst/>
                        </a:rPr>
                        <a:t>us</a:t>
                      </a:r>
                      <a:endParaRPr lang="pl-PL" sz="1100" b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>
                          <a:effectLst/>
                        </a:rPr>
                        <a:t>8.42 us</a:t>
                      </a: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>
                          <a:effectLst/>
                        </a:rPr>
                        <a:t>18.84 us</a:t>
                      </a: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>
                          <a:effectLst/>
                        </a:rPr>
                        <a:t>482.7 us</a:t>
                      </a:r>
                    </a:p>
                  </a:txBody>
                  <a:tcPr marL="39654" marR="39654" marT="19827" marB="198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2F5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 b="1" dirty="0">
                          <a:solidFill>
                            <a:srgbClr val="00B050"/>
                          </a:solidFill>
                          <a:effectLst/>
                        </a:rPr>
                        <a:t>1093.73 KB</a:t>
                      </a:r>
                    </a:p>
                  </a:txBody>
                  <a:tcPr marL="39654" marR="39654" marT="19827" marB="198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126345"/>
                  </a:ext>
                </a:extLst>
              </a:tr>
              <a:tr h="346440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 dirty="0" err="1">
                          <a:effectLst/>
                        </a:rPr>
                        <a:t>JsonDeserialization</a:t>
                      </a:r>
                      <a:endParaRPr lang="pl-PL" sz="1100" dirty="0">
                        <a:effectLst/>
                      </a:endParaRPr>
                    </a:p>
                  </a:txBody>
                  <a:tcPr marL="39654" marR="39654" marT="19827" marB="198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 dirty="0">
                          <a:effectLst/>
                        </a:rPr>
                        <a:t>10000</a:t>
                      </a: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E5EB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 b="1" dirty="0">
                          <a:solidFill>
                            <a:srgbClr val="C00000"/>
                          </a:solidFill>
                          <a:effectLst/>
                        </a:rPr>
                        <a:t>2,358.5 </a:t>
                      </a:r>
                      <a:r>
                        <a:rPr lang="pl-PL" sz="1100" b="1" dirty="0" err="1">
                          <a:solidFill>
                            <a:srgbClr val="C00000"/>
                          </a:solidFill>
                          <a:effectLst/>
                        </a:rPr>
                        <a:t>us</a:t>
                      </a:r>
                      <a:endParaRPr lang="pl-PL" sz="1100" b="1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>
                          <a:effectLst/>
                        </a:rPr>
                        <a:t>45.00 us</a:t>
                      </a: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>
                          <a:effectLst/>
                        </a:rPr>
                        <a:t>35.13 us</a:t>
                      </a: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 dirty="0">
                          <a:effectLst/>
                        </a:rPr>
                        <a:t>2,368.6 </a:t>
                      </a:r>
                      <a:r>
                        <a:rPr lang="pl-PL" sz="1100" dirty="0" err="1">
                          <a:effectLst/>
                        </a:rPr>
                        <a:t>us</a:t>
                      </a:r>
                      <a:endParaRPr lang="pl-PL" sz="1100" dirty="0">
                        <a:effectLst/>
                      </a:endParaRPr>
                    </a:p>
                  </a:txBody>
                  <a:tcPr marL="39654" marR="39654" marT="19827" marB="198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E5EB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 b="1" dirty="0">
                          <a:solidFill>
                            <a:srgbClr val="00B050"/>
                          </a:solidFill>
                          <a:effectLst/>
                        </a:rPr>
                        <a:t>781.25 KB</a:t>
                      </a:r>
                    </a:p>
                  </a:txBody>
                  <a:tcPr marL="39654" marR="39654" marT="19827" marB="198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277268"/>
                  </a:ext>
                </a:extLst>
              </a:tr>
              <a:tr h="346440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 dirty="0" err="1">
                          <a:effectLst/>
                        </a:rPr>
                        <a:t>ProtobufDeserialization</a:t>
                      </a:r>
                      <a:endParaRPr lang="pl-PL" sz="1100" dirty="0">
                        <a:effectLst/>
                      </a:endParaRPr>
                    </a:p>
                  </a:txBody>
                  <a:tcPr marL="39654" marR="39654" marT="19827" marB="198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>
                          <a:effectLst/>
                        </a:rPr>
                        <a:t>10000</a:t>
                      </a: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 b="1" dirty="0">
                          <a:solidFill>
                            <a:srgbClr val="00B050"/>
                          </a:solidFill>
                          <a:effectLst/>
                        </a:rPr>
                        <a:t>905.2 </a:t>
                      </a:r>
                      <a:r>
                        <a:rPr lang="pl-PL" sz="1100" b="1" dirty="0" err="1">
                          <a:solidFill>
                            <a:srgbClr val="00B050"/>
                          </a:solidFill>
                          <a:effectLst/>
                        </a:rPr>
                        <a:t>us</a:t>
                      </a:r>
                      <a:endParaRPr lang="pl-PL" sz="1100" b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>
                          <a:effectLst/>
                        </a:rPr>
                        <a:t>17.78 us</a:t>
                      </a: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>
                          <a:effectLst/>
                        </a:rPr>
                        <a:t>28.71 us</a:t>
                      </a: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>
                          <a:effectLst/>
                        </a:rPr>
                        <a:t>900.2 us</a:t>
                      </a:r>
                    </a:p>
                  </a:txBody>
                  <a:tcPr marL="39654" marR="39654" marT="19827" marB="198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2F5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 b="1" dirty="0">
                          <a:solidFill>
                            <a:srgbClr val="FF0000"/>
                          </a:solidFill>
                          <a:effectLst/>
                        </a:rPr>
                        <a:t>2578.13 KB</a:t>
                      </a:r>
                    </a:p>
                  </a:txBody>
                  <a:tcPr marL="39654" marR="39654" marT="19827" marB="198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668184"/>
                  </a:ext>
                </a:extLst>
              </a:tr>
              <a:tr h="346440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 dirty="0" err="1">
                          <a:effectLst/>
                        </a:rPr>
                        <a:t>JsonSerialization</a:t>
                      </a:r>
                      <a:endParaRPr lang="pl-PL" sz="1100" dirty="0">
                        <a:effectLst/>
                      </a:endParaRPr>
                    </a:p>
                  </a:txBody>
                  <a:tcPr marL="39654" marR="39654" marT="19827" marB="198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>
                          <a:effectLst/>
                        </a:rPr>
                        <a:t>100000</a:t>
                      </a: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 b="1" dirty="0">
                          <a:solidFill>
                            <a:srgbClr val="C00000"/>
                          </a:solidFill>
                          <a:effectLst/>
                        </a:rPr>
                        <a:t>15,744.2 </a:t>
                      </a:r>
                      <a:r>
                        <a:rPr lang="pl-PL" sz="1100" b="1" dirty="0" err="1">
                          <a:solidFill>
                            <a:srgbClr val="C00000"/>
                          </a:solidFill>
                          <a:effectLst/>
                        </a:rPr>
                        <a:t>us</a:t>
                      </a:r>
                      <a:endParaRPr lang="pl-PL" sz="1100" b="1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>
                          <a:effectLst/>
                        </a:rPr>
                        <a:t>313.17 us</a:t>
                      </a: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>
                          <a:effectLst/>
                        </a:rPr>
                        <a:t>321.60 us</a:t>
                      </a: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>
                          <a:effectLst/>
                        </a:rPr>
                        <a:t>15,651.0 us</a:t>
                      </a:r>
                    </a:p>
                  </a:txBody>
                  <a:tcPr marL="39654" marR="39654" marT="19827" marB="198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E5EB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 b="1" dirty="0">
                          <a:solidFill>
                            <a:srgbClr val="FF0000"/>
                          </a:solidFill>
                          <a:effectLst/>
                        </a:rPr>
                        <a:t>12070.7 KB</a:t>
                      </a:r>
                    </a:p>
                  </a:txBody>
                  <a:tcPr marL="39654" marR="39654" marT="19827" marB="198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823439"/>
                  </a:ext>
                </a:extLst>
              </a:tr>
              <a:tr h="346440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 dirty="0" err="1">
                          <a:effectLst/>
                        </a:rPr>
                        <a:t>ProtobufSerialization</a:t>
                      </a:r>
                      <a:endParaRPr lang="pl-PL" sz="1100" dirty="0">
                        <a:effectLst/>
                      </a:endParaRPr>
                    </a:p>
                  </a:txBody>
                  <a:tcPr marL="39654" marR="39654" marT="19827" marB="198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>
                          <a:effectLst/>
                        </a:rPr>
                        <a:t>100000</a:t>
                      </a: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 b="1" dirty="0">
                          <a:solidFill>
                            <a:srgbClr val="00B050"/>
                          </a:solidFill>
                          <a:effectLst/>
                        </a:rPr>
                        <a:t>6,923.0 </a:t>
                      </a:r>
                      <a:r>
                        <a:rPr lang="pl-PL" sz="1100" b="1" dirty="0" err="1">
                          <a:solidFill>
                            <a:srgbClr val="00B050"/>
                          </a:solidFill>
                          <a:effectLst/>
                        </a:rPr>
                        <a:t>us</a:t>
                      </a:r>
                      <a:endParaRPr lang="pl-PL" sz="1100" b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>
                          <a:effectLst/>
                        </a:rPr>
                        <a:t>144.48 us</a:t>
                      </a: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 dirty="0">
                          <a:effectLst/>
                        </a:rPr>
                        <a:t>421.44 </a:t>
                      </a:r>
                      <a:r>
                        <a:rPr lang="pl-PL" sz="1100" dirty="0" err="1">
                          <a:effectLst/>
                        </a:rPr>
                        <a:t>us</a:t>
                      </a:r>
                      <a:endParaRPr lang="pl-PL" sz="1100" dirty="0">
                        <a:effectLst/>
                      </a:endParaRP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2F5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 dirty="0">
                          <a:effectLst/>
                        </a:rPr>
                        <a:t>6,773.9 </a:t>
                      </a:r>
                      <a:r>
                        <a:rPr lang="pl-PL" sz="1100" dirty="0" err="1">
                          <a:effectLst/>
                        </a:rPr>
                        <a:t>us</a:t>
                      </a:r>
                      <a:endParaRPr lang="pl-PL" sz="1100" dirty="0">
                        <a:effectLst/>
                      </a:endParaRPr>
                    </a:p>
                  </a:txBody>
                  <a:tcPr marL="39654" marR="39654" marT="19827" marB="198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2F5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 b="1" dirty="0">
                          <a:solidFill>
                            <a:srgbClr val="00B050"/>
                          </a:solidFill>
                          <a:effectLst/>
                        </a:rPr>
                        <a:t>10874.05 KB</a:t>
                      </a:r>
                    </a:p>
                  </a:txBody>
                  <a:tcPr marL="39654" marR="39654" marT="19827" marB="198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106419"/>
                  </a:ext>
                </a:extLst>
              </a:tr>
              <a:tr h="346440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 dirty="0" err="1">
                          <a:effectLst/>
                        </a:rPr>
                        <a:t>JsonDeserialization</a:t>
                      </a:r>
                      <a:endParaRPr lang="pl-PL" sz="1100" dirty="0">
                        <a:effectLst/>
                      </a:endParaRPr>
                    </a:p>
                  </a:txBody>
                  <a:tcPr marL="39654" marR="39654" marT="19827" marB="198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>
                          <a:effectLst/>
                        </a:rPr>
                        <a:t>100000</a:t>
                      </a: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 b="1" dirty="0">
                          <a:solidFill>
                            <a:srgbClr val="C00000"/>
                          </a:solidFill>
                          <a:effectLst/>
                        </a:rPr>
                        <a:t>23,685.1 </a:t>
                      </a:r>
                      <a:r>
                        <a:rPr lang="pl-PL" sz="1100" b="1" dirty="0" err="1">
                          <a:solidFill>
                            <a:srgbClr val="C00000"/>
                          </a:solidFill>
                          <a:effectLst/>
                        </a:rPr>
                        <a:t>us</a:t>
                      </a:r>
                      <a:endParaRPr lang="pl-PL" sz="1100" b="1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>
                          <a:effectLst/>
                        </a:rPr>
                        <a:t>464.05 us</a:t>
                      </a: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>
                          <a:effectLst/>
                        </a:rPr>
                        <a:t>552.41 us</a:t>
                      </a: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>
                          <a:effectLst/>
                        </a:rPr>
                        <a:t>23,654.6 us</a:t>
                      </a:r>
                    </a:p>
                  </a:txBody>
                  <a:tcPr marL="39654" marR="39654" marT="19827" marB="198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E5EB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 b="1" dirty="0">
                          <a:solidFill>
                            <a:srgbClr val="00B050"/>
                          </a:solidFill>
                          <a:effectLst/>
                        </a:rPr>
                        <a:t>8593.75 KB</a:t>
                      </a:r>
                    </a:p>
                  </a:txBody>
                  <a:tcPr marL="39654" marR="39654" marT="19827" marB="198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472645"/>
                  </a:ext>
                </a:extLst>
              </a:tr>
              <a:tr h="346440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 dirty="0" err="1">
                          <a:effectLst/>
                        </a:rPr>
                        <a:t>ProtobufDeserialization</a:t>
                      </a:r>
                      <a:endParaRPr lang="pl-PL" sz="1100" dirty="0">
                        <a:effectLst/>
                      </a:endParaRPr>
                    </a:p>
                  </a:txBody>
                  <a:tcPr marL="39654" marR="39654" marT="19827" marB="198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>
                          <a:effectLst/>
                        </a:rPr>
                        <a:t>100000</a:t>
                      </a: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 b="1" dirty="0">
                          <a:solidFill>
                            <a:srgbClr val="00B050"/>
                          </a:solidFill>
                          <a:effectLst/>
                        </a:rPr>
                        <a:t>10,490.4 </a:t>
                      </a:r>
                      <a:r>
                        <a:rPr lang="pl-PL" sz="1100" b="1" dirty="0" err="1">
                          <a:solidFill>
                            <a:srgbClr val="00B050"/>
                          </a:solidFill>
                          <a:effectLst/>
                        </a:rPr>
                        <a:t>us</a:t>
                      </a:r>
                      <a:endParaRPr lang="pl-PL" sz="1100" b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>
                          <a:effectLst/>
                        </a:rPr>
                        <a:t>205.60 us</a:t>
                      </a: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>
                          <a:effectLst/>
                        </a:rPr>
                        <a:t>313.97 us</a:t>
                      </a: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>
                          <a:effectLst/>
                        </a:rPr>
                        <a:t>10,421.2 us</a:t>
                      </a: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 b="1" dirty="0">
                          <a:solidFill>
                            <a:srgbClr val="FF0000"/>
                          </a:solidFill>
                          <a:effectLst/>
                        </a:rPr>
                        <a:t>25000 KB</a:t>
                      </a: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2732688"/>
                  </a:ext>
                </a:extLst>
              </a:tr>
              <a:tr h="346440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 dirty="0" err="1">
                          <a:effectLst/>
                        </a:rPr>
                        <a:t>JsonSerialization</a:t>
                      </a:r>
                      <a:endParaRPr lang="pl-PL" sz="1100" dirty="0">
                        <a:effectLst/>
                      </a:endParaRPr>
                    </a:p>
                  </a:txBody>
                  <a:tcPr marL="39654" marR="39654" marT="19827" marB="198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>
                          <a:effectLst/>
                        </a:rPr>
                        <a:t>1000000</a:t>
                      </a: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 b="1" dirty="0">
                          <a:solidFill>
                            <a:srgbClr val="FF0000"/>
                          </a:solidFill>
                          <a:effectLst/>
                        </a:rPr>
                        <a:t>154,018.6 </a:t>
                      </a:r>
                      <a:r>
                        <a:rPr lang="pl-PL" sz="1100" b="1" dirty="0" err="1">
                          <a:solidFill>
                            <a:srgbClr val="FF0000"/>
                          </a:solidFill>
                          <a:effectLst/>
                        </a:rPr>
                        <a:t>us</a:t>
                      </a:r>
                      <a:endParaRPr lang="pl-PL" sz="11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>
                          <a:effectLst/>
                        </a:rPr>
                        <a:t>3,021.35 us</a:t>
                      </a: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>
                          <a:effectLst/>
                        </a:rPr>
                        <a:t>2,678.35 us</a:t>
                      </a: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>
                          <a:effectLst/>
                        </a:rPr>
                        <a:t>154,256.1 us</a:t>
                      </a: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 b="1" dirty="0">
                          <a:solidFill>
                            <a:srgbClr val="FF0000"/>
                          </a:solidFill>
                          <a:effectLst/>
                        </a:rPr>
                        <a:t>124957.2 KB</a:t>
                      </a: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0250190"/>
                  </a:ext>
                </a:extLst>
              </a:tr>
              <a:tr h="346440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 dirty="0" err="1">
                          <a:effectLst/>
                        </a:rPr>
                        <a:t>ProtobufSerialization</a:t>
                      </a:r>
                      <a:endParaRPr lang="pl-PL" sz="1100" dirty="0">
                        <a:effectLst/>
                      </a:endParaRPr>
                    </a:p>
                  </a:txBody>
                  <a:tcPr marL="39654" marR="39654" marT="19827" marB="198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>
                          <a:effectLst/>
                        </a:rPr>
                        <a:t>1000000</a:t>
                      </a: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 b="1" dirty="0">
                          <a:solidFill>
                            <a:srgbClr val="00B050"/>
                          </a:solidFill>
                          <a:effectLst/>
                        </a:rPr>
                        <a:t>57,880.8 </a:t>
                      </a:r>
                      <a:r>
                        <a:rPr lang="pl-PL" sz="1100" b="1" dirty="0" err="1">
                          <a:solidFill>
                            <a:srgbClr val="00B050"/>
                          </a:solidFill>
                          <a:effectLst/>
                        </a:rPr>
                        <a:t>us</a:t>
                      </a:r>
                      <a:endParaRPr lang="pl-PL" sz="1100" b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>
                          <a:effectLst/>
                        </a:rPr>
                        <a:t>1,096.70 us</a:t>
                      </a: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>
                          <a:effectLst/>
                        </a:rPr>
                        <a:t>1,173.45 us</a:t>
                      </a: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>
                          <a:effectLst/>
                        </a:rPr>
                        <a:t>57,676.7 us</a:t>
                      </a: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 b="1" dirty="0">
                          <a:solidFill>
                            <a:srgbClr val="00B050"/>
                          </a:solidFill>
                          <a:effectLst/>
                        </a:rPr>
                        <a:t>101562.5 KB</a:t>
                      </a: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9779100"/>
                  </a:ext>
                </a:extLst>
              </a:tr>
              <a:tr h="346440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 dirty="0" err="1">
                          <a:effectLst/>
                        </a:rPr>
                        <a:t>JsonDeserialization</a:t>
                      </a:r>
                      <a:endParaRPr lang="pl-PL" sz="1100" dirty="0">
                        <a:effectLst/>
                      </a:endParaRPr>
                    </a:p>
                  </a:txBody>
                  <a:tcPr marL="39654" marR="39654" marT="19827" marB="198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>
                          <a:effectLst/>
                        </a:rPr>
                        <a:t>1000000</a:t>
                      </a: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 b="1" dirty="0">
                          <a:solidFill>
                            <a:srgbClr val="FF0000"/>
                          </a:solidFill>
                          <a:effectLst/>
                        </a:rPr>
                        <a:t>242,405.4 </a:t>
                      </a:r>
                      <a:r>
                        <a:rPr lang="pl-PL" sz="1100" b="1" dirty="0" err="1">
                          <a:solidFill>
                            <a:srgbClr val="FF0000"/>
                          </a:solidFill>
                          <a:effectLst/>
                        </a:rPr>
                        <a:t>us</a:t>
                      </a:r>
                      <a:endParaRPr lang="pl-PL" sz="11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>
                          <a:effectLst/>
                        </a:rPr>
                        <a:t>3,387.15 us</a:t>
                      </a: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>
                          <a:effectLst/>
                        </a:rPr>
                        <a:t>2,828.42 us</a:t>
                      </a: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>
                          <a:effectLst/>
                        </a:rPr>
                        <a:t>243,227.5 us</a:t>
                      </a: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 b="1" dirty="0">
                          <a:solidFill>
                            <a:srgbClr val="00B050"/>
                          </a:solidFill>
                          <a:effectLst/>
                        </a:rPr>
                        <a:t>78125 KB</a:t>
                      </a: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4734558"/>
                  </a:ext>
                </a:extLst>
              </a:tr>
              <a:tr h="346440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 dirty="0" err="1">
                          <a:effectLst/>
                        </a:rPr>
                        <a:t>ProtobufDeserialization</a:t>
                      </a:r>
                      <a:endParaRPr lang="pl-PL" sz="1100" dirty="0">
                        <a:effectLst/>
                      </a:endParaRPr>
                    </a:p>
                  </a:txBody>
                  <a:tcPr marL="39654" marR="39654" marT="19827" marB="198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 dirty="0">
                          <a:effectLst/>
                        </a:rPr>
                        <a:t>1000000</a:t>
                      </a: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 b="1" dirty="0">
                          <a:solidFill>
                            <a:srgbClr val="00B050"/>
                          </a:solidFill>
                          <a:effectLst/>
                        </a:rPr>
                        <a:t>102,688.8 </a:t>
                      </a:r>
                      <a:r>
                        <a:rPr lang="pl-PL" sz="1100" b="1" dirty="0" err="1">
                          <a:solidFill>
                            <a:srgbClr val="00B050"/>
                          </a:solidFill>
                          <a:effectLst/>
                        </a:rPr>
                        <a:t>us</a:t>
                      </a:r>
                      <a:endParaRPr lang="pl-PL" sz="1100" b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 dirty="0">
                          <a:effectLst/>
                        </a:rPr>
                        <a:t>1,901.59 </a:t>
                      </a:r>
                      <a:r>
                        <a:rPr lang="pl-PL" sz="1100" dirty="0" err="1">
                          <a:effectLst/>
                        </a:rPr>
                        <a:t>us</a:t>
                      </a:r>
                      <a:endParaRPr lang="pl-PL" sz="1100" dirty="0">
                        <a:effectLst/>
                      </a:endParaRP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 dirty="0">
                          <a:effectLst/>
                        </a:rPr>
                        <a:t>1,778.74 </a:t>
                      </a:r>
                      <a:r>
                        <a:rPr lang="pl-PL" sz="1100" dirty="0" err="1">
                          <a:effectLst/>
                        </a:rPr>
                        <a:t>us</a:t>
                      </a:r>
                      <a:endParaRPr lang="pl-PL" sz="1100" dirty="0">
                        <a:effectLst/>
                      </a:endParaRP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 dirty="0">
                          <a:effectLst/>
                        </a:rPr>
                        <a:t>103,270.6 </a:t>
                      </a:r>
                      <a:r>
                        <a:rPr lang="pl-PL" sz="1100" dirty="0" err="1">
                          <a:effectLst/>
                        </a:rPr>
                        <a:t>us</a:t>
                      </a:r>
                      <a:endParaRPr lang="pl-PL" sz="1100" dirty="0">
                        <a:effectLst/>
                      </a:endParaRP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pl-PL" sz="1100" b="1" dirty="0">
                          <a:solidFill>
                            <a:srgbClr val="FF0000"/>
                          </a:solidFill>
                          <a:effectLst/>
                        </a:rPr>
                        <a:t>257812.5 KB</a:t>
                      </a:r>
                    </a:p>
                  </a:txBody>
                  <a:tcPr marL="39654" marR="39654" marT="19827" marB="1982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8414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2255293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B2971D-214F-D421-2EA0-851660F02F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CCC82-5F58-6950-7EDD-17B043109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0772775" cy="1658198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Czym jest </a:t>
            </a:r>
            <a:r>
              <a:rPr lang="pl-PL" dirty="0" err="1">
                <a:solidFill>
                  <a:schemeClr val="bg1"/>
                </a:solidFill>
              </a:rPr>
              <a:t>gRPC</a:t>
            </a:r>
            <a:r>
              <a:rPr lang="pl-PL" dirty="0">
                <a:solidFill>
                  <a:schemeClr val="bg1"/>
                </a:solidFill>
              </a:rPr>
              <a:t>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6A41FD6-4D9A-05E8-F940-4D7D54972D7C}"/>
              </a:ext>
            </a:extLst>
          </p:cNvPr>
          <p:cNvGrpSpPr/>
          <p:nvPr/>
        </p:nvGrpSpPr>
        <p:grpSpPr>
          <a:xfrm>
            <a:off x="2496000" y="2223000"/>
            <a:ext cx="7200000" cy="3981661"/>
            <a:chOff x="2496000" y="2223000"/>
            <a:chExt cx="7200000" cy="3981661"/>
          </a:xfrm>
        </p:grpSpPr>
        <p:pic>
          <p:nvPicPr>
            <p:cNvPr id="7" name="Graphic 6" descr="Bullseye with solid fill">
              <a:extLst>
                <a:ext uri="{FF2B5EF4-FFF2-40B4-BE49-F238E27FC236}">
                  <a16:creationId xmlns:a16="http://schemas.microsoft.com/office/drawing/2014/main" id="{CD198C61-0805-7C31-9682-C66019046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33703" y="2223000"/>
              <a:ext cx="3324595" cy="241200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4E70DCA-646A-8DF9-55AC-909B1FF8436B}"/>
                </a:ext>
              </a:extLst>
            </p:cNvPr>
            <p:cNvSpPr txBox="1"/>
            <p:nvPr/>
          </p:nvSpPr>
          <p:spPr>
            <a:xfrm>
              <a:off x="2496000" y="4635001"/>
              <a:ext cx="72000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4800" dirty="0">
                  <a:solidFill>
                    <a:schemeClr val="bg1"/>
                  </a:solidFill>
                </a:rPr>
                <a:t>Silne typowanie i generowanie kodu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4330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F9187E-A735-5A37-68FA-55F335FDC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4AD9F-93F7-0D54-E38B-582FD4293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0772775" cy="1658198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Czym jest </a:t>
            </a:r>
            <a:r>
              <a:rPr lang="pl-PL" dirty="0" err="1">
                <a:solidFill>
                  <a:schemeClr val="bg1"/>
                </a:solidFill>
              </a:rPr>
              <a:t>gRPC</a:t>
            </a:r>
            <a:r>
              <a:rPr lang="pl-PL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B88201-7046-5D44-D3AC-3D76DD978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75" y="2026497"/>
            <a:ext cx="5400000" cy="34974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FF7EF5-1151-0083-9462-B3FE27EB6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5725" y="2407007"/>
            <a:ext cx="5400000" cy="273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024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FD2239-6B8F-088D-7B7E-8A2429ADE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CA62D-800E-901B-5A0F-3A00C305A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0772775" cy="1658198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Czym jest </a:t>
            </a:r>
            <a:r>
              <a:rPr lang="pl-PL" dirty="0" err="1">
                <a:solidFill>
                  <a:schemeClr val="bg1"/>
                </a:solidFill>
              </a:rPr>
              <a:t>gRPC</a:t>
            </a:r>
            <a:r>
              <a:rPr lang="pl-PL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F33FAB-45CC-20FF-B76B-7E0502D90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0" y="2497966"/>
            <a:ext cx="10800000" cy="186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775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B4FDFD-BAAE-E867-1322-51718C92B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65F09-0CB9-272D-17E5-AC410403F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0772775" cy="1658198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Czym jest </a:t>
            </a:r>
            <a:r>
              <a:rPr lang="pl-PL" dirty="0" err="1">
                <a:solidFill>
                  <a:schemeClr val="bg1"/>
                </a:solidFill>
              </a:rPr>
              <a:t>gRPC</a:t>
            </a:r>
            <a:r>
              <a:rPr lang="pl-PL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8B2CD4-62EA-D7BF-FA44-8FAD72C6B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0" y="1820369"/>
            <a:ext cx="10800000" cy="321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580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131EF-8863-9DEF-65B5-AA84A93E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2599901"/>
            <a:ext cx="10772775" cy="1658198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Czym jest </a:t>
            </a:r>
            <a:r>
              <a:rPr lang="pl-PL" dirty="0" err="1">
                <a:solidFill>
                  <a:schemeClr val="bg1"/>
                </a:solidFill>
              </a:rPr>
              <a:t>gRPC</a:t>
            </a:r>
            <a:r>
              <a:rPr lang="pl-PL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71083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7F4AC1-ECAD-8DF6-6AA9-50F6F345A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018D8-95CF-FF2E-D5DB-1DE940986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0772775" cy="1658198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Czym jest </a:t>
            </a:r>
            <a:r>
              <a:rPr lang="pl-PL" dirty="0" err="1">
                <a:solidFill>
                  <a:schemeClr val="bg1"/>
                </a:solidFill>
              </a:rPr>
              <a:t>gRPC</a:t>
            </a:r>
            <a:r>
              <a:rPr lang="pl-PL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78CA30-9330-9089-1731-4D829516C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0" y="2036369"/>
            <a:ext cx="10800000" cy="278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976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CFAB73-DB58-8A81-00CF-586E1DEAB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20224-52D3-7656-729C-28FA592FB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0772775" cy="1658198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Czym jest </a:t>
            </a:r>
            <a:r>
              <a:rPr lang="pl-PL" dirty="0" err="1">
                <a:solidFill>
                  <a:schemeClr val="bg1"/>
                </a:solidFill>
              </a:rPr>
              <a:t>gRPC</a:t>
            </a:r>
            <a:r>
              <a:rPr lang="pl-PL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7408DE-DF21-1ED1-9772-E882AAF82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826" y="1620000"/>
            <a:ext cx="9844349" cy="48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952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A65100-F8B4-9019-D9BC-B95DE51FF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963CB-D065-6A95-236D-C753F02D2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0772775" cy="1658198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Czym jest </a:t>
            </a:r>
            <a:r>
              <a:rPr lang="pl-PL" dirty="0" err="1">
                <a:solidFill>
                  <a:schemeClr val="bg1"/>
                </a:solidFill>
              </a:rPr>
              <a:t>gRPC</a:t>
            </a:r>
            <a:r>
              <a:rPr lang="pl-PL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AD2D24-2CF9-786C-3814-48771E1BA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0" y="2354685"/>
            <a:ext cx="10800000" cy="214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449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D353E8-B606-18A8-A61D-3FEBE35E3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09739-F2B8-8BB5-743E-17C6899B5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0772775" cy="1658198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Czym jest </a:t>
            </a:r>
            <a:r>
              <a:rPr lang="pl-PL" dirty="0" err="1">
                <a:solidFill>
                  <a:schemeClr val="bg1"/>
                </a:solidFill>
              </a:rPr>
              <a:t>gRPC</a:t>
            </a:r>
            <a:r>
              <a:rPr lang="pl-PL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22CFA9-1F63-8CC6-78FA-CB63F639C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0" y="2354685"/>
            <a:ext cx="10800000" cy="214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747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DECEC9-C425-8BF0-4B5C-D7603882B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04F70-2550-5617-07B9-27F93A88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0772775" cy="1658198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Czym jest </a:t>
            </a:r>
            <a:r>
              <a:rPr lang="pl-PL" dirty="0" err="1">
                <a:solidFill>
                  <a:schemeClr val="bg1"/>
                </a:solidFill>
              </a:rPr>
              <a:t>gRPC</a:t>
            </a:r>
            <a:r>
              <a:rPr lang="pl-PL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4975F0-13BE-DE10-E8A4-4BD177756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0" y="1620000"/>
            <a:ext cx="10800000" cy="352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4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10F477-D402-F52C-D0CE-5799B1874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27FDC-840F-1E3C-EE80-F5F971D8A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0772775" cy="1658198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Czym jest </a:t>
            </a:r>
            <a:r>
              <a:rPr lang="pl-PL" dirty="0" err="1">
                <a:solidFill>
                  <a:schemeClr val="bg1"/>
                </a:solidFill>
              </a:rPr>
              <a:t>gRPC</a:t>
            </a:r>
            <a:r>
              <a:rPr lang="pl-PL" dirty="0">
                <a:solidFill>
                  <a:schemeClr val="bg1"/>
                </a:solidFill>
              </a:rPr>
              <a:t>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1ABDBCE-08B1-209F-894B-91D40B93C28D}"/>
              </a:ext>
            </a:extLst>
          </p:cNvPr>
          <p:cNvGrpSpPr/>
          <p:nvPr/>
        </p:nvGrpSpPr>
        <p:grpSpPr>
          <a:xfrm>
            <a:off x="2496000" y="1989000"/>
            <a:ext cx="7200000" cy="3245405"/>
            <a:chOff x="9250732" y="2907736"/>
            <a:chExt cx="2688199" cy="1741829"/>
          </a:xfrm>
        </p:grpSpPr>
        <p:pic>
          <p:nvPicPr>
            <p:cNvPr id="8" name="Graphic 7" descr="Rocket with solid fill">
              <a:extLst>
                <a:ext uri="{FF2B5EF4-FFF2-40B4-BE49-F238E27FC236}">
                  <a16:creationId xmlns:a16="http://schemas.microsoft.com/office/drawing/2014/main" id="{62948601-25B7-69F5-6C80-F3D7C1DBB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137632" y="2907736"/>
              <a:ext cx="914400" cy="914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37E5771-6661-ED6E-9E39-72129AAD144F}"/>
                </a:ext>
              </a:extLst>
            </p:cNvPr>
            <p:cNvSpPr txBox="1"/>
            <p:nvPr/>
          </p:nvSpPr>
          <p:spPr>
            <a:xfrm>
              <a:off x="9250732" y="3807119"/>
              <a:ext cx="2688199" cy="842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4800" dirty="0">
                  <a:solidFill>
                    <a:schemeClr val="bg1"/>
                  </a:solidFill>
                </a:rPr>
                <a:t>Zaawansowane funkcje komunikacji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6161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35BCC9-10A9-EC28-D61D-1DB331DA6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FCF43-8C46-A07F-A12D-B13AC6C28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0772775" cy="1658198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Czym jest </a:t>
            </a:r>
            <a:r>
              <a:rPr lang="pl-PL" dirty="0" err="1">
                <a:solidFill>
                  <a:schemeClr val="bg1"/>
                </a:solidFill>
              </a:rPr>
              <a:t>gRPC</a:t>
            </a:r>
            <a:r>
              <a:rPr lang="pl-PL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424EFF-B71F-A30C-4998-802E505332A9}"/>
              </a:ext>
            </a:extLst>
          </p:cNvPr>
          <p:cNvSpPr txBox="1"/>
          <p:nvPr/>
        </p:nvSpPr>
        <p:spPr>
          <a:xfrm>
            <a:off x="3216276" y="1620000"/>
            <a:ext cx="57594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</a:rPr>
              <a:t>Typy komunikacji</a:t>
            </a:r>
            <a:endParaRPr lang="pl-PL" sz="40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BBB8300-0DCE-0EDE-C4CC-1EFDFE59C71B}"/>
              </a:ext>
            </a:extLst>
          </p:cNvPr>
          <p:cNvGrpSpPr/>
          <p:nvPr/>
        </p:nvGrpSpPr>
        <p:grpSpPr>
          <a:xfrm>
            <a:off x="8214392" y="3135471"/>
            <a:ext cx="889233" cy="1098449"/>
            <a:chOff x="8531108" y="2601636"/>
            <a:chExt cx="889233" cy="1098449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B84715B3-3C9F-FFBF-36D0-E4B4A39EF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42725" y="2601636"/>
              <a:ext cx="666000" cy="6660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BCB3B08-8252-1AEF-E226-AC4CB725E322}"/>
                </a:ext>
              </a:extLst>
            </p:cNvPr>
            <p:cNvSpPr txBox="1"/>
            <p:nvPr/>
          </p:nvSpPr>
          <p:spPr>
            <a:xfrm>
              <a:off x="8531108" y="3330753"/>
              <a:ext cx="889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b="1" dirty="0">
                  <a:solidFill>
                    <a:schemeClr val="bg1"/>
                  </a:solidFill>
                </a:rPr>
                <a:t>Serwer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0292EA-18A4-D74F-0F12-FFDD16734350}"/>
              </a:ext>
            </a:extLst>
          </p:cNvPr>
          <p:cNvGrpSpPr/>
          <p:nvPr/>
        </p:nvGrpSpPr>
        <p:grpSpPr>
          <a:xfrm>
            <a:off x="3104659" y="3135471"/>
            <a:ext cx="889233" cy="1098449"/>
            <a:chOff x="8531108" y="2601636"/>
            <a:chExt cx="889233" cy="1098449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4F42361C-24BF-1DF3-F061-1EC995D37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42725" y="2601636"/>
              <a:ext cx="666000" cy="666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BEDBC95-6DD9-8D46-1900-8378BFFC1E57}"/>
                </a:ext>
              </a:extLst>
            </p:cNvPr>
            <p:cNvSpPr txBox="1"/>
            <p:nvPr/>
          </p:nvSpPr>
          <p:spPr>
            <a:xfrm>
              <a:off x="8531108" y="3330753"/>
              <a:ext cx="889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b="1" dirty="0">
                  <a:solidFill>
                    <a:schemeClr val="bg1"/>
                  </a:solidFill>
                </a:rPr>
                <a:t>Klient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88D67BC-B49C-FC98-BA1A-2DFB8CE7DB0D}"/>
              </a:ext>
            </a:extLst>
          </p:cNvPr>
          <p:cNvSpPr txBox="1"/>
          <p:nvPr/>
        </p:nvSpPr>
        <p:spPr>
          <a:xfrm>
            <a:off x="5515777" y="4393203"/>
            <a:ext cx="1160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>
                <a:solidFill>
                  <a:schemeClr val="bg1"/>
                </a:solidFill>
              </a:rPr>
              <a:t>Unary</a:t>
            </a:r>
            <a:r>
              <a:rPr lang="pl-PL" b="1" dirty="0">
                <a:solidFill>
                  <a:schemeClr val="bg1"/>
                </a:solidFill>
              </a:rPr>
              <a:t> RPC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DBF0A4-1DFE-497F-37C1-76B03BE7292A}"/>
              </a:ext>
            </a:extLst>
          </p:cNvPr>
          <p:cNvGrpSpPr/>
          <p:nvPr/>
        </p:nvGrpSpPr>
        <p:grpSpPr>
          <a:xfrm>
            <a:off x="3882276" y="2912061"/>
            <a:ext cx="4443733" cy="371852"/>
            <a:chOff x="3882276" y="2912061"/>
            <a:chExt cx="4443733" cy="37185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60E1F7B-AB7C-D7AB-ADDC-5EB26DADA427}"/>
                </a:ext>
              </a:extLst>
            </p:cNvPr>
            <p:cNvCxnSpPr>
              <a:cxnSpLocks/>
            </p:cNvCxnSpPr>
            <p:nvPr/>
          </p:nvCxnSpPr>
          <p:spPr>
            <a:xfrm>
              <a:off x="3882276" y="3283913"/>
              <a:ext cx="4443733" cy="0"/>
            </a:xfrm>
            <a:prstGeom prst="straightConnector1">
              <a:avLst/>
            </a:prstGeom>
            <a:ln w="635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00E9BA6-C836-B674-F8BC-442698E2FEE8}"/>
                </a:ext>
              </a:extLst>
            </p:cNvPr>
            <p:cNvSpPr txBox="1"/>
            <p:nvPr/>
          </p:nvSpPr>
          <p:spPr>
            <a:xfrm>
              <a:off x="3993892" y="2912061"/>
              <a:ext cx="917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b="1" dirty="0" err="1">
                  <a:solidFill>
                    <a:schemeClr val="bg1"/>
                  </a:solidFill>
                </a:rPr>
                <a:t>Request</a:t>
              </a:r>
              <a:endParaRPr lang="pl-PL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15132B0-8537-0583-4F74-543459D5AA7A}"/>
              </a:ext>
            </a:extLst>
          </p:cNvPr>
          <p:cNvGrpSpPr/>
          <p:nvPr/>
        </p:nvGrpSpPr>
        <p:grpSpPr>
          <a:xfrm>
            <a:off x="3883674" y="3637649"/>
            <a:ext cx="4466590" cy="432449"/>
            <a:chOff x="3883674" y="3637649"/>
            <a:chExt cx="4466590" cy="432449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89007A5-A492-5CF3-7F03-B817A2D4BC8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883674" y="3637649"/>
              <a:ext cx="4443733" cy="0"/>
            </a:xfrm>
            <a:prstGeom prst="straightConnector1">
              <a:avLst/>
            </a:prstGeom>
            <a:ln w="635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8F1E20D-5F3A-E7C6-1AEB-7F6D0BD07AA1}"/>
                </a:ext>
              </a:extLst>
            </p:cNvPr>
            <p:cNvSpPr txBox="1"/>
            <p:nvPr/>
          </p:nvSpPr>
          <p:spPr>
            <a:xfrm>
              <a:off x="7296449" y="3700766"/>
              <a:ext cx="1053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b="1" dirty="0" err="1">
                  <a:solidFill>
                    <a:schemeClr val="bg1"/>
                  </a:solidFill>
                </a:rPr>
                <a:t>Response</a:t>
              </a:r>
              <a:endParaRPr lang="pl-PL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0503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7BF806-77A2-80C6-981F-BB09466A5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684F5-4C4D-50E0-EB32-B3E7145E8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0772775" cy="1658198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Czym jest </a:t>
            </a:r>
            <a:r>
              <a:rPr lang="pl-PL" dirty="0" err="1">
                <a:solidFill>
                  <a:schemeClr val="bg1"/>
                </a:solidFill>
              </a:rPr>
              <a:t>gRPC</a:t>
            </a:r>
            <a:r>
              <a:rPr lang="pl-PL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D90819-3AB6-A3FA-7ECE-4DFE57F35976}"/>
              </a:ext>
            </a:extLst>
          </p:cNvPr>
          <p:cNvSpPr txBox="1"/>
          <p:nvPr/>
        </p:nvSpPr>
        <p:spPr>
          <a:xfrm>
            <a:off x="3216276" y="1620000"/>
            <a:ext cx="57594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</a:rPr>
              <a:t>Typy komunikacji</a:t>
            </a:r>
            <a:endParaRPr lang="pl-PL" sz="40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ECA8481-3F1E-86D8-BCF7-23D052005531}"/>
              </a:ext>
            </a:extLst>
          </p:cNvPr>
          <p:cNvGrpSpPr/>
          <p:nvPr/>
        </p:nvGrpSpPr>
        <p:grpSpPr>
          <a:xfrm>
            <a:off x="8214392" y="3135471"/>
            <a:ext cx="889233" cy="1098449"/>
            <a:chOff x="8531108" y="2601636"/>
            <a:chExt cx="889233" cy="1098449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C6758F25-4F5A-20F7-1F99-8132CC9D1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42725" y="2601636"/>
              <a:ext cx="666000" cy="6660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08929A1-6745-705D-EE86-CF7B816CB69B}"/>
                </a:ext>
              </a:extLst>
            </p:cNvPr>
            <p:cNvSpPr txBox="1"/>
            <p:nvPr/>
          </p:nvSpPr>
          <p:spPr>
            <a:xfrm>
              <a:off x="8531108" y="3330753"/>
              <a:ext cx="889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b="1" dirty="0">
                  <a:solidFill>
                    <a:schemeClr val="bg1"/>
                  </a:solidFill>
                </a:rPr>
                <a:t>Serwer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64C94AC-BACE-9C3C-21ED-B6868B7A8BDE}"/>
              </a:ext>
            </a:extLst>
          </p:cNvPr>
          <p:cNvGrpSpPr/>
          <p:nvPr/>
        </p:nvGrpSpPr>
        <p:grpSpPr>
          <a:xfrm>
            <a:off x="3104659" y="3135471"/>
            <a:ext cx="889233" cy="1098449"/>
            <a:chOff x="8531108" y="2601636"/>
            <a:chExt cx="889233" cy="1098449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E807966-B883-7B4D-BA8A-FB0BB8379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42725" y="2601636"/>
              <a:ext cx="666000" cy="666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F07D7F-7978-9B56-AAA3-E7CEC0EE2283}"/>
                </a:ext>
              </a:extLst>
            </p:cNvPr>
            <p:cNvSpPr txBox="1"/>
            <p:nvPr/>
          </p:nvSpPr>
          <p:spPr>
            <a:xfrm>
              <a:off x="8531108" y="3330753"/>
              <a:ext cx="889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b="1" dirty="0">
                  <a:solidFill>
                    <a:schemeClr val="bg1"/>
                  </a:solidFill>
                </a:rPr>
                <a:t>Klient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7BC82C8-1117-D4B9-8988-FC4176150935}"/>
              </a:ext>
            </a:extLst>
          </p:cNvPr>
          <p:cNvSpPr txBox="1"/>
          <p:nvPr/>
        </p:nvSpPr>
        <p:spPr>
          <a:xfrm>
            <a:off x="5264106" y="4393203"/>
            <a:ext cx="1663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chemeClr val="bg1"/>
                </a:solidFill>
              </a:rPr>
              <a:t>Client streaming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9488296-0B89-5A58-E702-CCA5BC58A7A1}"/>
              </a:ext>
            </a:extLst>
          </p:cNvPr>
          <p:cNvGrpSpPr/>
          <p:nvPr/>
        </p:nvGrpSpPr>
        <p:grpSpPr>
          <a:xfrm>
            <a:off x="3882276" y="2912061"/>
            <a:ext cx="4443733" cy="371852"/>
            <a:chOff x="3882276" y="2912061"/>
            <a:chExt cx="4443733" cy="37185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67721A9-18B2-2941-9F05-372AA35295ED}"/>
                </a:ext>
              </a:extLst>
            </p:cNvPr>
            <p:cNvCxnSpPr>
              <a:cxnSpLocks/>
            </p:cNvCxnSpPr>
            <p:nvPr/>
          </p:nvCxnSpPr>
          <p:spPr>
            <a:xfrm>
              <a:off x="3882276" y="3283913"/>
              <a:ext cx="4443733" cy="0"/>
            </a:xfrm>
            <a:prstGeom prst="straightConnector1">
              <a:avLst/>
            </a:prstGeom>
            <a:ln w="63500">
              <a:solidFill>
                <a:schemeClr val="bg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C644E5-24BD-D20B-414E-5BFA12C70010}"/>
                </a:ext>
              </a:extLst>
            </p:cNvPr>
            <p:cNvSpPr txBox="1"/>
            <p:nvPr/>
          </p:nvSpPr>
          <p:spPr>
            <a:xfrm>
              <a:off x="3993892" y="2912061"/>
              <a:ext cx="1602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b="1" dirty="0" err="1">
                  <a:solidFill>
                    <a:schemeClr val="bg1"/>
                  </a:solidFill>
                </a:rPr>
                <a:t>Request</a:t>
              </a:r>
              <a:r>
                <a:rPr lang="pl-PL" b="1" dirty="0">
                  <a:solidFill>
                    <a:schemeClr val="bg1"/>
                  </a:solidFill>
                </a:rPr>
                <a:t> </a:t>
              </a:r>
              <a:r>
                <a:rPr lang="pl-PL" b="1" dirty="0" err="1">
                  <a:solidFill>
                    <a:schemeClr val="bg1"/>
                  </a:solidFill>
                </a:rPr>
                <a:t>stream</a:t>
              </a:r>
              <a:endParaRPr lang="pl-PL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D8E7074-602D-6E79-AF02-FB90CE4047EC}"/>
              </a:ext>
            </a:extLst>
          </p:cNvPr>
          <p:cNvGrpSpPr/>
          <p:nvPr/>
        </p:nvGrpSpPr>
        <p:grpSpPr>
          <a:xfrm>
            <a:off x="3883674" y="3637649"/>
            <a:ext cx="4466590" cy="432449"/>
            <a:chOff x="3883674" y="3637649"/>
            <a:chExt cx="4466590" cy="432449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E577B40-D46C-6C72-A24D-4C0C92BBFDC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883674" y="3637649"/>
              <a:ext cx="4443733" cy="0"/>
            </a:xfrm>
            <a:prstGeom prst="straightConnector1">
              <a:avLst/>
            </a:prstGeom>
            <a:ln w="635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EF844AB-F8E1-263F-D504-F768B5A15AC5}"/>
                </a:ext>
              </a:extLst>
            </p:cNvPr>
            <p:cNvSpPr txBox="1"/>
            <p:nvPr/>
          </p:nvSpPr>
          <p:spPr>
            <a:xfrm>
              <a:off x="7296449" y="3700766"/>
              <a:ext cx="1053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b="1" dirty="0" err="1">
                  <a:solidFill>
                    <a:schemeClr val="bg1"/>
                  </a:solidFill>
                </a:rPr>
                <a:t>Response</a:t>
              </a:r>
              <a:endParaRPr lang="pl-PL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228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0DE645-F877-F7D0-CA7E-F5106780A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E79FC-ACB7-282A-D130-E2FEF92F5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0772775" cy="1658198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Czym jest </a:t>
            </a:r>
            <a:r>
              <a:rPr lang="pl-PL" dirty="0" err="1">
                <a:solidFill>
                  <a:schemeClr val="bg1"/>
                </a:solidFill>
              </a:rPr>
              <a:t>gRPC</a:t>
            </a:r>
            <a:r>
              <a:rPr lang="pl-PL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B17A3B-2AC8-FA7A-E49B-D134E7A46F78}"/>
              </a:ext>
            </a:extLst>
          </p:cNvPr>
          <p:cNvSpPr txBox="1"/>
          <p:nvPr/>
        </p:nvSpPr>
        <p:spPr>
          <a:xfrm>
            <a:off x="3216276" y="1620000"/>
            <a:ext cx="57594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</a:rPr>
              <a:t>Typy komunikacji</a:t>
            </a:r>
            <a:endParaRPr lang="pl-PL" sz="40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E7EFC3A-F675-DDEE-AED0-BC52ACCFD4D1}"/>
              </a:ext>
            </a:extLst>
          </p:cNvPr>
          <p:cNvGrpSpPr/>
          <p:nvPr/>
        </p:nvGrpSpPr>
        <p:grpSpPr>
          <a:xfrm>
            <a:off x="8214392" y="3135471"/>
            <a:ext cx="889233" cy="1098449"/>
            <a:chOff x="8531108" y="2601636"/>
            <a:chExt cx="889233" cy="1098449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4E59ACAE-9150-B048-3A74-6FE34D4C2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42725" y="2601636"/>
              <a:ext cx="666000" cy="6660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C0DE06-B8D1-4CA1-4B57-F0E292D8A59C}"/>
                </a:ext>
              </a:extLst>
            </p:cNvPr>
            <p:cNvSpPr txBox="1"/>
            <p:nvPr/>
          </p:nvSpPr>
          <p:spPr>
            <a:xfrm>
              <a:off x="8531108" y="3330753"/>
              <a:ext cx="889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b="1" dirty="0">
                  <a:solidFill>
                    <a:schemeClr val="bg1"/>
                  </a:solidFill>
                </a:rPr>
                <a:t>Serwer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E07A68C-E655-5F1D-AD34-6B040AB78172}"/>
              </a:ext>
            </a:extLst>
          </p:cNvPr>
          <p:cNvGrpSpPr/>
          <p:nvPr/>
        </p:nvGrpSpPr>
        <p:grpSpPr>
          <a:xfrm>
            <a:off x="3104659" y="3135471"/>
            <a:ext cx="889233" cy="1098449"/>
            <a:chOff x="8531108" y="2601636"/>
            <a:chExt cx="889233" cy="1098449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670EBDB5-B095-64C8-20E3-EC16F1469D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42725" y="2601636"/>
              <a:ext cx="666000" cy="666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D5BBEB9-94A7-334A-C146-C81C05EE1A0F}"/>
                </a:ext>
              </a:extLst>
            </p:cNvPr>
            <p:cNvSpPr txBox="1"/>
            <p:nvPr/>
          </p:nvSpPr>
          <p:spPr>
            <a:xfrm>
              <a:off x="8531108" y="3330753"/>
              <a:ext cx="889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b="1" dirty="0">
                  <a:solidFill>
                    <a:schemeClr val="bg1"/>
                  </a:solidFill>
                </a:rPr>
                <a:t>Klient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63E8A76-DC42-559A-6DEF-DB4EE629DA0B}"/>
              </a:ext>
            </a:extLst>
          </p:cNvPr>
          <p:cNvSpPr txBox="1"/>
          <p:nvPr/>
        </p:nvSpPr>
        <p:spPr>
          <a:xfrm>
            <a:off x="5207680" y="4393203"/>
            <a:ext cx="177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chemeClr val="bg1"/>
                </a:solidFill>
              </a:rPr>
              <a:t>Server streaming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983E6BD-C8ED-3DB7-7FBE-C71D033C8A48}"/>
              </a:ext>
            </a:extLst>
          </p:cNvPr>
          <p:cNvGrpSpPr/>
          <p:nvPr/>
        </p:nvGrpSpPr>
        <p:grpSpPr>
          <a:xfrm>
            <a:off x="3882276" y="2912061"/>
            <a:ext cx="4443733" cy="371852"/>
            <a:chOff x="3882276" y="2912061"/>
            <a:chExt cx="4443733" cy="37185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8345DB4-BA30-25BA-3850-70A3C8C0B8DD}"/>
                </a:ext>
              </a:extLst>
            </p:cNvPr>
            <p:cNvCxnSpPr>
              <a:cxnSpLocks/>
            </p:cNvCxnSpPr>
            <p:nvPr/>
          </p:nvCxnSpPr>
          <p:spPr>
            <a:xfrm>
              <a:off x="3882276" y="3283913"/>
              <a:ext cx="4443733" cy="0"/>
            </a:xfrm>
            <a:prstGeom prst="straightConnector1">
              <a:avLst/>
            </a:prstGeom>
            <a:ln w="63500">
              <a:solidFill>
                <a:schemeClr val="bg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28504B4-4336-6F4D-2C6A-51738419A79B}"/>
                </a:ext>
              </a:extLst>
            </p:cNvPr>
            <p:cNvSpPr txBox="1"/>
            <p:nvPr/>
          </p:nvSpPr>
          <p:spPr>
            <a:xfrm>
              <a:off x="3993892" y="2912061"/>
              <a:ext cx="917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b="1" dirty="0" err="1">
                  <a:solidFill>
                    <a:schemeClr val="bg1"/>
                  </a:solidFill>
                </a:rPr>
                <a:t>Request</a:t>
              </a:r>
              <a:endParaRPr lang="pl-PL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36287C4-CF45-3401-289B-91EB216B7D8A}"/>
              </a:ext>
            </a:extLst>
          </p:cNvPr>
          <p:cNvGrpSpPr/>
          <p:nvPr/>
        </p:nvGrpSpPr>
        <p:grpSpPr>
          <a:xfrm>
            <a:off x="3883674" y="3637649"/>
            <a:ext cx="4454977" cy="432449"/>
            <a:chOff x="3883674" y="3637649"/>
            <a:chExt cx="4454977" cy="432449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869EE59-55B4-DC93-4CEF-30D35E18711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883674" y="3637649"/>
              <a:ext cx="4443733" cy="0"/>
            </a:xfrm>
            <a:prstGeom prst="straightConnector1">
              <a:avLst/>
            </a:prstGeom>
            <a:ln w="63500">
              <a:solidFill>
                <a:schemeClr val="bg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93BB619-91E1-A471-000D-0E51C4757813}"/>
                </a:ext>
              </a:extLst>
            </p:cNvPr>
            <p:cNvSpPr txBox="1"/>
            <p:nvPr/>
          </p:nvSpPr>
          <p:spPr>
            <a:xfrm>
              <a:off x="6600162" y="3700766"/>
              <a:ext cx="1738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b="1" dirty="0" err="1">
                  <a:solidFill>
                    <a:schemeClr val="bg1"/>
                  </a:solidFill>
                </a:rPr>
                <a:t>Response</a:t>
              </a:r>
              <a:r>
                <a:rPr lang="pl-PL" b="1" dirty="0">
                  <a:solidFill>
                    <a:schemeClr val="bg1"/>
                  </a:solidFill>
                </a:rPr>
                <a:t> </a:t>
              </a:r>
              <a:r>
                <a:rPr lang="pl-PL" b="1" dirty="0" err="1">
                  <a:solidFill>
                    <a:schemeClr val="bg1"/>
                  </a:solidFill>
                </a:rPr>
                <a:t>stream</a:t>
              </a:r>
              <a:endParaRPr lang="pl-PL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412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85FB99-C8A1-177B-EBEA-544AEB93B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364BA-9A44-0BE0-0F54-E8024AA78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0772775" cy="1658198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Czym jest </a:t>
            </a:r>
            <a:r>
              <a:rPr lang="pl-PL" dirty="0" err="1">
                <a:solidFill>
                  <a:schemeClr val="bg1"/>
                </a:solidFill>
              </a:rPr>
              <a:t>gRPC</a:t>
            </a:r>
            <a:r>
              <a:rPr lang="pl-PL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806275-3FDF-600D-04B4-F9D68B7F96D6}"/>
              </a:ext>
            </a:extLst>
          </p:cNvPr>
          <p:cNvSpPr txBox="1"/>
          <p:nvPr/>
        </p:nvSpPr>
        <p:spPr>
          <a:xfrm>
            <a:off x="3216276" y="1620000"/>
            <a:ext cx="57594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</a:rPr>
              <a:t>Typy komunikacji</a:t>
            </a:r>
            <a:endParaRPr lang="pl-PL" sz="40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DEDE395-81E2-FA5B-FB87-C806AD5924FD}"/>
              </a:ext>
            </a:extLst>
          </p:cNvPr>
          <p:cNvGrpSpPr/>
          <p:nvPr/>
        </p:nvGrpSpPr>
        <p:grpSpPr>
          <a:xfrm>
            <a:off x="8214392" y="3135471"/>
            <a:ext cx="889233" cy="1098449"/>
            <a:chOff x="8531108" y="2601636"/>
            <a:chExt cx="889233" cy="1098449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8470460E-4B44-1416-242A-F3FC0AAEF6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42725" y="2601636"/>
              <a:ext cx="666000" cy="6660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BEE37C7-4D47-4BC3-BC3D-C2088622B349}"/>
                </a:ext>
              </a:extLst>
            </p:cNvPr>
            <p:cNvSpPr txBox="1"/>
            <p:nvPr/>
          </p:nvSpPr>
          <p:spPr>
            <a:xfrm>
              <a:off x="8531108" y="3330753"/>
              <a:ext cx="889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b="1" dirty="0">
                  <a:solidFill>
                    <a:schemeClr val="bg1"/>
                  </a:solidFill>
                </a:rPr>
                <a:t>Serwer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F42E88-20D3-E712-EC63-1AA87A35DCED}"/>
              </a:ext>
            </a:extLst>
          </p:cNvPr>
          <p:cNvGrpSpPr/>
          <p:nvPr/>
        </p:nvGrpSpPr>
        <p:grpSpPr>
          <a:xfrm>
            <a:off x="3104659" y="3135471"/>
            <a:ext cx="889233" cy="1098449"/>
            <a:chOff x="8531108" y="2601636"/>
            <a:chExt cx="889233" cy="1098449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B39C0ACB-50A3-2571-142E-CB1CF41A0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42725" y="2601636"/>
              <a:ext cx="666000" cy="666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ED9647-0D0D-739F-6AA5-22D99136332D}"/>
                </a:ext>
              </a:extLst>
            </p:cNvPr>
            <p:cNvSpPr txBox="1"/>
            <p:nvPr/>
          </p:nvSpPr>
          <p:spPr>
            <a:xfrm>
              <a:off x="8531108" y="3330753"/>
              <a:ext cx="889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b="1" dirty="0">
                  <a:solidFill>
                    <a:schemeClr val="bg1"/>
                  </a:solidFill>
                </a:rPr>
                <a:t>Klient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6941201-9CF5-3891-8039-CB9DBF26F3DA}"/>
              </a:ext>
            </a:extLst>
          </p:cNvPr>
          <p:cNvSpPr txBox="1"/>
          <p:nvPr/>
        </p:nvSpPr>
        <p:spPr>
          <a:xfrm>
            <a:off x="4956105" y="4393203"/>
            <a:ext cx="2279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>
                <a:solidFill>
                  <a:schemeClr val="bg1"/>
                </a:solidFill>
              </a:rPr>
              <a:t>Bidirectional</a:t>
            </a:r>
            <a:r>
              <a:rPr lang="pl-PL" b="1" dirty="0">
                <a:solidFill>
                  <a:schemeClr val="bg1"/>
                </a:solidFill>
              </a:rPr>
              <a:t> streaming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5CB88F0-AD97-4045-FC31-F4106C35E251}"/>
              </a:ext>
            </a:extLst>
          </p:cNvPr>
          <p:cNvGrpSpPr/>
          <p:nvPr/>
        </p:nvGrpSpPr>
        <p:grpSpPr>
          <a:xfrm>
            <a:off x="3882276" y="2912061"/>
            <a:ext cx="4443733" cy="371852"/>
            <a:chOff x="3882276" y="2912061"/>
            <a:chExt cx="4443733" cy="37185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3674F35-99CB-75FC-0624-73F206A035F6}"/>
                </a:ext>
              </a:extLst>
            </p:cNvPr>
            <p:cNvCxnSpPr>
              <a:cxnSpLocks/>
            </p:cNvCxnSpPr>
            <p:nvPr/>
          </p:nvCxnSpPr>
          <p:spPr>
            <a:xfrm>
              <a:off x="3882276" y="3283913"/>
              <a:ext cx="4443733" cy="0"/>
            </a:xfrm>
            <a:prstGeom prst="straightConnector1">
              <a:avLst/>
            </a:prstGeom>
            <a:ln w="63500">
              <a:solidFill>
                <a:schemeClr val="bg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252384E-A467-574F-36B2-6E7D5B331477}"/>
                </a:ext>
              </a:extLst>
            </p:cNvPr>
            <p:cNvSpPr txBox="1"/>
            <p:nvPr/>
          </p:nvSpPr>
          <p:spPr>
            <a:xfrm>
              <a:off x="3993892" y="2912061"/>
              <a:ext cx="1602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b="1" dirty="0" err="1">
                  <a:solidFill>
                    <a:schemeClr val="bg1"/>
                  </a:solidFill>
                </a:rPr>
                <a:t>Request</a:t>
              </a:r>
              <a:r>
                <a:rPr lang="pl-PL" b="1" dirty="0">
                  <a:solidFill>
                    <a:schemeClr val="bg1"/>
                  </a:solidFill>
                </a:rPr>
                <a:t> </a:t>
              </a:r>
              <a:r>
                <a:rPr lang="pl-PL" b="1" dirty="0" err="1">
                  <a:solidFill>
                    <a:schemeClr val="bg1"/>
                  </a:solidFill>
                </a:rPr>
                <a:t>stream</a:t>
              </a:r>
              <a:endParaRPr lang="pl-PL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A19A7E1-66D5-C431-B25A-59168862F800}"/>
              </a:ext>
            </a:extLst>
          </p:cNvPr>
          <p:cNvGrpSpPr/>
          <p:nvPr/>
        </p:nvGrpSpPr>
        <p:grpSpPr>
          <a:xfrm>
            <a:off x="3883674" y="3637649"/>
            <a:ext cx="4454977" cy="432449"/>
            <a:chOff x="3883674" y="3637649"/>
            <a:chExt cx="4454977" cy="432449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53C6A3E-ECDA-E83E-610B-EB71DFB06E8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883674" y="3637649"/>
              <a:ext cx="4443733" cy="0"/>
            </a:xfrm>
            <a:prstGeom prst="straightConnector1">
              <a:avLst/>
            </a:prstGeom>
            <a:ln w="63500">
              <a:solidFill>
                <a:schemeClr val="bg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B8C32C1-FD4C-A4C4-48B6-15B1118E79D8}"/>
                </a:ext>
              </a:extLst>
            </p:cNvPr>
            <p:cNvSpPr txBox="1"/>
            <p:nvPr/>
          </p:nvSpPr>
          <p:spPr>
            <a:xfrm>
              <a:off x="6600162" y="3700766"/>
              <a:ext cx="1738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b="1" dirty="0" err="1">
                  <a:solidFill>
                    <a:schemeClr val="bg1"/>
                  </a:solidFill>
                </a:rPr>
                <a:t>Response</a:t>
              </a:r>
              <a:r>
                <a:rPr lang="pl-PL" b="1" dirty="0">
                  <a:solidFill>
                    <a:schemeClr val="bg1"/>
                  </a:solidFill>
                </a:rPr>
                <a:t> </a:t>
              </a:r>
              <a:r>
                <a:rPr lang="pl-PL" b="1" dirty="0" err="1">
                  <a:solidFill>
                    <a:schemeClr val="bg1"/>
                  </a:solidFill>
                </a:rPr>
                <a:t>stream</a:t>
              </a:r>
              <a:endParaRPr lang="pl-PL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6590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A914C3-859F-6330-735C-76FD6CC92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4ABE0-EE90-57CA-EE73-2A67D57B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0772775" cy="1658198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Czym jest </a:t>
            </a:r>
            <a:r>
              <a:rPr lang="pl-PL" dirty="0" err="1">
                <a:solidFill>
                  <a:schemeClr val="bg1"/>
                </a:solidFill>
              </a:rPr>
              <a:t>gRPC</a:t>
            </a:r>
            <a:r>
              <a:rPr lang="pl-PL" dirty="0">
                <a:solidFill>
                  <a:schemeClr val="bg1"/>
                </a:solidFill>
              </a:rPr>
              <a:t>?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7A3EE00-DEFA-BBB5-BF91-D187D71A21CE}"/>
              </a:ext>
            </a:extLst>
          </p:cNvPr>
          <p:cNvGrpSpPr/>
          <p:nvPr/>
        </p:nvGrpSpPr>
        <p:grpSpPr>
          <a:xfrm>
            <a:off x="528076" y="3010935"/>
            <a:ext cx="2688199" cy="1440000"/>
            <a:chOff x="528076" y="3043068"/>
            <a:chExt cx="2688199" cy="1133852"/>
          </a:xfrm>
        </p:grpSpPr>
        <p:pic>
          <p:nvPicPr>
            <p:cNvPr id="9" name="Graphic 8" descr="Link with solid fill">
              <a:extLst>
                <a:ext uri="{FF2B5EF4-FFF2-40B4-BE49-F238E27FC236}">
                  <a16:creationId xmlns:a16="http://schemas.microsoft.com/office/drawing/2014/main" id="{D8560EBA-5902-5FE6-B592-D5B657ADD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14976" y="3043068"/>
              <a:ext cx="914400" cy="9144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AAD24F1-24C0-086C-D389-5B0DB24A322C}"/>
                </a:ext>
              </a:extLst>
            </p:cNvPr>
            <p:cNvSpPr txBox="1"/>
            <p:nvPr/>
          </p:nvSpPr>
          <p:spPr>
            <a:xfrm>
              <a:off x="528076" y="3807588"/>
              <a:ext cx="2688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dirty="0">
                  <a:solidFill>
                    <a:schemeClr val="bg1"/>
                  </a:solidFill>
                </a:rPr>
                <a:t>Protokół komunikacji RPC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A9545C7-F9F9-1052-806F-9A939D13162C}"/>
              </a:ext>
            </a:extLst>
          </p:cNvPr>
          <p:cNvGrpSpPr/>
          <p:nvPr/>
        </p:nvGrpSpPr>
        <p:grpSpPr>
          <a:xfrm>
            <a:off x="3435628" y="3010935"/>
            <a:ext cx="2688199" cy="1440000"/>
            <a:chOff x="3293047" y="3043068"/>
            <a:chExt cx="2688199" cy="1133852"/>
          </a:xfrm>
        </p:grpSpPr>
        <p:pic>
          <p:nvPicPr>
            <p:cNvPr id="29" name="Graphic 28" descr="Lightning bolt with solid fill">
              <a:extLst>
                <a:ext uri="{FF2B5EF4-FFF2-40B4-BE49-F238E27FC236}">
                  <a16:creationId xmlns:a16="http://schemas.microsoft.com/office/drawing/2014/main" id="{812E7311-D016-4F9A-F08C-4C230F478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103175" y="3043068"/>
              <a:ext cx="914400" cy="914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37409ED-90D1-74D2-3C10-EEC0B7267F0C}"/>
                </a:ext>
              </a:extLst>
            </p:cNvPr>
            <p:cNvSpPr txBox="1"/>
            <p:nvPr/>
          </p:nvSpPr>
          <p:spPr>
            <a:xfrm>
              <a:off x="3293047" y="3807588"/>
              <a:ext cx="2688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dirty="0">
                  <a:solidFill>
                    <a:schemeClr val="bg1"/>
                  </a:solidFill>
                </a:rPr>
                <a:t>HTTP/2 + </a:t>
              </a:r>
              <a:r>
                <a:rPr lang="pl-PL" dirty="0" err="1">
                  <a:solidFill>
                    <a:schemeClr val="bg1"/>
                  </a:solidFill>
                </a:rPr>
                <a:t>Protocol</a:t>
              </a:r>
              <a:r>
                <a:rPr lang="pl-PL" dirty="0">
                  <a:solidFill>
                    <a:schemeClr val="bg1"/>
                  </a:solidFill>
                </a:rPr>
                <a:t> </a:t>
              </a:r>
              <a:r>
                <a:rPr lang="pl-PL" dirty="0" err="1">
                  <a:solidFill>
                    <a:schemeClr val="bg1"/>
                  </a:solidFill>
                </a:rPr>
                <a:t>Buffers</a:t>
              </a:r>
              <a:endParaRPr lang="pl-PL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551BA0F-7F38-7096-505A-26F8C0E81B7B}"/>
              </a:ext>
            </a:extLst>
          </p:cNvPr>
          <p:cNvGrpSpPr/>
          <p:nvPr/>
        </p:nvGrpSpPr>
        <p:grpSpPr>
          <a:xfrm>
            <a:off x="6343180" y="3010935"/>
            <a:ext cx="2688199" cy="1440000"/>
            <a:chOff x="6171997" y="2971800"/>
            <a:chExt cx="2688199" cy="1482119"/>
          </a:xfrm>
        </p:grpSpPr>
        <p:pic>
          <p:nvPicPr>
            <p:cNvPr id="22" name="Graphic 21" descr="Bullseye with solid fill">
              <a:extLst>
                <a:ext uri="{FF2B5EF4-FFF2-40B4-BE49-F238E27FC236}">
                  <a16:creationId xmlns:a16="http://schemas.microsoft.com/office/drawing/2014/main" id="{9B46BDE3-A4FD-B2B6-D22C-05BFFD201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058897" y="2971800"/>
              <a:ext cx="914400" cy="9144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BAADB53-4BD0-0BD3-421E-576338DDEB65}"/>
                </a:ext>
              </a:extLst>
            </p:cNvPr>
            <p:cNvSpPr txBox="1"/>
            <p:nvPr/>
          </p:nvSpPr>
          <p:spPr>
            <a:xfrm>
              <a:off x="6171997" y="3807588"/>
              <a:ext cx="26881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dirty="0">
                  <a:solidFill>
                    <a:schemeClr val="bg1"/>
                  </a:solidFill>
                </a:rPr>
                <a:t>Silne typowanie i generowanie kodu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C0146FB-340E-6E24-2EDB-7B4810F1FC3E}"/>
              </a:ext>
            </a:extLst>
          </p:cNvPr>
          <p:cNvGrpSpPr/>
          <p:nvPr/>
        </p:nvGrpSpPr>
        <p:grpSpPr>
          <a:xfrm>
            <a:off x="9250732" y="3010935"/>
            <a:ext cx="2688199" cy="1440000"/>
            <a:chOff x="9250732" y="2907736"/>
            <a:chExt cx="2688199" cy="1545714"/>
          </a:xfrm>
        </p:grpSpPr>
        <p:pic>
          <p:nvPicPr>
            <p:cNvPr id="24" name="Graphic 23" descr="Rocket with solid fill">
              <a:extLst>
                <a:ext uri="{FF2B5EF4-FFF2-40B4-BE49-F238E27FC236}">
                  <a16:creationId xmlns:a16="http://schemas.microsoft.com/office/drawing/2014/main" id="{F1B9406E-6C5D-A501-FAD3-BC5F7296A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137632" y="2907736"/>
              <a:ext cx="914400" cy="9144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08C52BA-3A5F-9D62-2916-E0CE242AC25E}"/>
                </a:ext>
              </a:extLst>
            </p:cNvPr>
            <p:cNvSpPr txBox="1"/>
            <p:nvPr/>
          </p:nvSpPr>
          <p:spPr>
            <a:xfrm>
              <a:off x="9250732" y="3807119"/>
              <a:ext cx="26881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dirty="0">
                  <a:solidFill>
                    <a:schemeClr val="bg1"/>
                  </a:solidFill>
                </a:rPr>
                <a:t>Zaawansowane funkcje komunikacji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0128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A17F9A-0F29-3304-A1DB-805796F9D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AC641-5DFD-0E1A-B869-CFBB8EAB5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0772775" cy="1658198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Czym jest </a:t>
            </a:r>
            <a:r>
              <a:rPr lang="pl-PL" dirty="0" err="1">
                <a:solidFill>
                  <a:schemeClr val="bg1"/>
                </a:solidFill>
              </a:rPr>
              <a:t>gRPC</a:t>
            </a:r>
            <a:r>
              <a:rPr lang="pl-PL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7B71500-AA8E-65B4-B0E1-562262C1A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916" y="1620000"/>
            <a:ext cx="9080168" cy="48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8675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2675A5-1368-E2AA-1AC4-02BE598AE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3E8FB-629C-4D4C-AB0B-15CD035E2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0772775" cy="1658198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Czym jest </a:t>
            </a:r>
            <a:r>
              <a:rPr lang="pl-PL" dirty="0" err="1">
                <a:solidFill>
                  <a:schemeClr val="bg1"/>
                </a:solidFill>
              </a:rPr>
              <a:t>gRPC</a:t>
            </a:r>
            <a:r>
              <a:rPr lang="pl-PL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13F405-9DF1-D418-1D80-C35FA5D30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0" y="1620000"/>
            <a:ext cx="10800000" cy="315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839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38E875-4295-7653-2893-2C27083413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27E19-4972-B071-ED00-4C6FC6109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0772775" cy="1658198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Czym jest </a:t>
            </a:r>
            <a:r>
              <a:rPr lang="pl-PL" dirty="0" err="1">
                <a:solidFill>
                  <a:schemeClr val="bg1"/>
                </a:solidFill>
              </a:rPr>
              <a:t>gRPC</a:t>
            </a:r>
            <a:r>
              <a:rPr lang="pl-PL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E6FBD8-5866-7645-6FB3-E9922DF8E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823" y="1620000"/>
            <a:ext cx="9880354" cy="48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3772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D00186-64F2-BCF6-1AD8-4F98AF461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EE0-45D1-6CC3-2746-C683C0E2C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0772775" cy="1658198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Czym jest </a:t>
            </a:r>
            <a:r>
              <a:rPr lang="pl-PL" dirty="0" err="1">
                <a:solidFill>
                  <a:schemeClr val="bg1"/>
                </a:solidFill>
              </a:rPr>
              <a:t>gRPC</a:t>
            </a:r>
            <a:r>
              <a:rPr lang="pl-PL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280C8B-2D59-C755-E66C-E5B5A4A19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0" y="1620000"/>
            <a:ext cx="10800000" cy="431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2597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DC8C20-510A-2B49-F6CB-F5C108445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68E8C-F742-735D-17B6-4CE7D8EA3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0772775" cy="1658198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Czym jest </a:t>
            </a:r>
            <a:r>
              <a:rPr lang="pl-PL" dirty="0" err="1">
                <a:solidFill>
                  <a:schemeClr val="bg1"/>
                </a:solidFill>
              </a:rPr>
              <a:t>gRPC</a:t>
            </a:r>
            <a:r>
              <a:rPr lang="pl-PL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39BF94-4C40-B1A7-8370-E03812005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0" y="2471344"/>
            <a:ext cx="10800000" cy="191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1771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B5224E-8BE3-35DC-6041-EC731F27B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E0E7E-55E2-758A-11E6-5F870261E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0772775" cy="1658198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Czym jest </a:t>
            </a:r>
            <a:r>
              <a:rPr lang="pl-PL" dirty="0" err="1">
                <a:solidFill>
                  <a:schemeClr val="bg1"/>
                </a:solidFill>
              </a:rPr>
              <a:t>gRPC</a:t>
            </a:r>
            <a:r>
              <a:rPr lang="pl-PL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9F781B-C0ED-BD57-7500-7C08C5ADF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0" y="1620000"/>
            <a:ext cx="10800000" cy="44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5305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7F81DB-AF01-2D48-8AED-E9D672D35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517A6-7080-A3C5-E571-9431B046C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0772775" cy="1658198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Czym jest </a:t>
            </a:r>
            <a:r>
              <a:rPr lang="pl-PL" dirty="0" err="1">
                <a:solidFill>
                  <a:schemeClr val="bg1"/>
                </a:solidFill>
              </a:rPr>
              <a:t>gRPC</a:t>
            </a:r>
            <a:r>
              <a:rPr lang="pl-PL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983A7F-CB5C-DDDF-527B-15FE3F254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591" y="1620000"/>
            <a:ext cx="8362819" cy="48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7403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883B6C-EAB4-5F1A-ED1D-9A909C763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C9B1D-56FA-2CDA-8723-EE3E3CC3D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0772775" cy="1658198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Czym jest </a:t>
            </a:r>
            <a:r>
              <a:rPr lang="pl-PL" dirty="0" err="1">
                <a:solidFill>
                  <a:schemeClr val="bg1"/>
                </a:solidFill>
              </a:rPr>
              <a:t>gRPC</a:t>
            </a:r>
            <a:r>
              <a:rPr lang="pl-PL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8D44CD-BE20-1A9D-C723-EE954F611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0" y="1989000"/>
            <a:ext cx="1080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9391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FBCB73-E8AB-7699-9FB5-14CB56FD5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36C74-4ED1-2C4A-774B-FD78BD967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0772775" cy="1658198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Czym jest </a:t>
            </a:r>
            <a:r>
              <a:rPr lang="pl-PL" dirty="0" err="1">
                <a:solidFill>
                  <a:schemeClr val="bg1"/>
                </a:solidFill>
              </a:rPr>
              <a:t>gRPC</a:t>
            </a:r>
            <a:r>
              <a:rPr lang="pl-PL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5C3985-366D-E2F6-CAAB-0A18FBDE4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9010" y="1620000"/>
            <a:ext cx="6133980" cy="48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6134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909A61-1E24-9491-E1A3-28A54B631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1942C-A008-255C-9D27-88001D5B6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0772775" cy="1658198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Czym jest </a:t>
            </a:r>
            <a:r>
              <a:rPr lang="pl-PL" dirty="0" err="1">
                <a:solidFill>
                  <a:schemeClr val="bg1"/>
                </a:solidFill>
              </a:rPr>
              <a:t>gRPC</a:t>
            </a:r>
            <a:r>
              <a:rPr lang="pl-PL" dirty="0">
                <a:solidFill>
                  <a:schemeClr val="bg1"/>
                </a:solidFill>
              </a:rPr>
              <a:t>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170AE71-96D1-E5C5-AF22-2A36CC778388}"/>
              </a:ext>
            </a:extLst>
          </p:cNvPr>
          <p:cNvGrpSpPr/>
          <p:nvPr/>
        </p:nvGrpSpPr>
        <p:grpSpPr>
          <a:xfrm>
            <a:off x="826066" y="3184082"/>
            <a:ext cx="1990806" cy="450000"/>
            <a:chOff x="772718" y="2587446"/>
            <a:chExt cx="1990806" cy="450000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3A2C5B69-0E63-1C53-4B00-53E265D40E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772718" y="2587446"/>
              <a:ext cx="450000" cy="450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F1C19CE-3910-CC40-11D9-799FE387B08C}"/>
                </a:ext>
              </a:extLst>
            </p:cNvPr>
            <p:cNvSpPr txBox="1"/>
            <p:nvPr/>
          </p:nvSpPr>
          <p:spPr>
            <a:xfrm>
              <a:off x="1222718" y="2636324"/>
              <a:ext cx="1540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b="1" dirty="0" err="1">
                  <a:solidFill>
                    <a:schemeClr val="bg1"/>
                  </a:solidFill>
                </a:rPr>
                <a:t>Load</a:t>
              </a:r>
              <a:r>
                <a:rPr lang="pl-PL" b="1" dirty="0">
                  <a:solidFill>
                    <a:schemeClr val="bg1"/>
                  </a:solidFill>
                </a:rPr>
                <a:t> </a:t>
              </a:r>
              <a:r>
                <a:rPr lang="pl-PL" b="1" dirty="0" err="1">
                  <a:solidFill>
                    <a:schemeClr val="bg1"/>
                  </a:solidFill>
                </a:rPr>
                <a:t>balancing</a:t>
              </a:r>
              <a:endParaRPr lang="pl-PL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1BB3009-439A-2DD2-527A-4D61AAC730A0}"/>
              </a:ext>
            </a:extLst>
          </p:cNvPr>
          <p:cNvGrpSpPr/>
          <p:nvPr/>
        </p:nvGrpSpPr>
        <p:grpSpPr>
          <a:xfrm>
            <a:off x="3846113" y="3190476"/>
            <a:ext cx="1840463" cy="437212"/>
            <a:chOff x="779112" y="3371382"/>
            <a:chExt cx="1840463" cy="437212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9186823-BC7B-DB59-4479-FBFD588BD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779112" y="3371382"/>
              <a:ext cx="437212" cy="43721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CF4BAFC-FFA5-6AAC-D65F-9E6379FC3B63}"/>
                </a:ext>
              </a:extLst>
            </p:cNvPr>
            <p:cNvSpPr txBox="1"/>
            <p:nvPr/>
          </p:nvSpPr>
          <p:spPr>
            <a:xfrm>
              <a:off x="1222718" y="3405322"/>
              <a:ext cx="13968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b="1" dirty="0" err="1">
                  <a:solidFill>
                    <a:schemeClr val="bg1"/>
                  </a:solidFill>
                </a:rPr>
                <a:t>Retry</a:t>
              </a:r>
              <a:r>
                <a:rPr lang="pl-PL" b="1" dirty="0">
                  <a:solidFill>
                    <a:schemeClr val="bg1"/>
                  </a:solidFill>
                </a:rPr>
                <a:t> </a:t>
              </a:r>
              <a:r>
                <a:rPr lang="pl-PL" b="1" dirty="0" err="1">
                  <a:solidFill>
                    <a:schemeClr val="bg1"/>
                  </a:solidFill>
                </a:rPr>
                <a:t>policies</a:t>
              </a:r>
              <a:endParaRPr lang="pl-PL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E456F96-C9FA-3F36-C906-207C3551214A}"/>
              </a:ext>
            </a:extLst>
          </p:cNvPr>
          <p:cNvGrpSpPr/>
          <p:nvPr/>
        </p:nvGrpSpPr>
        <p:grpSpPr>
          <a:xfrm>
            <a:off x="6715817" y="3199470"/>
            <a:ext cx="1878439" cy="419224"/>
            <a:chOff x="788106" y="4081778"/>
            <a:chExt cx="1878439" cy="419224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0CF8F5CA-2444-8A82-A02D-3F599D5C4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788106" y="4081778"/>
              <a:ext cx="419224" cy="419224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2043714-200A-AC9A-2ED5-BA33B5628242}"/>
                </a:ext>
              </a:extLst>
            </p:cNvPr>
            <p:cNvSpPr txBox="1"/>
            <p:nvPr/>
          </p:nvSpPr>
          <p:spPr>
            <a:xfrm>
              <a:off x="1224162" y="4085606"/>
              <a:ext cx="14423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b="1" dirty="0" err="1">
                  <a:solidFill>
                    <a:schemeClr val="bg1"/>
                  </a:solidFill>
                </a:rPr>
                <a:t>Health</a:t>
              </a:r>
              <a:r>
                <a:rPr lang="pl-PL" b="1" dirty="0">
                  <a:solidFill>
                    <a:schemeClr val="bg1"/>
                  </a:solidFill>
                </a:rPr>
                <a:t> </a:t>
              </a:r>
              <a:r>
                <a:rPr lang="pl-PL" b="1" dirty="0" err="1">
                  <a:solidFill>
                    <a:schemeClr val="bg1"/>
                  </a:solidFill>
                </a:rPr>
                <a:t>checks</a:t>
              </a:r>
              <a:endParaRPr lang="pl-PL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CD81E13-D1E3-3521-2987-2A5E21004A35}"/>
              </a:ext>
            </a:extLst>
          </p:cNvPr>
          <p:cNvGrpSpPr/>
          <p:nvPr/>
        </p:nvGrpSpPr>
        <p:grpSpPr>
          <a:xfrm>
            <a:off x="9623496" y="3184082"/>
            <a:ext cx="1742438" cy="450000"/>
            <a:chOff x="772718" y="4774186"/>
            <a:chExt cx="1742438" cy="450000"/>
          </a:xfrm>
        </p:grpSpPr>
        <p:pic>
          <p:nvPicPr>
            <p:cNvPr id="14" name="Graphic 13" descr="Airplane with solid fill">
              <a:extLst>
                <a:ext uri="{FF2B5EF4-FFF2-40B4-BE49-F238E27FC236}">
                  <a16:creationId xmlns:a16="http://schemas.microsoft.com/office/drawing/2014/main" id="{32F1B5CD-10FF-0B71-7C68-1F3D1A0F8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772718" y="4774186"/>
              <a:ext cx="450000" cy="450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47B1583-FB6E-439F-2B32-7D28E219B186}"/>
                </a:ext>
              </a:extLst>
            </p:cNvPr>
            <p:cNvSpPr txBox="1"/>
            <p:nvPr/>
          </p:nvSpPr>
          <p:spPr>
            <a:xfrm>
              <a:off x="1224162" y="4814520"/>
              <a:ext cx="1290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b="1" dirty="0" err="1">
                  <a:solidFill>
                    <a:schemeClr val="bg1"/>
                  </a:solidFill>
                </a:rPr>
                <a:t>Interceptors</a:t>
              </a:r>
              <a:endParaRPr lang="pl-PL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3CE1C30-CD1A-2645-1CE7-4A64F079C2BF}"/>
              </a:ext>
            </a:extLst>
          </p:cNvPr>
          <p:cNvSpPr txBox="1"/>
          <p:nvPr/>
        </p:nvSpPr>
        <p:spPr>
          <a:xfrm>
            <a:off x="3216276" y="1620000"/>
            <a:ext cx="57594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</a:rPr>
              <a:t>Inne aspekty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2486690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7426B7-C59D-BF06-4ECB-F508B7F2E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680FF-6138-9B10-8970-11818E279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0772775" cy="1658198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Czym jest </a:t>
            </a:r>
            <a:r>
              <a:rPr lang="pl-PL" dirty="0" err="1">
                <a:solidFill>
                  <a:schemeClr val="bg1"/>
                </a:solidFill>
              </a:rPr>
              <a:t>gRPC</a:t>
            </a:r>
            <a:r>
              <a:rPr lang="pl-PL" dirty="0">
                <a:solidFill>
                  <a:schemeClr val="bg1"/>
                </a:solidFill>
              </a:rPr>
              <a:t>?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78A59A0-5738-F24D-2388-13560D535688}"/>
              </a:ext>
            </a:extLst>
          </p:cNvPr>
          <p:cNvGrpSpPr/>
          <p:nvPr/>
        </p:nvGrpSpPr>
        <p:grpSpPr>
          <a:xfrm>
            <a:off x="2506854" y="1992754"/>
            <a:ext cx="7200000" cy="2880000"/>
            <a:chOff x="528076" y="3043068"/>
            <a:chExt cx="2688199" cy="1075720"/>
          </a:xfrm>
        </p:grpSpPr>
        <p:pic>
          <p:nvPicPr>
            <p:cNvPr id="9" name="Graphic 8" descr="Link with solid fill">
              <a:extLst>
                <a:ext uri="{FF2B5EF4-FFF2-40B4-BE49-F238E27FC236}">
                  <a16:creationId xmlns:a16="http://schemas.microsoft.com/office/drawing/2014/main" id="{037C0A56-211F-9CBC-8CE3-632913793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14976" y="3043068"/>
              <a:ext cx="914400" cy="9144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4E31FF4-6648-A031-C601-EEEB71A984CC}"/>
                </a:ext>
              </a:extLst>
            </p:cNvPr>
            <p:cNvSpPr txBox="1"/>
            <p:nvPr/>
          </p:nvSpPr>
          <p:spPr>
            <a:xfrm>
              <a:off x="528076" y="3807588"/>
              <a:ext cx="2688199" cy="3112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l-PL" sz="4800" dirty="0">
                  <a:solidFill>
                    <a:schemeClr val="bg1"/>
                  </a:solidFill>
                </a:rPr>
                <a:t>Protokół komunikacji RPC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5773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47D529-8ABA-4BA9-1C7F-2FB136AD7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195D5-3504-DA3C-60C3-AE126C3F8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2599901"/>
            <a:ext cx="10772775" cy="1658198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Zalety i ograniczenia </a:t>
            </a:r>
            <a:r>
              <a:rPr lang="pl-PL" dirty="0" err="1">
                <a:solidFill>
                  <a:schemeClr val="bg1"/>
                </a:solidFill>
              </a:rPr>
              <a:t>gRPC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7100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1BF91E-77AB-4959-E0BA-DC65EF9EC7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B25A-B2E6-3A67-B308-154D55050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0772775" cy="1658198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Zalety i ograniczenia </a:t>
            </a:r>
            <a:r>
              <a:rPr lang="pl-PL" dirty="0" err="1">
                <a:solidFill>
                  <a:schemeClr val="bg1"/>
                </a:solidFill>
              </a:rPr>
              <a:t>gRPC</a:t>
            </a:r>
            <a:endParaRPr lang="pl-PL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047692C-317B-8CDA-A21F-91324DC5706F}"/>
              </a:ext>
            </a:extLst>
          </p:cNvPr>
          <p:cNvCxnSpPr>
            <a:cxnSpLocks/>
          </p:cNvCxnSpPr>
          <p:nvPr/>
        </p:nvCxnSpPr>
        <p:spPr>
          <a:xfrm rot="60000">
            <a:off x="6046778" y="1629210"/>
            <a:ext cx="98443" cy="486000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F870FB34-BF44-A3C4-184B-9635797D9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67836" y="1440000"/>
            <a:ext cx="889200" cy="8892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878DA5A-6600-1E26-8FAA-63CE2AD7A4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4963" y="1440000"/>
            <a:ext cx="889200" cy="88920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E719AF2C-F464-D71E-F12F-9536F7F70433}"/>
              </a:ext>
            </a:extLst>
          </p:cNvPr>
          <p:cNvGrpSpPr/>
          <p:nvPr/>
        </p:nvGrpSpPr>
        <p:grpSpPr>
          <a:xfrm>
            <a:off x="876115" y="2562050"/>
            <a:ext cx="1639813" cy="571503"/>
            <a:chOff x="772718" y="2526695"/>
            <a:chExt cx="1639813" cy="571503"/>
          </a:xfrm>
        </p:grpSpPr>
        <p:pic>
          <p:nvPicPr>
            <p:cNvPr id="3" name="Graphic 2" descr="Lightning bolt with solid fill">
              <a:extLst>
                <a:ext uri="{FF2B5EF4-FFF2-40B4-BE49-F238E27FC236}">
                  <a16:creationId xmlns:a16="http://schemas.microsoft.com/office/drawing/2014/main" id="{92D4CFA9-A432-7595-89D7-1C48D8E9C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2718" y="2526695"/>
              <a:ext cx="450000" cy="57150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F6D0F6D-B0C8-5096-9EF1-6492928F7CF3}"/>
                </a:ext>
              </a:extLst>
            </p:cNvPr>
            <p:cNvSpPr txBox="1"/>
            <p:nvPr/>
          </p:nvSpPr>
          <p:spPr>
            <a:xfrm>
              <a:off x="1222718" y="2636324"/>
              <a:ext cx="11898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b="1" dirty="0">
                  <a:solidFill>
                    <a:schemeClr val="bg1"/>
                  </a:solidFill>
                </a:rPr>
                <a:t>Wydajność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65FC48E-0F26-CD2C-9A1C-708AF19E63FA}"/>
              </a:ext>
            </a:extLst>
          </p:cNvPr>
          <p:cNvGrpSpPr/>
          <p:nvPr/>
        </p:nvGrpSpPr>
        <p:grpSpPr>
          <a:xfrm>
            <a:off x="876115" y="3214221"/>
            <a:ext cx="2066981" cy="437212"/>
            <a:chOff x="772718" y="3371382"/>
            <a:chExt cx="2066981" cy="437212"/>
          </a:xfrm>
        </p:grpSpPr>
        <p:pic>
          <p:nvPicPr>
            <p:cNvPr id="7" name="Graphic 6" descr="Bullseye with solid fill">
              <a:extLst>
                <a:ext uri="{FF2B5EF4-FFF2-40B4-BE49-F238E27FC236}">
                  <a16:creationId xmlns:a16="http://schemas.microsoft.com/office/drawing/2014/main" id="{A144155D-6094-D3E3-A8D8-536E6FB89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72718" y="3371382"/>
              <a:ext cx="450000" cy="43721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9418416-6EAE-5BB4-5028-586DAC1299C4}"/>
                </a:ext>
              </a:extLst>
            </p:cNvPr>
            <p:cNvSpPr txBox="1"/>
            <p:nvPr/>
          </p:nvSpPr>
          <p:spPr>
            <a:xfrm>
              <a:off x="1222718" y="3405322"/>
              <a:ext cx="16169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b="1" dirty="0">
                  <a:solidFill>
                    <a:schemeClr val="bg1"/>
                  </a:solidFill>
                </a:rPr>
                <a:t>Silne typowanie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A71281E-DA1C-F8DD-29E3-DD30AE2C8259}"/>
              </a:ext>
            </a:extLst>
          </p:cNvPr>
          <p:cNvGrpSpPr/>
          <p:nvPr/>
        </p:nvGrpSpPr>
        <p:grpSpPr>
          <a:xfrm>
            <a:off x="876115" y="3884283"/>
            <a:ext cx="3850451" cy="419224"/>
            <a:chOff x="772718" y="4081778"/>
            <a:chExt cx="3850451" cy="419224"/>
          </a:xfrm>
        </p:grpSpPr>
        <p:pic>
          <p:nvPicPr>
            <p:cNvPr id="11" name="Graphic 10" descr="Rocket with solid fill">
              <a:extLst>
                <a:ext uri="{FF2B5EF4-FFF2-40B4-BE49-F238E27FC236}">
                  <a16:creationId xmlns:a16="http://schemas.microsoft.com/office/drawing/2014/main" id="{917AF53A-7037-092D-DF10-8586D9D3D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72718" y="4081778"/>
              <a:ext cx="450000" cy="419224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238AED8-46E8-2DB1-0E88-A6D9DDB9BE75}"/>
                </a:ext>
              </a:extLst>
            </p:cNvPr>
            <p:cNvSpPr txBox="1"/>
            <p:nvPr/>
          </p:nvSpPr>
          <p:spPr>
            <a:xfrm>
              <a:off x="1224162" y="4085606"/>
              <a:ext cx="3399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b="1" dirty="0">
                  <a:solidFill>
                    <a:schemeClr val="bg1"/>
                  </a:solidFill>
                </a:rPr>
                <a:t>Zaawansowane wzorce komunikacji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1DCF952-CE02-C2CC-06F0-BFBA75FC9DE5}"/>
              </a:ext>
            </a:extLst>
          </p:cNvPr>
          <p:cNvGrpSpPr/>
          <p:nvPr/>
        </p:nvGrpSpPr>
        <p:grpSpPr>
          <a:xfrm>
            <a:off x="876115" y="4528061"/>
            <a:ext cx="2678016" cy="450000"/>
            <a:chOff x="772718" y="4774186"/>
            <a:chExt cx="2678016" cy="450000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DC509A5-7D53-55EA-F93E-98ED77F235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72718" y="4774186"/>
              <a:ext cx="450000" cy="4500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0ED0FC9-A71D-E0B3-DDEF-03E811908796}"/>
                </a:ext>
              </a:extLst>
            </p:cNvPr>
            <p:cNvSpPr txBox="1"/>
            <p:nvPr/>
          </p:nvSpPr>
          <p:spPr>
            <a:xfrm>
              <a:off x="1224162" y="4814520"/>
              <a:ext cx="22265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b="1" dirty="0">
                  <a:solidFill>
                    <a:schemeClr val="bg1"/>
                  </a:solidFill>
                </a:rPr>
                <a:t>Obsługa wielu języków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0239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1D50B1-90B7-CCCE-3948-40DD71B8FD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5E186-AF52-19BA-DEFE-FAC25173C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0772775" cy="1658198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Zalety i ograniczenia </a:t>
            </a:r>
            <a:r>
              <a:rPr lang="pl-PL" dirty="0" err="1">
                <a:solidFill>
                  <a:schemeClr val="bg1"/>
                </a:solidFill>
              </a:rPr>
              <a:t>gRPC</a:t>
            </a:r>
            <a:endParaRPr lang="pl-PL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87E027B-9BE6-A9CA-AED7-FC8E96FF1244}"/>
              </a:ext>
            </a:extLst>
          </p:cNvPr>
          <p:cNvCxnSpPr>
            <a:cxnSpLocks/>
          </p:cNvCxnSpPr>
          <p:nvPr/>
        </p:nvCxnSpPr>
        <p:spPr>
          <a:xfrm rot="60000">
            <a:off x="6046778" y="1629210"/>
            <a:ext cx="98443" cy="486000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9150C1DC-D39F-BCAD-1251-D24D7CADBC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67836" y="1440000"/>
            <a:ext cx="889200" cy="8892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C144EFF5-AD2E-CA64-6264-745F0ED7C5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4963" y="1440000"/>
            <a:ext cx="889200" cy="88920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542F762A-B68A-EB44-CA12-4F8B0AB0D86F}"/>
              </a:ext>
            </a:extLst>
          </p:cNvPr>
          <p:cNvGrpSpPr/>
          <p:nvPr/>
        </p:nvGrpSpPr>
        <p:grpSpPr>
          <a:xfrm>
            <a:off x="876115" y="2562050"/>
            <a:ext cx="1639813" cy="571503"/>
            <a:chOff x="772718" y="2526695"/>
            <a:chExt cx="1639813" cy="571503"/>
          </a:xfrm>
        </p:grpSpPr>
        <p:pic>
          <p:nvPicPr>
            <p:cNvPr id="3" name="Graphic 2" descr="Lightning bolt with solid fill">
              <a:extLst>
                <a:ext uri="{FF2B5EF4-FFF2-40B4-BE49-F238E27FC236}">
                  <a16:creationId xmlns:a16="http://schemas.microsoft.com/office/drawing/2014/main" id="{93E064A3-BC4D-C63B-E045-B037D8663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2718" y="2526695"/>
              <a:ext cx="450000" cy="57150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DC3C643-CD7A-17C0-7A27-6D9249628227}"/>
                </a:ext>
              </a:extLst>
            </p:cNvPr>
            <p:cNvSpPr txBox="1"/>
            <p:nvPr/>
          </p:nvSpPr>
          <p:spPr>
            <a:xfrm>
              <a:off x="1222718" y="2636324"/>
              <a:ext cx="11898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b="1" dirty="0">
                  <a:solidFill>
                    <a:schemeClr val="bg1"/>
                  </a:solidFill>
                </a:rPr>
                <a:t>Wydajność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E12FCB3-9FC4-A8BC-6518-1E3780A3FDCC}"/>
              </a:ext>
            </a:extLst>
          </p:cNvPr>
          <p:cNvGrpSpPr/>
          <p:nvPr/>
        </p:nvGrpSpPr>
        <p:grpSpPr>
          <a:xfrm>
            <a:off x="876115" y="3214221"/>
            <a:ext cx="2066981" cy="437212"/>
            <a:chOff x="772718" y="3371382"/>
            <a:chExt cx="2066981" cy="437212"/>
          </a:xfrm>
        </p:grpSpPr>
        <p:pic>
          <p:nvPicPr>
            <p:cNvPr id="7" name="Graphic 6" descr="Bullseye with solid fill">
              <a:extLst>
                <a:ext uri="{FF2B5EF4-FFF2-40B4-BE49-F238E27FC236}">
                  <a16:creationId xmlns:a16="http://schemas.microsoft.com/office/drawing/2014/main" id="{46D84174-14FB-4425-2773-99FAB6797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72718" y="3371382"/>
              <a:ext cx="450000" cy="43721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FE1519-034E-17E9-2EB8-D4500DFB4839}"/>
                </a:ext>
              </a:extLst>
            </p:cNvPr>
            <p:cNvSpPr txBox="1"/>
            <p:nvPr/>
          </p:nvSpPr>
          <p:spPr>
            <a:xfrm>
              <a:off x="1222718" y="3405322"/>
              <a:ext cx="16169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b="1" dirty="0">
                  <a:solidFill>
                    <a:schemeClr val="bg1"/>
                  </a:solidFill>
                </a:rPr>
                <a:t>Silne typowanie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44B16E3-3BF7-FD83-AB64-25231646ED6E}"/>
              </a:ext>
            </a:extLst>
          </p:cNvPr>
          <p:cNvGrpSpPr/>
          <p:nvPr/>
        </p:nvGrpSpPr>
        <p:grpSpPr>
          <a:xfrm>
            <a:off x="876115" y="3884283"/>
            <a:ext cx="3850451" cy="419224"/>
            <a:chOff x="772718" y="4081778"/>
            <a:chExt cx="3850451" cy="419224"/>
          </a:xfrm>
        </p:grpSpPr>
        <p:pic>
          <p:nvPicPr>
            <p:cNvPr id="11" name="Graphic 10" descr="Rocket with solid fill">
              <a:extLst>
                <a:ext uri="{FF2B5EF4-FFF2-40B4-BE49-F238E27FC236}">
                  <a16:creationId xmlns:a16="http://schemas.microsoft.com/office/drawing/2014/main" id="{FE0C3A40-376F-1034-84FF-7702A6378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72718" y="4081778"/>
              <a:ext cx="450000" cy="419224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09DDE74-4642-4E02-6CE7-A98B9A95C5AD}"/>
                </a:ext>
              </a:extLst>
            </p:cNvPr>
            <p:cNvSpPr txBox="1"/>
            <p:nvPr/>
          </p:nvSpPr>
          <p:spPr>
            <a:xfrm>
              <a:off x="1224162" y="4085606"/>
              <a:ext cx="3399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b="1" dirty="0">
                  <a:solidFill>
                    <a:schemeClr val="bg1"/>
                  </a:solidFill>
                </a:rPr>
                <a:t>Zaawansowane wzorce komunikacji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0D55C32-B974-1AC6-528C-F7CEF88292A6}"/>
              </a:ext>
            </a:extLst>
          </p:cNvPr>
          <p:cNvGrpSpPr/>
          <p:nvPr/>
        </p:nvGrpSpPr>
        <p:grpSpPr>
          <a:xfrm>
            <a:off x="876115" y="4528061"/>
            <a:ext cx="2678016" cy="450000"/>
            <a:chOff x="772718" y="4774186"/>
            <a:chExt cx="2678016" cy="450000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488AAEE-446F-F1F1-712E-889256494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72718" y="4774186"/>
              <a:ext cx="450000" cy="4500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8D01E5B-914B-72F0-D874-1CB648E16014}"/>
                </a:ext>
              </a:extLst>
            </p:cNvPr>
            <p:cNvSpPr txBox="1"/>
            <p:nvPr/>
          </p:nvSpPr>
          <p:spPr>
            <a:xfrm>
              <a:off x="1224162" y="4814520"/>
              <a:ext cx="22265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b="1" dirty="0">
                  <a:solidFill>
                    <a:schemeClr val="bg1"/>
                  </a:solidFill>
                </a:rPr>
                <a:t>Obsługa wielu języków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E3E2805-A677-7C14-4531-17B0A75EBFBF}"/>
              </a:ext>
            </a:extLst>
          </p:cNvPr>
          <p:cNvGrpSpPr/>
          <p:nvPr/>
        </p:nvGrpSpPr>
        <p:grpSpPr>
          <a:xfrm>
            <a:off x="6381750" y="2622335"/>
            <a:ext cx="4235110" cy="450000"/>
            <a:chOff x="6381750" y="2587446"/>
            <a:chExt cx="4235110" cy="450000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74740A98-F6E0-C875-F759-5C54CB629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381750" y="2587446"/>
              <a:ext cx="450000" cy="4500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8B8DF55-C59C-908A-740F-AE2742FB3285}"/>
                </a:ext>
              </a:extLst>
            </p:cNvPr>
            <p:cNvSpPr txBox="1"/>
            <p:nvPr/>
          </p:nvSpPr>
          <p:spPr>
            <a:xfrm>
              <a:off x="6905716" y="2627780"/>
              <a:ext cx="3711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b="1" dirty="0">
                  <a:solidFill>
                    <a:schemeClr val="bg1"/>
                  </a:solidFill>
                </a:rPr>
                <a:t>Brak natywnego wsparcia przeglądarek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EB0D707-97E8-A33B-3873-40A294F4082C}"/>
              </a:ext>
            </a:extLst>
          </p:cNvPr>
          <p:cNvGrpSpPr/>
          <p:nvPr/>
        </p:nvGrpSpPr>
        <p:grpSpPr>
          <a:xfrm>
            <a:off x="6381750" y="3200720"/>
            <a:ext cx="3183605" cy="450000"/>
            <a:chOff x="6381750" y="3277959"/>
            <a:chExt cx="3183605" cy="450000"/>
          </a:xfrm>
        </p:grpSpPr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E6419594-FE9C-AEBF-8B8A-54C19C129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6381750" y="3277959"/>
              <a:ext cx="450000" cy="4500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F3DA25B-B65F-3400-F6B8-3CAD0A7FFDFC}"/>
                </a:ext>
              </a:extLst>
            </p:cNvPr>
            <p:cNvSpPr txBox="1"/>
            <p:nvPr/>
          </p:nvSpPr>
          <p:spPr>
            <a:xfrm>
              <a:off x="6905716" y="3318293"/>
              <a:ext cx="2659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b="1" dirty="0">
                  <a:solidFill>
                    <a:schemeClr val="bg1"/>
                  </a:solidFill>
                </a:rPr>
                <a:t>Trudności z debugowaniem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A088D5-6171-1CD8-6633-6A9E76480901}"/>
              </a:ext>
            </a:extLst>
          </p:cNvPr>
          <p:cNvGrpSpPr/>
          <p:nvPr/>
        </p:nvGrpSpPr>
        <p:grpSpPr>
          <a:xfrm>
            <a:off x="6381750" y="3867169"/>
            <a:ext cx="2387618" cy="450000"/>
            <a:chOff x="6381750" y="3968472"/>
            <a:chExt cx="2387618" cy="450000"/>
          </a:xfrm>
        </p:grpSpPr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B1787921-9701-96A7-E17E-7EED4BBCCB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6381750" y="3968472"/>
              <a:ext cx="450000" cy="4500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543587-C153-F4EE-06D0-57B4960FD237}"/>
                </a:ext>
              </a:extLst>
            </p:cNvPr>
            <p:cNvSpPr txBox="1"/>
            <p:nvPr/>
          </p:nvSpPr>
          <p:spPr>
            <a:xfrm>
              <a:off x="6905716" y="4008806"/>
              <a:ext cx="1863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b="1" dirty="0">
                  <a:solidFill>
                    <a:schemeClr val="bg1"/>
                  </a:solidFill>
                </a:rPr>
                <a:t>Większa złożoność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F7E0B16-763D-1961-752C-D8960609B526}"/>
              </a:ext>
            </a:extLst>
          </p:cNvPr>
          <p:cNvGrpSpPr/>
          <p:nvPr/>
        </p:nvGrpSpPr>
        <p:grpSpPr>
          <a:xfrm>
            <a:off x="6381750" y="4528061"/>
            <a:ext cx="3063444" cy="450000"/>
            <a:chOff x="6381750" y="4658985"/>
            <a:chExt cx="3063444" cy="450000"/>
          </a:xfrm>
        </p:grpSpPr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FA3F5129-79BF-4866-2C09-C8E9AFF34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6381750" y="4658985"/>
              <a:ext cx="450000" cy="4500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E9B25D2-F670-D2EE-2C59-26EA00B3AA9D}"/>
                </a:ext>
              </a:extLst>
            </p:cNvPr>
            <p:cNvSpPr txBox="1"/>
            <p:nvPr/>
          </p:nvSpPr>
          <p:spPr>
            <a:xfrm>
              <a:off x="6905716" y="4699319"/>
              <a:ext cx="2539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b="1" dirty="0">
                  <a:solidFill>
                    <a:schemeClr val="bg1"/>
                  </a:solidFill>
                </a:rPr>
                <a:t>Problemy </a:t>
              </a:r>
              <a:r>
                <a:rPr lang="pl-PL" b="1" dirty="0" err="1">
                  <a:solidFill>
                    <a:schemeClr val="bg1"/>
                  </a:solidFill>
                </a:rPr>
                <a:t>infrastruktualne</a:t>
              </a:r>
              <a:endParaRPr lang="pl-PL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3402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B7F9-2C31-56FF-DEEF-2B6A5B194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AC9CB-DB8B-97F4-7D43-7F6CE5DA2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2599901"/>
            <a:ext cx="10772775" cy="1658198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Czym jest </a:t>
            </a:r>
            <a:r>
              <a:rPr lang="pl-PL" dirty="0" err="1">
                <a:solidFill>
                  <a:schemeClr val="bg1"/>
                </a:solidFill>
              </a:rPr>
              <a:t>gRPC</a:t>
            </a:r>
            <a:r>
              <a:rPr lang="pl-PL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68667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2FAFAC-EBB5-9EA5-063A-A321C73B8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4A421-8FA9-AF47-EB0E-4467B86A5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0772775" cy="1658198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Czym jest </a:t>
            </a:r>
            <a:r>
              <a:rPr lang="pl-PL" dirty="0" err="1">
                <a:solidFill>
                  <a:schemeClr val="bg1"/>
                </a:solidFill>
              </a:rPr>
              <a:t>gRPC</a:t>
            </a:r>
            <a:r>
              <a:rPr lang="pl-PL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DF0B81-139F-3CB4-57A6-09DAAEA82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35" y="2144653"/>
            <a:ext cx="10810641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70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9939A5-2805-DA05-D48F-32D5F08C4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01E81-C79D-7489-0961-C991F7912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0772775" cy="1658198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Czym jest </a:t>
            </a:r>
            <a:r>
              <a:rPr lang="pl-PL" dirty="0" err="1">
                <a:solidFill>
                  <a:schemeClr val="bg1"/>
                </a:solidFill>
              </a:rPr>
              <a:t>gRPC</a:t>
            </a:r>
            <a:r>
              <a:rPr lang="pl-PL" dirty="0">
                <a:solidFill>
                  <a:schemeClr val="bg1"/>
                </a:solidFill>
              </a:rPr>
              <a:t>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8FD6134-6ACD-6FD5-3AF3-2D6453B02FBD}"/>
              </a:ext>
            </a:extLst>
          </p:cNvPr>
          <p:cNvGrpSpPr/>
          <p:nvPr/>
        </p:nvGrpSpPr>
        <p:grpSpPr>
          <a:xfrm>
            <a:off x="2496000" y="1989000"/>
            <a:ext cx="7200000" cy="2880000"/>
            <a:chOff x="3293047" y="3043068"/>
            <a:chExt cx="2688199" cy="1092502"/>
          </a:xfrm>
        </p:grpSpPr>
        <p:pic>
          <p:nvPicPr>
            <p:cNvPr id="4" name="Graphic 3" descr="Lightning bolt with solid fill">
              <a:extLst>
                <a:ext uri="{FF2B5EF4-FFF2-40B4-BE49-F238E27FC236}">
                  <a16:creationId xmlns:a16="http://schemas.microsoft.com/office/drawing/2014/main" id="{6DED0656-C576-1954-5E3C-B51F8CB84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79947" y="3043068"/>
              <a:ext cx="914400" cy="9144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F5FA45F-7013-47D9-CAE7-424D03FD5ADD}"/>
                </a:ext>
              </a:extLst>
            </p:cNvPr>
            <p:cNvSpPr txBox="1"/>
            <p:nvPr/>
          </p:nvSpPr>
          <p:spPr>
            <a:xfrm>
              <a:off x="3293047" y="3807588"/>
              <a:ext cx="2688199" cy="327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4800" dirty="0">
                  <a:solidFill>
                    <a:schemeClr val="bg1"/>
                  </a:solidFill>
                </a:rPr>
                <a:t>HTTP/2 + </a:t>
              </a:r>
              <a:r>
                <a:rPr lang="pl-PL" sz="4800" dirty="0" err="1">
                  <a:solidFill>
                    <a:schemeClr val="bg1"/>
                  </a:solidFill>
                </a:rPr>
                <a:t>Protocol</a:t>
              </a:r>
              <a:r>
                <a:rPr lang="pl-PL" sz="4800" dirty="0">
                  <a:solidFill>
                    <a:schemeClr val="bg1"/>
                  </a:solidFill>
                </a:rPr>
                <a:t> </a:t>
              </a:r>
              <a:r>
                <a:rPr lang="pl-PL" sz="4800" dirty="0" err="1">
                  <a:solidFill>
                    <a:schemeClr val="bg1"/>
                  </a:solidFill>
                </a:rPr>
                <a:t>Buffers</a:t>
              </a:r>
              <a:endParaRPr lang="pl-PL" sz="4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9852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EEDECE-4FA0-B5EB-D895-4156C1D4B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A0997-1212-6BDC-C0DC-9F697134B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0772775" cy="1658198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Czym jest </a:t>
            </a:r>
            <a:r>
              <a:rPr lang="pl-PL" dirty="0" err="1">
                <a:solidFill>
                  <a:schemeClr val="bg1"/>
                </a:solidFill>
              </a:rPr>
              <a:t>gRPC</a:t>
            </a:r>
            <a:r>
              <a:rPr lang="pl-PL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670FF7-E47E-92E8-5EEA-CE8945542789}"/>
              </a:ext>
            </a:extLst>
          </p:cNvPr>
          <p:cNvSpPr txBox="1"/>
          <p:nvPr/>
        </p:nvSpPr>
        <p:spPr>
          <a:xfrm>
            <a:off x="4382521" y="1620000"/>
            <a:ext cx="34269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</a:rPr>
              <a:t>Korzyści HTTP/2 </a:t>
            </a:r>
            <a:endParaRPr lang="pl-PL" sz="40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576AE83-761E-8C51-F69B-74AA62E0C0C2}"/>
              </a:ext>
            </a:extLst>
          </p:cNvPr>
          <p:cNvGrpSpPr/>
          <p:nvPr/>
        </p:nvGrpSpPr>
        <p:grpSpPr>
          <a:xfrm>
            <a:off x="276615" y="3001188"/>
            <a:ext cx="2688199" cy="1440000"/>
            <a:chOff x="315303" y="2978330"/>
            <a:chExt cx="2688199" cy="1198590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F6C38AE5-BBDE-5945-FE1E-EB44FB8FA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02203" y="2978330"/>
              <a:ext cx="914400" cy="9144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977A229-8152-0DCC-9A7C-5C3E6387F7A1}"/>
                </a:ext>
              </a:extLst>
            </p:cNvPr>
            <p:cNvSpPr txBox="1"/>
            <p:nvPr/>
          </p:nvSpPr>
          <p:spPr>
            <a:xfrm>
              <a:off x="315303" y="3807588"/>
              <a:ext cx="2688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dirty="0" err="1">
                  <a:solidFill>
                    <a:schemeClr val="bg1"/>
                  </a:solidFill>
                </a:rPr>
                <a:t>Multiplexing</a:t>
              </a:r>
              <a:endParaRPr lang="pl-PL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2BA8CE0-F7D3-B727-2471-7F9DC308E2ED}"/>
              </a:ext>
            </a:extLst>
          </p:cNvPr>
          <p:cNvGrpSpPr/>
          <p:nvPr/>
        </p:nvGrpSpPr>
        <p:grpSpPr>
          <a:xfrm>
            <a:off x="3180453" y="3001188"/>
            <a:ext cx="2688199" cy="1440000"/>
            <a:chOff x="3120306" y="2978330"/>
            <a:chExt cx="2688199" cy="1283732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1CEB634D-702B-6F44-520C-98ACEA599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07206" y="2978330"/>
              <a:ext cx="914400" cy="9144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72A5954-6E6E-BA57-2F9C-04431DA1C648}"/>
                </a:ext>
              </a:extLst>
            </p:cNvPr>
            <p:cNvSpPr txBox="1"/>
            <p:nvPr/>
          </p:nvSpPr>
          <p:spPr>
            <a:xfrm>
              <a:off x="3120306" y="3892730"/>
              <a:ext cx="2688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dirty="0" err="1">
                  <a:solidFill>
                    <a:schemeClr val="bg1"/>
                  </a:solidFill>
                </a:rPr>
                <a:t>Header</a:t>
              </a:r>
              <a:r>
                <a:rPr lang="pl-PL" dirty="0">
                  <a:solidFill>
                    <a:schemeClr val="bg1"/>
                  </a:solidFill>
                </a:rPr>
                <a:t> </a:t>
              </a:r>
              <a:r>
                <a:rPr lang="pl-PL" dirty="0" err="1">
                  <a:solidFill>
                    <a:schemeClr val="bg1"/>
                  </a:solidFill>
                </a:rPr>
                <a:t>compression</a:t>
              </a:r>
              <a:endParaRPr lang="pl-PL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B86BD18-770E-2E3D-6F02-4AE63B01DB03}"/>
              </a:ext>
            </a:extLst>
          </p:cNvPr>
          <p:cNvGrpSpPr/>
          <p:nvPr/>
        </p:nvGrpSpPr>
        <p:grpSpPr>
          <a:xfrm>
            <a:off x="6084291" y="3001188"/>
            <a:ext cx="2688199" cy="1440000"/>
            <a:chOff x="6275121" y="2893188"/>
            <a:chExt cx="2688199" cy="1283732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75761E9D-2300-7CA9-482B-1A06A2C90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162021" y="2893188"/>
              <a:ext cx="914400" cy="9144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1934DD4-1E4F-18AD-A19D-5CB854D1C6AF}"/>
                </a:ext>
              </a:extLst>
            </p:cNvPr>
            <p:cNvSpPr txBox="1"/>
            <p:nvPr/>
          </p:nvSpPr>
          <p:spPr>
            <a:xfrm>
              <a:off x="6275121" y="3807588"/>
              <a:ext cx="2688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dirty="0">
                  <a:solidFill>
                    <a:schemeClr val="bg1"/>
                  </a:solidFill>
                </a:rPr>
                <a:t>Server </a:t>
              </a:r>
              <a:r>
                <a:rPr lang="pl-PL" dirty="0" err="1">
                  <a:solidFill>
                    <a:schemeClr val="bg1"/>
                  </a:solidFill>
                </a:rPr>
                <a:t>push</a:t>
              </a:r>
              <a:endParaRPr lang="pl-PL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76A6AA9-92BB-119A-4039-2CFA279F2E18}"/>
              </a:ext>
            </a:extLst>
          </p:cNvPr>
          <p:cNvGrpSpPr/>
          <p:nvPr/>
        </p:nvGrpSpPr>
        <p:grpSpPr>
          <a:xfrm>
            <a:off x="8988130" y="3001188"/>
            <a:ext cx="2688199" cy="1440000"/>
            <a:chOff x="9198572" y="2978330"/>
            <a:chExt cx="2688199" cy="1198590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4FEE6EC5-B5A3-0462-1954-92FFF50E7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085472" y="2978330"/>
              <a:ext cx="914400" cy="9144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162BA17-C519-696D-200D-B0D1C090DB7D}"/>
                </a:ext>
              </a:extLst>
            </p:cNvPr>
            <p:cNvSpPr txBox="1"/>
            <p:nvPr/>
          </p:nvSpPr>
          <p:spPr>
            <a:xfrm>
              <a:off x="9198572" y="3807588"/>
              <a:ext cx="2688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dirty="0" err="1">
                  <a:solidFill>
                    <a:schemeClr val="bg1"/>
                  </a:solidFill>
                </a:rPr>
                <a:t>Binary</a:t>
              </a:r>
              <a:r>
                <a:rPr lang="pl-PL" dirty="0">
                  <a:solidFill>
                    <a:schemeClr val="bg1"/>
                  </a:solidFill>
                </a:rPr>
                <a:t> </a:t>
              </a:r>
              <a:r>
                <a:rPr lang="pl-PL" dirty="0" err="1">
                  <a:solidFill>
                    <a:schemeClr val="bg1"/>
                  </a:solidFill>
                </a:rPr>
                <a:t>protocol</a:t>
              </a:r>
              <a:endParaRPr lang="pl-PL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589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FFB4A7-99A4-AAB6-267D-C7C81F80B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BCC94-6140-1F87-45A2-BCAC59EC3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0772775" cy="1658198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Czym jest </a:t>
            </a:r>
            <a:r>
              <a:rPr lang="pl-PL" dirty="0" err="1">
                <a:solidFill>
                  <a:schemeClr val="bg1"/>
                </a:solidFill>
              </a:rPr>
              <a:t>gRPC</a:t>
            </a:r>
            <a:r>
              <a:rPr lang="pl-PL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88FF10-2456-CA02-D06E-0D87730A40AC}"/>
              </a:ext>
            </a:extLst>
          </p:cNvPr>
          <p:cNvSpPr txBox="1"/>
          <p:nvPr/>
        </p:nvSpPr>
        <p:spPr>
          <a:xfrm>
            <a:off x="4382521" y="1620000"/>
            <a:ext cx="34269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4000" dirty="0" err="1">
                <a:solidFill>
                  <a:schemeClr val="bg1"/>
                </a:solidFill>
              </a:rPr>
              <a:t>Protocol</a:t>
            </a:r>
            <a:r>
              <a:rPr lang="pl-PL" sz="4000" dirty="0">
                <a:solidFill>
                  <a:schemeClr val="bg1"/>
                </a:solidFill>
              </a:rPr>
              <a:t> </a:t>
            </a:r>
            <a:r>
              <a:rPr lang="pl-PL" sz="4000" dirty="0" err="1">
                <a:solidFill>
                  <a:schemeClr val="bg1"/>
                </a:solidFill>
              </a:rPr>
              <a:t>buffers</a:t>
            </a:r>
            <a:endParaRPr lang="pl-PL" sz="4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4BEF06-C79C-AC42-9BB0-0221361E9E3E}"/>
              </a:ext>
            </a:extLst>
          </p:cNvPr>
          <p:cNvGrpSpPr/>
          <p:nvPr/>
        </p:nvGrpSpPr>
        <p:grpSpPr>
          <a:xfrm>
            <a:off x="1872175" y="2971800"/>
            <a:ext cx="2688199" cy="1196731"/>
            <a:chOff x="1872175" y="2971800"/>
            <a:chExt cx="2688199" cy="1196731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7B7147C3-B2A2-A3D2-5C9B-C401AED880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759075" y="2971800"/>
              <a:ext cx="914400" cy="9144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E4AEE75-096F-9B5F-EBD4-77440A98F505}"/>
                </a:ext>
              </a:extLst>
            </p:cNvPr>
            <p:cNvSpPr txBox="1"/>
            <p:nvPr/>
          </p:nvSpPr>
          <p:spPr>
            <a:xfrm>
              <a:off x="1872175" y="3799199"/>
              <a:ext cx="2688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dirty="0">
                  <a:solidFill>
                    <a:schemeClr val="bg1"/>
                  </a:solidFill>
                </a:rPr>
                <a:t>Wydajność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E2C8C63-3C2B-ACA5-5C35-18666D7978C9}"/>
              </a:ext>
            </a:extLst>
          </p:cNvPr>
          <p:cNvGrpSpPr/>
          <p:nvPr/>
        </p:nvGrpSpPr>
        <p:grpSpPr>
          <a:xfrm>
            <a:off x="4796364" y="2971800"/>
            <a:ext cx="2688199" cy="1196731"/>
            <a:chOff x="4751900" y="2971800"/>
            <a:chExt cx="2688199" cy="1196731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F8900348-C507-B1FC-D017-70CED9D97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3E9AA40-0035-13CD-4A9A-1A987F4DEDB4}"/>
                </a:ext>
              </a:extLst>
            </p:cNvPr>
            <p:cNvSpPr txBox="1"/>
            <p:nvPr/>
          </p:nvSpPr>
          <p:spPr>
            <a:xfrm>
              <a:off x="4751900" y="3799199"/>
              <a:ext cx="2688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dirty="0">
                  <a:solidFill>
                    <a:schemeClr val="bg1"/>
                  </a:solidFill>
                </a:rPr>
                <a:t>Silne typowanie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B884D10-BC98-4706-EEC9-08A8A632DD49}"/>
              </a:ext>
            </a:extLst>
          </p:cNvPr>
          <p:cNvGrpSpPr/>
          <p:nvPr/>
        </p:nvGrpSpPr>
        <p:grpSpPr>
          <a:xfrm>
            <a:off x="7720554" y="2971800"/>
            <a:ext cx="2688199" cy="1196731"/>
            <a:chOff x="7720554" y="2971800"/>
            <a:chExt cx="2688199" cy="1196731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1075A9BF-2D4B-0F20-F116-E1CE885B7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607454" y="2971800"/>
              <a:ext cx="914400" cy="9144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8CF43D0-D7E5-A0E2-E54B-8B51EFF4D927}"/>
                </a:ext>
              </a:extLst>
            </p:cNvPr>
            <p:cNvSpPr txBox="1"/>
            <p:nvPr/>
          </p:nvSpPr>
          <p:spPr>
            <a:xfrm>
              <a:off x="7720554" y="3799199"/>
              <a:ext cx="2688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dirty="0">
                  <a:solidFill>
                    <a:schemeClr val="bg1"/>
                  </a:solidFill>
                </a:rPr>
                <a:t>Obsługa wielu języków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6856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4C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CD3446-45AD-9868-F83C-2E296EE8E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26A1B-285F-8D18-2A00-4B2BAD22C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0772775" cy="1658198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Czym jest </a:t>
            </a:r>
            <a:r>
              <a:rPr lang="pl-PL" dirty="0" err="1">
                <a:solidFill>
                  <a:schemeClr val="bg1"/>
                </a:solidFill>
              </a:rPr>
              <a:t>gRPC</a:t>
            </a:r>
            <a:r>
              <a:rPr lang="pl-PL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69F2ED-2550-6D36-3B18-D9D28C73B13E}"/>
              </a:ext>
            </a:extLst>
          </p:cNvPr>
          <p:cNvSpPr txBox="1"/>
          <p:nvPr/>
        </p:nvSpPr>
        <p:spPr>
          <a:xfrm>
            <a:off x="4382521" y="1672555"/>
            <a:ext cx="34269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4000" dirty="0" err="1">
                <a:solidFill>
                  <a:schemeClr val="bg1"/>
                </a:solidFill>
              </a:rPr>
              <a:t>Protocol</a:t>
            </a:r>
            <a:r>
              <a:rPr lang="pl-PL" sz="4000" dirty="0">
                <a:solidFill>
                  <a:schemeClr val="bg1"/>
                </a:solidFill>
              </a:rPr>
              <a:t> </a:t>
            </a:r>
            <a:r>
              <a:rPr lang="pl-PL" sz="4000" dirty="0" err="1">
                <a:solidFill>
                  <a:schemeClr val="bg1"/>
                </a:solidFill>
              </a:rPr>
              <a:t>buffers</a:t>
            </a:r>
            <a:endParaRPr lang="pl-PL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94B9AC-2B35-18E6-185F-E1BD0F9D3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00" y="2576702"/>
            <a:ext cx="10800000" cy="246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835516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639</TotalTime>
  <Words>2053</Words>
  <Application>Microsoft Office PowerPoint</Application>
  <PresentationFormat>Widescreen</PresentationFormat>
  <Paragraphs>400</Paragraphs>
  <Slides>43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Aptos</vt:lpstr>
      <vt:lpstr>Arial</vt:lpstr>
      <vt:lpstr>Calibri Light</vt:lpstr>
      <vt:lpstr>Metropolitan</vt:lpstr>
      <vt:lpstr>gRPC w środowisku .NET</vt:lpstr>
      <vt:lpstr>Czym jest gRPC?</vt:lpstr>
      <vt:lpstr>Czym jest gRPC?</vt:lpstr>
      <vt:lpstr>Czym jest gRPC?</vt:lpstr>
      <vt:lpstr>Czym jest gRPC?</vt:lpstr>
      <vt:lpstr>Czym jest gRPC?</vt:lpstr>
      <vt:lpstr>Czym jest gRPC?</vt:lpstr>
      <vt:lpstr>Czym jest gRPC?</vt:lpstr>
      <vt:lpstr>Czym jest gRPC?</vt:lpstr>
      <vt:lpstr>Czym jest gRPC?</vt:lpstr>
      <vt:lpstr>Czym jest gRPC?</vt:lpstr>
      <vt:lpstr>Czym jest gRPC?</vt:lpstr>
      <vt:lpstr>Czym jest gRPC?</vt:lpstr>
      <vt:lpstr>Czym jest gRPC?</vt:lpstr>
      <vt:lpstr>Czym jest gRPC?</vt:lpstr>
      <vt:lpstr>Czym jest gRPC?</vt:lpstr>
      <vt:lpstr>Czym jest gRPC?</vt:lpstr>
      <vt:lpstr>Czym jest gRPC?</vt:lpstr>
      <vt:lpstr>Czym jest gRPC?</vt:lpstr>
      <vt:lpstr>Czym jest gRPC?</vt:lpstr>
      <vt:lpstr>Czym jest gRPC?</vt:lpstr>
      <vt:lpstr>Czym jest gRPC?</vt:lpstr>
      <vt:lpstr>Czym jest gRPC?</vt:lpstr>
      <vt:lpstr>Czym jest gRPC?</vt:lpstr>
      <vt:lpstr>Czym jest gRPC?</vt:lpstr>
      <vt:lpstr>Czym jest gRPC?</vt:lpstr>
      <vt:lpstr>Czym jest gRPC?</vt:lpstr>
      <vt:lpstr>Czym jest gRPC?</vt:lpstr>
      <vt:lpstr>Czym jest gRPC?</vt:lpstr>
      <vt:lpstr>Czym jest gRPC?</vt:lpstr>
      <vt:lpstr>Czym jest gRPC?</vt:lpstr>
      <vt:lpstr>Czym jest gRPC?</vt:lpstr>
      <vt:lpstr>Czym jest gRPC?</vt:lpstr>
      <vt:lpstr>Czym jest gRPC?</vt:lpstr>
      <vt:lpstr>Czym jest gRPC?</vt:lpstr>
      <vt:lpstr>Czym jest gRPC?</vt:lpstr>
      <vt:lpstr>Czym jest gRPC?</vt:lpstr>
      <vt:lpstr>Czym jest gRPC?</vt:lpstr>
      <vt:lpstr>Czym jest gRPC?</vt:lpstr>
      <vt:lpstr>Zalety i ograniczenia gRPC</vt:lpstr>
      <vt:lpstr>Zalety i ograniczenia gRPC</vt:lpstr>
      <vt:lpstr>Zalety i ograniczenia gRPC</vt:lpstr>
      <vt:lpstr>Czym jest gRPC?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Lukasz Glowinski</dc:creator>
  <cp:lastModifiedBy>Lukasz Glowinski</cp:lastModifiedBy>
  <cp:revision>2</cp:revision>
  <dcterms:created xsi:type="dcterms:W3CDTF">2025-07-16T15:23:00Z</dcterms:created>
  <dcterms:modified xsi:type="dcterms:W3CDTF">2025-07-17T10:21:39Z</dcterms:modified>
</cp:coreProperties>
</file>