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handoutMasterIdLst>
    <p:handoutMasterId r:id="rId65"/>
  </p:handoutMasterIdLst>
  <p:sldIdLst>
    <p:sldId id="296" r:id="rId2"/>
    <p:sldId id="382" r:id="rId3"/>
    <p:sldId id="381" r:id="rId4"/>
    <p:sldId id="388" r:id="rId5"/>
    <p:sldId id="389" r:id="rId6"/>
    <p:sldId id="383" r:id="rId7"/>
    <p:sldId id="387" r:id="rId8"/>
    <p:sldId id="360" r:id="rId9"/>
    <p:sldId id="380" r:id="rId10"/>
    <p:sldId id="379" r:id="rId11"/>
    <p:sldId id="329" r:id="rId12"/>
    <p:sldId id="330" r:id="rId13"/>
    <p:sldId id="331" r:id="rId14"/>
    <p:sldId id="390" r:id="rId15"/>
    <p:sldId id="332" r:id="rId16"/>
    <p:sldId id="384" r:id="rId17"/>
    <p:sldId id="333" r:id="rId18"/>
    <p:sldId id="365" r:id="rId19"/>
    <p:sldId id="385" r:id="rId20"/>
    <p:sldId id="386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9" r:id="rId59"/>
    <p:sldId id="361" r:id="rId60"/>
    <p:sldId id="362" r:id="rId61"/>
    <p:sldId id="363" r:id="rId62"/>
    <p:sldId id="364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BEDE3"/>
    <a:srgbClr val="2C11CD"/>
    <a:srgbClr val="EBE600"/>
    <a:srgbClr val="492EEE"/>
    <a:srgbClr val="070709"/>
    <a:srgbClr val="5E4583"/>
    <a:srgbClr val="7D5EAA"/>
    <a:srgbClr val="977FBB"/>
    <a:srgbClr val="615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87" autoAdjust="0"/>
  </p:normalViewPr>
  <p:slideViewPr>
    <p:cSldViewPr>
      <p:cViewPr varScale="1">
        <p:scale>
          <a:sx n="99" d="100"/>
          <a:sy n="99" d="100"/>
        </p:scale>
        <p:origin x="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9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897F5-9E0A-4BCB-8D75-B9DD1B41CE3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068AA-A8C2-408A-9064-0AEB72F91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8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88A34-14B5-4B6C-91A3-455AB6D88B4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4F2F6-CBEE-442D-9E5F-EEDDADAE7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0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58" y="2132856"/>
            <a:ext cx="7848600" cy="9911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2857"/>
            <a:ext cx="552400" cy="329184"/>
          </a:xfrm>
        </p:spPr>
        <p:txBody>
          <a:bodyPr/>
          <a:lstStyle>
            <a:lvl1pPr algn="r">
              <a:defRPr sz="1800"/>
            </a:lvl1pPr>
          </a:lstStyle>
          <a:p>
            <a:fld id="{020DDEE8-1336-49E0-8267-69BB2606E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17" y="520223"/>
            <a:ext cx="8229600" cy="9906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17" y="1673915"/>
            <a:ext cx="8229600" cy="4876800"/>
          </a:xfrm>
        </p:spPr>
        <p:txBody>
          <a:bodyPr/>
          <a:lstStyle>
            <a:lvl1pPr>
              <a:defRPr b="1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defRPr>
                <a:solidFill>
                  <a:srgbClr val="2C11CD"/>
                </a:solidFill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6817" y="27947"/>
            <a:ext cx="552400" cy="329184"/>
          </a:xfrm>
        </p:spPr>
        <p:txBody>
          <a:bodyPr/>
          <a:lstStyle>
            <a:lvl1pPr>
              <a:defRPr sz="1800"/>
            </a:lvl1pPr>
          </a:lstStyle>
          <a:p>
            <a:fld id="{020DDEE8-1336-49E0-8267-69BB2606E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78"/>
            <a:ext cx="9124162" cy="383675"/>
          </a:xfrm>
          <a:prstGeom prst="rect">
            <a:avLst/>
          </a:prstGeom>
          <a:solidFill>
            <a:srgbClr val="5E4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119" y="51533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4319" y="35123"/>
            <a:ext cx="55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020DDEE8-1336-49E0-8267-69BB2606E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04448" y="4582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  <a:ea typeface="+mn-ea"/>
              </a:rPr>
              <a:t>/ </a:t>
            </a:r>
            <a:r>
              <a:rPr lang="en-US" altLang="ko-KR" sz="1400" b="1" dirty="0" smtClean="0">
                <a:solidFill>
                  <a:srgbClr val="FFC000"/>
                </a:solidFill>
                <a:latin typeface="+mj-lt"/>
                <a:ea typeface="+mn-ea"/>
              </a:rPr>
              <a:t>60</a:t>
            </a:r>
            <a:endParaRPr lang="ko-KR" altLang="en-US" sz="1400" b="1" dirty="0">
              <a:solidFill>
                <a:srgbClr val="FFC000"/>
              </a:solidFill>
              <a:latin typeface="+mj-lt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9838" y="5653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C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공학작문과</a:t>
            </a:r>
            <a:r>
              <a:rPr lang="ko-KR" altLang="en-US" sz="1400" b="1" dirty="0" smtClean="0">
                <a:solidFill>
                  <a:srgbClr val="FFC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발표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2018</a:t>
            </a:r>
            <a:endParaRPr lang="ko-KR" altLang="en-US" sz="1400" b="1" dirty="0">
              <a:solidFill>
                <a:srgbClr val="FFC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Rectangle 6"/>
          <p:cNvSpPr/>
          <p:nvPr userDrawn="1"/>
        </p:nvSpPr>
        <p:spPr>
          <a:xfrm>
            <a:off x="19838" y="6571265"/>
            <a:ext cx="9124162" cy="275555"/>
          </a:xfrm>
          <a:prstGeom prst="rect">
            <a:avLst/>
          </a:prstGeom>
          <a:solidFill>
            <a:srgbClr val="5E4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7308304" y="6517636"/>
            <a:ext cx="302433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400" b="1" kern="1200">
                <a:solidFill>
                  <a:srgbClr val="FFC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solidFill>
                  <a:srgbClr val="FFC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공학작문과</a:t>
            </a:r>
            <a:r>
              <a:rPr lang="ko-KR" altLang="en-US" sz="1400" b="1" dirty="0" smtClean="0">
                <a:solidFill>
                  <a:srgbClr val="FFC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발표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2018</a:t>
            </a:r>
            <a:endParaRPr lang="ko-KR" altLang="en-US" sz="1400" b="1" dirty="0">
              <a:solidFill>
                <a:srgbClr val="FFC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spc="-100" baseline="0">
          <a:solidFill>
            <a:srgbClr val="002060"/>
          </a:solidFill>
          <a:latin typeface="나눔명조" panose="02020603020101020101" pitchFamily="18" charset="-127"/>
          <a:ea typeface="나눔명조" panose="02020603020101020101" pitchFamily="18" charset="-127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accent4">
              <a:lumMod val="50000"/>
            </a:schemeClr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나눔명조" panose="02020603020101020101" pitchFamily="18" charset="-127"/>
          <a:ea typeface="나눔명조" panose="02020603020101020101" pitchFamily="18" charset="-127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b="1" kern="1200">
          <a:solidFill>
            <a:srgbClr val="492EEE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b="1" kern="1200">
          <a:solidFill>
            <a:srgbClr val="492EEE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b="1" kern="1200" baseline="0">
          <a:solidFill>
            <a:srgbClr val="492EEE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oogyun.tistory.com/53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relatex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jt.ktug.org/2011/0501karnes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LaTeX/Source_Code_Listing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863" y="2132856"/>
            <a:ext cx="7848600" cy="201622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/>
              <a:t>강의 </a:t>
            </a:r>
            <a:r>
              <a:rPr lang="en-US" altLang="ko-KR" sz="4400" dirty="0" smtClean="0"/>
              <a:t>7. Typesetter </a:t>
            </a:r>
            <a:r>
              <a:rPr lang="en-US" altLang="ko-KR" sz="4400" dirty="0" err="1" smtClean="0"/>
              <a:t>LaTex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lang="en-US" altLang="ko-KR" sz="3600" dirty="0">
              <a:solidFill>
                <a:srgbClr val="070709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211638" y="4149080"/>
            <a:ext cx="4314825" cy="1656184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marL="0" indent="0" algn="r">
              <a:buNone/>
            </a:pPr>
            <a:r>
              <a:rPr lang="ko-KR" altLang="en-US" sz="1700" b="1" dirty="0" smtClean="0">
                <a:solidFill>
                  <a:srgbClr val="07070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조 </a:t>
            </a:r>
            <a:r>
              <a:rPr lang="ko-KR" altLang="en-US" sz="1700" b="1" dirty="0">
                <a:solidFill>
                  <a:srgbClr val="07070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환 </a:t>
            </a:r>
            <a:r>
              <a:rPr lang="ko-KR" altLang="en-US" sz="1700" b="1" dirty="0" smtClean="0">
                <a:solidFill>
                  <a:srgbClr val="07070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규</a:t>
            </a:r>
            <a:r>
              <a:rPr lang="en-US" altLang="ko-KR" sz="1700" b="1" dirty="0" smtClean="0">
                <a:solidFill>
                  <a:srgbClr val="07070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pPr marL="0" indent="0" algn="r">
              <a:buNone/>
            </a:pPr>
            <a:r>
              <a:rPr lang="en-US" altLang="ko-KR" sz="1700" b="1" dirty="0" smtClean="0">
                <a:solidFill>
                  <a:srgbClr val="07070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hgcho@pusan.ac.kr</a:t>
            </a:r>
          </a:p>
          <a:p>
            <a:pPr marL="0" indent="0" algn="r">
              <a:buNone/>
            </a:pPr>
            <a:r>
              <a:rPr lang="ko-KR" altLang="en-US" sz="1700" b="1" dirty="0" smtClean="0">
                <a:solidFill>
                  <a:srgbClr val="07070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정보 </a:t>
            </a:r>
            <a:r>
              <a:rPr lang="ko-KR" altLang="en-US" sz="1700" b="1" dirty="0">
                <a:solidFill>
                  <a:srgbClr val="07070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컴퓨터공학부  </a:t>
            </a:r>
            <a:endParaRPr lang="en-US" altLang="ko-KR" sz="1700" b="1" dirty="0" smtClean="0">
              <a:solidFill>
                <a:srgbClr val="070709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indent="0" algn="r">
              <a:buNone/>
            </a:pPr>
            <a:r>
              <a:rPr lang="ko-KR" altLang="en-US" sz="1700" b="1" dirty="0" smtClean="0">
                <a:solidFill>
                  <a:srgbClr val="07070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부산대학교</a:t>
            </a:r>
            <a:endParaRPr lang="ko-KR" altLang="en-US" sz="1700" b="1" dirty="0">
              <a:solidFill>
                <a:srgbClr val="070709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조판기</a:t>
            </a:r>
            <a:r>
              <a:rPr lang="en-US" altLang="ko-KR" dirty="0" smtClean="0"/>
              <a:t>(typesetter)</a:t>
            </a:r>
            <a:r>
              <a:rPr lang="ko-KR" altLang="en-US" dirty="0" smtClean="0"/>
              <a:t>인가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r>
              <a:rPr lang="en-US" altLang="ko-K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{0.2mm}{TEXT}</a:t>
            </a:r>
            <a:endParaRPr lang="ko-KR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23" y="2564904"/>
            <a:ext cx="8542117" cy="33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2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TeX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LaTeX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TeX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도널드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커누스</a:t>
            </a:r>
            <a:r>
              <a:rPr lang="en-US" altLang="ko-KR" dirty="0" smtClean="0"/>
              <a:t>(Donald Knuth)</a:t>
            </a:r>
            <a:r>
              <a:rPr lang="ko-KR" altLang="en-US" dirty="0" smtClean="0"/>
              <a:t>가 만든 문서 조판 언어와 관련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 수식을 예쁘게 나타낼 수 있음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LaTeX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레슬리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램포트</a:t>
            </a:r>
            <a:r>
              <a:rPr lang="en-US" altLang="ko-KR" dirty="0" smtClean="0"/>
              <a:t>(Leslie </a:t>
            </a:r>
            <a:r>
              <a:rPr lang="en-US" altLang="ko-KR" dirty="0" err="1" smtClean="0"/>
              <a:t>Lamport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만든 </a:t>
            </a:r>
            <a:r>
              <a:rPr lang="en-US" altLang="ko-KR" dirty="0" err="1" smtClean="0"/>
              <a:t>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조판 언어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 다양한 매크로를 추가한 형태임</a:t>
            </a:r>
            <a:endParaRPr lang="en-US" altLang="ko-KR" dirty="0" smtClean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ko-KR" altLang="ko-KR" sz="20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과학기술 분야에서 사용하는 워드 프로세서라고 </a:t>
            </a:r>
            <a:r>
              <a:rPr lang="ko-KR" altLang="en-US" sz="20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볼 수 있음</a:t>
            </a:r>
            <a:endParaRPr lang="ko-KR" altLang="ko-KR" sz="2000" dirty="0" smtClean="0">
              <a:effectLst/>
            </a:endParaRPr>
          </a:p>
          <a:p>
            <a:pPr lvl="1"/>
            <a:r>
              <a:rPr lang="ko-KR" altLang="en-US" dirty="0" smtClean="0"/>
              <a:t>문서를 프로그램 작성하듯이 쓸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글에 표시</a:t>
            </a:r>
            <a:r>
              <a:rPr lang="en-US" altLang="ko-KR" dirty="0" smtClean="0"/>
              <a:t>(markup)</a:t>
            </a:r>
            <a:r>
              <a:rPr lang="ko-KR" altLang="en-US" dirty="0" smtClean="0"/>
              <a:t>를 한 형태라고 봐도 무방함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33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철학과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철학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모양보다 문서 내용이 중요하다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내용을 충실하게 적으면 </a:t>
            </a:r>
            <a:r>
              <a:rPr lang="en-US" altLang="ko-KR" dirty="0" err="1" smtClean="0"/>
              <a:t>LaTeX</a:t>
            </a:r>
            <a:r>
              <a:rPr lang="ko-KR" altLang="en-US" dirty="0" smtClean="0"/>
              <a:t>이 알아서 예쁘게 보여 줄게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WYSIWYG(What you see is what you get)</a:t>
            </a:r>
            <a:r>
              <a:rPr lang="ko-KR" altLang="en-US" dirty="0" smtClean="0"/>
              <a:t>보다 약간 깊은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WYSIWYM(What you see is what you mean)</a:t>
            </a:r>
            <a:r>
              <a:rPr lang="ko-KR" altLang="en-US" dirty="0" smtClean="0"/>
              <a:t>이라고 부르기도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패키지를 통한 모듈 지원</a:t>
            </a:r>
            <a:endParaRPr lang="en-US" altLang="ko-KR" dirty="0" smtClean="0"/>
          </a:p>
          <a:p>
            <a:r>
              <a:rPr lang="en-US" altLang="ko-KR" dirty="0" err="1" smtClean="0"/>
              <a:t>LaTeX</a:t>
            </a:r>
            <a:r>
              <a:rPr lang="ko-KR" altLang="en-US" dirty="0"/>
              <a:t> </a:t>
            </a:r>
            <a:r>
              <a:rPr lang="ko-KR" altLang="en-US" dirty="0" smtClean="0"/>
              <a:t>발전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1978: </a:t>
            </a:r>
            <a:r>
              <a:rPr lang="ko-KR" altLang="en-US" dirty="0" err="1" smtClean="0"/>
              <a:t>커누스가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TeX</a:t>
            </a:r>
            <a:r>
              <a:rPr lang="ko-KR" altLang="en-US" dirty="0" smtClean="0"/>
              <a:t>을 개발함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1985: </a:t>
            </a:r>
            <a:r>
              <a:rPr lang="ko-KR" altLang="en-US" dirty="0" err="1" smtClean="0"/>
              <a:t>램포트가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LaTeX</a:t>
            </a:r>
            <a:r>
              <a:rPr lang="ko-KR" altLang="en-US" dirty="0" smtClean="0"/>
              <a:t>을 개발함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2.09)</a:t>
            </a:r>
          </a:p>
          <a:p>
            <a:pPr lvl="1"/>
            <a:r>
              <a:rPr lang="en-US" altLang="ko-KR" dirty="0" smtClean="0"/>
              <a:t>1994: </a:t>
            </a:r>
            <a:r>
              <a:rPr lang="ko-KR" altLang="en-US" dirty="0" smtClean="0"/>
              <a:t>현재 사용하는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2e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cf. 1990</a:t>
            </a:r>
            <a:r>
              <a:rPr lang="ko-KR" altLang="en-US" dirty="0" smtClean="0"/>
              <a:t>년대부터 </a:t>
            </a:r>
            <a:r>
              <a:rPr lang="en-US" altLang="ko-KR" dirty="0" smtClean="0"/>
              <a:t>LaTeX3</a:t>
            </a:r>
            <a:r>
              <a:rPr lang="ko-KR" altLang="en-US" dirty="0" smtClean="0"/>
              <a:t>가 개발되고 있으나 아직도 진행 중임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50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프로그램과 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등을 포함하여 묶어 둔 것을 </a:t>
            </a:r>
            <a:r>
              <a:rPr lang="ko-KR" altLang="en-US" dirty="0" err="1" smtClean="0"/>
              <a:t>배포판이라고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배포판으로는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teTeX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TeX</a:t>
            </a:r>
            <a:r>
              <a:rPr lang="en-US" altLang="ko-KR" dirty="0" smtClean="0"/>
              <a:t> Live, </a:t>
            </a:r>
            <a:r>
              <a:rPr lang="en-US" altLang="ko-KR" dirty="0" err="1" smtClean="0"/>
              <a:t>MiKTeX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윈도우에서는 </a:t>
            </a:r>
            <a:r>
              <a:rPr lang="en-US" altLang="ko-KR" dirty="0" err="1" smtClean="0"/>
              <a:t>MiKTeX</a:t>
            </a:r>
            <a:r>
              <a:rPr lang="ko-KR" altLang="en-US" dirty="0" smtClean="0"/>
              <a:t>이 더 유명하지만 한글 지원은 </a:t>
            </a:r>
            <a:r>
              <a:rPr lang="en-US" altLang="ko-KR" dirty="0" err="1" smtClean="0"/>
              <a:t>TeX</a:t>
            </a:r>
            <a:r>
              <a:rPr lang="en-US" altLang="ko-KR" dirty="0" smtClean="0"/>
              <a:t> Live</a:t>
            </a:r>
            <a:r>
              <a:rPr lang="ko-KR" altLang="en-US" dirty="0" smtClean="0"/>
              <a:t>가 더 원활함</a:t>
            </a:r>
            <a:endParaRPr lang="en-US" altLang="ko-KR" dirty="0" smtClean="0"/>
          </a:p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TeXLive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MiKTeX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기본 편집기로 </a:t>
            </a:r>
            <a:r>
              <a:rPr lang="en-US" altLang="ko-KR" dirty="0" err="1" smtClean="0"/>
              <a:t>TeXworks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실제로는 다른 편집기가 훨씬 더 편리함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편리한 무료 편집기로는 </a:t>
            </a:r>
            <a:r>
              <a:rPr lang="en-US" altLang="ko-KR" dirty="0" err="1" smtClean="0"/>
              <a:t>TeXmaker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TeXstudio</a:t>
            </a:r>
            <a:r>
              <a:rPr lang="ko-KR" altLang="en-US" dirty="0" smtClean="0"/>
              <a:t>가 유명함</a:t>
            </a:r>
            <a:endParaRPr lang="en-US" altLang="ko-KR" dirty="0" smtClean="0"/>
          </a:p>
          <a:p>
            <a:r>
              <a:rPr lang="ko-KR" altLang="en-US" dirty="0" smtClean="0"/>
              <a:t>윈도우용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TeX</a:t>
            </a:r>
            <a:r>
              <a:rPr lang="en-US" altLang="ko-KR" dirty="0"/>
              <a:t> </a:t>
            </a:r>
            <a:r>
              <a:rPr lang="en-US" altLang="ko-KR" dirty="0" smtClean="0"/>
              <a:t>Live + </a:t>
            </a:r>
            <a:r>
              <a:rPr lang="en-US" altLang="ko-KR" dirty="0" err="1" smtClean="0"/>
              <a:t>TeXstudio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woogyun.tistory.com/533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59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2C11CD"/>
                </a:solidFill>
              </a:rPr>
              <a:t>.</a:t>
            </a:r>
            <a:r>
              <a:rPr lang="en-US" altLang="ko-KR" dirty="0" err="1" smtClean="0">
                <a:solidFill>
                  <a:srgbClr val="2C11CD"/>
                </a:solidFill>
              </a:rPr>
              <a:t>tex</a:t>
            </a:r>
            <a:r>
              <a:rPr lang="en-US" altLang="ko-KR" dirty="0" smtClean="0">
                <a:solidFill>
                  <a:srgbClr val="2C11CD"/>
                </a:solidFill>
              </a:rPr>
              <a:t>   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2C11CD"/>
                </a:solidFill>
              </a:rPr>
              <a:t>.sty</a:t>
            </a:r>
            <a:r>
              <a:rPr lang="ko-KR" altLang="en-US" dirty="0" smtClean="0"/>
              <a:t>  스타일</a:t>
            </a:r>
            <a:r>
              <a:rPr lang="en-US" altLang="ko-KR" dirty="0" smtClean="0"/>
              <a:t>(style) file. </a:t>
            </a:r>
            <a:r>
              <a:rPr lang="ko-KR" altLang="en-US" dirty="0" smtClean="0"/>
              <a:t>특별한 형식을 정의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r>
              <a:rPr lang="en-US" altLang="ko-KR" dirty="0" err="1" smtClean="0">
                <a:solidFill>
                  <a:srgbClr val="0000FF"/>
                </a:solidFill>
              </a:rPr>
              <a:t>cls</a:t>
            </a:r>
            <a:r>
              <a:rPr lang="en-US" altLang="ko-KR" dirty="0" smtClean="0">
                <a:solidFill>
                  <a:srgbClr val="0000FF"/>
                </a:solidFill>
              </a:rPr>
              <a:t>  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 smtClean="0"/>
              <a:t>article, report, book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.log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.toc</a:t>
            </a:r>
            <a:r>
              <a:rPr lang="en-US" altLang="ko-KR" dirty="0" smtClean="0"/>
              <a:t>   Table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contents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.aux 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smtClean="0"/>
              <a:t>보조 정보 파일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r>
              <a:rPr lang="en-US" altLang="ko-KR" dirty="0" err="1" smtClean="0">
                <a:solidFill>
                  <a:srgbClr val="0000FF"/>
                </a:solidFill>
              </a:rPr>
              <a:t>bibi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/>
              <a:t>참고문헌 파일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6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수많은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(Engine)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다양한 </a:t>
            </a:r>
            <a:r>
              <a:rPr lang="en-US" altLang="ko-KR" dirty="0" err="1" smtClean="0"/>
              <a:t>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프로그램이 존재함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TeX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LaTeX</a:t>
            </a:r>
            <a:r>
              <a:rPr lang="ko-KR" altLang="en-US" dirty="0" smtClean="0"/>
              <a:t>외에도 </a:t>
            </a:r>
            <a:r>
              <a:rPr lang="en-US" altLang="ko-KR" dirty="0" err="1" smtClean="0"/>
              <a:t>pdfLaTeX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XeTeX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LuaTeX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여러 프로그램이 존재함</a:t>
            </a:r>
            <a:endParaRPr lang="en-US" altLang="ko-KR" baseline="0" dirty="0" smtClean="0"/>
          </a:p>
          <a:p>
            <a:pPr lvl="1"/>
            <a:r>
              <a:rPr lang="ko-KR" altLang="en-US" dirty="0" smtClean="0"/>
              <a:t>각 프로그램은 당시의 시대적 필요에 따라 만들어진 것임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pdfLaTeX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</a:t>
            </a:r>
            <a:r>
              <a:rPr lang="en-US" altLang="ko-KR" dirty="0" err="1" smtClean="0"/>
              <a:t>LaTeX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DVI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파일을 만들고 이 파일로부터 </a:t>
            </a:r>
            <a:r>
              <a:rPr lang="en-US" altLang="ko-KR" baseline="0" dirty="0" smtClean="0"/>
              <a:t>PostScript </a:t>
            </a:r>
            <a:r>
              <a:rPr lang="ko-KR" altLang="en-US" baseline="0" dirty="0" smtClean="0"/>
              <a:t>파일이나 </a:t>
            </a:r>
            <a:r>
              <a:rPr lang="en-US" altLang="ko-KR" baseline="0" dirty="0" smtClean="0"/>
              <a:t>Pdf </a:t>
            </a:r>
            <a:r>
              <a:rPr lang="ko-KR" altLang="en-US" baseline="0" dirty="0" smtClean="0"/>
              <a:t>파일을 만드는 프로그램을 따로 제공했었음</a:t>
            </a:r>
            <a:endParaRPr lang="en-US" altLang="ko-KR" baseline="0" dirty="0" smtClean="0"/>
          </a:p>
          <a:p>
            <a:pPr lvl="1"/>
            <a:r>
              <a:rPr lang="en-US" altLang="ko-KR" baseline="0" dirty="0" err="1" smtClean="0"/>
              <a:t>pdfLaTeX</a:t>
            </a:r>
            <a:r>
              <a:rPr lang="ko-KR" altLang="en-US" baseline="0" dirty="0" smtClean="0"/>
              <a:t>은 직접 </a:t>
            </a:r>
            <a:r>
              <a:rPr lang="en-US" altLang="ko-KR" baseline="0" dirty="0" smtClean="0"/>
              <a:t>Pdf</a:t>
            </a:r>
            <a:r>
              <a:rPr lang="ko-KR" altLang="en-US" baseline="0" dirty="0" smtClean="0"/>
              <a:t>를 만드는 </a:t>
            </a:r>
            <a:r>
              <a:rPr lang="en-US" altLang="ko-KR" baseline="0" dirty="0" err="1" smtClean="0"/>
              <a:t>LaTeX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</a:t>
            </a:r>
            <a:endParaRPr lang="en-US" altLang="ko-KR" baseline="0" dirty="0" smtClean="0"/>
          </a:p>
          <a:p>
            <a:pPr lvl="0"/>
            <a:r>
              <a:rPr lang="en-US" altLang="ko-KR" dirty="0" err="1" smtClean="0"/>
              <a:t>XeTeX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</a:t>
            </a:r>
            <a:r>
              <a:rPr lang="en-US" altLang="ko-KR" dirty="0" err="1" smtClean="0"/>
              <a:t>LaTeX</a:t>
            </a:r>
            <a:r>
              <a:rPr lang="ko-KR" altLang="en-US" dirty="0" smtClean="0"/>
              <a:t>의 글꼴은 </a:t>
            </a:r>
            <a:r>
              <a:rPr lang="en-US" altLang="ko-KR" dirty="0" err="1" smtClean="0"/>
              <a:t>metafont</a:t>
            </a:r>
            <a:r>
              <a:rPr lang="ko-KR" altLang="en-US" dirty="0" smtClean="0"/>
              <a:t>라는 글꼴로부터 생성됨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XeTeX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트루타입</a:t>
            </a:r>
            <a:r>
              <a:rPr lang="ko-KR" altLang="en-US" dirty="0" smtClean="0"/>
              <a:t> 글꼴을 사용할 수 있는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LuaTeX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언어 </a:t>
            </a:r>
            <a:r>
              <a:rPr lang="en-US" altLang="ko-KR" dirty="0" err="1" smtClean="0"/>
              <a:t>Lua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TeX</a:t>
            </a:r>
            <a:r>
              <a:rPr lang="ko-KR" altLang="en-US" dirty="0" smtClean="0"/>
              <a:t>에 내장시킨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64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source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전형적인 구조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altLang="ko-KR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[11pt]{</a:t>
            </a:r>
            <a:r>
              <a:rPr lang="en-US" altLang="ko-KR" sz="2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altLang="ko-KR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%book</a:t>
            </a:r>
            <a:endParaRPr lang="en-US" altLang="ko-KR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2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kotex</a:t>
            </a:r>
            <a:r>
              <a:rPr lang="en-US" altLang="ko-KR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%</a:t>
            </a:r>
            <a:r>
              <a:rPr lang="ko-KR" alt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한글처리용</a:t>
            </a:r>
            <a:r>
              <a:rPr lang="en-US" altLang="ko-KR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ko-KR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title{</a:t>
            </a:r>
            <a:r>
              <a:rPr lang="ko-KR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연구 계획서</a:t>
            </a: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author{</a:t>
            </a:r>
            <a:r>
              <a:rPr lang="ko-KR" alt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낸시랑</a:t>
            </a: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ko-KR" alt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장진준</a:t>
            </a: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date{\today}</a:t>
            </a:r>
          </a:p>
          <a:p>
            <a:pPr marL="0" indent="0">
              <a:buNone/>
            </a:pPr>
            <a:endParaRPr lang="en-US" altLang="ko-KR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r>
              <a:rPr lang="ko-KR" altLang="en-US" sz="2900" dirty="0" smtClean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본 </a:t>
            </a:r>
            <a:r>
              <a:rPr lang="ko-KR" altLang="en-US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연구에서는 </a:t>
            </a:r>
            <a:r>
              <a:rPr lang="ko-KR" altLang="en-US" sz="2900" dirty="0" err="1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납축전지의</a:t>
            </a:r>
            <a:r>
              <a:rPr lang="ko-KR" altLang="en-US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재충전 효율을 증진시키는 방법에 대하여 논하고자 합니다</a:t>
            </a:r>
            <a:r>
              <a:rPr lang="en-US" altLang="ko-KR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ko-KR" altLang="en-US" sz="2900" dirty="0" err="1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납축전지는</a:t>
            </a:r>
            <a:r>
              <a:rPr lang="ko-KR" altLang="en-US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다른 이차 전지에 비해 정전 용량과 전압이 높아 자동차 배터리에 주로 이용되고 있으나</a:t>
            </a:r>
            <a:r>
              <a:rPr lang="en-US" altLang="ko-KR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재충전을 반복함에 따라 유효 전압이 낮아져 사용하지 못하게 됩니다</a:t>
            </a:r>
            <a:r>
              <a:rPr lang="en-US" altLang="ko-KR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 이유는 </a:t>
            </a:r>
            <a:r>
              <a:rPr lang="ko-KR" altLang="en-US" sz="2900" dirty="0" err="1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황산납이</a:t>
            </a:r>
            <a:r>
              <a:rPr lang="ko-KR" altLang="en-US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전극에서 떨어져 전극과 접촉하지 못하게 되어 충전이 불가능해지기 때문입니다</a:t>
            </a:r>
            <a:r>
              <a:rPr lang="en-US" altLang="ko-KR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따라서 이 연구의 목표는 </a:t>
            </a:r>
            <a:r>
              <a:rPr lang="ko-KR" altLang="en-US" sz="2900" dirty="0" err="1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황산납이</a:t>
            </a:r>
            <a:r>
              <a:rPr lang="ko-KR" altLang="en-US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전극에서 떨어져 나오는 현상을 방지하는 방법의 탐색이라고 할 수 </a:t>
            </a:r>
            <a:r>
              <a:rPr lang="ko-KR" altLang="en-US" sz="2900" dirty="0" smtClean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있다</a:t>
            </a:r>
            <a:r>
              <a:rPr lang="en-US" altLang="ko-KR" sz="2900" dirty="0">
                <a:solidFill>
                  <a:srgbClr val="2C11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end{document}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09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 구조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문서 클래스 선언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패키지 선언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필드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문서 내용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4283968" y="1673352"/>
            <a:ext cx="4402832" cy="3843880"/>
          </a:xfrm>
          <a:solidFill>
            <a:srgbClr val="FFC000"/>
          </a:solidFill>
          <a:ln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{article}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kotex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\title{\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 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사용하기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은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을 이용한 문서 편집 시스템입니다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이공학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분야에서는 표준처럼 사용되는 시스템입니다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현재 버전은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LaTeXe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입니다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52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9D4C697-348E-498D-9178-ED89A327C91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기초적인 글자 입력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Ordinary letter</a:t>
            </a:r>
          </a:p>
          <a:p>
            <a:r>
              <a:rPr lang="en-US" altLang="ko-KR"/>
              <a:t>10</a:t>
            </a:r>
            <a:r>
              <a:rPr lang="ko-KR" altLang="en-US"/>
              <a:t>개의 </a:t>
            </a:r>
            <a:r>
              <a:rPr lang="en-US" altLang="ko-KR"/>
              <a:t>Command letters</a:t>
            </a:r>
          </a:p>
          <a:p>
            <a:pPr lvl="1"/>
            <a:r>
              <a:rPr lang="en-US" altLang="ko-KR"/>
              <a:t># </a:t>
            </a:r>
          </a:p>
          <a:p>
            <a:pPr lvl="1"/>
            <a:r>
              <a:rPr lang="en-US" altLang="ko-KR"/>
              <a:t>$ </a:t>
            </a:r>
          </a:p>
          <a:p>
            <a:pPr lvl="1"/>
            <a:r>
              <a:rPr lang="en-US" altLang="ko-KR"/>
              <a:t>% </a:t>
            </a:r>
          </a:p>
          <a:p>
            <a:pPr lvl="1"/>
            <a:r>
              <a:rPr lang="en-US" altLang="ko-KR"/>
              <a:t>&amp; </a:t>
            </a:r>
          </a:p>
          <a:p>
            <a:pPr lvl="1"/>
            <a:r>
              <a:rPr lang="en-US" altLang="ko-KR"/>
              <a:t>~ </a:t>
            </a:r>
          </a:p>
          <a:p>
            <a:pPr lvl="1"/>
            <a:r>
              <a:rPr lang="en-US" altLang="ko-KR"/>
              <a:t>_ </a:t>
            </a:r>
          </a:p>
          <a:p>
            <a:pPr lvl="1"/>
            <a:r>
              <a:rPr lang="en-US" altLang="ko-KR"/>
              <a:t>^ </a:t>
            </a:r>
          </a:p>
          <a:p>
            <a:pPr lvl="1"/>
            <a:r>
              <a:rPr lang="en-US" altLang="ko-KR"/>
              <a:t>\ </a:t>
            </a:r>
          </a:p>
          <a:p>
            <a:pPr lvl="1"/>
            <a:r>
              <a:rPr lang="en-US" altLang="ko-KR"/>
              <a:t>{ </a:t>
            </a:r>
          </a:p>
          <a:p>
            <a:pPr lvl="1"/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0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ko-KR" altLang="en-US" dirty="0" smtClean="0"/>
              <a:t>으로 문서를 만드는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tex</a:t>
            </a:r>
            <a:r>
              <a:rPr lang="en-US" altLang="ko-KR" dirty="0" smtClean="0"/>
              <a:t> source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smtClean="0"/>
              <a:t>Compile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적절한 </a:t>
            </a:r>
            <a:r>
              <a:rPr lang="en-US" altLang="ko-KR" dirty="0" smtClean="0"/>
              <a:t>engine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Xelatex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출력문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pdf, dvi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2-pass</a:t>
            </a:r>
            <a:r>
              <a:rPr lang="ko-KR" altLang="en-US" dirty="0" smtClean="0"/>
              <a:t>로 다시 </a:t>
            </a:r>
            <a:r>
              <a:rPr lang="en-US" altLang="ko-KR" dirty="0" smtClean="0"/>
              <a:t>compile</a:t>
            </a:r>
          </a:p>
          <a:p>
            <a:pPr lvl="1"/>
            <a:r>
              <a:rPr lang="en-US" altLang="ko-KR" dirty="0" smtClean="0"/>
              <a:t>reference </a:t>
            </a:r>
            <a:r>
              <a:rPr lang="ko-KR" altLang="en-US" dirty="0" smtClean="0"/>
              <a:t>재구성하기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참고문헌 정리하기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2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년 뒤에 </a:t>
            </a:r>
            <a:r>
              <a:rPr lang="en-US" altLang="ko-KR" dirty="0" err="1" smtClean="0"/>
              <a:t>secret.hwp</a:t>
            </a:r>
            <a:r>
              <a:rPr lang="ko-KR" altLang="en-US" dirty="0" smtClean="0"/>
              <a:t>를 발견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secret.hwp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읽으려면 무엇을 준비해야 할까 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hwp.exe</a:t>
            </a:r>
          </a:p>
          <a:p>
            <a:r>
              <a:rPr lang="ko-KR" altLang="en-US" dirty="0" smtClean="0"/>
              <a:t>윈도우 </a:t>
            </a:r>
            <a:r>
              <a:rPr lang="en-US" altLang="ko-KR" dirty="0" smtClean="0"/>
              <a:t>10</a:t>
            </a:r>
          </a:p>
          <a:p>
            <a:r>
              <a:rPr lang="ko-KR" altLang="en-US" dirty="0" smtClean="0"/>
              <a:t>한글 </a:t>
            </a:r>
            <a:r>
              <a:rPr lang="en-US" altLang="ko-KR" dirty="0" smtClean="0"/>
              <a:t>font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97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ko-KR" altLang="en-US" dirty="0" smtClean="0"/>
              <a:t>에서 사용하는 </a:t>
            </a:r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smtClean="0"/>
              <a:t>(Command)</a:t>
            </a:r>
          </a:p>
          <a:p>
            <a:pPr lvl="1"/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\section</a:t>
            </a:r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lvl="1"/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\end{itemize}</a:t>
            </a:r>
          </a:p>
          <a:p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r>
              <a:rPr lang="en-US" altLang="ko-KR" dirty="0" smtClean="0"/>
              <a:t>Text</a:t>
            </a:r>
          </a:p>
          <a:p>
            <a:r>
              <a:rPr lang="en-US" altLang="ko-KR" dirty="0" smtClean="0"/>
              <a:t>Special Text </a:t>
            </a:r>
          </a:p>
          <a:p>
            <a:pPr lvl="1"/>
            <a:r>
              <a:rPr lang="ko-KR" altLang="en-US" dirty="0" smtClean="0"/>
              <a:t>전혀 다른 의미를 가지고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verbatim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\verbatim</a:t>
            </a:r>
            <a:r>
              <a:rPr lang="en-US" altLang="ko-KR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ko-K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*&amp;^*^@@!#</a:t>
            </a:r>
            <a:r>
              <a:rPr lang="en-US" altLang="ko-KR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ko-KR" altLang="en-U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59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E21F6F3-C10D-438F-8B70-144D941556E9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ko-KR" altLang="en-US" dirty="0" smtClean="0"/>
              <a:t>에서 사용하는 </a:t>
            </a:r>
            <a:r>
              <a:rPr lang="ko-KR" altLang="en-US" dirty="0"/>
              <a:t>단위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119" y="1510823"/>
            <a:ext cx="8229600" cy="4876800"/>
          </a:xfrm>
        </p:spPr>
        <p:txBody>
          <a:bodyPr/>
          <a:lstStyle/>
          <a:p>
            <a:r>
              <a:rPr lang="ko-KR" altLang="en-US" sz="2400" dirty="0" smtClean="0"/>
              <a:t>크기 설명에 사용 단위</a:t>
            </a:r>
            <a:endParaRPr lang="ko-KR" altLang="en-US" sz="2400" dirty="0"/>
          </a:p>
          <a:p>
            <a:pPr lvl="1">
              <a:lnSpc>
                <a:spcPts val="1600"/>
              </a:lnSpc>
            </a:pPr>
            <a:r>
              <a:rPr lang="ko-K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</a:p>
          <a:p>
            <a:pPr lvl="1">
              <a:lnSpc>
                <a:spcPts val="1600"/>
              </a:lnSpc>
            </a:pPr>
            <a:r>
              <a: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cm</a:t>
            </a:r>
          </a:p>
          <a:p>
            <a:pPr lvl="1">
              <a:lnSpc>
                <a:spcPts val="1600"/>
              </a:lnSpc>
            </a:pPr>
            <a:r>
              <a: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1600"/>
              </a:lnSpc>
            </a:pPr>
            <a:r>
              <a: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1600"/>
              </a:lnSpc>
            </a:pPr>
            <a:r>
              <a: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pc, </a:t>
            </a:r>
            <a:r>
              <a:rPr lang="en-US" altLang="ko-K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12pt</a:t>
            </a:r>
            <a:r>
              <a:rPr lang="ko-KR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가 약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ko-KR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피카</a:t>
            </a:r>
            <a:endParaRPr lang="ko-KR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1600"/>
              </a:lnSpc>
            </a:pPr>
            <a:r>
              <a:rPr lang="ko-KR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현재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ko-KR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에서 문제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ko-KR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의 너비를 뜻함</a:t>
            </a:r>
          </a:p>
          <a:p>
            <a:pPr lvl="1">
              <a:lnSpc>
                <a:spcPts val="1600"/>
              </a:lnSpc>
            </a:pPr>
            <a:r>
              <a:rPr lang="ko-KR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ex, </a:t>
            </a:r>
            <a:r>
              <a:rPr lang="ko-KR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현재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ko-KR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에서 문자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ko-KR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의 높이를 뜻함</a:t>
            </a:r>
          </a:p>
          <a:p>
            <a:r>
              <a:rPr lang="ko-K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공백</a:t>
            </a:r>
          </a:p>
          <a:p>
            <a:pPr lvl="1"/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hspace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hfill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\/ </a:t>
            </a:r>
            <a:r>
              <a:rPr lang="ko-KR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이탤릭체와</a:t>
            </a:r>
            <a:r>
              <a:rPr lang="ko-K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쓸 때</a:t>
            </a:r>
          </a:p>
          <a:p>
            <a:pPr lvl="1"/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 , ~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7189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1F4A33-6527-40C8-8984-213A808C1C6D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글자 입력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다음을 출력해보자</a:t>
            </a:r>
          </a:p>
          <a:p>
            <a:pPr lvl="1"/>
            <a:r>
              <a:rPr lang="ko-KR" altLang="en-US"/>
              <a:t>“</a:t>
            </a:r>
            <a:r>
              <a:rPr lang="en-US" altLang="ko-KR"/>
              <a:t>`Fi’ of ‘fum ?’ ”  he asked</a:t>
            </a:r>
          </a:p>
          <a:p>
            <a:pPr lvl="1"/>
            <a:endParaRPr lang="en-US" altLang="ko-KR"/>
          </a:p>
          <a:p>
            <a:r>
              <a:rPr lang="en-US" altLang="ko-KR"/>
              <a:t>Dash</a:t>
            </a:r>
          </a:p>
          <a:p>
            <a:pPr lvl="1"/>
            <a:r>
              <a:rPr lang="en-US" altLang="ko-KR"/>
              <a:t> -	-- 	---</a:t>
            </a:r>
          </a:p>
          <a:p>
            <a:r>
              <a:rPr lang="en-US" altLang="ko-KR"/>
              <a:t>Space after period</a:t>
            </a:r>
          </a:p>
          <a:p>
            <a:pPr lvl="1"/>
            <a:r>
              <a:rPr lang="en-US" altLang="ko-KR"/>
              <a:t>Tinker at al. make the double play</a:t>
            </a:r>
          </a:p>
          <a:p>
            <a:pPr lvl="1"/>
            <a:r>
              <a:rPr lang="en-US" altLang="ko-KR"/>
              <a:t>.\ </a:t>
            </a:r>
          </a:p>
        </p:txBody>
      </p:sp>
    </p:spTree>
    <p:extLst>
      <p:ext uri="{BB962C8B-B14F-4D97-AF65-F5344CB8AC3E}">
        <p14:creationId xmlns:p14="http://schemas.microsoft.com/office/powerpoint/2010/main" val="44159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233265E-E6F7-4991-9EA3-4EF23421DD64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 Display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\&amp;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\%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\today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amssymb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96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D0DFAFE-95EF-4698-BB49-A14DBB00B05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Processing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itemize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enumerate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\begin{description}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\item[ here ] sample text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연속해서 사용할 수 있다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Nested structure</a:t>
            </a:r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567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39DAA29-0133-44B7-B638-4EC18E12D29D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 </a:t>
            </a:r>
            <a:r>
              <a:rPr lang="en-US" altLang="ko-KR" dirty="0" smtClean="0"/>
              <a:t>- Mathematical </a:t>
            </a:r>
            <a:r>
              <a:rPr lang="en-US" altLang="ko-KR" dirty="0"/>
              <a:t>Equation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\begin{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displaymath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 x_2 $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또는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\(  \)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\[  x_3 \]  </a:t>
            </a:r>
          </a:p>
          <a:p>
            <a:r>
              <a:rPr lang="ko-K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번호있는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수식 쓰기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\begin{ equation }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x^2 + y^2 = r^2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\end{  equation }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여기에서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\label{NAME}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\end{  equation }</a:t>
            </a:r>
          </a:p>
          <a:p>
            <a:pPr lvl="1"/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한 뒤에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\ref{NAME}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을 쓰면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symbolic referencing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을 할 수 있다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단 이 경우에는 반드시 두 번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latex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을 돌려야 한다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809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A95B546-599F-4419-BAA0-B608EC830D29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수식용</a:t>
            </a:r>
            <a:r>
              <a:rPr lang="ko-KR" altLang="en-US" dirty="0" smtClean="0"/>
              <a:t> 특수 기호 </a:t>
            </a:r>
            <a:endParaRPr lang="ko-KR" alt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윗</a:t>
            </a:r>
            <a:r>
              <a:rPr lang="ko-KR" altLang="en-US" dirty="0"/>
              <a:t> 첨자와 </a:t>
            </a:r>
            <a:r>
              <a:rPr lang="ko-KR" altLang="en-US" dirty="0" err="1"/>
              <a:t>아랫첨자</a:t>
            </a:r>
            <a:endParaRPr lang="ko-KR" altLang="en-US" dirty="0"/>
          </a:p>
          <a:p>
            <a:pPr lvl="1"/>
            <a:r>
              <a:rPr lang="en-US" altLang="ko-KR" dirty="0" smtClean="0"/>
              <a:t>^  (hat)</a:t>
            </a:r>
            <a:endParaRPr lang="en-US" altLang="ko-KR" dirty="0"/>
          </a:p>
          <a:p>
            <a:pPr lvl="1"/>
            <a:r>
              <a:rPr lang="en-US" altLang="ko-KR" dirty="0"/>
              <a:t>_  (</a:t>
            </a:r>
            <a:r>
              <a:rPr lang="en-US" altLang="ko-KR" dirty="0" smtClean="0"/>
              <a:t>under bar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만일 그룹일 경우에는 </a:t>
            </a:r>
            <a:r>
              <a:rPr lang="en-US" altLang="ko-KR" dirty="0"/>
              <a:t>{ }</a:t>
            </a:r>
            <a:r>
              <a:rPr lang="ko-KR" altLang="en-US" dirty="0"/>
              <a:t>로 묶어야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위 첨자가 모두 있을 경우에는</a:t>
            </a:r>
          </a:p>
          <a:p>
            <a:pPr lvl="1"/>
            <a:r>
              <a:rPr lang="ko-KR" altLang="en-US" dirty="0"/>
              <a:t>그 순서에는 상관이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T^2_y</a:t>
            </a:r>
          </a:p>
          <a:p>
            <a:r>
              <a:rPr lang="ko-KR" altLang="en-US" dirty="0" err="1"/>
              <a:t>분수쓰기</a:t>
            </a:r>
            <a:endParaRPr lang="ko-KR" altLang="en-US" dirty="0"/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{ A }{B}</a:t>
            </a:r>
          </a:p>
          <a:p>
            <a:r>
              <a:rPr lang="en-US" altLang="ko-KR" dirty="0"/>
              <a:t>Root </a:t>
            </a:r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{ 2 }</a:t>
            </a:r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[n]{2}</a:t>
            </a:r>
          </a:p>
        </p:txBody>
      </p:sp>
    </p:spTree>
    <p:extLst>
      <p:ext uri="{BB962C8B-B14F-4D97-AF65-F5344CB8AC3E}">
        <p14:creationId xmlns:p14="http://schemas.microsoft.com/office/powerpoint/2010/main" val="317889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558351E-1527-4A06-BF37-708918D37CB9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그리스 문자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WinEDT</a:t>
            </a:r>
            <a:r>
              <a:rPr lang="ko-KR" altLang="en-US" dirty="0"/>
              <a:t>의 </a:t>
            </a:r>
            <a:r>
              <a:rPr lang="en-US" altLang="ko-KR" dirty="0"/>
              <a:t>tool</a:t>
            </a:r>
            <a:r>
              <a:rPr lang="ko-KR" altLang="en-US" dirty="0"/>
              <a:t>에 있으므로 매우 편하게 쓸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 대소문자를 잘 구별해야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영문 </a:t>
            </a:r>
            <a:r>
              <a:rPr lang="ko-KR" altLang="en-US" dirty="0" err="1"/>
              <a:t>붓글씨체를</a:t>
            </a:r>
            <a:r>
              <a:rPr lang="ko-KR" altLang="en-US" dirty="0"/>
              <a:t> 잘 사용하면 아주 멋스럽다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Calligraphic Letters</a:t>
            </a:r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$\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F$</a:t>
            </a:r>
          </a:p>
        </p:txBody>
      </p:sp>
    </p:spTree>
    <p:extLst>
      <p:ext uri="{BB962C8B-B14F-4D97-AF65-F5344CB8AC3E}">
        <p14:creationId xmlns:p14="http://schemas.microsoft.com/office/powerpoint/2010/main" val="3263520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0FB328C-8114-40DC-87A6-44E61B570258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수학기호 </a:t>
            </a:r>
            <a:r>
              <a:rPr lang="en-US" altLang="ko-KR"/>
              <a:t>1 : </a:t>
            </a:r>
            <a:r>
              <a:rPr lang="ko-KR" altLang="en-US"/>
              <a:t>수학기호의 기본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수학기호를</a:t>
            </a:r>
            <a:r>
              <a:rPr lang="ko-KR" altLang="en-US" dirty="0"/>
              <a:t> 사용법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  <a:p>
            <a:pPr lvl="1"/>
            <a:r>
              <a:rPr lang="en-US" altLang="ko-KR" dirty="0" err="1"/>
              <a:t>LaTeX</a:t>
            </a:r>
            <a:r>
              <a:rPr lang="ko-KR" altLang="en-US" dirty="0"/>
              <a:t>의 기본을 그대로 사용하는 방법</a:t>
            </a:r>
          </a:p>
          <a:p>
            <a:pPr lvl="1"/>
            <a:r>
              <a:rPr lang="en-US" altLang="ko-KR" dirty="0" err="1"/>
              <a:t>Amstex</a:t>
            </a:r>
            <a:r>
              <a:rPr lang="en-US" altLang="ko-KR" dirty="0"/>
              <a:t> (</a:t>
            </a:r>
            <a:r>
              <a:rPr lang="ko-KR" altLang="en-US" dirty="0"/>
              <a:t>미국 </a:t>
            </a:r>
            <a:r>
              <a:rPr lang="ko-KR" altLang="en-US" dirty="0" err="1"/>
              <a:t>수학회에서</a:t>
            </a:r>
            <a:r>
              <a:rPr lang="ko-KR" altLang="en-US" dirty="0"/>
              <a:t> 제공하는 </a:t>
            </a:r>
            <a:r>
              <a:rPr lang="en-US" altLang="ko-KR" dirty="0"/>
              <a:t>package)</a:t>
            </a:r>
            <a:r>
              <a:rPr lang="ko-KR" altLang="en-US" dirty="0"/>
              <a:t>를 사용하기</a:t>
            </a:r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amssymb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ko-KR" altLang="en-US" dirty="0" err="1"/>
              <a:t>를</a:t>
            </a:r>
            <a:r>
              <a:rPr lang="ko-KR" altLang="en-US" dirty="0"/>
              <a:t> 사용하면 모두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수식에서 설명 문장을 쓸 때</a:t>
            </a:r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\(  y &gt; z \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mbox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{ if this $x_2 &gt; y^2$ } \)</a:t>
            </a:r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mbox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{  }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에서 수식 외는 모두  일반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문장</a:t>
            </a:r>
          </a:p>
        </p:txBody>
      </p:sp>
    </p:spTree>
    <p:extLst>
      <p:ext uri="{BB962C8B-B14F-4D97-AF65-F5344CB8AC3E}">
        <p14:creationId xmlns:p14="http://schemas.microsoft.com/office/powerpoint/2010/main" val="2085653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791255F-9830-4818-94DD-6BECDE1FBC21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수학기호 </a:t>
            </a:r>
            <a:r>
              <a:rPr lang="en-US" altLang="ko-KR"/>
              <a:t>2  ; </a:t>
            </a:r>
            <a:r>
              <a:rPr lang="ko-KR" altLang="en-US"/>
              <a:t>각종 괄호기호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Lemiters</a:t>
            </a:r>
          </a:p>
          <a:p>
            <a:r>
              <a:rPr lang="en-US" altLang="ko-KR"/>
              <a:t>WinEdt</a:t>
            </a:r>
            <a:r>
              <a:rPr lang="ko-KR" altLang="en-US"/>
              <a:t>의 왼쪽에서 </a:t>
            </a:r>
            <a:r>
              <a:rPr lang="en-US" altLang="ko-KR"/>
              <a:t>7</a:t>
            </a:r>
            <a:r>
              <a:rPr lang="ko-KR" altLang="en-US"/>
              <a:t>번째 </a:t>
            </a:r>
            <a:r>
              <a:rPr lang="en-US" altLang="ko-KR"/>
              <a:t>Tab</a:t>
            </a:r>
            <a:r>
              <a:rPr lang="ko-KR" altLang="en-US"/>
              <a:t>을 열어서</a:t>
            </a:r>
          </a:p>
          <a:p>
            <a:pPr lvl="1"/>
            <a:r>
              <a:rPr lang="ko-KR" altLang="en-US"/>
              <a:t>괄호</a:t>
            </a:r>
          </a:p>
          <a:p>
            <a:pPr lvl="1"/>
            <a:r>
              <a:rPr lang="en-US" altLang="ko-KR"/>
              <a:t>Ceiling, flooring, uparrow</a:t>
            </a:r>
          </a:p>
          <a:p>
            <a:r>
              <a:rPr lang="en-US" altLang="ko-KR"/>
              <a:t>\left|   </a:t>
            </a:r>
            <a:r>
              <a:rPr lang="ko-KR" altLang="en-US"/>
              <a:t>여기에 뭔가를 쓴다  </a:t>
            </a:r>
            <a:r>
              <a:rPr lang="en-US" altLang="ko-KR"/>
              <a:t>\right|</a:t>
            </a:r>
          </a:p>
          <a:p>
            <a:r>
              <a:rPr lang="ko-KR" altLang="en-US"/>
              <a:t>만일 한 수식이 줄을 넘어갈 경우에는</a:t>
            </a:r>
          </a:p>
          <a:p>
            <a:pPr lvl="1"/>
            <a:r>
              <a:rPr lang="en-US" altLang="ko-KR"/>
              <a:t>A + B + c + d + e + f + \nonumber \\</a:t>
            </a:r>
          </a:p>
          <a:p>
            <a:pPr lvl="1"/>
            <a:r>
              <a:rPr lang="en-US" altLang="ko-KR"/>
              <a:t>K + l + m </a:t>
            </a:r>
          </a:p>
          <a:p>
            <a:pPr lvl="2"/>
            <a:r>
              <a:rPr lang="en-US" altLang="ko-KR"/>
              <a:t> nonumber</a:t>
            </a:r>
            <a:r>
              <a:rPr lang="ko-KR" altLang="en-US"/>
              <a:t>는 수식번호를 달지 않는다는 뜻</a:t>
            </a:r>
          </a:p>
          <a:p>
            <a:r>
              <a:rPr lang="en-US" altLang="ko-KR"/>
              <a:t>Over and underlining</a:t>
            </a:r>
          </a:p>
        </p:txBody>
      </p:sp>
    </p:spTree>
    <p:extLst>
      <p:ext uri="{BB962C8B-B14F-4D97-AF65-F5344CB8AC3E}">
        <p14:creationId xmlns:p14="http://schemas.microsoft.com/office/powerpoint/2010/main" val="217904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형식과 내용의 분리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39522"/>
            <a:ext cx="6117704" cy="4711981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8325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4263BEC-A21B-4E6A-8576-1EE964491240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수학기호 </a:t>
            </a:r>
            <a:r>
              <a:rPr lang="en-US" altLang="ko-KR"/>
              <a:t>2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수식기호에서 이탤릭이 아닌 함수이름들</a:t>
            </a:r>
          </a:p>
          <a:p>
            <a:pPr lvl="1"/>
            <a:r>
              <a:rPr lang="ko-KR" altLang="en-US"/>
              <a:t>  </a:t>
            </a:r>
            <a:r>
              <a:rPr lang="en-US" altLang="ko-KR"/>
              <a:t>log </a:t>
            </a:r>
          </a:p>
          <a:p>
            <a:pPr lvl="1"/>
            <a:r>
              <a:rPr lang="en-US" altLang="ko-KR"/>
              <a:t>  sin cos tan</a:t>
            </a:r>
          </a:p>
          <a:p>
            <a:pPr lvl="1"/>
            <a:r>
              <a:rPr lang="en-US" altLang="ko-KR"/>
              <a:t> gcd mod</a:t>
            </a:r>
          </a:p>
          <a:p>
            <a:r>
              <a:rPr lang="ko-KR" altLang="en-US"/>
              <a:t>연습문제</a:t>
            </a:r>
          </a:p>
          <a:p>
            <a:pPr lvl="1"/>
            <a:r>
              <a:rPr lang="en-US" altLang="ko-KR"/>
              <a:t>1</a:t>
            </a:r>
            <a:r>
              <a:rPr lang="ko-KR" altLang="en-US"/>
              <a:t>에서 </a:t>
            </a:r>
            <a:r>
              <a:rPr lang="en-US" altLang="ko-KR"/>
              <a:t>n </a:t>
            </a:r>
            <a:r>
              <a:rPr lang="ko-KR" altLang="en-US"/>
              <a:t>까지의 합이 </a:t>
            </a:r>
            <a:r>
              <a:rPr lang="en-US" altLang="ko-KR"/>
              <a:t>n(n+1)/2 </a:t>
            </a:r>
            <a:r>
              <a:rPr lang="ko-KR" altLang="en-US"/>
              <a:t>가 됨을 쓰시오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적분기호를 넣어서 </a:t>
            </a:r>
            <a:r>
              <a:rPr lang="en-US" altLang="ko-KR"/>
              <a:t>x^2 </a:t>
            </a:r>
            <a:r>
              <a:rPr lang="ko-KR" altLang="en-US"/>
              <a:t>을 </a:t>
            </a:r>
            <a:r>
              <a:rPr lang="en-US" altLang="ko-KR"/>
              <a:t>1</a:t>
            </a:r>
            <a:r>
              <a:rPr lang="ko-KR" altLang="en-US"/>
              <a:t>에서 </a:t>
            </a:r>
            <a:r>
              <a:rPr lang="en-US" altLang="ko-KR"/>
              <a:t>2</a:t>
            </a:r>
            <a:r>
              <a:rPr lang="ko-KR" altLang="en-US"/>
              <a:t>까지 적분한 식을 만드시요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(2n + 1) / n </a:t>
            </a:r>
            <a:r>
              <a:rPr lang="ko-KR" altLang="en-US"/>
              <a:t>에서 </a:t>
            </a:r>
            <a:r>
              <a:rPr lang="en-US" altLang="ko-KR"/>
              <a:t>n</a:t>
            </a:r>
            <a:r>
              <a:rPr lang="ko-KR" altLang="en-US"/>
              <a:t>이 무한대로 갈 때 그 값이 </a:t>
            </a:r>
            <a:r>
              <a:rPr lang="en-US" altLang="ko-KR"/>
              <a:t>2</a:t>
            </a:r>
            <a:r>
              <a:rPr lang="ko-KR" altLang="en-US"/>
              <a:t>가 됨을 보이시요</a:t>
            </a:r>
          </a:p>
          <a:p>
            <a:pPr lvl="1"/>
            <a:r>
              <a:rPr lang="ko-KR" altLang="en-US"/>
              <a:t>각각을 </a:t>
            </a:r>
            <a:r>
              <a:rPr lang="en-US" altLang="ko-KR"/>
              <a:t>labeling</a:t>
            </a:r>
            <a:r>
              <a:rPr lang="ko-KR" altLang="en-US"/>
              <a:t>을 하여 문장으로 언급하시요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>
              <a:buFont typeface="Wingdings" panose="05000000000000000000" pitchFamily="2" charset="2"/>
              <a:buNone/>
            </a:pPr>
            <a:endParaRPr lang="en-US" altLang="ko-KR"/>
          </a:p>
          <a:p>
            <a:pPr>
              <a:buFont typeface="Wingdings" panose="05000000000000000000" pitchFamily="2" charset="2"/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926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0792F41-2DD7-46AF-AC1D-97B6B075DD51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LaTeX</a:t>
            </a:r>
            <a:r>
              <a:rPr lang="ko-KR" altLang="en-US"/>
              <a:t>에서 배열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\begin{array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clcr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&amp; C &amp; D \\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&amp; C &amp; D \\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&amp; C &amp; D \\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&amp; C &amp; 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\end{array}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각 항목간의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입니다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각 줄의 끝은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\\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입니다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도 마찬가지 형식입니다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\begin{table}</a:t>
            </a:r>
          </a:p>
          <a:p>
            <a:pPr lvl="1">
              <a:buFontTx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5333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13154DB-66B4-4679-86EF-DFACDFC77D1F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만들기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\begin{tabular}{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c|c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|}\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Center</a:t>
            </a:r>
          </a:p>
          <a:p>
            <a:pPr lvl="2"/>
            <a:r>
              <a:rPr lang="ko-KR" altLang="en-US" dirty="0"/>
              <a:t>또는 </a:t>
            </a:r>
            <a:r>
              <a:rPr lang="en-US" altLang="ko-KR" dirty="0"/>
              <a:t>r, l</a:t>
            </a:r>
            <a:r>
              <a:rPr lang="ko-KR" altLang="en-US" dirty="0"/>
              <a:t>을 사용할 수 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칸막이 문자는 </a:t>
            </a:r>
            <a:r>
              <a:rPr lang="en-US" altLang="ko-KR" dirty="0"/>
              <a:t>vertical </a:t>
            </a:r>
            <a:r>
              <a:rPr lang="ko-KR" altLang="en-US" dirty="0"/>
              <a:t>막대기</a:t>
            </a:r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r>
              <a:rPr lang="ko-KR" altLang="en-US" dirty="0"/>
              <a:t>은 </a:t>
            </a:r>
            <a:r>
              <a:rPr lang="ko-KR" altLang="en-US" dirty="0" smtClean="0"/>
              <a:t> 수평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여유를 만들고 </a:t>
            </a:r>
            <a:r>
              <a:rPr lang="ko-KR" altLang="en-US" dirty="0"/>
              <a:t>줄을 친다는 말씀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089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5B3F888-4D93-4C8B-8287-60F1863863D9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대화 환경</a:t>
            </a:r>
            <a:endParaRPr lang="ko-KR" alt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Compile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중간에 사용자로부터 입력을 받음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typein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typeout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37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TeX</a:t>
            </a:r>
            <a:r>
              <a:rPr lang="en-US" altLang="ko-KR" dirty="0" smtClean="0"/>
              <a:t> Live + </a:t>
            </a:r>
            <a:r>
              <a:rPr lang="en-US" altLang="ko-KR" dirty="0" err="1" smtClean="0"/>
              <a:t>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전용 </a:t>
            </a:r>
            <a:r>
              <a:rPr lang="en-US" altLang="ko-KR" dirty="0" smtClean="0"/>
              <a:t>editor 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WinEDT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TeXstudio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문서 편집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컴파일 및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r>
              <a:rPr lang="ko-KR" altLang="en-US" dirty="0" smtClean="0"/>
              <a:t>인터넷을 사용할 수 있는 경우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https://www.sharelatex.com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회원가입 및 로그인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New Project </a:t>
            </a:r>
            <a:r>
              <a:rPr lang="ko-KR" altLang="en-US" dirty="0" smtClean="0"/>
              <a:t>클릭 후 </a:t>
            </a:r>
            <a:r>
              <a:rPr lang="en-US" altLang="ko-KR" dirty="0" smtClean="0"/>
              <a:t>Blank Project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프로젝트 명 입력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파일 편집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Recompile </a:t>
            </a:r>
            <a:r>
              <a:rPr lang="ko-KR" altLang="en-US" dirty="0" smtClean="0"/>
              <a:t>버튼으로 내용 확인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다운로드 버튼을 이용하여 출력물 다운로드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34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문서의 일반적인 형태를 정해 주는 템플릿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짧은 글은 </a:t>
            </a:r>
            <a:r>
              <a:rPr lang="en-US" altLang="ko-KR" dirty="0" smtClean="0"/>
              <a:t>article, </a:t>
            </a:r>
            <a:r>
              <a:rPr lang="ko-KR" altLang="en-US" dirty="0" smtClean="0"/>
              <a:t>책은 </a:t>
            </a:r>
            <a:r>
              <a:rPr lang="en-US" altLang="ko-KR" dirty="0" smtClean="0"/>
              <a:t>book</a:t>
            </a:r>
            <a:r>
              <a:rPr lang="ko-KR" altLang="en-US" dirty="0" smtClean="0"/>
              <a:t>을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논문지마다</a:t>
            </a:r>
            <a:r>
              <a:rPr lang="ko-KR" altLang="en-US" dirty="0" smtClean="0"/>
              <a:t> 독자적인 클래스를 선언하여 사용함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입력 기초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LaTeX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명령어는 백슬래시</a:t>
            </a:r>
            <a:r>
              <a:rPr lang="en-US" altLang="ko-KR" baseline="0" dirty="0" smtClean="0"/>
              <a:t>(</a:t>
            </a:r>
            <a:r>
              <a:rPr lang="en-US" altLang="ko-KR" baseline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시작함</a:t>
            </a:r>
            <a:endParaRPr lang="en-US" altLang="ko-KR" baseline="0" dirty="0" smtClean="0"/>
          </a:p>
          <a:p>
            <a:pPr lvl="1"/>
            <a:r>
              <a:rPr lang="ko-KR" altLang="en-US" baseline="0" dirty="0" smtClean="0"/>
              <a:t>문서 내용 중에서 둘 이상의 공백은 무시됨</a:t>
            </a:r>
            <a:endParaRPr lang="en-US" altLang="ko-KR" baseline="0" dirty="0" smtClean="0"/>
          </a:p>
          <a:p>
            <a:pPr lvl="1"/>
            <a:r>
              <a:rPr lang="ko-KR" altLang="en-US" dirty="0" smtClean="0"/>
              <a:t>문단을 구분하려면 빈 줄을 추가해야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주석은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시작하여 해당 줄의 끝까지임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%</a:t>
            </a:r>
            <a:r>
              <a:rPr lang="ko-KR" altLang="en-US" dirty="0" smtClean="0"/>
              <a:t>를 입력하려면 </a:t>
            </a:r>
            <a:r>
              <a:rPr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\%</a:t>
            </a:r>
            <a:r>
              <a:rPr lang="ko-KR" altLang="en-US" dirty="0" smtClean="0"/>
              <a:t>를 입력함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따옴표는 </a:t>
            </a:r>
            <a:r>
              <a:rPr lang="en-US" altLang="ko-KR" dirty="0" smtClean="0"/>
              <a:t>`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dirty="0" smtClean="0"/>
              <a:t>로 감싸서 나타냄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628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smtClean="0"/>
              <a:t>특수 문자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흔히 실수하는 특수문자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/>
          </p:nvPr>
        </p:nvGraphicFramePr>
        <p:xfrm>
          <a:off x="1219200" y="2286000"/>
          <a:ext cx="6022694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특수문자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LaTeX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의미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시작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주석의 시작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수식의 시작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인수를 감쌀 때 열기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수식의 아래첨자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인수 참조에 사용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세로로 열 맞출 때 사용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인수를 감쌀 때 닫기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793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명령어와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LaTeX</a:t>
            </a:r>
            <a:r>
              <a:rPr lang="ko-KR" altLang="en-US" dirty="0" smtClean="0"/>
              <a:t>은 두 종류의 명령어가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인수를 받을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시작과 끝이 존재하는 블록 명령어</a:t>
            </a:r>
            <a:endParaRPr lang="en-US" altLang="ko-KR" baseline="0" dirty="0" smtClean="0"/>
          </a:p>
          <a:p>
            <a:pPr lvl="0"/>
            <a:r>
              <a:rPr lang="ko-KR" altLang="en-US" dirty="0" smtClean="0"/>
              <a:t>명령어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인수를 받지 않는 명령어는 인수를 명시하지 않아도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인수를 받는 경우에는 중괄호로 인수를 감싸 나타냄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\</a:t>
            </a:r>
            <a:r>
              <a:rPr lang="en-US" altLang="ko-KR" dirty="0" err="1" smtClean="0"/>
              <a:t>maketitle</a:t>
            </a:r>
            <a:r>
              <a:rPr lang="en-US" altLang="ko-KR" dirty="0" smtClean="0"/>
              <a:t>, \author{G. Woo}</a:t>
            </a:r>
          </a:p>
          <a:p>
            <a:r>
              <a:rPr lang="ko-KR" altLang="en-US" dirty="0" smtClean="0"/>
              <a:t>환경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환경의 시작과 끝은 같은 이름이어야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 </a:t>
            </a:r>
            <a:r>
              <a:rPr lang="en-US" altLang="ko-KR" dirty="0" smtClean="0"/>
              <a:t>\begin{</a:t>
            </a:r>
            <a:r>
              <a:rPr lang="ko-KR" altLang="en-US" dirty="0" smtClean="0"/>
              <a:t>환경이름</a:t>
            </a:r>
            <a:r>
              <a:rPr lang="en-US" altLang="ko-KR" dirty="0" smtClean="0"/>
              <a:t>} … \end{</a:t>
            </a:r>
            <a:r>
              <a:rPr lang="ko-KR" altLang="en-US" dirty="0" smtClean="0"/>
              <a:t>환경이름</a:t>
            </a:r>
            <a:r>
              <a:rPr lang="en-US" altLang="ko-KR" dirty="0" smtClean="0"/>
              <a:t>} </a:t>
            </a:r>
            <a:r>
              <a:rPr lang="ko-KR" altLang="en-US" dirty="0" smtClean="0"/>
              <a:t>형태임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\begin{table} ... \end{table}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78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article</a:t>
            </a:r>
          </a:p>
          <a:p>
            <a:pPr lvl="1"/>
            <a:r>
              <a:rPr lang="ko-KR" altLang="en-US" dirty="0" smtClean="0"/>
              <a:t>논문이나 보고서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기사 등 짧은 글을 작성하기 위한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section</a:t>
            </a:r>
            <a:r>
              <a:rPr lang="ko-KR" altLang="en-US" dirty="0" smtClean="0"/>
              <a:t>이 가장 바깥쪽 단위임</a:t>
            </a:r>
            <a:endParaRPr lang="en-US" altLang="ko-KR" dirty="0" smtClean="0"/>
          </a:p>
          <a:p>
            <a:r>
              <a:rPr lang="en-US" altLang="ko-KR" dirty="0" smtClean="0"/>
              <a:t>book</a:t>
            </a:r>
          </a:p>
          <a:p>
            <a:pPr lvl="1"/>
            <a:r>
              <a:rPr lang="ko-KR" altLang="en-US" dirty="0" smtClean="0"/>
              <a:t>책을 작성하기 위한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section</a:t>
            </a:r>
            <a:r>
              <a:rPr lang="ko-KR" altLang="en-US" dirty="0" smtClean="0"/>
              <a:t>의 상위 단위로서 </a:t>
            </a:r>
            <a:r>
              <a:rPr lang="en-US" altLang="ko-KR" dirty="0" smtClean="0"/>
              <a:t>chapter, part </a:t>
            </a:r>
            <a:r>
              <a:rPr lang="ko-KR" altLang="en-US" dirty="0" smtClean="0"/>
              <a:t>등을 쓸 수 있음</a:t>
            </a:r>
            <a:endParaRPr lang="en-US" altLang="ko-KR" dirty="0" smtClean="0"/>
          </a:p>
          <a:p>
            <a:r>
              <a:rPr lang="en-US" altLang="ko-KR" dirty="0" smtClean="0"/>
              <a:t>memoir (</a:t>
            </a:r>
            <a:r>
              <a:rPr lang="ko-KR" altLang="en-US" dirty="0" smtClean="0"/>
              <a:t>회고록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외형을 더 자유롭게 바꿀 수 있도록 </a:t>
            </a:r>
            <a:r>
              <a:rPr lang="en-US" altLang="ko-KR" dirty="0" smtClean="0"/>
              <a:t>book</a:t>
            </a:r>
            <a:r>
              <a:rPr lang="ko-KR" altLang="en-US" dirty="0" smtClean="0"/>
              <a:t>을 개선한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많이 사용되는 패키지 기능을 미리 포함시켰음</a:t>
            </a:r>
            <a:endParaRPr lang="en-US" altLang="ko-KR" dirty="0" smtClean="0"/>
          </a:p>
          <a:p>
            <a:r>
              <a:rPr lang="en-US" altLang="ko-KR" dirty="0" err="1" smtClean="0"/>
              <a:t>oblivoir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망각록</a:t>
            </a:r>
            <a:r>
              <a:rPr lang="en-US" altLang="ko-KR" dirty="0" smtClean="0"/>
              <a:t>?)</a:t>
            </a:r>
          </a:p>
          <a:p>
            <a:pPr lvl="1"/>
            <a:r>
              <a:rPr lang="ko-KR" altLang="en-US" dirty="0" smtClean="0"/>
              <a:t>한글 처리에 적합하도록 </a:t>
            </a:r>
            <a:r>
              <a:rPr lang="en-US" altLang="ko-KR" dirty="0" smtClean="0"/>
              <a:t>memoir</a:t>
            </a:r>
            <a:r>
              <a:rPr lang="ko-KR" altLang="en-US" dirty="0" smtClean="0"/>
              <a:t>를 바꾼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사용법은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ajt.ktug.org/2011/0501karnes.pdf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8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줄 간격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줄 간격 조정이 필요한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검토용 출력물을 얻기 위해서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영문 클래스에 한글을 쓰면 줄 간격이 너무 촘촘하여 보기 흉함</a:t>
            </a:r>
            <a:endParaRPr lang="en-US" altLang="ko-KR" dirty="0" smtClean="0"/>
          </a:p>
          <a:p>
            <a:r>
              <a:rPr lang="ko-KR" altLang="en-US" dirty="0" smtClean="0"/>
              <a:t>패키지 </a:t>
            </a:r>
            <a:r>
              <a:rPr lang="en-US" altLang="ko-KR" dirty="0" err="1" smtClean="0"/>
              <a:t>setspace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setspace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onehalfspacing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한글 출력에 가장 보기 좋음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doublespacing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검토용 출력물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linespread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{1.5}: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워드 프로세서에서 사용하는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간격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 smtClean="0"/>
              <a:t>setspace</a:t>
            </a:r>
            <a:r>
              <a:rPr lang="ko-KR" altLang="en-US" dirty="0" smtClean="0"/>
              <a:t>에서 지원하는 일부 줄 간격 조정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 </a:t>
            </a:r>
            <a:r>
              <a:rPr lang="en-US" altLang="ko-KR" dirty="0" smtClean="0"/>
              <a:t>spacing</a:t>
            </a:r>
            <a:r>
              <a:rPr lang="ko-KR" altLang="en-US" dirty="0" smtClean="0"/>
              <a:t>을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\begin{spacing}{1.5} … \end{spacing}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6" name="대각선 방향의 모서리가 둥근 사각형 5"/>
          <p:cNvSpPr/>
          <p:nvPr/>
        </p:nvSpPr>
        <p:spPr bwMode="auto">
          <a:xfrm>
            <a:off x="5791200" y="814357"/>
            <a:ext cx="2895600" cy="670749"/>
          </a:xfrm>
          <a:prstGeom prst="round2DiagRect">
            <a:avLst/>
          </a:prstGeom>
          <a:solidFill>
            <a:srgbClr val="BFF0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dirty="0" smtClean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setspace</a:t>
            </a:r>
            <a:r>
              <a:rPr lang="en-US" altLang="ko-KR" dirty="0"/>
              <a:t>}</a:t>
            </a:r>
          </a:p>
          <a:p>
            <a:pPr algn="ctr" eaLnBrk="1" hangingPunct="1"/>
            <a:r>
              <a:rPr lang="en-US" altLang="ko-KR" dirty="0"/>
              <a:t>\</a:t>
            </a:r>
            <a:r>
              <a:rPr lang="en-US" altLang="ko-KR" dirty="0" err="1"/>
              <a:t>onehalfspacing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57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617" y="4867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a.cpp        a.exe      a.out.txt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617" y="1673915"/>
            <a:ext cx="7677200" cy="4491389"/>
          </a:xfrm>
          <a:solidFill>
            <a:srgbClr val="EBE600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// vector::size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&lt;bits/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{100, 200, 300, -400, 2500} 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auto it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myv.begin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=0 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&lt;20;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++, it++ ) {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":- " &lt;&lt; *it  &lt;&lt;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732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가지 모드를 지원함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본문 중에서 사용하는 수식</a:t>
            </a:r>
            <a:r>
              <a:rPr lang="en-US" altLang="ko-KR" dirty="0" smtClean="0"/>
              <a:t>(inline mode)</a:t>
            </a:r>
          </a:p>
          <a:p>
            <a:pPr lvl="1"/>
            <a:r>
              <a:rPr lang="ko-KR" altLang="en-US" dirty="0" smtClean="0"/>
              <a:t>별도로 한 행을 차지하는 수식</a:t>
            </a:r>
            <a:r>
              <a:rPr lang="en-US" altLang="ko-KR" dirty="0" smtClean="0"/>
              <a:t>(display mode)</a:t>
            </a:r>
          </a:p>
          <a:p>
            <a:r>
              <a:rPr lang="ko-KR" altLang="en-US" dirty="0" smtClean="0"/>
              <a:t>수식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본문 수식은 두 개의 </a:t>
            </a:r>
            <a:r>
              <a:rPr lang="en-US" altLang="ko-KR" dirty="0" smtClean="0"/>
              <a:t>$ </a:t>
            </a:r>
            <a:r>
              <a:rPr lang="ko-KR" altLang="en-US" dirty="0" smtClean="0"/>
              <a:t>사이에 씀</a:t>
            </a:r>
            <a:r>
              <a:rPr lang="en-US" altLang="ko-KR" dirty="0" smtClean="0"/>
              <a:t>(\( … \)</a:t>
            </a:r>
            <a:r>
              <a:rPr lang="ko-KR" altLang="en-US" dirty="0" smtClean="0"/>
              <a:t>도 가능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독립 수식은 두 개의 </a:t>
            </a:r>
            <a:r>
              <a:rPr lang="en-US" altLang="ko-KR" dirty="0" smtClean="0"/>
              <a:t>$$ </a:t>
            </a:r>
            <a:r>
              <a:rPr lang="ko-KR" altLang="en-US" dirty="0" smtClean="0"/>
              <a:t>사이에 씀</a:t>
            </a:r>
            <a:r>
              <a:rPr lang="en-US" altLang="ko-KR" dirty="0" smtClean="0"/>
              <a:t>(\[ … \]</a:t>
            </a:r>
            <a:r>
              <a:rPr lang="ko-KR" altLang="en-US" dirty="0" smtClean="0"/>
              <a:t>도 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환경 </a:t>
            </a:r>
            <a:r>
              <a:rPr lang="en-US" altLang="ko-KR" dirty="0" smtClean="0"/>
              <a:t>equation</a:t>
            </a:r>
          </a:p>
          <a:p>
            <a:pPr lvl="1"/>
            <a:r>
              <a:rPr lang="ko-KR" altLang="en-US" dirty="0" smtClean="0"/>
              <a:t>수식 번호를 붙일 때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수식 이름은 </a:t>
            </a:r>
            <a:r>
              <a:rPr lang="en-US" altLang="ko-KR" dirty="0" smtClean="0"/>
              <a:t>\label{…}</a:t>
            </a:r>
            <a:r>
              <a:rPr lang="ko-KR" altLang="en-US" dirty="0" smtClean="0"/>
              <a:t>로 붙임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4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수식 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305185" y="1505935"/>
            <a:ext cx="8382000" cy="2632888"/>
          </a:xfrm>
          <a:solidFill>
            <a:schemeClr val="bg2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수 집합 </a:t>
            </a:r>
            <a:r>
              <a:rPr lang="en-US" altLang="ko-KR" sz="2000" dirty="0"/>
              <a:t>$N = \{ </a:t>
            </a:r>
            <a:r>
              <a:rPr lang="en-US" altLang="ko-KR" sz="2000" dirty="0" err="1"/>
              <a:t>x_i</a:t>
            </a:r>
            <a:r>
              <a:rPr lang="en-US" altLang="ko-KR" sz="2000" dirty="0"/>
              <a:t> \}$</a:t>
            </a:r>
            <a:r>
              <a:rPr lang="ko-KR" altLang="en-US" sz="2000" dirty="0"/>
              <a:t>이 주어졌을 때 평균 </a:t>
            </a:r>
            <a:r>
              <a:rPr lang="en-US" altLang="ko-KR" sz="2000" dirty="0"/>
              <a:t>$\bar{x}$</a:t>
            </a:r>
            <a:r>
              <a:rPr lang="ko-KR" altLang="en-US" sz="2000" dirty="0"/>
              <a:t>와 표준편차 </a:t>
            </a:r>
            <a:r>
              <a:rPr lang="en-US" altLang="ko-KR" sz="2000" dirty="0"/>
              <a:t>$s$</a:t>
            </a:r>
            <a:r>
              <a:rPr lang="ko-KR" altLang="en-US" sz="2000" dirty="0"/>
              <a:t>는 다음과 같이 구할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altLang="ko-K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*}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\bar{x} &amp;=&amp; \</a:t>
            </a:r>
            <a:r>
              <a:rPr lang="en-US" altLang="ko-K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{\sum_{</a:t>
            </a:r>
            <a:r>
              <a:rPr lang="en-US" altLang="ko-K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x_i</a:t>
            </a: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\in N}</a:t>
            </a:r>
            <a:r>
              <a:rPr lang="en-US" altLang="ko-K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x_i</a:t>
            </a: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}{\left| N \right|}\\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     &amp;=&amp; \</a:t>
            </a:r>
            <a:r>
              <a:rPr lang="en-US" altLang="ko-K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altLang="ko-K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{\sum_{</a:t>
            </a:r>
            <a:r>
              <a:rPr lang="en-US" altLang="ko-K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x_i</a:t>
            </a: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\in N} \left( </a:t>
            </a:r>
            <a:r>
              <a:rPr lang="en-US" altLang="ko-K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x_i</a:t>
            </a: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\bar{x} \right)^2}{\left| N \right| - 1}}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altLang="ko-K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altLang="ko-K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*}</a:t>
            </a:r>
            <a:endParaRPr lang="ko-KR" altLang="en-U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221088"/>
            <a:ext cx="3709988" cy="19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2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tabular</a:t>
            </a:r>
            <a:r>
              <a:rPr lang="ko-KR" altLang="en-US" dirty="0" smtClean="0"/>
              <a:t>는 다르다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</a:t>
            </a:r>
            <a:r>
              <a:rPr lang="ko-KR" altLang="en-US" dirty="0" smtClean="0"/>
              <a:t>은 표 번호를 붙이고 캡션을 만들기 위한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tabular</a:t>
            </a:r>
            <a:r>
              <a:rPr lang="ko-KR" altLang="en-US" dirty="0" smtClean="0"/>
              <a:t>는 실제로 표 형태를 만드는 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극단적으로는 그림을 넣고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로 표라고 주장할</a:t>
            </a:r>
            <a:r>
              <a:rPr lang="ko-KR" altLang="en-US" baseline="0" dirty="0" smtClean="0"/>
              <a:t> 수도 있음</a:t>
            </a:r>
            <a:endParaRPr lang="en-US" altLang="ko-KR" baseline="0" dirty="0" smtClean="0"/>
          </a:p>
          <a:p>
            <a:pPr lvl="0"/>
            <a:r>
              <a:rPr lang="en-US" altLang="ko-KR" dirty="0" smtClean="0"/>
              <a:t>tabular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열의 개수와 각 열의 정렬 방법을 미리 선언함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단위로 데이터를 입력하되 문자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를 열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행을 끝낼 때에는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 </a:t>
            </a:r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</a:t>
            </a:r>
            <a:endParaRPr lang="en-US" altLang="ko-K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선은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이나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toprule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midrule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bottomrule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909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 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\begin{tabular}{@{}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@{}}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toprule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\multicolumn{2}{c}{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품명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\\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cmidrule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(r){1-2}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상품 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설명     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가격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(\$) \\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midrule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Gnat  &amp; 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그램     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13.65 \\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&amp; 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마리     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 0.01 \\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Gnu   &amp; 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비닐포장 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92.50 \\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Emu   &amp; 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비닐포장 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33.33 \\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Armadillo &amp; 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냉동 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8.99 \\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bottomrule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  <a:endParaRPr lang="ko-K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2371909"/>
            <a:ext cx="3486150" cy="3099441"/>
          </a:xfrm>
          <a:prstGeom prst="rect">
            <a:avLst/>
          </a:prstGeom>
        </p:spPr>
      </p:pic>
      <p:sp>
        <p:nvSpPr>
          <p:cNvPr id="10" name="대각선 방향의 모서리가 둥근 사각형 9"/>
          <p:cNvSpPr/>
          <p:nvPr/>
        </p:nvSpPr>
        <p:spPr bwMode="auto">
          <a:xfrm>
            <a:off x="5791200" y="814357"/>
            <a:ext cx="2895600" cy="670749"/>
          </a:xfrm>
          <a:prstGeom prst="round2DiagRect">
            <a:avLst/>
          </a:prstGeom>
          <a:solidFill>
            <a:srgbClr val="BFF0EF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booktabs</a:t>
            </a:r>
            <a:r>
              <a:rPr lang="en-US" altLang="ko-KR" dirty="0"/>
              <a:t>}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66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graphicx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사용</a:t>
            </a:r>
            <a:endParaRPr lang="en-US" altLang="ko-KR" dirty="0" smtClean="0"/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>
                <a:solidFill>
                  <a:srgbClr val="C00000"/>
                </a:solidFill>
              </a:rPr>
              <a:t>usepackage</a:t>
            </a:r>
            <a:r>
              <a:rPr lang="en-US" altLang="ko-KR" dirty="0" smtClean="0">
                <a:solidFill>
                  <a:srgbClr val="C00000"/>
                </a:solidFill>
              </a:rPr>
              <a:t>{</a:t>
            </a:r>
            <a:r>
              <a:rPr lang="en-US" altLang="ko-KR" dirty="0" err="1" smtClean="0">
                <a:solidFill>
                  <a:srgbClr val="C00000"/>
                </a:solidFill>
              </a:rPr>
              <a:t>graphicx</a:t>
            </a:r>
            <a:r>
              <a:rPr lang="en-US" altLang="ko-KR" dirty="0" smtClean="0">
                <a:solidFill>
                  <a:srgbClr val="C00000"/>
                </a:solidFill>
              </a:rPr>
              <a:t>}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프리앰블</a:t>
            </a:r>
            <a:r>
              <a:rPr lang="en-US" altLang="ko-KR" dirty="0" smtClean="0">
                <a:solidFill>
                  <a:srgbClr val="C00000"/>
                </a:solidFill>
              </a:rPr>
              <a:t>(preamble)</a:t>
            </a:r>
            <a:r>
              <a:rPr lang="ko-KR" altLang="en-US" dirty="0" smtClean="0"/>
              <a:t>에 추가함</a:t>
            </a:r>
            <a:endParaRPr lang="en-US" altLang="ko-KR" dirty="0"/>
          </a:p>
          <a:p>
            <a:pPr lvl="1"/>
            <a:r>
              <a:rPr lang="ko-KR" altLang="en-US" dirty="0" smtClean="0"/>
              <a:t>그림을 삽입할 때에는 </a:t>
            </a:r>
            <a:r>
              <a:rPr lang="en-US" altLang="ko-K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>
                <a:solidFill>
                  <a:srgbClr val="C00000"/>
                </a:solidFill>
              </a:rPr>
              <a:t>includegraphics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/>
              <a:t>명령어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철자와 명령어 철자 차이에 </a:t>
            </a:r>
            <a:r>
              <a:rPr lang="ko-KR" altLang="en-US" dirty="0"/>
              <a:t>주의할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figure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 </a:t>
            </a:r>
            <a:r>
              <a:rPr lang="ko-KR" altLang="en-US" dirty="0" smtClean="0"/>
              <a:t>환경처럼 그림 번호와 캡션을 넣을 수 있게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</a:t>
            </a:r>
            <a:r>
              <a:rPr lang="en-US" altLang="ko-KR" dirty="0" smtClean="0"/>
              <a:t>(h, t, b, p</a:t>
            </a:r>
            <a:r>
              <a:rPr lang="ko-KR" altLang="en-US" dirty="0" smtClean="0"/>
              <a:t>의 조합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그림의 위치 지정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통상 </a:t>
            </a:r>
            <a:r>
              <a:rPr lang="en-US" altLang="ko-KR" dirty="0" smtClean="0"/>
              <a:t>figure </a:t>
            </a:r>
            <a:r>
              <a:rPr lang="ko-KR" altLang="en-US" dirty="0" smtClean="0"/>
              <a:t>환경 내에 </a:t>
            </a:r>
            <a:r>
              <a:rPr lang="en-US" altLang="ko-KR" dirty="0" err="1" smtClean="0"/>
              <a:t>includegraphics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가능한 그림 형식은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프로그램에 따라 다르나 통상 </a:t>
            </a:r>
            <a:r>
              <a:rPr lang="en-US" altLang="ko-KR" dirty="0" err="1" smtClean="0"/>
              <a:t>pdfLaTeX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JPG, PDF, PNG</a:t>
            </a:r>
            <a:r>
              <a:rPr lang="ko-KR" altLang="en-US" dirty="0"/>
              <a:t> </a:t>
            </a:r>
            <a:r>
              <a:rPr lang="ko-KR" altLang="en-US" dirty="0" smtClean="0"/>
              <a:t>형식을 지원함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6954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 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\begin{figure}[h]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\centering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[height=3cm]{cup}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\caption{</a:t>
            </a:r>
            <a:r>
              <a:rPr lang="ko-K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빈 물컵 그림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\label{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fig:cup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\end{figure}</a:t>
            </a:r>
            <a:endParaRPr lang="ko-K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9" name="대각선 방향의 모서리가 둥근 사각형 8"/>
          <p:cNvSpPr/>
          <p:nvPr/>
        </p:nvSpPr>
        <p:spPr bwMode="auto">
          <a:xfrm>
            <a:off x="5791200" y="814357"/>
            <a:ext cx="2895600" cy="670749"/>
          </a:xfrm>
          <a:prstGeom prst="round2DiagRect">
            <a:avLst/>
          </a:prstGeom>
          <a:solidFill>
            <a:srgbClr val="BFF0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/>
              <a:t>\usepackage{graphicx}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57" y="2924944"/>
            <a:ext cx="2795086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5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BibTeX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프로그램인가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TeX</a:t>
            </a:r>
            <a:r>
              <a:rPr lang="ko-KR" altLang="en-US" dirty="0" smtClean="0"/>
              <a:t> 문서가 아니라 참고문헌을 처리하기 위한 프로그램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LaTeX</a:t>
            </a:r>
            <a:r>
              <a:rPr lang="ko-KR" altLang="en-US" dirty="0"/>
              <a:t>에 </a:t>
            </a:r>
            <a:r>
              <a:rPr lang="ko-KR" altLang="en-US" dirty="0" smtClean="0"/>
              <a:t>삽입될 참고문헌 목록을 자동으로 생성해 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BibTeX</a:t>
            </a:r>
            <a:r>
              <a:rPr lang="ko-KR" altLang="en-US" dirty="0" smtClean="0"/>
              <a:t> 용 참고문헌 데이터베이스 파일을 </a:t>
            </a:r>
            <a:r>
              <a:rPr lang="en-US" altLang="ko-KR" dirty="0" smtClean="0"/>
              <a:t>bib </a:t>
            </a:r>
            <a:r>
              <a:rPr lang="ko-KR" altLang="en-US" dirty="0" smtClean="0"/>
              <a:t>파일이라고 부름</a:t>
            </a:r>
            <a:endParaRPr lang="en-US" altLang="ko-KR" dirty="0" smtClean="0"/>
          </a:p>
          <a:p>
            <a:r>
              <a:rPr lang="en-US" altLang="ko-KR" dirty="0" err="1" smtClean="0"/>
              <a:t>BibTeX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bib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본문에서 참고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문서를 처리할 때 </a:t>
            </a:r>
            <a:r>
              <a:rPr lang="en-US" altLang="ko-KR" dirty="0" smtClean="0"/>
              <a:t>latex, </a:t>
            </a:r>
            <a:r>
              <a:rPr lang="en-US" altLang="ko-KR" dirty="0" err="1" smtClean="0"/>
              <a:t>bibtex</a:t>
            </a:r>
            <a:r>
              <a:rPr lang="en-US" altLang="ko-KR" dirty="0" smtClean="0"/>
              <a:t>, latex, latex</a:t>
            </a:r>
            <a:r>
              <a:rPr lang="ko-KR" altLang="en-US" dirty="0" smtClean="0"/>
              <a:t>과 같이 네 번을 처리함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0856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en-US" altLang="ko-KR" dirty="0" err="1" smtClean="0"/>
              <a:t>BibTeX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@article</a:t>
            </a:r>
          </a:p>
          <a:p>
            <a:pPr lvl="1"/>
            <a:r>
              <a:rPr lang="ko-KR" altLang="en-US" dirty="0" smtClean="0"/>
              <a:t>필수</a:t>
            </a:r>
            <a:r>
              <a:rPr lang="en-US" altLang="ko-KR" dirty="0" smtClean="0"/>
              <a:t>: author, title, journal, year</a:t>
            </a:r>
          </a:p>
          <a:p>
            <a:pPr lvl="1"/>
            <a:r>
              <a:rPr lang="ko-KR" altLang="en-US" dirty="0" smtClean="0"/>
              <a:t>선택</a:t>
            </a:r>
            <a:r>
              <a:rPr lang="en-US" altLang="ko-KR" dirty="0" smtClean="0"/>
              <a:t>: volume, number, pages, month</a:t>
            </a:r>
          </a:p>
          <a:p>
            <a:r>
              <a:rPr lang="en-US" altLang="ko-KR" dirty="0" smtClean="0"/>
              <a:t>@book</a:t>
            </a:r>
          </a:p>
          <a:p>
            <a:pPr lvl="1"/>
            <a:r>
              <a:rPr lang="ko-KR" altLang="en-US" dirty="0" smtClean="0"/>
              <a:t>필수</a:t>
            </a:r>
            <a:r>
              <a:rPr lang="en-US" altLang="ko-KR" dirty="0" smtClean="0"/>
              <a:t>: author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editor, title, publisher, year</a:t>
            </a:r>
          </a:p>
          <a:p>
            <a:pPr lvl="1"/>
            <a:r>
              <a:rPr lang="ko-KR" altLang="en-US" dirty="0" smtClean="0"/>
              <a:t>선택</a:t>
            </a:r>
            <a:r>
              <a:rPr lang="en-US" altLang="ko-KR" dirty="0" smtClean="0"/>
              <a:t>: volume, series, address, edition, month</a:t>
            </a:r>
          </a:p>
          <a:p>
            <a:r>
              <a:rPr lang="en-US" altLang="ko-KR" dirty="0" smtClean="0"/>
              <a:t>@conference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inproceedings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</a:t>
            </a:r>
            <a:r>
              <a:rPr lang="en-US" altLang="ko-KR" dirty="0" smtClean="0"/>
              <a:t>: author, title, </a:t>
            </a:r>
            <a:r>
              <a:rPr lang="en-US" altLang="ko-KR" dirty="0" err="1" smtClean="0"/>
              <a:t>booktitle</a:t>
            </a:r>
            <a:r>
              <a:rPr lang="en-US" altLang="ko-KR" dirty="0" smtClean="0"/>
              <a:t>, year</a:t>
            </a:r>
          </a:p>
          <a:p>
            <a:pPr lvl="1"/>
            <a:r>
              <a:rPr lang="ko-KR" altLang="en-US" dirty="0" smtClean="0"/>
              <a:t>선택</a:t>
            </a:r>
            <a:r>
              <a:rPr lang="en-US" altLang="ko-KR" dirty="0" smtClean="0"/>
              <a:t>: editor, pages, organization, publisher, address, month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phdthesis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</a:t>
            </a:r>
            <a:r>
              <a:rPr lang="en-US" altLang="ko-KR" dirty="0" smtClean="0"/>
              <a:t>: author, title, school, year</a:t>
            </a:r>
          </a:p>
          <a:p>
            <a:pPr lvl="1"/>
            <a:r>
              <a:rPr lang="ko-KR" altLang="en-US" dirty="0" smtClean="0"/>
              <a:t>선택</a:t>
            </a:r>
            <a:r>
              <a:rPr lang="en-US" altLang="ko-KR" dirty="0" smtClean="0"/>
              <a:t>: address, month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1646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BibTeX</a:t>
            </a:r>
            <a:r>
              <a:rPr lang="en-US" altLang="ko-KR" dirty="0"/>
              <a:t> </a:t>
            </a:r>
            <a:r>
              <a:rPr lang="ko-KR" altLang="en-US" dirty="0"/>
              <a:t>항목 작성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sw79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William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Strunk Jr.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and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 B.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Elements of Style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MacMillan Publishing Co.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NY, USA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phdthesis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woo00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Gyun {Woo}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Space-Efficient </a:t>
            </a:r>
            <a:r>
              <a:rPr lang="en-US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G-machine Using Tag-Forwarding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Korea Advanced Institute of Science and Technology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Daejeon, Republic of Korea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41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BibTeX</a:t>
            </a:r>
            <a:r>
              <a:rPr lang="en-US" altLang="ko-KR" dirty="0"/>
              <a:t> </a:t>
            </a:r>
            <a:r>
              <a:rPr lang="ko-KR" altLang="en-US" dirty="0"/>
              <a:t>항목 작성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>
              <a:spcBef>
                <a:spcPct val="0"/>
              </a:spcBef>
              <a:buNone/>
            </a:pPr>
            <a:r>
              <a:rPr lang="ko-KR" altLang="ko-KR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jwc07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Jeong-Hoon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Gyun {Woo} and Hwan-</a:t>
            </a:r>
            <a:r>
              <a:rPr lang="en-US" altLang="ko-KR" sz="1600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Code Linearization Technique </a:t>
            </a:r>
            <a:endParaRPr lang="en-US" altLang="ko-KR" sz="1600" dirty="0" smtClean="0">
              <a:solidFill>
                <a:srgbClr val="BA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for </a:t>
            </a:r>
            <a:r>
              <a:rPr lang="en-US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Detecting Plagiarized Programs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journal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SIGCSE Bull.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volume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2007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ACM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NY, USA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저장할 것인가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mycode.cpp</a:t>
            </a:r>
          </a:p>
          <a:p>
            <a:endParaRPr lang="en-US" altLang="ko-KR" dirty="0"/>
          </a:p>
          <a:p>
            <a:r>
              <a:rPr lang="en-US" altLang="ko-KR" dirty="0" smtClean="0"/>
              <a:t>mycode.exe</a:t>
            </a:r>
          </a:p>
          <a:p>
            <a:endParaRPr lang="en-US" altLang="ko-KR" dirty="0"/>
          </a:p>
          <a:p>
            <a:r>
              <a:rPr lang="en-US" altLang="ko-KR" dirty="0" smtClean="0"/>
              <a:t>mycode.zip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830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0876"/>
            <a:ext cx="8229600" cy="990600"/>
          </a:xfrm>
        </p:spPr>
        <p:txBody>
          <a:bodyPr/>
          <a:lstStyle/>
          <a:p>
            <a:r>
              <a:rPr lang="en-US" altLang="ko-KR" dirty="0" err="1" smtClean="0"/>
              <a:t>BibTeX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사이트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웹 사이트에 관한 </a:t>
            </a:r>
            <a:r>
              <a:rPr lang="en-US" altLang="ko-KR" dirty="0" err="1" smtClean="0"/>
              <a:t>BibTeX</a:t>
            </a:r>
            <a:r>
              <a:rPr lang="ko-KR" altLang="en-US" dirty="0" smtClean="0"/>
              <a:t> 항목 타입은 공식적으로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misc</a:t>
            </a:r>
            <a:r>
              <a:rPr lang="ko-KR" altLang="en-US" dirty="0" smtClean="0"/>
              <a:t>를 사용하되 참조한 날짜를 기록해야 함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misc</a:t>
            </a:r>
            <a:endParaRPr lang="en-US" altLang="ko-KR" dirty="0"/>
          </a:p>
          <a:p>
            <a:pPr lvl="1"/>
            <a:r>
              <a:rPr lang="en-US" altLang="ko-KR" dirty="0" smtClean="0"/>
              <a:t>author, title, </a:t>
            </a:r>
            <a:r>
              <a:rPr lang="en-US" altLang="ko-KR" dirty="0" err="1" smtClean="0"/>
              <a:t>howpublished</a:t>
            </a:r>
            <a:r>
              <a:rPr lang="en-US" altLang="ko-KR" dirty="0" smtClean="0"/>
              <a:t>, note</a:t>
            </a:r>
          </a:p>
          <a:p>
            <a:r>
              <a:rPr lang="en-US" altLang="ko-KR" dirty="0" smtClean="0"/>
              <a:t>@online(</a:t>
            </a:r>
            <a:r>
              <a:rPr lang="en-US" altLang="ko-KR" dirty="0" err="1" smtClean="0"/>
              <a:t>BibLaTeX</a:t>
            </a:r>
            <a:r>
              <a:rPr lang="ko-KR" altLang="en-US" dirty="0" smtClean="0"/>
              <a:t>에서만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author, title, year,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urldate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11560" y="4734833"/>
            <a:ext cx="8229600" cy="181588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ko-KR" altLang="ko-KR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pas17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 Pascal Wiki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 Style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howp</a:t>
            </a:r>
            <a:r>
              <a:rPr lang="ko-KR" altLang="ko-KR" sz="1600" dirty="0" err="1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ublishe</a:t>
            </a:r>
            <a:r>
              <a:rPr lang="en-US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600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{http</a:t>
            </a:r>
            <a:r>
              <a:rPr lang="en-US" altLang="ko-KR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wiki.freepascal.org/Coding_style}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 smtClean="0">
              <a:solidFill>
                <a:srgbClr val="BA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[Online; accessed: 07-Nov-2017]</a:t>
            </a:r>
            <a:r>
              <a:rPr lang="ko-KR" altLang="ko-KR" sz="16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ko-KR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ko-KR" altLang="ko-KR" sz="1600" dirty="0" smtClean="0"/>
              <a:t> </a:t>
            </a:r>
            <a:endParaRPr lang="en-US" altLang="ko-KR" sz="1600" dirty="0">
              <a:latin typeface="Arial" panose="020B0604020202020204" pitchFamily="34" charset="0"/>
            </a:endParaRPr>
          </a:p>
        </p:txBody>
      </p:sp>
      <p:sp>
        <p:nvSpPr>
          <p:cNvPr id="7" name="대각선 방향의 모서리가 둥근 사각형 6"/>
          <p:cNvSpPr/>
          <p:nvPr/>
        </p:nvSpPr>
        <p:spPr bwMode="auto">
          <a:xfrm>
            <a:off x="5791200" y="814357"/>
            <a:ext cx="2895600" cy="670749"/>
          </a:xfrm>
          <a:prstGeom prst="round2DiagRect">
            <a:avLst/>
          </a:prstGeom>
          <a:solidFill>
            <a:srgbClr val="BFF0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/>
              <a:t>\usepackage{hyperref}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644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Bib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Bib </a:t>
            </a:r>
            <a:r>
              <a:rPr lang="ko-KR" altLang="en-US" dirty="0" smtClean="0"/>
              <a:t>스타일이란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참고문헌 인용 레이블 및 참고문헌 항목이 생성되는 스타일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>
                <a:solidFill>
                  <a:srgbClr val="C00000"/>
                </a:solidFill>
              </a:rPr>
              <a:t>bibliographystyle</a:t>
            </a:r>
            <a:r>
              <a:rPr lang="en-US" altLang="ko-KR" dirty="0" smtClean="0">
                <a:solidFill>
                  <a:srgbClr val="C00000"/>
                </a:solidFill>
              </a:rPr>
              <a:t>{</a:t>
            </a:r>
            <a:r>
              <a:rPr lang="ko-KR" altLang="en-US" dirty="0" smtClean="0">
                <a:solidFill>
                  <a:srgbClr val="C00000"/>
                </a:solidFill>
              </a:rPr>
              <a:t>스타일이름</a:t>
            </a:r>
            <a:r>
              <a:rPr lang="en-US" altLang="ko-KR" dirty="0" smtClean="0">
                <a:solidFill>
                  <a:srgbClr val="C00000"/>
                </a:solidFill>
              </a:rPr>
              <a:t>} </a:t>
            </a:r>
            <a:r>
              <a:rPr lang="ko-KR" altLang="en-US" dirty="0" smtClean="0"/>
              <a:t>명령어로 명시함</a:t>
            </a:r>
            <a:endParaRPr lang="en-US" altLang="ko-KR" dirty="0" smtClean="0"/>
          </a:p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bib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abbrv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번호와 간단한 스타일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alpha: </a:t>
            </a:r>
            <a:r>
              <a:rPr lang="ko-KR" altLang="en-US" dirty="0" smtClean="0"/>
              <a:t>저자의 성에서 첫 세 글자와 연도 끝자리 두 글자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authordate1~4: </a:t>
            </a:r>
            <a:r>
              <a:rPr lang="ko-KR" altLang="en-US" dirty="0" smtClean="0"/>
              <a:t>저자의 성과 연도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하바드</a:t>
            </a:r>
            <a:r>
              <a:rPr lang="ko-KR" altLang="en-US" dirty="0" smtClean="0"/>
              <a:t> 스타일과 유사함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acm</a:t>
            </a:r>
            <a:r>
              <a:rPr lang="en-US" altLang="ko-KR" dirty="0" smtClean="0"/>
              <a:t>: ACM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abbrv</a:t>
            </a:r>
            <a:r>
              <a:rPr lang="ko-KR" altLang="en-US" dirty="0" smtClean="0"/>
              <a:t>와 유사함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apa</a:t>
            </a:r>
            <a:r>
              <a:rPr lang="en-US" altLang="ko-KR" dirty="0" smtClean="0"/>
              <a:t>: APA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인문학 스타일과 유사함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ieeetr</a:t>
            </a:r>
            <a:r>
              <a:rPr lang="en-US" altLang="ko-KR" dirty="0" smtClean="0"/>
              <a:t>: IEEE </a:t>
            </a:r>
            <a:r>
              <a:rPr lang="ko-KR" altLang="en-US" dirty="0" smtClean="0"/>
              <a:t>기술 문서 스타일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unsrt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정렬하지 않은 스타일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plain: </a:t>
            </a:r>
            <a:r>
              <a:rPr lang="ko-KR" altLang="en-US" dirty="0" smtClean="0"/>
              <a:t>기본 스타일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4413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Bib </a:t>
            </a:r>
            <a:r>
              <a:rPr lang="ko-KR" altLang="en-US" dirty="0" smtClean="0"/>
              <a:t>파일 이용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rmAutofit fontScale="85000" lnSpcReduction="10000"/>
          </a:bodyPr>
          <a:lstStyle/>
          <a:p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paper.tex</a:t>
            </a:r>
            <a:endParaRPr lang="en-US" altLang="ko-K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abbrv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\bibliography{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mybib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Bib </a:t>
            </a:r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mybib.bib</a:t>
            </a:r>
            <a:endParaRPr lang="en-US" altLang="ko-K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@book{sw79,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phdthesis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{woo00,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@article{jwc07,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{pas17,</a:t>
            </a:r>
          </a:p>
          <a:p>
            <a:pPr marL="457200" lvl="1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Latex </a:t>
            </a:r>
            <a:r>
              <a:rPr lang="ko-KR" altLang="en-US" dirty="0" smtClean="0"/>
              <a:t>파일에서 인용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\cite{woo00}</a:t>
            </a:r>
          </a:p>
          <a:p>
            <a:pPr marL="457200" lvl="1" indent="0">
              <a:buNone/>
            </a:pPr>
            <a:r>
              <a:rPr lang="en-US" altLang="ko-KR" dirty="0" smtClean="0"/>
              <a:t>\cite{jwc07,woo00}</a:t>
            </a:r>
            <a:endParaRPr lang="en-US" altLang="ko-KR" dirty="0"/>
          </a:p>
          <a:p>
            <a:r>
              <a:rPr lang="ko-KR" altLang="en-US" dirty="0" smtClean="0"/>
              <a:t>권장목록으로 하려면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\</a:t>
            </a:r>
            <a:r>
              <a:rPr lang="en-US" altLang="ko-KR" dirty="0" err="1" smtClean="0"/>
              <a:t>nocite</a:t>
            </a:r>
            <a:r>
              <a:rPr lang="en-US" altLang="ko-KR" dirty="0" smtClean="0"/>
              <a:t>{*}</a:t>
            </a:r>
          </a:p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BibTeX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TeXstudio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처리하려면 </a:t>
            </a:r>
            <a:r>
              <a:rPr lang="en-US" altLang="ko-KR" dirty="0" smtClean="0"/>
              <a:t>F5</a:t>
            </a:r>
            <a:r>
              <a:rPr lang="ko-KR" altLang="en-US" dirty="0" smtClean="0"/>
              <a:t>를 누름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파일이 바뀐 것이 없을 때 </a:t>
            </a:r>
            <a:r>
              <a:rPr lang="en-US" altLang="ko-KR" dirty="0" smtClean="0"/>
              <a:t>bib </a:t>
            </a:r>
            <a:r>
              <a:rPr lang="ko-KR" altLang="en-US" dirty="0" smtClean="0"/>
              <a:t>파일만 처리하려면 </a:t>
            </a:r>
            <a:r>
              <a:rPr lang="en-US" altLang="ko-KR" dirty="0" smtClean="0"/>
              <a:t>F8</a:t>
            </a:r>
            <a:r>
              <a:rPr lang="ko-KR" altLang="en-US" dirty="0" smtClean="0"/>
              <a:t>을 누름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861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Bib </a:t>
            </a:r>
            <a:r>
              <a:rPr lang="ko-KR" altLang="en-US" smtClean="0"/>
              <a:t>파일 사용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1FBA1-3CCD-4888-8C82-6B7F41464240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3984"/>
            <a:ext cx="8335656" cy="47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01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삽입할 때 사용함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프리앰블에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/>
              <a:t>usepackage</a:t>
            </a:r>
            <a:r>
              <a:rPr lang="en-US" altLang="ko-KR" dirty="0" smtClean="0"/>
              <a:t>{listings}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색으로 키워드를 표시하고 싶다면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/>
              <a:t>usepackage</a:t>
            </a:r>
            <a:r>
              <a:rPr lang="en-US" altLang="ko-KR" dirty="0" smtClean="0"/>
              <a:t>{color}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글꼴을 </a:t>
            </a:r>
            <a:r>
              <a:rPr lang="en-US" altLang="ko-KR" dirty="0" smtClean="0"/>
              <a:t>Courier</a:t>
            </a:r>
            <a:r>
              <a:rPr lang="ko-KR" altLang="en-US" dirty="0" smtClean="0"/>
              <a:t>로 정하고 싶다면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dirty="0" err="1" smtClean="0"/>
              <a:t>usepackage</a:t>
            </a:r>
            <a:r>
              <a:rPr lang="en-US" altLang="ko-KR" dirty="0" smtClean="0"/>
              <a:t>{courier}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r>
              <a:rPr lang="en-US" altLang="ko-KR" dirty="0" smtClean="0"/>
              <a:t>Listing</a:t>
            </a:r>
            <a:r>
              <a:rPr lang="ko-KR" altLang="en-US" dirty="0" smtClean="0"/>
              <a:t>이 지원하는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C/C++, C#, Java, Objective C, Perl, PHP, Python, Ruby, Haskell, ML, </a:t>
            </a:r>
            <a:r>
              <a:rPr lang="en-US" altLang="ko-KR" dirty="0" err="1" smtClean="0"/>
              <a:t>erlang</a:t>
            </a:r>
            <a:r>
              <a:rPr lang="en-US" altLang="ko-KR" dirty="0" smtClean="0"/>
              <a:t>, R </a:t>
            </a:r>
            <a:r>
              <a:rPr lang="ko-KR" altLang="en-US" dirty="0" smtClean="0"/>
              <a:t>등 다양한 언어를 지원함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심지어 자신이 확장할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en.wikibooks.org/wiki/LaTeX/Source_Code_Listings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683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</a:t>
            </a:r>
            <a:r>
              <a:rPr lang="ko-KR" altLang="en-US" dirty="0" smtClean="0"/>
              <a:t>환경 설정 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{color}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pblue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}{0.13,0.13,1}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pgreen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}{0,0.5,0}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}{0.9,0,0}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{listings}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language=Java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numbers=left,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numberstyle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=\small,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numbersep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=8pt, 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frame=single,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showspaces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showstringspaces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showtabs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breaklines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showlines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showstringspaces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breakatwhitespace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commentstyle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=\color{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pgreen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keywordstyle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=\color{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pblue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stringstyle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=\color{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5695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: 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\begin{</a:t>
            </a:r>
            <a:r>
              <a:rPr lang="en-US" altLang="ko-KR" sz="1800" dirty="0" err="1"/>
              <a:t>lstlisting</a:t>
            </a: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java.util.Scanner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public class Share {</a:t>
            </a:r>
          </a:p>
          <a:p>
            <a:pPr marL="0" indent="0">
              <a:buNone/>
            </a:pPr>
            <a:r>
              <a:rPr lang="en-US" altLang="ko-KR" sz="1800" dirty="0"/>
              <a:t>    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marL="0" indent="0">
              <a:buNone/>
            </a:pPr>
            <a:r>
              <a:rPr lang="en-US" altLang="ko-KR" sz="1800" dirty="0"/>
              <a:t>        Scanner </a:t>
            </a:r>
            <a:r>
              <a:rPr lang="en-US" altLang="ko-KR" sz="1800" dirty="0" err="1"/>
              <a:t>sc</a:t>
            </a:r>
            <a:r>
              <a:rPr lang="en-US" altLang="ko-KR" sz="1800" dirty="0"/>
              <a:t> = new Scanner(System.in);</a:t>
            </a:r>
          </a:p>
          <a:p>
            <a:pPr marL="0" indent="0">
              <a:buNone/>
            </a:pPr>
            <a:r>
              <a:rPr lang="en-US" altLang="ko-KR" sz="1800" dirty="0"/>
              <a:t>    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a = </a:t>
            </a:r>
            <a:r>
              <a:rPr lang="en-US" altLang="ko-KR" sz="1800" dirty="0" err="1"/>
              <a:t>sc.nextInt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   	double share = 1.0 / a;</a:t>
            </a:r>
          </a:p>
          <a:p>
            <a:pPr marL="0" indent="0">
              <a:buNone/>
            </a:pPr>
            <a:r>
              <a:rPr lang="en-US" altLang="ko-KR" sz="1800" dirty="0"/>
              <a:t>      	</a:t>
            </a:r>
            <a:r>
              <a:rPr lang="en-US" altLang="ko-KR" sz="1800" dirty="0" err="1"/>
              <a:t>System.out.printf</a:t>
            </a:r>
            <a:r>
              <a:rPr lang="en-US" altLang="ko-KR" sz="1800" dirty="0"/>
              <a:t>("%.2f%n", share);</a:t>
            </a:r>
          </a:p>
          <a:p>
            <a:pPr marL="0" indent="0">
              <a:buNone/>
            </a:pPr>
            <a:r>
              <a:rPr lang="en-US" altLang="ko-KR" sz="1800" dirty="0"/>
              <a:t>      	</a:t>
            </a:r>
            <a:r>
              <a:rPr lang="en-US" altLang="ko-KR" sz="1800" dirty="0" err="1"/>
              <a:t>sc.close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\end{</a:t>
            </a:r>
            <a:r>
              <a:rPr lang="en-US" altLang="ko-KR" sz="1800" dirty="0" err="1"/>
              <a:t>lstlisting</a:t>
            </a: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Writing and Presentation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4343400" cy="2250671"/>
          </a:xfrm>
          <a:prstGeom prst="rect">
            <a:avLst/>
          </a:prstGeom>
        </p:spPr>
      </p:pic>
      <p:sp>
        <p:nvSpPr>
          <p:cNvPr id="7" name="대각선 방향의 모서리가 둥근 사각형 6"/>
          <p:cNvSpPr/>
          <p:nvPr/>
        </p:nvSpPr>
        <p:spPr bwMode="auto">
          <a:xfrm>
            <a:off x="5791200" y="814357"/>
            <a:ext cx="2895600" cy="670749"/>
          </a:xfrm>
          <a:prstGeom prst="round2DiagRect">
            <a:avLst/>
          </a:prstGeom>
          <a:solidFill>
            <a:srgbClr val="BFF0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dirty="0"/>
              <a:t>\</a:t>
            </a:r>
            <a:r>
              <a:rPr lang="en-US" altLang="ko-KR" dirty="0" err="1" smtClean="0"/>
              <a:t>usepackage</a:t>
            </a:r>
            <a:r>
              <a:rPr lang="en-US" altLang="ko-KR" dirty="0" smtClean="0"/>
              <a:t>{listings}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82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D. Knuth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TeX</a:t>
            </a:r>
            <a:r>
              <a:rPr lang="ko-KR" altLang="en-US" dirty="0" smtClean="0"/>
              <a:t>을 바탕으로 </a:t>
            </a:r>
            <a:r>
              <a:rPr lang="en-US" altLang="ko-KR" dirty="0" smtClean="0"/>
              <a:t>L. </a:t>
            </a:r>
            <a:r>
              <a:rPr lang="en-US" altLang="ko-KR" dirty="0" err="1" smtClean="0"/>
              <a:t>Lamport</a:t>
            </a:r>
            <a:r>
              <a:rPr lang="ko-KR" altLang="en-US" dirty="0" smtClean="0"/>
              <a:t>가 개발함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이공학</a:t>
            </a:r>
            <a:r>
              <a:rPr lang="ko-KR" altLang="en-US" dirty="0" smtClean="0"/>
              <a:t> 분야의 표준 논문 작성 도구</a:t>
            </a:r>
            <a:endParaRPr lang="en-US" altLang="ko-KR" dirty="0" smtClean="0"/>
          </a:p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클래스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프리앰블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문서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한글을 사용하려면 </a:t>
            </a:r>
            <a:r>
              <a:rPr lang="ko-KR" altLang="en-US" dirty="0" err="1" smtClean="0"/>
              <a:t>프리앰블에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usepackage</a:t>
            </a:r>
            <a:r>
              <a:rPr lang="en-US" altLang="ko-KR" dirty="0" smtClean="0"/>
              <a:t>{</a:t>
            </a:r>
            <a:r>
              <a:rPr lang="en-US" altLang="ko-KR" dirty="0" err="1" smtClean="0"/>
              <a:t>kotex</a:t>
            </a:r>
            <a:r>
              <a:rPr lang="en-US" altLang="ko-KR" dirty="0" smtClean="0"/>
              <a:t>}</a:t>
            </a:r>
            <a:r>
              <a:rPr lang="ko-KR" altLang="en-US" dirty="0" smtClean="0"/>
              <a:t>을 써야 함</a:t>
            </a:r>
            <a:endParaRPr lang="en-US" altLang="ko-KR" dirty="0" smtClean="0"/>
          </a:p>
          <a:p>
            <a:r>
              <a:rPr lang="ko-KR" altLang="en-US" dirty="0" smtClean="0"/>
              <a:t>내용에 집중하라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LaTeX</a:t>
            </a:r>
            <a:r>
              <a:rPr lang="ko-KR" altLang="en-US" dirty="0" smtClean="0"/>
              <a:t>의 철학은 형식보다 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WYSIWYG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WYSIWYM </a:t>
            </a:r>
            <a:r>
              <a:rPr lang="ko-KR" altLang="en-US" dirty="0" smtClean="0"/>
              <a:t>추구</a:t>
            </a:r>
            <a:endParaRPr lang="en-US" altLang="ko-KR" dirty="0" smtClean="0"/>
          </a:p>
          <a:p>
            <a:r>
              <a:rPr lang="ko-KR" altLang="en-US" dirty="0" smtClean="0"/>
              <a:t>중요한 부속물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5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12" y="2300233"/>
            <a:ext cx="7469805" cy="36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1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표시를 위한 </a:t>
            </a:r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643489"/>
            <a:ext cx="7667992" cy="4770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\begin{algorithm}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\caption{Part 1: </a:t>
            </a:r>
            <a:r>
              <a:rPr lang="ko-KR" altLang="en-US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한국어도 잘 처리가 됩니다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}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\begin{algorithmic}[1]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\Procedure {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BellmanKalaba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}{$G$, $u$, $l$, $p$}</a:t>
            </a:r>
          </a:p>
          <a:p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\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{$v \in V(G)$}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$l(v) \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leftarrow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infty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\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altLang="ko-KR" sz="1600" b="1" dirty="0">
              <a:solidFill>
                <a:srgbClr val="492EE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\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$l(u) \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leftarrow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0$</a:t>
            </a:r>
          </a:p>
          <a:p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\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{$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leftarrow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 n$}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\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$min \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leftarrow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l(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v_i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</a:p>
          <a:p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\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{$j \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leftarrow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 n$}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{$min &gt; e(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v_i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v_j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l(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v_j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)$}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$min \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leftarrow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e(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v_i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v_j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l(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v_j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\State 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\Comment For some reason we need </a:t>
            </a:r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...e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600" b="1" dirty="0" err="1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algstore</a:t>
            </a:r>
            <a:r>
              <a:rPr lang="en-US" altLang="ko-KR" sz="1600" b="1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ko-KR" sz="1600" b="1" dirty="0" err="1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bkbreak</a:t>
            </a:r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\end{algorithmic}</a:t>
            </a:r>
          </a:p>
          <a:p>
            <a:r>
              <a:rPr lang="en-US" altLang="ko-KR" sz="1600" b="1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\end{algorithm}</a:t>
            </a:r>
            <a:endParaRPr lang="ko-KR" altLang="en-US" sz="1600" b="1" dirty="0">
              <a:solidFill>
                <a:srgbClr val="492EE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문서는 글자를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연주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크게 작게</a:t>
            </a:r>
            <a:endParaRPr lang="en-US" altLang="ko-KR" dirty="0" smtClean="0"/>
          </a:p>
          <a:p>
            <a:r>
              <a:rPr lang="ko-KR" altLang="en-US" dirty="0" smtClean="0"/>
              <a:t>문장 자르기</a:t>
            </a:r>
            <a:endParaRPr lang="en-US" altLang="ko-KR" dirty="0" smtClean="0"/>
          </a:p>
          <a:p>
            <a:r>
              <a:rPr lang="ko-KR" altLang="en-US" dirty="0" smtClean="0"/>
              <a:t>문단 나누기</a:t>
            </a:r>
            <a:endParaRPr lang="en-US" altLang="ko-KR" dirty="0" smtClean="0"/>
          </a:p>
          <a:p>
            <a:r>
              <a:rPr lang="ko-KR" altLang="en-US" dirty="0" smtClean="0"/>
              <a:t>표</a:t>
            </a:r>
            <a:endParaRPr lang="en-US" altLang="ko-KR" dirty="0" smtClean="0"/>
          </a:p>
          <a:p>
            <a:r>
              <a:rPr lang="en-US" altLang="ko-KR" dirty="0" smtClean="0"/>
              <a:t>Referencing</a:t>
            </a:r>
          </a:p>
          <a:p>
            <a:pPr lvl="1"/>
            <a:r>
              <a:rPr lang="ko-KR" altLang="en-US" dirty="0" smtClean="0"/>
              <a:t>앞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장에서 설명한 </a:t>
            </a:r>
            <a:endParaRPr lang="en-US" altLang="ko-KR" dirty="0" smtClean="0"/>
          </a:p>
          <a:p>
            <a:r>
              <a:rPr lang="ko-KR" altLang="en-US" dirty="0" smtClean="0"/>
              <a:t>수식 </a:t>
            </a:r>
            <a:r>
              <a:rPr lang="en-US" altLang="ko-KR" dirty="0" smtClean="0"/>
              <a:t>( Equation) 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2(3)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설명한 대로</a:t>
            </a:r>
            <a:endParaRPr lang="en-US" altLang="ko-KR" dirty="0" smtClean="0"/>
          </a:p>
          <a:p>
            <a:r>
              <a:rPr lang="ko-KR" altLang="en-US" dirty="0" smtClean="0"/>
              <a:t>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689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넣기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693204"/>
            <a:ext cx="6150342" cy="479884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5514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679391"/>
            <a:ext cx="6696092" cy="4670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linenumberfont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normalsize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rmfamily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linenumberfrequency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{1}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bvnumbersoutside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여기에 소스코드를 넣는 박스를 만들어 봅시다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소스는 그대로 출력되는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boxedverbatim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환경입니다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ts val="17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boxedverbatim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foo( ) {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while( 1 ) {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이것들 진짜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바보아냐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ㅋㅋㅋ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/* end of foo() */</a:t>
            </a:r>
          </a:p>
          <a:p>
            <a:pPr>
              <a:lnSpc>
                <a:spcPts val="17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main{} {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 /*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한글 설명문도 됩니다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boxedverbatim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47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표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 대상을 동그라미로 그려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비교 기준을 밑줄 그어 보자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캡션과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표에 캡션을 달자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가능하면 간단한 캡션에 더하여 설명을 추가해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표를 소개하는 문단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표를 설명하는 문단도 함께 추가해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A3447-9904-4F6D-94D2-AD6B1B6DE2FD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8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err="1" smtClean="0"/>
              <a:t>TypeSetter</a:t>
            </a:r>
            <a:r>
              <a:rPr lang="ko-KR" altLang="en-US" dirty="0" smtClean="0"/>
              <a:t>를 사용해야 하는가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문서의 결과물과 문서의 내용을 완전히 분리</a:t>
            </a:r>
            <a:endParaRPr lang="en-US" altLang="ko-KR" dirty="0" smtClean="0"/>
          </a:p>
          <a:p>
            <a:r>
              <a:rPr lang="ko-KR" altLang="en-US" dirty="0" smtClean="0"/>
              <a:t>작가는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문서의 내용에만 집중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ko-KR" altLang="en-US" dirty="0" smtClean="0"/>
              <a:t>내용의 손실없이 후대에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62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word processor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내용과 형식의 완벽한 분리</a:t>
            </a:r>
            <a:endParaRPr lang="en-US" altLang="ko-KR" dirty="0" smtClean="0"/>
          </a:p>
          <a:p>
            <a:pPr lvl="1"/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my.hwp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 my.doc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= {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my.tex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Latex, my.pdf    }</a:t>
            </a:r>
          </a:p>
          <a:p>
            <a:pPr lvl="1"/>
            <a:r>
              <a:rPr lang="ko-KR" altLang="en-US" dirty="0" smtClean="0"/>
              <a:t>어떤 장점이 있을까 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word</a:t>
            </a:r>
            <a:r>
              <a:rPr lang="ko-KR" altLang="en-US" dirty="0" smtClean="0"/>
              <a:t>에서 할 수 없는 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글자의 위치 옮기기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줄 간격 맞추기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명령어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참고문헌 조정하기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42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source for </a:t>
            </a:r>
            <a:r>
              <a:rPr lang="en-US" altLang="ko-KR" dirty="0" err="1" smtClean="0"/>
              <a:t>raisebox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\section{ 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글자 단위로 조금 올리고 조금 </a:t>
            </a:r>
            <a:r>
              <a:rPr lang="ko-KR" altLang="en-US" sz="2400" b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내려보기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진실한 사람 찾기’ 대소동이 </a:t>
            </a:r>
            <a:r>
              <a:rPr lang="en-US" altLang="ko-K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r>
              <a:rPr lang="en-US" altLang="ko-K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{0.2mm}{</a:t>
            </a:r>
            <a:r>
              <a:rPr lang="ko-KR" altLang="en-US" sz="2400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</a:t>
            </a:r>
            <a:r>
              <a:rPr lang="en-US" altLang="ko-K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ko-KR" altLang="en-US" sz="2400" b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치권에서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벌어지고 있다</a:t>
            </a: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2400" b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지금까지 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진실하다는 평가를 한 번도 들어보지 못한 필자로서 이번 대소동의 결말이 </a:t>
            </a:r>
            <a:r>
              <a:rPr lang="en-US" altLang="ko-K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r>
              <a:rPr lang="en-US" altLang="ko-K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{-0.2mm}{</a:t>
            </a:r>
            <a:r>
              <a:rPr lang="ko-KR" altLang="en-US" sz="2400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매우</a:t>
            </a:r>
            <a:r>
              <a:rPr lang="en-US" altLang="ko-K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궁금해진다</a:t>
            </a: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한편 미혼의 </a:t>
            </a:r>
            <a:r>
              <a:rPr lang="ko-KR" altLang="en-US" sz="2400" b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청춘남녀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연애 </a:t>
            </a: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400" b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{0.2mm}{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공간</a:t>
            </a: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에서는 어중간한 진실보다 도리어 ‘나쁜 </a:t>
            </a:r>
            <a:r>
              <a:rPr lang="ko-KR" altLang="en-US" sz="2400" b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남자’나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‘차가운 </a:t>
            </a:r>
            <a:r>
              <a:rPr lang="ko-KR" altLang="en-US" sz="2400" b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도시녀’가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도리어 선호된다고 하니 최선의 전략은 상황에 따라 결정되는 것임을 보여준다</a:t>
            </a:r>
            <a:r>
              <a:rPr lang="en-US" altLang="ko-KR" sz="2400" b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2400" b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일상에서 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흔한 경쟁은 자동차 </a:t>
            </a:r>
            <a:r>
              <a:rPr lang="en-US" altLang="ko-K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r>
              <a:rPr lang="en-US" altLang="ko-K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{-0.2mm}{</a:t>
            </a:r>
            <a:r>
              <a:rPr lang="ko-KR" altLang="en-US" sz="2400" dirty="0">
                <a:solidFill>
                  <a:srgbClr val="492E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운</a:t>
            </a:r>
            <a:r>
              <a:rPr lang="en-US" altLang="ko-KR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전일 것이다</a:t>
            </a: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목적지에 빨리</a:t>
            </a: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안전하게 도착하기 위해 도로 위 모든 운전자들은 만인에 대한 만인의 투쟁을 하게 된다</a:t>
            </a:r>
            <a:r>
              <a:rPr lang="en-US" altLang="ko-KR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ko-KR" altLang="en-US" sz="2400" b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EE8-1336-49E0-8267-69BB2606E40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046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3866</TotalTime>
  <Words>3452</Words>
  <Application>Microsoft Office PowerPoint</Application>
  <PresentationFormat>화면 슬라이드 쇼(4:3)</PresentationFormat>
  <Paragraphs>739</Paragraphs>
  <Slides>62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나눔명조</vt:lpstr>
      <vt:lpstr>나눔바른고딕</vt:lpstr>
      <vt:lpstr>돋움</vt:lpstr>
      <vt:lpstr>맑은 고딕</vt:lpstr>
      <vt:lpstr>Arial</vt:lpstr>
      <vt:lpstr>Calibri</vt:lpstr>
      <vt:lpstr>Courier New</vt:lpstr>
      <vt:lpstr>Wingdings</vt:lpstr>
      <vt:lpstr>투명도</vt:lpstr>
      <vt:lpstr>강의 7. Typesetter LaTex </vt:lpstr>
      <vt:lpstr>만일 100년 뒤에 secret.hwp를 발견?</vt:lpstr>
      <vt:lpstr>형식과 내용의 분리</vt:lpstr>
      <vt:lpstr>a.cpp        a.exe      a.out.txt</vt:lpstr>
      <vt:lpstr>무엇을 저장할 것인가 ?</vt:lpstr>
      <vt:lpstr>문서는 글자를 “연주”하는 것이다.</vt:lpstr>
      <vt:lpstr>왜 TypeSetter를 사용해야 하는가 ?</vt:lpstr>
      <vt:lpstr>Typesetter와 word processor</vt:lpstr>
      <vt:lpstr>LaTeX source for raisebox</vt:lpstr>
      <vt:lpstr>왜 조판기(typesetter)인가 ?</vt:lpstr>
      <vt:lpstr>TeX과 LaTeX</vt:lpstr>
      <vt:lpstr>LaTeX 철학과 발전</vt:lpstr>
      <vt:lpstr>LaTeX 프로그램</vt:lpstr>
      <vt:lpstr>LaTeX 파일의 종류</vt:lpstr>
      <vt:lpstr>수많은 LaTeX  엔진(Engine)</vt:lpstr>
      <vt:lpstr>LaTeX source의 전형적인 구조 예</vt:lpstr>
      <vt:lpstr>LaTeX 문서 구조</vt:lpstr>
      <vt:lpstr>기초적인 글자 입력</vt:lpstr>
      <vt:lpstr>LaTeX으로 문서를 만드는 과정</vt:lpstr>
      <vt:lpstr>LaTeX에서 사용하는 word</vt:lpstr>
      <vt:lpstr>LaTeX에서 사용하는 단위</vt:lpstr>
      <vt:lpstr>글자 입력</vt:lpstr>
      <vt:lpstr>Symbol Display</vt:lpstr>
      <vt:lpstr>List Processing</vt:lpstr>
      <vt:lpstr>수식 - Mathematical Equation</vt:lpstr>
      <vt:lpstr>수식용 특수 기호 </vt:lpstr>
      <vt:lpstr>그리스 문자</vt:lpstr>
      <vt:lpstr>수학기호 1 : 수학기호의 기본</vt:lpstr>
      <vt:lpstr>수학기호 2  ; 각종 괄호기호</vt:lpstr>
      <vt:lpstr>수학기호 2</vt:lpstr>
      <vt:lpstr>LaTeX에서 배열</vt:lpstr>
      <vt:lpstr>표 만들기</vt:lpstr>
      <vt:lpstr>사용자 대화 환경</vt:lpstr>
      <vt:lpstr>LaTeX 사용해 보기</vt:lpstr>
      <vt:lpstr>LaTeX 기초</vt:lpstr>
      <vt:lpstr>LaTeX 특수 문자</vt:lpstr>
      <vt:lpstr>명령어와 환경</vt:lpstr>
      <vt:lpstr>LaTeX 문서 클래스</vt:lpstr>
      <vt:lpstr>줄 간격 조정</vt:lpstr>
      <vt:lpstr>LaTeX 수식</vt:lpstr>
      <vt:lpstr>LaTeX 수식 예</vt:lpstr>
      <vt:lpstr>LaTeX 표</vt:lpstr>
      <vt:lpstr>LaTeX 표 예</vt:lpstr>
      <vt:lpstr>LaTeX 그림</vt:lpstr>
      <vt:lpstr>LaTeX 그림 예</vt:lpstr>
      <vt:lpstr>BibTeX</vt:lpstr>
      <vt:lpstr>대표적인 BibTeX 항목 타입</vt:lpstr>
      <vt:lpstr>BibTeX 항목 작성 예(1/2)</vt:lpstr>
      <vt:lpstr>BibTeX 항목 작성 예(2/2)</vt:lpstr>
      <vt:lpstr>BibTeX 항목 타입</vt:lpstr>
      <vt:lpstr>Bib 스타일</vt:lpstr>
      <vt:lpstr>Bib 파일 이용 방법</vt:lpstr>
      <vt:lpstr>Bib 파일 사용 예</vt:lpstr>
      <vt:lpstr>Listing 환경</vt:lpstr>
      <vt:lpstr>Listing 환경 설정 예: Java</vt:lpstr>
      <vt:lpstr>Listing 사용 예: Java</vt:lpstr>
      <vt:lpstr>요약</vt:lpstr>
      <vt:lpstr>Algorithm</vt:lpstr>
      <vt:lpstr>알고리즘 표시를 위한 LaTeX 명령</vt:lpstr>
      <vt:lpstr>source code 넣기</vt:lpstr>
      <vt:lpstr>PowerPoint 프레젠테이션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 Analysis of Social Network Constructed from Literary Fiction</dc:title>
  <dc:creator>maniasjk</dc:creator>
  <cp:lastModifiedBy>Zoh Queue</cp:lastModifiedBy>
  <cp:revision>104</cp:revision>
  <dcterms:created xsi:type="dcterms:W3CDTF">2013-10-14T00:35:07Z</dcterms:created>
  <dcterms:modified xsi:type="dcterms:W3CDTF">2018-10-23T03:48:11Z</dcterms:modified>
</cp:coreProperties>
</file>