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7559675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21" y="-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E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E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DD2BC2DA-C6B7-45A4-92CD-DEA98463F33C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10510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AA6999-0CEA-4414-846B-849363455372}" type="slidenum">
              <a:rPr lang="es-ES"/>
              <a:pPr/>
              <a:t>1</a:t>
            </a:fld>
            <a:endParaRPr lang="es-E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75E4A5-DA6A-4218-AE4A-7BC34A91D47B}" type="slidenum">
              <a:rPr lang="es-ES"/>
              <a:pPr/>
              <a:t>10</a:t>
            </a:fld>
            <a:endParaRPr lang="es-E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43FEC9-CD9D-4EE3-8041-6F54D561AEDB}" type="slidenum">
              <a:rPr lang="es-ES"/>
              <a:pPr/>
              <a:t>11</a:t>
            </a:fld>
            <a:endParaRPr lang="es-E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5B49F6-580B-4679-BD99-F1F3945466BD}" type="slidenum">
              <a:rPr lang="es-ES"/>
              <a:pPr/>
              <a:t>12</a:t>
            </a:fld>
            <a:endParaRPr lang="es-E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29C728-C1D6-4107-B68C-E9612617060E}" type="slidenum">
              <a:rPr lang="es-ES"/>
              <a:pPr/>
              <a:t>13</a:t>
            </a:fld>
            <a:endParaRPr lang="es-E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4855B3-1C7A-439E-B1F3-19052DD98DFF}" type="slidenum">
              <a:rPr lang="es-ES"/>
              <a:pPr/>
              <a:t>14</a:t>
            </a:fld>
            <a:endParaRPr lang="es-E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895F87-F095-4B7D-B3C0-F0BBBF873EEF}" type="slidenum">
              <a:rPr lang="es-ES"/>
              <a:pPr/>
              <a:t>15</a:t>
            </a:fld>
            <a:endParaRPr lang="es-E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4CBEF2-FA5F-4D81-A6D5-7C3AAC980F5A}" type="slidenum">
              <a:rPr lang="es-ES"/>
              <a:pPr/>
              <a:t>2</a:t>
            </a:fld>
            <a:endParaRPr lang="es-E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5DF7AB-31C0-494A-81BD-67CFDB9C33DC}" type="slidenum">
              <a:rPr lang="es-ES"/>
              <a:pPr/>
              <a:t>3</a:t>
            </a:fld>
            <a:endParaRPr lang="es-E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98115F-BC06-4F81-A333-6FFBD869C66C}" type="slidenum">
              <a:rPr lang="es-ES"/>
              <a:pPr/>
              <a:t>4</a:t>
            </a:fld>
            <a:endParaRPr lang="es-E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383E3-9A70-4CD7-90B0-12B79383E437}" type="slidenum">
              <a:rPr lang="es-ES"/>
              <a:pPr/>
              <a:t>5</a:t>
            </a:fld>
            <a:endParaRPr lang="es-E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7D1675-BB40-491E-ACEE-4AC11B86EE2C}" type="slidenum">
              <a:rPr lang="es-ES"/>
              <a:pPr/>
              <a:t>6</a:t>
            </a:fld>
            <a:endParaRPr lang="es-E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6E846F-5358-4AEF-9DD3-4EC6062AA4D2}" type="slidenum">
              <a:rPr lang="es-ES"/>
              <a:pPr/>
              <a:t>7</a:t>
            </a:fld>
            <a:endParaRPr lang="es-E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640EEF-A6BD-4EF5-93ED-AADADA0DA6D0}" type="slidenum">
              <a:rPr lang="es-ES"/>
              <a:pPr/>
              <a:t>8</a:t>
            </a:fld>
            <a:endParaRPr lang="es-E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AC2133-EC6C-43F4-AD0F-0F65961F85A2}" type="slidenum">
              <a:rPr lang="es-ES"/>
              <a:pPr/>
              <a:t>9</a:t>
            </a:fld>
            <a:endParaRPr lang="es-E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F061EB-3DA9-4E32-A6E8-95A5BB1478B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DE86A1D-668E-4A06-9FAF-F8925B59655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7E5576A-C73E-440A-9F65-D4D31B7A0FB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44B6D84-393A-4453-9800-2799DC61ACA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6EFC0B0-4D92-4382-ABA7-79B6847B5D1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C861CA-566B-4888-9C2A-A9CBB54337B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A6BCC7-9DAA-44AF-81AE-7EEFA9E2147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1E7CB3B-F3E5-437B-A3B2-295030ED2F7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29F3C0-F5B5-42CC-936D-F87B29E1FC2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5D7ECE-5E05-49FE-85AB-43962330A93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B51FA1-A57D-44CC-B43A-90E958B87CD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E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B7D48644-A1E3-42C1-A0A9-8EA9E62D39FC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179388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/>
              <a:t>Access to the portal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9388" y="2354263"/>
            <a:ext cx="7010400" cy="430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1979613" y="1619250"/>
            <a:ext cx="539750" cy="900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720725" y="1260475"/>
            <a:ext cx="1619250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Local IP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H="1">
            <a:off x="4498975" y="1439863"/>
            <a:ext cx="2882900" cy="3600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7380288" y="1260475"/>
            <a:ext cx="2160587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Authentication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H="1">
            <a:off x="4678363" y="1439863"/>
            <a:ext cx="2703512" cy="414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079500"/>
            <a:ext cx="9070975" cy="1171575"/>
          </a:xfrm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sz="3600"/>
              <a:t>PDSN Mobile BandWidth consumption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9225" y="360363"/>
            <a:ext cx="5905500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79500" y="5759450"/>
            <a:ext cx="6480175" cy="858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Working with PDSN 16000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Mobile tx and rx Bandwidth consumption.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Downloading info to csv format, excel compatible.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6463" y="2593975"/>
            <a:ext cx="5743575" cy="226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079500"/>
            <a:ext cx="9070975" cy="1171575"/>
          </a:xfrm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sz="3600"/>
              <a:t>PDSN Sesion subscribers.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9225" y="360363"/>
            <a:ext cx="5905500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79500" y="5759450"/>
            <a:ext cx="6480175" cy="858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Working with PDSN 16000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Active and Dormant subscribers sesions.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Downloading info to csv format, excel compatible.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588" y="2593975"/>
            <a:ext cx="5743575" cy="226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987425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/>
              <a:t>RNC Connections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539750"/>
            <a:ext cx="5895975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6463" y="2487613"/>
            <a:ext cx="5743575" cy="2552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60475" y="5759450"/>
            <a:ext cx="7019925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Radio Network Controller connection performance.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Downloading info to csv format, excel compatible.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1752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sz="3600"/>
              <a:t>Tools, managing portal users.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2095500"/>
            <a:ext cx="7200900" cy="3305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79388" y="116840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/>
              <a:t>Reports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6275" y="376238"/>
            <a:ext cx="61531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87" name="Line 3"/>
          <p:cNvSpPr>
            <a:spLocks noChangeShapeType="1"/>
          </p:cNvSpPr>
          <p:nvPr/>
        </p:nvSpPr>
        <p:spPr bwMode="auto">
          <a:xfrm flipV="1">
            <a:off x="2339975" y="719138"/>
            <a:ext cx="3959225" cy="1082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425" y="3240088"/>
            <a:ext cx="2867025" cy="1400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16389" name="Group 5"/>
          <p:cNvGraphicFramePr>
            <a:graphicFrameLocks noGrp="1"/>
          </p:cNvGraphicFramePr>
          <p:nvPr/>
        </p:nvGraphicFramePr>
        <p:xfrm>
          <a:off x="3490913" y="2033588"/>
          <a:ext cx="5810250" cy="1220760"/>
        </p:xfrm>
        <a:graphic>
          <a:graphicData uri="http://schemas.openxmlformats.org/drawingml/2006/table">
            <a:tbl>
              <a:tblPr/>
              <a:tblGrid>
                <a:gridCol w="1284287"/>
                <a:gridCol w="725488"/>
                <a:gridCol w="1017587"/>
                <a:gridCol w="762000"/>
                <a:gridCol w="2020888"/>
              </a:tblGrid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RADIOBASE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SECTOR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PROMEDIO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MAXIMO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FECHA DEL MAXIMO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1.50171857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5.99E+00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23:10:00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Beta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1.003333333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5.00E+00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23:10:00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Gamma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0.546735871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4.98E+00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11:20:00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MC1900BTS1004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0.283748558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2.99E+00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13:05:00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6475" name="Line 91"/>
          <p:cNvSpPr>
            <a:spLocks noChangeShapeType="1"/>
          </p:cNvSpPr>
          <p:nvPr/>
        </p:nvSpPr>
        <p:spPr bwMode="auto">
          <a:xfrm flipV="1">
            <a:off x="1800225" y="2519363"/>
            <a:ext cx="1619250" cy="1082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6476" name="Group 92"/>
          <p:cNvGraphicFramePr>
            <a:graphicFrameLocks noGrp="1"/>
          </p:cNvGraphicFramePr>
          <p:nvPr/>
        </p:nvGraphicFramePr>
        <p:xfrm>
          <a:off x="3878263" y="3846513"/>
          <a:ext cx="5873750" cy="1265856"/>
        </p:xfrm>
        <a:graphic>
          <a:graphicData uri="http://schemas.openxmlformats.org/drawingml/2006/table">
            <a:tbl>
              <a:tblPr/>
              <a:tblGrid>
                <a:gridCol w="1298575"/>
                <a:gridCol w="857250"/>
                <a:gridCol w="1016000"/>
                <a:gridCol w="839787"/>
                <a:gridCol w="1862138"/>
              </a:tblGrid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RADIOBASE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SECTOR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PROMEDIO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MAXIMO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FECHA DEL MAXIMO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110802.0819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9.41E+05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11:50:00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Beta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145643.0466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9.33E+05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11:00:00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Gamma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4694.80767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1.67E+05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15:20:00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MC1900BTS1004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Wed Dec 31 19:30:00 1969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6562" name="Line 178"/>
          <p:cNvSpPr>
            <a:spLocks noChangeShapeType="1"/>
          </p:cNvSpPr>
          <p:nvPr/>
        </p:nvSpPr>
        <p:spPr bwMode="auto">
          <a:xfrm>
            <a:off x="1800225" y="3959225"/>
            <a:ext cx="1979613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6563" name="Group 179"/>
          <p:cNvGraphicFramePr>
            <a:graphicFrameLocks noGrp="1"/>
          </p:cNvGraphicFramePr>
          <p:nvPr/>
        </p:nvGraphicFramePr>
        <p:xfrm>
          <a:off x="1395413" y="5602288"/>
          <a:ext cx="5895975" cy="1437952"/>
        </p:xfrm>
        <a:graphic>
          <a:graphicData uri="http://schemas.openxmlformats.org/drawingml/2006/table">
            <a:tbl>
              <a:tblPr/>
              <a:tblGrid>
                <a:gridCol w="1417637"/>
                <a:gridCol w="1249363"/>
                <a:gridCol w="996950"/>
                <a:gridCol w="2232025"/>
              </a:tblGrid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RADIOBASE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PROMEDIO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MAXIMO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FECHA DEL MAXIMO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9.519153531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62.85059718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11:50:00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MC1900BTS1004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0.320595906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0.818524221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17:40:00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MC1900BTS1005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4.69639375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40.42650096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18:50:00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MC1900BTS1006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6.982081391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66.78879771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16:30:00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6633" name="Line 249"/>
          <p:cNvSpPr>
            <a:spLocks noChangeShapeType="1"/>
          </p:cNvSpPr>
          <p:nvPr/>
        </p:nvSpPr>
        <p:spPr bwMode="auto">
          <a:xfrm>
            <a:off x="1439863" y="4500563"/>
            <a:ext cx="1260475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079500" y="1260475"/>
            <a:ext cx="6480175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880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 sz="4400">
                <a:solidFill>
                  <a:srgbClr val="000000"/>
                </a:solidFill>
                <a:ea typeface="MS Gothic" charset="0"/>
                <a:cs typeface="MS Gothic" charset="0"/>
              </a:rPr>
              <a:t>Alerts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539750"/>
            <a:ext cx="6048375" cy="40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11" name="Line 3"/>
          <p:cNvSpPr>
            <a:spLocks noChangeShapeType="1"/>
          </p:cNvSpPr>
          <p:nvPr/>
        </p:nvSpPr>
        <p:spPr bwMode="auto">
          <a:xfrm flipV="1">
            <a:off x="2700338" y="898525"/>
            <a:ext cx="5219700" cy="903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725" y="3060700"/>
            <a:ext cx="8077200" cy="2809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79838" y="1979613"/>
            <a:ext cx="5400675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Customize alerts for different measurements.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Different trigger configurations.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539750" y="6840538"/>
            <a:ext cx="2700338" cy="360362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Map with BTS locations</a:t>
            </a: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5192712" y="6523037"/>
            <a:ext cx="4346576" cy="6778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Quick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access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to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BTS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monitored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variables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360363" y="360363"/>
            <a:ext cx="3240087" cy="360362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Different equipments pages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319588" y="360363"/>
            <a:ext cx="1619250" cy="360362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Portal tools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3" y="1304925"/>
            <a:ext cx="10079037" cy="495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6480175" y="1619250"/>
            <a:ext cx="1439863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Alerts</a:t>
            </a: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5040313" y="2879725"/>
            <a:ext cx="2339975" cy="539750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Google map tools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1979613" y="4498975"/>
            <a:ext cx="539750" cy="2343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1258888" y="720725"/>
            <a:ext cx="182562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800225" y="720725"/>
            <a:ext cx="1588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160588" y="720725"/>
            <a:ext cx="179387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3419475" y="720725"/>
            <a:ext cx="1082675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6659563" y="179388"/>
            <a:ext cx="1979612" cy="360362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Reports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 flipV="1">
            <a:off x="5038725" y="1438275"/>
            <a:ext cx="1443038" cy="363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 flipV="1">
            <a:off x="5578475" y="2517775"/>
            <a:ext cx="723900" cy="363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V="1">
            <a:off x="6480175" y="4138613"/>
            <a:ext cx="1619250" cy="2703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/>
              <a:t>Dashboard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4497388" y="539750"/>
            <a:ext cx="2163762" cy="900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" y="1604963"/>
            <a:ext cx="10079038" cy="4354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/>
              <a:t>DOMs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539750" y="6480175"/>
            <a:ext cx="2879725" cy="539750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List of DOMs by sector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619250" y="5938838"/>
            <a:ext cx="179388" cy="542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4319588" y="6480175"/>
            <a:ext cx="2700337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Sectors (a, b and c)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 flipV="1">
            <a:off x="4318000" y="5578475"/>
            <a:ext cx="542925" cy="903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3600450" y="900113"/>
            <a:ext cx="1979613" cy="360362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Dom ips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7707312" y="6294437"/>
            <a:ext cx="1833563" cy="546101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Doms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db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editions</a:t>
            </a:r>
            <a:endParaRPr lang="es-E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 flipV="1">
            <a:off x="7199313" y="5578475"/>
            <a:ext cx="1082675" cy="903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5421313" y="274637"/>
            <a:ext cx="4370388" cy="446088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Quick access to BTS monitored variables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7740650" y="720725"/>
            <a:ext cx="900113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>
            <a:off x="5038725" y="1260475"/>
            <a:ext cx="182563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/>
              <a:t>DOM Details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" y="1674813"/>
            <a:ext cx="10079038" cy="413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7" name="Line 3"/>
          <p:cNvSpPr>
            <a:spLocks noChangeShapeType="1"/>
          </p:cNvSpPr>
          <p:nvPr/>
        </p:nvSpPr>
        <p:spPr bwMode="auto">
          <a:xfrm flipH="1">
            <a:off x="717550" y="1260475"/>
            <a:ext cx="1263650" cy="900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539750" y="6300788"/>
            <a:ext cx="3240088" cy="360362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Dom location in google map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2160588" y="5038725"/>
            <a:ext cx="900112" cy="1263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659563" y="1079500"/>
            <a:ext cx="2519362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Dom details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4497388" y="1439863"/>
            <a:ext cx="2163762" cy="143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>
            <a:off x="3238500" y="1439863"/>
            <a:ext cx="3422650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5421311" y="6218237"/>
            <a:ext cx="4298951" cy="622301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Quick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access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to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BTS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monitored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variables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7380288" y="5578475"/>
            <a:ext cx="900112" cy="903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987425"/>
            <a:ext cx="9070975" cy="1171575"/>
          </a:xfrm>
          <a:ln/>
        </p:spPr>
        <p:txBody>
          <a:bodyPr tIns="31752"/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sz="3600"/>
              <a:t>DOM Active Connections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3" y="393700"/>
            <a:ext cx="596265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" y="2185988"/>
            <a:ext cx="5743575" cy="213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7172" name="Group 4"/>
          <p:cNvGraphicFramePr>
            <a:graphicFrameLocks noGrp="1"/>
          </p:cNvGraphicFramePr>
          <p:nvPr/>
        </p:nvGraphicFramePr>
        <p:xfrm>
          <a:off x="549275" y="4899025"/>
          <a:ext cx="5751513" cy="1435102"/>
        </p:xfrm>
        <a:graphic>
          <a:graphicData uri="http://schemas.openxmlformats.org/drawingml/2006/table">
            <a:tbl>
              <a:tblPr/>
              <a:tblGrid>
                <a:gridCol w="3354388"/>
                <a:gridCol w="1471612"/>
                <a:gridCol w="925513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FECHA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AVERAGE(con)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MAX(con)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Tue Jul 28 14:30:00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Tue Jul 28 14:35:00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Tue Jul 28 14:40:00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Tue Jul 28 14:45:00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7226" name="Text Box 58"/>
          <p:cNvSpPr txBox="1">
            <a:spLocks noChangeArrowheads="1"/>
          </p:cNvSpPr>
          <p:nvPr/>
        </p:nvSpPr>
        <p:spPr bwMode="auto">
          <a:xfrm>
            <a:off x="6480175" y="3240088"/>
            <a:ext cx="3600450" cy="1884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Active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connections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per sector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Hourly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daily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weekly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montly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and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yearly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reports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Downloading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the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data in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csv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format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compactible </a:t>
            </a:r>
            <a:r>
              <a:rPr lang="es-E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with</a:t>
            </a:r>
            <a:r>
              <a:rPr lang="es-ES" dirty="0">
                <a:solidFill>
                  <a:srgbClr val="000000"/>
                </a:solidFill>
                <a:ea typeface="MS Gothic" charset="0"/>
                <a:cs typeface="MS Gothic" charset="0"/>
              </a:rPr>
              <a:t> Excel.</a:t>
            </a:r>
          </a:p>
          <a:p>
            <a:pPr>
              <a:buSzPct val="45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 smtClean="0">
                <a:solidFill>
                  <a:srgbClr val="000000"/>
                </a:solidFill>
                <a:ea typeface="MS Gothic" charset="0"/>
                <a:cs typeface="MS Gothic" charset="0"/>
              </a:rPr>
              <a:t>.</a:t>
            </a:r>
            <a:endParaRPr lang="es-E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7227" name="Line 59"/>
          <p:cNvSpPr>
            <a:spLocks noChangeShapeType="1"/>
          </p:cNvSpPr>
          <p:nvPr/>
        </p:nvSpPr>
        <p:spPr bwMode="auto">
          <a:xfrm flipH="1" flipV="1">
            <a:off x="1978025" y="896938"/>
            <a:ext cx="234315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800225" y="987425"/>
            <a:ext cx="7559675" cy="1171575"/>
          </a:xfrm>
          <a:ln/>
        </p:spPr>
        <p:txBody>
          <a:bodyPr tIns="31752"/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ES" sz="3600"/>
              <a:t>DOM Bandwidth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3" y="393700"/>
            <a:ext cx="596265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480175" y="2519363"/>
            <a:ext cx="3419475" cy="2141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BW per sector, forward and reverse link.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Hourly, daily, weekly, montly and yearly reports.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Downloading the data in csv format compactible with Excel.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Graphs in png format.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Using Round Robin databases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" y="2160588"/>
            <a:ext cx="5591175" cy="226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7" name="Line 5"/>
          <p:cNvSpPr>
            <a:spLocks noChangeShapeType="1"/>
          </p:cNvSpPr>
          <p:nvPr/>
        </p:nvSpPr>
        <p:spPr bwMode="auto">
          <a:xfrm flipH="1" flipV="1">
            <a:off x="3419475" y="896938"/>
            <a:ext cx="2522538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8198" name="Group 6"/>
          <p:cNvGraphicFramePr>
            <a:graphicFrameLocks noGrp="1"/>
          </p:cNvGraphicFramePr>
          <p:nvPr/>
        </p:nvGraphicFramePr>
        <p:xfrm>
          <a:off x="2292350" y="5264150"/>
          <a:ext cx="5495925" cy="1351258"/>
        </p:xfrm>
        <a:graphic>
          <a:graphicData uri="http://schemas.openxmlformats.org/drawingml/2006/table">
            <a:tbl>
              <a:tblPr/>
              <a:tblGrid>
                <a:gridCol w="1943100"/>
                <a:gridCol w="1479550"/>
                <a:gridCol w="2073275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FECHA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 fl (bps)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 rl (bps)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18:40:00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19744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4365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18:45:00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25162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4981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18:50:00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406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288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 Jul 27 18:55:00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3481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706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800225" y="987425"/>
            <a:ext cx="7559675" cy="1171575"/>
          </a:xfrm>
          <a:ln/>
        </p:spPr>
        <p:txBody>
          <a:bodyPr tIns="31752"/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ES" sz="3600"/>
              <a:t>DOM T1/E1 Utilization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3" y="393700"/>
            <a:ext cx="596265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480175" y="2519363"/>
            <a:ext cx="3419475" cy="1884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T1/E1 Utilization per DOM.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Hourly, daily, weekly, montly and yearly reports.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Downloading the data in csv format compactible with Excel.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Graphs in png format.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Using Round Robin databases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 flipV="1">
            <a:off x="3778250" y="896938"/>
            <a:ext cx="903288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8" y="2327275"/>
            <a:ext cx="5743575" cy="2533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9222" name="Group 6"/>
          <p:cNvGraphicFramePr>
            <a:graphicFrameLocks noGrp="1"/>
          </p:cNvGraphicFramePr>
          <p:nvPr/>
        </p:nvGraphicFramePr>
        <p:xfrm>
          <a:off x="1555750" y="5456238"/>
          <a:ext cx="6543675" cy="1351258"/>
        </p:xfrm>
        <a:graphic>
          <a:graphicData uri="http://schemas.openxmlformats.org/drawingml/2006/table">
            <a:tbl>
              <a:tblPr/>
              <a:tblGrid>
                <a:gridCol w="2552700"/>
                <a:gridCol w="1833563"/>
                <a:gridCol w="2157412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FECHA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IN1 (%)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OUT1 (%)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Tue Jul 21 19:00:00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Tue Jul 21 19:30:00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Tue Jul 21 20:00:00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Tue Jul 21 20:30:00 AST 2009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55620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1752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sz="3600"/>
              <a:t>Quick access to BTS monitored variables.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8350" y="1439863"/>
            <a:ext cx="2781300" cy="140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4679950" y="1260475"/>
            <a:ext cx="2519363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8" y="2160588"/>
            <a:ext cx="5743575" cy="213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463" y="2489200"/>
            <a:ext cx="5743575" cy="213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25600" y="2879725"/>
            <a:ext cx="5743575" cy="213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46325" y="3213100"/>
            <a:ext cx="5743575" cy="2533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9588" y="3573463"/>
            <a:ext cx="5591175" cy="226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78225" y="3933825"/>
            <a:ext cx="5591175" cy="226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29088" y="4292600"/>
            <a:ext cx="5591175" cy="226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07950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/>
              <a:t>PDSN Session Manager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9225" y="360363"/>
            <a:ext cx="5905500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975" y="2519363"/>
            <a:ext cx="5743575" cy="2533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79500" y="5759450"/>
            <a:ext cx="6480175" cy="858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Working with PDSN 16000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Session Performance</a:t>
            </a:r>
          </a:p>
          <a:p>
            <a:pP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>
                <a:solidFill>
                  <a:srgbClr val="000000"/>
                </a:solidFill>
                <a:ea typeface="MS Gothic" charset="0"/>
                <a:cs typeface="MS Gothic" charset="0"/>
              </a:rPr>
              <a:t> Downloading info to csv format, excel compatible.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567</Words>
  <Application>Microsoft Office PowerPoint</Application>
  <PresentationFormat>Personalizado</PresentationFormat>
  <Paragraphs>189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Access to the portal</vt:lpstr>
      <vt:lpstr>Dashboard</vt:lpstr>
      <vt:lpstr>DOMs</vt:lpstr>
      <vt:lpstr>DOM Details</vt:lpstr>
      <vt:lpstr>DOM Active Connections</vt:lpstr>
      <vt:lpstr>DOM Bandwidth</vt:lpstr>
      <vt:lpstr>DOM T1/E1 Utilization</vt:lpstr>
      <vt:lpstr>Quick access to BTS monitored variables.</vt:lpstr>
      <vt:lpstr>PDSN Session Manager</vt:lpstr>
      <vt:lpstr>PDSN Mobile BandWidth consumption</vt:lpstr>
      <vt:lpstr>PDSN Sesion subscribers.</vt:lpstr>
      <vt:lpstr>RNC Connections</vt:lpstr>
      <vt:lpstr>Tools, managing portal users.</vt:lpstr>
      <vt:lpstr>Reports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the portal</dc:title>
  <dc:creator>Jose Jauregui</dc:creator>
  <cp:lastModifiedBy>Luis Mendez</cp:lastModifiedBy>
  <cp:revision>10</cp:revision>
  <cp:lastPrinted>1601-01-01T00:00:00Z</cp:lastPrinted>
  <dcterms:created xsi:type="dcterms:W3CDTF">2009-07-27T16:24:37Z</dcterms:created>
  <dcterms:modified xsi:type="dcterms:W3CDTF">2013-07-30T23:45:55Z</dcterms:modified>
</cp:coreProperties>
</file>