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357" r:id="rId2"/>
    <p:sldId id="411" r:id="rId3"/>
    <p:sldId id="558" r:id="rId4"/>
    <p:sldId id="516" r:id="rId5"/>
    <p:sldId id="517" r:id="rId6"/>
    <p:sldId id="555" r:id="rId7"/>
    <p:sldId id="556" r:id="rId8"/>
    <p:sldId id="557" r:id="rId9"/>
    <p:sldId id="504" r:id="rId10"/>
    <p:sldId id="518" r:id="rId11"/>
    <p:sldId id="519" r:id="rId12"/>
    <p:sldId id="520" r:id="rId13"/>
    <p:sldId id="521" r:id="rId14"/>
    <p:sldId id="524" r:id="rId15"/>
    <p:sldId id="522" r:id="rId16"/>
    <p:sldId id="523" r:id="rId17"/>
    <p:sldId id="525" r:id="rId18"/>
    <p:sldId id="526" r:id="rId19"/>
    <p:sldId id="527" r:id="rId20"/>
    <p:sldId id="528" r:id="rId21"/>
    <p:sldId id="529" r:id="rId22"/>
    <p:sldId id="530" r:id="rId23"/>
    <p:sldId id="531" r:id="rId24"/>
    <p:sldId id="532" r:id="rId25"/>
    <p:sldId id="533" r:id="rId26"/>
    <p:sldId id="536" r:id="rId27"/>
    <p:sldId id="537" r:id="rId28"/>
    <p:sldId id="538" r:id="rId29"/>
    <p:sldId id="539" r:id="rId30"/>
    <p:sldId id="540" r:id="rId31"/>
    <p:sldId id="541" r:id="rId32"/>
    <p:sldId id="542" r:id="rId33"/>
    <p:sldId id="543" r:id="rId34"/>
    <p:sldId id="544" r:id="rId35"/>
    <p:sldId id="546" r:id="rId36"/>
    <p:sldId id="547" r:id="rId37"/>
    <p:sldId id="559" r:id="rId38"/>
    <p:sldId id="552" r:id="rId39"/>
    <p:sldId id="553" r:id="rId4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FF99"/>
    <a:srgbClr val="99FF99"/>
    <a:srgbClr val="FFFFFF"/>
    <a:srgbClr val="70AD47"/>
    <a:srgbClr val="FFFFCC"/>
    <a:srgbClr val="000000"/>
    <a:srgbClr val="FFCC66"/>
    <a:srgbClr val="649841"/>
    <a:srgbClr val="2484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14" autoAdjust="0"/>
    <p:restoredTop sz="85246" autoAdjust="0"/>
  </p:normalViewPr>
  <p:slideViewPr>
    <p:cSldViewPr snapToGrid="0">
      <p:cViewPr varScale="1">
        <p:scale>
          <a:sx n="99" d="100"/>
          <a:sy n="99" d="100"/>
        </p:scale>
        <p:origin x="1140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BF049-9374-4F1D-9012-2492B7F95F04}" type="datetimeFigureOut">
              <a:rPr lang="pt-BR" smtClean="0"/>
              <a:t>21/01/2018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B0E4CE-B0BF-416C-BF70-CDD4287EC0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7763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0E4CE-B0BF-416C-BF70-CDD4287EC09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87216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0E4CE-B0BF-416C-BF70-CDD4287EC094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31281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0E4CE-B0BF-416C-BF70-CDD4287EC094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8746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0E4CE-B0BF-416C-BF70-CDD4287EC094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61955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0E4CE-B0BF-416C-BF70-CDD4287EC094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7648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0E4CE-B0BF-416C-BF70-CDD4287EC094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24614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0E4CE-B0BF-416C-BF70-CDD4287EC094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91083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0E4CE-B0BF-416C-BF70-CDD4287EC094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00135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0E4CE-B0BF-416C-BF70-CDD4287EC094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34567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0E4CE-B0BF-416C-BF70-CDD4287EC094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09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0E4CE-B0BF-416C-BF70-CDD4287EC09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5747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0E4CE-B0BF-416C-BF70-CDD4287EC09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0204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0E4CE-B0BF-416C-BF70-CDD4287EC09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9516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0E4CE-B0BF-416C-BF70-CDD4287EC094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910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Ordem dos scripts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0E4CE-B0BF-416C-BF70-CDD4287EC094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7356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Observação com relação às </a:t>
            </a:r>
            <a:r>
              <a:rPr lang="pt-BR" dirty="0" err="1" smtClean="0"/>
              <a:t>arrow</a:t>
            </a:r>
            <a:r>
              <a:rPr lang="pt-BR" dirty="0" smtClean="0"/>
              <a:t> </a:t>
            </a:r>
            <a:r>
              <a:rPr lang="pt-BR" dirty="0" err="1" smtClean="0"/>
              <a:t>functions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0E4CE-B0BF-416C-BF70-CDD4287EC094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1886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0E4CE-B0BF-416C-BF70-CDD4287EC094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7966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0E4CE-B0BF-416C-BF70-CDD4287EC094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600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edondar Retângulo no Mesmo Canto Lateral 9"/>
          <p:cNvSpPr/>
          <p:nvPr userDrawn="1"/>
        </p:nvSpPr>
        <p:spPr>
          <a:xfrm>
            <a:off x="838200" y="6414166"/>
            <a:ext cx="10515600" cy="53671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 i="1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A574-0275-4727-8E86-D431B89400F6}" type="datetime1">
              <a:rPr lang="pt-BR" smtClean="0"/>
              <a:t>21/01/2018</a:t>
            </a:fld>
            <a:endParaRPr lang="pt-BR"/>
          </a:p>
        </p:txBody>
      </p:sp>
      <p:sp>
        <p:nvSpPr>
          <p:cNvPr id="8" name="Retângulo 7"/>
          <p:cNvSpPr/>
          <p:nvPr userDrawn="1"/>
        </p:nvSpPr>
        <p:spPr>
          <a:xfrm>
            <a:off x="1524001" y="-3674"/>
            <a:ext cx="9144000" cy="1042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1816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1C1A2-A651-4B4F-B9B3-1CF81C5B1EEC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202" y="6463776"/>
            <a:ext cx="1533350" cy="37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704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B5FB-3271-4F9A-A1B1-C31985B5A00D}" type="datetime1">
              <a:rPr lang="pt-BR" smtClean="0"/>
              <a:t>21/01/2018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3857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7497E-89E0-4457-9D50-B71CC669FCFC}" type="datetime1">
              <a:rPr lang="pt-BR" smtClean="0"/>
              <a:t>21/01/2018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0508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E8A51-9577-4D92-96AA-BE8BFE6948C5}" type="datetime1">
              <a:rPr lang="pt-BR" smtClean="0"/>
              <a:t>21/01/2018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9440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92794-AE9E-4DA1-AD30-EFFC9163F2B3}" type="datetime1">
              <a:rPr lang="pt-BR" smtClean="0"/>
              <a:t>21/01/2018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14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e conteúdo">
    <p:bg>
      <p:bgPr>
        <a:gradFill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28600" indent="-22860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685800" indent="-22860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2000">
                <a:solidFill>
                  <a:schemeClr val="bg1"/>
                </a:solidFill>
              </a:defRPr>
            </a:lvl2pPr>
            <a:lvl3pPr marL="1143000" indent="-22860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800">
                <a:solidFill>
                  <a:schemeClr val="bg1"/>
                </a:solidFill>
              </a:defRPr>
            </a:lvl3pPr>
            <a:lvl4pPr marL="1600200" indent="-22860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4pPr>
            <a:lvl5pPr marL="2057400" indent="-22860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A6C1-AE08-401D-9AF1-7DBFAAC75FEA}" type="datetime1">
              <a:rPr lang="pt-BR" smtClean="0"/>
              <a:t>21/01/2018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0" y="663967"/>
            <a:ext cx="360000" cy="72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Arredondar Retângulo no Mesmo Canto Lateral 19"/>
          <p:cNvSpPr/>
          <p:nvPr userDrawn="1"/>
        </p:nvSpPr>
        <p:spPr>
          <a:xfrm>
            <a:off x="838200" y="6414166"/>
            <a:ext cx="10515600" cy="53671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1816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1C1A2-A651-4B4F-B9B3-1CF81C5B1EEC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202" y="6463776"/>
            <a:ext cx="1533350" cy="37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099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135156" cy="365125"/>
          </a:xfrm>
        </p:spPr>
        <p:txBody>
          <a:bodyPr/>
          <a:lstStyle/>
          <a:p>
            <a:fld id="{C88F16AB-E7F3-4DF6-9BFF-79044FC97346}" type="datetime1">
              <a:rPr lang="pt-BR" smtClean="0"/>
              <a:t>21/01/2018</a:t>
            </a:fld>
            <a:endParaRPr lang="pt-BR"/>
          </a:p>
        </p:txBody>
      </p:sp>
      <p:cxnSp>
        <p:nvCxnSpPr>
          <p:cNvPr id="7" name="Conector reto 6"/>
          <p:cNvCxnSpPr/>
          <p:nvPr userDrawn="1"/>
        </p:nvCxnSpPr>
        <p:spPr>
          <a:xfrm>
            <a:off x="214601" y="6279604"/>
            <a:ext cx="1181255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 userDrawn="1"/>
        </p:nvSpPr>
        <p:spPr>
          <a:xfrm>
            <a:off x="1524001" y="-3674"/>
            <a:ext cx="9144000" cy="104233"/>
          </a:xfrm>
          <a:prstGeom prst="rect">
            <a:avLst/>
          </a:prstGeom>
          <a:solidFill>
            <a:srgbClr val="248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1816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1C1A2-A651-4B4F-B9B3-1CF81C5B1EEC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202" y="6407790"/>
            <a:ext cx="1533350" cy="37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731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77304"/>
            <a:ext cx="9144000" cy="170748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5980927"/>
            <a:ext cx="9144000" cy="76511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8" name="Retângulo 7"/>
          <p:cNvSpPr/>
          <p:nvPr userDrawn="1"/>
        </p:nvSpPr>
        <p:spPr>
          <a:xfrm>
            <a:off x="1524001" y="-3674"/>
            <a:ext cx="9144000" cy="104233"/>
          </a:xfrm>
          <a:prstGeom prst="rect">
            <a:avLst/>
          </a:prstGeom>
          <a:solidFill>
            <a:srgbClr val="248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Imagem 10"/>
          <p:cNvSpPr>
            <a:spLocks noGrp="1"/>
          </p:cNvSpPr>
          <p:nvPr>
            <p:ph type="pic" sz="quarter" idx="13"/>
          </p:nvPr>
        </p:nvSpPr>
        <p:spPr>
          <a:xfrm>
            <a:off x="0" y="2090057"/>
            <a:ext cx="12192000" cy="3685592"/>
          </a:xfrm>
        </p:spPr>
        <p:txBody>
          <a:bodyPr/>
          <a:lstStyle/>
          <a:p>
            <a:endParaRPr lang="pt-BR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202" y="6407790"/>
            <a:ext cx="1533350" cy="37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36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solidFill>
                  <a:srgbClr val="2484B2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28600" indent="-228600">
              <a:buClr>
                <a:srgbClr val="2484B2"/>
              </a:buClr>
              <a:buFont typeface="Wingdings" panose="05000000000000000000" pitchFamily="2" charset="2"/>
              <a:buChar char="§"/>
              <a:defRPr sz="2400">
                <a:solidFill>
                  <a:srgbClr val="414141"/>
                </a:solidFill>
              </a:defRPr>
            </a:lvl1pPr>
            <a:lvl2pPr marL="685800" indent="-228600">
              <a:buClr>
                <a:srgbClr val="2484B2"/>
              </a:buClr>
              <a:buFont typeface="Wingdings" panose="05000000000000000000" pitchFamily="2" charset="2"/>
              <a:buChar char="§"/>
              <a:defRPr sz="2000">
                <a:solidFill>
                  <a:srgbClr val="414141"/>
                </a:solidFill>
              </a:defRPr>
            </a:lvl2pPr>
            <a:lvl3pPr marL="1143000" indent="-228600">
              <a:buClr>
                <a:srgbClr val="2484B2"/>
              </a:buClr>
              <a:buFont typeface="Wingdings" panose="05000000000000000000" pitchFamily="2" charset="2"/>
              <a:buChar char="§"/>
              <a:defRPr sz="1800">
                <a:solidFill>
                  <a:srgbClr val="414141"/>
                </a:solidFill>
              </a:defRPr>
            </a:lvl3pPr>
            <a:lvl4pPr marL="1600200" indent="-228600">
              <a:buClr>
                <a:srgbClr val="2484B2"/>
              </a:buClr>
              <a:buFont typeface="Wingdings" panose="05000000000000000000" pitchFamily="2" charset="2"/>
              <a:buChar char="§"/>
              <a:defRPr sz="1600">
                <a:solidFill>
                  <a:srgbClr val="414141"/>
                </a:solidFill>
              </a:defRPr>
            </a:lvl4pPr>
            <a:lvl5pPr marL="2057400" indent="-228600">
              <a:buClr>
                <a:srgbClr val="2484B2"/>
              </a:buClr>
              <a:buFont typeface="Wingdings" panose="05000000000000000000" pitchFamily="2" charset="2"/>
              <a:buChar char="§"/>
              <a:defRPr sz="1600">
                <a:solidFill>
                  <a:srgbClr val="414141"/>
                </a:solidFill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E9144-6818-4837-93DC-BD8DC9AD81B3}" type="datetime1">
              <a:rPr lang="pt-BR" smtClean="0"/>
              <a:t>21/01/2018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0" y="663967"/>
            <a:ext cx="360000" cy="720000"/>
          </a:xfrm>
          <a:prstGeom prst="rect">
            <a:avLst/>
          </a:prstGeom>
          <a:solidFill>
            <a:srgbClr val="248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/>
          <p:cNvCxnSpPr/>
          <p:nvPr userDrawn="1"/>
        </p:nvCxnSpPr>
        <p:spPr>
          <a:xfrm>
            <a:off x="214601" y="6279604"/>
            <a:ext cx="1181255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202" y="6407790"/>
            <a:ext cx="1533350" cy="37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02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2484B2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1D34-CC38-4D8C-AFD3-6F0CC5C1997C}" type="datetime1">
              <a:rPr lang="pt-BR" smtClean="0"/>
              <a:t>21/01/2018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Conector reto 6"/>
          <p:cNvCxnSpPr/>
          <p:nvPr userDrawn="1"/>
        </p:nvCxnSpPr>
        <p:spPr>
          <a:xfrm>
            <a:off x="214601" y="6279604"/>
            <a:ext cx="1181255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020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484B2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228600" indent="-228600">
              <a:buClr>
                <a:srgbClr val="2484B2"/>
              </a:buClr>
              <a:buFont typeface="Wingdings" panose="05000000000000000000" pitchFamily="2" charset="2"/>
              <a:buChar char="§"/>
              <a:defRPr/>
            </a:lvl1pPr>
            <a:lvl2pPr marL="685800" indent="-228600">
              <a:buClr>
                <a:srgbClr val="2484B2"/>
              </a:buClr>
              <a:buFont typeface="Wingdings" panose="05000000000000000000" pitchFamily="2" charset="2"/>
              <a:buChar char="§"/>
              <a:defRPr/>
            </a:lvl2pPr>
            <a:lvl3pPr marL="1143000" indent="-228600">
              <a:buClr>
                <a:srgbClr val="2484B2"/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rgbClr val="2484B2"/>
              </a:buClr>
              <a:buFont typeface="Wingdings" panose="05000000000000000000" pitchFamily="2" charset="2"/>
              <a:buChar char="§"/>
              <a:defRPr/>
            </a:lvl4pPr>
            <a:lvl5pPr marL="2057400" indent="-228600">
              <a:buClr>
                <a:srgbClr val="2484B2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EDC8-2664-42FF-A9D9-DDD6FF5CFEBF}" type="datetime1">
              <a:rPr lang="pt-BR" smtClean="0"/>
              <a:t>21/01/2018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 7"/>
          <p:cNvSpPr/>
          <p:nvPr userDrawn="1"/>
        </p:nvSpPr>
        <p:spPr>
          <a:xfrm>
            <a:off x="0" y="663967"/>
            <a:ext cx="360000" cy="720000"/>
          </a:xfrm>
          <a:prstGeom prst="rect">
            <a:avLst/>
          </a:prstGeom>
          <a:solidFill>
            <a:srgbClr val="248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reto 8"/>
          <p:cNvCxnSpPr/>
          <p:nvPr userDrawn="1"/>
        </p:nvCxnSpPr>
        <p:spPr>
          <a:xfrm>
            <a:off x="214601" y="6279604"/>
            <a:ext cx="1181255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202" y="6407790"/>
            <a:ext cx="1533350" cy="37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177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18A1-A94F-44A9-BECC-EE5EDB2D8A12}" type="datetime1">
              <a:rPr lang="pt-BR" smtClean="0"/>
              <a:t>21/01/2018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tângulo 9"/>
          <p:cNvSpPr/>
          <p:nvPr userDrawn="1"/>
        </p:nvSpPr>
        <p:spPr>
          <a:xfrm>
            <a:off x="0" y="663967"/>
            <a:ext cx="360000" cy="720000"/>
          </a:xfrm>
          <a:prstGeom prst="rect">
            <a:avLst/>
          </a:prstGeom>
          <a:solidFill>
            <a:srgbClr val="248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5605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7BF-B59B-42D7-BC31-2EFC97353070}" type="datetime1">
              <a:rPr lang="pt-BR" smtClean="0"/>
              <a:t>21/01/2018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031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99652-41B9-4498-A817-021740982A94}" type="datetime1">
              <a:rPr lang="pt-BR" smtClean="0"/>
              <a:t>21/01/2018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1816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1C1A2-A651-4B4F-B9B3-1CF81C5B1EE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8699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9" r:id="rId3"/>
    <p:sldLayoutId id="2147483658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6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484B2"/>
          </a:solidFill>
          <a:latin typeface="Arial Narrow" panose="020B0606020202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484B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484B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484B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484B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484B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jquery.com/" TargetMode="Externa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jax.googleapis.com/ajax/libs/jquery/3.2.1/jquery.min.js" TargetMode="External"/><Relationship Id="rId2" Type="http://schemas.openxmlformats.org/officeDocument/2006/relationships/hyperlink" Target="http://jquery.com/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api.jquery.com/jquery.ajax/" TargetMode="Externa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try.jquery.com/" TargetMode="Externa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jsfiddle.net/" TargetMode="External"/><Relationship Id="rId2" Type="http://schemas.openxmlformats.org/officeDocument/2006/relationships/hyperlink" Target="http://stackoverflow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caniuse.com/" TargetMode="External"/><Relationship Id="rId5" Type="http://schemas.openxmlformats.org/officeDocument/2006/relationships/hyperlink" Target="http://jsbeautifier.org/" TargetMode="External"/><Relationship Id="rId4" Type="http://schemas.openxmlformats.org/officeDocument/2006/relationships/hyperlink" Target="http://javascriptcompressor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javascript-roadtrip-part2.codeschool.com/" TargetMode="External"/><Relationship Id="rId2" Type="http://schemas.openxmlformats.org/officeDocument/2006/relationships/hyperlink" Target="http://javascript-roadtrip.codeschool.com/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javascript-roadtrip-part3.codeschool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-246928" y="-328808"/>
            <a:ext cx="12685853" cy="3420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913" y="3647769"/>
            <a:ext cx="9486173" cy="2384998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713023" y="3809902"/>
            <a:ext cx="6935638" cy="1366878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pt-BR" sz="3000" b="1" i="0" dirty="0"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</a:rPr>
              <a:t>Treinamento – </a:t>
            </a:r>
            <a:r>
              <a:rPr lang="pt-BR" sz="3000" b="1" i="0" dirty="0" err="1"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</a:rPr>
              <a:t>JavaScript</a:t>
            </a:r>
            <a:endParaRPr lang="pt-BR" sz="3000" b="1" i="0" dirty="0">
              <a:solidFill>
                <a:schemeClr val="bg1">
                  <a:lumMod val="50000"/>
                </a:schemeClr>
              </a:solidFill>
              <a:effectLst/>
              <a:latin typeface="Arial Narrow" panose="020B060602020203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619" y="1116849"/>
            <a:ext cx="7266447" cy="197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503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800" b="1" dirty="0" err="1"/>
              <a:t>jQuery</a:t>
            </a:r>
            <a:endParaRPr lang="pt-BR" sz="4800" b="1" dirty="0"/>
          </a:p>
        </p:txBody>
      </p:sp>
      <p:pic>
        <p:nvPicPr>
          <p:cNvPr id="10" name="Espaço Reservado para Imagem 9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051" y="2448378"/>
            <a:ext cx="5937898" cy="2968949"/>
          </a:xfrm>
        </p:spPr>
      </p:pic>
    </p:spTree>
    <p:extLst>
      <p:ext uri="{BB962C8B-B14F-4D97-AF65-F5344CB8AC3E}">
        <p14:creationId xmlns:p14="http://schemas.microsoft.com/office/powerpoint/2010/main" val="1744188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pt-BR" dirty="0" err="1"/>
              <a:t>jQuery</a:t>
            </a:r>
            <a:r>
              <a:rPr lang="pt-BR" dirty="0"/>
              <a:t> é uma biblioteca </a:t>
            </a:r>
            <a:r>
              <a:rPr lang="pt-BR" dirty="0" err="1"/>
              <a:t>JavaScript</a:t>
            </a:r>
            <a:r>
              <a:rPr lang="pt-BR" dirty="0"/>
              <a:t> desenvolvida para simplificar os scripts que interagem dom o HTML.</a:t>
            </a:r>
            <a:endParaRPr lang="pt-BR" i="1" dirty="0"/>
          </a:p>
          <a:p>
            <a:pPr algn="just">
              <a:lnSpc>
                <a:spcPct val="100000"/>
              </a:lnSpc>
            </a:pPr>
            <a:endParaRPr lang="pt-BR" i="1" dirty="0"/>
          </a:p>
          <a:p>
            <a:pPr algn="just">
              <a:lnSpc>
                <a:spcPct val="100000"/>
              </a:lnSpc>
            </a:pPr>
            <a:r>
              <a:rPr lang="pt-BR" dirty="0"/>
              <a:t>Foi lançado em dezembro de 2006 e seu criador foi John </a:t>
            </a:r>
            <a:r>
              <a:rPr lang="pt-BR" dirty="0" err="1"/>
              <a:t>Resig</a:t>
            </a:r>
            <a:r>
              <a:rPr lang="pt-BR" dirty="0"/>
              <a:t>.</a:t>
            </a:r>
          </a:p>
          <a:p>
            <a:pPr algn="just">
              <a:lnSpc>
                <a:spcPct val="100000"/>
              </a:lnSpc>
            </a:pPr>
            <a:endParaRPr lang="pt-BR" dirty="0"/>
          </a:p>
          <a:p>
            <a:pPr algn="just">
              <a:lnSpc>
                <a:spcPct val="100000"/>
              </a:lnSpc>
            </a:pPr>
            <a:r>
              <a:rPr lang="pt-BR" dirty="0"/>
              <a:t>Biblioteca </a:t>
            </a:r>
            <a:r>
              <a:rPr lang="pt-BR" dirty="0" err="1"/>
              <a:t>multi-plataforma</a:t>
            </a:r>
            <a:r>
              <a:rPr lang="pt-BR" dirty="0"/>
              <a:t> (browser)</a:t>
            </a:r>
          </a:p>
          <a:p>
            <a:pPr algn="just">
              <a:lnSpc>
                <a:spcPct val="100000"/>
              </a:lnSpc>
            </a:pPr>
            <a:endParaRPr lang="pt-BR" dirty="0"/>
          </a:p>
          <a:p>
            <a:pPr algn="just">
              <a:lnSpc>
                <a:spcPct val="100000"/>
              </a:lnSpc>
            </a:pPr>
            <a:r>
              <a:rPr lang="pt-BR" dirty="0">
                <a:hlinkClick r:id="rId2"/>
              </a:rPr>
              <a:t>http://jquery.com/</a:t>
            </a:r>
            <a:endParaRPr lang="pt-BR" dirty="0"/>
          </a:p>
          <a:p>
            <a:pPr algn="just">
              <a:lnSpc>
                <a:spcPct val="100000"/>
              </a:lnSpc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6025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Usar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00000"/>
              </a:lnSpc>
            </a:pPr>
            <a:r>
              <a:rPr lang="pt-BR" dirty="0"/>
              <a:t>Download da biblioteca no link: </a:t>
            </a:r>
            <a:r>
              <a:rPr lang="pt-BR" dirty="0">
                <a:hlinkClick r:id="rId2"/>
              </a:rPr>
              <a:t>http://</a:t>
            </a:r>
            <a:r>
              <a:rPr lang="pt-BR" dirty="0" smtClean="0">
                <a:hlinkClick r:id="rId2"/>
              </a:rPr>
              <a:t>jQuery.com</a:t>
            </a:r>
            <a:endParaRPr lang="pt-BR" i="1" dirty="0"/>
          </a:p>
          <a:p>
            <a:pPr algn="just">
              <a:lnSpc>
                <a:spcPct val="100000"/>
              </a:lnSpc>
            </a:pPr>
            <a:r>
              <a:rPr lang="pt-BR" dirty="0"/>
              <a:t>Adicionar referência na página </a:t>
            </a:r>
            <a:r>
              <a:rPr lang="pt-BR" dirty="0" err="1"/>
              <a:t>html</a:t>
            </a:r>
            <a:r>
              <a:rPr lang="pt-BR" dirty="0"/>
              <a:t> que deseja usar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&lt;head&gt;</a:t>
            </a:r>
            <a:br>
              <a:rPr lang="en-US" dirty="0"/>
            </a:br>
            <a:r>
              <a:rPr lang="en-US" dirty="0"/>
              <a:t>    &lt;script </a:t>
            </a:r>
            <a:r>
              <a:rPr lang="en-US" dirty="0" err="1"/>
              <a:t>src</a:t>
            </a:r>
            <a:r>
              <a:rPr lang="en-US" dirty="0"/>
              <a:t>="</a:t>
            </a:r>
            <a:r>
              <a:rPr lang="en-US" dirty="0" smtClean="0"/>
              <a:t>jquery-3.2.1.min.js</a:t>
            </a:r>
            <a:r>
              <a:rPr lang="en-US" dirty="0"/>
              <a:t>"&gt;&lt;/script&gt;</a:t>
            </a:r>
            <a:br>
              <a:rPr lang="en-US" dirty="0"/>
            </a:br>
            <a:r>
              <a:rPr lang="en-US" dirty="0"/>
              <a:t>&lt;/head&gt; </a:t>
            </a:r>
            <a:endParaRPr lang="pt-BR" dirty="0"/>
          </a:p>
          <a:p>
            <a:pPr algn="just">
              <a:lnSpc>
                <a:spcPct val="100000"/>
              </a:lnSpc>
            </a:pPr>
            <a:endParaRPr lang="pt-BR" dirty="0"/>
          </a:p>
          <a:p>
            <a:pPr algn="just">
              <a:lnSpc>
                <a:spcPct val="100000"/>
              </a:lnSpc>
            </a:pPr>
            <a:r>
              <a:rPr lang="pt-BR" dirty="0"/>
              <a:t>Caso não queira fazer download do arquivo físico, podemos utilizar de uma CDN (</a:t>
            </a:r>
            <a:r>
              <a:rPr lang="pt-BR" dirty="0" err="1"/>
              <a:t>Content</a:t>
            </a:r>
            <a:r>
              <a:rPr lang="pt-BR" dirty="0"/>
              <a:t> Delivery Network):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&lt;script </a:t>
            </a:r>
            <a:r>
              <a:rPr lang="en-US" dirty="0" err="1" smtClean="0"/>
              <a:t>src</a:t>
            </a:r>
            <a:r>
              <a:rPr lang="en-US" dirty="0" smtClean="0"/>
              <a:t>=</a:t>
            </a:r>
            <a:r>
              <a:rPr lang="en-US" dirty="0" smtClean="0">
                <a:hlinkClick r:id="rId3"/>
              </a:rPr>
              <a:t>h</a:t>
            </a:r>
            <a:r>
              <a:rPr lang="pt-BR" dirty="0">
                <a:hlinkClick r:id="rId3"/>
              </a:rPr>
              <a:t>ttps://</a:t>
            </a:r>
            <a:r>
              <a:rPr lang="pt-BR" dirty="0" smtClean="0">
                <a:hlinkClick r:id="rId3"/>
              </a:rPr>
              <a:t>ajax.googleapis.com/ajax/libs/jquery/3.2.1/jquery.min.js</a:t>
            </a:r>
            <a:r>
              <a:rPr lang="en-US" dirty="0" smtClean="0"/>
              <a:t>&gt;&lt;/script&gt;</a:t>
            </a:r>
            <a:endParaRPr lang="en-US" dirty="0"/>
          </a:p>
          <a:p>
            <a:pPr algn="just">
              <a:lnSpc>
                <a:spcPct val="100000"/>
              </a:lnSpc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0964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pt-BR" dirty="0"/>
              <a:t>$(</a:t>
            </a:r>
            <a:r>
              <a:rPr lang="pt-BR" i="1" dirty="0"/>
              <a:t>seletor</a:t>
            </a:r>
            <a:r>
              <a:rPr lang="pt-BR" dirty="0"/>
              <a:t>).</a:t>
            </a:r>
            <a:r>
              <a:rPr lang="pt-BR" i="1" dirty="0" err="1"/>
              <a:t>action</a:t>
            </a:r>
            <a:r>
              <a:rPr lang="pt-BR" dirty="0" smtClean="0"/>
              <a:t>();</a:t>
            </a:r>
            <a:endParaRPr lang="pt-BR" dirty="0"/>
          </a:p>
          <a:p>
            <a:pPr algn="just">
              <a:lnSpc>
                <a:spcPct val="100000"/>
              </a:lnSpc>
            </a:pPr>
            <a:endParaRPr lang="pt-BR" dirty="0"/>
          </a:p>
          <a:p>
            <a:r>
              <a:rPr lang="en-US" dirty="0" err="1"/>
              <a:t>Exemplos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$(</a:t>
            </a:r>
            <a:r>
              <a:rPr lang="en-US" dirty="0">
                <a:solidFill>
                  <a:schemeClr val="accent1"/>
                </a:solidFill>
              </a:rPr>
              <a:t>this</a:t>
            </a:r>
            <a:r>
              <a:rPr lang="en-US" dirty="0"/>
              <a:t>).hide() </a:t>
            </a:r>
            <a:r>
              <a:rPr lang="en-US" dirty="0">
                <a:solidFill>
                  <a:schemeClr val="accent6"/>
                </a:solidFill>
              </a:rPr>
              <a:t>//</a:t>
            </a:r>
            <a:r>
              <a:rPr lang="en-US" dirty="0" err="1">
                <a:solidFill>
                  <a:schemeClr val="accent6"/>
                </a:solidFill>
              </a:rPr>
              <a:t>esconde</a:t>
            </a:r>
            <a:r>
              <a:rPr lang="en-US" dirty="0">
                <a:solidFill>
                  <a:schemeClr val="accent6"/>
                </a:solidFill>
              </a:rPr>
              <a:t> o element </a:t>
            </a:r>
            <a:r>
              <a:rPr lang="en-US" dirty="0" err="1">
                <a:solidFill>
                  <a:schemeClr val="accent6"/>
                </a:solidFill>
              </a:rPr>
              <a:t>atual</a:t>
            </a:r>
            <a:endParaRPr lang="en-US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dirty="0"/>
              <a:t>$(</a:t>
            </a:r>
            <a:r>
              <a:rPr lang="en-US" dirty="0">
                <a:solidFill>
                  <a:srgbClr val="C00000"/>
                </a:solidFill>
              </a:rPr>
              <a:t>“p”</a:t>
            </a:r>
            <a:r>
              <a:rPr lang="en-US" dirty="0"/>
              <a:t>).hide() </a:t>
            </a:r>
            <a:r>
              <a:rPr lang="en-US" dirty="0">
                <a:solidFill>
                  <a:schemeClr val="accent6"/>
                </a:solidFill>
              </a:rPr>
              <a:t>//</a:t>
            </a:r>
            <a:r>
              <a:rPr lang="en-US" dirty="0" err="1">
                <a:solidFill>
                  <a:schemeClr val="accent6"/>
                </a:solidFill>
              </a:rPr>
              <a:t>esconde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todas</a:t>
            </a:r>
            <a:r>
              <a:rPr lang="en-US" dirty="0">
                <a:solidFill>
                  <a:schemeClr val="accent6"/>
                </a:solidFill>
              </a:rPr>
              <a:t> as tags &lt;p&gt;</a:t>
            </a:r>
          </a:p>
          <a:p>
            <a:pPr marL="0" indent="0">
              <a:buNone/>
            </a:pPr>
            <a:r>
              <a:rPr lang="en-US" dirty="0"/>
              <a:t>$(</a:t>
            </a:r>
            <a:r>
              <a:rPr lang="en-US" dirty="0">
                <a:solidFill>
                  <a:srgbClr val="C00000"/>
                </a:solidFill>
              </a:rPr>
              <a:t>“.test”</a:t>
            </a:r>
            <a:r>
              <a:rPr lang="en-US" dirty="0"/>
              <a:t>).hide() </a:t>
            </a:r>
            <a:r>
              <a:rPr lang="en-US" dirty="0">
                <a:solidFill>
                  <a:schemeClr val="accent6"/>
                </a:solidFill>
              </a:rPr>
              <a:t>//</a:t>
            </a:r>
            <a:r>
              <a:rPr lang="en-US" dirty="0" err="1">
                <a:solidFill>
                  <a:schemeClr val="accent6"/>
                </a:solidFill>
              </a:rPr>
              <a:t>esconde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todos</a:t>
            </a:r>
            <a:r>
              <a:rPr lang="en-US" dirty="0">
                <a:solidFill>
                  <a:schemeClr val="accent6"/>
                </a:solidFill>
              </a:rPr>
              <a:t> as tags que </a:t>
            </a:r>
            <a:r>
              <a:rPr lang="en-US" dirty="0" err="1">
                <a:solidFill>
                  <a:schemeClr val="accent6"/>
                </a:solidFill>
              </a:rPr>
              <a:t>possuem</a:t>
            </a:r>
            <a:r>
              <a:rPr lang="en-US" dirty="0">
                <a:solidFill>
                  <a:schemeClr val="accent6"/>
                </a:solidFill>
              </a:rPr>
              <a:t> a </a:t>
            </a:r>
            <a:r>
              <a:rPr lang="en-US" dirty="0" err="1">
                <a:solidFill>
                  <a:schemeClr val="accent6"/>
                </a:solidFill>
              </a:rPr>
              <a:t>classe</a:t>
            </a:r>
            <a:r>
              <a:rPr lang="en-US" dirty="0">
                <a:solidFill>
                  <a:schemeClr val="accent6"/>
                </a:solidFill>
              </a:rPr>
              <a:t> “test”</a:t>
            </a:r>
          </a:p>
          <a:p>
            <a:pPr marL="0" indent="0">
              <a:buNone/>
            </a:pPr>
            <a:r>
              <a:rPr lang="en-US" dirty="0"/>
              <a:t>$(</a:t>
            </a:r>
            <a:r>
              <a:rPr lang="en-US" dirty="0">
                <a:solidFill>
                  <a:srgbClr val="C00000"/>
                </a:solidFill>
              </a:rPr>
              <a:t>“#test”</a:t>
            </a:r>
            <a:r>
              <a:rPr lang="en-US" dirty="0"/>
              <a:t>).hide() </a:t>
            </a:r>
            <a:r>
              <a:rPr lang="en-US" dirty="0">
                <a:solidFill>
                  <a:schemeClr val="accent6"/>
                </a:solidFill>
              </a:rPr>
              <a:t>//</a:t>
            </a:r>
            <a:r>
              <a:rPr lang="en-US" dirty="0" err="1">
                <a:solidFill>
                  <a:schemeClr val="accent6"/>
                </a:solidFill>
              </a:rPr>
              <a:t>esconde</a:t>
            </a:r>
            <a:r>
              <a:rPr lang="en-US" dirty="0">
                <a:solidFill>
                  <a:schemeClr val="accent6"/>
                </a:solidFill>
              </a:rPr>
              <a:t> a tag que tem id “test”</a:t>
            </a:r>
          </a:p>
          <a:p>
            <a:pPr algn="just">
              <a:lnSpc>
                <a:spcPct val="100000"/>
              </a:lnSpc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0961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998" y="1423751"/>
            <a:ext cx="6615598" cy="4747989"/>
          </a:xfr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9339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Onde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nosso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js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$(document).ready(</a:t>
            </a:r>
            <a:r>
              <a:rPr lang="en-US" dirty="0">
                <a:solidFill>
                  <a:schemeClr val="accent1"/>
                </a:solidFill>
              </a:rPr>
              <a:t>function</a:t>
            </a:r>
            <a:r>
              <a:rPr lang="en-US" dirty="0"/>
              <a:t>(){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   </a:t>
            </a:r>
            <a:r>
              <a:rPr lang="pt-BR" dirty="0"/>
              <a:t>$(</a:t>
            </a:r>
            <a:r>
              <a:rPr lang="pt-BR" dirty="0">
                <a:solidFill>
                  <a:srgbClr val="C00000"/>
                </a:solidFill>
              </a:rPr>
              <a:t>“</a:t>
            </a:r>
            <a:r>
              <a:rPr lang="pt-BR" dirty="0" err="1">
                <a:solidFill>
                  <a:srgbClr val="C00000"/>
                </a:solidFill>
              </a:rPr>
              <a:t>button</a:t>
            </a:r>
            <a:r>
              <a:rPr lang="pt-BR" dirty="0">
                <a:solidFill>
                  <a:srgbClr val="C00000"/>
                </a:solidFill>
              </a:rPr>
              <a:t>”</a:t>
            </a:r>
            <a:r>
              <a:rPr lang="pt-BR" dirty="0"/>
              <a:t>).click(</a:t>
            </a:r>
            <a:r>
              <a:rPr lang="pt-BR" dirty="0" err="1">
                <a:solidFill>
                  <a:schemeClr val="accent1"/>
                </a:solidFill>
              </a:rPr>
              <a:t>function</a:t>
            </a:r>
            <a:r>
              <a:rPr lang="pt-BR" dirty="0"/>
              <a:t>(){</a:t>
            </a:r>
            <a:br>
              <a:rPr lang="pt-BR" dirty="0"/>
            </a:br>
            <a:r>
              <a:rPr lang="pt-BR" dirty="0"/>
              <a:t>        $(</a:t>
            </a:r>
            <a:r>
              <a:rPr lang="pt-BR" dirty="0">
                <a:solidFill>
                  <a:srgbClr val="C00000"/>
                </a:solidFill>
              </a:rPr>
              <a:t>“p”</a:t>
            </a:r>
            <a:r>
              <a:rPr lang="pt-BR" dirty="0"/>
              <a:t>).</a:t>
            </a:r>
            <a:r>
              <a:rPr lang="pt-BR" dirty="0" err="1"/>
              <a:t>hide</a:t>
            </a:r>
            <a:r>
              <a:rPr lang="pt-BR" dirty="0"/>
              <a:t>();</a:t>
            </a:r>
            <a:br>
              <a:rPr lang="pt-BR" dirty="0"/>
            </a:br>
            <a:r>
              <a:rPr lang="pt-BR" dirty="0"/>
              <a:t>    });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});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0723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Organização do Código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 </a:t>
            </a:r>
            <a:r>
              <a:rPr lang="en-US" dirty="0" err="1"/>
              <a:t>deixar</a:t>
            </a:r>
            <a:r>
              <a:rPr lang="en-US" dirty="0"/>
              <a:t> um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organizado</a:t>
            </a:r>
            <a:r>
              <a:rPr lang="en-US" dirty="0"/>
              <a:t>,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separar</a:t>
            </a:r>
            <a:r>
              <a:rPr lang="en-US" dirty="0"/>
              <a:t> as </a:t>
            </a:r>
            <a:r>
              <a:rPr lang="en-US" dirty="0" err="1"/>
              <a:t>funções</a:t>
            </a:r>
            <a:r>
              <a:rPr lang="en-US" dirty="0"/>
              <a:t> </a:t>
            </a:r>
            <a:r>
              <a:rPr lang="en-US" dirty="0" err="1"/>
              <a:t>feitas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JavaScript para outro </a:t>
            </a:r>
            <a:r>
              <a:rPr lang="en-US" dirty="0" err="1"/>
              <a:t>arquivo</a:t>
            </a:r>
            <a:r>
              <a:rPr lang="en-US" dirty="0"/>
              <a:t>, </a:t>
            </a:r>
            <a:r>
              <a:rPr lang="en-US" dirty="0" err="1"/>
              <a:t>separando</a:t>
            </a:r>
            <a:r>
              <a:rPr lang="en-US" dirty="0"/>
              <a:t> </a:t>
            </a:r>
            <a:r>
              <a:rPr lang="en-US" dirty="0" err="1"/>
              <a:t>ele</a:t>
            </a:r>
            <a:r>
              <a:rPr lang="en-US" dirty="0"/>
              <a:t> do HTML.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&lt;head&gt;</a:t>
            </a:r>
            <a:br>
              <a:rPr lang="en-US" dirty="0"/>
            </a:br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="https://</a:t>
            </a:r>
            <a:r>
              <a:rPr lang="en-US" dirty="0" smtClean="0"/>
              <a:t>ajax.googleapis.com/ajax/libs/</a:t>
            </a:r>
            <a:r>
              <a:rPr lang="en-US" dirty="0" err="1" smtClean="0"/>
              <a:t>jquery</a:t>
            </a:r>
            <a:r>
              <a:rPr lang="en-US" dirty="0" smtClean="0"/>
              <a:t>/3.2.1/jquery.min.js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/>
              <a:t>&lt;/script&gt;</a:t>
            </a:r>
            <a:br>
              <a:rPr lang="en-US" dirty="0"/>
            </a:br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=“minhas_funcoes.js"&gt;&lt;/script&gt;</a:t>
            </a:r>
            <a:br>
              <a:rPr lang="en-US" dirty="0"/>
            </a:br>
            <a:r>
              <a:rPr lang="en-US" dirty="0"/>
              <a:t>&lt;/head&gt;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3040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Eventos e Efeitos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Um </a:t>
            </a:r>
            <a:r>
              <a:rPr lang="en-US" dirty="0" err="1"/>
              <a:t>evento</a:t>
            </a:r>
            <a:r>
              <a:rPr lang="en-US" dirty="0"/>
              <a:t> </a:t>
            </a:r>
            <a:r>
              <a:rPr lang="en-US" dirty="0" err="1"/>
              <a:t>representa</a:t>
            </a:r>
            <a:r>
              <a:rPr lang="en-US" dirty="0"/>
              <a:t> o </a:t>
            </a:r>
            <a:r>
              <a:rPr lang="en-US" dirty="0" err="1"/>
              <a:t>exato</a:t>
            </a:r>
            <a:r>
              <a:rPr lang="en-US" dirty="0"/>
              <a:t> </a:t>
            </a:r>
            <a:r>
              <a:rPr lang="en-US" dirty="0" err="1"/>
              <a:t>momento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que </a:t>
            </a:r>
            <a:r>
              <a:rPr lang="en-US" dirty="0" err="1"/>
              <a:t>algo</a:t>
            </a:r>
            <a:r>
              <a:rPr lang="en-US" dirty="0"/>
              <a:t> </a:t>
            </a:r>
            <a:r>
              <a:rPr lang="en-US" dirty="0" err="1"/>
              <a:t>acontece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Eventos</a:t>
            </a:r>
            <a:r>
              <a:rPr lang="en-US" dirty="0"/>
              <a:t> </a:t>
            </a:r>
            <a:r>
              <a:rPr lang="en-US" dirty="0" err="1"/>
              <a:t>comuns</a:t>
            </a:r>
            <a:r>
              <a:rPr lang="en-US" dirty="0"/>
              <a:t>: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17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62" y="3224212"/>
            <a:ext cx="1004887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516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Eventos e Efeitos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$(</a:t>
            </a:r>
            <a:r>
              <a:rPr lang="pt-BR" dirty="0" err="1"/>
              <a:t>document</a:t>
            </a:r>
            <a:r>
              <a:rPr lang="pt-BR" dirty="0"/>
              <a:t>).</a:t>
            </a:r>
            <a:r>
              <a:rPr lang="pt-BR" dirty="0" err="1"/>
              <a:t>ready</a:t>
            </a:r>
            <a:r>
              <a:rPr lang="pt-BR" dirty="0"/>
              <a:t>() – Após o documento inteiro ser carregado (HTML), é executado o código dele antes de qualquer coisa.</a:t>
            </a:r>
          </a:p>
          <a:p>
            <a:endParaRPr lang="pt-BR" dirty="0"/>
          </a:p>
          <a:p>
            <a:r>
              <a:rPr lang="pt-BR" dirty="0"/>
              <a:t>Dentro do </a:t>
            </a:r>
            <a:r>
              <a:rPr lang="pt-BR" dirty="0" err="1"/>
              <a:t>ready</a:t>
            </a:r>
            <a:r>
              <a:rPr lang="pt-BR" dirty="0"/>
              <a:t>(), podemos ter eventos como: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$(</a:t>
            </a:r>
            <a:r>
              <a:rPr lang="pt-BR" dirty="0">
                <a:solidFill>
                  <a:srgbClr val="C00000"/>
                </a:solidFill>
              </a:rPr>
              <a:t>“p”</a:t>
            </a:r>
            <a:r>
              <a:rPr lang="pt-BR" dirty="0"/>
              <a:t>).click(</a:t>
            </a:r>
            <a:r>
              <a:rPr lang="pt-BR" dirty="0" err="1">
                <a:solidFill>
                  <a:schemeClr val="accent1"/>
                </a:solidFill>
              </a:rPr>
              <a:t>function</a:t>
            </a:r>
            <a:r>
              <a:rPr lang="pt-BR" dirty="0"/>
              <a:t>(){</a:t>
            </a:r>
            <a:br>
              <a:rPr lang="pt-BR" dirty="0"/>
            </a:br>
            <a:r>
              <a:rPr lang="pt-BR" dirty="0"/>
              <a:t>    $(</a:t>
            </a:r>
            <a:r>
              <a:rPr lang="pt-BR" dirty="0" err="1">
                <a:solidFill>
                  <a:schemeClr val="accent1"/>
                </a:solidFill>
              </a:rPr>
              <a:t>this</a:t>
            </a:r>
            <a:r>
              <a:rPr lang="pt-BR" dirty="0"/>
              <a:t>).</a:t>
            </a:r>
            <a:r>
              <a:rPr lang="pt-BR" dirty="0" err="1"/>
              <a:t>hide</a:t>
            </a:r>
            <a:r>
              <a:rPr lang="pt-BR" dirty="0"/>
              <a:t>();</a:t>
            </a:r>
            <a:br>
              <a:rPr lang="pt-BR" dirty="0"/>
            </a:br>
            <a:r>
              <a:rPr lang="pt-BR" dirty="0"/>
              <a:t>});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$(</a:t>
            </a:r>
            <a:r>
              <a:rPr lang="pt-BR" dirty="0">
                <a:solidFill>
                  <a:srgbClr val="C00000"/>
                </a:solidFill>
              </a:rPr>
              <a:t>“p”</a:t>
            </a:r>
            <a:r>
              <a:rPr lang="pt-BR" dirty="0"/>
              <a:t>).</a:t>
            </a:r>
            <a:r>
              <a:rPr lang="pt-BR" dirty="0" err="1"/>
              <a:t>dblclick</a:t>
            </a:r>
            <a:r>
              <a:rPr lang="pt-BR" dirty="0"/>
              <a:t>(</a:t>
            </a:r>
            <a:r>
              <a:rPr lang="pt-BR" dirty="0" err="1">
                <a:solidFill>
                  <a:schemeClr val="accent1"/>
                </a:solidFill>
              </a:rPr>
              <a:t>function</a:t>
            </a:r>
            <a:r>
              <a:rPr lang="pt-BR" dirty="0"/>
              <a:t>(){</a:t>
            </a:r>
            <a:br>
              <a:rPr lang="pt-BR" dirty="0"/>
            </a:br>
            <a:r>
              <a:rPr lang="pt-BR" dirty="0"/>
              <a:t>    $(</a:t>
            </a:r>
            <a:r>
              <a:rPr lang="pt-BR" dirty="0" err="1">
                <a:solidFill>
                  <a:schemeClr val="accent1"/>
                </a:solidFill>
              </a:rPr>
              <a:t>this</a:t>
            </a:r>
            <a:r>
              <a:rPr lang="pt-BR" dirty="0"/>
              <a:t>).</a:t>
            </a:r>
            <a:r>
              <a:rPr lang="pt-BR" dirty="0" err="1"/>
              <a:t>hide</a:t>
            </a:r>
            <a:r>
              <a:rPr lang="pt-BR" dirty="0"/>
              <a:t>();</a:t>
            </a:r>
            <a:br>
              <a:rPr lang="pt-BR" dirty="0"/>
            </a:br>
            <a:r>
              <a:rPr lang="pt-BR" dirty="0"/>
              <a:t>});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7755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Eventos e Efeitos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Temos também a possibilidade de inserir vários eventos para um elemento, usando o método .</a:t>
            </a:r>
            <a:r>
              <a:rPr lang="pt-BR" dirty="0" err="1"/>
              <a:t>on</a:t>
            </a:r>
            <a:r>
              <a:rPr lang="pt-BR" dirty="0"/>
              <a:t>():</a:t>
            </a:r>
          </a:p>
          <a:p>
            <a:endParaRPr lang="pt-BR" dirty="0"/>
          </a:p>
          <a:p>
            <a:r>
              <a:rPr lang="pt-BR" dirty="0"/>
              <a:t>$(</a:t>
            </a:r>
            <a:r>
              <a:rPr lang="pt-BR" dirty="0">
                <a:solidFill>
                  <a:srgbClr val="C00000"/>
                </a:solidFill>
              </a:rPr>
              <a:t>“p”</a:t>
            </a:r>
            <a:r>
              <a:rPr lang="pt-BR" dirty="0"/>
              <a:t>).</a:t>
            </a:r>
            <a:r>
              <a:rPr lang="pt-BR" dirty="0" err="1"/>
              <a:t>on</a:t>
            </a:r>
            <a:r>
              <a:rPr lang="pt-BR" dirty="0"/>
              <a:t>({</a:t>
            </a:r>
            <a:br>
              <a:rPr lang="pt-BR" dirty="0"/>
            </a:br>
            <a:r>
              <a:rPr lang="pt-BR" dirty="0"/>
              <a:t>    </a:t>
            </a:r>
            <a:r>
              <a:rPr lang="pt-BR" dirty="0" err="1"/>
              <a:t>mouseenter</a:t>
            </a:r>
            <a:r>
              <a:rPr lang="pt-BR" dirty="0"/>
              <a:t>: </a:t>
            </a:r>
            <a:r>
              <a:rPr lang="pt-BR" dirty="0" err="1">
                <a:solidFill>
                  <a:schemeClr val="accent1"/>
                </a:solidFill>
              </a:rPr>
              <a:t>function</a:t>
            </a:r>
            <a:r>
              <a:rPr lang="pt-BR" dirty="0"/>
              <a:t>(){</a:t>
            </a:r>
            <a:br>
              <a:rPr lang="pt-BR" dirty="0"/>
            </a:br>
            <a:r>
              <a:rPr lang="pt-BR" dirty="0"/>
              <a:t>        $(</a:t>
            </a:r>
            <a:r>
              <a:rPr lang="pt-BR" dirty="0" err="1">
                <a:solidFill>
                  <a:schemeClr val="accent1"/>
                </a:solidFill>
              </a:rPr>
              <a:t>this</a:t>
            </a:r>
            <a:r>
              <a:rPr lang="pt-BR" dirty="0"/>
              <a:t>).</a:t>
            </a:r>
            <a:r>
              <a:rPr lang="pt-BR" dirty="0" err="1"/>
              <a:t>css</a:t>
            </a:r>
            <a:r>
              <a:rPr lang="pt-BR" dirty="0"/>
              <a:t>(</a:t>
            </a:r>
            <a:r>
              <a:rPr lang="pt-BR" dirty="0">
                <a:solidFill>
                  <a:srgbClr val="C00000"/>
                </a:solidFill>
              </a:rPr>
              <a:t>“background-color”</a:t>
            </a:r>
            <a:r>
              <a:rPr lang="pt-BR" dirty="0"/>
              <a:t>, </a:t>
            </a:r>
            <a:r>
              <a:rPr lang="pt-BR" dirty="0">
                <a:solidFill>
                  <a:srgbClr val="C00000"/>
                </a:solidFill>
              </a:rPr>
              <a:t>“</a:t>
            </a:r>
            <a:r>
              <a:rPr lang="pt-BR" dirty="0" err="1">
                <a:solidFill>
                  <a:srgbClr val="C00000"/>
                </a:solidFill>
              </a:rPr>
              <a:t>lightgray</a:t>
            </a:r>
            <a:r>
              <a:rPr lang="pt-BR" dirty="0">
                <a:solidFill>
                  <a:srgbClr val="C00000"/>
                </a:solidFill>
              </a:rPr>
              <a:t>”</a:t>
            </a:r>
            <a:r>
              <a:rPr lang="pt-BR" dirty="0"/>
              <a:t>);</a:t>
            </a:r>
            <a:br>
              <a:rPr lang="pt-BR" dirty="0"/>
            </a:br>
            <a:r>
              <a:rPr lang="pt-BR" dirty="0"/>
              <a:t>    }, </a:t>
            </a:r>
            <a:br>
              <a:rPr lang="pt-BR" dirty="0"/>
            </a:br>
            <a:r>
              <a:rPr lang="pt-BR" dirty="0"/>
              <a:t>    </a:t>
            </a:r>
            <a:r>
              <a:rPr lang="pt-BR" dirty="0" err="1"/>
              <a:t>mouseleave</a:t>
            </a:r>
            <a:r>
              <a:rPr lang="pt-BR" dirty="0"/>
              <a:t>: </a:t>
            </a:r>
            <a:r>
              <a:rPr lang="pt-BR" dirty="0" err="1">
                <a:solidFill>
                  <a:schemeClr val="accent1"/>
                </a:solidFill>
              </a:rPr>
              <a:t>function</a:t>
            </a:r>
            <a:r>
              <a:rPr lang="pt-BR" dirty="0"/>
              <a:t>(){</a:t>
            </a:r>
            <a:br>
              <a:rPr lang="pt-BR" dirty="0"/>
            </a:br>
            <a:r>
              <a:rPr lang="pt-BR" dirty="0"/>
              <a:t>        $(</a:t>
            </a:r>
            <a:r>
              <a:rPr lang="pt-BR" dirty="0" err="1">
                <a:solidFill>
                  <a:schemeClr val="accent1"/>
                </a:solidFill>
              </a:rPr>
              <a:t>this</a:t>
            </a:r>
            <a:r>
              <a:rPr lang="pt-BR" dirty="0"/>
              <a:t>).</a:t>
            </a:r>
            <a:r>
              <a:rPr lang="pt-BR" dirty="0" err="1"/>
              <a:t>css</a:t>
            </a:r>
            <a:r>
              <a:rPr lang="pt-BR" dirty="0"/>
              <a:t>(</a:t>
            </a:r>
            <a:r>
              <a:rPr lang="pt-BR" dirty="0">
                <a:solidFill>
                  <a:srgbClr val="C00000"/>
                </a:solidFill>
              </a:rPr>
              <a:t>“background-color”</a:t>
            </a:r>
            <a:r>
              <a:rPr lang="pt-BR" dirty="0"/>
              <a:t>, </a:t>
            </a:r>
            <a:r>
              <a:rPr lang="pt-BR" dirty="0">
                <a:solidFill>
                  <a:srgbClr val="C00000"/>
                </a:solidFill>
              </a:rPr>
              <a:t>“</a:t>
            </a:r>
            <a:r>
              <a:rPr lang="pt-BR" dirty="0" err="1">
                <a:solidFill>
                  <a:srgbClr val="C00000"/>
                </a:solidFill>
              </a:rPr>
              <a:t>lightblue</a:t>
            </a:r>
            <a:r>
              <a:rPr lang="pt-BR" dirty="0">
                <a:solidFill>
                  <a:srgbClr val="C00000"/>
                </a:solidFill>
              </a:rPr>
              <a:t>”</a:t>
            </a:r>
            <a:r>
              <a:rPr lang="pt-BR" dirty="0"/>
              <a:t>);</a:t>
            </a:r>
            <a:br>
              <a:rPr lang="pt-BR" dirty="0"/>
            </a:br>
            <a:r>
              <a:rPr lang="pt-BR" dirty="0"/>
              <a:t>    }, </a:t>
            </a:r>
            <a:br>
              <a:rPr lang="pt-BR" dirty="0"/>
            </a:br>
            <a:r>
              <a:rPr lang="pt-BR" dirty="0"/>
              <a:t>    click: </a:t>
            </a:r>
            <a:r>
              <a:rPr lang="pt-BR" dirty="0" err="1">
                <a:solidFill>
                  <a:schemeClr val="accent1"/>
                </a:solidFill>
              </a:rPr>
              <a:t>function</a:t>
            </a:r>
            <a:r>
              <a:rPr lang="pt-BR" dirty="0"/>
              <a:t>(){</a:t>
            </a:r>
            <a:br>
              <a:rPr lang="pt-BR" dirty="0"/>
            </a:br>
            <a:r>
              <a:rPr lang="pt-BR" dirty="0"/>
              <a:t>        $(</a:t>
            </a:r>
            <a:r>
              <a:rPr lang="pt-BR" dirty="0" err="1">
                <a:solidFill>
                  <a:schemeClr val="accent1"/>
                </a:solidFill>
              </a:rPr>
              <a:t>this</a:t>
            </a:r>
            <a:r>
              <a:rPr lang="pt-BR" dirty="0"/>
              <a:t>).</a:t>
            </a:r>
            <a:r>
              <a:rPr lang="pt-BR" dirty="0" err="1"/>
              <a:t>css</a:t>
            </a:r>
            <a:r>
              <a:rPr lang="pt-BR" dirty="0"/>
              <a:t>(</a:t>
            </a:r>
            <a:r>
              <a:rPr lang="pt-BR" dirty="0">
                <a:solidFill>
                  <a:srgbClr val="C00000"/>
                </a:solidFill>
              </a:rPr>
              <a:t>“background-color”</a:t>
            </a:r>
            <a:r>
              <a:rPr lang="pt-BR" dirty="0"/>
              <a:t>, </a:t>
            </a:r>
            <a:r>
              <a:rPr lang="pt-BR" dirty="0">
                <a:solidFill>
                  <a:srgbClr val="C00000"/>
                </a:solidFill>
              </a:rPr>
              <a:t>“</a:t>
            </a:r>
            <a:r>
              <a:rPr lang="pt-BR" dirty="0" err="1">
                <a:solidFill>
                  <a:srgbClr val="C00000"/>
                </a:solidFill>
              </a:rPr>
              <a:t>yellow</a:t>
            </a:r>
            <a:r>
              <a:rPr lang="pt-BR" dirty="0">
                <a:solidFill>
                  <a:srgbClr val="C00000"/>
                </a:solidFill>
              </a:rPr>
              <a:t>”</a:t>
            </a:r>
            <a:r>
              <a:rPr lang="pt-BR" dirty="0"/>
              <a:t>);</a:t>
            </a:r>
            <a:br>
              <a:rPr lang="pt-BR" dirty="0"/>
            </a:br>
            <a:r>
              <a:rPr lang="pt-BR" dirty="0"/>
              <a:t>    } </a:t>
            </a:r>
            <a:br>
              <a:rPr lang="pt-BR" dirty="0"/>
            </a:br>
            <a:r>
              <a:rPr lang="pt-BR" dirty="0"/>
              <a:t>});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9436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838201" y="1825625"/>
            <a:ext cx="4871936" cy="4351338"/>
          </a:xfrm>
        </p:spPr>
        <p:txBody>
          <a:bodyPr numCol="1">
            <a:normAutofit fontScale="77500" lnSpcReduction="20000"/>
          </a:bodyPr>
          <a:lstStyle/>
          <a:p>
            <a:r>
              <a:rPr lang="pt-BR" dirty="0" err="1"/>
              <a:t>null</a:t>
            </a:r>
            <a:r>
              <a:rPr lang="pt-BR" dirty="0"/>
              <a:t> / </a:t>
            </a:r>
            <a:r>
              <a:rPr lang="pt-BR" dirty="0" err="1"/>
              <a:t>undefined</a:t>
            </a:r>
            <a:endParaRPr lang="pt-BR" dirty="0"/>
          </a:p>
          <a:p>
            <a:r>
              <a:rPr lang="pt-BR" dirty="0" err="1"/>
              <a:t>Arrays</a:t>
            </a:r>
            <a:endParaRPr lang="pt-BR" dirty="0"/>
          </a:p>
          <a:p>
            <a:r>
              <a:rPr lang="pt-BR" dirty="0"/>
              <a:t>Objetos</a:t>
            </a:r>
          </a:p>
          <a:p>
            <a:r>
              <a:rPr lang="pt-BR" dirty="0"/>
              <a:t>JSON</a:t>
            </a:r>
          </a:p>
          <a:p>
            <a:r>
              <a:rPr lang="pt-BR" dirty="0" err="1"/>
              <a:t>jQuery</a:t>
            </a:r>
            <a:endParaRPr lang="pt-BR" dirty="0"/>
          </a:p>
          <a:p>
            <a:pPr lvl="1"/>
            <a:r>
              <a:rPr lang="pt-BR" dirty="0"/>
              <a:t>Introdução</a:t>
            </a:r>
          </a:p>
          <a:p>
            <a:pPr lvl="1"/>
            <a:r>
              <a:rPr lang="pt-BR" dirty="0"/>
              <a:t>Como Usar</a:t>
            </a:r>
          </a:p>
          <a:p>
            <a:pPr lvl="1"/>
            <a:r>
              <a:rPr lang="pt-BR" dirty="0"/>
              <a:t>Sintaxe</a:t>
            </a:r>
          </a:p>
          <a:p>
            <a:pPr lvl="1"/>
            <a:r>
              <a:rPr lang="pt-BR" dirty="0"/>
              <a:t>Organização do Código</a:t>
            </a:r>
          </a:p>
          <a:p>
            <a:pPr lvl="1"/>
            <a:r>
              <a:rPr lang="pt-BR" dirty="0"/>
              <a:t>Eventos e Efeitos</a:t>
            </a:r>
          </a:p>
          <a:p>
            <a:pPr lvl="1"/>
            <a:r>
              <a:rPr lang="pt-BR" dirty="0" err="1"/>
              <a:t>Callback</a:t>
            </a:r>
            <a:endParaRPr lang="pt-BR" dirty="0"/>
          </a:p>
          <a:p>
            <a:pPr lvl="1"/>
            <a:r>
              <a:rPr lang="pt-BR" dirty="0"/>
              <a:t>Encadeamento</a:t>
            </a:r>
          </a:p>
          <a:p>
            <a:pPr lvl="1"/>
            <a:r>
              <a:rPr lang="pt-BR" dirty="0" err="1"/>
              <a:t>jQuery</a:t>
            </a:r>
            <a:r>
              <a:rPr lang="pt-BR" dirty="0"/>
              <a:t> + HTML</a:t>
            </a:r>
          </a:p>
          <a:p>
            <a:pPr lvl="1"/>
            <a:r>
              <a:rPr lang="pt-BR" dirty="0" err="1"/>
              <a:t>jQuery</a:t>
            </a:r>
            <a:r>
              <a:rPr lang="pt-BR" dirty="0"/>
              <a:t> + CSS</a:t>
            </a:r>
          </a:p>
          <a:p>
            <a:pPr lvl="1"/>
            <a:r>
              <a:rPr lang="pt-BR" dirty="0" err="1"/>
              <a:t>jQuery</a:t>
            </a:r>
            <a:r>
              <a:rPr lang="pt-BR" dirty="0"/>
              <a:t> + Navegação</a:t>
            </a:r>
          </a:p>
          <a:p>
            <a:r>
              <a:rPr lang="pt-BR" dirty="0"/>
              <a:t>Atividade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2</a:t>
            </a:fld>
            <a:endParaRPr lang="pt-BR" dirty="0"/>
          </a:p>
        </p:txBody>
      </p:sp>
      <p:sp>
        <p:nvSpPr>
          <p:cNvPr id="7" name="Espaço Reservado para Conteúdo 5"/>
          <p:cNvSpPr txBox="1">
            <a:spLocks/>
          </p:cNvSpPr>
          <p:nvPr/>
        </p:nvSpPr>
        <p:spPr>
          <a:xfrm>
            <a:off x="5710136" y="1847850"/>
            <a:ext cx="6293797" cy="4351338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484B2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41414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484B2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41414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484B2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41414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484B2"/>
              </a:buClr>
              <a:buFont typeface="Wingdings" panose="05000000000000000000" pitchFamily="2" charset="2"/>
              <a:buChar char="§"/>
              <a:defRPr sz="1600" kern="1200">
                <a:solidFill>
                  <a:srgbClr val="41414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484B2"/>
              </a:buClr>
              <a:buFont typeface="Wingdings" panose="05000000000000000000" pitchFamily="2" charset="2"/>
              <a:buChar char="§"/>
              <a:defRPr sz="1600" kern="1200">
                <a:solidFill>
                  <a:srgbClr val="41414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23729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Callbacks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Callback</a:t>
            </a:r>
            <a:r>
              <a:rPr lang="pt-BR" dirty="0"/>
              <a:t> é uma função a ser executada quando o evento está completamente finalizado.</a:t>
            </a:r>
          </a:p>
          <a:p>
            <a:endParaRPr lang="pt-BR" dirty="0"/>
          </a:p>
          <a:p>
            <a:r>
              <a:rPr lang="en-US" dirty="0"/>
              <a:t>$(</a:t>
            </a:r>
            <a:r>
              <a:rPr lang="en-US" dirty="0">
                <a:solidFill>
                  <a:srgbClr val="C00000"/>
                </a:solidFill>
              </a:rPr>
              <a:t>“button”</a:t>
            </a:r>
            <a:r>
              <a:rPr lang="en-US" dirty="0"/>
              <a:t>).click(</a:t>
            </a:r>
            <a:r>
              <a:rPr lang="en-US" dirty="0">
                <a:solidFill>
                  <a:schemeClr val="accent1"/>
                </a:solidFill>
              </a:rPr>
              <a:t>function</a:t>
            </a:r>
            <a:r>
              <a:rPr lang="en-US" dirty="0"/>
              <a:t>(){</a:t>
            </a:r>
            <a:br>
              <a:rPr lang="en-US" dirty="0"/>
            </a:br>
            <a:r>
              <a:rPr lang="en-US" dirty="0"/>
              <a:t>    $(</a:t>
            </a:r>
            <a:r>
              <a:rPr lang="en-US" dirty="0">
                <a:solidFill>
                  <a:srgbClr val="C00000"/>
                </a:solidFill>
              </a:rPr>
              <a:t>“p”</a:t>
            </a:r>
            <a:r>
              <a:rPr lang="en-US" dirty="0"/>
              <a:t>).hide(</a:t>
            </a:r>
            <a:r>
              <a:rPr lang="en-US" dirty="0">
                <a:solidFill>
                  <a:srgbClr val="C00000"/>
                </a:solidFill>
              </a:rPr>
              <a:t>“slow”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function</a:t>
            </a:r>
            <a:r>
              <a:rPr lang="en-US" dirty="0"/>
              <a:t>(){</a:t>
            </a:r>
            <a:br>
              <a:rPr lang="en-US" dirty="0"/>
            </a:br>
            <a:r>
              <a:rPr lang="en-US" dirty="0"/>
              <a:t>        alert(</a:t>
            </a:r>
            <a:r>
              <a:rPr lang="en-US" dirty="0">
                <a:solidFill>
                  <a:srgbClr val="C00000"/>
                </a:solidFill>
              </a:rPr>
              <a:t>“The paragraph is now hidden”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    });</a:t>
            </a:r>
            <a:br>
              <a:rPr lang="en-US" dirty="0"/>
            </a:br>
            <a:r>
              <a:rPr lang="en-US" dirty="0"/>
              <a:t>});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1927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Encadeamento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jQuery</a:t>
            </a:r>
            <a:r>
              <a:rPr lang="pt-BR" dirty="0"/>
              <a:t> suporta uma sintaxe mais flexível para encadeamento de código.</a:t>
            </a:r>
          </a:p>
          <a:p>
            <a:endParaRPr lang="pt-BR" dirty="0"/>
          </a:p>
          <a:p>
            <a:r>
              <a:rPr lang="pt-BR" dirty="0"/>
              <a:t>Exemplo:</a:t>
            </a:r>
          </a:p>
          <a:p>
            <a:pPr marL="0" indent="0">
              <a:buNone/>
            </a:pPr>
            <a:r>
              <a:rPr lang="en-US" dirty="0"/>
              <a:t>$(</a:t>
            </a:r>
            <a:r>
              <a:rPr lang="en-US" dirty="0">
                <a:solidFill>
                  <a:srgbClr val="C00000"/>
                </a:solidFill>
              </a:rPr>
              <a:t>“#p1”</a:t>
            </a:r>
            <a:r>
              <a:rPr lang="en-US" dirty="0"/>
              <a:t>).</a:t>
            </a:r>
            <a:r>
              <a:rPr lang="en-US" dirty="0" err="1"/>
              <a:t>css</a:t>
            </a:r>
            <a:r>
              <a:rPr lang="en-US" dirty="0"/>
              <a:t>(</a:t>
            </a:r>
            <a:r>
              <a:rPr lang="en-US" dirty="0">
                <a:solidFill>
                  <a:srgbClr val="C00000"/>
                </a:solidFill>
              </a:rPr>
              <a:t>“color”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“red”</a:t>
            </a:r>
            <a:r>
              <a:rPr lang="en-US" dirty="0"/>
              <a:t>).</a:t>
            </a:r>
            <a:r>
              <a:rPr lang="en-US" dirty="0" err="1"/>
              <a:t>slideUp</a:t>
            </a:r>
            <a:r>
              <a:rPr lang="en-US" dirty="0"/>
              <a:t>(2000).</a:t>
            </a:r>
            <a:r>
              <a:rPr lang="en-US" dirty="0" err="1"/>
              <a:t>slideDown</a:t>
            </a:r>
            <a:r>
              <a:rPr lang="en-US" dirty="0"/>
              <a:t>(2000);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escrito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$(</a:t>
            </a:r>
            <a:r>
              <a:rPr lang="en-US" dirty="0">
                <a:solidFill>
                  <a:srgbClr val="C00000"/>
                </a:solidFill>
              </a:rPr>
              <a:t>“#p1”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.</a:t>
            </a:r>
            <a:r>
              <a:rPr lang="en-US" dirty="0" err="1"/>
              <a:t>css</a:t>
            </a:r>
            <a:r>
              <a:rPr lang="en-US" dirty="0"/>
              <a:t>(</a:t>
            </a:r>
            <a:r>
              <a:rPr lang="en-US" dirty="0">
                <a:solidFill>
                  <a:srgbClr val="C00000"/>
                </a:solidFill>
              </a:rPr>
              <a:t>“color”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“red”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  .</a:t>
            </a:r>
            <a:r>
              <a:rPr lang="en-US" dirty="0" err="1"/>
              <a:t>slideUp</a:t>
            </a:r>
            <a:r>
              <a:rPr lang="en-US" dirty="0"/>
              <a:t>(2000)</a:t>
            </a:r>
            <a:br>
              <a:rPr lang="en-US" dirty="0"/>
            </a:br>
            <a:r>
              <a:rPr lang="en-US" dirty="0"/>
              <a:t>  .</a:t>
            </a:r>
            <a:r>
              <a:rPr lang="en-US" dirty="0" err="1"/>
              <a:t>slideDown</a:t>
            </a:r>
            <a:r>
              <a:rPr lang="en-US" dirty="0"/>
              <a:t>(2000);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8389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jQuery</a:t>
            </a:r>
            <a:r>
              <a:rPr lang="pt-BR" dirty="0"/>
              <a:t> + HTML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jQuery </a:t>
            </a:r>
            <a:r>
              <a:rPr lang="en-US" dirty="0" err="1"/>
              <a:t>contem</a:t>
            </a:r>
            <a:r>
              <a:rPr lang="en-US" dirty="0"/>
              <a:t> </a:t>
            </a:r>
            <a:r>
              <a:rPr lang="en-US" dirty="0" err="1"/>
              <a:t>vários</a:t>
            </a:r>
            <a:r>
              <a:rPr lang="en-US" dirty="0"/>
              <a:t> </a:t>
            </a:r>
            <a:r>
              <a:rPr lang="en-US" dirty="0" err="1"/>
              <a:t>métodos</a:t>
            </a:r>
            <a:r>
              <a:rPr lang="en-US" dirty="0"/>
              <a:t> para </a:t>
            </a:r>
            <a:r>
              <a:rPr lang="en-US" dirty="0" err="1"/>
              <a:t>alteração</a:t>
            </a:r>
            <a:r>
              <a:rPr lang="en-US" dirty="0"/>
              <a:t> e </a:t>
            </a:r>
            <a:r>
              <a:rPr lang="en-US" dirty="0" err="1"/>
              <a:t>manipulação</a:t>
            </a:r>
            <a:r>
              <a:rPr lang="en-US" dirty="0"/>
              <a:t> de </a:t>
            </a:r>
            <a:r>
              <a:rPr lang="en-US" dirty="0" err="1"/>
              <a:t>elementos</a:t>
            </a:r>
            <a:r>
              <a:rPr lang="en-US" dirty="0"/>
              <a:t> e </a:t>
            </a:r>
            <a:r>
              <a:rPr lang="en-US" dirty="0" err="1"/>
              <a:t>atributos</a:t>
            </a:r>
            <a:r>
              <a:rPr lang="en-US" dirty="0"/>
              <a:t> HTML.</a:t>
            </a:r>
          </a:p>
          <a:p>
            <a:endParaRPr lang="en-US" dirty="0"/>
          </a:p>
          <a:p>
            <a:r>
              <a:rPr lang="en-US" dirty="0" err="1"/>
              <a:t>Obter</a:t>
            </a:r>
            <a:r>
              <a:rPr lang="en-US" dirty="0"/>
              <a:t> </a:t>
            </a:r>
            <a:r>
              <a:rPr lang="en-US" dirty="0" err="1"/>
              <a:t>conteúdo</a:t>
            </a:r>
            <a:r>
              <a:rPr lang="en-US" dirty="0"/>
              <a:t> =&gt; </a:t>
            </a:r>
            <a:r>
              <a:rPr lang="pt-BR" b="1" dirty="0" err="1"/>
              <a:t>text</a:t>
            </a:r>
            <a:r>
              <a:rPr lang="pt-BR" b="1" dirty="0"/>
              <a:t>(), </a:t>
            </a:r>
            <a:r>
              <a:rPr lang="pt-BR" b="1" dirty="0" err="1"/>
              <a:t>html</a:t>
            </a:r>
            <a:r>
              <a:rPr lang="pt-BR" b="1" dirty="0"/>
              <a:t>(), </a:t>
            </a:r>
            <a:r>
              <a:rPr lang="pt-BR" b="1" dirty="0" err="1"/>
              <a:t>and</a:t>
            </a:r>
            <a:r>
              <a:rPr lang="pt-BR" b="1" dirty="0"/>
              <a:t> </a:t>
            </a:r>
            <a:r>
              <a:rPr lang="pt-BR" b="1" dirty="0" err="1"/>
              <a:t>val</a:t>
            </a:r>
            <a:r>
              <a:rPr lang="pt-BR" b="1" dirty="0"/>
              <a:t>()</a:t>
            </a:r>
          </a:p>
          <a:p>
            <a:endParaRPr lang="pt-BR" b="1" dirty="0"/>
          </a:p>
          <a:p>
            <a:pPr marL="0" indent="0">
              <a:buNone/>
            </a:pPr>
            <a:r>
              <a:rPr lang="pt-BR" dirty="0"/>
              <a:t>$(</a:t>
            </a:r>
            <a:r>
              <a:rPr lang="pt-BR" dirty="0">
                <a:solidFill>
                  <a:srgbClr val="C00000"/>
                </a:solidFill>
              </a:rPr>
              <a:t>“#btn1”</a:t>
            </a:r>
            <a:r>
              <a:rPr lang="pt-BR" dirty="0"/>
              <a:t>).click(</a:t>
            </a:r>
            <a:r>
              <a:rPr lang="pt-BR" dirty="0" err="1">
                <a:solidFill>
                  <a:schemeClr val="accent1"/>
                </a:solidFill>
              </a:rPr>
              <a:t>function</a:t>
            </a:r>
            <a:r>
              <a:rPr lang="pt-BR" dirty="0"/>
              <a:t>(){</a:t>
            </a:r>
            <a:br>
              <a:rPr lang="pt-BR" dirty="0"/>
            </a:br>
            <a:r>
              <a:rPr lang="pt-BR" dirty="0"/>
              <a:t>    </a:t>
            </a:r>
            <a:r>
              <a:rPr lang="pt-BR" dirty="0" err="1"/>
              <a:t>alert</a:t>
            </a:r>
            <a:r>
              <a:rPr lang="pt-BR" dirty="0"/>
              <a:t>(</a:t>
            </a:r>
            <a:r>
              <a:rPr lang="pt-BR" dirty="0">
                <a:solidFill>
                  <a:srgbClr val="C00000"/>
                </a:solidFill>
              </a:rPr>
              <a:t>“</a:t>
            </a:r>
            <a:r>
              <a:rPr lang="pt-BR" dirty="0" err="1">
                <a:solidFill>
                  <a:srgbClr val="C00000"/>
                </a:solidFill>
              </a:rPr>
              <a:t>Text</a:t>
            </a:r>
            <a:r>
              <a:rPr lang="pt-BR" dirty="0">
                <a:solidFill>
                  <a:srgbClr val="C00000"/>
                </a:solidFill>
              </a:rPr>
              <a:t>: ”</a:t>
            </a:r>
            <a:r>
              <a:rPr lang="pt-BR" dirty="0"/>
              <a:t> + $(“</a:t>
            </a:r>
            <a:r>
              <a:rPr lang="pt-BR" dirty="0">
                <a:solidFill>
                  <a:srgbClr val="C00000"/>
                </a:solidFill>
              </a:rPr>
              <a:t>#</a:t>
            </a:r>
            <a:r>
              <a:rPr lang="pt-BR" dirty="0" err="1">
                <a:solidFill>
                  <a:srgbClr val="C00000"/>
                </a:solidFill>
              </a:rPr>
              <a:t>test</a:t>
            </a:r>
            <a:r>
              <a:rPr lang="pt-BR" dirty="0">
                <a:solidFill>
                  <a:srgbClr val="C00000"/>
                </a:solidFill>
              </a:rPr>
              <a:t>”</a:t>
            </a:r>
            <a:r>
              <a:rPr lang="pt-BR" dirty="0"/>
              <a:t>).</a:t>
            </a:r>
            <a:r>
              <a:rPr lang="pt-BR" dirty="0" err="1"/>
              <a:t>text</a:t>
            </a:r>
            <a:r>
              <a:rPr lang="pt-BR" dirty="0"/>
              <a:t>());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alert</a:t>
            </a:r>
            <a:r>
              <a:rPr lang="pt-BR" dirty="0"/>
              <a:t>(“</a:t>
            </a:r>
            <a:r>
              <a:rPr lang="pt-BR" dirty="0">
                <a:solidFill>
                  <a:srgbClr val="C00000"/>
                </a:solidFill>
              </a:rPr>
              <a:t>HTML: ”</a:t>
            </a:r>
            <a:r>
              <a:rPr lang="pt-BR" dirty="0"/>
              <a:t> + $(“</a:t>
            </a:r>
            <a:r>
              <a:rPr lang="pt-BR" dirty="0">
                <a:solidFill>
                  <a:srgbClr val="C00000"/>
                </a:solidFill>
              </a:rPr>
              <a:t>#</a:t>
            </a:r>
            <a:r>
              <a:rPr lang="pt-BR" dirty="0" err="1">
                <a:solidFill>
                  <a:srgbClr val="C00000"/>
                </a:solidFill>
              </a:rPr>
              <a:t>test</a:t>
            </a:r>
            <a:r>
              <a:rPr lang="pt-BR" dirty="0">
                <a:solidFill>
                  <a:srgbClr val="C00000"/>
                </a:solidFill>
              </a:rPr>
              <a:t>”</a:t>
            </a:r>
            <a:r>
              <a:rPr lang="pt-BR" dirty="0"/>
              <a:t>).</a:t>
            </a:r>
            <a:r>
              <a:rPr lang="pt-BR" dirty="0" err="1"/>
              <a:t>html</a:t>
            </a:r>
            <a:r>
              <a:rPr lang="pt-BR" dirty="0"/>
              <a:t>());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alert</a:t>
            </a:r>
            <a:r>
              <a:rPr lang="pt-BR" dirty="0"/>
              <a:t>(“</a:t>
            </a:r>
            <a:r>
              <a:rPr lang="pt-BR" dirty="0" err="1">
                <a:solidFill>
                  <a:srgbClr val="C00000"/>
                </a:solidFill>
              </a:rPr>
              <a:t>Value</a:t>
            </a:r>
            <a:r>
              <a:rPr lang="pt-BR" dirty="0">
                <a:solidFill>
                  <a:srgbClr val="C00000"/>
                </a:solidFill>
              </a:rPr>
              <a:t>: ”</a:t>
            </a:r>
            <a:r>
              <a:rPr lang="pt-BR" dirty="0"/>
              <a:t> + $(“</a:t>
            </a:r>
            <a:r>
              <a:rPr lang="pt-BR" dirty="0">
                <a:solidFill>
                  <a:srgbClr val="C00000"/>
                </a:solidFill>
              </a:rPr>
              <a:t>#</a:t>
            </a:r>
            <a:r>
              <a:rPr lang="pt-BR" dirty="0" err="1">
                <a:solidFill>
                  <a:srgbClr val="C00000"/>
                </a:solidFill>
              </a:rPr>
              <a:t>test</a:t>
            </a:r>
            <a:r>
              <a:rPr lang="pt-BR" dirty="0">
                <a:solidFill>
                  <a:srgbClr val="C00000"/>
                </a:solidFill>
              </a:rPr>
              <a:t>”</a:t>
            </a:r>
            <a:r>
              <a:rPr lang="pt-BR" dirty="0"/>
              <a:t>).</a:t>
            </a:r>
            <a:r>
              <a:rPr lang="pt-BR" dirty="0" err="1"/>
              <a:t>val</a:t>
            </a:r>
            <a:r>
              <a:rPr lang="pt-BR" dirty="0"/>
              <a:t>());</a:t>
            </a:r>
            <a:br>
              <a:rPr lang="pt-BR" dirty="0"/>
            </a:br>
            <a:r>
              <a:rPr lang="pt-BR" dirty="0"/>
              <a:t>});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16165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jQuery</a:t>
            </a:r>
            <a:r>
              <a:rPr lang="pt-BR" dirty="0"/>
              <a:t> + HTML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Obter</a:t>
            </a:r>
            <a:r>
              <a:rPr lang="en-US" dirty="0"/>
              <a:t> </a:t>
            </a:r>
            <a:r>
              <a:rPr lang="en-US" dirty="0" err="1"/>
              <a:t>atributos</a:t>
            </a:r>
            <a:r>
              <a:rPr lang="en-US" dirty="0"/>
              <a:t> =&gt; </a:t>
            </a:r>
            <a:r>
              <a:rPr lang="pt-BR" b="1" dirty="0" err="1"/>
              <a:t>attr</a:t>
            </a:r>
            <a:r>
              <a:rPr lang="pt-BR" b="1" dirty="0"/>
              <a:t>(), </a:t>
            </a:r>
            <a:r>
              <a:rPr lang="pt-BR" b="1" dirty="0" err="1"/>
              <a:t>html</a:t>
            </a:r>
            <a:r>
              <a:rPr lang="pt-BR" b="1" dirty="0"/>
              <a:t>(), </a:t>
            </a:r>
            <a:r>
              <a:rPr lang="pt-BR" b="1" dirty="0" err="1"/>
              <a:t>and</a:t>
            </a:r>
            <a:r>
              <a:rPr lang="pt-BR" b="1" dirty="0"/>
              <a:t> </a:t>
            </a:r>
            <a:r>
              <a:rPr lang="pt-BR" b="1" dirty="0" err="1"/>
              <a:t>val</a:t>
            </a:r>
            <a:r>
              <a:rPr lang="pt-BR" b="1" dirty="0"/>
              <a:t>()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en-US" dirty="0"/>
              <a:t>$(</a:t>
            </a:r>
            <a:r>
              <a:rPr lang="en-US" dirty="0">
                <a:solidFill>
                  <a:srgbClr val="C00000"/>
                </a:solidFill>
              </a:rPr>
              <a:t>“button”</a:t>
            </a:r>
            <a:r>
              <a:rPr lang="en-US" dirty="0"/>
              <a:t>).click(</a:t>
            </a:r>
            <a:r>
              <a:rPr lang="en-US" dirty="0">
                <a:solidFill>
                  <a:schemeClr val="accent1"/>
                </a:solidFill>
              </a:rPr>
              <a:t>function</a:t>
            </a:r>
            <a:r>
              <a:rPr lang="en-US" dirty="0"/>
              <a:t>(){</a:t>
            </a:r>
            <a:br>
              <a:rPr lang="en-US" dirty="0"/>
            </a:br>
            <a:r>
              <a:rPr lang="en-US" dirty="0"/>
              <a:t>    alert($(</a:t>
            </a:r>
            <a:r>
              <a:rPr lang="en-US" dirty="0">
                <a:solidFill>
                  <a:srgbClr val="C00000"/>
                </a:solidFill>
              </a:rPr>
              <a:t>“#w3s”</a:t>
            </a:r>
            <a:r>
              <a:rPr lang="en-US" dirty="0"/>
              <a:t>).</a:t>
            </a:r>
            <a:r>
              <a:rPr lang="en-US" dirty="0" err="1"/>
              <a:t>attr</a:t>
            </a:r>
            <a:r>
              <a:rPr lang="en-US" dirty="0"/>
              <a:t>(</a:t>
            </a:r>
            <a:r>
              <a:rPr lang="en-US" dirty="0">
                <a:solidFill>
                  <a:srgbClr val="C00000"/>
                </a:solidFill>
              </a:rPr>
              <a:t>“</a:t>
            </a:r>
            <a:r>
              <a:rPr lang="en-US" dirty="0" err="1">
                <a:solidFill>
                  <a:srgbClr val="C00000"/>
                </a:solidFill>
              </a:rPr>
              <a:t>href</a:t>
            </a:r>
            <a:r>
              <a:rPr lang="en-US" dirty="0">
                <a:solidFill>
                  <a:srgbClr val="C00000"/>
                </a:solidFill>
              </a:rPr>
              <a:t>”</a:t>
            </a:r>
            <a:r>
              <a:rPr lang="en-US" dirty="0"/>
              <a:t>));</a:t>
            </a:r>
            <a:br>
              <a:rPr lang="en-US" dirty="0"/>
            </a:br>
            <a:r>
              <a:rPr lang="en-US" dirty="0"/>
              <a:t>});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   </a:t>
            </a:r>
            <a:br>
              <a:rPr lang="pt-BR" dirty="0"/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21830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jQuery</a:t>
            </a:r>
            <a:r>
              <a:rPr lang="pt-BR" dirty="0"/>
              <a:t> + HTML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Setar</a:t>
            </a:r>
            <a:r>
              <a:rPr lang="en-US" dirty="0"/>
              <a:t> </a:t>
            </a:r>
            <a:r>
              <a:rPr lang="en-US" dirty="0" err="1"/>
              <a:t>conteúdo</a:t>
            </a:r>
            <a:r>
              <a:rPr lang="en-US" dirty="0"/>
              <a:t> =&gt; </a:t>
            </a:r>
            <a:r>
              <a:rPr lang="pt-BR" b="1" dirty="0" err="1"/>
              <a:t>text</a:t>
            </a:r>
            <a:r>
              <a:rPr lang="pt-BR" b="1" dirty="0"/>
              <a:t>(), </a:t>
            </a:r>
            <a:r>
              <a:rPr lang="pt-BR" b="1" dirty="0" err="1"/>
              <a:t>html</a:t>
            </a:r>
            <a:r>
              <a:rPr lang="pt-BR" b="1" dirty="0"/>
              <a:t>(), </a:t>
            </a:r>
            <a:r>
              <a:rPr lang="pt-BR" b="1" dirty="0" err="1"/>
              <a:t>and</a:t>
            </a:r>
            <a:r>
              <a:rPr lang="pt-BR" b="1" dirty="0"/>
              <a:t> </a:t>
            </a:r>
            <a:r>
              <a:rPr lang="pt-BR" b="1" dirty="0" err="1"/>
              <a:t>val</a:t>
            </a:r>
            <a:r>
              <a:rPr lang="pt-BR" b="1" dirty="0"/>
              <a:t>()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$(</a:t>
            </a:r>
            <a:r>
              <a:rPr lang="pt-BR" dirty="0">
                <a:solidFill>
                  <a:srgbClr val="C00000"/>
                </a:solidFill>
              </a:rPr>
              <a:t>“#btn1”</a:t>
            </a:r>
            <a:r>
              <a:rPr lang="pt-BR" dirty="0"/>
              <a:t>).click(</a:t>
            </a:r>
            <a:r>
              <a:rPr lang="pt-BR" dirty="0" err="1">
                <a:solidFill>
                  <a:schemeClr val="accent1"/>
                </a:solidFill>
              </a:rPr>
              <a:t>function</a:t>
            </a:r>
            <a:r>
              <a:rPr lang="pt-BR" dirty="0"/>
              <a:t>(){</a:t>
            </a:r>
            <a:br>
              <a:rPr lang="pt-BR" dirty="0"/>
            </a:br>
            <a:r>
              <a:rPr lang="pt-BR" dirty="0"/>
              <a:t>    $(</a:t>
            </a:r>
            <a:r>
              <a:rPr lang="pt-BR" dirty="0">
                <a:solidFill>
                  <a:srgbClr val="C00000"/>
                </a:solidFill>
              </a:rPr>
              <a:t>“#test1”</a:t>
            </a:r>
            <a:r>
              <a:rPr lang="pt-BR" dirty="0"/>
              <a:t>).</a:t>
            </a:r>
            <a:r>
              <a:rPr lang="pt-BR" dirty="0" err="1"/>
              <a:t>text</a:t>
            </a:r>
            <a:r>
              <a:rPr lang="pt-BR" dirty="0"/>
              <a:t>(</a:t>
            </a:r>
            <a:r>
              <a:rPr lang="pt-BR" dirty="0">
                <a:solidFill>
                  <a:srgbClr val="C00000"/>
                </a:solidFill>
              </a:rPr>
              <a:t>“</a:t>
            </a:r>
            <a:r>
              <a:rPr lang="pt-BR" dirty="0" err="1">
                <a:solidFill>
                  <a:srgbClr val="C00000"/>
                </a:solidFill>
              </a:rPr>
              <a:t>Hello</a:t>
            </a:r>
            <a:r>
              <a:rPr lang="pt-BR" dirty="0">
                <a:solidFill>
                  <a:srgbClr val="C00000"/>
                </a:solidFill>
              </a:rPr>
              <a:t> world!”</a:t>
            </a:r>
            <a:r>
              <a:rPr lang="pt-BR" dirty="0"/>
              <a:t>);</a:t>
            </a:r>
            <a:br>
              <a:rPr lang="pt-BR" dirty="0"/>
            </a:br>
            <a:r>
              <a:rPr lang="pt-BR" dirty="0"/>
              <a:t>    $(</a:t>
            </a:r>
            <a:r>
              <a:rPr lang="pt-BR" dirty="0">
                <a:solidFill>
                  <a:srgbClr val="C00000"/>
                </a:solidFill>
              </a:rPr>
              <a:t>“#test2”</a:t>
            </a:r>
            <a:r>
              <a:rPr lang="pt-BR" dirty="0"/>
              <a:t>).</a:t>
            </a:r>
            <a:r>
              <a:rPr lang="pt-BR" dirty="0" err="1"/>
              <a:t>html</a:t>
            </a:r>
            <a:r>
              <a:rPr lang="pt-BR" dirty="0"/>
              <a:t>(</a:t>
            </a:r>
            <a:r>
              <a:rPr lang="pt-BR" dirty="0">
                <a:solidFill>
                  <a:srgbClr val="C00000"/>
                </a:solidFill>
              </a:rPr>
              <a:t>“&lt;b&gt;</a:t>
            </a:r>
            <a:r>
              <a:rPr lang="pt-BR" dirty="0" err="1">
                <a:solidFill>
                  <a:srgbClr val="C00000"/>
                </a:solidFill>
              </a:rPr>
              <a:t>Hello</a:t>
            </a:r>
            <a:r>
              <a:rPr lang="pt-BR" dirty="0">
                <a:solidFill>
                  <a:srgbClr val="C00000"/>
                </a:solidFill>
              </a:rPr>
              <a:t> world!&lt;/b&gt;”</a:t>
            </a:r>
            <a:r>
              <a:rPr lang="pt-BR" dirty="0"/>
              <a:t>);</a:t>
            </a:r>
            <a:br>
              <a:rPr lang="pt-BR" dirty="0"/>
            </a:br>
            <a:r>
              <a:rPr lang="pt-BR" dirty="0"/>
              <a:t>    $(</a:t>
            </a:r>
            <a:r>
              <a:rPr lang="pt-BR" dirty="0">
                <a:solidFill>
                  <a:srgbClr val="C00000"/>
                </a:solidFill>
              </a:rPr>
              <a:t>“#test3”</a:t>
            </a:r>
            <a:r>
              <a:rPr lang="pt-BR" dirty="0"/>
              <a:t>).</a:t>
            </a:r>
            <a:r>
              <a:rPr lang="pt-BR" dirty="0" err="1"/>
              <a:t>val</a:t>
            </a:r>
            <a:r>
              <a:rPr lang="pt-BR" dirty="0"/>
              <a:t>(</a:t>
            </a:r>
            <a:r>
              <a:rPr lang="pt-BR" dirty="0">
                <a:solidFill>
                  <a:srgbClr val="C00000"/>
                </a:solidFill>
              </a:rPr>
              <a:t>“Dolly </a:t>
            </a:r>
            <a:r>
              <a:rPr lang="pt-BR" dirty="0" err="1">
                <a:solidFill>
                  <a:srgbClr val="C00000"/>
                </a:solidFill>
              </a:rPr>
              <a:t>Duck</a:t>
            </a:r>
            <a:r>
              <a:rPr lang="pt-BR" dirty="0">
                <a:solidFill>
                  <a:srgbClr val="C00000"/>
                </a:solidFill>
              </a:rPr>
              <a:t>”</a:t>
            </a:r>
            <a:r>
              <a:rPr lang="pt-BR" dirty="0"/>
              <a:t>);</a:t>
            </a:r>
            <a:br>
              <a:rPr lang="pt-BR" dirty="0"/>
            </a:br>
            <a:r>
              <a:rPr lang="pt-BR" dirty="0"/>
              <a:t>});</a:t>
            </a:r>
            <a:br>
              <a:rPr lang="pt-BR" dirty="0"/>
            </a:br>
            <a:r>
              <a:rPr lang="pt-BR" dirty="0"/>
              <a:t>   </a:t>
            </a:r>
            <a:br>
              <a:rPr lang="pt-BR" dirty="0"/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62157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jQuery</a:t>
            </a:r>
            <a:r>
              <a:rPr lang="pt-BR" dirty="0"/>
              <a:t> + HTML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Setar</a:t>
            </a:r>
            <a:r>
              <a:rPr lang="en-US" dirty="0"/>
              <a:t> </a:t>
            </a:r>
            <a:r>
              <a:rPr lang="en-US" dirty="0" err="1"/>
              <a:t>atributos</a:t>
            </a:r>
            <a:r>
              <a:rPr lang="en-US" dirty="0"/>
              <a:t> =&gt; </a:t>
            </a:r>
            <a:r>
              <a:rPr lang="pt-BR" b="1" dirty="0" err="1"/>
              <a:t>attr</a:t>
            </a:r>
            <a:r>
              <a:rPr lang="pt-BR" b="1" dirty="0"/>
              <a:t>()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en-US" dirty="0"/>
              <a:t>$(</a:t>
            </a:r>
            <a:r>
              <a:rPr lang="en-US" dirty="0">
                <a:solidFill>
                  <a:srgbClr val="C00000"/>
                </a:solidFill>
              </a:rPr>
              <a:t>“button”</a:t>
            </a:r>
            <a:r>
              <a:rPr lang="en-US" dirty="0"/>
              <a:t>).click(</a:t>
            </a:r>
            <a:r>
              <a:rPr lang="en-US" dirty="0">
                <a:solidFill>
                  <a:schemeClr val="accent1"/>
                </a:solidFill>
              </a:rPr>
              <a:t>function</a:t>
            </a:r>
            <a:r>
              <a:rPr lang="en-US" dirty="0"/>
              <a:t>(){</a:t>
            </a:r>
            <a:br>
              <a:rPr lang="en-US" dirty="0"/>
            </a:br>
            <a:r>
              <a:rPr lang="en-US" dirty="0"/>
              <a:t>    $(</a:t>
            </a:r>
            <a:r>
              <a:rPr lang="en-US" dirty="0">
                <a:solidFill>
                  <a:srgbClr val="C00000"/>
                </a:solidFill>
              </a:rPr>
              <a:t>“#w3s”</a:t>
            </a:r>
            <a:r>
              <a:rPr lang="en-US" dirty="0"/>
              <a:t>).</a:t>
            </a:r>
            <a:r>
              <a:rPr lang="en-US" dirty="0" err="1"/>
              <a:t>attr</a:t>
            </a:r>
            <a:r>
              <a:rPr lang="en-US" dirty="0"/>
              <a:t>(</a:t>
            </a:r>
            <a:r>
              <a:rPr lang="en-US" dirty="0">
                <a:solidFill>
                  <a:srgbClr val="C00000"/>
                </a:solidFill>
              </a:rPr>
              <a:t>“</a:t>
            </a:r>
            <a:r>
              <a:rPr lang="en-US" dirty="0" err="1">
                <a:solidFill>
                  <a:srgbClr val="C00000"/>
                </a:solidFill>
              </a:rPr>
              <a:t>href</a:t>
            </a:r>
            <a:r>
              <a:rPr lang="en-US" dirty="0">
                <a:solidFill>
                  <a:srgbClr val="C00000"/>
                </a:solidFill>
              </a:rPr>
              <a:t>”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“http://www.w3schools.com/</a:t>
            </a:r>
            <a:r>
              <a:rPr lang="en-US" dirty="0" err="1">
                <a:solidFill>
                  <a:srgbClr val="C00000"/>
                </a:solidFill>
              </a:rPr>
              <a:t>jquery</a:t>
            </a:r>
            <a:r>
              <a:rPr lang="en-US" dirty="0">
                <a:solidFill>
                  <a:srgbClr val="C00000"/>
                </a:solidFill>
              </a:rPr>
              <a:t>”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});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pt-BR" dirty="0"/>
              <a:t>$(</a:t>
            </a:r>
            <a:r>
              <a:rPr lang="pt-BR" dirty="0">
                <a:solidFill>
                  <a:srgbClr val="C00000"/>
                </a:solidFill>
              </a:rPr>
              <a:t>“</a:t>
            </a:r>
            <a:r>
              <a:rPr lang="pt-BR" dirty="0" err="1">
                <a:solidFill>
                  <a:srgbClr val="C00000"/>
                </a:solidFill>
              </a:rPr>
              <a:t>button</a:t>
            </a:r>
            <a:r>
              <a:rPr lang="pt-BR" dirty="0">
                <a:solidFill>
                  <a:srgbClr val="C00000"/>
                </a:solidFill>
              </a:rPr>
              <a:t>”</a:t>
            </a:r>
            <a:r>
              <a:rPr lang="pt-BR" dirty="0"/>
              <a:t>).click(</a:t>
            </a:r>
            <a:r>
              <a:rPr lang="pt-BR" dirty="0" err="1">
                <a:solidFill>
                  <a:schemeClr val="accent1"/>
                </a:solidFill>
              </a:rPr>
              <a:t>function</a:t>
            </a:r>
            <a:r>
              <a:rPr lang="pt-BR" dirty="0"/>
              <a:t>(){</a:t>
            </a:r>
            <a:br>
              <a:rPr lang="pt-BR" dirty="0"/>
            </a:br>
            <a:r>
              <a:rPr lang="pt-BR" dirty="0"/>
              <a:t>    $(</a:t>
            </a:r>
            <a:r>
              <a:rPr lang="pt-BR" dirty="0">
                <a:solidFill>
                  <a:srgbClr val="C00000"/>
                </a:solidFill>
              </a:rPr>
              <a:t>“#w3s”</a:t>
            </a:r>
            <a:r>
              <a:rPr lang="pt-BR" dirty="0"/>
              <a:t>).</a:t>
            </a:r>
            <a:r>
              <a:rPr lang="pt-BR" dirty="0" err="1"/>
              <a:t>attr</a:t>
            </a:r>
            <a:r>
              <a:rPr lang="pt-BR" dirty="0"/>
              <a:t>({</a:t>
            </a:r>
            <a:br>
              <a:rPr lang="pt-BR" dirty="0"/>
            </a:br>
            <a:r>
              <a:rPr lang="pt-BR" dirty="0"/>
              <a:t>        </a:t>
            </a:r>
            <a:r>
              <a:rPr lang="pt-BR" dirty="0">
                <a:solidFill>
                  <a:srgbClr val="C00000"/>
                </a:solidFill>
              </a:rPr>
              <a:t>“</a:t>
            </a:r>
            <a:r>
              <a:rPr lang="pt-BR" dirty="0" err="1">
                <a:solidFill>
                  <a:srgbClr val="C00000"/>
                </a:solidFill>
              </a:rPr>
              <a:t>href</a:t>
            </a:r>
            <a:r>
              <a:rPr lang="pt-BR" dirty="0">
                <a:solidFill>
                  <a:srgbClr val="C00000"/>
                </a:solidFill>
              </a:rPr>
              <a:t>”</a:t>
            </a:r>
            <a:r>
              <a:rPr lang="pt-BR" dirty="0"/>
              <a:t> : </a:t>
            </a:r>
            <a:r>
              <a:rPr lang="pt-BR" dirty="0">
                <a:solidFill>
                  <a:srgbClr val="C00000"/>
                </a:solidFill>
              </a:rPr>
              <a:t>“http://www.w3schools.com/jquery”</a:t>
            </a:r>
            <a:r>
              <a:rPr lang="pt-BR" dirty="0"/>
              <a:t>,</a:t>
            </a:r>
            <a:br>
              <a:rPr lang="pt-BR" dirty="0"/>
            </a:br>
            <a:r>
              <a:rPr lang="pt-BR" dirty="0"/>
              <a:t>        </a:t>
            </a:r>
            <a:r>
              <a:rPr lang="pt-BR" dirty="0">
                <a:solidFill>
                  <a:srgbClr val="C00000"/>
                </a:solidFill>
              </a:rPr>
              <a:t>“</a:t>
            </a:r>
            <a:r>
              <a:rPr lang="pt-BR" dirty="0" err="1">
                <a:solidFill>
                  <a:srgbClr val="C00000"/>
                </a:solidFill>
              </a:rPr>
              <a:t>title</a:t>
            </a:r>
            <a:r>
              <a:rPr lang="pt-BR" dirty="0">
                <a:solidFill>
                  <a:srgbClr val="C00000"/>
                </a:solidFill>
              </a:rPr>
              <a:t>”</a:t>
            </a:r>
            <a:r>
              <a:rPr lang="pt-BR" dirty="0"/>
              <a:t> : </a:t>
            </a:r>
            <a:r>
              <a:rPr lang="pt-BR" dirty="0">
                <a:solidFill>
                  <a:srgbClr val="C00000"/>
                </a:solidFill>
              </a:rPr>
              <a:t>“W3Schools </a:t>
            </a:r>
            <a:r>
              <a:rPr lang="pt-BR" dirty="0" err="1">
                <a:solidFill>
                  <a:srgbClr val="C00000"/>
                </a:solidFill>
              </a:rPr>
              <a:t>jQuery</a:t>
            </a:r>
            <a:r>
              <a:rPr lang="pt-BR" dirty="0">
                <a:solidFill>
                  <a:srgbClr val="C00000"/>
                </a:solidFill>
              </a:rPr>
              <a:t> Tutorial”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    });</a:t>
            </a:r>
            <a:br>
              <a:rPr lang="pt-BR" dirty="0"/>
            </a:br>
            <a:r>
              <a:rPr lang="pt-BR" dirty="0"/>
              <a:t>});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54095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jQuery</a:t>
            </a:r>
            <a:r>
              <a:rPr lang="pt-BR" dirty="0"/>
              <a:t> + HTML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Adicionando conteúdo HTML</a:t>
            </a:r>
          </a:p>
          <a:p>
            <a:endParaRPr lang="pt-BR" dirty="0"/>
          </a:p>
          <a:p>
            <a:r>
              <a:rPr lang="en-US" dirty="0"/>
              <a:t>append() – </a:t>
            </a:r>
            <a:r>
              <a:rPr lang="en-US" dirty="0" err="1"/>
              <a:t>Insere</a:t>
            </a:r>
            <a:r>
              <a:rPr lang="en-US" dirty="0"/>
              <a:t> </a:t>
            </a:r>
            <a:r>
              <a:rPr lang="en-US" dirty="0" err="1"/>
              <a:t>conteúdo</a:t>
            </a:r>
            <a:r>
              <a:rPr lang="en-US" dirty="0"/>
              <a:t> no final do(s) </a:t>
            </a:r>
            <a:r>
              <a:rPr lang="en-US" dirty="0" err="1"/>
              <a:t>elemento</a:t>
            </a:r>
            <a:r>
              <a:rPr lang="en-US" dirty="0"/>
              <a:t>(s) </a:t>
            </a:r>
            <a:r>
              <a:rPr lang="en-US" dirty="0" err="1"/>
              <a:t>selecionado</a:t>
            </a:r>
            <a:r>
              <a:rPr lang="en-US" dirty="0"/>
              <a:t>(s)</a:t>
            </a:r>
          </a:p>
          <a:p>
            <a:r>
              <a:rPr lang="en-US" dirty="0"/>
              <a:t>prepend() – </a:t>
            </a:r>
            <a:r>
              <a:rPr lang="en-US" dirty="0" err="1"/>
              <a:t>Insere</a:t>
            </a:r>
            <a:r>
              <a:rPr lang="en-US" dirty="0"/>
              <a:t> </a:t>
            </a:r>
            <a:r>
              <a:rPr lang="en-US" dirty="0" err="1"/>
              <a:t>conteúdo</a:t>
            </a:r>
            <a:r>
              <a:rPr lang="en-US" dirty="0"/>
              <a:t> no </a:t>
            </a:r>
            <a:r>
              <a:rPr lang="en-US" dirty="0" err="1"/>
              <a:t>início</a:t>
            </a:r>
            <a:r>
              <a:rPr lang="en-US" dirty="0"/>
              <a:t> do(s) </a:t>
            </a:r>
            <a:r>
              <a:rPr lang="en-US" dirty="0" err="1"/>
              <a:t>elemento</a:t>
            </a:r>
            <a:r>
              <a:rPr lang="en-US" dirty="0"/>
              <a:t>(s) </a:t>
            </a:r>
            <a:r>
              <a:rPr lang="en-US" dirty="0" err="1"/>
              <a:t>selecionado</a:t>
            </a:r>
            <a:r>
              <a:rPr lang="en-US" dirty="0"/>
              <a:t>(s)</a:t>
            </a:r>
          </a:p>
          <a:p>
            <a:r>
              <a:rPr lang="en-US" dirty="0"/>
              <a:t>after() – </a:t>
            </a:r>
            <a:r>
              <a:rPr lang="en-US" dirty="0" err="1"/>
              <a:t>Insere</a:t>
            </a:r>
            <a:r>
              <a:rPr lang="en-US" dirty="0"/>
              <a:t> </a:t>
            </a:r>
            <a:r>
              <a:rPr lang="en-US" dirty="0" err="1"/>
              <a:t>conteúdo</a:t>
            </a:r>
            <a:r>
              <a:rPr lang="en-US" dirty="0"/>
              <a:t> </a:t>
            </a:r>
            <a:r>
              <a:rPr lang="en-US" dirty="0" err="1"/>
              <a:t>depois</a:t>
            </a:r>
            <a:r>
              <a:rPr lang="en-US" dirty="0"/>
              <a:t> do(s) </a:t>
            </a:r>
            <a:r>
              <a:rPr lang="en-US" dirty="0" err="1"/>
              <a:t>elemento</a:t>
            </a:r>
            <a:r>
              <a:rPr lang="en-US" dirty="0"/>
              <a:t>(s) </a:t>
            </a:r>
            <a:r>
              <a:rPr lang="en-US" dirty="0" err="1"/>
              <a:t>selecionado</a:t>
            </a:r>
            <a:r>
              <a:rPr lang="en-US" dirty="0"/>
              <a:t>(s), </a:t>
            </a:r>
            <a:r>
              <a:rPr lang="en-US" dirty="0" err="1"/>
              <a:t>porém</a:t>
            </a:r>
            <a:r>
              <a:rPr lang="en-US" dirty="0"/>
              <a:t> fora da &lt;tag&gt; </a:t>
            </a:r>
            <a:r>
              <a:rPr lang="en-US" dirty="0" err="1"/>
              <a:t>selecionada</a:t>
            </a:r>
            <a:r>
              <a:rPr lang="en-US" dirty="0"/>
              <a:t> </a:t>
            </a:r>
          </a:p>
          <a:p>
            <a:r>
              <a:rPr lang="en-US" dirty="0"/>
              <a:t>before() - </a:t>
            </a:r>
            <a:r>
              <a:rPr lang="en-US" dirty="0" err="1"/>
              <a:t>Insere</a:t>
            </a:r>
            <a:r>
              <a:rPr lang="en-US" dirty="0"/>
              <a:t> </a:t>
            </a:r>
            <a:r>
              <a:rPr lang="en-US" dirty="0" err="1"/>
              <a:t>conteúdo</a:t>
            </a:r>
            <a:r>
              <a:rPr lang="en-US" dirty="0"/>
              <a:t> antes do(s) </a:t>
            </a:r>
            <a:r>
              <a:rPr lang="en-US" dirty="0" err="1"/>
              <a:t>elemento</a:t>
            </a:r>
            <a:r>
              <a:rPr lang="en-US" dirty="0"/>
              <a:t>(s) </a:t>
            </a:r>
            <a:r>
              <a:rPr lang="en-US" dirty="0" err="1"/>
              <a:t>selecionado</a:t>
            </a:r>
            <a:r>
              <a:rPr lang="en-US" dirty="0"/>
              <a:t>(s), </a:t>
            </a:r>
            <a:r>
              <a:rPr lang="en-US" dirty="0" err="1"/>
              <a:t>porém</a:t>
            </a:r>
            <a:r>
              <a:rPr lang="en-US" dirty="0"/>
              <a:t> fora da &lt;tag&gt; </a:t>
            </a:r>
            <a:r>
              <a:rPr lang="en-US" dirty="0" err="1"/>
              <a:t>selecionada</a:t>
            </a:r>
            <a:r>
              <a:rPr lang="en-US" dirty="0"/>
              <a:t>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51398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jQuery</a:t>
            </a:r>
            <a:r>
              <a:rPr lang="pt-BR" dirty="0"/>
              <a:t> + CSS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Podemos manipular CSS de maneira fácil e prática com </a:t>
            </a:r>
            <a:r>
              <a:rPr lang="pt-BR" dirty="0" err="1"/>
              <a:t>jQuery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en-US" dirty="0" err="1"/>
              <a:t>addClass</a:t>
            </a:r>
            <a:r>
              <a:rPr lang="en-US" dirty="0"/>
              <a:t>() – </a:t>
            </a:r>
            <a:r>
              <a:rPr lang="en-US" dirty="0" err="1"/>
              <a:t>Adiciona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classes no </a:t>
            </a:r>
            <a:r>
              <a:rPr lang="en-US" dirty="0" err="1"/>
              <a:t>elemento</a:t>
            </a:r>
            <a:r>
              <a:rPr lang="en-US" dirty="0"/>
              <a:t> </a:t>
            </a:r>
            <a:r>
              <a:rPr lang="en-US" dirty="0" err="1"/>
              <a:t>selecionado</a:t>
            </a:r>
            <a:endParaRPr lang="en-US" dirty="0"/>
          </a:p>
          <a:p>
            <a:r>
              <a:rPr lang="en-US" dirty="0" err="1"/>
              <a:t>removeClass</a:t>
            </a:r>
            <a:r>
              <a:rPr lang="en-US" dirty="0"/>
              <a:t>() – Remove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classes do </a:t>
            </a:r>
            <a:r>
              <a:rPr lang="en-US" dirty="0" err="1"/>
              <a:t>elemento</a:t>
            </a:r>
            <a:r>
              <a:rPr lang="en-US" dirty="0"/>
              <a:t> </a:t>
            </a:r>
            <a:r>
              <a:rPr lang="en-US" dirty="0" err="1"/>
              <a:t>selecionado</a:t>
            </a:r>
            <a:endParaRPr lang="en-US" dirty="0"/>
          </a:p>
          <a:p>
            <a:r>
              <a:rPr lang="en-US" dirty="0" err="1"/>
              <a:t>toggleClass</a:t>
            </a:r>
            <a:r>
              <a:rPr lang="en-US" dirty="0"/>
              <a:t>() – </a:t>
            </a:r>
            <a:r>
              <a:rPr lang="en-US" dirty="0" err="1"/>
              <a:t>Intercala</a:t>
            </a:r>
            <a:r>
              <a:rPr lang="en-US" dirty="0"/>
              <a:t> entre </a:t>
            </a:r>
            <a:r>
              <a:rPr lang="en-US" dirty="0" err="1"/>
              <a:t>adicionar</a:t>
            </a:r>
            <a:r>
              <a:rPr lang="en-US" dirty="0"/>
              <a:t> e remover classes do </a:t>
            </a:r>
            <a:r>
              <a:rPr lang="en-US" dirty="0" err="1"/>
              <a:t>elemento</a:t>
            </a:r>
            <a:r>
              <a:rPr lang="en-US" dirty="0"/>
              <a:t> </a:t>
            </a:r>
            <a:r>
              <a:rPr lang="en-US" dirty="0" err="1"/>
              <a:t>selecionado</a:t>
            </a:r>
            <a:r>
              <a:rPr lang="en-US" dirty="0"/>
              <a:t>.</a:t>
            </a:r>
          </a:p>
          <a:p>
            <a:r>
              <a:rPr lang="en-US" dirty="0" err="1"/>
              <a:t>css</a:t>
            </a:r>
            <a:r>
              <a:rPr lang="en-US" dirty="0"/>
              <a:t>() – Seta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retorna</a:t>
            </a:r>
            <a:r>
              <a:rPr lang="en-US" dirty="0"/>
              <a:t> um </a:t>
            </a:r>
            <a:r>
              <a:rPr lang="en-US" dirty="0" err="1"/>
              <a:t>atributo</a:t>
            </a:r>
            <a:r>
              <a:rPr lang="en-US" dirty="0"/>
              <a:t> CSS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39772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jQuery</a:t>
            </a:r>
            <a:r>
              <a:rPr lang="pt-BR" dirty="0"/>
              <a:t> + CSS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Método .</a:t>
            </a:r>
            <a:r>
              <a:rPr lang="pt-BR" dirty="0" err="1"/>
              <a:t>css</a:t>
            </a:r>
            <a:r>
              <a:rPr lang="pt-BR" dirty="0"/>
              <a:t>()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$(</a:t>
            </a:r>
            <a:r>
              <a:rPr lang="pt-BR" dirty="0">
                <a:solidFill>
                  <a:srgbClr val="C00000"/>
                </a:solidFill>
              </a:rPr>
              <a:t>“p”</a:t>
            </a:r>
            <a:r>
              <a:rPr lang="pt-BR" dirty="0"/>
              <a:t>).</a:t>
            </a:r>
            <a:r>
              <a:rPr lang="pt-BR" dirty="0" err="1"/>
              <a:t>css</a:t>
            </a:r>
            <a:r>
              <a:rPr lang="pt-BR" dirty="0"/>
              <a:t>(</a:t>
            </a:r>
            <a:r>
              <a:rPr lang="pt-BR" dirty="0">
                <a:solidFill>
                  <a:srgbClr val="C00000"/>
                </a:solidFill>
              </a:rPr>
              <a:t>“background-color”</a:t>
            </a:r>
            <a:r>
              <a:rPr lang="pt-BR" dirty="0"/>
              <a:t>);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$(</a:t>
            </a:r>
            <a:r>
              <a:rPr lang="pt-BR" dirty="0">
                <a:solidFill>
                  <a:srgbClr val="C00000"/>
                </a:solidFill>
              </a:rPr>
              <a:t>“p”</a:t>
            </a:r>
            <a:r>
              <a:rPr lang="pt-BR" dirty="0"/>
              <a:t>).</a:t>
            </a:r>
            <a:r>
              <a:rPr lang="pt-BR" dirty="0" err="1"/>
              <a:t>css</a:t>
            </a:r>
            <a:r>
              <a:rPr lang="pt-BR" dirty="0"/>
              <a:t>(</a:t>
            </a:r>
            <a:r>
              <a:rPr lang="pt-BR" dirty="0">
                <a:solidFill>
                  <a:srgbClr val="C00000"/>
                </a:solidFill>
              </a:rPr>
              <a:t>“background-color”</a:t>
            </a:r>
            <a:r>
              <a:rPr lang="pt-BR" dirty="0"/>
              <a:t>, </a:t>
            </a:r>
            <a:r>
              <a:rPr lang="pt-BR" dirty="0">
                <a:solidFill>
                  <a:srgbClr val="C00000"/>
                </a:solidFill>
              </a:rPr>
              <a:t>“</a:t>
            </a:r>
            <a:r>
              <a:rPr lang="pt-BR" dirty="0" err="1">
                <a:solidFill>
                  <a:srgbClr val="C00000"/>
                </a:solidFill>
              </a:rPr>
              <a:t>yellow</a:t>
            </a:r>
            <a:r>
              <a:rPr lang="pt-BR" dirty="0">
                <a:solidFill>
                  <a:srgbClr val="C00000"/>
                </a:solidFill>
              </a:rPr>
              <a:t>”</a:t>
            </a:r>
            <a:r>
              <a:rPr lang="pt-BR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$(</a:t>
            </a:r>
            <a:r>
              <a:rPr lang="en-US" dirty="0">
                <a:solidFill>
                  <a:srgbClr val="C00000"/>
                </a:solidFill>
              </a:rPr>
              <a:t>“p”</a:t>
            </a:r>
            <a:r>
              <a:rPr lang="en-US" dirty="0"/>
              <a:t>).</a:t>
            </a:r>
            <a:r>
              <a:rPr lang="en-US" dirty="0" err="1"/>
              <a:t>css</a:t>
            </a:r>
            <a:r>
              <a:rPr lang="en-US" dirty="0"/>
              <a:t>({ “background-color”: </a:t>
            </a:r>
            <a:r>
              <a:rPr lang="en-US" dirty="0">
                <a:solidFill>
                  <a:srgbClr val="C00000"/>
                </a:solidFill>
              </a:rPr>
              <a:t>“yellow”</a:t>
            </a:r>
            <a:r>
              <a:rPr lang="en-US" dirty="0"/>
              <a:t>, “font-size”: </a:t>
            </a:r>
            <a:r>
              <a:rPr lang="en-US" dirty="0">
                <a:solidFill>
                  <a:srgbClr val="C00000"/>
                </a:solidFill>
              </a:rPr>
              <a:t>“200%” </a:t>
            </a:r>
            <a:r>
              <a:rPr lang="en-US" dirty="0"/>
              <a:t>});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00533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jQuery</a:t>
            </a:r>
            <a:r>
              <a:rPr lang="pt-BR" dirty="0"/>
              <a:t> + CSS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Dimensões</a:t>
            </a:r>
          </a:p>
          <a:p>
            <a:endParaRPr lang="pt-BR" dirty="0"/>
          </a:p>
          <a:p>
            <a:r>
              <a:rPr lang="en-US" dirty="0"/>
              <a:t>width()</a:t>
            </a:r>
          </a:p>
          <a:p>
            <a:r>
              <a:rPr lang="en-US" dirty="0"/>
              <a:t>height()</a:t>
            </a:r>
          </a:p>
          <a:p>
            <a:r>
              <a:rPr lang="en-US" dirty="0" err="1"/>
              <a:t>innerWidth</a:t>
            </a:r>
            <a:r>
              <a:rPr lang="en-US" dirty="0"/>
              <a:t>()</a:t>
            </a:r>
          </a:p>
          <a:p>
            <a:r>
              <a:rPr lang="en-US" dirty="0" err="1"/>
              <a:t>innerHeight</a:t>
            </a:r>
            <a:r>
              <a:rPr lang="en-US" dirty="0"/>
              <a:t>()</a:t>
            </a:r>
          </a:p>
          <a:p>
            <a:r>
              <a:rPr lang="en-US" dirty="0" err="1"/>
              <a:t>outerWidth</a:t>
            </a:r>
            <a:r>
              <a:rPr lang="en-US" dirty="0"/>
              <a:t>()</a:t>
            </a:r>
          </a:p>
          <a:p>
            <a:r>
              <a:rPr lang="en-US" dirty="0" err="1"/>
              <a:t>outerHeight</a:t>
            </a:r>
            <a:r>
              <a:rPr lang="en-US" dirty="0"/>
              <a:t>()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4674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null</a:t>
            </a:r>
            <a:r>
              <a:rPr lang="pt-BR" dirty="0"/>
              <a:t> / </a:t>
            </a:r>
            <a:r>
              <a:rPr lang="pt-BR" dirty="0" err="1"/>
              <a:t>undefined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err="1"/>
              <a:t>null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Foi atribuído o valor </a:t>
            </a:r>
            <a:r>
              <a:rPr lang="pt-BR" dirty="0" err="1"/>
              <a:t>null</a:t>
            </a:r>
            <a:endParaRPr lang="pt-BR" dirty="0"/>
          </a:p>
          <a:p>
            <a:pPr marL="0" indent="0">
              <a:buNone/>
            </a:pPr>
            <a:r>
              <a:rPr lang="pt-BR" dirty="0" err="1" smtClean="0">
                <a:solidFill>
                  <a:schemeClr val="accent1"/>
                </a:solidFill>
              </a:rPr>
              <a:t>const</a:t>
            </a:r>
            <a:r>
              <a:rPr lang="pt-BR" dirty="0" smtClean="0"/>
              <a:t> </a:t>
            </a:r>
            <a:r>
              <a:rPr lang="pt-BR" dirty="0" err="1" smtClean="0"/>
              <a:t>type</a:t>
            </a:r>
            <a:r>
              <a:rPr lang="pt-BR" dirty="0" smtClean="0"/>
              <a:t>= </a:t>
            </a:r>
            <a:r>
              <a:rPr lang="pt-BR" dirty="0" err="1" smtClean="0">
                <a:solidFill>
                  <a:schemeClr val="accent1"/>
                </a:solidFill>
              </a:rPr>
              <a:t>null</a:t>
            </a:r>
            <a:r>
              <a:rPr lang="pt-BR" dirty="0"/>
              <a:t>;</a:t>
            </a:r>
            <a:r>
              <a:rPr lang="pt-BR" dirty="0" smtClean="0"/>
              <a:t> </a:t>
            </a:r>
            <a:r>
              <a:rPr lang="pt-BR" dirty="0">
                <a:solidFill>
                  <a:schemeClr val="accent6"/>
                </a:solidFill>
              </a:rPr>
              <a:t>//retorna “</a:t>
            </a:r>
            <a:r>
              <a:rPr lang="pt-BR" dirty="0" err="1">
                <a:solidFill>
                  <a:schemeClr val="accent6"/>
                </a:solidFill>
              </a:rPr>
              <a:t>object</a:t>
            </a:r>
            <a:r>
              <a:rPr lang="pt-BR" dirty="0">
                <a:solidFill>
                  <a:schemeClr val="accent6"/>
                </a:solidFill>
              </a:rPr>
              <a:t>”</a:t>
            </a:r>
          </a:p>
          <a:p>
            <a:endParaRPr lang="pt-BR" dirty="0"/>
          </a:p>
          <a:p>
            <a:r>
              <a:rPr lang="pt-BR" dirty="0" err="1"/>
              <a:t>undefined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Variável ou propriedade não definida/atribuída</a:t>
            </a:r>
          </a:p>
          <a:p>
            <a:pPr marL="0" indent="0">
              <a:buNone/>
            </a:pPr>
            <a:r>
              <a:rPr lang="pt-BR" dirty="0" err="1" smtClean="0">
                <a:solidFill>
                  <a:schemeClr val="accent1"/>
                </a:solidFill>
              </a:rPr>
              <a:t>cosnt</a:t>
            </a:r>
            <a:r>
              <a:rPr lang="pt-BR" dirty="0" smtClean="0"/>
              <a:t> </a:t>
            </a:r>
            <a:r>
              <a:rPr lang="pt-BR" dirty="0" err="1" smtClean="0"/>
              <a:t>type</a:t>
            </a:r>
            <a:r>
              <a:rPr lang="pt-BR" dirty="0" smtClean="0"/>
              <a:t>= </a:t>
            </a:r>
            <a:r>
              <a:rPr lang="pt-BR" dirty="0" err="1" smtClean="0">
                <a:solidFill>
                  <a:schemeClr val="accent1"/>
                </a:solidFill>
              </a:rPr>
              <a:t>undefined</a:t>
            </a:r>
            <a:r>
              <a:rPr lang="pt-BR" dirty="0"/>
              <a:t>;</a:t>
            </a:r>
            <a:r>
              <a:rPr lang="pt-BR" dirty="0" smtClean="0"/>
              <a:t> </a:t>
            </a:r>
            <a:r>
              <a:rPr lang="pt-BR" dirty="0">
                <a:solidFill>
                  <a:schemeClr val="accent6"/>
                </a:solidFill>
              </a:rPr>
              <a:t>//retorna “</a:t>
            </a:r>
            <a:r>
              <a:rPr lang="pt-BR" dirty="0" err="1">
                <a:solidFill>
                  <a:schemeClr val="accent6"/>
                </a:solidFill>
              </a:rPr>
              <a:t>undefined</a:t>
            </a:r>
            <a:r>
              <a:rPr lang="pt-BR" dirty="0">
                <a:solidFill>
                  <a:schemeClr val="accent6"/>
                </a:solidFill>
              </a:rPr>
              <a:t>”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Comparação</a:t>
            </a:r>
          </a:p>
          <a:p>
            <a:pPr marL="0" indent="0">
              <a:buNone/>
            </a:pPr>
            <a:r>
              <a:rPr lang="pt-BR" dirty="0" err="1">
                <a:solidFill>
                  <a:schemeClr val="accent1"/>
                </a:solidFill>
              </a:rPr>
              <a:t>null</a:t>
            </a:r>
            <a:r>
              <a:rPr lang="pt-BR" dirty="0"/>
              <a:t> == </a:t>
            </a:r>
            <a:r>
              <a:rPr lang="pt-BR" dirty="0" err="1">
                <a:solidFill>
                  <a:schemeClr val="accent1"/>
                </a:solidFill>
              </a:rPr>
              <a:t>undefined</a:t>
            </a:r>
            <a:r>
              <a:rPr lang="pt-BR" dirty="0"/>
              <a:t> </a:t>
            </a:r>
            <a:r>
              <a:rPr lang="pt-BR" dirty="0">
                <a:solidFill>
                  <a:schemeClr val="accent6"/>
                </a:solidFill>
              </a:rPr>
              <a:t>//retorna </a:t>
            </a:r>
            <a:r>
              <a:rPr lang="pt-BR" dirty="0" err="1">
                <a:solidFill>
                  <a:schemeClr val="accent6"/>
                </a:solidFill>
              </a:rPr>
              <a:t>true</a:t>
            </a:r>
            <a:endParaRPr lang="pt-BR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pt-BR" dirty="0" err="1">
                <a:solidFill>
                  <a:schemeClr val="accent1"/>
                </a:solidFill>
              </a:rPr>
              <a:t>null</a:t>
            </a:r>
            <a:r>
              <a:rPr lang="pt-BR" dirty="0"/>
              <a:t> === </a:t>
            </a:r>
            <a:r>
              <a:rPr lang="pt-BR" dirty="0" err="1">
                <a:solidFill>
                  <a:schemeClr val="accent1"/>
                </a:solidFill>
              </a:rPr>
              <a:t>undefined</a:t>
            </a:r>
            <a:r>
              <a:rPr lang="pt-BR" dirty="0"/>
              <a:t> </a:t>
            </a:r>
            <a:r>
              <a:rPr lang="pt-BR" dirty="0">
                <a:solidFill>
                  <a:schemeClr val="accent6"/>
                </a:solidFill>
              </a:rPr>
              <a:t>//retorna false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7393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jQuery</a:t>
            </a:r>
            <a:r>
              <a:rPr lang="pt-BR" dirty="0"/>
              <a:t> + CSS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525" y="2291556"/>
            <a:ext cx="4552950" cy="3419475"/>
          </a:xfr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69367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jQuery</a:t>
            </a:r>
            <a:r>
              <a:rPr lang="pt-BR" dirty="0"/>
              <a:t> + CSS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31</a:t>
            </a:fld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 de método utilizando dimensões:</a:t>
            </a:r>
          </a:p>
          <a:p>
            <a:endParaRPr lang="pt-BR" dirty="0"/>
          </a:p>
          <a:p>
            <a:pPr marL="0" indent="0">
              <a:buNone/>
            </a:pPr>
            <a:r>
              <a:rPr lang="en-US" dirty="0"/>
              <a:t>$(</a:t>
            </a:r>
            <a:r>
              <a:rPr lang="en-US" dirty="0">
                <a:solidFill>
                  <a:srgbClr val="C00000"/>
                </a:solidFill>
              </a:rPr>
              <a:t>“button”</a:t>
            </a:r>
            <a:r>
              <a:rPr lang="en-US" dirty="0"/>
              <a:t>).click(</a:t>
            </a:r>
            <a:r>
              <a:rPr lang="en-US" dirty="0">
                <a:solidFill>
                  <a:schemeClr val="accent1"/>
                </a:solidFill>
              </a:rPr>
              <a:t>function</a:t>
            </a:r>
            <a:r>
              <a:rPr lang="en-US" dirty="0"/>
              <a:t>(){</a:t>
            </a:r>
            <a:br>
              <a:rPr lang="en-US" dirty="0"/>
            </a:br>
            <a:r>
              <a:rPr lang="en-US" dirty="0"/>
              <a:t>    $(</a:t>
            </a:r>
            <a:r>
              <a:rPr lang="en-US" dirty="0">
                <a:solidFill>
                  <a:srgbClr val="C00000"/>
                </a:solidFill>
              </a:rPr>
              <a:t>“#div1”</a:t>
            </a:r>
            <a:r>
              <a:rPr lang="en-US" dirty="0"/>
              <a:t>).width(500).height(500);</a:t>
            </a:r>
            <a:br>
              <a:rPr lang="en-US" dirty="0"/>
            </a:br>
            <a:r>
              <a:rPr lang="en-US" dirty="0"/>
              <a:t>});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70252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jQuery</a:t>
            </a:r>
            <a:r>
              <a:rPr lang="pt-BR" dirty="0"/>
              <a:t> + Navegação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32</a:t>
            </a:fld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Navegação significa passar pelos elementos de uma página HTML. Com o </a:t>
            </a:r>
            <a:r>
              <a:rPr lang="pt-BR" dirty="0" err="1"/>
              <a:t>jQuery</a:t>
            </a:r>
            <a:r>
              <a:rPr lang="pt-BR" dirty="0"/>
              <a:t>, conseguimos fazer navegação para elementos </a:t>
            </a:r>
            <a:r>
              <a:rPr lang="pt-BR" dirty="0" err="1"/>
              <a:t>abaixos</a:t>
            </a:r>
            <a:r>
              <a:rPr lang="pt-BR" dirty="0"/>
              <a:t> da cadeia hierárquica, assim como para cima.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062" y="3709987"/>
            <a:ext cx="357187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839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jQuery</a:t>
            </a:r>
            <a:r>
              <a:rPr lang="pt-BR" dirty="0"/>
              <a:t> + Navegação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33</a:t>
            </a:fld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Para acessar membros acima da cadeira hierárquica, temos os métodos:</a:t>
            </a:r>
          </a:p>
          <a:p>
            <a:endParaRPr lang="pt-BR" dirty="0"/>
          </a:p>
          <a:p>
            <a:r>
              <a:rPr lang="pt-BR" dirty="0" err="1"/>
              <a:t>parent</a:t>
            </a:r>
            <a:r>
              <a:rPr lang="pt-BR" dirty="0"/>
              <a:t>()</a:t>
            </a:r>
          </a:p>
          <a:p>
            <a:r>
              <a:rPr lang="pt-BR" dirty="0" err="1"/>
              <a:t>parents</a:t>
            </a:r>
            <a:r>
              <a:rPr lang="pt-BR" dirty="0"/>
              <a:t>()</a:t>
            </a:r>
          </a:p>
          <a:p>
            <a:r>
              <a:rPr lang="pt-BR" dirty="0" err="1"/>
              <a:t>parentsUntil</a:t>
            </a:r>
            <a:r>
              <a:rPr lang="pt-BR" dirty="0"/>
              <a:t>()</a:t>
            </a:r>
          </a:p>
          <a:p>
            <a:endParaRPr lang="pt-BR" dirty="0"/>
          </a:p>
          <a:p>
            <a:pPr marL="0" indent="0">
              <a:buNone/>
            </a:pPr>
            <a:r>
              <a:rPr lang="en-US" dirty="0"/>
              <a:t>$(document).ready(</a:t>
            </a:r>
            <a:r>
              <a:rPr lang="en-US" dirty="0">
                <a:solidFill>
                  <a:schemeClr val="accent1"/>
                </a:solidFill>
              </a:rPr>
              <a:t>function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pt-BR" dirty="0"/>
              <a:t>    $(</a:t>
            </a:r>
            <a:r>
              <a:rPr lang="pt-BR" dirty="0">
                <a:solidFill>
                  <a:srgbClr val="C00000"/>
                </a:solidFill>
              </a:rPr>
              <a:t>“</a:t>
            </a:r>
            <a:r>
              <a:rPr lang="pt-BR" dirty="0" err="1">
                <a:solidFill>
                  <a:srgbClr val="C00000"/>
                </a:solidFill>
              </a:rPr>
              <a:t>span</a:t>
            </a:r>
            <a:r>
              <a:rPr lang="pt-BR" dirty="0">
                <a:solidFill>
                  <a:srgbClr val="C00000"/>
                </a:solidFill>
              </a:rPr>
              <a:t>”</a:t>
            </a:r>
            <a:r>
              <a:rPr lang="pt-BR" dirty="0"/>
              <a:t>).</a:t>
            </a:r>
            <a:r>
              <a:rPr lang="pt-BR" dirty="0" err="1"/>
              <a:t>parents</a:t>
            </a:r>
            <a:r>
              <a:rPr lang="pt-BR" dirty="0"/>
              <a:t>();</a:t>
            </a:r>
            <a:endParaRPr lang="en-US" dirty="0"/>
          </a:p>
          <a:p>
            <a:pPr marL="0" indent="0">
              <a:buNone/>
            </a:pPr>
            <a:r>
              <a:rPr lang="pt-BR" dirty="0"/>
              <a:t>    $(</a:t>
            </a:r>
            <a:r>
              <a:rPr lang="pt-BR" dirty="0">
                <a:solidFill>
                  <a:srgbClr val="C00000"/>
                </a:solidFill>
              </a:rPr>
              <a:t>“</a:t>
            </a:r>
            <a:r>
              <a:rPr lang="pt-BR" dirty="0" err="1">
                <a:solidFill>
                  <a:srgbClr val="C00000"/>
                </a:solidFill>
              </a:rPr>
              <a:t>span</a:t>
            </a:r>
            <a:r>
              <a:rPr lang="pt-BR" dirty="0">
                <a:solidFill>
                  <a:srgbClr val="C00000"/>
                </a:solidFill>
              </a:rPr>
              <a:t>”</a:t>
            </a:r>
            <a:r>
              <a:rPr lang="pt-BR" dirty="0"/>
              <a:t>).</a:t>
            </a:r>
            <a:r>
              <a:rPr lang="pt-BR" dirty="0" err="1"/>
              <a:t>parents</a:t>
            </a:r>
            <a:r>
              <a:rPr lang="pt-BR" dirty="0"/>
              <a:t>(</a:t>
            </a:r>
            <a:r>
              <a:rPr lang="pt-BR" dirty="0">
                <a:solidFill>
                  <a:srgbClr val="C00000"/>
                </a:solidFill>
              </a:rPr>
              <a:t>“</a:t>
            </a:r>
            <a:r>
              <a:rPr lang="pt-BR" dirty="0" err="1">
                <a:solidFill>
                  <a:srgbClr val="C00000"/>
                </a:solidFill>
              </a:rPr>
              <a:t>ul</a:t>
            </a:r>
            <a:r>
              <a:rPr lang="pt-BR" dirty="0">
                <a:solidFill>
                  <a:srgbClr val="C00000"/>
                </a:solidFill>
              </a:rPr>
              <a:t>”</a:t>
            </a:r>
            <a:r>
              <a:rPr lang="pt-BR" dirty="0"/>
              <a:t>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$(</a:t>
            </a:r>
            <a:r>
              <a:rPr lang="en-US" dirty="0">
                <a:solidFill>
                  <a:srgbClr val="C00000"/>
                </a:solidFill>
              </a:rPr>
              <a:t>“span”</a:t>
            </a:r>
            <a:r>
              <a:rPr lang="en-US" dirty="0"/>
              <a:t>).</a:t>
            </a:r>
            <a:r>
              <a:rPr lang="en-US" dirty="0" err="1"/>
              <a:t>parentsUntil</a:t>
            </a:r>
            <a:r>
              <a:rPr lang="en-US" dirty="0"/>
              <a:t>(</a:t>
            </a:r>
            <a:r>
              <a:rPr lang="en-US" dirty="0">
                <a:solidFill>
                  <a:srgbClr val="C00000"/>
                </a:solidFill>
              </a:rPr>
              <a:t>“div”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}); </a:t>
            </a:r>
            <a:endParaRPr lang="pt-BR" dirty="0"/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532" y="2936989"/>
            <a:ext cx="3571875" cy="1724025"/>
          </a:xfrm>
          <a:prstGeom prst="rect">
            <a:avLst/>
          </a:prstGeom>
        </p:spPr>
      </p:pic>
      <p:sp>
        <p:nvSpPr>
          <p:cNvPr id="6" name="Elipse 5"/>
          <p:cNvSpPr/>
          <p:nvPr/>
        </p:nvSpPr>
        <p:spPr>
          <a:xfrm>
            <a:off x="7330910" y="4176073"/>
            <a:ext cx="898690" cy="484941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de Seta Reta 7"/>
          <p:cNvCxnSpPr>
            <a:stCxn id="6" idx="0"/>
          </p:cNvCxnSpPr>
          <p:nvPr/>
        </p:nvCxnSpPr>
        <p:spPr>
          <a:xfrm flipH="1" flipV="1">
            <a:off x="7777113" y="3139126"/>
            <a:ext cx="3142" cy="1036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7970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jQuery</a:t>
            </a:r>
            <a:r>
              <a:rPr lang="pt-BR" dirty="0"/>
              <a:t> + Navegação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34</a:t>
            </a:fld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Para acessar membros abaixo da cadeira hierárquica, temos os métodos:</a:t>
            </a:r>
          </a:p>
          <a:p>
            <a:endParaRPr lang="pt-BR" dirty="0"/>
          </a:p>
          <a:p>
            <a:r>
              <a:rPr lang="pt-BR" dirty="0" err="1"/>
              <a:t>children</a:t>
            </a:r>
            <a:r>
              <a:rPr lang="pt-BR" dirty="0"/>
              <a:t>()</a:t>
            </a:r>
          </a:p>
          <a:p>
            <a:r>
              <a:rPr lang="pt-BR" dirty="0" err="1"/>
              <a:t>find</a:t>
            </a:r>
            <a:r>
              <a:rPr lang="pt-BR" dirty="0"/>
              <a:t>()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$(</a:t>
            </a:r>
            <a:r>
              <a:rPr lang="pt-BR" dirty="0" err="1"/>
              <a:t>document</a:t>
            </a:r>
            <a:r>
              <a:rPr lang="pt-BR" dirty="0"/>
              <a:t>).</a:t>
            </a:r>
            <a:r>
              <a:rPr lang="pt-BR" dirty="0" err="1"/>
              <a:t>ready</a:t>
            </a:r>
            <a:r>
              <a:rPr lang="pt-BR" dirty="0"/>
              <a:t>(</a:t>
            </a:r>
            <a:r>
              <a:rPr lang="pt-BR" dirty="0" err="1">
                <a:solidFill>
                  <a:schemeClr val="accent1"/>
                </a:solidFill>
              </a:rPr>
              <a:t>function</a:t>
            </a:r>
            <a:r>
              <a:rPr lang="pt-BR" dirty="0"/>
              <a:t>(){</a:t>
            </a:r>
            <a:br>
              <a:rPr lang="pt-BR" dirty="0"/>
            </a:br>
            <a:r>
              <a:rPr lang="pt-BR" dirty="0"/>
              <a:t>    $(</a:t>
            </a:r>
            <a:r>
              <a:rPr lang="pt-BR" dirty="0">
                <a:solidFill>
                  <a:srgbClr val="C00000"/>
                </a:solidFill>
              </a:rPr>
              <a:t>“</a:t>
            </a:r>
            <a:r>
              <a:rPr lang="pt-BR" dirty="0" err="1">
                <a:solidFill>
                  <a:srgbClr val="C00000"/>
                </a:solidFill>
              </a:rPr>
              <a:t>div</a:t>
            </a:r>
            <a:r>
              <a:rPr lang="pt-BR" dirty="0">
                <a:solidFill>
                  <a:srgbClr val="C00000"/>
                </a:solidFill>
              </a:rPr>
              <a:t>”</a:t>
            </a:r>
            <a:r>
              <a:rPr lang="pt-BR" dirty="0"/>
              <a:t>).</a:t>
            </a:r>
            <a:r>
              <a:rPr lang="pt-BR" dirty="0" err="1"/>
              <a:t>children</a:t>
            </a:r>
            <a:r>
              <a:rPr lang="pt-BR" dirty="0"/>
              <a:t>();</a:t>
            </a:r>
          </a:p>
          <a:p>
            <a:pPr marL="0" indent="0">
              <a:buNone/>
            </a:pPr>
            <a:r>
              <a:rPr lang="pt-BR" dirty="0"/>
              <a:t>    $(</a:t>
            </a:r>
            <a:r>
              <a:rPr lang="pt-BR" dirty="0">
                <a:solidFill>
                  <a:srgbClr val="C00000"/>
                </a:solidFill>
              </a:rPr>
              <a:t>“</a:t>
            </a:r>
            <a:r>
              <a:rPr lang="pt-BR" dirty="0" err="1">
                <a:solidFill>
                  <a:srgbClr val="C00000"/>
                </a:solidFill>
              </a:rPr>
              <a:t>div</a:t>
            </a:r>
            <a:r>
              <a:rPr lang="pt-BR" dirty="0">
                <a:solidFill>
                  <a:srgbClr val="C00000"/>
                </a:solidFill>
              </a:rPr>
              <a:t>”</a:t>
            </a:r>
            <a:r>
              <a:rPr lang="pt-BR" dirty="0"/>
              <a:t>).</a:t>
            </a:r>
            <a:r>
              <a:rPr lang="pt-BR" dirty="0" err="1"/>
              <a:t>children</a:t>
            </a:r>
            <a:r>
              <a:rPr lang="pt-BR" dirty="0"/>
              <a:t>(</a:t>
            </a:r>
            <a:r>
              <a:rPr lang="pt-BR" dirty="0">
                <a:solidFill>
                  <a:srgbClr val="C00000"/>
                </a:solidFill>
              </a:rPr>
              <a:t>“</a:t>
            </a:r>
            <a:r>
              <a:rPr lang="pt-BR" dirty="0" err="1">
                <a:solidFill>
                  <a:srgbClr val="C00000"/>
                </a:solidFill>
              </a:rPr>
              <a:t>p.first</a:t>
            </a:r>
            <a:r>
              <a:rPr lang="pt-BR" dirty="0">
                <a:solidFill>
                  <a:srgbClr val="C00000"/>
                </a:solidFill>
              </a:rPr>
              <a:t>”</a:t>
            </a:r>
            <a:r>
              <a:rPr lang="pt-BR" dirty="0"/>
              <a:t>);</a:t>
            </a:r>
          </a:p>
          <a:p>
            <a:pPr marL="0" indent="0">
              <a:buNone/>
            </a:pPr>
            <a:r>
              <a:rPr lang="pt-BR" dirty="0"/>
              <a:t>    $(</a:t>
            </a:r>
            <a:r>
              <a:rPr lang="pt-BR" dirty="0">
                <a:solidFill>
                  <a:srgbClr val="C00000"/>
                </a:solidFill>
              </a:rPr>
              <a:t>“</a:t>
            </a:r>
            <a:r>
              <a:rPr lang="pt-BR" dirty="0" err="1">
                <a:solidFill>
                  <a:srgbClr val="C00000"/>
                </a:solidFill>
              </a:rPr>
              <a:t>div</a:t>
            </a:r>
            <a:r>
              <a:rPr lang="pt-BR" dirty="0">
                <a:solidFill>
                  <a:srgbClr val="C00000"/>
                </a:solidFill>
              </a:rPr>
              <a:t>”</a:t>
            </a:r>
            <a:r>
              <a:rPr lang="pt-BR" dirty="0"/>
              <a:t>).</a:t>
            </a:r>
            <a:r>
              <a:rPr lang="pt-BR" dirty="0" err="1"/>
              <a:t>find</a:t>
            </a:r>
            <a:r>
              <a:rPr lang="pt-BR" dirty="0"/>
              <a:t>(</a:t>
            </a:r>
            <a:r>
              <a:rPr lang="pt-BR" dirty="0">
                <a:solidFill>
                  <a:srgbClr val="C00000"/>
                </a:solidFill>
              </a:rPr>
              <a:t>“</a:t>
            </a:r>
            <a:r>
              <a:rPr lang="pt-BR" dirty="0" err="1">
                <a:solidFill>
                  <a:srgbClr val="C00000"/>
                </a:solidFill>
              </a:rPr>
              <a:t>span</a:t>
            </a:r>
            <a:r>
              <a:rPr lang="pt-BR" dirty="0">
                <a:solidFill>
                  <a:srgbClr val="C00000"/>
                </a:solidFill>
              </a:rPr>
              <a:t>”</a:t>
            </a:r>
            <a:r>
              <a:rPr lang="pt-BR" dirty="0"/>
              <a:t>);</a:t>
            </a:r>
          </a:p>
          <a:p>
            <a:pPr marL="0" indent="0">
              <a:buNone/>
            </a:pPr>
            <a:r>
              <a:rPr lang="pt-BR" dirty="0"/>
              <a:t>    $(</a:t>
            </a:r>
            <a:r>
              <a:rPr lang="pt-BR" dirty="0">
                <a:solidFill>
                  <a:srgbClr val="C00000"/>
                </a:solidFill>
              </a:rPr>
              <a:t>“</a:t>
            </a:r>
            <a:r>
              <a:rPr lang="pt-BR" dirty="0" err="1">
                <a:solidFill>
                  <a:srgbClr val="C00000"/>
                </a:solidFill>
              </a:rPr>
              <a:t>div</a:t>
            </a:r>
            <a:r>
              <a:rPr lang="pt-BR" dirty="0">
                <a:solidFill>
                  <a:srgbClr val="C00000"/>
                </a:solidFill>
              </a:rPr>
              <a:t>”</a:t>
            </a:r>
            <a:r>
              <a:rPr lang="pt-BR" dirty="0"/>
              <a:t>).</a:t>
            </a:r>
            <a:r>
              <a:rPr lang="pt-BR" dirty="0" err="1"/>
              <a:t>find</a:t>
            </a:r>
            <a:r>
              <a:rPr lang="pt-BR" dirty="0"/>
              <a:t>(</a:t>
            </a:r>
            <a:r>
              <a:rPr lang="pt-BR" dirty="0">
                <a:solidFill>
                  <a:srgbClr val="C00000"/>
                </a:solidFill>
              </a:rPr>
              <a:t>“*”</a:t>
            </a:r>
            <a:r>
              <a:rPr lang="pt-BR" dirty="0"/>
              <a:t>);</a:t>
            </a:r>
            <a:br>
              <a:rPr lang="pt-BR" dirty="0"/>
            </a:br>
            <a:r>
              <a:rPr lang="pt-BR" dirty="0"/>
              <a:t>}); 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532" y="2936989"/>
            <a:ext cx="3571875" cy="1724025"/>
          </a:xfrm>
          <a:prstGeom prst="rect">
            <a:avLst/>
          </a:prstGeom>
        </p:spPr>
      </p:pic>
      <p:sp>
        <p:nvSpPr>
          <p:cNvPr id="6" name="Elipse 5"/>
          <p:cNvSpPr/>
          <p:nvPr/>
        </p:nvSpPr>
        <p:spPr>
          <a:xfrm>
            <a:off x="7934225" y="2866745"/>
            <a:ext cx="898690" cy="484941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/>
          <p:cNvCxnSpPr>
            <a:stCxn id="6" idx="3"/>
          </p:cNvCxnSpPr>
          <p:nvPr/>
        </p:nvCxnSpPr>
        <p:spPr>
          <a:xfrm>
            <a:off x="8065835" y="3280668"/>
            <a:ext cx="3509" cy="951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161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jQuery</a:t>
            </a:r>
            <a:r>
              <a:rPr lang="pt-BR" dirty="0"/>
              <a:t> + Navegação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35</a:t>
            </a:fld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$(document).ready(</a:t>
            </a:r>
            <a:r>
              <a:rPr lang="en-US" dirty="0">
                <a:solidFill>
                  <a:schemeClr val="accent1"/>
                </a:solidFill>
              </a:rPr>
              <a:t>function</a:t>
            </a:r>
            <a:r>
              <a:rPr lang="en-US" dirty="0"/>
              <a:t>(){</a:t>
            </a:r>
            <a:br>
              <a:rPr lang="en-US" dirty="0"/>
            </a:br>
            <a:r>
              <a:rPr lang="en-US" dirty="0"/>
              <a:t>    $(</a:t>
            </a:r>
            <a:r>
              <a:rPr lang="en-US" dirty="0">
                <a:solidFill>
                  <a:srgbClr val="C00000"/>
                </a:solidFill>
              </a:rPr>
              <a:t>“h2”</a:t>
            </a:r>
            <a:r>
              <a:rPr lang="en-US" dirty="0"/>
              <a:t>).siblings(</a:t>
            </a:r>
            <a:r>
              <a:rPr lang="en-US" dirty="0">
                <a:solidFill>
                  <a:srgbClr val="C00000"/>
                </a:solidFill>
              </a:rPr>
              <a:t>“p”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pt-BR" dirty="0"/>
              <a:t>    $(</a:t>
            </a:r>
            <a:r>
              <a:rPr lang="pt-BR" dirty="0">
                <a:solidFill>
                  <a:srgbClr val="C00000"/>
                </a:solidFill>
              </a:rPr>
              <a:t>“h2”</a:t>
            </a:r>
            <a:r>
              <a:rPr lang="pt-BR" dirty="0"/>
              <a:t>).</a:t>
            </a:r>
            <a:r>
              <a:rPr lang="pt-BR" dirty="0" err="1"/>
              <a:t>next</a:t>
            </a:r>
            <a:r>
              <a:rPr lang="pt-BR" dirty="0"/>
              <a:t>();</a:t>
            </a:r>
          </a:p>
          <a:p>
            <a:pPr marL="0" indent="0">
              <a:buNone/>
            </a:pPr>
            <a:r>
              <a:rPr lang="pt-BR" dirty="0"/>
              <a:t>    $(</a:t>
            </a:r>
            <a:r>
              <a:rPr lang="pt-BR" dirty="0">
                <a:solidFill>
                  <a:srgbClr val="C00000"/>
                </a:solidFill>
              </a:rPr>
              <a:t>“h2”</a:t>
            </a:r>
            <a:r>
              <a:rPr lang="pt-BR" dirty="0"/>
              <a:t>).</a:t>
            </a:r>
            <a:r>
              <a:rPr lang="pt-BR" dirty="0" err="1"/>
              <a:t>nextAll</a:t>
            </a:r>
            <a:r>
              <a:rPr lang="pt-BR" dirty="0"/>
              <a:t>();</a:t>
            </a:r>
          </a:p>
          <a:p>
            <a:pPr marL="0" indent="0">
              <a:buNone/>
            </a:pPr>
            <a:r>
              <a:rPr lang="pt-BR" dirty="0"/>
              <a:t>    $(</a:t>
            </a:r>
            <a:r>
              <a:rPr lang="pt-BR" dirty="0">
                <a:solidFill>
                  <a:srgbClr val="C00000"/>
                </a:solidFill>
              </a:rPr>
              <a:t>“h2”</a:t>
            </a:r>
            <a:r>
              <a:rPr lang="pt-BR" dirty="0"/>
              <a:t>).</a:t>
            </a:r>
            <a:r>
              <a:rPr lang="pt-BR" dirty="0" err="1"/>
              <a:t>nextUntil</a:t>
            </a:r>
            <a:r>
              <a:rPr lang="pt-BR" dirty="0"/>
              <a:t>(</a:t>
            </a:r>
            <a:r>
              <a:rPr lang="pt-BR" dirty="0">
                <a:solidFill>
                  <a:srgbClr val="C00000"/>
                </a:solidFill>
              </a:rPr>
              <a:t>“h6”</a:t>
            </a:r>
            <a:r>
              <a:rPr lang="pt-BR" dirty="0"/>
              <a:t>);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}); </a:t>
            </a:r>
          </a:p>
          <a:p>
            <a:pPr marL="0" indent="0">
              <a:buNone/>
            </a:pPr>
            <a:endParaRPr lang="en-US" dirty="0"/>
          </a:p>
          <a:p>
            <a:r>
              <a:rPr lang="pt-BR" dirty="0" err="1"/>
              <a:t>prev</a:t>
            </a:r>
            <a:r>
              <a:rPr lang="pt-BR" dirty="0"/>
              <a:t>(), </a:t>
            </a:r>
            <a:r>
              <a:rPr lang="pt-BR" dirty="0" err="1"/>
              <a:t>prevAll</a:t>
            </a:r>
            <a:r>
              <a:rPr lang="pt-BR" dirty="0"/>
              <a:t>() &amp; </a:t>
            </a:r>
            <a:r>
              <a:rPr lang="pt-BR" dirty="0" err="1"/>
              <a:t>prevUntil</a:t>
            </a:r>
            <a:r>
              <a:rPr lang="pt-BR" dirty="0"/>
              <a:t>() funcionam da mesma forma, porém eles navegam verticalmente na procura dos elementos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996" y="1870075"/>
            <a:ext cx="3571875" cy="1724025"/>
          </a:xfrm>
          <a:prstGeom prst="rect">
            <a:avLst/>
          </a:prstGeom>
        </p:spPr>
      </p:pic>
      <p:sp>
        <p:nvSpPr>
          <p:cNvPr id="6" name="Elipse 5"/>
          <p:cNvSpPr/>
          <p:nvPr/>
        </p:nvSpPr>
        <p:spPr>
          <a:xfrm>
            <a:off x="7142374" y="3109159"/>
            <a:ext cx="898690" cy="484941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/>
          <p:cNvCxnSpPr>
            <a:stCxn id="6" idx="6"/>
          </p:cNvCxnSpPr>
          <p:nvPr/>
        </p:nvCxnSpPr>
        <p:spPr>
          <a:xfrm flipV="1">
            <a:off x="8041064" y="3346515"/>
            <a:ext cx="569536" cy="5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26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jQuery</a:t>
            </a:r>
            <a:r>
              <a:rPr lang="pt-BR" dirty="0"/>
              <a:t> + Navegação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36</a:t>
            </a:fld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Filtrando elementos</a:t>
            </a:r>
          </a:p>
          <a:p>
            <a:endParaRPr lang="pt-BR" dirty="0"/>
          </a:p>
          <a:p>
            <a:pPr marL="0" indent="0">
              <a:buNone/>
            </a:pPr>
            <a:r>
              <a:rPr lang="en-US" dirty="0"/>
              <a:t>$(document).ready(</a:t>
            </a:r>
            <a:r>
              <a:rPr lang="en-US" dirty="0">
                <a:solidFill>
                  <a:schemeClr val="accent1"/>
                </a:solidFill>
              </a:rPr>
              <a:t>function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    $(</a:t>
            </a:r>
            <a:r>
              <a:rPr lang="en-US" dirty="0">
                <a:solidFill>
                  <a:srgbClr val="C00000"/>
                </a:solidFill>
              </a:rPr>
              <a:t>“div p”</a:t>
            </a:r>
            <a:r>
              <a:rPr lang="en-US" dirty="0"/>
              <a:t>).first();</a:t>
            </a:r>
          </a:p>
          <a:p>
            <a:pPr marL="0" indent="0">
              <a:buNone/>
            </a:pPr>
            <a:r>
              <a:rPr lang="pt-BR" dirty="0"/>
              <a:t>    $(</a:t>
            </a:r>
            <a:r>
              <a:rPr lang="pt-BR" dirty="0">
                <a:solidFill>
                  <a:srgbClr val="C00000"/>
                </a:solidFill>
              </a:rPr>
              <a:t>“</a:t>
            </a:r>
            <a:r>
              <a:rPr lang="pt-BR" dirty="0" err="1">
                <a:solidFill>
                  <a:srgbClr val="C00000"/>
                </a:solidFill>
              </a:rPr>
              <a:t>div</a:t>
            </a:r>
            <a:r>
              <a:rPr lang="pt-BR" dirty="0">
                <a:solidFill>
                  <a:srgbClr val="C00000"/>
                </a:solidFill>
              </a:rPr>
              <a:t> p”</a:t>
            </a:r>
            <a:r>
              <a:rPr lang="pt-BR" dirty="0"/>
              <a:t>).</a:t>
            </a:r>
            <a:r>
              <a:rPr lang="pt-BR" dirty="0" err="1"/>
              <a:t>last</a:t>
            </a:r>
            <a:r>
              <a:rPr lang="pt-BR" dirty="0"/>
              <a:t>();</a:t>
            </a:r>
          </a:p>
          <a:p>
            <a:pPr marL="0" indent="0">
              <a:buNone/>
            </a:pPr>
            <a:r>
              <a:rPr lang="pt-BR" dirty="0"/>
              <a:t>    $(</a:t>
            </a:r>
            <a:r>
              <a:rPr lang="pt-BR" dirty="0">
                <a:solidFill>
                  <a:srgbClr val="C00000"/>
                </a:solidFill>
              </a:rPr>
              <a:t>“p”</a:t>
            </a:r>
            <a:r>
              <a:rPr lang="pt-BR" dirty="0"/>
              <a:t>).</a:t>
            </a:r>
            <a:r>
              <a:rPr lang="pt-BR" dirty="0" err="1"/>
              <a:t>eq</a:t>
            </a:r>
            <a:r>
              <a:rPr lang="pt-BR" dirty="0"/>
              <a:t>(1);</a:t>
            </a:r>
          </a:p>
          <a:p>
            <a:pPr marL="0" indent="0">
              <a:buNone/>
            </a:pPr>
            <a:r>
              <a:rPr lang="pt-BR" dirty="0"/>
              <a:t>    $(</a:t>
            </a:r>
            <a:r>
              <a:rPr lang="pt-BR" dirty="0">
                <a:solidFill>
                  <a:srgbClr val="C00000"/>
                </a:solidFill>
              </a:rPr>
              <a:t>“p”</a:t>
            </a:r>
            <a:r>
              <a:rPr lang="pt-BR" dirty="0"/>
              <a:t>).</a:t>
            </a:r>
            <a:r>
              <a:rPr lang="pt-BR" dirty="0" err="1"/>
              <a:t>filter</a:t>
            </a:r>
            <a:r>
              <a:rPr lang="pt-BR" dirty="0"/>
              <a:t>(</a:t>
            </a:r>
            <a:r>
              <a:rPr lang="pt-BR" dirty="0">
                <a:solidFill>
                  <a:srgbClr val="C00000"/>
                </a:solidFill>
              </a:rPr>
              <a:t>“.</a:t>
            </a:r>
            <a:r>
              <a:rPr lang="pt-BR" dirty="0" err="1">
                <a:solidFill>
                  <a:srgbClr val="C00000"/>
                </a:solidFill>
              </a:rPr>
              <a:t>intro</a:t>
            </a:r>
            <a:r>
              <a:rPr lang="pt-BR" dirty="0">
                <a:solidFill>
                  <a:srgbClr val="C00000"/>
                </a:solidFill>
              </a:rPr>
              <a:t>”</a:t>
            </a:r>
            <a:r>
              <a:rPr lang="pt-BR" dirty="0"/>
              <a:t>);</a:t>
            </a:r>
          </a:p>
          <a:p>
            <a:pPr marL="0" indent="0">
              <a:buNone/>
            </a:pPr>
            <a:r>
              <a:rPr lang="pt-BR" dirty="0"/>
              <a:t>    $(</a:t>
            </a:r>
            <a:r>
              <a:rPr lang="pt-BR" dirty="0">
                <a:solidFill>
                  <a:srgbClr val="C00000"/>
                </a:solidFill>
              </a:rPr>
              <a:t>“p”</a:t>
            </a:r>
            <a:r>
              <a:rPr lang="pt-BR" dirty="0"/>
              <a:t>).</a:t>
            </a:r>
            <a:r>
              <a:rPr lang="pt-BR" dirty="0" err="1"/>
              <a:t>not</a:t>
            </a:r>
            <a:r>
              <a:rPr lang="pt-BR" dirty="0"/>
              <a:t>(</a:t>
            </a:r>
            <a:r>
              <a:rPr lang="pt-BR" dirty="0">
                <a:solidFill>
                  <a:srgbClr val="C00000"/>
                </a:solidFill>
              </a:rPr>
              <a:t>“.</a:t>
            </a:r>
            <a:r>
              <a:rPr lang="pt-BR" dirty="0" err="1">
                <a:solidFill>
                  <a:srgbClr val="C00000"/>
                </a:solidFill>
              </a:rPr>
              <a:t>intro</a:t>
            </a:r>
            <a:r>
              <a:rPr lang="pt-BR" dirty="0">
                <a:solidFill>
                  <a:srgbClr val="C00000"/>
                </a:solidFill>
              </a:rPr>
              <a:t>”</a:t>
            </a:r>
            <a:r>
              <a:rPr lang="pt-BR" dirty="0"/>
              <a:t>);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}); </a:t>
            </a:r>
            <a:endParaRPr lang="pt-BR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73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jQuery</a:t>
            </a:r>
            <a:r>
              <a:rPr lang="pt-BR" dirty="0"/>
              <a:t> + </a:t>
            </a:r>
            <a:r>
              <a:rPr lang="pt-BR" dirty="0" smtClean="0"/>
              <a:t>Requisição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37</a:t>
            </a:fld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Realizando chamadas para endereços que retornam dados. Exemplo:</a:t>
            </a:r>
            <a:endParaRPr lang="pt-BR" dirty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$.ajax({</a:t>
            </a:r>
            <a:br>
              <a:rPr lang="en-US" dirty="0" smtClean="0"/>
            </a:br>
            <a:r>
              <a:rPr lang="en-US" dirty="0" smtClean="0"/>
              <a:t>     method: ‘’,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url: ‘’”,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smtClean="0"/>
              <a:t>data: {},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success: function(){},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error: </a:t>
            </a:r>
            <a:r>
              <a:rPr lang="en-US" dirty="0"/>
              <a:t>function</a:t>
            </a:r>
            <a:r>
              <a:rPr lang="en-US" dirty="0" smtClean="0"/>
              <a:t>(){}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api.jquery.com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40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Complemento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38</a:t>
            </a:fld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http://try.jquery.com/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54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39</a:t>
            </a:fld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24175"/>
            <a:ext cx="10515600" cy="3901935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agenda de </a:t>
            </a:r>
            <a:r>
              <a:rPr lang="en-US" dirty="0" err="1"/>
              <a:t>contatos</a:t>
            </a:r>
            <a:endParaRPr lang="en-US" dirty="0"/>
          </a:p>
          <a:p>
            <a:pPr lvl="1" algn="just">
              <a:lnSpc>
                <a:spcPct val="100000"/>
              </a:lnSpc>
            </a:pPr>
            <a:r>
              <a:rPr lang="en-US" dirty="0" err="1"/>
              <a:t>Listar</a:t>
            </a:r>
            <a:r>
              <a:rPr lang="en-US" dirty="0"/>
              <a:t>, </a:t>
            </a:r>
            <a:r>
              <a:rPr lang="en-US" dirty="0" err="1"/>
              <a:t>cadastrar</a:t>
            </a:r>
            <a:r>
              <a:rPr lang="en-US" dirty="0"/>
              <a:t>, </a:t>
            </a:r>
            <a:r>
              <a:rPr lang="en-US" dirty="0" err="1"/>
              <a:t>editar</a:t>
            </a:r>
            <a:r>
              <a:rPr lang="en-US" dirty="0"/>
              <a:t> e remover</a:t>
            </a:r>
          </a:p>
          <a:p>
            <a:pPr lvl="1" algn="just">
              <a:lnSpc>
                <a:spcPct val="100000"/>
              </a:lnSpc>
            </a:pPr>
            <a:r>
              <a:rPr lang="en-US" dirty="0" smtClean="0"/>
              <a:t>Com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campos</a:t>
            </a:r>
            <a:r>
              <a:rPr lang="en-US" dirty="0" smtClean="0"/>
              <a:t>: </a:t>
            </a:r>
            <a:r>
              <a:rPr lang="en-US" dirty="0" err="1" smtClean="0"/>
              <a:t>nome</a:t>
            </a:r>
            <a:r>
              <a:rPr lang="en-US" dirty="0" smtClean="0"/>
              <a:t>, e-mail, </a:t>
            </a:r>
            <a:r>
              <a:rPr lang="en-US" dirty="0" err="1" smtClean="0"/>
              <a:t>sexo</a:t>
            </a:r>
            <a:r>
              <a:rPr lang="en-US" dirty="0" smtClean="0"/>
              <a:t>, </a:t>
            </a:r>
            <a:r>
              <a:rPr lang="en-US" dirty="0" err="1" smtClean="0"/>
              <a:t>endereço</a:t>
            </a:r>
            <a:r>
              <a:rPr lang="en-US" dirty="0" smtClean="0"/>
              <a:t>, </a:t>
            </a:r>
            <a:r>
              <a:rPr lang="en-US" dirty="0" err="1" smtClean="0"/>
              <a:t>observações</a:t>
            </a:r>
            <a:endParaRPr lang="en-US" dirty="0" smtClean="0"/>
          </a:p>
          <a:p>
            <a:pPr lvl="1" algn="just">
              <a:lnSpc>
                <a:spcPct val="100000"/>
              </a:lnSpc>
            </a:pPr>
            <a:r>
              <a:rPr lang="en-US" dirty="0" smtClean="0"/>
              <a:t>Campos </a:t>
            </a:r>
            <a:r>
              <a:rPr lang="en-US" dirty="0" err="1" smtClean="0"/>
              <a:t>obrigatórios</a:t>
            </a:r>
            <a:r>
              <a:rPr lang="en-US" dirty="0" smtClean="0"/>
              <a:t>: </a:t>
            </a:r>
            <a:r>
              <a:rPr lang="en-US" dirty="0" err="1" smtClean="0"/>
              <a:t>nome</a:t>
            </a:r>
            <a:r>
              <a:rPr lang="en-US" dirty="0" smtClean="0"/>
              <a:t> e e-mail</a:t>
            </a:r>
          </a:p>
          <a:p>
            <a:pPr lvl="1" algn="just">
              <a:lnSpc>
                <a:spcPct val="100000"/>
              </a:lnSpc>
            </a:pPr>
            <a:r>
              <a:rPr lang="en-US" dirty="0" smtClean="0"/>
              <a:t>Antes </a:t>
            </a:r>
            <a:r>
              <a:rPr lang="en-US" dirty="0"/>
              <a:t>de remover </a:t>
            </a:r>
            <a:r>
              <a:rPr lang="en-US" dirty="0" err="1"/>
              <a:t>pedir</a:t>
            </a:r>
            <a:r>
              <a:rPr lang="en-US" dirty="0"/>
              <a:t> </a:t>
            </a:r>
            <a:r>
              <a:rPr lang="en-US" dirty="0" err="1"/>
              <a:t>confirmação</a:t>
            </a:r>
            <a:endParaRPr lang="en-US" dirty="0"/>
          </a:p>
          <a:p>
            <a:pPr lvl="1" algn="just">
              <a:lnSpc>
                <a:spcPct val="100000"/>
              </a:lnSpc>
            </a:pPr>
            <a:r>
              <a:rPr lang="en-US" dirty="0" err="1"/>
              <a:t>Sinalizar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registros</a:t>
            </a:r>
            <a:r>
              <a:rPr lang="en-US" dirty="0"/>
              <a:t> que </a:t>
            </a:r>
            <a:r>
              <a:rPr lang="en-US" dirty="0" err="1"/>
              <a:t>possuem</a:t>
            </a:r>
            <a:r>
              <a:rPr lang="en-US" dirty="0"/>
              <a:t> </a:t>
            </a:r>
            <a:r>
              <a:rPr lang="en-US" dirty="0" err="1"/>
              <a:t>observações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listagem</a:t>
            </a:r>
            <a:endParaRPr lang="en-US" dirty="0"/>
          </a:p>
          <a:p>
            <a:pPr lvl="1" algn="just">
              <a:lnSpc>
                <a:spcPct val="100000"/>
              </a:lnSpc>
            </a:pP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possível</a:t>
            </a:r>
            <a:r>
              <a:rPr lang="en-US" dirty="0"/>
              <a:t> </a:t>
            </a:r>
            <a:r>
              <a:rPr lang="en-US" dirty="0" err="1"/>
              <a:t>marcar</a:t>
            </a:r>
            <a:r>
              <a:rPr lang="en-US" dirty="0"/>
              <a:t> </a:t>
            </a:r>
            <a:r>
              <a:rPr lang="en-US" dirty="0" err="1"/>
              <a:t>alguns</a:t>
            </a:r>
            <a:r>
              <a:rPr lang="en-US" dirty="0"/>
              <a:t> </a:t>
            </a:r>
            <a:r>
              <a:rPr lang="en-US" dirty="0" err="1"/>
              <a:t>registros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favoritos</a:t>
            </a:r>
            <a:r>
              <a:rPr lang="en-US" dirty="0"/>
              <a:t>, e </a:t>
            </a:r>
            <a:r>
              <a:rPr lang="en-US" dirty="0" err="1"/>
              <a:t>esses</a:t>
            </a:r>
            <a:r>
              <a:rPr lang="en-US" dirty="0"/>
              <a:t> </a:t>
            </a:r>
            <a:r>
              <a:rPr lang="en-US" dirty="0" err="1"/>
              <a:t>registros</a:t>
            </a:r>
            <a:r>
              <a:rPr lang="en-US" dirty="0"/>
              <a:t> </a:t>
            </a:r>
            <a:r>
              <a:rPr lang="en-US" dirty="0" err="1"/>
              <a:t>devem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sinalizados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listagem</a:t>
            </a:r>
            <a:endParaRPr lang="en-US" dirty="0"/>
          </a:p>
          <a:p>
            <a:pPr lvl="1" algn="just">
              <a:lnSpc>
                <a:spcPct val="100000"/>
              </a:lnSpc>
            </a:pP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função</a:t>
            </a:r>
            <a:r>
              <a:rPr lang="en-US" dirty="0"/>
              <a:t> para </a:t>
            </a:r>
            <a:r>
              <a:rPr lang="en-US" dirty="0" err="1"/>
              <a:t>exportar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contatos</a:t>
            </a:r>
            <a:endParaRPr lang="en-US" dirty="0"/>
          </a:p>
          <a:p>
            <a:pPr lvl="1" algn="just">
              <a:lnSpc>
                <a:spcPct val="100000"/>
              </a:lnSpc>
            </a:pPr>
            <a:endParaRPr lang="en-US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838200" y="5426110"/>
            <a:ext cx="10515600" cy="634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484B2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41414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484B2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41414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484B2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41414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484B2"/>
              </a:buClr>
              <a:buFont typeface="Wingdings" panose="05000000000000000000" pitchFamily="2" charset="2"/>
              <a:buChar char="§"/>
              <a:defRPr sz="1600" kern="1200">
                <a:solidFill>
                  <a:srgbClr val="41414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484B2"/>
              </a:buClr>
              <a:buFont typeface="Wingdings" panose="05000000000000000000" pitchFamily="2" charset="2"/>
              <a:buChar char="§"/>
              <a:defRPr sz="1600" kern="1200">
                <a:solidFill>
                  <a:srgbClr val="41414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lnSpc>
                <a:spcPct val="100000"/>
              </a:lnSpc>
            </a:pPr>
            <a:r>
              <a:rPr lang="en-US" dirty="0" err="1" smtClean="0"/>
              <a:t>Apresentar</a:t>
            </a:r>
            <a:r>
              <a:rPr lang="en-US" dirty="0" smtClean="0"/>
              <a:t> </a:t>
            </a:r>
            <a:r>
              <a:rPr lang="en-US" dirty="0"/>
              <a:t>o </a:t>
            </a:r>
            <a:r>
              <a:rPr lang="en-US" dirty="0" err="1"/>
              <a:t>resultado</a:t>
            </a:r>
            <a:r>
              <a:rPr lang="en-US" dirty="0"/>
              <a:t> da </a:t>
            </a:r>
            <a:r>
              <a:rPr lang="en-US" dirty="0" err="1"/>
              <a:t>atividade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5min</a:t>
            </a:r>
          </a:p>
          <a:p>
            <a:pPr lvl="1" algn="just"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775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Arrays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Arrays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escritos</a:t>
            </a:r>
            <a:r>
              <a:rPr lang="en-US" dirty="0"/>
              <a:t> entre </a:t>
            </a:r>
            <a:r>
              <a:rPr lang="en-US" dirty="0" err="1"/>
              <a:t>colchetes</a:t>
            </a:r>
            <a:r>
              <a:rPr lang="en-US" dirty="0"/>
              <a:t>, </a:t>
            </a:r>
            <a:r>
              <a:rPr lang="en-US" dirty="0" err="1"/>
              <a:t>separados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vírgula</a:t>
            </a:r>
            <a:r>
              <a:rPr lang="en-US" dirty="0"/>
              <a:t>.</a:t>
            </a:r>
          </a:p>
          <a:p>
            <a:r>
              <a:rPr lang="en-US" dirty="0" err="1"/>
              <a:t>Criação</a:t>
            </a:r>
            <a:r>
              <a:rPr lang="en-US" dirty="0"/>
              <a:t> de array </a:t>
            </a:r>
            <a:r>
              <a:rPr lang="en-US" dirty="0" err="1"/>
              <a:t>vazio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1"/>
                </a:solidFill>
              </a:rPr>
              <a:t>const</a:t>
            </a:r>
            <a:r>
              <a:rPr lang="en-US" dirty="0" smtClean="0"/>
              <a:t> </a:t>
            </a:r>
            <a:r>
              <a:rPr lang="en-US" dirty="0"/>
              <a:t>array</a:t>
            </a:r>
            <a:r>
              <a:rPr lang="en-US" dirty="0" smtClean="0"/>
              <a:t>= [];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Declaração</a:t>
            </a:r>
            <a:r>
              <a:rPr lang="en-US" dirty="0"/>
              <a:t> de um array com </a:t>
            </a:r>
            <a:r>
              <a:rPr lang="en-US" dirty="0" err="1"/>
              <a:t>valores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1"/>
                </a:solidFill>
              </a:rPr>
              <a:t>const</a:t>
            </a:r>
            <a:r>
              <a:rPr lang="en-US" dirty="0" smtClean="0"/>
              <a:t> </a:t>
            </a:r>
            <a:r>
              <a:rPr lang="en-US" dirty="0" err="1"/>
              <a:t>linguagens</a:t>
            </a:r>
            <a:r>
              <a:rPr lang="en-US" dirty="0"/>
              <a:t> = [</a:t>
            </a:r>
            <a:r>
              <a:rPr lang="en-US" dirty="0">
                <a:solidFill>
                  <a:srgbClr val="C00000"/>
                </a:solidFill>
              </a:rPr>
              <a:t>“JavaScript”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“C”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“Java”</a:t>
            </a:r>
            <a:r>
              <a:rPr lang="en-US" dirty="0"/>
              <a:t>]; </a:t>
            </a:r>
          </a:p>
          <a:p>
            <a:pPr marL="0" indent="0">
              <a:buNone/>
            </a:pPr>
            <a:r>
              <a:rPr lang="en-US" dirty="0" err="1"/>
              <a:t>linguagens</a:t>
            </a:r>
            <a:r>
              <a:rPr lang="en-US" dirty="0"/>
              <a:t>[0]  </a:t>
            </a:r>
            <a:r>
              <a:rPr lang="en-US" dirty="0">
                <a:solidFill>
                  <a:schemeClr val="accent6"/>
                </a:solidFill>
              </a:rPr>
              <a:t>//</a:t>
            </a:r>
            <a:r>
              <a:rPr lang="en-US" dirty="0" err="1">
                <a:solidFill>
                  <a:schemeClr val="accent6"/>
                </a:solidFill>
              </a:rPr>
              <a:t>retorna</a:t>
            </a:r>
            <a:r>
              <a:rPr lang="en-US" dirty="0">
                <a:solidFill>
                  <a:schemeClr val="accent6"/>
                </a:solidFill>
              </a:rPr>
              <a:t> “JavaScript”</a:t>
            </a:r>
          </a:p>
          <a:p>
            <a:pPr marL="0" indent="0">
              <a:buNone/>
            </a:pPr>
            <a:r>
              <a:rPr lang="en-US" dirty="0" err="1"/>
              <a:t>linguagens</a:t>
            </a:r>
            <a:r>
              <a:rPr lang="en-US" dirty="0"/>
              <a:t>[1]  </a:t>
            </a:r>
            <a:r>
              <a:rPr lang="en-US" dirty="0">
                <a:solidFill>
                  <a:schemeClr val="accent6"/>
                </a:solidFill>
              </a:rPr>
              <a:t>//</a:t>
            </a:r>
            <a:r>
              <a:rPr lang="en-US" dirty="0" err="1">
                <a:solidFill>
                  <a:schemeClr val="accent6"/>
                </a:solidFill>
              </a:rPr>
              <a:t>retorna</a:t>
            </a:r>
            <a:r>
              <a:rPr lang="en-US" dirty="0">
                <a:solidFill>
                  <a:schemeClr val="accent6"/>
                </a:solidFill>
              </a:rPr>
              <a:t> “C”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 </a:t>
            </a:r>
            <a:r>
              <a:rPr lang="en-US" dirty="0" err="1"/>
              <a:t>primeiro</a:t>
            </a:r>
            <a:r>
              <a:rPr lang="en-US" dirty="0"/>
              <a:t> </a:t>
            </a:r>
            <a:r>
              <a:rPr lang="en-US" dirty="0" err="1"/>
              <a:t>índice</a:t>
            </a:r>
            <a:r>
              <a:rPr lang="en-US" dirty="0"/>
              <a:t> de um array é </a:t>
            </a:r>
            <a:r>
              <a:rPr lang="en-US" dirty="0" err="1"/>
              <a:t>sempre</a:t>
            </a:r>
            <a:r>
              <a:rPr lang="en-US" dirty="0"/>
              <a:t> [0]. Se </a:t>
            </a:r>
            <a:r>
              <a:rPr lang="en-US" dirty="0" err="1"/>
              <a:t>tentar</a:t>
            </a:r>
            <a:r>
              <a:rPr lang="en-US" dirty="0"/>
              <a:t> </a:t>
            </a:r>
            <a:r>
              <a:rPr lang="en-US" dirty="0" err="1"/>
              <a:t>acessar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posição</a:t>
            </a:r>
            <a:r>
              <a:rPr lang="en-US" dirty="0"/>
              <a:t> do array que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inicializada</a:t>
            </a:r>
            <a:r>
              <a:rPr lang="en-US" dirty="0"/>
              <a:t>, </a:t>
            </a:r>
            <a:r>
              <a:rPr lang="en-US" dirty="0" err="1"/>
              <a:t>retornará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undefined</a:t>
            </a:r>
            <a:r>
              <a:rPr lang="en-US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79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Objetos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escritos</a:t>
            </a:r>
            <a:r>
              <a:rPr lang="en-US" dirty="0"/>
              <a:t> com entre </a:t>
            </a:r>
            <a:r>
              <a:rPr lang="en-US" dirty="0" err="1"/>
              <a:t>chaves</a:t>
            </a:r>
            <a:r>
              <a:rPr lang="en-US" dirty="0"/>
              <a:t>. As </a:t>
            </a:r>
            <a:r>
              <a:rPr lang="en-US" dirty="0" err="1"/>
              <a:t>propriedades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definidas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nome</a:t>
            </a:r>
            <a:r>
              <a:rPr lang="en-US" dirty="0"/>
              <a:t> da </a:t>
            </a:r>
            <a:r>
              <a:rPr lang="en-US" dirty="0" err="1"/>
              <a:t>mesma</a:t>
            </a:r>
            <a:r>
              <a:rPr lang="en-US" dirty="0"/>
              <a:t> </a:t>
            </a:r>
            <a:r>
              <a:rPr lang="en-US" dirty="0" err="1"/>
              <a:t>seguida</a:t>
            </a:r>
            <a:r>
              <a:rPr lang="en-US" dirty="0"/>
              <a:t> do valor.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accent1"/>
                </a:solidFill>
              </a:rPr>
              <a:t>const</a:t>
            </a:r>
            <a:r>
              <a:rPr lang="en-US" dirty="0" smtClean="0"/>
              <a:t> </a:t>
            </a:r>
            <a:r>
              <a:rPr lang="en-US" dirty="0" err="1"/>
              <a:t>obj</a:t>
            </a:r>
            <a:r>
              <a:rPr lang="en-US" dirty="0"/>
              <a:t> = { </a:t>
            </a:r>
            <a:r>
              <a:rPr lang="en-US" dirty="0" err="1" smtClean="0"/>
              <a:t>nome</a:t>
            </a:r>
            <a:r>
              <a:rPr lang="en-US" dirty="0" smtClean="0"/>
              <a:t>: </a:t>
            </a:r>
            <a:r>
              <a:rPr lang="en-US" dirty="0">
                <a:solidFill>
                  <a:srgbClr val="C00000"/>
                </a:solidFill>
              </a:rPr>
              <a:t>“Joao”</a:t>
            </a:r>
            <a:r>
              <a:rPr lang="en-US" dirty="0"/>
              <a:t>, </a:t>
            </a:r>
            <a:r>
              <a:rPr lang="en-US" dirty="0" err="1" smtClean="0"/>
              <a:t>sexo</a:t>
            </a:r>
            <a:r>
              <a:rPr lang="en-US" dirty="0" smtClean="0"/>
              <a:t>: </a:t>
            </a:r>
            <a:r>
              <a:rPr lang="en-US" dirty="0">
                <a:solidFill>
                  <a:srgbClr val="C00000"/>
                </a:solidFill>
              </a:rPr>
              <a:t>“</a:t>
            </a:r>
            <a:r>
              <a:rPr lang="en-US" dirty="0" err="1">
                <a:solidFill>
                  <a:srgbClr val="C00000"/>
                </a:solidFill>
              </a:rPr>
              <a:t>masculino</a:t>
            </a:r>
            <a:r>
              <a:rPr lang="en-US" dirty="0">
                <a:solidFill>
                  <a:srgbClr val="C00000"/>
                </a:solidFill>
              </a:rPr>
              <a:t>”</a:t>
            </a:r>
            <a:r>
              <a:rPr lang="en-US" dirty="0"/>
              <a:t>, </a:t>
            </a:r>
            <a:r>
              <a:rPr lang="en-US" dirty="0" err="1" smtClean="0"/>
              <a:t>idade</a:t>
            </a:r>
            <a:r>
              <a:rPr lang="en-US" dirty="0" smtClean="0"/>
              <a:t>: </a:t>
            </a:r>
            <a:r>
              <a:rPr lang="en-US" dirty="0">
                <a:solidFill>
                  <a:srgbClr val="C00000"/>
                </a:solidFill>
              </a:rPr>
              <a:t>30</a:t>
            </a:r>
            <a:r>
              <a:rPr lang="en-US" dirty="0"/>
              <a:t>, </a:t>
            </a:r>
            <a:r>
              <a:rPr lang="en-US" dirty="0" err="1" smtClean="0"/>
              <a:t>enderecos</a:t>
            </a:r>
            <a:r>
              <a:rPr lang="en-US" dirty="0" smtClean="0"/>
              <a:t>:[] </a:t>
            </a:r>
            <a:r>
              <a:rPr lang="en-US" dirty="0"/>
              <a:t>};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>
                <a:solidFill>
                  <a:schemeClr val="accent1"/>
                </a:solidFill>
              </a:rPr>
              <a:t>const</a:t>
            </a:r>
            <a:r>
              <a:rPr lang="en-US" dirty="0" smtClean="0"/>
              <a:t> </a:t>
            </a:r>
            <a:r>
              <a:rPr lang="en-US" dirty="0" err="1"/>
              <a:t>nome</a:t>
            </a:r>
            <a:r>
              <a:rPr lang="en-US" dirty="0"/>
              <a:t> = </a:t>
            </a:r>
            <a:r>
              <a:rPr lang="en-US" dirty="0" err="1"/>
              <a:t>obj.nome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Ou</a:t>
            </a:r>
            <a:endParaRPr lang="en-US" dirty="0"/>
          </a:p>
          <a:p>
            <a:pPr marL="0" indent="0">
              <a:buNone/>
            </a:pPr>
            <a:r>
              <a:rPr lang="en-US" dirty="0" err="1" smtClean="0">
                <a:solidFill>
                  <a:schemeClr val="accent1"/>
                </a:solidFill>
              </a:rPr>
              <a:t>const</a:t>
            </a:r>
            <a:r>
              <a:rPr lang="en-US" dirty="0" smtClean="0"/>
              <a:t> </a:t>
            </a:r>
            <a:r>
              <a:rPr lang="en-US" dirty="0" err="1"/>
              <a:t>nome</a:t>
            </a:r>
            <a:r>
              <a:rPr lang="en-US" dirty="0"/>
              <a:t> = </a:t>
            </a:r>
            <a:r>
              <a:rPr lang="en-US" dirty="0" err="1"/>
              <a:t>obj</a:t>
            </a:r>
            <a:r>
              <a:rPr lang="en-US" dirty="0"/>
              <a:t>[</a:t>
            </a:r>
            <a:r>
              <a:rPr lang="en-US" dirty="0">
                <a:solidFill>
                  <a:srgbClr val="C00000"/>
                </a:solidFill>
              </a:rPr>
              <a:t>“</a:t>
            </a:r>
            <a:r>
              <a:rPr lang="en-US" dirty="0" err="1">
                <a:solidFill>
                  <a:srgbClr val="C00000"/>
                </a:solidFill>
              </a:rPr>
              <a:t>nome</a:t>
            </a:r>
            <a:r>
              <a:rPr lang="en-US" dirty="0">
                <a:solidFill>
                  <a:srgbClr val="C00000"/>
                </a:solidFill>
              </a:rPr>
              <a:t>”</a:t>
            </a:r>
            <a:r>
              <a:rPr lang="en-US" dirty="0"/>
              <a:t>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>
                <a:solidFill>
                  <a:schemeClr val="accent1"/>
                </a:solidFill>
              </a:rPr>
              <a:t>const</a:t>
            </a:r>
            <a:r>
              <a:rPr lang="en-US" dirty="0" smtClean="0"/>
              <a:t> </a:t>
            </a:r>
            <a:r>
              <a:rPr lang="en-US" dirty="0" err="1"/>
              <a:t>lista</a:t>
            </a:r>
            <a:r>
              <a:rPr lang="en-US" dirty="0"/>
              <a:t> = [</a:t>
            </a:r>
          </a:p>
          <a:p>
            <a:pPr marL="0" indent="0">
              <a:buNone/>
            </a:pPr>
            <a:r>
              <a:rPr lang="en-US" dirty="0"/>
              <a:t>    { </a:t>
            </a:r>
            <a:r>
              <a:rPr lang="en-US" dirty="0" err="1" smtClean="0"/>
              <a:t>nome</a:t>
            </a:r>
            <a:r>
              <a:rPr lang="en-US" dirty="0" smtClean="0"/>
              <a:t>: </a:t>
            </a:r>
            <a:r>
              <a:rPr lang="en-US" dirty="0">
                <a:solidFill>
                  <a:srgbClr val="C00000"/>
                </a:solidFill>
              </a:rPr>
              <a:t>“</a:t>
            </a:r>
            <a:r>
              <a:rPr lang="en-US" dirty="0" err="1">
                <a:solidFill>
                  <a:srgbClr val="C00000"/>
                </a:solidFill>
              </a:rPr>
              <a:t>João</a:t>
            </a:r>
            <a:r>
              <a:rPr lang="en-US" dirty="0">
                <a:solidFill>
                  <a:srgbClr val="C00000"/>
                </a:solidFill>
              </a:rPr>
              <a:t>”</a:t>
            </a:r>
            <a:r>
              <a:rPr lang="en-US" dirty="0"/>
              <a:t>, </a:t>
            </a:r>
            <a:r>
              <a:rPr lang="en-US" dirty="0" err="1" smtClean="0"/>
              <a:t>idade</a:t>
            </a:r>
            <a:r>
              <a:rPr lang="en-US" dirty="0" smtClean="0"/>
              <a:t>: </a:t>
            </a:r>
            <a:r>
              <a:rPr lang="en-US" dirty="0">
                <a:solidFill>
                  <a:srgbClr val="C00000"/>
                </a:solidFill>
              </a:rPr>
              <a:t>30</a:t>
            </a:r>
            <a:r>
              <a:rPr lang="en-US" dirty="0"/>
              <a:t>, </a:t>
            </a:r>
            <a:r>
              <a:rPr lang="en-US" dirty="0" err="1" smtClean="0"/>
              <a:t>endereco</a:t>
            </a:r>
            <a:r>
              <a:rPr lang="en-US" dirty="0" smtClean="0"/>
              <a:t>: </a:t>
            </a:r>
            <a:r>
              <a:rPr lang="en-US" dirty="0"/>
              <a:t>[] },</a:t>
            </a:r>
          </a:p>
          <a:p>
            <a:pPr marL="0" indent="0">
              <a:buNone/>
            </a:pPr>
            <a:r>
              <a:rPr lang="en-US" dirty="0"/>
              <a:t>    { </a:t>
            </a:r>
            <a:r>
              <a:rPr lang="en-US" dirty="0" err="1" smtClean="0"/>
              <a:t>nome</a:t>
            </a:r>
            <a:r>
              <a:rPr lang="en-US" dirty="0" smtClean="0"/>
              <a:t>: </a:t>
            </a:r>
            <a:r>
              <a:rPr lang="en-US" dirty="0">
                <a:solidFill>
                  <a:srgbClr val="C00000"/>
                </a:solidFill>
              </a:rPr>
              <a:t>“Carlos”</a:t>
            </a:r>
            <a:r>
              <a:rPr lang="en-US" dirty="0"/>
              <a:t>, </a:t>
            </a:r>
            <a:r>
              <a:rPr lang="en-US" dirty="0" err="1" smtClean="0"/>
              <a:t>idade</a:t>
            </a:r>
            <a:r>
              <a:rPr lang="en-US" dirty="0" smtClean="0"/>
              <a:t>: </a:t>
            </a:r>
            <a:r>
              <a:rPr lang="en-US" dirty="0">
                <a:solidFill>
                  <a:srgbClr val="C00000"/>
                </a:solidFill>
              </a:rPr>
              <a:t>40</a:t>
            </a:r>
            <a:r>
              <a:rPr lang="en-US" dirty="0"/>
              <a:t>, </a:t>
            </a:r>
            <a:r>
              <a:rPr lang="en-US" dirty="0" err="1" smtClean="0"/>
              <a:t>endereco</a:t>
            </a:r>
            <a:r>
              <a:rPr lang="en-US" dirty="0" smtClean="0"/>
              <a:t>:[]}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];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2056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JSON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JSON = </a:t>
            </a:r>
            <a:r>
              <a:rPr lang="en-US" dirty="0" err="1"/>
              <a:t>Javascript</a:t>
            </a:r>
            <a:r>
              <a:rPr lang="en-US" dirty="0"/>
              <a:t> Object Notation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Objeto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 </a:t>
            </a:r>
            <a:r>
              <a:rPr lang="en-US" dirty="0" smtClean="0"/>
              <a:t>“</a:t>
            </a:r>
            <a:r>
              <a:rPr lang="en-US" dirty="0" err="1" smtClean="0"/>
              <a:t>nome</a:t>
            </a:r>
            <a:r>
              <a:rPr lang="en-US" dirty="0" smtClean="0"/>
              <a:t>”: </a:t>
            </a:r>
            <a:r>
              <a:rPr lang="en-US" dirty="0">
                <a:solidFill>
                  <a:srgbClr val="C00000"/>
                </a:solidFill>
              </a:rPr>
              <a:t>“</a:t>
            </a:r>
            <a:r>
              <a:rPr lang="en-US" dirty="0" err="1">
                <a:solidFill>
                  <a:srgbClr val="C00000"/>
                </a:solidFill>
              </a:rPr>
              <a:t>João</a:t>
            </a:r>
            <a:r>
              <a:rPr lang="en-US" dirty="0">
                <a:solidFill>
                  <a:srgbClr val="C00000"/>
                </a:solidFill>
              </a:rPr>
              <a:t>”</a:t>
            </a:r>
            <a:r>
              <a:rPr lang="en-US" dirty="0"/>
              <a:t>, </a:t>
            </a:r>
            <a:r>
              <a:rPr lang="en-US" dirty="0" smtClean="0"/>
              <a:t>“</a:t>
            </a:r>
            <a:r>
              <a:rPr lang="en-US" dirty="0" err="1" smtClean="0"/>
              <a:t>sexo</a:t>
            </a:r>
            <a:r>
              <a:rPr lang="en-US" dirty="0" smtClean="0"/>
              <a:t>”: </a:t>
            </a:r>
            <a:r>
              <a:rPr lang="en-US" dirty="0">
                <a:solidFill>
                  <a:srgbClr val="C00000"/>
                </a:solidFill>
              </a:rPr>
              <a:t>“</a:t>
            </a:r>
            <a:r>
              <a:rPr lang="en-US" dirty="0" err="1">
                <a:solidFill>
                  <a:srgbClr val="C00000"/>
                </a:solidFill>
              </a:rPr>
              <a:t>masculino</a:t>
            </a:r>
            <a:r>
              <a:rPr lang="en-US" dirty="0">
                <a:solidFill>
                  <a:srgbClr val="C00000"/>
                </a:solidFill>
              </a:rPr>
              <a:t>”</a:t>
            </a:r>
            <a:r>
              <a:rPr lang="en-US" dirty="0"/>
              <a:t>, </a:t>
            </a:r>
            <a:r>
              <a:rPr lang="en-US" dirty="0" smtClean="0"/>
              <a:t>“</a:t>
            </a:r>
            <a:r>
              <a:rPr lang="en-US" dirty="0" err="1" smtClean="0"/>
              <a:t>idade</a:t>
            </a:r>
            <a:r>
              <a:rPr lang="en-US" dirty="0" smtClean="0"/>
              <a:t>”: </a:t>
            </a:r>
            <a:r>
              <a:rPr lang="en-US" dirty="0">
                <a:solidFill>
                  <a:srgbClr val="C00000"/>
                </a:solidFill>
              </a:rPr>
              <a:t>30</a:t>
            </a:r>
            <a:r>
              <a:rPr lang="en-US" dirty="0"/>
              <a:t>, </a:t>
            </a:r>
            <a:r>
              <a:rPr lang="en-US" dirty="0" err="1" smtClean="0"/>
              <a:t>enderecos</a:t>
            </a:r>
            <a:r>
              <a:rPr lang="en-US" dirty="0" smtClean="0"/>
              <a:t>: </a:t>
            </a:r>
            <a:r>
              <a:rPr lang="en-US" dirty="0"/>
              <a:t>[] 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Array</a:t>
            </a:r>
          </a:p>
          <a:p>
            <a:pPr marL="0" indent="0">
              <a:buNone/>
            </a:pPr>
            <a:r>
              <a:rPr lang="en-US" dirty="0"/>
              <a:t>[</a:t>
            </a:r>
          </a:p>
          <a:p>
            <a:pPr marL="0" indent="0">
              <a:buNone/>
            </a:pPr>
            <a:r>
              <a:rPr lang="en-US" dirty="0"/>
              <a:t>    { </a:t>
            </a:r>
            <a:r>
              <a:rPr lang="en-US" dirty="0" smtClean="0"/>
              <a:t>“</a:t>
            </a:r>
            <a:r>
              <a:rPr lang="en-US" dirty="0" err="1" smtClean="0"/>
              <a:t>nome</a:t>
            </a:r>
            <a:r>
              <a:rPr lang="en-US" dirty="0" smtClean="0"/>
              <a:t>”: </a:t>
            </a:r>
            <a:r>
              <a:rPr lang="en-US" dirty="0">
                <a:solidFill>
                  <a:srgbClr val="C00000"/>
                </a:solidFill>
              </a:rPr>
              <a:t>“</a:t>
            </a:r>
            <a:r>
              <a:rPr lang="en-US" dirty="0" err="1">
                <a:solidFill>
                  <a:srgbClr val="C00000"/>
                </a:solidFill>
              </a:rPr>
              <a:t>João</a:t>
            </a:r>
            <a:r>
              <a:rPr lang="en-US" dirty="0">
                <a:solidFill>
                  <a:srgbClr val="C00000"/>
                </a:solidFill>
              </a:rPr>
              <a:t>”</a:t>
            </a:r>
            <a:r>
              <a:rPr lang="en-US" dirty="0"/>
              <a:t>, </a:t>
            </a:r>
            <a:r>
              <a:rPr lang="en-US" dirty="0" smtClean="0"/>
              <a:t>“</a:t>
            </a:r>
            <a:r>
              <a:rPr lang="en-US" dirty="0" err="1" smtClean="0"/>
              <a:t>idade</a:t>
            </a:r>
            <a:r>
              <a:rPr lang="en-US" dirty="0" smtClean="0"/>
              <a:t>”: </a:t>
            </a:r>
            <a:r>
              <a:rPr lang="en-US" dirty="0">
                <a:solidFill>
                  <a:srgbClr val="C00000"/>
                </a:solidFill>
              </a:rPr>
              <a:t>30</a:t>
            </a:r>
            <a:r>
              <a:rPr lang="en-US" dirty="0"/>
              <a:t>, </a:t>
            </a:r>
            <a:r>
              <a:rPr lang="en-US" dirty="0" smtClean="0"/>
              <a:t>“</a:t>
            </a:r>
            <a:r>
              <a:rPr lang="en-US" dirty="0" err="1" smtClean="0"/>
              <a:t>endereco</a:t>
            </a:r>
            <a:r>
              <a:rPr lang="en-US" dirty="0" smtClean="0"/>
              <a:t>”: </a:t>
            </a:r>
            <a:r>
              <a:rPr lang="en-US" dirty="0"/>
              <a:t>[] },</a:t>
            </a:r>
          </a:p>
          <a:p>
            <a:pPr marL="0" indent="0">
              <a:buNone/>
            </a:pPr>
            <a:r>
              <a:rPr lang="en-US" dirty="0"/>
              <a:t>    { </a:t>
            </a:r>
            <a:r>
              <a:rPr lang="en-US" dirty="0" smtClean="0"/>
              <a:t>“</a:t>
            </a:r>
            <a:r>
              <a:rPr lang="en-US" dirty="0" err="1" smtClean="0"/>
              <a:t>nome</a:t>
            </a:r>
            <a:r>
              <a:rPr lang="en-US" dirty="0" smtClean="0"/>
              <a:t>”: </a:t>
            </a:r>
            <a:r>
              <a:rPr lang="en-US" dirty="0">
                <a:solidFill>
                  <a:srgbClr val="C00000"/>
                </a:solidFill>
              </a:rPr>
              <a:t>“Carlos”</a:t>
            </a:r>
            <a:r>
              <a:rPr lang="en-US" dirty="0"/>
              <a:t>, </a:t>
            </a:r>
            <a:r>
              <a:rPr lang="en-US" dirty="0" smtClean="0"/>
              <a:t>“</a:t>
            </a:r>
            <a:r>
              <a:rPr lang="en-US" dirty="0" err="1" smtClean="0"/>
              <a:t>idade</a:t>
            </a:r>
            <a:r>
              <a:rPr lang="en-US" dirty="0" smtClean="0"/>
              <a:t>”: </a:t>
            </a:r>
            <a:r>
              <a:rPr lang="en-US" dirty="0">
                <a:solidFill>
                  <a:srgbClr val="C00000"/>
                </a:solidFill>
              </a:rPr>
              <a:t>40</a:t>
            </a:r>
            <a:r>
              <a:rPr lang="en-US" dirty="0"/>
              <a:t>, </a:t>
            </a:r>
            <a:r>
              <a:rPr lang="en-US" dirty="0" smtClean="0"/>
              <a:t>“</a:t>
            </a:r>
            <a:r>
              <a:rPr lang="en-US" dirty="0" err="1" smtClean="0"/>
              <a:t>endereco</a:t>
            </a:r>
            <a:r>
              <a:rPr lang="en-US" dirty="0" smtClean="0"/>
              <a:t>”:[]}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Funções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JSON.stringify</a:t>
            </a:r>
            <a:r>
              <a:rPr lang="en-US" dirty="0"/>
              <a:t>(object/array)  </a:t>
            </a:r>
            <a:r>
              <a:rPr lang="en-US" dirty="0">
                <a:solidFill>
                  <a:schemeClr val="accent6"/>
                </a:solidFill>
              </a:rPr>
              <a:t>//</a:t>
            </a:r>
            <a:r>
              <a:rPr lang="en-US" dirty="0" err="1" smtClean="0">
                <a:solidFill>
                  <a:schemeClr val="accent6"/>
                </a:solidFill>
              </a:rPr>
              <a:t>retorna</a:t>
            </a:r>
            <a:r>
              <a:rPr lang="en-US" dirty="0" smtClean="0">
                <a:solidFill>
                  <a:schemeClr val="accent6"/>
                </a:solidFill>
              </a:rPr>
              <a:t> a </a:t>
            </a:r>
            <a:r>
              <a:rPr lang="en-US" dirty="0">
                <a:solidFill>
                  <a:schemeClr val="accent6"/>
                </a:solidFill>
              </a:rPr>
              <a:t>“string</a:t>
            </a:r>
            <a:r>
              <a:rPr lang="en-US" dirty="0" smtClean="0">
                <a:solidFill>
                  <a:schemeClr val="accent6"/>
                </a:solidFill>
              </a:rPr>
              <a:t>” do </a:t>
            </a:r>
            <a:r>
              <a:rPr lang="en-US" dirty="0" err="1" smtClean="0">
                <a:solidFill>
                  <a:schemeClr val="accent6"/>
                </a:solidFill>
              </a:rPr>
              <a:t>objeto</a:t>
            </a:r>
            <a:r>
              <a:rPr lang="en-US" dirty="0" smtClean="0">
                <a:solidFill>
                  <a:schemeClr val="accent6"/>
                </a:solidFill>
              </a:rPr>
              <a:t>/array </a:t>
            </a:r>
            <a:r>
              <a:rPr lang="en-US" dirty="0" err="1" smtClean="0">
                <a:solidFill>
                  <a:schemeClr val="accent6"/>
                </a:solidFill>
              </a:rPr>
              <a:t>serializado</a:t>
            </a:r>
            <a:endParaRPr lang="en-US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dirty="0" err="1"/>
              <a:t>JSON.parse</a:t>
            </a:r>
            <a:r>
              <a:rPr lang="en-US" dirty="0"/>
              <a:t>(string) </a:t>
            </a:r>
            <a:r>
              <a:rPr lang="en-US" dirty="0" smtClean="0">
                <a:solidFill>
                  <a:schemeClr val="accent6"/>
                </a:solidFill>
              </a:rPr>
              <a:t>// </a:t>
            </a:r>
            <a:r>
              <a:rPr lang="en-US" dirty="0" err="1" smtClean="0">
                <a:solidFill>
                  <a:schemeClr val="accent6"/>
                </a:solidFill>
              </a:rPr>
              <a:t>retorna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err="1" smtClean="0">
                <a:solidFill>
                  <a:schemeClr val="accent6"/>
                </a:solidFill>
              </a:rPr>
              <a:t>objeto</a:t>
            </a:r>
            <a:r>
              <a:rPr lang="en-US" dirty="0" smtClean="0">
                <a:solidFill>
                  <a:schemeClr val="accent6"/>
                </a:solidFill>
              </a:rPr>
              <a:t>/array </a:t>
            </a:r>
            <a:r>
              <a:rPr lang="en-US" dirty="0" err="1" smtClean="0">
                <a:solidFill>
                  <a:schemeClr val="accent6"/>
                </a:solidFill>
              </a:rPr>
              <a:t>deserializado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2121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localStorage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Armazenamento de dados no navegador (em forma de texto)</a:t>
            </a:r>
          </a:p>
          <a:p>
            <a:endParaRPr lang="pt-BR" dirty="0"/>
          </a:p>
          <a:p>
            <a:r>
              <a:rPr lang="pt-BR" dirty="0"/>
              <a:t>Os dados não são enviados para o servidor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 err="1"/>
              <a:t>localStorage.setItem</a:t>
            </a:r>
            <a:r>
              <a:rPr lang="pt-BR" dirty="0"/>
              <a:t>(</a:t>
            </a:r>
            <a:r>
              <a:rPr lang="pt-BR" dirty="0">
                <a:solidFill>
                  <a:srgbClr val="C00000"/>
                </a:solidFill>
              </a:rPr>
              <a:t>“nome”</a:t>
            </a:r>
            <a:r>
              <a:rPr lang="pt-BR" dirty="0"/>
              <a:t>, </a:t>
            </a:r>
            <a:r>
              <a:rPr lang="pt-BR" dirty="0">
                <a:solidFill>
                  <a:srgbClr val="C00000"/>
                </a:solidFill>
              </a:rPr>
              <a:t>“valor”</a:t>
            </a:r>
            <a:r>
              <a:rPr lang="pt-BR" dirty="0"/>
              <a:t>); </a:t>
            </a:r>
            <a:r>
              <a:rPr lang="pt-BR" dirty="0">
                <a:solidFill>
                  <a:schemeClr val="accent6"/>
                </a:solidFill>
              </a:rPr>
              <a:t>//armazena “valor” em “nome”</a:t>
            </a:r>
          </a:p>
          <a:p>
            <a:pPr marL="0" indent="0">
              <a:buNone/>
            </a:pPr>
            <a:endParaRPr lang="pt-BR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pt-BR" dirty="0" err="1" smtClean="0">
                <a:solidFill>
                  <a:schemeClr val="accent1"/>
                </a:solidFill>
              </a:rPr>
              <a:t>const</a:t>
            </a:r>
            <a:r>
              <a:rPr lang="pt-BR" dirty="0" smtClean="0"/>
              <a:t> </a:t>
            </a:r>
            <a:r>
              <a:rPr lang="pt-BR" dirty="0"/>
              <a:t>nome = </a:t>
            </a:r>
            <a:r>
              <a:rPr lang="pt-BR" dirty="0" err="1"/>
              <a:t>localStorage.getItem</a:t>
            </a:r>
            <a:r>
              <a:rPr lang="pt-BR" dirty="0"/>
              <a:t>(</a:t>
            </a:r>
            <a:r>
              <a:rPr lang="pt-BR" dirty="0">
                <a:solidFill>
                  <a:srgbClr val="C00000"/>
                </a:solidFill>
              </a:rPr>
              <a:t>“nome”</a:t>
            </a:r>
            <a:r>
              <a:rPr lang="pt-BR" dirty="0"/>
              <a:t>); </a:t>
            </a:r>
            <a:r>
              <a:rPr lang="pt-BR" dirty="0">
                <a:solidFill>
                  <a:schemeClr val="accent6"/>
                </a:solidFill>
              </a:rPr>
              <a:t>//retorna o valor de “nome”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5353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Links Interessantes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http://www.w3schools.com</a:t>
            </a:r>
            <a:r>
              <a:rPr lang="pt-BR" dirty="0" smtClean="0">
                <a:hlinkClick r:id="rId2"/>
              </a:rPr>
              <a:t>/</a:t>
            </a:r>
          </a:p>
          <a:p>
            <a:r>
              <a:rPr lang="pt-BR" dirty="0" smtClean="0">
                <a:hlinkClick r:id="rId2"/>
              </a:rPr>
              <a:t>http</a:t>
            </a:r>
            <a:r>
              <a:rPr lang="pt-BR" dirty="0">
                <a:hlinkClick r:id="rId2"/>
              </a:rPr>
              <a:t>://stackoverflow.com/</a:t>
            </a:r>
            <a:endParaRPr lang="pt-BR" dirty="0"/>
          </a:p>
          <a:p>
            <a:r>
              <a:rPr lang="pt-BR" dirty="0">
                <a:hlinkClick r:id="rId3"/>
              </a:rPr>
              <a:t>https://jsfiddle.net/</a:t>
            </a:r>
            <a:endParaRPr lang="pt-BR" dirty="0"/>
          </a:p>
          <a:p>
            <a:r>
              <a:rPr lang="pt-BR" dirty="0">
                <a:hlinkClick r:id="rId4"/>
              </a:rPr>
              <a:t>http://javascriptcompressor.com/</a:t>
            </a:r>
            <a:endParaRPr lang="pt-BR" dirty="0"/>
          </a:p>
          <a:p>
            <a:r>
              <a:rPr lang="pt-BR" dirty="0">
                <a:hlinkClick r:id="rId5"/>
              </a:rPr>
              <a:t>http://jsbeautifier.org/</a:t>
            </a:r>
            <a:endParaRPr lang="pt-BR" dirty="0"/>
          </a:p>
          <a:p>
            <a:r>
              <a:rPr lang="pt-BR" dirty="0">
                <a:hlinkClick r:id="rId6"/>
              </a:rPr>
              <a:t>http://caniuse.com/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711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Complemento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Minicurso no </a:t>
            </a:r>
            <a:r>
              <a:rPr lang="pt-BR" dirty="0" err="1" smtClean="0"/>
              <a:t>CodeSchools</a:t>
            </a:r>
            <a:endParaRPr lang="pt-BR" dirty="0"/>
          </a:p>
          <a:p>
            <a:r>
              <a:rPr lang="pt-BR" dirty="0" smtClean="0">
                <a:hlinkClick r:id="rId2"/>
              </a:rPr>
              <a:t>http://javascript-roadtrip.codeschool.com/</a:t>
            </a:r>
            <a:endParaRPr lang="pt-BR" dirty="0"/>
          </a:p>
          <a:p>
            <a:r>
              <a:rPr lang="pt-BR" dirty="0">
                <a:hlinkClick r:id="rId3"/>
              </a:rPr>
              <a:t>http://javascript-roadtrip-part2.codeschool.com/</a:t>
            </a:r>
            <a:endParaRPr lang="pt-BR" dirty="0"/>
          </a:p>
          <a:p>
            <a:r>
              <a:rPr lang="pt-BR" dirty="0">
                <a:hlinkClick r:id="rId4"/>
              </a:rPr>
              <a:t>http://javascript-roadtrip-part3.codeschool.com/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19357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7577</TotalTime>
  <Words>1332</Words>
  <Application>Microsoft Office PowerPoint</Application>
  <PresentationFormat>Widescreen</PresentationFormat>
  <Paragraphs>327</Paragraphs>
  <Slides>39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4" baseType="lpstr">
      <vt:lpstr>Arial</vt:lpstr>
      <vt:lpstr>Arial Narrow</vt:lpstr>
      <vt:lpstr>Calibri</vt:lpstr>
      <vt:lpstr>Wingdings</vt:lpstr>
      <vt:lpstr>Tema do Office</vt:lpstr>
      <vt:lpstr>Apresentação do PowerPoint</vt:lpstr>
      <vt:lpstr>Sumário</vt:lpstr>
      <vt:lpstr>null / undefined</vt:lpstr>
      <vt:lpstr>Arrays</vt:lpstr>
      <vt:lpstr>Objetos</vt:lpstr>
      <vt:lpstr>JSON</vt:lpstr>
      <vt:lpstr>localStorage</vt:lpstr>
      <vt:lpstr>Links Interessantes</vt:lpstr>
      <vt:lpstr>Complemento</vt:lpstr>
      <vt:lpstr>jQuery</vt:lpstr>
      <vt:lpstr>Introdução</vt:lpstr>
      <vt:lpstr>Como Usar</vt:lpstr>
      <vt:lpstr>Sintaxe</vt:lpstr>
      <vt:lpstr>Sintaxe</vt:lpstr>
      <vt:lpstr>Sintaxe</vt:lpstr>
      <vt:lpstr>Organização do Código</vt:lpstr>
      <vt:lpstr>Eventos e Efeitos</vt:lpstr>
      <vt:lpstr>Eventos e Efeitos</vt:lpstr>
      <vt:lpstr>Eventos e Efeitos</vt:lpstr>
      <vt:lpstr>Callbacks</vt:lpstr>
      <vt:lpstr>Encadeamento</vt:lpstr>
      <vt:lpstr>jQuery + HTML</vt:lpstr>
      <vt:lpstr>jQuery + HTML</vt:lpstr>
      <vt:lpstr>jQuery + HTML</vt:lpstr>
      <vt:lpstr>jQuery + HTML</vt:lpstr>
      <vt:lpstr>jQuery + HTML</vt:lpstr>
      <vt:lpstr>jQuery + CSS</vt:lpstr>
      <vt:lpstr>jQuery + CSS</vt:lpstr>
      <vt:lpstr>jQuery + CSS</vt:lpstr>
      <vt:lpstr>jQuery + CSS</vt:lpstr>
      <vt:lpstr>jQuery + CSS</vt:lpstr>
      <vt:lpstr>jQuery + Navegação</vt:lpstr>
      <vt:lpstr>jQuery + Navegação</vt:lpstr>
      <vt:lpstr>jQuery + Navegação</vt:lpstr>
      <vt:lpstr>jQuery + Navegação</vt:lpstr>
      <vt:lpstr>jQuery + Navegação</vt:lpstr>
      <vt:lpstr>jQuery + Requisição</vt:lpstr>
      <vt:lpstr>Complemento</vt:lpstr>
      <vt:lpstr>Atividade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Marcos Vinicius Jacobs</dc:creator>
  <cp:keywords>Forlogic</cp:keywords>
  <cp:lastModifiedBy>Luiz Guilherme Mendes Ferrari</cp:lastModifiedBy>
  <cp:revision>513</cp:revision>
  <dcterms:created xsi:type="dcterms:W3CDTF">2014-09-02T14:03:21Z</dcterms:created>
  <dcterms:modified xsi:type="dcterms:W3CDTF">2018-01-21T20:01:31Z</dcterms:modified>
</cp:coreProperties>
</file>