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57" r:id="rId2"/>
    <p:sldId id="560" r:id="rId3"/>
    <p:sldId id="561" r:id="rId4"/>
    <p:sldId id="411" r:id="rId5"/>
    <p:sldId id="412" r:id="rId6"/>
    <p:sldId id="512" r:id="rId7"/>
    <p:sldId id="562" r:id="rId8"/>
    <p:sldId id="508" r:id="rId9"/>
    <p:sldId id="507" r:id="rId10"/>
    <p:sldId id="563" r:id="rId11"/>
    <p:sldId id="511" r:id="rId12"/>
    <p:sldId id="564" r:id="rId13"/>
    <p:sldId id="510" r:id="rId14"/>
    <p:sldId id="565" r:id="rId15"/>
    <p:sldId id="515" r:id="rId16"/>
    <p:sldId id="566" r:id="rId17"/>
    <p:sldId id="503" r:id="rId18"/>
    <p:sldId id="567" r:id="rId19"/>
    <p:sldId id="555" r:id="rId20"/>
    <p:sldId id="568" r:id="rId21"/>
    <p:sldId id="557" r:id="rId22"/>
    <p:sldId id="556" r:id="rId23"/>
    <p:sldId id="569" r:id="rId24"/>
    <p:sldId id="559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99"/>
    <a:srgbClr val="99FF99"/>
    <a:srgbClr val="FFFFFF"/>
    <a:srgbClr val="70AD47"/>
    <a:srgbClr val="FFFFCC"/>
    <a:srgbClr val="000000"/>
    <a:srgbClr val="FFCC66"/>
    <a:srgbClr val="649841"/>
    <a:srgbClr val="2484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85246" autoAdjust="0"/>
  </p:normalViewPr>
  <p:slideViewPr>
    <p:cSldViewPr snapToGrid="0">
      <p:cViewPr varScale="1">
        <p:scale>
          <a:sx n="63" d="100"/>
          <a:sy n="63" d="100"/>
        </p:scale>
        <p:origin x="111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BF049-9374-4F1D-9012-2492B7F95F04}" type="datetimeFigureOut">
              <a:rPr lang="pt-BR" smtClean="0"/>
              <a:t>17/01/2018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0E4CE-B0BF-416C-BF70-CDD4287EC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76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721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919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33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202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736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135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784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480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412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https://pt.wikipedia.org/wiki/Ecma_International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64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506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747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498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779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807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160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791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edondar Retângulo no Mesmo Canto Lateral 9"/>
          <p:cNvSpPr/>
          <p:nvPr userDrawn="1"/>
        </p:nvSpPr>
        <p:spPr>
          <a:xfrm>
            <a:off x="838200" y="6414166"/>
            <a:ext cx="10515600" cy="53671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 i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A574-0275-4727-8E86-D431B89400F6}" type="datetime1">
              <a:rPr lang="pt-BR" smtClean="0"/>
              <a:t>17/01/2018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1524001" y="-3674"/>
            <a:ext cx="9144000" cy="1042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63776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0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B5FB-3271-4F9A-A1B1-C31985B5A00D}" type="datetime1">
              <a:rPr lang="pt-BR" smtClean="0"/>
              <a:t>17/01/2018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85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497E-89E0-4457-9D50-B71CC669FCFC}" type="datetime1">
              <a:rPr lang="pt-BR" smtClean="0"/>
              <a:t>17/01/2018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508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8A51-9577-4D92-96AA-BE8BFE6948C5}" type="datetime1">
              <a:rPr lang="pt-BR" smtClean="0"/>
              <a:t>17/01/2018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440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2794-AE9E-4DA1-AD30-EFFC9163F2B3}" type="datetime1">
              <a:rPr lang="pt-BR" smtClean="0"/>
              <a:t>17/01/2018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6858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</a:defRPr>
            </a:lvl2pPr>
            <a:lvl3pPr marL="11430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4pPr>
            <a:lvl5pPr marL="20574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A6C1-AE08-401D-9AF1-7DBFAAC75FEA}" type="datetime1">
              <a:rPr lang="pt-BR" smtClean="0"/>
              <a:t>17/01/2018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rredondar Retângulo no Mesmo Canto Lateral 19"/>
          <p:cNvSpPr/>
          <p:nvPr userDrawn="1"/>
        </p:nvSpPr>
        <p:spPr>
          <a:xfrm>
            <a:off x="838200" y="6414166"/>
            <a:ext cx="10515600" cy="53671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63776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9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135156" cy="365125"/>
          </a:xfrm>
        </p:spPr>
        <p:txBody>
          <a:bodyPr/>
          <a:lstStyle/>
          <a:p>
            <a:fld id="{C88F16AB-E7F3-4DF6-9BFF-79044FC97346}" type="datetime1">
              <a:rPr lang="pt-BR" smtClean="0"/>
              <a:t>17/01/2018</a:t>
            </a:fld>
            <a:endParaRPr lang="pt-BR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 userDrawn="1"/>
        </p:nvSpPr>
        <p:spPr>
          <a:xfrm>
            <a:off x="1524001" y="-3674"/>
            <a:ext cx="9144000" cy="104233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3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77304"/>
            <a:ext cx="9144000" cy="170748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980927"/>
            <a:ext cx="9144000" cy="76511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8" name="Retângulo 7"/>
          <p:cNvSpPr/>
          <p:nvPr userDrawn="1"/>
        </p:nvSpPr>
        <p:spPr>
          <a:xfrm>
            <a:off x="1524001" y="-3674"/>
            <a:ext cx="9144000" cy="104233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Imagem 10"/>
          <p:cNvSpPr>
            <a:spLocks noGrp="1"/>
          </p:cNvSpPr>
          <p:nvPr>
            <p:ph type="pic" sz="quarter" idx="13"/>
          </p:nvPr>
        </p:nvSpPr>
        <p:spPr>
          <a:xfrm>
            <a:off x="0" y="2090057"/>
            <a:ext cx="12192000" cy="3685592"/>
          </a:xfrm>
        </p:spPr>
        <p:txBody>
          <a:bodyPr/>
          <a:lstStyle/>
          <a:p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6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2484B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2400">
                <a:solidFill>
                  <a:srgbClr val="414141"/>
                </a:solidFill>
              </a:defRPr>
            </a:lvl1pPr>
            <a:lvl2pPr marL="6858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2000">
                <a:solidFill>
                  <a:srgbClr val="414141"/>
                </a:solidFill>
              </a:defRPr>
            </a:lvl2pPr>
            <a:lvl3pPr marL="11430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1800">
                <a:solidFill>
                  <a:srgbClr val="414141"/>
                </a:solidFill>
              </a:defRPr>
            </a:lvl3pPr>
            <a:lvl4pPr marL="16002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1600">
                <a:solidFill>
                  <a:srgbClr val="414141"/>
                </a:solidFill>
              </a:defRPr>
            </a:lvl4pPr>
            <a:lvl5pPr marL="20574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1600">
                <a:solidFill>
                  <a:srgbClr val="41414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9144-6818-4837-93DC-BD8DC9AD81B3}" type="datetime1">
              <a:rPr lang="pt-BR" smtClean="0"/>
              <a:t>17/01/2018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2484B2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1D34-CC38-4D8C-AFD3-6F0CC5C1997C}" type="datetime1">
              <a:rPr lang="pt-BR" smtClean="0"/>
              <a:t>17/01/2018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02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484B2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EDC8-2664-42FF-A9D9-DDD6FF5CFEBF}" type="datetime1">
              <a:rPr lang="pt-BR" smtClean="0"/>
              <a:t>17/01/2018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7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18A1-A94F-44A9-BECC-EE5EDB2D8A12}" type="datetime1">
              <a:rPr lang="pt-BR" smtClean="0"/>
              <a:t>17/01/2018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60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7BF-B59B-42D7-BC31-2EFC97353070}" type="datetime1">
              <a:rPr lang="pt-BR" smtClean="0"/>
              <a:t>17/01/2018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3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9652-41B9-4498-A817-021740982A94}" type="datetime1">
              <a:rPr lang="pt-BR" smtClean="0"/>
              <a:t>17/01/2018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869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  <p:sldLayoutId id="2147483658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6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484B2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484B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tabl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tabl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tabl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tabl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tabl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8DTkh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tabl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tabl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exercise.asp?filename=exercise_forms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tab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246928" y="-328808"/>
            <a:ext cx="12685853" cy="3420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913" y="3647769"/>
            <a:ext cx="9486173" cy="2384998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13023" y="3809902"/>
            <a:ext cx="6935638" cy="1366878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sz="3000" b="1" i="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Treinamento – </a:t>
            </a:r>
            <a:r>
              <a:rPr lang="pt-BR" sz="3000" b="1" i="0" dirty="0" err="1" smtClean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JavaScript</a:t>
            </a:r>
            <a:r>
              <a:rPr lang="pt-BR" sz="3000" b="1" i="0" dirty="0" smtClean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 (ES6)</a:t>
            </a:r>
            <a:endParaRPr lang="pt-BR" sz="3000" b="1" i="0" dirty="0"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19" y="1116849"/>
            <a:ext cx="7266447" cy="197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10</a:t>
            </a:fld>
            <a:endParaRPr lang="pt-BR"/>
          </a:p>
        </p:txBody>
      </p:sp>
      <p:pic>
        <p:nvPicPr>
          <p:cNvPr id="7" name="Imagem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83" y="2130864"/>
            <a:ext cx="4208834" cy="323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74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Number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Em</a:t>
            </a:r>
            <a:r>
              <a:rPr lang="en-US" dirty="0"/>
              <a:t> JavaScript,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distinção</a:t>
            </a:r>
            <a:r>
              <a:rPr lang="en-US" dirty="0"/>
              <a:t> de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números</a:t>
            </a:r>
            <a:r>
              <a:rPr lang="en-US" dirty="0"/>
              <a:t>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decimais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algn="just"/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x = 1</a:t>
            </a:r>
            <a:r>
              <a:rPr lang="en-US" dirty="0" smtClean="0"/>
              <a:t>;</a:t>
            </a:r>
          </a:p>
          <a:p>
            <a:pPr algn="just"/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y</a:t>
            </a:r>
            <a:r>
              <a:rPr lang="en-US" dirty="0" smtClean="0"/>
              <a:t> </a:t>
            </a:r>
            <a:r>
              <a:rPr lang="en-US" dirty="0"/>
              <a:t>= 1.5;</a:t>
            </a:r>
          </a:p>
          <a:p>
            <a:pPr algn="just"/>
            <a:r>
              <a:rPr lang="pt-BR" dirty="0" err="1" smtClean="0"/>
              <a:t>const</a:t>
            </a:r>
            <a:r>
              <a:rPr lang="pt-BR" dirty="0" smtClean="0"/>
              <a:t> </a:t>
            </a:r>
            <a:r>
              <a:rPr lang="pt-BR" dirty="0"/>
              <a:t>z</a:t>
            </a:r>
            <a:r>
              <a:rPr lang="pt-BR" dirty="0" smtClean="0"/>
              <a:t> </a:t>
            </a:r>
            <a:r>
              <a:rPr lang="pt-BR" dirty="0"/>
              <a:t>= 123e-5;   // 0.00123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943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Number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12</a:t>
            </a:fld>
            <a:endParaRPr lang="pt-BR"/>
          </a:p>
        </p:txBody>
      </p:sp>
      <p:pic>
        <p:nvPicPr>
          <p:cNvPr id="7" name="Imagem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83" y="2130864"/>
            <a:ext cx="4208834" cy="323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85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Aritméticos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1958181"/>
            <a:ext cx="9086850" cy="4086225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744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Aritméticos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14</a:t>
            </a:fld>
            <a:endParaRPr lang="pt-BR"/>
          </a:p>
        </p:txBody>
      </p:sp>
      <p:pic>
        <p:nvPicPr>
          <p:cNvPr id="7" name="Imagem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83" y="2130864"/>
            <a:ext cx="4208834" cy="323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08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Boolean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Booleanos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: true </a:t>
            </a:r>
            <a:r>
              <a:rPr lang="en-US" dirty="0" err="1"/>
              <a:t>ou</a:t>
            </a:r>
            <a:r>
              <a:rPr lang="en-US" dirty="0"/>
              <a:t> false.</a:t>
            </a:r>
          </a:p>
          <a:p>
            <a:endParaRPr lang="en-US" dirty="0"/>
          </a:p>
          <a:p>
            <a:r>
              <a:rPr lang="en-US" dirty="0" err="1"/>
              <a:t>Sintaxe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x = true;</a:t>
            </a:r>
            <a:br>
              <a:rPr lang="en-US" dirty="0"/>
            </a:b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y = false;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São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usados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testes de </a:t>
            </a:r>
            <a:r>
              <a:rPr lang="en-US" dirty="0" err="1"/>
              <a:t>condição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839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Boolean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16</a:t>
            </a:fld>
            <a:endParaRPr lang="pt-BR"/>
          </a:p>
        </p:txBody>
      </p:sp>
      <p:pic>
        <p:nvPicPr>
          <p:cNvPr id="7" name="Imagem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83" y="2130864"/>
            <a:ext cx="4208834" cy="323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28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Global </a:t>
            </a:r>
            <a:r>
              <a:rPr lang="pt-BR" dirty="0" err="1"/>
              <a:t>F</a:t>
            </a:r>
            <a:r>
              <a:rPr lang="pt-BR" dirty="0" err="1" smtClean="0"/>
              <a:t>unctions</a:t>
            </a:r>
            <a:r>
              <a:rPr lang="pt-BR" dirty="0" smtClean="0"/>
              <a:t> </a:t>
            </a:r>
            <a:r>
              <a:rPr lang="pt-BR" dirty="0"/>
              <a:t>(</a:t>
            </a:r>
            <a:r>
              <a:rPr lang="pt-BR" dirty="0" err="1"/>
              <a:t>built</a:t>
            </a:r>
            <a:r>
              <a:rPr lang="pt-BR" dirty="0"/>
              <a:t>-in </a:t>
            </a:r>
            <a:r>
              <a:rPr lang="pt-BR" dirty="0" err="1"/>
              <a:t>functions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decodeURI()</a:t>
            </a:r>
          </a:p>
          <a:p>
            <a:r>
              <a:rPr lang="pt-BR" dirty="0"/>
              <a:t>encodeURI()</a:t>
            </a:r>
          </a:p>
          <a:p>
            <a:r>
              <a:rPr lang="pt-BR" dirty="0"/>
              <a:t>eval()</a:t>
            </a:r>
          </a:p>
          <a:p>
            <a:r>
              <a:rPr lang="pt-BR" dirty="0"/>
              <a:t>isFinite()</a:t>
            </a:r>
          </a:p>
          <a:p>
            <a:r>
              <a:rPr lang="pt-BR" dirty="0"/>
              <a:t>isNaN()</a:t>
            </a:r>
          </a:p>
          <a:p>
            <a:r>
              <a:rPr lang="pt-BR" dirty="0" err="1"/>
              <a:t>Number</a:t>
            </a:r>
            <a:r>
              <a:rPr lang="pt-BR" dirty="0"/>
              <a:t>()</a:t>
            </a:r>
          </a:p>
          <a:p>
            <a:r>
              <a:rPr lang="pt-BR" dirty="0" err="1"/>
              <a:t>parseFloat</a:t>
            </a:r>
            <a:r>
              <a:rPr lang="pt-BR" dirty="0"/>
              <a:t>()</a:t>
            </a:r>
          </a:p>
          <a:p>
            <a:r>
              <a:rPr lang="pt-BR" dirty="0" err="1"/>
              <a:t>parseInt</a:t>
            </a:r>
            <a:r>
              <a:rPr lang="pt-BR" dirty="0"/>
              <a:t>()</a:t>
            </a:r>
          </a:p>
          <a:p>
            <a:r>
              <a:rPr lang="pt-BR" dirty="0" err="1"/>
              <a:t>String</a:t>
            </a:r>
            <a:r>
              <a:rPr lang="pt-BR" dirty="0"/>
              <a:t>()</a:t>
            </a:r>
          </a:p>
          <a:p>
            <a:r>
              <a:rPr lang="pt-BR" dirty="0" err="1"/>
              <a:t>typeof</a:t>
            </a:r>
            <a:r>
              <a:rPr lang="pt-BR" dirty="0"/>
              <a:t> ‘</a:t>
            </a:r>
            <a:r>
              <a:rPr lang="pt-BR" dirty="0" err="1"/>
              <a:t>test</a:t>
            </a:r>
            <a:r>
              <a:rPr lang="pt-BR" dirty="0"/>
              <a:t>’ (</a:t>
            </a:r>
            <a:r>
              <a:rPr lang="pt-BR" dirty="0" err="1"/>
              <a:t>string</a:t>
            </a:r>
            <a:r>
              <a:rPr lang="pt-BR" dirty="0"/>
              <a:t>)</a:t>
            </a:r>
          </a:p>
          <a:p>
            <a:r>
              <a:rPr lang="pt-BR" dirty="0"/>
              <a:t>[‘1’, ’2’] </a:t>
            </a:r>
            <a:r>
              <a:rPr lang="pt-BR" dirty="0" err="1"/>
              <a:t>instanceof</a:t>
            </a:r>
            <a:r>
              <a:rPr lang="pt-BR" dirty="0"/>
              <a:t> </a:t>
            </a:r>
            <a:r>
              <a:rPr lang="pt-BR" dirty="0" err="1"/>
              <a:t>Array</a:t>
            </a:r>
            <a:r>
              <a:rPr lang="pt-BR" dirty="0"/>
              <a:t> (</a:t>
            </a:r>
            <a:r>
              <a:rPr lang="pt-BR" dirty="0" err="1"/>
              <a:t>true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false)</a:t>
            </a:r>
          </a:p>
          <a:p>
            <a:r>
              <a:rPr lang="pt-BR" dirty="0" err="1"/>
              <a:t>alert</a:t>
            </a:r>
            <a:r>
              <a:rPr lang="pt-BR" dirty="0"/>
              <a:t>(‘</a:t>
            </a:r>
            <a:r>
              <a:rPr lang="pt-BR" dirty="0" err="1"/>
              <a:t>test</a:t>
            </a:r>
            <a:r>
              <a:rPr lang="pt-BR" dirty="0"/>
              <a:t>’)</a:t>
            </a:r>
          </a:p>
          <a:p>
            <a:r>
              <a:rPr lang="pt-BR" dirty="0" err="1"/>
              <a:t>prompt</a:t>
            </a:r>
            <a:r>
              <a:rPr lang="pt-BR" dirty="0"/>
              <a:t>(‘</a:t>
            </a:r>
            <a:r>
              <a:rPr lang="pt-BR" dirty="0" err="1"/>
              <a:t>test</a:t>
            </a:r>
            <a:r>
              <a:rPr lang="pt-BR" dirty="0"/>
              <a:t>’)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346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Global </a:t>
            </a:r>
            <a:r>
              <a:rPr lang="pt-BR" dirty="0" err="1" smtClean="0"/>
              <a:t>Functions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18</a:t>
            </a:fld>
            <a:endParaRPr lang="pt-BR"/>
          </a:p>
        </p:txBody>
      </p:sp>
      <p:pic>
        <p:nvPicPr>
          <p:cNvPr id="7" name="Imagem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83" y="2130864"/>
            <a:ext cx="4208834" cy="323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62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Não tem sobrecarga de método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function</a:t>
            </a:r>
            <a:r>
              <a:rPr lang="pt-BR" dirty="0"/>
              <a:t> method1(</a:t>
            </a:r>
            <a:r>
              <a:rPr lang="pt-BR" dirty="0" err="1"/>
              <a:t>msg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alert</a:t>
            </a:r>
            <a:r>
              <a:rPr lang="pt-BR" dirty="0"/>
              <a:t>(</a:t>
            </a:r>
            <a:r>
              <a:rPr lang="pt-BR" dirty="0" err="1"/>
              <a:t>msg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 smtClean="0"/>
              <a:t>const</a:t>
            </a:r>
            <a:r>
              <a:rPr lang="pt-BR" dirty="0" smtClean="0"/>
              <a:t> </a:t>
            </a:r>
            <a:r>
              <a:rPr lang="pt-BR" dirty="0"/>
              <a:t>method2 = </a:t>
            </a:r>
            <a:r>
              <a:rPr lang="pt-BR" dirty="0" smtClean="0"/>
              <a:t>(</a:t>
            </a:r>
            <a:r>
              <a:rPr lang="pt-BR" dirty="0" err="1"/>
              <a:t>msg</a:t>
            </a:r>
            <a:r>
              <a:rPr lang="pt-BR" dirty="0" smtClean="0"/>
              <a:t>) =&gt; </a:t>
            </a: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alert</a:t>
            </a:r>
            <a:r>
              <a:rPr lang="pt-BR" dirty="0"/>
              <a:t>(</a:t>
            </a:r>
            <a:r>
              <a:rPr lang="pt-BR" dirty="0" err="1"/>
              <a:t>msg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};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method1(‘</a:t>
            </a:r>
            <a:r>
              <a:rPr lang="pt-BR" dirty="0" err="1"/>
              <a:t>test</a:t>
            </a:r>
            <a:r>
              <a:rPr lang="pt-BR" dirty="0"/>
              <a:t>’);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95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ECMAScript x JavaScript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ECMAScript</a:t>
            </a:r>
            <a:r>
              <a:rPr lang="pt-BR" dirty="0" smtClean="0"/>
              <a:t> é </a:t>
            </a:r>
            <a:r>
              <a:rPr lang="pt-BR" dirty="0"/>
              <a:t>a descrição formal e estruturada de uma linguagem de script, sendo padronizada pela </a:t>
            </a:r>
            <a:r>
              <a:rPr lang="pt-BR" dirty="0" err="1"/>
              <a:t>Ecma</a:t>
            </a:r>
            <a:r>
              <a:rPr lang="pt-BR" dirty="0"/>
              <a:t> </a:t>
            </a:r>
            <a:r>
              <a:rPr lang="pt-BR" dirty="0" err="1"/>
              <a:t>International</a:t>
            </a:r>
            <a:r>
              <a:rPr lang="pt-BR" dirty="0"/>
              <a:t> – associação criada em 1961 dedicada à padronização de sistemas de informação e comunicação – na especificação ECMA-262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</a:t>
            </a:r>
            <a:r>
              <a:rPr lang="pt-BR" dirty="0" err="1"/>
              <a:t>ECMAScript</a:t>
            </a:r>
            <a:r>
              <a:rPr lang="pt-BR" dirty="0"/>
              <a:t> (</a:t>
            </a:r>
            <a:r>
              <a:rPr lang="pt-BR" dirty="0" smtClean="0"/>
              <a:t>ES) </a:t>
            </a:r>
            <a:r>
              <a:rPr lang="pt-BR" dirty="0"/>
              <a:t>é a especificação da linguagem de script que o JavaScript </a:t>
            </a:r>
            <a:r>
              <a:rPr lang="pt-BR" dirty="0" smtClean="0"/>
              <a:t>implementa.</a:t>
            </a:r>
          </a:p>
          <a:p>
            <a:r>
              <a:rPr lang="pt-BR" dirty="0" smtClean="0"/>
              <a:t>No </a:t>
            </a:r>
            <a:r>
              <a:rPr lang="pt-BR" dirty="0"/>
              <a:t>dia </a:t>
            </a:r>
            <a:r>
              <a:rPr lang="pt-BR" dirty="0" smtClean="0"/>
              <a:t>28 </a:t>
            </a:r>
            <a:r>
              <a:rPr lang="pt-BR" dirty="0"/>
              <a:t>de junho de </a:t>
            </a:r>
            <a:r>
              <a:rPr lang="pt-BR" dirty="0" smtClean="0"/>
              <a:t>2017, </a:t>
            </a:r>
            <a:r>
              <a:rPr lang="pt-BR" dirty="0"/>
              <a:t>foi definida a sexta edição da especificação, a </a:t>
            </a:r>
            <a:r>
              <a:rPr lang="pt-BR" dirty="0" smtClean="0"/>
              <a:t>ES8 </a:t>
            </a:r>
            <a:r>
              <a:rPr lang="pt-BR" dirty="0"/>
              <a:t>(também chamada de </a:t>
            </a:r>
            <a:r>
              <a:rPr lang="pt-BR" dirty="0" err="1"/>
              <a:t>ECMAScript</a:t>
            </a:r>
            <a:r>
              <a:rPr lang="pt-BR" dirty="0"/>
              <a:t> </a:t>
            </a:r>
            <a:r>
              <a:rPr lang="pt-BR" dirty="0" smtClean="0"/>
              <a:t>2017).</a:t>
            </a:r>
          </a:p>
          <a:p>
            <a:endParaRPr lang="pt-BR" dirty="0" smtClean="0"/>
          </a:p>
          <a:p>
            <a:r>
              <a:rPr lang="pt-BR" dirty="0" smtClean="0"/>
              <a:t>Leitura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goo.gl/8DTkhc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58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Functions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20</a:t>
            </a:fld>
            <a:endParaRPr lang="pt-BR"/>
          </a:p>
        </p:txBody>
      </p:sp>
      <p:pic>
        <p:nvPicPr>
          <p:cNvPr id="7" name="Imagem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83" y="2130864"/>
            <a:ext cx="4208834" cy="323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04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Window</a:t>
            </a:r>
            <a:r>
              <a:rPr lang="pt-BR" dirty="0"/>
              <a:t> </a:t>
            </a:r>
            <a:r>
              <a:rPr lang="pt-BR" dirty="0" err="1" smtClean="0"/>
              <a:t>Object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a representação da janela</a:t>
            </a:r>
          </a:p>
          <a:p>
            <a:endParaRPr lang="pt-BR" dirty="0"/>
          </a:p>
          <a:p>
            <a:pPr lvl="1"/>
            <a:r>
              <a:rPr lang="pt-BR" dirty="0" err="1"/>
              <a:t>document</a:t>
            </a:r>
            <a:endParaRPr lang="pt-BR" dirty="0"/>
          </a:p>
          <a:p>
            <a:pPr lvl="1"/>
            <a:r>
              <a:rPr lang="pt-BR" dirty="0" err="1"/>
              <a:t>innerHeight</a:t>
            </a:r>
            <a:endParaRPr lang="pt-BR" dirty="0"/>
          </a:p>
          <a:p>
            <a:pPr lvl="1"/>
            <a:r>
              <a:rPr lang="pt-BR" dirty="0" err="1"/>
              <a:t>l</a:t>
            </a:r>
            <a:r>
              <a:rPr lang="pt-BR" dirty="0" err="1" smtClean="0"/>
              <a:t>ocation</a:t>
            </a:r>
            <a:endParaRPr lang="pt-BR" dirty="0" smtClean="0"/>
          </a:p>
          <a:p>
            <a:pPr lvl="1"/>
            <a:r>
              <a:rPr lang="pt-BR" dirty="0" err="1" smtClean="0"/>
              <a:t>history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927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Document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Representação do conteúdo da página</a:t>
            </a:r>
          </a:p>
          <a:p>
            <a:endParaRPr lang="pt-BR" dirty="0"/>
          </a:p>
          <a:p>
            <a:pPr lvl="1"/>
            <a:r>
              <a:rPr lang="pt-BR" dirty="0" err="1"/>
              <a:t>document.getElementById</a:t>
            </a:r>
            <a:r>
              <a:rPr lang="pt-BR" dirty="0" smtClean="0"/>
              <a:t>();</a:t>
            </a:r>
            <a:endParaRPr lang="pt-BR" dirty="0"/>
          </a:p>
          <a:p>
            <a:pPr lvl="1"/>
            <a:r>
              <a:rPr lang="pt-BR" dirty="0" err="1"/>
              <a:t>document.getElementsByClassName</a:t>
            </a:r>
            <a:r>
              <a:rPr lang="pt-BR" dirty="0" smtClean="0"/>
              <a:t>();</a:t>
            </a:r>
            <a:endParaRPr lang="pt-BR" dirty="0"/>
          </a:p>
          <a:p>
            <a:pPr lvl="1"/>
            <a:r>
              <a:rPr lang="pt-BR" dirty="0" err="1"/>
              <a:t>document.getElementsByName</a:t>
            </a:r>
            <a:r>
              <a:rPr lang="pt-BR" dirty="0" smtClean="0"/>
              <a:t>();</a:t>
            </a:r>
            <a:endParaRPr lang="pt-BR" dirty="0"/>
          </a:p>
          <a:p>
            <a:pPr lvl="1"/>
            <a:r>
              <a:rPr lang="pt-BR" dirty="0" err="1"/>
              <a:t>document.getElementsByTagName</a:t>
            </a:r>
            <a:r>
              <a:rPr lang="pt-BR" dirty="0" smtClean="0"/>
              <a:t>();</a:t>
            </a:r>
          </a:p>
          <a:p>
            <a:pPr lvl="1"/>
            <a:r>
              <a:rPr lang="pt-BR" dirty="0" err="1" smtClean="0"/>
              <a:t>document.querySelector</a:t>
            </a:r>
            <a:r>
              <a:rPr lang="pt-BR" dirty="0" smtClean="0"/>
              <a:t>();</a:t>
            </a:r>
          </a:p>
          <a:p>
            <a:pPr lvl="1"/>
            <a:r>
              <a:rPr lang="pt-BR" dirty="0" err="1" smtClean="0"/>
              <a:t>document.querySelectorAll</a:t>
            </a:r>
            <a:r>
              <a:rPr lang="pt-BR" dirty="0" smtClean="0"/>
              <a:t>();</a:t>
            </a:r>
          </a:p>
          <a:p>
            <a:pPr lvl="1"/>
            <a:r>
              <a:rPr lang="pt-BR" dirty="0" err="1"/>
              <a:t>d</a:t>
            </a:r>
            <a:r>
              <a:rPr lang="pt-BR" dirty="0" err="1" smtClean="0"/>
              <a:t>ocument.addEventListener</a:t>
            </a:r>
            <a:r>
              <a:rPr lang="pt-BR" dirty="0" smtClean="0"/>
              <a:t>();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230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Window</a:t>
            </a:r>
            <a:r>
              <a:rPr lang="pt-BR" dirty="0"/>
              <a:t> </a:t>
            </a:r>
            <a:r>
              <a:rPr lang="pt-BR" dirty="0" err="1" smtClean="0"/>
              <a:t>Object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23</a:t>
            </a:fld>
            <a:endParaRPr lang="pt-BR"/>
          </a:p>
        </p:txBody>
      </p:sp>
      <p:pic>
        <p:nvPicPr>
          <p:cNvPr id="7" name="Imagem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83" y="2130864"/>
            <a:ext cx="4208834" cy="323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43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Calculadora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24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11" y="2300260"/>
            <a:ext cx="2469677" cy="303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3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ECMAScript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</a:t>
            </a:fld>
            <a:endParaRPr lang="pt-BR"/>
          </a:p>
        </p:txBody>
      </p:sp>
      <p:pic>
        <p:nvPicPr>
          <p:cNvPr id="7" name="Imagem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83" y="2130864"/>
            <a:ext cx="4208834" cy="323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6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838201" y="1825625"/>
            <a:ext cx="4871936" cy="4351338"/>
          </a:xfrm>
        </p:spPr>
        <p:txBody>
          <a:bodyPr numCol="1">
            <a:normAutofit/>
          </a:bodyPr>
          <a:lstStyle/>
          <a:p>
            <a:r>
              <a:rPr lang="pt-BR" sz="2200" dirty="0"/>
              <a:t>Introdução</a:t>
            </a:r>
          </a:p>
          <a:p>
            <a:r>
              <a:rPr lang="pt-BR" sz="2200" dirty="0"/>
              <a:t>Variáveis</a:t>
            </a:r>
          </a:p>
          <a:p>
            <a:r>
              <a:rPr lang="pt-BR" sz="2200" dirty="0" err="1" smtClean="0"/>
              <a:t>String</a:t>
            </a:r>
            <a:endParaRPr lang="pt-BR" sz="2200" dirty="0"/>
          </a:p>
          <a:p>
            <a:r>
              <a:rPr lang="pt-BR" sz="2200" dirty="0" err="1" smtClean="0"/>
              <a:t>Number</a:t>
            </a:r>
            <a:endParaRPr lang="pt-BR" sz="2200" dirty="0"/>
          </a:p>
          <a:p>
            <a:r>
              <a:rPr lang="pt-BR" sz="2200" dirty="0"/>
              <a:t>Operadores Aritméticos</a:t>
            </a:r>
          </a:p>
          <a:p>
            <a:r>
              <a:rPr lang="pt-BR" sz="2200" dirty="0" err="1"/>
              <a:t>Boolean</a:t>
            </a:r>
            <a:endParaRPr lang="pt-BR" sz="2200" dirty="0"/>
          </a:p>
          <a:p>
            <a:r>
              <a:rPr lang="pt-BR" sz="2200" dirty="0"/>
              <a:t>Global </a:t>
            </a:r>
            <a:r>
              <a:rPr lang="pt-BR" sz="2200" dirty="0" err="1"/>
              <a:t>F</a:t>
            </a:r>
            <a:r>
              <a:rPr lang="pt-BR" sz="2200" dirty="0" err="1" smtClean="0"/>
              <a:t>unctions</a:t>
            </a:r>
            <a:endParaRPr lang="pt-BR" sz="2200" dirty="0"/>
          </a:p>
          <a:p>
            <a:r>
              <a:rPr lang="pt-BR" sz="2200" dirty="0"/>
              <a:t>Funções</a:t>
            </a:r>
          </a:p>
          <a:p>
            <a:r>
              <a:rPr lang="pt-BR" sz="2200" dirty="0" err="1"/>
              <a:t>Window</a:t>
            </a:r>
            <a:r>
              <a:rPr lang="pt-BR" sz="2200" dirty="0"/>
              <a:t> </a:t>
            </a:r>
            <a:r>
              <a:rPr lang="pt-BR" sz="2200" dirty="0" err="1"/>
              <a:t>O</a:t>
            </a:r>
            <a:r>
              <a:rPr lang="pt-BR" sz="2200" dirty="0" err="1" smtClean="0"/>
              <a:t>bject</a:t>
            </a:r>
            <a:endParaRPr lang="pt-BR" sz="2200" dirty="0"/>
          </a:p>
          <a:p>
            <a:r>
              <a:rPr lang="pt-BR" sz="2200" dirty="0" err="1"/>
              <a:t>Document</a:t>
            </a:r>
            <a:endParaRPr lang="pt-BR" sz="2200" dirty="0"/>
          </a:p>
          <a:p>
            <a:pPr lvl="1"/>
            <a:endParaRPr lang="pt-BR" sz="18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237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00000"/>
              </a:lnSpc>
            </a:pPr>
            <a:r>
              <a:rPr lang="pt-BR" dirty="0" err="1"/>
              <a:t>JavaScript</a:t>
            </a:r>
            <a:r>
              <a:rPr lang="pt-BR" dirty="0"/>
              <a:t> foi originalmente desenvolvido por Brendan </a:t>
            </a:r>
            <a:r>
              <a:rPr lang="pt-BR" dirty="0" err="1"/>
              <a:t>Eich</a:t>
            </a:r>
            <a:r>
              <a:rPr lang="pt-BR" dirty="0"/>
              <a:t> quando trabalhou na Netscape sob o nome de </a:t>
            </a:r>
            <a:r>
              <a:rPr lang="pt-BR" i="1" dirty="0"/>
              <a:t>Mocha.</a:t>
            </a:r>
          </a:p>
          <a:p>
            <a:pPr algn="just">
              <a:lnSpc>
                <a:spcPct val="100000"/>
              </a:lnSpc>
            </a:pPr>
            <a:endParaRPr lang="pt-BR" i="1" dirty="0"/>
          </a:p>
          <a:p>
            <a:pPr algn="just">
              <a:lnSpc>
                <a:spcPct val="100000"/>
              </a:lnSpc>
            </a:pPr>
            <a:r>
              <a:rPr lang="pt-BR" dirty="0"/>
              <a:t>Teve seu nome mudado para </a:t>
            </a:r>
            <a:r>
              <a:rPr lang="pt-BR" i="1" dirty="0" err="1"/>
              <a:t>LiveScript</a:t>
            </a:r>
            <a:r>
              <a:rPr lang="pt-BR" i="1" dirty="0"/>
              <a:t>,</a:t>
            </a:r>
            <a:r>
              <a:rPr lang="pt-BR" dirty="0"/>
              <a:t> e por fim </a:t>
            </a:r>
            <a:r>
              <a:rPr lang="pt-BR" i="1" dirty="0" err="1"/>
              <a:t>JavaScript</a:t>
            </a:r>
            <a:r>
              <a:rPr lang="pt-BR" dirty="0"/>
              <a:t>. </a:t>
            </a:r>
          </a:p>
          <a:p>
            <a:pPr algn="just">
              <a:lnSpc>
                <a:spcPct val="100000"/>
              </a:lnSpc>
            </a:pPr>
            <a:endParaRPr lang="pt-BR" dirty="0"/>
          </a:p>
          <a:p>
            <a:pPr algn="just">
              <a:lnSpc>
                <a:spcPct val="100000"/>
              </a:lnSpc>
            </a:pPr>
            <a:r>
              <a:rPr lang="pt-BR" dirty="0" err="1"/>
              <a:t>LiveScript</a:t>
            </a:r>
            <a:r>
              <a:rPr lang="pt-BR" dirty="0"/>
              <a:t> foi o nome oficial da linguagem quando foi lançada pela primeira vez na versão beta do navegador Netscape 2.0 em setembro de 1995.</a:t>
            </a:r>
          </a:p>
          <a:p>
            <a:pPr algn="just">
              <a:lnSpc>
                <a:spcPct val="100000"/>
              </a:lnSpc>
            </a:pPr>
            <a:endParaRPr lang="pt-BR" dirty="0"/>
          </a:p>
          <a:p>
            <a:pPr algn="just">
              <a:lnSpc>
                <a:spcPct val="100000"/>
              </a:lnSpc>
            </a:pPr>
            <a:r>
              <a:rPr lang="pt-BR" dirty="0"/>
              <a:t>Foi originalmente implementada como parte dos navegadores web para que scripts pudessem ser executados do lado do cliente e interagissem com o usuário sem a necessidade deste script passar pelo servidor, controlando o navegador, realizando comunicação assíncrona e alterando o conteúdo do documento exibido.</a:t>
            </a:r>
          </a:p>
          <a:p>
            <a:pPr algn="just">
              <a:lnSpc>
                <a:spcPct val="100000"/>
              </a:lnSpc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15793"/>
            <a:ext cx="10515600" cy="4351338"/>
          </a:xfrm>
        </p:spPr>
        <p:txBody>
          <a:bodyPr/>
          <a:lstStyle/>
          <a:p>
            <a:pPr algn="just"/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tipada</a:t>
            </a:r>
            <a:endParaRPr lang="en-US" dirty="0"/>
          </a:p>
          <a:p>
            <a:pPr algn="just"/>
            <a:r>
              <a:rPr lang="en-US" dirty="0"/>
              <a:t>Ex.: </a:t>
            </a:r>
          </a:p>
          <a:p>
            <a:pPr marL="457200" lvl="1" indent="0" algn="just">
              <a:buNone/>
            </a:pPr>
            <a:r>
              <a:rPr lang="en-US" dirty="0" smtClean="0"/>
              <a:t>let </a:t>
            </a:r>
            <a:r>
              <a:rPr lang="en-US" dirty="0"/>
              <a:t>a = null;</a:t>
            </a:r>
          </a:p>
          <a:p>
            <a:pPr marL="457200" lvl="1" indent="0" algn="just">
              <a:buNone/>
            </a:pPr>
            <a:r>
              <a:rPr lang="en-US" dirty="0"/>
              <a:t>a = 1;</a:t>
            </a:r>
          </a:p>
          <a:p>
            <a:pPr marL="457200" lvl="1" indent="0" algn="just">
              <a:buNone/>
            </a:pPr>
            <a:r>
              <a:rPr lang="en-US" dirty="0"/>
              <a:t>a = ‘1’;</a:t>
            </a:r>
          </a:p>
          <a:p>
            <a:pPr marL="457200" lvl="1" indent="0" algn="just">
              <a:buNone/>
            </a:pPr>
            <a:r>
              <a:rPr lang="en-US" dirty="0"/>
              <a:t>a = [];</a:t>
            </a:r>
          </a:p>
          <a:p>
            <a:pPr marL="457200" lvl="1" indent="0" algn="just">
              <a:buNone/>
            </a:pPr>
            <a:r>
              <a:rPr lang="en-US" dirty="0"/>
              <a:t>a = {};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1 == ‘1’ (</a:t>
            </a:r>
            <a:r>
              <a:rPr lang="en-US" dirty="0" err="1"/>
              <a:t>verdadeiro</a:t>
            </a:r>
            <a:r>
              <a:rPr lang="en-US" dirty="0"/>
              <a:t>)</a:t>
            </a:r>
          </a:p>
          <a:p>
            <a:pPr marL="457200" lvl="1" indent="0" algn="just">
              <a:buNone/>
            </a:pPr>
            <a:r>
              <a:rPr lang="en-US" dirty="0"/>
              <a:t>1 === ‘1’ (</a:t>
            </a:r>
            <a:r>
              <a:rPr lang="en-US" dirty="0" err="1"/>
              <a:t>falso</a:t>
            </a:r>
            <a:r>
              <a:rPr lang="en-US" dirty="0"/>
              <a:t>)</a:t>
            </a:r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222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7</a:t>
            </a:fld>
            <a:endParaRPr lang="pt-BR"/>
          </a:p>
        </p:txBody>
      </p:sp>
      <p:pic>
        <p:nvPicPr>
          <p:cNvPr id="7" name="Imagem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83" y="2130864"/>
            <a:ext cx="4208834" cy="323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2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Uma String </a:t>
            </a:r>
            <a:r>
              <a:rPr lang="en-US" dirty="0" err="1"/>
              <a:t>guarda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série</a:t>
            </a:r>
            <a:r>
              <a:rPr lang="en-US" dirty="0"/>
              <a:t> de </a:t>
            </a:r>
            <a:r>
              <a:rPr lang="en-US" dirty="0" err="1"/>
              <a:t>caracteres</a:t>
            </a:r>
            <a:r>
              <a:rPr lang="en-US" dirty="0"/>
              <a:t>, </a:t>
            </a:r>
            <a:r>
              <a:rPr lang="en-US" dirty="0" err="1"/>
              <a:t>podendo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, </a:t>
            </a:r>
            <a:r>
              <a:rPr lang="en-US" dirty="0" err="1"/>
              <a:t>letras</a:t>
            </a:r>
            <a:r>
              <a:rPr lang="en-US" dirty="0"/>
              <a:t> e </a:t>
            </a:r>
            <a:r>
              <a:rPr lang="en-US" dirty="0" err="1"/>
              <a:t>caracteres</a:t>
            </a:r>
            <a:r>
              <a:rPr lang="en-US" dirty="0"/>
              <a:t> </a:t>
            </a:r>
            <a:r>
              <a:rPr lang="en-US" dirty="0" err="1"/>
              <a:t>especiais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err="1"/>
              <a:t>Aceita</a:t>
            </a:r>
            <a:r>
              <a:rPr lang="en-US" dirty="0"/>
              <a:t> </a:t>
            </a:r>
            <a:r>
              <a:rPr lang="en-US" dirty="0" err="1"/>
              <a:t>declaração</a:t>
            </a:r>
            <a:r>
              <a:rPr lang="en-US" dirty="0"/>
              <a:t> entre </a:t>
            </a:r>
            <a:r>
              <a:rPr lang="en-US" dirty="0" err="1"/>
              <a:t>aspas</a:t>
            </a:r>
            <a:r>
              <a:rPr lang="en-US" dirty="0"/>
              <a:t> </a:t>
            </a:r>
            <a:r>
              <a:rPr lang="en-US" dirty="0" err="1"/>
              <a:t>duplas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simples.</a:t>
            </a:r>
          </a:p>
          <a:p>
            <a:endParaRPr lang="en-US" dirty="0"/>
          </a:p>
          <a:p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pt-BR" dirty="0" err="1" smtClean="0"/>
              <a:t>const</a:t>
            </a:r>
            <a:r>
              <a:rPr lang="pt-BR" dirty="0" smtClean="0"/>
              <a:t> </a:t>
            </a:r>
            <a:r>
              <a:rPr lang="pt-BR" dirty="0"/>
              <a:t>x = "</a:t>
            </a:r>
            <a:r>
              <a:rPr lang="pt-BR" dirty="0" err="1"/>
              <a:t>JavaScript</a:t>
            </a:r>
            <a:r>
              <a:rPr lang="pt-BR" dirty="0"/>
              <a:t>";</a:t>
            </a:r>
            <a:br>
              <a:rPr lang="pt-BR" dirty="0"/>
            </a:br>
            <a:r>
              <a:rPr lang="pt-BR" dirty="0" err="1" smtClean="0"/>
              <a:t>const</a:t>
            </a:r>
            <a:r>
              <a:rPr lang="pt-BR" dirty="0" smtClean="0"/>
              <a:t> </a:t>
            </a:r>
            <a:r>
              <a:rPr lang="pt-BR" dirty="0"/>
              <a:t>y</a:t>
            </a:r>
            <a:r>
              <a:rPr lang="pt-BR" dirty="0" smtClean="0"/>
              <a:t> </a:t>
            </a:r>
            <a:r>
              <a:rPr lang="pt-BR" dirty="0"/>
              <a:t>= '</a:t>
            </a:r>
            <a:r>
              <a:rPr lang="pt-BR" dirty="0" err="1"/>
              <a:t>JavaScript</a:t>
            </a:r>
            <a:r>
              <a:rPr lang="pt-BR" dirty="0"/>
              <a:t>';</a:t>
            </a:r>
          </a:p>
          <a:p>
            <a:pPr marL="0" indent="0">
              <a:buNone/>
            </a:pPr>
            <a:endParaRPr lang="pt-BR" dirty="0"/>
          </a:p>
          <a:p>
            <a:pPr algn="just"/>
            <a:r>
              <a:rPr lang="pt-BR" b="1" dirty="0" err="1"/>
              <a:t>Length</a:t>
            </a:r>
            <a:r>
              <a:rPr lang="pt-BR" dirty="0"/>
              <a:t> (Retorna o tamanho da </a:t>
            </a:r>
            <a:r>
              <a:rPr lang="pt-BR" dirty="0" err="1"/>
              <a:t>string</a:t>
            </a:r>
            <a:r>
              <a:rPr lang="pt-BR" dirty="0"/>
              <a:t>)</a:t>
            </a:r>
          </a:p>
          <a:p>
            <a:pPr lvl="1" algn="just"/>
            <a:r>
              <a:rPr lang="pt-BR" dirty="0"/>
              <a:t>'</a:t>
            </a:r>
            <a:r>
              <a:rPr lang="pt-BR" dirty="0" err="1"/>
              <a:t>JavaScript</a:t>
            </a:r>
            <a:r>
              <a:rPr lang="pt-BR" dirty="0"/>
              <a:t>'.</a:t>
            </a:r>
            <a:r>
              <a:rPr lang="pt-BR" dirty="0" err="1"/>
              <a:t>length</a:t>
            </a:r>
            <a:r>
              <a:rPr lang="pt-BR" dirty="0"/>
              <a:t> (10)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26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String</a:t>
            </a:r>
            <a:r>
              <a:rPr lang="pt-BR" dirty="0"/>
              <a:t> - Métodos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 lnSpcReduction="10000"/>
          </a:bodyPr>
          <a:lstStyle/>
          <a:p>
            <a:r>
              <a:rPr lang="pt-BR" dirty="0" err="1"/>
              <a:t>charAt</a:t>
            </a:r>
            <a:r>
              <a:rPr lang="pt-BR" dirty="0"/>
              <a:t>()</a:t>
            </a:r>
          </a:p>
          <a:p>
            <a:r>
              <a:rPr lang="pt-BR" dirty="0" err="1"/>
              <a:t>concat</a:t>
            </a:r>
            <a:r>
              <a:rPr lang="pt-BR" dirty="0" smtClean="0"/>
              <a:t>()</a:t>
            </a:r>
          </a:p>
          <a:p>
            <a:r>
              <a:rPr lang="pt-BR" dirty="0"/>
              <a:t>includes</a:t>
            </a:r>
            <a:r>
              <a:rPr lang="pt-BR" dirty="0" smtClean="0"/>
              <a:t>()</a:t>
            </a:r>
            <a:endParaRPr lang="pt-BR" dirty="0"/>
          </a:p>
          <a:p>
            <a:r>
              <a:rPr lang="pt-BR" dirty="0" err="1"/>
              <a:t>indexOf</a:t>
            </a:r>
            <a:r>
              <a:rPr lang="pt-BR" dirty="0"/>
              <a:t>()</a:t>
            </a:r>
          </a:p>
          <a:p>
            <a:r>
              <a:rPr lang="pt-BR" dirty="0" err="1"/>
              <a:t>lastIndexOff</a:t>
            </a:r>
            <a:r>
              <a:rPr lang="pt-BR" dirty="0"/>
              <a:t>()</a:t>
            </a:r>
          </a:p>
          <a:p>
            <a:r>
              <a:rPr lang="pt-BR" dirty="0"/>
              <a:t>match()</a:t>
            </a:r>
          </a:p>
          <a:p>
            <a:r>
              <a:rPr lang="pt-BR" dirty="0" err="1"/>
              <a:t>replace</a:t>
            </a:r>
            <a:r>
              <a:rPr lang="pt-BR" dirty="0"/>
              <a:t>()</a:t>
            </a:r>
          </a:p>
          <a:p>
            <a:r>
              <a:rPr lang="pt-BR" dirty="0" err="1"/>
              <a:t>search</a:t>
            </a:r>
            <a:r>
              <a:rPr lang="pt-BR" dirty="0"/>
              <a:t>()</a:t>
            </a:r>
          </a:p>
          <a:p>
            <a:r>
              <a:rPr lang="pt-BR" dirty="0" err="1"/>
              <a:t>slice</a:t>
            </a:r>
            <a:r>
              <a:rPr lang="pt-BR" dirty="0"/>
              <a:t>()</a:t>
            </a:r>
          </a:p>
          <a:p>
            <a:r>
              <a:rPr lang="pt-BR" dirty="0" err="1"/>
              <a:t>split</a:t>
            </a:r>
            <a:r>
              <a:rPr lang="pt-BR" dirty="0"/>
              <a:t>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9</a:t>
            </a:fld>
            <a:endParaRPr 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800850" y="1825625"/>
            <a:ext cx="5029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substr</a:t>
            </a:r>
            <a:r>
              <a:rPr lang="pt-BR" dirty="0" smtClean="0"/>
              <a:t>()</a:t>
            </a:r>
          </a:p>
          <a:p>
            <a:r>
              <a:rPr lang="pt-BR" dirty="0" err="1" smtClean="0"/>
              <a:t>substring</a:t>
            </a:r>
            <a:r>
              <a:rPr lang="pt-BR" dirty="0" smtClean="0"/>
              <a:t>()</a:t>
            </a:r>
            <a:endParaRPr lang="pt-BR" dirty="0"/>
          </a:p>
          <a:p>
            <a:r>
              <a:rPr lang="pt-BR" dirty="0" err="1"/>
              <a:t>toLowerCase</a:t>
            </a:r>
            <a:r>
              <a:rPr lang="pt-BR" dirty="0"/>
              <a:t>()</a:t>
            </a:r>
          </a:p>
          <a:p>
            <a:r>
              <a:rPr lang="pt-BR" dirty="0" err="1"/>
              <a:t>toString</a:t>
            </a:r>
            <a:r>
              <a:rPr lang="pt-BR" dirty="0"/>
              <a:t>()</a:t>
            </a:r>
          </a:p>
          <a:p>
            <a:r>
              <a:rPr lang="pt-BR" dirty="0" err="1"/>
              <a:t>toUpperCase</a:t>
            </a:r>
            <a:r>
              <a:rPr lang="pt-BR" dirty="0"/>
              <a:t>()</a:t>
            </a:r>
          </a:p>
          <a:p>
            <a:r>
              <a:rPr lang="pt-BR" dirty="0" err="1"/>
              <a:t>trim</a:t>
            </a:r>
            <a:r>
              <a:rPr lang="pt-BR" dirty="0"/>
              <a:t>()</a:t>
            </a:r>
          </a:p>
          <a:p>
            <a:r>
              <a:rPr lang="pt-BR" dirty="0" err="1"/>
              <a:t>valueOf</a:t>
            </a:r>
            <a:r>
              <a:rPr lang="pt-BR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695432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7227</TotalTime>
  <Words>526</Words>
  <Application>Microsoft Office PowerPoint</Application>
  <PresentationFormat>Widescreen</PresentationFormat>
  <Paragraphs>177</Paragraphs>
  <Slides>24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Arial Narrow</vt:lpstr>
      <vt:lpstr>Calibri</vt:lpstr>
      <vt:lpstr>Wingdings</vt:lpstr>
      <vt:lpstr>Tema do Office</vt:lpstr>
      <vt:lpstr>Apresentação do PowerPoint</vt:lpstr>
      <vt:lpstr>ECMAScript x JavaScript </vt:lpstr>
      <vt:lpstr>ECMAScript</vt:lpstr>
      <vt:lpstr>Sumário</vt:lpstr>
      <vt:lpstr>Introdução</vt:lpstr>
      <vt:lpstr>Variáveis</vt:lpstr>
      <vt:lpstr>Variáveis</vt:lpstr>
      <vt:lpstr>String</vt:lpstr>
      <vt:lpstr>String - Métodos</vt:lpstr>
      <vt:lpstr>String</vt:lpstr>
      <vt:lpstr>Number</vt:lpstr>
      <vt:lpstr>Number</vt:lpstr>
      <vt:lpstr>Operadores Aritméticos</vt:lpstr>
      <vt:lpstr>Operadores Aritméticos</vt:lpstr>
      <vt:lpstr>Boolean</vt:lpstr>
      <vt:lpstr>Boolean</vt:lpstr>
      <vt:lpstr>Global Functions (built-in functions)</vt:lpstr>
      <vt:lpstr>Global Functions</vt:lpstr>
      <vt:lpstr>Funções</vt:lpstr>
      <vt:lpstr>Functions</vt:lpstr>
      <vt:lpstr>Window Object</vt:lpstr>
      <vt:lpstr>Document</vt:lpstr>
      <vt:lpstr>Window Object</vt:lpstr>
      <vt:lpstr>Atividade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Vinicius Jacobs</dc:creator>
  <cp:keywords>Forlogic</cp:keywords>
  <cp:lastModifiedBy>Luiz Guilherme Mendes Ferrari</cp:lastModifiedBy>
  <cp:revision>495</cp:revision>
  <dcterms:created xsi:type="dcterms:W3CDTF">2014-09-02T14:03:21Z</dcterms:created>
  <dcterms:modified xsi:type="dcterms:W3CDTF">2018-01-17T16:16:44Z</dcterms:modified>
</cp:coreProperties>
</file>