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57" r:id="rId2"/>
    <p:sldId id="411" r:id="rId3"/>
    <p:sldId id="558" r:id="rId4"/>
    <p:sldId id="516" r:id="rId5"/>
    <p:sldId id="517" r:id="rId6"/>
    <p:sldId id="555" r:id="rId7"/>
    <p:sldId id="556" r:id="rId8"/>
    <p:sldId id="557" r:id="rId9"/>
    <p:sldId id="504" r:id="rId10"/>
    <p:sldId id="518" r:id="rId11"/>
    <p:sldId id="519" r:id="rId12"/>
    <p:sldId id="520" r:id="rId13"/>
    <p:sldId id="521" r:id="rId14"/>
    <p:sldId id="524" r:id="rId15"/>
    <p:sldId id="522" r:id="rId16"/>
    <p:sldId id="523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6" r:id="rId36"/>
    <p:sldId id="547" r:id="rId37"/>
    <p:sldId id="559" r:id="rId38"/>
    <p:sldId id="552" r:id="rId39"/>
    <p:sldId id="553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99"/>
    <a:srgbClr val="99FF99"/>
    <a:srgbClr val="FFFFFF"/>
    <a:srgbClr val="70AD47"/>
    <a:srgbClr val="FFFFCC"/>
    <a:srgbClr val="000000"/>
    <a:srgbClr val="FFCC66"/>
    <a:srgbClr val="649841"/>
    <a:srgbClr val="248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85246" autoAdjust="0"/>
  </p:normalViewPr>
  <p:slideViewPr>
    <p:cSldViewPr snapToGrid="0">
      <p:cViewPr varScale="1">
        <p:scale>
          <a:sx n="63" d="100"/>
          <a:sy n="63" d="100"/>
        </p:scale>
        <p:origin x="109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F049-9374-4F1D-9012-2492B7F95F04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4CE-B0BF-416C-BF70-CDD4287EC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6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721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128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7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19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764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461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108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13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456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0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4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0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51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Ordem dos scripts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35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Observação com relação às </a:t>
            </a:r>
            <a:r>
              <a:rPr lang="pt-BR" dirty="0" err="1" smtClean="0"/>
              <a:t>arrow</a:t>
            </a:r>
            <a:r>
              <a:rPr lang="pt-BR" dirty="0" smtClean="0"/>
              <a:t>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88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6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0E4CE-B0BF-416C-BF70-CDD4287EC0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0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edondar Retângulo no Mesmo Canto Lateral 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A574-0275-4727-8E86-D431B89400F6}" type="datetime1">
              <a:rPr lang="pt-BR" smtClean="0"/>
              <a:t>22/01/2018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B5FB-3271-4F9A-A1B1-C31985B5A00D}" type="datetime1">
              <a:rPr lang="pt-BR" smtClean="0"/>
              <a:t>22/01/2018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5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497E-89E0-4457-9D50-B71CC669FCFC}" type="datetime1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8A51-9577-4D92-96AA-BE8BFE6948C5}" type="datetime1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4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2794-AE9E-4DA1-AD30-EFFC9163F2B3}" type="datetime1">
              <a:rPr lang="pt-BR" smtClean="0"/>
              <a:t>22/01/2018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6858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4pPr>
            <a:lvl5pPr marL="20574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A6C1-AE08-401D-9AF1-7DBFAAC75FEA}" type="datetime1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edondar Retângulo no Mesmo Canto Lateral 19"/>
          <p:cNvSpPr/>
          <p:nvPr userDrawn="1"/>
        </p:nvSpPr>
        <p:spPr>
          <a:xfrm>
            <a:off x="838200" y="6414166"/>
            <a:ext cx="10515600" cy="5367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63776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9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35156" cy="365125"/>
          </a:xfrm>
        </p:spPr>
        <p:txBody>
          <a:bodyPr/>
          <a:lstStyle/>
          <a:p>
            <a:fld id="{C88F16AB-E7F3-4DF6-9BFF-79044FC97346}" type="datetime1">
              <a:rPr lang="pt-BR" smtClean="0"/>
              <a:t>22/01/2018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7304"/>
            <a:ext cx="9144000" cy="1707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980927"/>
            <a:ext cx="9144000" cy="7651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8" name="Retângulo 7"/>
          <p:cNvSpPr/>
          <p:nvPr userDrawn="1"/>
        </p:nvSpPr>
        <p:spPr>
          <a:xfrm>
            <a:off x="1524001" y="-3674"/>
            <a:ext cx="9144000" cy="104233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0" y="2090057"/>
            <a:ext cx="12192000" cy="3685592"/>
          </a:xfrm>
        </p:spPr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2484B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400">
                <a:solidFill>
                  <a:srgbClr val="414141"/>
                </a:solidFill>
              </a:defRPr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2000">
                <a:solidFill>
                  <a:srgbClr val="414141"/>
                </a:solidFill>
              </a:defRPr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144-6818-4837-93DC-BD8DC9AD81B3}" type="datetime1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1D34-CC38-4D8C-AFD3-6F0CC5C1997C}" type="datetime1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84B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2484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EDC8-2664-42FF-A9D9-DDD6FF5CFEBF}" type="datetime1">
              <a:rPr lang="pt-BR" smtClean="0"/>
              <a:t>22/01/2018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14601" y="6279604"/>
            <a:ext cx="118125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202" y="6407790"/>
            <a:ext cx="1533350" cy="3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8A1-A94F-44A9-BECC-EE5EDB2D8A12}" type="datetime1">
              <a:rPr lang="pt-BR" smtClean="0"/>
              <a:t>22/01/2018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63967"/>
            <a:ext cx="360000" cy="720000"/>
          </a:xfrm>
          <a:prstGeom prst="rect">
            <a:avLst/>
          </a:prstGeom>
          <a:solidFill>
            <a:srgbClr val="248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7BF-B59B-42D7-BC31-2EFC97353070}" type="datetime1">
              <a:rPr lang="pt-BR" smtClean="0"/>
              <a:t>22/01/2018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9652-41B9-4498-A817-021740982A94}" type="datetime1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1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1A2-A651-4B4F-B9B3-1CF81C5B1E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8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484B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484B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484B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jax.googleapis.com/ajax/libs/jquery/3.2.1/jquery.min.js" TargetMode="External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jquery.ajax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try.jquery.com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caniuse.com/" TargetMode="External"/><Relationship Id="rId5" Type="http://schemas.openxmlformats.org/officeDocument/2006/relationships/hyperlink" Target="http://jsbeautifier.org/" TargetMode="External"/><Relationship Id="rId4" Type="http://schemas.openxmlformats.org/officeDocument/2006/relationships/hyperlink" Target="http://javascriptcompressor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-roadtrip-part2.codeschool.com/" TargetMode="External"/><Relationship Id="rId2" Type="http://schemas.openxmlformats.org/officeDocument/2006/relationships/hyperlink" Target="http://javascript-roadtrip.codeschool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javascript-roadtrip-part3.codeschoo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46928" y="-328808"/>
            <a:ext cx="12685853" cy="3420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3" y="3647769"/>
            <a:ext cx="9486173" cy="238499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13023" y="3809902"/>
            <a:ext cx="6935638" cy="1366878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000" b="1" i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Treinamento – </a:t>
            </a:r>
            <a:r>
              <a:rPr lang="pt-BR" sz="30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</a:rPr>
              <a:t>JavaScript</a:t>
            </a:r>
            <a:endParaRPr lang="pt-BR" sz="3000" b="1" i="0" dirty="0"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9" y="1116849"/>
            <a:ext cx="7266447" cy="19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jQuery</a:t>
            </a:r>
            <a:endParaRPr lang="pt-BR" sz="4800" b="1" dirty="0"/>
          </a:p>
        </p:txBody>
      </p:sp>
      <p:pic>
        <p:nvPicPr>
          <p:cNvPr id="10" name="Espaço Reservado para Imagem 9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51" y="2448378"/>
            <a:ext cx="5937898" cy="2968949"/>
          </a:xfrm>
        </p:spPr>
      </p:pic>
    </p:spTree>
    <p:extLst>
      <p:ext uri="{BB962C8B-B14F-4D97-AF65-F5344CB8AC3E}">
        <p14:creationId xmlns:p14="http://schemas.microsoft.com/office/powerpoint/2010/main" val="174418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dirty="0" err="1"/>
              <a:t>jQuery</a:t>
            </a:r>
            <a:r>
              <a:rPr lang="pt-BR" dirty="0"/>
              <a:t> é uma biblioteca </a:t>
            </a:r>
            <a:r>
              <a:rPr lang="pt-BR" dirty="0" err="1"/>
              <a:t>JavaScript</a:t>
            </a:r>
            <a:r>
              <a:rPr lang="pt-BR" dirty="0"/>
              <a:t> desenvolvida para simplificar os scripts que interagem dom o HTML.</a:t>
            </a:r>
            <a:endParaRPr lang="pt-BR" i="1" dirty="0"/>
          </a:p>
          <a:p>
            <a:pPr algn="just">
              <a:lnSpc>
                <a:spcPct val="100000"/>
              </a:lnSpc>
            </a:pPr>
            <a:endParaRPr lang="pt-BR" i="1" dirty="0"/>
          </a:p>
          <a:p>
            <a:pPr algn="just">
              <a:lnSpc>
                <a:spcPct val="100000"/>
              </a:lnSpc>
            </a:pPr>
            <a:r>
              <a:rPr lang="pt-BR" dirty="0"/>
              <a:t>Foi lançado em dezembro de 2006 e seu criador foi John </a:t>
            </a:r>
            <a:r>
              <a:rPr lang="pt-BR" dirty="0" err="1"/>
              <a:t>Resig</a:t>
            </a:r>
            <a:r>
              <a:rPr lang="pt-BR" dirty="0"/>
              <a:t>.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Biblioteca </a:t>
            </a:r>
            <a:r>
              <a:rPr lang="pt-BR" dirty="0" err="1"/>
              <a:t>multi-plataforma</a:t>
            </a:r>
            <a:r>
              <a:rPr lang="pt-BR" dirty="0"/>
              <a:t> (browser)</a:t>
            </a:r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>
                <a:hlinkClick r:id="rId2"/>
              </a:rPr>
              <a:t>http://jquery.com/</a:t>
            </a:r>
            <a:endParaRPr lang="pt-BR" dirty="0"/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02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pt-BR" dirty="0"/>
              <a:t>Download da biblioteca no link: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jQuery.com</a:t>
            </a:r>
            <a:endParaRPr lang="pt-BR" i="1" dirty="0"/>
          </a:p>
          <a:p>
            <a:pPr algn="just">
              <a:lnSpc>
                <a:spcPct val="100000"/>
              </a:lnSpc>
            </a:pPr>
            <a:r>
              <a:rPr lang="pt-BR" dirty="0"/>
              <a:t>Adicionar referência na página </a:t>
            </a:r>
            <a:r>
              <a:rPr lang="pt-BR" dirty="0" err="1"/>
              <a:t>html</a:t>
            </a:r>
            <a:r>
              <a:rPr lang="pt-BR" dirty="0"/>
              <a:t> que deseja usar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smtClean="0"/>
              <a:t>jquery-3.2.1.min.js</a:t>
            </a:r>
            <a:r>
              <a:rPr lang="en-US" dirty="0"/>
              <a:t>"&gt;&lt;/script&gt;</a:t>
            </a:r>
            <a:br>
              <a:rPr lang="en-US" dirty="0"/>
            </a:br>
            <a:r>
              <a:rPr lang="en-US" dirty="0"/>
              <a:t>&lt;/head&gt; </a:t>
            </a:r>
            <a:endParaRPr lang="pt-BR" dirty="0"/>
          </a:p>
          <a:p>
            <a:pPr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Caso não queira fazer download do arquivo físico, podemos utilizar de uma CDN (</a:t>
            </a:r>
            <a:r>
              <a:rPr lang="pt-BR" dirty="0" err="1"/>
              <a:t>Content</a:t>
            </a:r>
            <a:r>
              <a:rPr lang="pt-BR" dirty="0"/>
              <a:t> Delivery Network):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</a:t>
            </a:r>
            <a:r>
              <a:rPr lang="en-US" dirty="0" smtClean="0">
                <a:hlinkClick r:id="rId3"/>
              </a:rPr>
              <a:t>h</a:t>
            </a:r>
            <a:r>
              <a:rPr lang="pt-BR" dirty="0">
                <a:hlinkClick r:id="rId3"/>
              </a:rPr>
              <a:t>ttps://</a:t>
            </a:r>
            <a:r>
              <a:rPr lang="pt-BR" dirty="0" smtClean="0">
                <a:hlinkClick r:id="rId3"/>
              </a:rPr>
              <a:t>ajax.googleapis.com/ajax/libs/jquery/3.2.1/jquery.min.js</a:t>
            </a:r>
            <a:r>
              <a:rPr lang="en-US" dirty="0" smtClean="0"/>
              <a:t>&gt;&lt;/script&gt;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96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dirty="0"/>
              <a:t>$(</a:t>
            </a:r>
            <a:r>
              <a:rPr lang="pt-BR" i="1" dirty="0"/>
              <a:t>seletor</a:t>
            </a:r>
            <a:r>
              <a:rPr lang="pt-BR" dirty="0"/>
              <a:t>).</a:t>
            </a:r>
            <a:r>
              <a:rPr lang="pt-BR" i="1" dirty="0" err="1"/>
              <a:t>action</a:t>
            </a:r>
            <a:r>
              <a:rPr lang="pt-BR" dirty="0" smtClean="0"/>
              <a:t>();</a:t>
            </a:r>
            <a:endParaRPr lang="pt-BR" dirty="0"/>
          </a:p>
          <a:p>
            <a:pPr algn="just">
              <a:lnSpc>
                <a:spcPct val="100000"/>
              </a:lnSpc>
            </a:pPr>
            <a:endParaRPr lang="pt-BR" dirty="0"/>
          </a:p>
          <a:p>
            <a:r>
              <a:rPr lang="en-US" dirty="0" err="1"/>
              <a:t>Exemplos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en-US" dirty="0"/>
              <a:t>).hide()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esconde</a:t>
            </a:r>
            <a:r>
              <a:rPr lang="en-US" dirty="0">
                <a:solidFill>
                  <a:schemeClr val="accent6"/>
                </a:solidFill>
              </a:rPr>
              <a:t> o element </a:t>
            </a:r>
            <a:r>
              <a:rPr lang="en-US" dirty="0" err="1">
                <a:solidFill>
                  <a:schemeClr val="accent6"/>
                </a:solidFill>
              </a:rPr>
              <a:t>atual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“p”</a:t>
            </a:r>
            <a:r>
              <a:rPr lang="en-US" dirty="0"/>
              <a:t>).hide()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esconde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todas</a:t>
            </a:r>
            <a:r>
              <a:rPr lang="en-US" dirty="0">
                <a:solidFill>
                  <a:schemeClr val="accent6"/>
                </a:solidFill>
              </a:rPr>
              <a:t> as tags &lt;p&gt;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“.test”</a:t>
            </a:r>
            <a:r>
              <a:rPr lang="en-US" dirty="0"/>
              <a:t>).hide()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esconde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todos</a:t>
            </a:r>
            <a:r>
              <a:rPr lang="en-US" dirty="0">
                <a:solidFill>
                  <a:schemeClr val="accent6"/>
                </a:solidFill>
              </a:rPr>
              <a:t> as tags que </a:t>
            </a:r>
            <a:r>
              <a:rPr lang="en-US" dirty="0" err="1">
                <a:solidFill>
                  <a:schemeClr val="accent6"/>
                </a:solidFill>
              </a:rPr>
              <a:t>possuem</a:t>
            </a:r>
            <a:r>
              <a:rPr lang="en-US" dirty="0">
                <a:solidFill>
                  <a:schemeClr val="accent6"/>
                </a:solidFill>
              </a:rPr>
              <a:t> a </a:t>
            </a:r>
            <a:r>
              <a:rPr lang="en-US" dirty="0" err="1">
                <a:solidFill>
                  <a:schemeClr val="accent6"/>
                </a:solidFill>
              </a:rPr>
              <a:t>classe</a:t>
            </a:r>
            <a:r>
              <a:rPr lang="en-US" dirty="0">
                <a:solidFill>
                  <a:schemeClr val="accent6"/>
                </a:solidFill>
              </a:rPr>
              <a:t> “test”</a:t>
            </a:r>
          </a:p>
          <a:p>
            <a:pPr marL="457200" lvl="1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“#test”</a:t>
            </a:r>
            <a:r>
              <a:rPr lang="en-US" dirty="0"/>
              <a:t>).hide()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esconde</a:t>
            </a:r>
            <a:r>
              <a:rPr lang="en-US" dirty="0">
                <a:solidFill>
                  <a:schemeClr val="accent6"/>
                </a:solidFill>
              </a:rPr>
              <a:t> a tag que tem id “test”</a:t>
            </a:r>
          </a:p>
          <a:p>
            <a:pPr algn="just">
              <a:lnSpc>
                <a:spcPct val="100000"/>
              </a:lnSpc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96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98" y="1423751"/>
            <a:ext cx="6615598" cy="474798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33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$(document).ready(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</a:t>
            </a: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button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).click(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    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hide</a:t>
            </a:r>
            <a:r>
              <a:rPr lang="pt-BR" dirty="0"/>
              <a:t>();</a:t>
            </a:r>
            <a:br>
              <a:rPr lang="pt-BR" dirty="0"/>
            </a:br>
            <a:r>
              <a:rPr lang="pt-BR" dirty="0"/>
              <a:t>    });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72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deixar</a:t>
            </a:r>
            <a:r>
              <a:rPr lang="en-US" dirty="0"/>
              <a:t> um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organizado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separar</a:t>
            </a:r>
            <a:r>
              <a:rPr lang="en-US" dirty="0"/>
              <a:t> as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JavaScript para outro </a:t>
            </a:r>
            <a:r>
              <a:rPr lang="en-US" dirty="0" err="1"/>
              <a:t>arquivo</a:t>
            </a:r>
            <a:r>
              <a:rPr lang="en-US" dirty="0"/>
              <a:t>, </a:t>
            </a:r>
            <a:r>
              <a:rPr lang="en-US" dirty="0" err="1"/>
              <a:t>separando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do HTML.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smtClean="0"/>
              <a:t>ajax.googleapis.com/ajax/libs/</a:t>
            </a:r>
            <a:r>
              <a:rPr lang="en-US" dirty="0" err="1" smtClean="0"/>
              <a:t>jquery</a:t>
            </a:r>
            <a:r>
              <a:rPr lang="en-US" dirty="0" smtClean="0"/>
              <a:t>/3.2.1/jquery.min.js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=“minhas_funcoes.js"&gt;&lt;/script&gt;</a:t>
            </a:r>
            <a:br>
              <a:rPr lang="en-US" dirty="0"/>
            </a:br>
            <a:r>
              <a:rPr lang="en-US" dirty="0"/>
              <a:t>&lt;/head&gt;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04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e Efeitos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exato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3224212"/>
            <a:ext cx="100488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e Efeitos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$(</a:t>
            </a:r>
            <a:r>
              <a:rPr lang="pt-BR" dirty="0" err="1"/>
              <a:t>document</a:t>
            </a:r>
            <a:r>
              <a:rPr lang="pt-BR" dirty="0"/>
              <a:t>).</a:t>
            </a:r>
            <a:r>
              <a:rPr lang="pt-BR" dirty="0" err="1"/>
              <a:t>ready</a:t>
            </a:r>
            <a:r>
              <a:rPr lang="pt-BR" dirty="0"/>
              <a:t>() – Após o documento inteiro ser carregado (HTML), é executado o código dele antes de qualquer coisa.</a:t>
            </a:r>
          </a:p>
          <a:p>
            <a:endParaRPr lang="pt-BR" dirty="0"/>
          </a:p>
          <a:p>
            <a:r>
              <a:rPr lang="pt-BR" dirty="0"/>
              <a:t>Dentro do </a:t>
            </a:r>
            <a:r>
              <a:rPr lang="pt-BR" dirty="0" err="1"/>
              <a:t>ready</a:t>
            </a:r>
            <a:r>
              <a:rPr lang="pt-BR" dirty="0"/>
              <a:t>(), podemos ter eventos como: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).click(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$(</a:t>
            </a:r>
            <a:r>
              <a:rPr lang="pt-BR" dirty="0" err="1">
                <a:solidFill>
                  <a:schemeClr val="accent1"/>
                </a:solidFill>
              </a:rPr>
              <a:t>this</a:t>
            </a:r>
            <a:r>
              <a:rPr lang="pt-BR" dirty="0"/>
              <a:t>).</a:t>
            </a:r>
            <a:r>
              <a:rPr lang="pt-BR" dirty="0" err="1"/>
              <a:t>hide</a:t>
            </a:r>
            <a:r>
              <a:rPr lang="pt-BR" dirty="0"/>
              <a:t>();</a:t>
            </a:r>
            <a:br>
              <a:rPr lang="pt-BR" dirty="0"/>
            </a:br>
            <a:r>
              <a:rPr lang="pt-BR" dirty="0"/>
              <a:t>});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dblclick</a:t>
            </a:r>
            <a:r>
              <a:rPr lang="pt-BR" dirty="0"/>
              <a:t>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$(</a:t>
            </a:r>
            <a:r>
              <a:rPr lang="pt-BR" dirty="0" err="1">
                <a:solidFill>
                  <a:schemeClr val="accent1"/>
                </a:solidFill>
              </a:rPr>
              <a:t>this</a:t>
            </a:r>
            <a:r>
              <a:rPr lang="pt-BR" dirty="0"/>
              <a:t>).</a:t>
            </a:r>
            <a:r>
              <a:rPr lang="pt-BR" dirty="0" err="1"/>
              <a:t>hide</a:t>
            </a:r>
            <a:r>
              <a:rPr lang="pt-BR" dirty="0"/>
              <a:t>();</a:t>
            </a:r>
            <a:br>
              <a:rPr lang="pt-BR" dirty="0"/>
            </a:br>
            <a:r>
              <a:rPr lang="pt-BR" dirty="0"/>
              <a:t>});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75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e Efeitos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Temos também a possibilidade de inserir vários eventos para um elemento, usando o método .</a:t>
            </a:r>
            <a:r>
              <a:rPr lang="pt-BR" dirty="0" err="1"/>
              <a:t>on</a:t>
            </a:r>
            <a:r>
              <a:rPr lang="pt-BR" dirty="0"/>
              <a:t>():</a:t>
            </a:r>
          </a:p>
          <a:p>
            <a:endParaRPr lang="pt-BR" dirty="0"/>
          </a:p>
          <a:p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on</a:t>
            </a:r>
            <a:r>
              <a:rPr lang="pt-BR" dirty="0"/>
              <a:t>({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mouseenter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     $(</a:t>
            </a:r>
            <a:r>
              <a:rPr lang="pt-BR" dirty="0" err="1">
                <a:solidFill>
                  <a:schemeClr val="accent1"/>
                </a:solidFill>
              </a:rPr>
              <a:t>this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“background-color”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lightgray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}, 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mouseleave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     $(</a:t>
            </a:r>
            <a:r>
              <a:rPr lang="pt-BR" dirty="0" err="1">
                <a:solidFill>
                  <a:schemeClr val="accent1"/>
                </a:solidFill>
              </a:rPr>
              <a:t>this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“background-color”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lightblue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}, </a:t>
            </a:r>
            <a:br>
              <a:rPr lang="pt-BR" dirty="0"/>
            </a:br>
            <a:r>
              <a:rPr lang="pt-BR" dirty="0"/>
              <a:t>    click: 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     $(</a:t>
            </a:r>
            <a:r>
              <a:rPr lang="pt-BR" dirty="0" err="1">
                <a:solidFill>
                  <a:schemeClr val="accent1"/>
                </a:solidFill>
              </a:rPr>
              <a:t>this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“background-color”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yellow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} </a:t>
            </a:r>
            <a:br>
              <a:rPr lang="pt-BR" dirty="0"/>
            </a:br>
            <a:r>
              <a:rPr lang="pt-BR" dirty="0"/>
              <a:t>});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43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1" y="1825625"/>
            <a:ext cx="4871936" cy="4351338"/>
          </a:xfrm>
        </p:spPr>
        <p:txBody>
          <a:bodyPr numCol="1">
            <a:normAutofit fontScale="77500" lnSpcReduction="20000"/>
          </a:bodyPr>
          <a:lstStyle/>
          <a:p>
            <a:r>
              <a:rPr lang="pt-BR" dirty="0" err="1"/>
              <a:t>null</a:t>
            </a:r>
            <a:r>
              <a:rPr lang="pt-BR" dirty="0"/>
              <a:t> / </a:t>
            </a:r>
            <a:r>
              <a:rPr lang="pt-BR" dirty="0" err="1"/>
              <a:t>undefined</a:t>
            </a:r>
            <a:endParaRPr lang="pt-BR" dirty="0"/>
          </a:p>
          <a:p>
            <a:r>
              <a:rPr lang="pt-BR" dirty="0" err="1"/>
              <a:t>Arrays</a:t>
            </a:r>
            <a:endParaRPr lang="pt-BR" dirty="0"/>
          </a:p>
          <a:p>
            <a:r>
              <a:rPr lang="pt-BR" dirty="0"/>
              <a:t>Objetos</a:t>
            </a:r>
          </a:p>
          <a:p>
            <a:r>
              <a:rPr lang="pt-BR" dirty="0"/>
              <a:t>JSON</a:t>
            </a:r>
          </a:p>
          <a:p>
            <a:r>
              <a:rPr lang="pt-BR" dirty="0" err="1"/>
              <a:t>jQuery</a:t>
            </a:r>
            <a:endParaRPr lang="pt-BR" dirty="0"/>
          </a:p>
          <a:p>
            <a:pPr lvl="1"/>
            <a:r>
              <a:rPr lang="pt-BR" dirty="0"/>
              <a:t>Introdução</a:t>
            </a:r>
          </a:p>
          <a:p>
            <a:pPr lvl="1"/>
            <a:r>
              <a:rPr lang="pt-BR" dirty="0"/>
              <a:t>Como Usar</a:t>
            </a:r>
          </a:p>
          <a:p>
            <a:pPr lvl="1"/>
            <a:r>
              <a:rPr lang="pt-BR" dirty="0"/>
              <a:t>Sintaxe</a:t>
            </a:r>
          </a:p>
          <a:p>
            <a:pPr lvl="1"/>
            <a:r>
              <a:rPr lang="pt-BR" dirty="0"/>
              <a:t>Organização do Código</a:t>
            </a:r>
          </a:p>
          <a:p>
            <a:pPr lvl="1"/>
            <a:r>
              <a:rPr lang="pt-BR" dirty="0"/>
              <a:t>Eventos e Efeitos</a:t>
            </a:r>
          </a:p>
          <a:p>
            <a:pPr lvl="1"/>
            <a:r>
              <a:rPr lang="pt-BR" dirty="0" err="1"/>
              <a:t>Callback</a:t>
            </a:r>
            <a:endParaRPr lang="pt-BR" dirty="0"/>
          </a:p>
          <a:p>
            <a:pPr lvl="1"/>
            <a:r>
              <a:rPr lang="pt-BR" dirty="0"/>
              <a:t>Encadeamento</a:t>
            </a:r>
          </a:p>
          <a:p>
            <a:pPr lvl="1"/>
            <a:r>
              <a:rPr lang="pt-BR" dirty="0" err="1"/>
              <a:t>jQuery</a:t>
            </a:r>
            <a:r>
              <a:rPr lang="pt-BR" dirty="0"/>
              <a:t> + HTML</a:t>
            </a:r>
          </a:p>
          <a:p>
            <a:pPr lvl="1"/>
            <a:r>
              <a:rPr lang="pt-BR" dirty="0" err="1"/>
              <a:t>jQuery</a:t>
            </a:r>
            <a:r>
              <a:rPr lang="pt-BR" dirty="0"/>
              <a:t> + CSS</a:t>
            </a:r>
          </a:p>
          <a:p>
            <a:pPr lvl="1"/>
            <a:r>
              <a:rPr lang="pt-BR" dirty="0" err="1"/>
              <a:t>jQuery</a:t>
            </a:r>
            <a:r>
              <a:rPr lang="pt-BR" dirty="0"/>
              <a:t> + Navegação</a:t>
            </a:r>
          </a:p>
          <a:p>
            <a:r>
              <a:rPr lang="pt-BR" dirty="0"/>
              <a:t>Atividade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710136" y="1847850"/>
            <a:ext cx="6293797" cy="435133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37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Callbacks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Callback</a:t>
            </a:r>
            <a:r>
              <a:rPr lang="pt-BR" dirty="0"/>
              <a:t> é uma função a ser executada quando o evento está completamente finalizado.</a:t>
            </a:r>
          </a:p>
          <a:p>
            <a:endParaRPr lang="pt-BR" dirty="0"/>
          </a:p>
          <a:p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“button”</a:t>
            </a:r>
            <a:r>
              <a:rPr lang="en-US" dirty="0"/>
              <a:t>).click(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$(</a:t>
            </a:r>
            <a:r>
              <a:rPr lang="en-US" dirty="0">
                <a:solidFill>
                  <a:srgbClr val="C00000"/>
                </a:solidFill>
              </a:rPr>
              <a:t>“p”</a:t>
            </a:r>
            <a:r>
              <a:rPr lang="en-US" dirty="0"/>
              <a:t>).hide(</a:t>
            </a:r>
            <a:r>
              <a:rPr lang="en-US" dirty="0">
                <a:solidFill>
                  <a:srgbClr val="C00000"/>
                </a:solidFill>
              </a:rPr>
              <a:t>“slow”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     alert(</a:t>
            </a:r>
            <a:r>
              <a:rPr lang="en-US" dirty="0">
                <a:solidFill>
                  <a:srgbClr val="C00000"/>
                </a:solidFill>
              </a:rPr>
              <a:t>“The paragraph is now hidden”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 });</a:t>
            </a:r>
            <a:br>
              <a:rPr lang="en-US" dirty="0"/>
            </a:br>
            <a:r>
              <a:rPr lang="en-US" dirty="0"/>
              <a:t>});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92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Encadeamento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suporta uma sintaxe mais flexível para encadeamento de código.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“#p1”</a:t>
            </a:r>
            <a:r>
              <a:rPr lang="en-US" dirty="0"/>
              <a:t>).</a:t>
            </a:r>
            <a:r>
              <a:rPr lang="en-US" dirty="0" err="1"/>
              <a:t>css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“color”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“red”</a:t>
            </a:r>
            <a:r>
              <a:rPr lang="en-US" dirty="0"/>
              <a:t>).</a:t>
            </a:r>
            <a:r>
              <a:rPr lang="en-US" dirty="0" err="1"/>
              <a:t>slideUp</a:t>
            </a:r>
            <a:r>
              <a:rPr lang="en-US" dirty="0"/>
              <a:t>(2000).</a:t>
            </a:r>
            <a:r>
              <a:rPr lang="en-US" dirty="0" err="1"/>
              <a:t>slideDown</a:t>
            </a:r>
            <a:r>
              <a:rPr lang="en-US" dirty="0"/>
              <a:t>(2000);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“#p1”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.</a:t>
            </a:r>
            <a:r>
              <a:rPr lang="en-US" dirty="0" err="1"/>
              <a:t>css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“color”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“red”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 .</a:t>
            </a:r>
            <a:r>
              <a:rPr lang="en-US" dirty="0" err="1"/>
              <a:t>slideUp</a:t>
            </a:r>
            <a:r>
              <a:rPr lang="en-US" dirty="0"/>
              <a:t>(2000)</a:t>
            </a:r>
            <a:br>
              <a:rPr lang="en-US" dirty="0"/>
            </a:br>
            <a:r>
              <a:rPr lang="en-US" dirty="0"/>
              <a:t>  .</a:t>
            </a:r>
            <a:r>
              <a:rPr lang="en-US" dirty="0" err="1"/>
              <a:t>slideDown</a:t>
            </a:r>
            <a:r>
              <a:rPr lang="en-US" dirty="0"/>
              <a:t>(2000);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89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</a:t>
            </a:r>
            <a:r>
              <a:rPr lang="en-US" dirty="0" err="1"/>
              <a:t>contem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para </a:t>
            </a:r>
            <a:r>
              <a:rPr lang="en-US" dirty="0" err="1"/>
              <a:t>alteração</a:t>
            </a:r>
            <a:r>
              <a:rPr lang="en-US" dirty="0"/>
              <a:t> e </a:t>
            </a:r>
            <a:r>
              <a:rPr lang="en-US" dirty="0" err="1"/>
              <a:t>manipulação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r>
              <a:rPr lang="en-US" dirty="0"/>
              <a:t> HTML.</a:t>
            </a:r>
          </a:p>
          <a:p>
            <a:endParaRPr lang="en-US" dirty="0"/>
          </a:p>
          <a:p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=&gt; </a:t>
            </a:r>
            <a:r>
              <a:rPr lang="pt-BR" b="1" dirty="0" err="1"/>
              <a:t>text</a:t>
            </a:r>
            <a:r>
              <a:rPr lang="pt-BR" b="1" dirty="0"/>
              <a:t>(), </a:t>
            </a:r>
            <a:r>
              <a:rPr lang="pt-BR" b="1" dirty="0" err="1"/>
              <a:t>html</a:t>
            </a:r>
            <a:r>
              <a:rPr lang="pt-BR" b="1" dirty="0"/>
              <a:t>(),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val</a:t>
            </a:r>
            <a:r>
              <a:rPr lang="pt-BR" b="1" dirty="0"/>
              <a:t>()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“#btn1”</a:t>
            </a:r>
            <a:r>
              <a:rPr lang="pt-BR" dirty="0"/>
              <a:t>).click(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err="1"/>
              <a:t>alert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Text</a:t>
            </a:r>
            <a:r>
              <a:rPr lang="pt-BR" dirty="0">
                <a:solidFill>
                  <a:srgbClr val="C00000"/>
                </a:solidFill>
              </a:rPr>
              <a:t>: ”</a:t>
            </a:r>
            <a:r>
              <a:rPr lang="pt-BR" dirty="0"/>
              <a:t> + $(“</a:t>
            </a:r>
            <a:r>
              <a:rPr lang="pt-BR" dirty="0">
                <a:solidFill>
                  <a:srgbClr val="C00000"/>
                </a:solidFill>
              </a:rPr>
              <a:t>#</a:t>
            </a:r>
            <a:r>
              <a:rPr lang="pt-BR" dirty="0" err="1">
                <a:solidFill>
                  <a:srgbClr val="C00000"/>
                </a:solidFill>
              </a:rPr>
              <a:t>test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text</a:t>
            </a:r>
            <a:r>
              <a:rPr lang="pt-BR" dirty="0"/>
              <a:t>());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alert</a:t>
            </a:r>
            <a:r>
              <a:rPr lang="pt-BR" dirty="0"/>
              <a:t>(“</a:t>
            </a:r>
            <a:r>
              <a:rPr lang="pt-BR" dirty="0">
                <a:solidFill>
                  <a:srgbClr val="C00000"/>
                </a:solidFill>
              </a:rPr>
              <a:t>HTML: ”</a:t>
            </a:r>
            <a:r>
              <a:rPr lang="pt-BR" dirty="0"/>
              <a:t> + $(“</a:t>
            </a:r>
            <a:r>
              <a:rPr lang="pt-BR" dirty="0">
                <a:solidFill>
                  <a:srgbClr val="C00000"/>
                </a:solidFill>
              </a:rPr>
              <a:t>#</a:t>
            </a:r>
            <a:r>
              <a:rPr lang="pt-BR" dirty="0" err="1">
                <a:solidFill>
                  <a:srgbClr val="C00000"/>
                </a:solidFill>
              </a:rPr>
              <a:t>test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html</a:t>
            </a:r>
            <a:r>
              <a:rPr lang="pt-BR" dirty="0"/>
              <a:t>());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alert</a:t>
            </a:r>
            <a:r>
              <a:rPr lang="pt-BR" dirty="0"/>
              <a:t>(“</a:t>
            </a:r>
            <a:r>
              <a:rPr lang="pt-BR" dirty="0" err="1">
                <a:solidFill>
                  <a:srgbClr val="C00000"/>
                </a:solidFill>
              </a:rPr>
              <a:t>Value</a:t>
            </a:r>
            <a:r>
              <a:rPr lang="pt-BR" dirty="0">
                <a:solidFill>
                  <a:srgbClr val="C00000"/>
                </a:solidFill>
              </a:rPr>
              <a:t>: ”</a:t>
            </a:r>
            <a:r>
              <a:rPr lang="pt-BR" dirty="0"/>
              <a:t> + $(“</a:t>
            </a:r>
            <a:r>
              <a:rPr lang="pt-BR" dirty="0">
                <a:solidFill>
                  <a:srgbClr val="C00000"/>
                </a:solidFill>
              </a:rPr>
              <a:t>#</a:t>
            </a:r>
            <a:r>
              <a:rPr lang="pt-BR" dirty="0" err="1">
                <a:solidFill>
                  <a:srgbClr val="C00000"/>
                </a:solidFill>
              </a:rPr>
              <a:t>test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val</a:t>
            </a:r>
            <a:r>
              <a:rPr lang="pt-BR" dirty="0"/>
              <a:t>());</a:t>
            </a:r>
            <a:br>
              <a:rPr lang="pt-BR" dirty="0"/>
            </a:br>
            <a:r>
              <a:rPr lang="pt-BR" dirty="0"/>
              <a:t>});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16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=&gt; </a:t>
            </a:r>
            <a:r>
              <a:rPr lang="pt-BR" b="1" dirty="0" err="1"/>
              <a:t>attr</a:t>
            </a:r>
            <a:r>
              <a:rPr lang="pt-BR" b="1" dirty="0"/>
              <a:t>(), </a:t>
            </a:r>
            <a:r>
              <a:rPr lang="pt-BR" b="1" dirty="0" err="1"/>
              <a:t>html</a:t>
            </a:r>
            <a:r>
              <a:rPr lang="pt-BR" b="1" dirty="0"/>
              <a:t>(),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val</a:t>
            </a:r>
            <a:r>
              <a:rPr lang="pt-BR" b="1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“button”</a:t>
            </a:r>
            <a:r>
              <a:rPr lang="en-US" dirty="0"/>
              <a:t>).click(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alert($(</a:t>
            </a:r>
            <a:r>
              <a:rPr lang="en-US" dirty="0" smtClean="0">
                <a:solidFill>
                  <a:srgbClr val="C00000"/>
                </a:solidFill>
              </a:rPr>
              <a:t>“#w3s”</a:t>
            </a:r>
            <a:r>
              <a:rPr lang="en-US" dirty="0" smtClean="0"/>
              <a:t>).</a:t>
            </a:r>
            <a:r>
              <a:rPr lang="en-US" dirty="0" err="1" smtClean="0"/>
              <a:t>attr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 smtClean="0"/>
              <a:t>});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18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Setar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=&gt; </a:t>
            </a:r>
            <a:r>
              <a:rPr lang="pt-BR" b="1" dirty="0" err="1"/>
              <a:t>text</a:t>
            </a:r>
            <a:r>
              <a:rPr lang="pt-BR" b="1" dirty="0"/>
              <a:t>(), </a:t>
            </a:r>
            <a:r>
              <a:rPr lang="pt-BR" b="1" dirty="0" err="1"/>
              <a:t>html</a:t>
            </a:r>
            <a:r>
              <a:rPr lang="pt-BR" b="1" dirty="0"/>
              <a:t>(),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val</a:t>
            </a:r>
            <a:r>
              <a:rPr lang="pt-BR" b="1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“#btn1”</a:t>
            </a:r>
            <a:r>
              <a:rPr lang="pt-BR" dirty="0"/>
              <a:t>).click(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$(</a:t>
            </a:r>
            <a:r>
              <a:rPr lang="pt-BR" dirty="0">
                <a:solidFill>
                  <a:srgbClr val="C00000"/>
                </a:solidFill>
              </a:rPr>
              <a:t>“#test1”</a:t>
            </a:r>
            <a:r>
              <a:rPr lang="pt-BR" dirty="0"/>
              <a:t>).</a:t>
            </a:r>
            <a:r>
              <a:rPr lang="pt-BR" dirty="0" err="1"/>
              <a:t>text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Hello</a:t>
            </a:r>
            <a:r>
              <a:rPr lang="pt-BR" dirty="0">
                <a:solidFill>
                  <a:srgbClr val="C00000"/>
                </a:solidFill>
              </a:rPr>
              <a:t> world!”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$(</a:t>
            </a:r>
            <a:r>
              <a:rPr lang="pt-BR" dirty="0">
                <a:solidFill>
                  <a:srgbClr val="C00000"/>
                </a:solidFill>
              </a:rPr>
              <a:t>“#test2”</a:t>
            </a:r>
            <a:r>
              <a:rPr lang="pt-BR" dirty="0"/>
              <a:t>).</a:t>
            </a:r>
            <a:r>
              <a:rPr lang="pt-BR" dirty="0" err="1"/>
              <a:t>html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“&lt;b&gt;</a:t>
            </a:r>
            <a:r>
              <a:rPr lang="pt-BR" dirty="0" err="1">
                <a:solidFill>
                  <a:srgbClr val="C00000"/>
                </a:solidFill>
              </a:rPr>
              <a:t>Hello</a:t>
            </a:r>
            <a:r>
              <a:rPr lang="pt-BR" dirty="0">
                <a:solidFill>
                  <a:srgbClr val="C00000"/>
                </a:solidFill>
              </a:rPr>
              <a:t> world!&lt;/b&gt;”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    $(</a:t>
            </a:r>
            <a:r>
              <a:rPr lang="pt-BR" dirty="0">
                <a:solidFill>
                  <a:srgbClr val="C00000"/>
                </a:solidFill>
              </a:rPr>
              <a:t>“#test3”</a:t>
            </a:r>
            <a:r>
              <a:rPr lang="pt-BR" dirty="0"/>
              <a:t>).</a:t>
            </a:r>
            <a:r>
              <a:rPr lang="pt-BR" dirty="0" err="1"/>
              <a:t>val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“Dolly </a:t>
            </a:r>
            <a:r>
              <a:rPr lang="pt-BR" dirty="0" err="1">
                <a:solidFill>
                  <a:srgbClr val="C00000"/>
                </a:solidFill>
              </a:rPr>
              <a:t>Duck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});</a:t>
            </a:r>
            <a:br>
              <a:rPr lang="pt-BR" dirty="0"/>
            </a:br>
            <a:r>
              <a:rPr lang="pt-BR" dirty="0"/>
              <a:t>   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21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Setar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=&gt; </a:t>
            </a:r>
            <a:r>
              <a:rPr lang="pt-BR" b="1" dirty="0" err="1"/>
              <a:t>attr</a:t>
            </a:r>
            <a:r>
              <a:rPr lang="pt-BR" b="1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“button”</a:t>
            </a:r>
            <a:r>
              <a:rPr lang="en-US" dirty="0"/>
              <a:t>).click(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$(</a:t>
            </a:r>
            <a:r>
              <a:rPr lang="en-US" dirty="0">
                <a:solidFill>
                  <a:srgbClr val="C00000"/>
                </a:solidFill>
              </a:rPr>
              <a:t>“#w3s”</a:t>
            </a:r>
            <a:r>
              <a:rPr lang="en-US" dirty="0"/>
              <a:t>).</a:t>
            </a:r>
            <a:r>
              <a:rPr lang="en-US" dirty="0" err="1"/>
              <a:t>attr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 smtClean="0">
                <a:solidFill>
                  <a:srgbClr val="C00000"/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>
                <a:solidFill>
                  <a:srgbClr val="C00000"/>
                </a:solidFill>
              </a:rPr>
              <a:t>“http://www.w3schools.com/</a:t>
            </a:r>
            <a:r>
              <a:rPr lang="en-US" dirty="0" err="1">
                <a:solidFill>
                  <a:srgbClr val="C00000"/>
                </a:solidFill>
              </a:rPr>
              <a:t>jquery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button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).click(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    $(</a:t>
            </a:r>
            <a:r>
              <a:rPr lang="pt-BR" dirty="0">
                <a:solidFill>
                  <a:srgbClr val="C00000"/>
                </a:solidFill>
              </a:rPr>
              <a:t>“#w3s”</a:t>
            </a:r>
            <a:r>
              <a:rPr lang="pt-BR" dirty="0"/>
              <a:t>).</a:t>
            </a:r>
            <a:r>
              <a:rPr lang="pt-BR" dirty="0" err="1"/>
              <a:t>attr</a:t>
            </a:r>
            <a:r>
              <a:rPr lang="pt-BR" dirty="0"/>
              <a:t>({</a:t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href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 : </a:t>
            </a:r>
            <a:r>
              <a:rPr lang="pt-BR" dirty="0">
                <a:solidFill>
                  <a:srgbClr val="C00000"/>
                </a:solidFill>
              </a:rPr>
              <a:t>“http://www.w3schools.com/jquery”</a:t>
            </a:r>
            <a:r>
              <a:rPr lang="pt-BR" dirty="0"/>
              <a:t>,</a:t>
            </a:r>
            <a:br>
              <a:rPr lang="pt-BR" dirty="0"/>
            </a:br>
            <a:r>
              <a:rPr lang="pt-BR" dirty="0"/>
              <a:t>       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title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 : </a:t>
            </a:r>
            <a:r>
              <a:rPr lang="pt-BR" dirty="0">
                <a:solidFill>
                  <a:srgbClr val="C00000"/>
                </a:solidFill>
              </a:rPr>
              <a:t>“W3Schools </a:t>
            </a:r>
            <a:r>
              <a:rPr lang="pt-BR" dirty="0" err="1">
                <a:solidFill>
                  <a:srgbClr val="C00000"/>
                </a:solidFill>
              </a:rPr>
              <a:t>jQuery</a:t>
            </a:r>
            <a:r>
              <a:rPr lang="pt-BR" dirty="0">
                <a:solidFill>
                  <a:srgbClr val="C00000"/>
                </a:solidFill>
              </a:rPr>
              <a:t> Tutorial”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});</a:t>
            </a:r>
            <a:br>
              <a:rPr lang="pt-BR" dirty="0"/>
            </a:br>
            <a:r>
              <a:rPr lang="pt-BR" dirty="0"/>
              <a:t>});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40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Adicionando conteúdo HTML</a:t>
            </a:r>
          </a:p>
          <a:p>
            <a:endParaRPr lang="pt-BR" dirty="0"/>
          </a:p>
          <a:p>
            <a:r>
              <a:rPr lang="en-US" dirty="0"/>
              <a:t>append() – </a:t>
            </a:r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no final do(s) </a:t>
            </a:r>
            <a:r>
              <a:rPr lang="en-US" dirty="0" err="1"/>
              <a:t>elemento</a:t>
            </a:r>
            <a:r>
              <a:rPr lang="en-US" dirty="0"/>
              <a:t>(s) </a:t>
            </a:r>
            <a:r>
              <a:rPr lang="en-US" dirty="0" err="1"/>
              <a:t>selecionado</a:t>
            </a:r>
            <a:r>
              <a:rPr lang="en-US" dirty="0"/>
              <a:t>(s)</a:t>
            </a:r>
          </a:p>
          <a:p>
            <a:r>
              <a:rPr lang="en-US" dirty="0"/>
              <a:t>prepend() – </a:t>
            </a:r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no </a:t>
            </a:r>
            <a:r>
              <a:rPr lang="en-US" dirty="0" err="1"/>
              <a:t>início</a:t>
            </a:r>
            <a:r>
              <a:rPr lang="en-US" dirty="0"/>
              <a:t> do(s) </a:t>
            </a:r>
            <a:r>
              <a:rPr lang="en-US" dirty="0" err="1"/>
              <a:t>elemento</a:t>
            </a:r>
            <a:r>
              <a:rPr lang="en-US" dirty="0"/>
              <a:t>(s) </a:t>
            </a:r>
            <a:r>
              <a:rPr lang="en-US" dirty="0" err="1"/>
              <a:t>selecionado</a:t>
            </a:r>
            <a:r>
              <a:rPr lang="en-US" dirty="0"/>
              <a:t>(s)</a:t>
            </a:r>
          </a:p>
          <a:p>
            <a:r>
              <a:rPr lang="en-US" dirty="0"/>
              <a:t>after() – </a:t>
            </a:r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do(s) </a:t>
            </a:r>
            <a:r>
              <a:rPr lang="en-US" dirty="0" err="1"/>
              <a:t>elemento</a:t>
            </a:r>
            <a:r>
              <a:rPr lang="en-US" dirty="0"/>
              <a:t>(s) </a:t>
            </a:r>
            <a:r>
              <a:rPr lang="en-US" dirty="0" err="1"/>
              <a:t>selecionado</a:t>
            </a:r>
            <a:r>
              <a:rPr lang="en-US" dirty="0"/>
              <a:t>(s), </a:t>
            </a:r>
            <a:r>
              <a:rPr lang="en-US" dirty="0" err="1"/>
              <a:t>porém</a:t>
            </a:r>
            <a:r>
              <a:rPr lang="en-US" dirty="0"/>
              <a:t> fora da &lt;tag&gt; </a:t>
            </a:r>
            <a:r>
              <a:rPr lang="en-US" dirty="0" err="1"/>
              <a:t>selecionada</a:t>
            </a:r>
            <a:r>
              <a:rPr lang="en-US" dirty="0"/>
              <a:t> </a:t>
            </a:r>
          </a:p>
          <a:p>
            <a:r>
              <a:rPr lang="en-US" dirty="0"/>
              <a:t>before() - </a:t>
            </a:r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 antes do(s) </a:t>
            </a:r>
            <a:r>
              <a:rPr lang="en-US" dirty="0" err="1"/>
              <a:t>elemento</a:t>
            </a:r>
            <a:r>
              <a:rPr lang="en-US" dirty="0"/>
              <a:t>(s) </a:t>
            </a:r>
            <a:r>
              <a:rPr lang="en-US" dirty="0" err="1"/>
              <a:t>selecionado</a:t>
            </a:r>
            <a:r>
              <a:rPr lang="en-US" dirty="0"/>
              <a:t>(s), </a:t>
            </a:r>
            <a:r>
              <a:rPr lang="en-US" dirty="0" err="1"/>
              <a:t>porém</a:t>
            </a:r>
            <a:r>
              <a:rPr lang="en-US" dirty="0"/>
              <a:t> fora da &lt;tag&gt; </a:t>
            </a:r>
            <a:r>
              <a:rPr lang="en-US" dirty="0" err="1"/>
              <a:t>selecionada</a:t>
            </a:r>
            <a:r>
              <a:rPr lang="en-US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139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manipular CSS de maneira fácil e prática com </a:t>
            </a:r>
            <a:r>
              <a:rPr lang="pt-BR" dirty="0" err="1"/>
              <a:t>jQuery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en-US" dirty="0" err="1"/>
              <a:t>addClass</a:t>
            </a:r>
            <a:r>
              <a:rPr lang="en-US" dirty="0" smtClean="0"/>
              <a:t>() </a:t>
            </a:r>
            <a:r>
              <a:rPr lang="en-US" dirty="0"/>
              <a:t>– </a:t>
            </a:r>
            <a:r>
              <a:rPr lang="en-US" dirty="0" err="1"/>
              <a:t>Adiciona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classes no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selecionado</a:t>
            </a:r>
            <a:endParaRPr lang="en-US" dirty="0"/>
          </a:p>
          <a:p>
            <a:r>
              <a:rPr lang="en-US" dirty="0" err="1"/>
              <a:t>removeClass</a:t>
            </a:r>
            <a:r>
              <a:rPr lang="en-US" dirty="0"/>
              <a:t>() – Remove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classes do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selecionado</a:t>
            </a:r>
            <a:endParaRPr lang="en-US" dirty="0"/>
          </a:p>
          <a:p>
            <a:r>
              <a:rPr lang="en-US" dirty="0" err="1"/>
              <a:t>toggleClass</a:t>
            </a:r>
            <a:r>
              <a:rPr lang="en-US" dirty="0"/>
              <a:t>() – </a:t>
            </a:r>
            <a:r>
              <a:rPr lang="en-US" dirty="0" err="1"/>
              <a:t>Intercala</a:t>
            </a:r>
            <a:r>
              <a:rPr lang="en-US" dirty="0"/>
              <a:t> entre </a:t>
            </a:r>
            <a:r>
              <a:rPr lang="en-US" dirty="0" err="1"/>
              <a:t>adicionar</a:t>
            </a:r>
            <a:r>
              <a:rPr lang="en-US" dirty="0"/>
              <a:t> e remover classes do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selecionado</a:t>
            </a:r>
            <a:r>
              <a:rPr lang="en-US" dirty="0"/>
              <a:t>.</a:t>
            </a:r>
          </a:p>
          <a:p>
            <a:r>
              <a:rPr lang="en-US" dirty="0" err="1"/>
              <a:t>css</a:t>
            </a:r>
            <a:r>
              <a:rPr lang="en-US" dirty="0"/>
              <a:t>() – Seta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CSS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977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.</a:t>
            </a:r>
            <a:r>
              <a:rPr lang="pt-BR" dirty="0" err="1"/>
              <a:t>css</a:t>
            </a:r>
            <a:r>
              <a:rPr lang="pt-BR" dirty="0"/>
              <a:t>()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“background-color”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css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“background-color”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yellow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“p”</a:t>
            </a:r>
            <a:r>
              <a:rPr lang="en-US" dirty="0"/>
              <a:t>).</a:t>
            </a:r>
            <a:r>
              <a:rPr lang="en-US" dirty="0" err="1"/>
              <a:t>css</a:t>
            </a:r>
            <a:r>
              <a:rPr lang="en-US" dirty="0"/>
              <a:t>({ “background-color”: </a:t>
            </a:r>
            <a:r>
              <a:rPr lang="en-US" dirty="0">
                <a:solidFill>
                  <a:srgbClr val="C00000"/>
                </a:solidFill>
              </a:rPr>
              <a:t>“yellow”</a:t>
            </a:r>
            <a:r>
              <a:rPr lang="en-US" dirty="0"/>
              <a:t>, “font-size”: </a:t>
            </a:r>
            <a:r>
              <a:rPr lang="en-US" dirty="0">
                <a:solidFill>
                  <a:srgbClr val="C00000"/>
                </a:solidFill>
              </a:rPr>
              <a:t>“200%” </a:t>
            </a:r>
            <a:r>
              <a:rPr lang="en-US" dirty="0"/>
              <a:t>});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05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Dimensões</a:t>
            </a:r>
          </a:p>
          <a:p>
            <a:endParaRPr lang="pt-BR" dirty="0"/>
          </a:p>
          <a:p>
            <a:r>
              <a:rPr lang="en-US" dirty="0"/>
              <a:t>width()</a:t>
            </a:r>
          </a:p>
          <a:p>
            <a:r>
              <a:rPr lang="en-US" dirty="0"/>
              <a:t>height()</a:t>
            </a:r>
          </a:p>
          <a:p>
            <a:r>
              <a:rPr lang="en-US" dirty="0" err="1"/>
              <a:t>innerWidth</a:t>
            </a:r>
            <a:r>
              <a:rPr lang="en-US" dirty="0"/>
              <a:t>()</a:t>
            </a:r>
          </a:p>
          <a:p>
            <a:r>
              <a:rPr lang="en-US" dirty="0" err="1"/>
              <a:t>innerHeight</a:t>
            </a:r>
            <a:r>
              <a:rPr lang="en-US" dirty="0"/>
              <a:t>()</a:t>
            </a:r>
          </a:p>
          <a:p>
            <a:r>
              <a:rPr lang="en-US" dirty="0" err="1"/>
              <a:t>outerWidth</a:t>
            </a:r>
            <a:r>
              <a:rPr lang="en-US" dirty="0"/>
              <a:t>()</a:t>
            </a:r>
          </a:p>
          <a:p>
            <a:r>
              <a:rPr lang="en-US" dirty="0" err="1"/>
              <a:t>outerHeight</a:t>
            </a:r>
            <a:r>
              <a:rPr lang="en-US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7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null</a:t>
            </a:r>
            <a:r>
              <a:rPr lang="pt-BR" dirty="0"/>
              <a:t> / </a:t>
            </a:r>
            <a:r>
              <a:rPr lang="pt-BR" dirty="0" err="1"/>
              <a:t>undefined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null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Foi atribuído o valor </a:t>
            </a:r>
            <a:r>
              <a:rPr lang="pt-BR" dirty="0" err="1"/>
              <a:t>null</a:t>
            </a:r>
            <a:endParaRPr lang="pt-BR" dirty="0"/>
          </a:p>
          <a:p>
            <a:pPr marL="0" indent="0">
              <a:buNone/>
            </a:pPr>
            <a:r>
              <a:rPr lang="pt-BR" dirty="0" err="1" smtClean="0">
                <a:solidFill>
                  <a:schemeClr val="accent1"/>
                </a:solidFill>
              </a:rPr>
              <a:t>const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 </a:t>
            </a:r>
            <a:r>
              <a:rPr lang="pt-BR" dirty="0" err="1" smtClean="0">
                <a:solidFill>
                  <a:schemeClr val="accent1"/>
                </a:solidFill>
              </a:rPr>
              <a:t>null</a:t>
            </a:r>
            <a:r>
              <a:rPr lang="pt-BR" dirty="0"/>
              <a:t>;</a:t>
            </a:r>
            <a:r>
              <a:rPr lang="pt-BR" dirty="0" smtClean="0"/>
              <a:t> </a:t>
            </a:r>
            <a:r>
              <a:rPr lang="pt-BR" dirty="0">
                <a:solidFill>
                  <a:schemeClr val="accent6"/>
                </a:solidFill>
              </a:rPr>
              <a:t>//retorna “</a:t>
            </a:r>
            <a:r>
              <a:rPr lang="pt-BR" dirty="0" err="1">
                <a:solidFill>
                  <a:schemeClr val="accent6"/>
                </a:solidFill>
              </a:rPr>
              <a:t>object</a:t>
            </a:r>
            <a:r>
              <a:rPr lang="pt-BR" dirty="0">
                <a:solidFill>
                  <a:schemeClr val="accent6"/>
                </a:solidFill>
              </a:rPr>
              <a:t>”</a:t>
            </a:r>
          </a:p>
          <a:p>
            <a:endParaRPr lang="pt-BR" dirty="0"/>
          </a:p>
          <a:p>
            <a:r>
              <a:rPr lang="pt-BR" dirty="0" err="1"/>
              <a:t>undefined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Variável ou propriedade não definida/atribuída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chemeClr val="accent1"/>
                </a:solidFill>
              </a:rPr>
              <a:t>cosnt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 </a:t>
            </a:r>
            <a:r>
              <a:rPr lang="pt-BR" dirty="0" err="1" smtClean="0">
                <a:solidFill>
                  <a:schemeClr val="accent1"/>
                </a:solidFill>
              </a:rPr>
              <a:t>undefined</a:t>
            </a:r>
            <a:r>
              <a:rPr lang="pt-BR" dirty="0"/>
              <a:t>;</a:t>
            </a:r>
            <a:r>
              <a:rPr lang="pt-BR" dirty="0" smtClean="0"/>
              <a:t> </a:t>
            </a:r>
            <a:r>
              <a:rPr lang="pt-BR" dirty="0">
                <a:solidFill>
                  <a:schemeClr val="accent6"/>
                </a:solidFill>
              </a:rPr>
              <a:t>//retorna “</a:t>
            </a:r>
            <a:r>
              <a:rPr lang="pt-BR" dirty="0" err="1">
                <a:solidFill>
                  <a:schemeClr val="accent6"/>
                </a:solidFill>
              </a:rPr>
              <a:t>undefined</a:t>
            </a:r>
            <a:r>
              <a:rPr lang="pt-BR" dirty="0">
                <a:solidFill>
                  <a:schemeClr val="accent6"/>
                </a:solidFill>
              </a:rPr>
              <a:t>”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Comparação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null</a:t>
            </a:r>
            <a:r>
              <a:rPr lang="pt-BR" dirty="0"/>
              <a:t> == </a:t>
            </a:r>
            <a:r>
              <a:rPr lang="pt-BR" dirty="0" err="1">
                <a:solidFill>
                  <a:schemeClr val="accent1"/>
                </a:solidFill>
              </a:rPr>
              <a:t>undefined</a:t>
            </a:r>
            <a:r>
              <a:rPr lang="pt-BR" dirty="0"/>
              <a:t> </a:t>
            </a:r>
            <a:r>
              <a:rPr lang="pt-BR" dirty="0">
                <a:solidFill>
                  <a:schemeClr val="accent6"/>
                </a:solidFill>
              </a:rPr>
              <a:t>//retorna </a:t>
            </a:r>
            <a:r>
              <a:rPr lang="pt-BR" dirty="0" err="1">
                <a:solidFill>
                  <a:schemeClr val="accent6"/>
                </a:solidFill>
              </a:rPr>
              <a:t>true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null</a:t>
            </a:r>
            <a:r>
              <a:rPr lang="pt-BR" dirty="0"/>
              <a:t> === </a:t>
            </a:r>
            <a:r>
              <a:rPr lang="pt-BR" dirty="0" err="1">
                <a:solidFill>
                  <a:schemeClr val="accent1"/>
                </a:solidFill>
              </a:rPr>
              <a:t>undefined</a:t>
            </a:r>
            <a:r>
              <a:rPr lang="pt-BR" dirty="0"/>
              <a:t> </a:t>
            </a:r>
            <a:r>
              <a:rPr lang="pt-BR" dirty="0">
                <a:solidFill>
                  <a:schemeClr val="accent6"/>
                </a:solidFill>
              </a:rPr>
              <a:t>//retorna false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CSS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00956"/>
            <a:ext cx="7421880" cy="481158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936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CSS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31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método utilizando dimensões: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$(</a:t>
            </a:r>
            <a:r>
              <a:rPr lang="en-US" dirty="0">
                <a:solidFill>
                  <a:srgbClr val="C00000"/>
                </a:solidFill>
              </a:rPr>
              <a:t>“button”</a:t>
            </a:r>
            <a:r>
              <a:rPr lang="en-US" dirty="0"/>
              <a:t>).click(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    $(</a:t>
            </a:r>
            <a:r>
              <a:rPr lang="en-US" dirty="0">
                <a:solidFill>
                  <a:srgbClr val="C00000"/>
                </a:solidFill>
              </a:rPr>
              <a:t>“#div1”</a:t>
            </a:r>
            <a:r>
              <a:rPr lang="en-US" dirty="0"/>
              <a:t>).width(500).height(500);</a:t>
            </a:r>
            <a:br>
              <a:rPr lang="en-US" dirty="0"/>
            </a:br>
            <a:r>
              <a:rPr lang="en-US" dirty="0"/>
              <a:t>});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02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Navegação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32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Navegação significa passar pelos elementos de uma página HTML. Com o </a:t>
            </a:r>
            <a:r>
              <a:rPr lang="pt-BR" dirty="0" err="1"/>
              <a:t>jQuery</a:t>
            </a:r>
            <a:r>
              <a:rPr lang="pt-BR" dirty="0"/>
              <a:t>, conseguimos fazer navegação para elementos </a:t>
            </a:r>
            <a:r>
              <a:rPr lang="pt-BR" dirty="0" err="1"/>
              <a:t>abaixos</a:t>
            </a:r>
            <a:r>
              <a:rPr lang="pt-BR" dirty="0"/>
              <a:t> da cadeia hierárquica, assim como para cima.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2875613"/>
            <a:ext cx="9098280" cy="33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3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Navegação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33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Para acessar membros acima da cadeira hierárquica, temos os métodos:</a:t>
            </a:r>
          </a:p>
          <a:p>
            <a:endParaRPr lang="pt-BR" dirty="0"/>
          </a:p>
          <a:p>
            <a:r>
              <a:rPr lang="pt-BR" dirty="0" err="1"/>
              <a:t>parent</a:t>
            </a:r>
            <a:r>
              <a:rPr lang="pt-BR" dirty="0"/>
              <a:t>()</a:t>
            </a:r>
          </a:p>
          <a:p>
            <a:r>
              <a:rPr lang="pt-BR" dirty="0" err="1"/>
              <a:t>parents</a:t>
            </a:r>
            <a:r>
              <a:rPr lang="pt-BR" dirty="0"/>
              <a:t>()</a:t>
            </a:r>
          </a:p>
          <a:p>
            <a:r>
              <a:rPr lang="pt-BR" dirty="0" err="1"/>
              <a:t>parentsUntil</a:t>
            </a:r>
            <a:r>
              <a:rPr lang="pt-BR" dirty="0"/>
              <a:t>()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$(document).ready(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span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parents</a:t>
            </a:r>
            <a:r>
              <a:rPr lang="pt-BR" dirty="0"/>
              <a:t>();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span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parents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ul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$(</a:t>
            </a:r>
            <a:r>
              <a:rPr lang="en-US" dirty="0">
                <a:solidFill>
                  <a:srgbClr val="C00000"/>
                </a:solidFill>
              </a:rPr>
              <a:t>“span”</a:t>
            </a:r>
            <a:r>
              <a:rPr lang="en-US" dirty="0"/>
              <a:t>).</a:t>
            </a:r>
            <a:r>
              <a:rPr lang="en-US" dirty="0" err="1"/>
              <a:t>parentsUntil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“div”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 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2" y="2936989"/>
            <a:ext cx="3571875" cy="172402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330910" y="4176073"/>
            <a:ext cx="898690" cy="48494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stCxn id="6" idx="0"/>
          </p:cNvCxnSpPr>
          <p:nvPr/>
        </p:nvCxnSpPr>
        <p:spPr>
          <a:xfrm flipH="1" flipV="1">
            <a:off x="7777113" y="3139126"/>
            <a:ext cx="3142" cy="103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97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Navegação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34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acessar membros abaixo da cadeira hierárquica, temos os métodos:</a:t>
            </a:r>
          </a:p>
          <a:p>
            <a:endParaRPr lang="pt-BR" dirty="0"/>
          </a:p>
          <a:p>
            <a:r>
              <a:rPr lang="pt-BR" dirty="0" err="1"/>
              <a:t>children</a:t>
            </a:r>
            <a:r>
              <a:rPr lang="pt-BR" dirty="0"/>
              <a:t>()</a:t>
            </a:r>
          </a:p>
          <a:p>
            <a:r>
              <a:rPr lang="pt-BR" dirty="0" err="1"/>
              <a:t>find</a:t>
            </a:r>
            <a:r>
              <a:rPr lang="pt-BR" dirty="0"/>
              <a:t>()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$(</a:t>
            </a:r>
            <a:r>
              <a:rPr lang="pt-BR" dirty="0" err="1"/>
              <a:t>document</a:t>
            </a:r>
            <a:r>
              <a:rPr lang="pt-BR" dirty="0"/>
              <a:t>).</a:t>
            </a:r>
            <a:r>
              <a:rPr lang="pt-BR" dirty="0" err="1"/>
              <a:t>ready</a:t>
            </a:r>
            <a:r>
              <a:rPr lang="pt-BR" dirty="0"/>
              <a:t>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(){</a:t>
            </a:r>
            <a:br>
              <a:rPr lang="pt-BR" dirty="0"/>
            </a:b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div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children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div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children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p.first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div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find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span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div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).</a:t>
            </a:r>
            <a:r>
              <a:rPr lang="pt-BR" dirty="0" err="1"/>
              <a:t>find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“*”</a:t>
            </a:r>
            <a:r>
              <a:rPr lang="pt-BR" dirty="0"/>
              <a:t>);</a:t>
            </a:r>
            <a:br>
              <a:rPr lang="pt-BR" dirty="0"/>
            </a:br>
            <a:r>
              <a:rPr lang="pt-BR" dirty="0"/>
              <a:t>});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32" y="2936989"/>
            <a:ext cx="3571875" cy="172402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934225" y="2866745"/>
            <a:ext cx="898690" cy="48494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6" idx="3"/>
          </p:cNvCxnSpPr>
          <p:nvPr/>
        </p:nvCxnSpPr>
        <p:spPr>
          <a:xfrm>
            <a:off x="8065835" y="3280668"/>
            <a:ext cx="3509" cy="95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6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Navegação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35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$(document).ready(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$(</a:t>
            </a:r>
            <a:r>
              <a:rPr lang="en-US" dirty="0">
                <a:solidFill>
                  <a:srgbClr val="C00000"/>
                </a:solidFill>
              </a:rPr>
              <a:t>“h2”</a:t>
            </a:r>
            <a:r>
              <a:rPr lang="en-US" dirty="0"/>
              <a:t>).siblings(</a:t>
            </a:r>
            <a:r>
              <a:rPr lang="en-US" dirty="0">
                <a:solidFill>
                  <a:srgbClr val="C00000"/>
                </a:solidFill>
              </a:rPr>
              <a:t>“p”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“h2”</a:t>
            </a:r>
            <a:r>
              <a:rPr lang="pt-BR" dirty="0"/>
              <a:t>).</a:t>
            </a:r>
            <a:r>
              <a:rPr lang="pt-BR" dirty="0" err="1"/>
              <a:t>next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“h2”</a:t>
            </a:r>
            <a:r>
              <a:rPr lang="pt-BR" dirty="0"/>
              <a:t>).</a:t>
            </a:r>
            <a:r>
              <a:rPr lang="pt-BR" dirty="0" err="1"/>
              <a:t>nextAll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“h2”</a:t>
            </a:r>
            <a:r>
              <a:rPr lang="pt-BR" dirty="0"/>
              <a:t>).</a:t>
            </a:r>
            <a:r>
              <a:rPr lang="pt-BR" dirty="0" err="1"/>
              <a:t>nextUntil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“h6”</a:t>
            </a:r>
            <a:r>
              <a:rPr lang="pt-BR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 </a:t>
            </a:r>
          </a:p>
          <a:p>
            <a:pPr marL="0" indent="0">
              <a:buNone/>
            </a:pPr>
            <a:endParaRPr lang="en-US" dirty="0"/>
          </a:p>
          <a:p>
            <a:r>
              <a:rPr lang="pt-BR" dirty="0" err="1"/>
              <a:t>prev</a:t>
            </a:r>
            <a:r>
              <a:rPr lang="pt-BR" dirty="0"/>
              <a:t>(), </a:t>
            </a:r>
            <a:r>
              <a:rPr lang="pt-BR" dirty="0" err="1"/>
              <a:t>prevAll</a:t>
            </a:r>
            <a:r>
              <a:rPr lang="pt-BR" dirty="0"/>
              <a:t>() &amp; </a:t>
            </a:r>
            <a:r>
              <a:rPr lang="pt-BR" dirty="0" err="1"/>
              <a:t>prevUntil</a:t>
            </a:r>
            <a:r>
              <a:rPr lang="pt-BR" dirty="0"/>
              <a:t>() funcionam da mesma forma, porém eles navegam verticalmente na procura dos elementos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96" y="1870075"/>
            <a:ext cx="3571875" cy="172402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142374" y="3109159"/>
            <a:ext cx="898690" cy="48494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6" idx="6"/>
          </p:cNvCxnSpPr>
          <p:nvPr/>
        </p:nvCxnSpPr>
        <p:spPr>
          <a:xfrm flipV="1">
            <a:off x="8041064" y="3346515"/>
            <a:ext cx="569536" cy="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Navegação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36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Filtrando elementos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$(document).ready(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$(</a:t>
            </a:r>
            <a:r>
              <a:rPr lang="en-US" dirty="0">
                <a:solidFill>
                  <a:srgbClr val="C00000"/>
                </a:solidFill>
              </a:rPr>
              <a:t>“div p”</a:t>
            </a:r>
            <a:r>
              <a:rPr lang="en-US" dirty="0"/>
              <a:t>).first();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div</a:t>
            </a:r>
            <a:r>
              <a:rPr lang="pt-BR" dirty="0">
                <a:solidFill>
                  <a:srgbClr val="C00000"/>
                </a:solidFill>
              </a:rPr>
              <a:t> p”</a:t>
            </a:r>
            <a:r>
              <a:rPr lang="pt-BR" dirty="0"/>
              <a:t>).</a:t>
            </a:r>
            <a:r>
              <a:rPr lang="pt-BR" dirty="0" err="1"/>
              <a:t>last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eq</a:t>
            </a:r>
            <a:r>
              <a:rPr lang="pt-BR" dirty="0"/>
              <a:t>(1);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filter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“.</a:t>
            </a:r>
            <a:r>
              <a:rPr lang="pt-BR" dirty="0" err="1">
                <a:solidFill>
                  <a:srgbClr val="C00000"/>
                </a:solidFill>
              </a:rPr>
              <a:t>intro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$(</a:t>
            </a:r>
            <a:r>
              <a:rPr lang="pt-BR" dirty="0">
                <a:solidFill>
                  <a:srgbClr val="C00000"/>
                </a:solidFill>
              </a:rPr>
              <a:t>“p”</a:t>
            </a:r>
            <a:r>
              <a:rPr lang="pt-BR" dirty="0"/>
              <a:t>).</a:t>
            </a:r>
            <a:r>
              <a:rPr lang="pt-BR" dirty="0" err="1"/>
              <a:t>not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“.</a:t>
            </a:r>
            <a:r>
              <a:rPr lang="pt-BR" dirty="0" err="1">
                <a:solidFill>
                  <a:srgbClr val="C00000"/>
                </a:solidFill>
              </a:rPr>
              <a:t>intro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 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jQuery</a:t>
            </a:r>
            <a:r>
              <a:rPr lang="pt-BR" dirty="0"/>
              <a:t> + </a:t>
            </a:r>
            <a:r>
              <a:rPr lang="pt-BR" dirty="0" smtClean="0"/>
              <a:t>Requisição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37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Realizando chamadas para endereços que retornam dados. Exemplo:</a:t>
            </a:r>
            <a:endParaRPr lang="pt-BR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$.ajax({</a:t>
            </a:r>
            <a:br>
              <a:rPr lang="en-US" dirty="0" smtClean="0"/>
            </a:br>
            <a:r>
              <a:rPr lang="en-US" dirty="0" smtClean="0"/>
              <a:t>     method: ‘’,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url: ‘’”,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data: {},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success: function(){},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error: </a:t>
            </a:r>
            <a:r>
              <a:rPr lang="en-US" dirty="0"/>
              <a:t>function</a:t>
            </a:r>
            <a:r>
              <a:rPr lang="en-US" dirty="0" smtClean="0"/>
              <a:t>(){}</a:t>
            </a:r>
            <a:br>
              <a:rPr lang="en-US" dirty="0" smtClean="0"/>
            </a:b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api.jquery.com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38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http://try.jquery.com/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39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175"/>
            <a:ext cx="10515600" cy="390193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agenda de </a:t>
            </a:r>
            <a:r>
              <a:rPr lang="en-US" dirty="0" err="1"/>
              <a:t>contatos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 err="1"/>
              <a:t>Listar</a:t>
            </a:r>
            <a:r>
              <a:rPr lang="en-US" dirty="0"/>
              <a:t>, </a:t>
            </a:r>
            <a:r>
              <a:rPr lang="en-US" dirty="0" err="1"/>
              <a:t>cadastrar</a:t>
            </a:r>
            <a:r>
              <a:rPr lang="en-US" dirty="0"/>
              <a:t>, </a:t>
            </a:r>
            <a:r>
              <a:rPr lang="en-US" dirty="0" err="1"/>
              <a:t>editar</a:t>
            </a:r>
            <a:r>
              <a:rPr lang="en-US" dirty="0"/>
              <a:t> e remover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: </a:t>
            </a:r>
            <a:r>
              <a:rPr lang="en-US" dirty="0" err="1" smtClean="0"/>
              <a:t>nome</a:t>
            </a:r>
            <a:r>
              <a:rPr lang="en-US" dirty="0" smtClean="0"/>
              <a:t>, e-mail, </a:t>
            </a:r>
            <a:r>
              <a:rPr lang="en-US" dirty="0" err="1" smtClean="0"/>
              <a:t>sexo</a:t>
            </a:r>
            <a:r>
              <a:rPr lang="en-US" dirty="0" smtClean="0"/>
              <a:t>, </a:t>
            </a:r>
            <a:r>
              <a:rPr lang="en-US" dirty="0" err="1" smtClean="0"/>
              <a:t>endereço</a:t>
            </a:r>
            <a:r>
              <a:rPr lang="en-US" dirty="0" smtClean="0"/>
              <a:t>, </a:t>
            </a:r>
            <a:r>
              <a:rPr lang="en-US" dirty="0" err="1" smtClean="0"/>
              <a:t>observações</a:t>
            </a:r>
            <a:endParaRPr lang="en-US" dirty="0" smtClean="0"/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Campos </a:t>
            </a:r>
            <a:r>
              <a:rPr lang="en-US" dirty="0" err="1" smtClean="0"/>
              <a:t>obrigatórios</a:t>
            </a:r>
            <a:r>
              <a:rPr lang="en-US" dirty="0" smtClean="0"/>
              <a:t>: </a:t>
            </a:r>
            <a:r>
              <a:rPr lang="en-US" dirty="0" err="1" smtClean="0"/>
              <a:t>nome</a:t>
            </a:r>
            <a:r>
              <a:rPr lang="en-US" dirty="0" smtClean="0"/>
              <a:t> e e-mail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Antes </a:t>
            </a:r>
            <a:r>
              <a:rPr lang="en-US" dirty="0"/>
              <a:t>de remover </a:t>
            </a:r>
            <a:r>
              <a:rPr lang="en-US" dirty="0" err="1"/>
              <a:t>pedir</a:t>
            </a:r>
            <a:r>
              <a:rPr lang="en-US" dirty="0"/>
              <a:t> </a:t>
            </a:r>
            <a:r>
              <a:rPr lang="en-US" dirty="0" err="1"/>
              <a:t>confirmação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 err="1"/>
              <a:t>Sinalizar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que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observações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listagem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favoritos</a:t>
            </a:r>
            <a:r>
              <a:rPr lang="en-US" dirty="0"/>
              <a:t>, e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sinalizados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listagem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para </a:t>
            </a:r>
            <a:r>
              <a:rPr lang="en-US" dirty="0" err="1"/>
              <a:t>exportar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contatos</a:t>
            </a: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5426110"/>
            <a:ext cx="10515600" cy="634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484B2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</a:pP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5min</a:t>
            </a:r>
          </a:p>
          <a:p>
            <a:pPr lvl="1"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7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entre </a:t>
            </a:r>
            <a:r>
              <a:rPr lang="en-US" dirty="0" err="1"/>
              <a:t>colchetes</a:t>
            </a:r>
            <a:r>
              <a:rPr lang="en-US" dirty="0"/>
              <a:t>, </a:t>
            </a:r>
            <a:r>
              <a:rPr lang="en-US" dirty="0" err="1"/>
              <a:t>separados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vírgula</a:t>
            </a:r>
            <a:r>
              <a:rPr lang="en-US" dirty="0"/>
              <a:t>.</a:t>
            </a:r>
          </a:p>
          <a:p>
            <a:r>
              <a:rPr lang="en-US" dirty="0" err="1"/>
              <a:t>Criação</a:t>
            </a:r>
            <a:r>
              <a:rPr lang="en-US" dirty="0"/>
              <a:t> de array </a:t>
            </a:r>
            <a:r>
              <a:rPr lang="en-US" dirty="0" err="1"/>
              <a:t>vazio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array</a:t>
            </a:r>
            <a:r>
              <a:rPr lang="en-US" dirty="0" smtClean="0"/>
              <a:t>= [];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Declaração</a:t>
            </a:r>
            <a:r>
              <a:rPr lang="en-US" dirty="0"/>
              <a:t> de um array com </a:t>
            </a:r>
            <a:r>
              <a:rPr lang="en-US" dirty="0" err="1"/>
              <a:t>valores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/>
              <a:t>linguagens</a:t>
            </a:r>
            <a:r>
              <a:rPr lang="en-US" dirty="0"/>
              <a:t> = [</a:t>
            </a:r>
            <a:r>
              <a:rPr lang="en-US" dirty="0">
                <a:solidFill>
                  <a:srgbClr val="C00000"/>
                </a:solidFill>
              </a:rPr>
              <a:t>“JavaScript”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“C”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“Java”</a:t>
            </a:r>
            <a:r>
              <a:rPr lang="en-US" dirty="0"/>
              <a:t>]; </a:t>
            </a:r>
          </a:p>
          <a:p>
            <a:pPr marL="0" indent="0">
              <a:buNone/>
            </a:pPr>
            <a:r>
              <a:rPr lang="en-US" dirty="0" err="1"/>
              <a:t>linguagens</a:t>
            </a:r>
            <a:r>
              <a:rPr lang="en-US" dirty="0"/>
              <a:t>[0]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retorna</a:t>
            </a:r>
            <a:r>
              <a:rPr lang="en-US" dirty="0">
                <a:solidFill>
                  <a:schemeClr val="accent6"/>
                </a:solidFill>
              </a:rPr>
              <a:t> “JavaScript”</a:t>
            </a:r>
          </a:p>
          <a:p>
            <a:pPr marL="0" indent="0">
              <a:buNone/>
            </a:pPr>
            <a:r>
              <a:rPr lang="en-US" dirty="0" err="1"/>
              <a:t>linguagens</a:t>
            </a:r>
            <a:r>
              <a:rPr lang="en-US" dirty="0"/>
              <a:t>[1]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>
                <a:solidFill>
                  <a:schemeClr val="accent6"/>
                </a:solidFill>
              </a:rPr>
              <a:t>retorna</a:t>
            </a:r>
            <a:r>
              <a:rPr lang="en-US" dirty="0">
                <a:solidFill>
                  <a:schemeClr val="accent6"/>
                </a:solidFill>
              </a:rPr>
              <a:t> “C”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de um array é </a:t>
            </a:r>
            <a:r>
              <a:rPr lang="en-US" dirty="0" err="1"/>
              <a:t>sempre</a:t>
            </a:r>
            <a:r>
              <a:rPr lang="en-US" dirty="0"/>
              <a:t> [0]. Se </a:t>
            </a:r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do array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inicializada</a:t>
            </a:r>
            <a:r>
              <a:rPr lang="en-US" dirty="0"/>
              <a:t>, </a:t>
            </a:r>
            <a:r>
              <a:rPr lang="en-US" dirty="0" err="1"/>
              <a:t>retornará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undefined</a:t>
            </a:r>
            <a:r>
              <a:rPr lang="en-US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com entre </a:t>
            </a:r>
            <a:r>
              <a:rPr lang="en-US" dirty="0" err="1"/>
              <a:t>chaves</a:t>
            </a:r>
            <a:r>
              <a:rPr lang="en-US" dirty="0"/>
              <a:t>. As </a:t>
            </a:r>
            <a:r>
              <a:rPr lang="en-US" dirty="0" err="1"/>
              <a:t>propriedades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 do valor.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= { </a:t>
            </a:r>
            <a:r>
              <a:rPr lang="en-US" dirty="0" err="1" smtClean="0"/>
              <a:t>nome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“Joao”</a:t>
            </a:r>
            <a:r>
              <a:rPr lang="en-US" dirty="0"/>
              <a:t>, </a:t>
            </a:r>
            <a:r>
              <a:rPr lang="en-US" dirty="0" err="1" smtClean="0"/>
              <a:t>sexo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masculino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 err="1" smtClean="0"/>
              <a:t>idade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30</a:t>
            </a:r>
            <a:r>
              <a:rPr lang="en-US" dirty="0"/>
              <a:t>, </a:t>
            </a:r>
            <a:r>
              <a:rPr lang="en-US" dirty="0" err="1" smtClean="0"/>
              <a:t>enderecos</a:t>
            </a:r>
            <a:r>
              <a:rPr lang="en-US" dirty="0" smtClean="0"/>
              <a:t>:[] </a:t>
            </a:r>
            <a:r>
              <a:rPr lang="en-US" dirty="0"/>
              <a:t>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/>
              <a:t>nome</a:t>
            </a:r>
            <a:r>
              <a:rPr lang="en-US" dirty="0"/>
              <a:t> = </a:t>
            </a:r>
            <a:r>
              <a:rPr lang="en-US" dirty="0" err="1"/>
              <a:t>obj.nome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Ou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/>
              <a:t>nome</a:t>
            </a:r>
            <a:r>
              <a:rPr lang="en-US" dirty="0"/>
              <a:t> = </a:t>
            </a:r>
            <a:r>
              <a:rPr lang="en-US" dirty="0" err="1"/>
              <a:t>obj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nome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/>
              <a:t>lista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{ </a:t>
            </a:r>
            <a:r>
              <a:rPr lang="en-US" dirty="0" err="1" smtClean="0"/>
              <a:t>nome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João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 err="1" smtClean="0"/>
              <a:t>idade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30</a:t>
            </a:r>
            <a:r>
              <a:rPr lang="en-US" dirty="0"/>
              <a:t>, </a:t>
            </a:r>
            <a:r>
              <a:rPr lang="en-US" dirty="0" err="1" smtClean="0"/>
              <a:t>endereco</a:t>
            </a:r>
            <a:r>
              <a:rPr lang="en-US" dirty="0" smtClean="0"/>
              <a:t>: </a:t>
            </a:r>
            <a:r>
              <a:rPr lang="en-US" dirty="0"/>
              <a:t>[] },</a:t>
            </a:r>
          </a:p>
          <a:p>
            <a:pPr marL="0" indent="0">
              <a:buNone/>
            </a:pPr>
            <a:r>
              <a:rPr lang="en-US" dirty="0"/>
              <a:t>    { </a:t>
            </a:r>
            <a:r>
              <a:rPr lang="en-US" dirty="0" err="1" smtClean="0"/>
              <a:t>nome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“Carlos”</a:t>
            </a:r>
            <a:r>
              <a:rPr lang="en-US" dirty="0"/>
              <a:t>, </a:t>
            </a:r>
            <a:r>
              <a:rPr lang="en-US" dirty="0" err="1" smtClean="0"/>
              <a:t>idade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40</a:t>
            </a:r>
            <a:r>
              <a:rPr lang="en-US" dirty="0"/>
              <a:t>, </a:t>
            </a:r>
            <a:r>
              <a:rPr lang="en-US" dirty="0" err="1" smtClean="0"/>
              <a:t>endereco</a:t>
            </a:r>
            <a:r>
              <a:rPr lang="en-US" dirty="0" smtClean="0"/>
              <a:t>:[]}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JSON =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Objeto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 smtClean="0"/>
              <a:t>nome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João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 err="1" smtClean="0"/>
              <a:t>sexo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masculino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 err="1" smtClean="0"/>
              <a:t>idade</a:t>
            </a:r>
            <a:r>
              <a:rPr lang="en-US" dirty="0" smtClean="0"/>
              <a:t>: </a:t>
            </a:r>
            <a:r>
              <a:rPr lang="en-US" dirty="0">
                <a:solidFill>
                  <a:srgbClr val="C00000"/>
                </a:solidFill>
              </a:rPr>
              <a:t>30</a:t>
            </a:r>
            <a:r>
              <a:rPr lang="en-US" dirty="0"/>
              <a:t>, </a:t>
            </a:r>
            <a:r>
              <a:rPr lang="en-US" dirty="0" smtClean="0"/>
              <a:t>"</a:t>
            </a:r>
            <a:r>
              <a:rPr lang="en-US" dirty="0" err="1" smtClean="0"/>
              <a:t>enderecos</a:t>
            </a:r>
            <a:r>
              <a:rPr lang="en-US" dirty="0" smtClean="0"/>
              <a:t>: </a:t>
            </a:r>
            <a:r>
              <a:rPr lang="en-US" dirty="0"/>
              <a:t>[]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Array</a:t>
            </a:r>
          </a:p>
          <a:p>
            <a:pPr marL="0" indent="0">
              <a:buNone/>
            </a:pPr>
            <a:r>
              <a:rPr lang="en-US" dirty="0"/>
              <a:t>[</a:t>
            </a:r>
          </a:p>
          <a:p>
            <a:pPr marL="0" indent="0">
              <a:buNone/>
            </a:pPr>
            <a:r>
              <a:rPr lang="en-US" dirty="0"/>
              <a:t>    { </a:t>
            </a:r>
            <a:r>
              <a:rPr lang="en-US" dirty="0" smtClean="0"/>
              <a:t>“</a:t>
            </a:r>
            <a:r>
              <a:rPr lang="en-US" dirty="0" err="1" smtClean="0"/>
              <a:t>nome</a:t>
            </a:r>
            <a:r>
              <a:rPr lang="en-US" dirty="0" smtClean="0"/>
              <a:t>”: 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João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idade</a:t>
            </a:r>
            <a:r>
              <a:rPr lang="en-US" dirty="0" smtClean="0"/>
              <a:t>”: </a:t>
            </a:r>
            <a:r>
              <a:rPr lang="en-US" dirty="0">
                <a:solidFill>
                  <a:srgbClr val="C00000"/>
                </a:solidFill>
              </a:rPr>
              <a:t>30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endereco</a:t>
            </a:r>
            <a:r>
              <a:rPr lang="en-US" dirty="0" smtClean="0"/>
              <a:t>”: </a:t>
            </a:r>
            <a:r>
              <a:rPr lang="en-US" dirty="0"/>
              <a:t>[] },</a:t>
            </a:r>
          </a:p>
          <a:p>
            <a:pPr marL="0" indent="0">
              <a:buNone/>
            </a:pPr>
            <a:r>
              <a:rPr lang="en-US" dirty="0"/>
              <a:t>    { </a:t>
            </a:r>
            <a:r>
              <a:rPr lang="en-US" dirty="0" smtClean="0"/>
              <a:t>“</a:t>
            </a:r>
            <a:r>
              <a:rPr lang="en-US" dirty="0" err="1" smtClean="0"/>
              <a:t>nome</a:t>
            </a:r>
            <a:r>
              <a:rPr lang="en-US" dirty="0" smtClean="0"/>
              <a:t>”: </a:t>
            </a:r>
            <a:r>
              <a:rPr lang="en-US" dirty="0">
                <a:solidFill>
                  <a:srgbClr val="C00000"/>
                </a:solidFill>
              </a:rPr>
              <a:t>“Carlos”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idade</a:t>
            </a:r>
            <a:r>
              <a:rPr lang="en-US" dirty="0" smtClean="0"/>
              <a:t>”: </a:t>
            </a:r>
            <a:r>
              <a:rPr lang="en-US" dirty="0">
                <a:solidFill>
                  <a:srgbClr val="C00000"/>
                </a:solidFill>
              </a:rPr>
              <a:t>40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dirty="0" err="1" smtClean="0"/>
              <a:t>endereco</a:t>
            </a:r>
            <a:r>
              <a:rPr lang="en-US" dirty="0" smtClean="0"/>
              <a:t>”:[]}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Funções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JSON.stringify</a:t>
            </a:r>
            <a:r>
              <a:rPr lang="en-US" dirty="0"/>
              <a:t>(object/array)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en-US" dirty="0" err="1" smtClean="0">
                <a:solidFill>
                  <a:schemeClr val="accent6"/>
                </a:solidFill>
              </a:rPr>
              <a:t>retorna</a:t>
            </a:r>
            <a:r>
              <a:rPr lang="en-US" dirty="0" smtClean="0">
                <a:solidFill>
                  <a:schemeClr val="accent6"/>
                </a:solidFill>
              </a:rPr>
              <a:t> a </a:t>
            </a:r>
            <a:r>
              <a:rPr lang="en-US" dirty="0">
                <a:solidFill>
                  <a:schemeClr val="accent6"/>
                </a:solidFill>
              </a:rPr>
              <a:t>“string</a:t>
            </a:r>
            <a:r>
              <a:rPr lang="en-US" dirty="0" smtClean="0">
                <a:solidFill>
                  <a:schemeClr val="accent6"/>
                </a:solidFill>
              </a:rPr>
              <a:t>” do </a:t>
            </a:r>
            <a:r>
              <a:rPr lang="en-US" dirty="0" err="1" smtClean="0">
                <a:solidFill>
                  <a:schemeClr val="accent6"/>
                </a:solidFill>
              </a:rPr>
              <a:t>objeto</a:t>
            </a:r>
            <a:r>
              <a:rPr lang="en-US" dirty="0" smtClean="0">
                <a:solidFill>
                  <a:schemeClr val="accent6"/>
                </a:solidFill>
              </a:rPr>
              <a:t>/array </a:t>
            </a:r>
            <a:r>
              <a:rPr lang="en-US" dirty="0" err="1" smtClean="0">
                <a:solidFill>
                  <a:schemeClr val="accent6"/>
                </a:solidFill>
              </a:rPr>
              <a:t>serializado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err="1"/>
              <a:t>JSON.parse</a:t>
            </a:r>
            <a:r>
              <a:rPr lang="en-US" dirty="0"/>
              <a:t>(string) </a:t>
            </a:r>
            <a:r>
              <a:rPr lang="en-US" dirty="0" smtClean="0">
                <a:solidFill>
                  <a:schemeClr val="accent6"/>
                </a:solidFill>
              </a:rPr>
              <a:t>// </a:t>
            </a:r>
            <a:r>
              <a:rPr lang="en-US" dirty="0" err="1" smtClean="0">
                <a:solidFill>
                  <a:schemeClr val="accent6"/>
                </a:solidFill>
              </a:rPr>
              <a:t>retorna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objeto</a:t>
            </a:r>
            <a:r>
              <a:rPr lang="en-US" dirty="0" smtClean="0">
                <a:solidFill>
                  <a:schemeClr val="accent6"/>
                </a:solidFill>
              </a:rPr>
              <a:t>/array </a:t>
            </a:r>
            <a:r>
              <a:rPr lang="en-US" dirty="0" err="1" smtClean="0">
                <a:solidFill>
                  <a:schemeClr val="accent6"/>
                </a:solidFill>
              </a:rPr>
              <a:t>deserializado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12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localStorage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Armazenamento de dados no navegador (em forma de texto)</a:t>
            </a:r>
          </a:p>
          <a:p>
            <a:endParaRPr lang="pt-BR" dirty="0"/>
          </a:p>
          <a:p>
            <a:r>
              <a:rPr lang="pt-BR" dirty="0"/>
              <a:t>Os dados não são enviados para o servidor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localStorage.setItem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“nome”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“valor”</a:t>
            </a:r>
            <a:r>
              <a:rPr lang="pt-BR" dirty="0"/>
              <a:t>); </a:t>
            </a:r>
            <a:r>
              <a:rPr lang="pt-BR" dirty="0">
                <a:solidFill>
                  <a:schemeClr val="accent6"/>
                </a:solidFill>
              </a:rPr>
              <a:t>//armazena “valor” em “nome”</a:t>
            </a:r>
          </a:p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chemeClr val="accent1"/>
                </a:solidFill>
              </a:rPr>
              <a:t>const</a:t>
            </a:r>
            <a:r>
              <a:rPr lang="pt-BR" dirty="0" smtClean="0"/>
              <a:t> </a:t>
            </a:r>
            <a:r>
              <a:rPr lang="pt-BR" dirty="0"/>
              <a:t>nome = </a:t>
            </a:r>
            <a:r>
              <a:rPr lang="pt-BR" dirty="0" err="1"/>
              <a:t>localStorage.getItem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“nome”</a:t>
            </a:r>
            <a:r>
              <a:rPr lang="pt-BR" dirty="0"/>
              <a:t>); </a:t>
            </a:r>
            <a:r>
              <a:rPr lang="pt-BR" dirty="0">
                <a:solidFill>
                  <a:schemeClr val="accent6"/>
                </a:solidFill>
              </a:rPr>
              <a:t>//retorna o valor de “nome”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35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Interessantes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http://www.w3schools.com</a:t>
            </a:r>
            <a:r>
              <a:rPr lang="pt-BR" dirty="0" smtClean="0">
                <a:hlinkClick r:id="rId2"/>
              </a:rPr>
              <a:t>/</a:t>
            </a:r>
          </a:p>
          <a:p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://stackoverflow.com/</a:t>
            </a:r>
            <a:endParaRPr lang="pt-BR" dirty="0"/>
          </a:p>
          <a:p>
            <a:r>
              <a:rPr lang="pt-BR" dirty="0">
                <a:hlinkClick r:id="rId3"/>
              </a:rPr>
              <a:t>https://jsfiddle.net/</a:t>
            </a:r>
            <a:endParaRPr lang="pt-BR" dirty="0"/>
          </a:p>
          <a:p>
            <a:r>
              <a:rPr lang="pt-BR" dirty="0">
                <a:hlinkClick r:id="rId4"/>
              </a:rPr>
              <a:t>http://javascriptcompressor.com/</a:t>
            </a:r>
            <a:endParaRPr lang="pt-BR" dirty="0"/>
          </a:p>
          <a:p>
            <a:r>
              <a:rPr lang="pt-BR" dirty="0">
                <a:hlinkClick r:id="rId5"/>
              </a:rPr>
              <a:t>http://jsbeautifier.org/</a:t>
            </a:r>
            <a:endParaRPr lang="pt-BR" dirty="0"/>
          </a:p>
          <a:p>
            <a:r>
              <a:rPr lang="pt-BR" dirty="0">
                <a:hlinkClick r:id="rId6"/>
              </a:rPr>
              <a:t>http://caniuse.com/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1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Minicurso no </a:t>
            </a:r>
            <a:r>
              <a:rPr lang="pt-BR" dirty="0" err="1" smtClean="0"/>
              <a:t>CodeSchools</a:t>
            </a:r>
            <a:endParaRPr lang="pt-BR" dirty="0"/>
          </a:p>
          <a:p>
            <a:r>
              <a:rPr lang="pt-BR" dirty="0" smtClean="0">
                <a:hlinkClick r:id="rId2"/>
              </a:rPr>
              <a:t>http://javascript-roadtrip.codeschool.com/</a:t>
            </a:r>
            <a:endParaRPr lang="pt-BR" dirty="0"/>
          </a:p>
          <a:p>
            <a:r>
              <a:rPr lang="pt-BR" dirty="0">
                <a:hlinkClick r:id="rId3"/>
              </a:rPr>
              <a:t>http://javascript-roadtrip-part2.codeschool.com/</a:t>
            </a:r>
            <a:endParaRPr lang="pt-BR" dirty="0"/>
          </a:p>
          <a:p>
            <a:r>
              <a:rPr lang="pt-BR" dirty="0">
                <a:hlinkClick r:id="rId4"/>
              </a:rPr>
              <a:t>http://javascript-roadtrip-part3.codeschool.com/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1A2-A651-4B4F-B9B3-1CF81C5B1E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935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7720</TotalTime>
  <Words>1330</Words>
  <Application>Microsoft Office PowerPoint</Application>
  <PresentationFormat>Widescreen</PresentationFormat>
  <Paragraphs>327</Paragraphs>
  <Slides>39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Arial Narrow</vt:lpstr>
      <vt:lpstr>Calibri</vt:lpstr>
      <vt:lpstr>Wingdings</vt:lpstr>
      <vt:lpstr>Tema do Office</vt:lpstr>
      <vt:lpstr>Apresentação do PowerPoint</vt:lpstr>
      <vt:lpstr>Sumário</vt:lpstr>
      <vt:lpstr>null / undefined</vt:lpstr>
      <vt:lpstr>Arrays</vt:lpstr>
      <vt:lpstr>Objetos</vt:lpstr>
      <vt:lpstr>JSON</vt:lpstr>
      <vt:lpstr>localStorage</vt:lpstr>
      <vt:lpstr>Links Interessantes</vt:lpstr>
      <vt:lpstr>Complemento</vt:lpstr>
      <vt:lpstr>jQuery</vt:lpstr>
      <vt:lpstr>Introdução</vt:lpstr>
      <vt:lpstr>Como Usar</vt:lpstr>
      <vt:lpstr>Sintaxe</vt:lpstr>
      <vt:lpstr>Sintaxe</vt:lpstr>
      <vt:lpstr>Sintaxe</vt:lpstr>
      <vt:lpstr>Organização do Código</vt:lpstr>
      <vt:lpstr>Eventos e Efeitos</vt:lpstr>
      <vt:lpstr>Eventos e Efeitos</vt:lpstr>
      <vt:lpstr>Eventos e Efeitos</vt:lpstr>
      <vt:lpstr>Callbacks</vt:lpstr>
      <vt:lpstr>Encadeamento</vt:lpstr>
      <vt:lpstr>jQuery + HTML</vt:lpstr>
      <vt:lpstr>jQuery + HTML</vt:lpstr>
      <vt:lpstr>jQuery + HTML</vt:lpstr>
      <vt:lpstr>jQuery + HTML</vt:lpstr>
      <vt:lpstr>jQuery + HTML</vt:lpstr>
      <vt:lpstr>jQuery + CSS</vt:lpstr>
      <vt:lpstr>jQuery + CSS</vt:lpstr>
      <vt:lpstr>jQuery + CSS</vt:lpstr>
      <vt:lpstr>jQuery + CSS</vt:lpstr>
      <vt:lpstr>jQuery + CSS</vt:lpstr>
      <vt:lpstr>jQuery + Navegação</vt:lpstr>
      <vt:lpstr>jQuery + Navegação</vt:lpstr>
      <vt:lpstr>jQuery + Navegação</vt:lpstr>
      <vt:lpstr>jQuery + Navegação</vt:lpstr>
      <vt:lpstr>jQuery + Navegação</vt:lpstr>
      <vt:lpstr>jQuery + Requisição</vt:lpstr>
      <vt:lpstr>Complemento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Vinicius Jacobs</dc:creator>
  <cp:keywords>Forlogic</cp:keywords>
  <cp:lastModifiedBy>Luiz Guilherme Mendes Ferrari</cp:lastModifiedBy>
  <cp:revision>520</cp:revision>
  <dcterms:created xsi:type="dcterms:W3CDTF">2014-09-02T14:03:21Z</dcterms:created>
  <dcterms:modified xsi:type="dcterms:W3CDTF">2018-01-22T12:47:44Z</dcterms:modified>
</cp:coreProperties>
</file>