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57" r:id="rId3"/>
    <p:sldId id="258" r:id="rId4"/>
    <p:sldId id="259" r:id="rId5"/>
    <p:sldId id="261" r:id="rId6"/>
    <p:sldId id="262" r:id="rId7"/>
    <p:sldId id="269" r:id="rId8"/>
    <p:sldId id="267" r:id="rId9"/>
    <p:sldId id="266" r:id="rId10"/>
    <p:sldId id="260"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96018"/>
  </p:normalViewPr>
  <p:slideViewPr>
    <p:cSldViewPr snapToGrid="0">
      <p:cViewPr varScale="1">
        <p:scale>
          <a:sx n="113" d="100"/>
          <a:sy n="113" d="100"/>
        </p:scale>
        <p:origin x="2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1297-F026-03E9-B282-7C6813961B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6534C0-9C91-3E2E-9E33-467D90357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617E8D-B46A-CC04-99B2-B85A3122F64E}"/>
              </a:ext>
            </a:extLst>
          </p:cNvPr>
          <p:cNvSpPr>
            <a:spLocks noGrp="1"/>
          </p:cNvSpPr>
          <p:nvPr>
            <p:ph type="dt" sz="half" idx="10"/>
          </p:nvPr>
        </p:nvSpPr>
        <p:spPr/>
        <p:txBody>
          <a:bodyPr/>
          <a:lstStyle/>
          <a:p>
            <a:fld id="{DD32E951-9A41-8947-8841-B75C2F89CC89}" type="datetimeFigureOut">
              <a:rPr lang="en-US" smtClean="0"/>
              <a:t>9/25/23</a:t>
            </a:fld>
            <a:endParaRPr lang="en-US"/>
          </a:p>
        </p:txBody>
      </p:sp>
      <p:sp>
        <p:nvSpPr>
          <p:cNvPr id="5" name="Footer Placeholder 4">
            <a:extLst>
              <a:ext uri="{FF2B5EF4-FFF2-40B4-BE49-F238E27FC236}">
                <a16:creationId xmlns:a16="http://schemas.microsoft.com/office/drawing/2014/main" id="{3BE38A9C-4365-99C3-41D2-037CBECCE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4FC9C-6613-5660-62AD-A7D1B335C60B}"/>
              </a:ext>
            </a:extLst>
          </p:cNvPr>
          <p:cNvSpPr>
            <a:spLocks noGrp="1"/>
          </p:cNvSpPr>
          <p:nvPr>
            <p:ph type="sldNum" sz="quarter" idx="12"/>
          </p:nvPr>
        </p:nvSpPr>
        <p:spPr/>
        <p:txBody>
          <a:bodyPr/>
          <a:lstStyle/>
          <a:p>
            <a:fld id="{C9B5112B-6B37-C749-88B1-69A32727683E}" type="slidenum">
              <a:rPr lang="en-US" smtClean="0"/>
              <a:t>‹#›</a:t>
            </a:fld>
            <a:endParaRPr lang="en-US"/>
          </a:p>
        </p:txBody>
      </p:sp>
    </p:spTree>
    <p:extLst>
      <p:ext uri="{BB962C8B-B14F-4D97-AF65-F5344CB8AC3E}">
        <p14:creationId xmlns:p14="http://schemas.microsoft.com/office/powerpoint/2010/main" val="111219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5E43-5928-F919-4FED-17712B7461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107638-1767-CF7B-4F1E-D304D48E9A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DFA331-685C-42C4-D331-099D29D97720}"/>
              </a:ext>
            </a:extLst>
          </p:cNvPr>
          <p:cNvSpPr>
            <a:spLocks noGrp="1"/>
          </p:cNvSpPr>
          <p:nvPr>
            <p:ph type="dt" sz="half" idx="10"/>
          </p:nvPr>
        </p:nvSpPr>
        <p:spPr/>
        <p:txBody>
          <a:bodyPr/>
          <a:lstStyle/>
          <a:p>
            <a:fld id="{DD32E951-9A41-8947-8841-B75C2F89CC89}" type="datetimeFigureOut">
              <a:rPr lang="en-US" smtClean="0"/>
              <a:t>9/25/23</a:t>
            </a:fld>
            <a:endParaRPr lang="en-US"/>
          </a:p>
        </p:txBody>
      </p:sp>
      <p:sp>
        <p:nvSpPr>
          <p:cNvPr id="5" name="Footer Placeholder 4">
            <a:extLst>
              <a:ext uri="{FF2B5EF4-FFF2-40B4-BE49-F238E27FC236}">
                <a16:creationId xmlns:a16="http://schemas.microsoft.com/office/drawing/2014/main" id="{1C53EFDE-F4B9-4C25-538A-E98647335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3C5DF-536B-2E90-4850-B1A2CC4DE284}"/>
              </a:ext>
            </a:extLst>
          </p:cNvPr>
          <p:cNvSpPr>
            <a:spLocks noGrp="1"/>
          </p:cNvSpPr>
          <p:nvPr>
            <p:ph type="sldNum" sz="quarter" idx="12"/>
          </p:nvPr>
        </p:nvSpPr>
        <p:spPr/>
        <p:txBody>
          <a:bodyPr/>
          <a:lstStyle/>
          <a:p>
            <a:fld id="{C9B5112B-6B37-C749-88B1-69A32727683E}" type="slidenum">
              <a:rPr lang="en-US" smtClean="0"/>
              <a:t>‹#›</a:t>
            </a:fld>
            <a:endParaRPr lang="en-US"/>
          </a:p>
        </p:txBody>
      </p:sp>
    </p:spTree>
    <p:extLst>
      <p:ext uri="{BB962C8B-B14F-4D97-AF65-F5344CB8AC3E}">
        <p14:creationId xmlns:p14="http://schemas.microsoft.com/office/powerpoint/2010/main" val="136746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33436D-7C51-07D6-34D2-AD755C0B0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DAAD2A-1EE1-3F0B-2BF2-F6CD01DFFD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370B0-70B0-800B-2FCE-6DC705C1CF85}"/>
              </a:ext>
            </a:extLst>
          </p:cNvPr>
          <p:cNvSpPr>
            <a:spLocks noGrp="1"/>
          </p:cNvSpPr>
          <p:nvPr>
            <p:ph type="dt" sz="half" idx="10"/>
          </p:nvPr>
        </p:nvSpPr>
        <p:spPr/>
        <p:txBody>
          <a:bodyPr/>
          <a:lstStyle/>
          <a:p>
            <a:fld id="{DD32E951-9A41-8947-8841-B75C2F89CC89}" type="datetimeFigureOut">
              <a:rPr lang="en-US" smtClean="0"/>
              <a:t>9/25/23</a:t>
            </a:fld>
            <a:endParaRPr lang="en-US"/>
          </a:p>
        </p:txBody>
      </p:sp>
      <p:sp>
        <p:nvSpPr>
          <p:cNvPr id="5" name="Footer Placeholder 4">
            <a:extLst>
              <a:ext uri="{FF2B5EF4-FFF2-40B4-BE49-F238E27FC236}">
                <a16:creationId xmlns:a16="http://schemas.microsoft.com/office/drawing/2014/main" id="{7D973FAB-A516-D85E-DDB2-C17A2DD2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752EB-9A62-B824-2B16-81B9C5D081E7}"/>
              </a:ext>
            </a:extLst>
          </p:cNvPr>
          <p:cNvSpPr>
            <a:spLocks noGrp="1"/>
          </p:cNvSpPr>
          <p:nvPr>
            <p:ph type="sldNum" sz="quarter" idx="12"/>
          </p:nvPr>
        </p:nvSpPr>
        <p:spPr/>
        <p:txBody>
          <a:bodyPr/>
          <a:lstStyle/>
          <a:p>
            <a:fld id="{C9B5112B-6B37-C749-88B1-69A32727683E}" type="slidenum">
              <a:rPr lang="en-US" smtClean="0"/>
              <a:t>‹#›</a:t>
            </a:fld>
            <a:endParaRPr lang="en-US"/>
          </a:p>
        </p:txBody>
      </p:sp>
    </p:spTree>
    <p:extLst>
      <p:ext uri="{BB962C8B-B14F-4D97-AF65-F5344CB8AC3E}">
        <p14:creationId xmlns:p14="http://schemas.microsoft.com/office/powerpoint/2010/main" val="160276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5E3D-94F1-100B-C160-AC9E14ECD1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55F1C-B7CD-D707-828F-EC1F600031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DE497-FB4B-3711-6912-1C6E87D46A79}"/>
              </a:ext>
            </a:extLst>
          </p:cNvPr>
          <p:cNvSpPr>
            <a:spLocks noGrp="1"/>
          </p:cNvSpPr>
          <p:nvPr>
            <p:ph type="dt" sz="half" idx="10"/>
          </p:nvPr>
        </p:nvSpPr>
        <p:spPr/>
        <p:txBody>
          <a:bodyPr/>
          <a:lstStyle/>
          <a:p>
            <a:fld id="{DD32E951-9A41-8947-8841-B75C2F89CC89}" type="datetimeFigureOut">
              <a:rPr lang="en-US" smtClean="0"/>
              <a:t>9/25/23</a:t>
            </a:fld>
            <a:endParaRPr lang="en-US"/>
          </a:p>
        </p:txBody>
      </p:sp>
      <p:sp>
        <p:nvSpPr>
          <p:cNvPr id="5" name="Footer Placeholder 4">
            <a:extLst>
              <a:ext uri="{FF2B5EF4-FFF2-40B4-BE49-F238E27FC236}">
                <a16:creationId xmlns:a16="http://schemas.microsoft.com/office/drawing/2014/main" id="{0AEC3AFD-FC23-3359-3DA9-79DDF0A91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C77E5-3874-7321-FEF4-CC376DA9E026}"/>
              </a:ext>
            </a:extLst>
          </p:cNvPr>
          <p:cNvSpPr>
            <a:spLocks noGrp="1"/>
          </p:cNvSpPr>
          <p:nvPr>
            <p:ph type="sldNum" sz="quarter" idx="12"/>
          </p:nvPr>
        </p:nvSpPr>
        <p:spPr/>
        <p:txBody>
          <a:bodyPr/>
          <a:lstStyle/>
          <a:p>
            <a:fld id="{C9B5112B-6B37-C749-88B1-69A32727683E}" type="slidenum">
              <a:rPr lang="en-US" smtClean="0"/>
              <a:t>‹#›</a:t>
            </a:fld>
            <a:endParaRPr lang="en-US"/>
          </a:p>
        </p:txBody>
      </p:sp>
    </p:spTree>
    <p:extLst>
      <p:ext uri="{BB962C8B-B14F-4D97-AF65-F5344CB8AC3E}">
        <p14:creationId xmlns:p14="http://schemas.microsoft.com/office/powerpoint/2010/main" val="3190927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E790-511E-0898-C275-058F8EFA41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675C4-7B3A-1B69-1D40-E9C6587B6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B3DEB2-7850-143E-BCCE-141088E8CA0B}"/>
              </a:ext>
            </a:extLst>
          </p:cNvPr>
          <p:cNvSpPr>
            <a:spLocks noGrp="1"/>
          </p:cNvSpPr>
          <p:nvPr>
            <p:ph type="dt" sz="half" idx="10"/>
          </p:nvPr>
        </p:nvSpPr>
        <p:spPr/>
        <p:txBody>
          <a:bodyPr/>
          <a:lstStyle/>
          <a:p>
            <a:fld id="{DD32E951-9A41-8947-8841-B75C2F89CC89}" type="datetimeFigureOut">
              <a:rPr lang="en-US" smtClean="0"/>
              <a:t>9/25/23</a:t>
            </a:fld>
            <a:endParaRPr lang="en-US"/>
          </a:p>
        </p:txBody>
      </p:sp>
      <p:sp>
        <p:nvSpPr>
          <p:cNvPr id="5" name="Footer Placeholder 4">
            <a:extLst>
              <a:ext uri="{FF2B5EF4-FFF2-40B4-BE49-F238E27FC236}">
                <a16:creationId xmlns:a16="http://schemas.microsoft.com/office/drawing/2014/main" id="{3BE99DE0-B281-AC3E-9DCC-FBC187EA1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F9FE2-164A-896B-5246-BE1459EFF44A}"/>
              </a:ext>
            </a:extLst>
          </p:cNvPr>
          <p:cNvSpPr>
            <a:spLocks noGrp="1"/>
          </p:cNvSpPr>
          <p:nvPr>
            <p:ph type="sldNum" sz="quarter" idx="12"/>
          </p:nvPr>
        </p:nvSpPr>
        <p:spPr/>
        <p:txBody>
          <a:bodyPr/>
          <a:lstStyle/>
          <a:p>
            <a:fld id="{C9B5112B-6B37-C749-88B1-69A32727683E}" type="slidenum">
              <a:rPr lang="en-US" smtClean="0"/>
              <a:t>‹#›</a:t>
            </a:fld>
            <a:endParaRPr lang="en-US"/>
          </a:p>
        </p:txBody>
      </p:sp>
    </p:spTree>
    <p:extLst>
      <p:ext uri="{BB962C8B-B14F-4D97-AF65-F5344CB8AC3E}">
        <p14:creationId xmlns:p14="http://schemas.microsoft.com/office/powerpoint/2010/main" val="14365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843D-19C4-3E1E-A54D-277F377BE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0D7157-C1FF-6E1E-F48C-4E9EC9CD0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8366A8-04A3-7DA2-867A-C2E93E3F3C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88D934-2848-D1B7-E1A0-990B7884A6AB}"/>
              </a:ext>
            </a:extLst>
          </p:cNvPr>
          <p:cNvSpPr>
            <a:spLocks noGrp="1"/>
          </p:cNvSpPr>
          <p:nvPr>
            <p:ph type="dt" sz="half" idx="10"/>
          </p:nvPr>
        </p:nvSpPr>
        <p:spPr/>
        <p:txBody>
          <a:bodyPr/>
          <a:lstStyle/>
          <a:p>
            <a:fld id="{DD32E951-9A41-8947-8841-B75C2F89CC89}" type="datetimeFigureOut">
              <a:rPr lang="en-US" smtClean="0"/>
              <a:t>9/25/23</a:t>
            </a:fld>
            <a:endParaRPr lang="en-US"/>
          </a:p>
        </p:txBody>
      </p:sp>
      <p:sp>
        <p:nvSpPr>
          <p:cNvPr id="6" name="Footer Placeholder 5">
            <a:extLst>
              <a:ext uri="{FF2B5EF4-FFF2-40B4-BE49-F238E27FC236}">
                <a16:creationId xmlns:a16="http://schemas.microsoft.com/office/drawing/2014/main" id="{9195ADC8-31C9-671A-43A1-8E789CF44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4D1FB4-7D63-64E5-A535-01B680305A60}"/>
              </a:ext>
            </a:extLst>
          </p:cNvPr>
          <p:cNvSpPr>
            <a:spLocks noGrp="1"/>
          </p:cNvSpPr>
          <p:nvPr>
            <p:ph type="sldNum" sz="quarter" idx="12"/>
          </p:nvPr>
        </p:nvSpPr>
        <p:spPr/>
        <p:txBody>
          <a:bodyPr/>
          <a:lstStyle/>
          <a:p>
            <a:fld id="{C9B5112B-6B37-C749-88B1-69A32727683E}" type="slidenum">
              <a:rPr lang="en-US" smtClean="0"/>
              <a:t>‹#›</a:t>
            </a:fld>
            <a:endParaRPr lang="en-US"/>
          </a:p>
        </p:txBody>
      </p:sp>
    </p:spTree>
    <p:extLst>
      <p:ext uri="{BB962C8B-B14F-4D97-AF65-F5344CB8AC3E}">
        <p14:creationId xmlns:p14="http://schemas.microsoft.com/office/powerpoint/2010/main" val="376030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DAB8-C928-36DE-5F91-7920067CEC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8C78CA-4573-AC7E-CF8C-569EA4498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EC6831-2979-05D6-E6EC-239BE84C37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B83BC9-E17A-5E0E-47F2-DD65275B7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9EE4B-2186-2897-8FF1-9252F95E6E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377E62-FFE2-F3A6-4BFF-A7B28C82282E}"/>
              </a:ext>
            </a:extLst>
          </p:cNvPr>
          <p:cNvSpPr>
            <a:spLocks noGrp="1"/>
          </p:cNvSpPr>
          <p:nvPr>
            <p:ph type="dt" sz="half" idx="10"/>
          </p:nvPr>
        </p:nvSpPr>
        <p:spPr/>
        <p:txBody>
          <a:bodyPr/>
          <a:lstStyle/>
          <a:p>
            <a:fld id="{DD32E951-9A41-8947-8841-B75C2F89CC89}" type="datetimeFigureOut">
              <a:rPr lang="en-US" smtClean="0"/>
              <a:t>9/25/23</a:t>
            </a:fld>
            <a:endParaRPr lang="en-US"/>
          </a:p>
        </p:txBody>
      </p:sp>
      <p:sp>
        <p:nvSpPr>
          <p:cNvPr id="8" name="Footer Placeholder 7">
            <a:extLst>
              <a:ext uri="{FF2B5EF4-FFF2-40B4-BE49-F238E27FC236}">
                <a16:creationId xmlns:a16="http://schemas.microsoft.com/office/drawing/2014/main" id="{FC68AA5D-9E92-1478-B2D2-EFFC52B66C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0C2003-6F64-7E2E-49BD-E7F638860E1D}"/>
              </a:ext>
            </a:extLst>
          </p:cNvPr>
          <p:cNvSpPr>
            <a:spLocks noGrp="1"/>
          </p:cNvSpPr>
          <p:nvPr>
            <p:ph type="sldNum" sz="quarter" idx="12"/>
          </p:nvPr>
        </p:nvSpPr>
        <p:spPr/>
        <p:txBody>
          <a:bodyPr/>
          <a:lstStyle/>
          <a:p>
            <a:fld id="{C9B5112B-6B37-C749-88B1-69A32727683E}" type="slidenum">
              <a:rPr lang="en-US" smtClean="0"/>
              <a:t>‹#›</a:t>
            </a:fld>
            <a:endParaRPr lang="en-US"/>
          </a:p>
        </p:txBody>
      </p:sp>
    </p:spTree>
    <p:extLst>
      <p:ext uri="{BB962C8B-B14F-4D97-AF65-F5344CB8AC3E}">
        <p14:creationId xmlns:p14="http://schemas.microsoft.com/office/powerpoint/2010/main" val="71425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8B91-063D-02A4-668F-87E49BC8B6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77DABA-80CC-6C65-2B55-23912A672E47}"/>
              </a:ext>
            </a:extLst>
          </p:cNvPr>
          <p:cNvSpPr>
            <a:spLocks noGrp="1"/>
          </p:cNvSpPr>
          <p:nvPr>
            <p:ph type="dt" sz="half" idx="10"/>
          </p:nvPr>
        </p:nvSpPr>
        <p:spPr/>
        <p:txBody>
          <a:bodyPr/>
          <a:lstStyle/>
          <a:p>
            <a:fld id="{DD32E951-9A41-8947-8841-B75C2F89CC89}" type="datetimeFigureOut">
              <a:rPr lang="en-US" smtClean="0"/>
              <a:t>9/25/23</a:t>
            </a:fld>
            <a:endParaRPr lang="en-US"/>
          </a:p>
        </p:txBody>
      </p:sp>
      <p:sp>
        <p:nvSpPr>
          <p:cNvPr id="4" name="Footer Placeholder 3">
            <a:extLst>
              <a:ext uri="{FF2B5EF4-FFF2-40B4-BE49-F238E27FC236}">
                <a16:creationId xmlns:a16="http://schemas.microsoft.com/office/drawing/2014/main" id="{D88BC1A0-F4A9-68B7-4817-6358DCED2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548679-02F5-7AFE-BBAB-DCB52FFF920A}"/>
              </a:ext>
            </a:extLst>
          </p:cNvPr>
          <p:cNvSpPr>
            <a:spLocks noGrp="1"/>
          </p:cNvSpPr>
          <p:nvPr>
            <p:ph type="sldNum" sz="quarter" idx="12"/>
          </p:nvPr>
        </p:nvSpPr>
        <p:spPr/>
        <p:txBody>
          <a:bodyPr/>
          <a:lstStyle/>
          <a:p>
            <a:fld id="{C9B5112B-6B37-C749-88B1-69A32727683E}" type="slidenum">
              <a:rPr lang="en-US" smtClean="0"/>
              <a:t>‹#›</a:t>
            </a:fld>
            <a:endParaRPr lang="en-US"/>
          </a:p>
        </p:txBody>
      </p:sp>
    </p:spTree>
    <p:extLst>
      <p:ext uri="{BB962C8B-B14F-4D97-AF65-F5344CB8AC3E}">
        <p14:creationId xmlns:p14="http://schemas.microsoft.com/office/powerpoint/2010/main" val="1409969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DF1F4-5FC6-A9A3-98FB-FC380C87AEDC}"/>
              </a:ext>
            </a:extLst>
          </p:cNvPr>
          <p:cNvSpPr>
            <a:spLocks noGrp="1"/>
          </p:cNvSpPr>
          <p:nvPr>
            <p:ph type="dt" sz="half" idx="10"/>
          </p:nvPr>
        </p:nvSpPr>
        <p:spPr/>
        <p:txBody>
          <a:bodyPr/>
          <a:lstStyle/>
          <a:p>
            <a:fld id="{DD32E951-9A41-8947-8841-B75C2F89CC89}" type="datetimeFigureOut">
              <a:rPr lang="en-US" smtClean="0"/>
              <a:t>9/25/23</a:t>
            </a:fld>
            <a:endParaRPr lang="en-US"/>
          </a:p>
        </p:txBody>
      </p:sp>
      <p:sp>
        <p:nvSpPr>
          <p:cNvPr id="3" name="Footer Placeholder 2">
            <a:extLst>
              <a:ext uri="{FF2B5EF4-FFF2-40B4-BE49-F238E27FC236}">
                <a16:creationId xmlns:a16="http://schemas.microsoft.com/office/drawing/2014/main" id="{7C132B90-586B-4497-3E23-C91D8D71D4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CC5BBB-1835-0989-7E30-7F1492CD95ED}"/>
              </a:ext>
            </a:extLst>
          </p:cNvPr>
          <p:cNvSpPr>
            <a:spLocks noGrp="1"/>
          </p:cNvSpPr>
          <p:nvPr>
            <p:ph type="sldNum" sz="quarter" idx="12"/>
          </p:nvPr>
        </p:nvSpPr>
        <p:spPr/>
        <p:txBody>
          <a:bodyPr/>
          <a:lstStyle/>
          <a:p>
            <a:fld id="{C9B5112B-6B37-C749-88B1-69A32727683E}" type="slidenum">
              <a:rPr lang="en-US" smtClean="0"/>
              <a:t>‹#›</a:t>
            </a:fld>
            <a:endParaRPr lang="en-US"/>
          </a:p>
        </p:txBody>
      </p:sp>
    </p:spTree>
    <p:extLst>
      <p:ext uri="{BB962C8B-B14F-4D97-AF65-F5344CB8AC3E}">
        <p14:creationId xmlns:p14="http://schemas.microsoft.com/office/powerpoint/2010/main" val="362239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FA9F-50EF-8D6E-38DB-71199E7E1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295D94-C10B-D835-91B3-2CC123FE93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4B1A7B-704E-534A-E580-055C2DE95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408DE8-72C7-3CB0-2D84-723C66A986FD}"/>
              </a:ext>
            </a:extLst>
          </p:cNvPr>
          <p:cNvSpPr>
            <a:spLocks noGrp="1"/>
          </p:cNvSpPr>
          <p:nvPr>
            <p:ph type="dt" sz="half" idx="10"/>
          </p:nvPr>
        </p:nvSpPr>
        <p:spPr/>
        <p:txBody>
          <a:bodyPr/>
          <a:lstStyle/>
          <a:p>
            <a:fld id="{DD32E951-9A41-8947-8841-B75C2F89CC89}" type="datetimeFigureOut">
              <a:rPr lang="en-US" smtClean="0"/>
              <a:t>9/25/23</a:t>
            </a:fld>
            <a:endParaRPr lang="en-US"/>
          </a:p>
        </p:txBody>
      </p:sp>
      <p:sp>
        <p:nvSpPr>
          <p:cNvPr id="6" name="Footer Placeholder 5">
            <a:extLst>
              <a:ext uri="{FF2B5EF4-FFF2-40B4-BE49-F238E27FC236}">
                <a16:creationId xmlns:a16="http://schemas.microsoft.com/office/drawing/2014/main" id="{452197D7-CA20-5160-8490-5B20C4631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C4D76-6399-7C17-CDD5-5ECE5B985142}"/>
              </a:ext>
            </a:extLst>
          </p:cNvPr>
          <p:cNvSpPr>
            <a:spLocks noGrp="1"/>
          </p:cNvSpPr>
          <p:nvPr>
            <p:ph type="sldNum" sz="quarter" idx="12"/>
          </p:nvPr>
        </p:nvSpPr>
        <p:spPr/>
        <p:txBody>
          <a:bodyPr/>
          <a:lstStyle/>
          <a:p>
            <a:fld id="{C9B5112B-6B37-C749-88B1-69A32727683E}" type="slidenum">
              <a:rPr lang="en-US" smtClean="0"/>
              <a:t>‹#›</a:t>
            </a:fld>
            <a:endParaRPr lang="en-US"/>
          </a:p>
        </p:txBody>
      </p:sp>
    </p:spTree>
    <p:extLst>
      <p:ext uri="{BB962C8B-B14F-4D97-AF65-F5344CB8AC3E}">
        <p14:creationId xmlns:p14="http://schemas.microsoft.com/office/powerpoint/2010/main" val="355645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A38F-D25B-4A6B-FD32-A8BD166A6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F7F025-E1EB-2187-131A-FDC035FF24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B3E7E6-2F4F-685A-DB00-B08060413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C752D-7E84-2487-11E5-9082271BE460}"/>
              </a:ext>
            </a:extLst>
          </p:cNvPr>
          <p:cNvSpPr>
            <a:spLocks noGrp="1"/>
          </p:cNvSpPr>
          <p:nvPr>
            <p:ph type="dt" sz="half" idx="10"/>
          </p:nvPr>
        </p:nvSpPr>
        <p:spPr/>
        <p:txBody>
          <a:bodyPr/>
          <a:lstStyle/>
          <a:p>
            <a:fld id="{DD32E951-9A41-8947-8841-B75C2F89CC89}" type="datetimeFigureOut">
              <a:rPr lang="en-US" smtClean="0"/>
              <a:t>9/25/23</a:t>
            </a:fld>
            <a:endParaRPr lang="en-US"/>
          </a:p>
        </p:txBody>
      </p:sp>
      <p:sp>
        <p:nvSpPr>
          <p:cNvPr id="6" name="Footer Placeholder 5">
            <a:extLst>
              <a:ext uri="{FF2B5EF4-FFF2-40B4-BE49-F238E27FC236}">
                <a16:creationId xmlns:a16="http://schemas.microsoft.com/office/drawing/2014/main" id="{3AF390E3-B280-A584-57CD-499F2A53B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3B4564-7E96-429A-5C89-50548F91FAE4}"/>
              </a:ext>
            </a:extLst>
          </p:cNvPr>
          <p:cNvSpPr>
            <a:spLocks noGrp="1"/>
          </p:cNvSpPr>
          <p:nvPr>
            <p:ph type="sldNum" sz="quarter" idx="12"/>
          </p:nvPr>
        </p:nvSpPr>
        <p:spPr/>
        <p:txBody>
          <a:bodyPr/>
          <a:lstStyle/>
          <a:p>
            <a:fld id="{C9B5112B-6B37-C749-88B1-69A32727683E}" type="slidenum">
              <a:rPr lang="en-US" smtClean="0"/>
              <a:t>‹#›</a:t>
            </a:fld>
            <a:endParaRPr lang="en-US"/>
          </a:p>
        </p:txBody>
      </p:sp>
    </p:spTree>
    <p:extLst>
      <p:ext uri="{BB962C8B-B14F-4D97-AF65-F5344CB8AC3E}">
        <p14:creationId xmlns:p14="http://schemas.microsoft.com/office/powerpoint/2010/main" val="296178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A903CD-AEB9-A104-468F-CF3785C236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69CFDE-B236-8574-0402-B20814F48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B318B-543A-BB7E-0D83-673D96A00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2E951-9A41-8947-8841-B75C2F89CC89}" type="datetimeFigureOut">
              <a:rPr lang="en-US" smtClean="0"/>
              <a:t>9/25/23</a:t>
            </a:fld>
            <a:endParaRPr lang="en-US"/>
          </a:p>
        </p:txBody>
      </p:sp>
      <p:sp>
        <p:nvSpPr>
          <p:cNvPr id="5" name="Footer Placeholder 4">
            <a:extLst>
              <a:ext uri="{FF2B5EF4-FFF2-40B4-BE49-F238E27FC236}">
                <a16:creationId xmlns:a16="http://schemas.microsoft.com/office/drawing/2014/main" id="{13222979-5CBF-9AC3-FA82-A4691CEBFB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B690A1-817A-B832-BF69-7D10F1974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5112B-6B37-C749-88B1-69A32727683E}" type="slidenum">
              <a:rPr lang="en-US" smtClean="0"/>
              <a:t>‹#›</a:t>
            </a:fld>
            <a:endParaRPr lang="en-US"/>
          </a:p>
        </p:txBody>
      </p:sp>
    </p:spTree>
    <p:extLst>
      <p:ext uri="{BB962C8B-B14F-4D97-AF65-F5344CB8AC3E}">
        <p14:creationId xmlns:p14="http://schemas.microsoft.com/office/powerpoint/2010/main" val="623704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hyperlink" Target="https://link.springer.com/article/10.1007/s11119-020-09733-3#ref-CR69" TargetMode="External"/><Relationship Id="rId13" Type="http://schemas.openxmlformats.org/officeDocument/2006/relationships/hyperlink" Target="https://link.springer.com/article/10.1007/s11119-020-09733-3#ref-CR26" TargetMode="External"/><Relationship Id="rId3" Type="http://schemas.openxmlformats.org/officeDocument/2006/relationships/hyperlink" Target="https://link.springer.com/article/10.1007/s11119-020-09733-3#ref-CR3" TargetMode="External"/><Relationship Id="rId7" Type="http://schemas.openxmlformats.org/officeDocument/2006/relationships/hyperlink" Target="https://link.springer.com/article/10.1007/s11119-020-09733-3#ref-CR45" TargetMode="External"/><Relationship Id="rId12" Type="http://schemas.openxmlformats.org/officeDocument/2006/relationships/hyperlink" Target="https://link.springer.com/article/10.1007/s11119-020-09733-3#ref-CR10" TargetMode="External"/><Relationship Id="rId2" Type="http://schemas.openxmlformats.org/officeDocument/2006/relationships/hyperlink" Target="https://link.springer.com/article/10.1007/s11119-020-09733-3#ref-CR5" TargetMode="External"/><Relationship Id="rId1" Type="http://schemas.openxmlformats.org/officeDocument/2006/relationships/slideLayout" Target="../slideLayouts/slideLayout6.xml"/><Relationship Id="rId6" Type="http://schemas.openxmlformats.org/officeDocument/2006/relationships/hyperlink" Target="https://link.springer.com/article/10.1007/s11119-020-09733-3#ref-CR61" TargetMode="External"/><Relationship Id="rId11" Type="http://schemas.openxmlformats.org/officeDocument/2006/relationships/hyperlink" Target="https://link.springer.com/article/10.1007/s11119-020-09733-3#ref-CR73" TargetMode="External"/><Relationship Id="rId5" Type="http://schemas.openxmlformats.org/officeDocument/2006/relationships/hyperlink" Target="https://link.springer.com/article/10.1007/s11119-020-09733-3#ref-CR43" TargetMode="External"/><Relationship Id="rId15" Type="http://schemas.openxmlformats.org/officeDocument/2006/relationships/hyperlink" Target="https://link.springer.com/article/10.1007/s11119-020-09733-3" TargetMode="External"/><Relationship Id="rId10" Type="http://schemas.openxmlformats.org/officeDocument/2006/relationships/hyperlink" Target="https://link.springer.com/article/10.1007/s11119-020-09733-3#ref-CR68" TargetMode="External"/><Relationship Id="rId4" Type="http://schemas.openxmlformats.org/officeDocument/2006/relationships/hyperlink" Target="https://link.springer.com/article/10.1007/s11119-020-09733-3#ref-CR6" TargetMode="External"/><Relationship Id="rId9" Type="http://schemas.openxmlformats.org/officeDocument/2006/relationships/hyperlink" Target="https://link.springer.com/article/10.1007/s11119-020-09733-3#ref-CR70" TargetMode="External"/><Relationship Id="rId14" Type="http://schemas.openxmlformats.org/officeDocument/2006/relationships/hyperlink" Target="https://link.springer.com/article/10.1007/s11119-020-09733-3#ref-CR18"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abs/pii/S1161030120301520" TargetMode="External"/><Relationship Id="rId2" Type="http://schemas.openxmlformats.org/officeDocument/2006/relationships/hyperlink" Target="https://www.sciencedirect.com/science/article/abs/pii/S0168169922003155#preview-section-references" TargetMode="External"/><Relationship Id="rId1" Type="http://schemas.openxmlformats.org/officeDocument/2006/relationships/slideLayout" Target="../slideLayouts/slideLayout6.xml"/><Relationship Id="rId4" Type="http://schemas.openxmlformats.org/officeDocument/2006/relationships/hyperlink" Target="https://www.sciencedirect.com/science/article/abs/pii/S0065211318300233"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B25-DAD4-8E17-2EFE-E9FDAFD2927A}"/>
              </a:ext>
            </a:extLst>
          </p:cNvPr>
          <p:cNvSpPr>
            <a:spLocks noGrp="1"/>
          </p:cNvSpPr>
          <p:nvPr>
            <p:ph type="title"/>
          </p:nvPr>
        </p:nvSpPr>
        <p:spPr/>
        <p:txBody>
          <a:bodyPr/>
          <a:lstStyle/>
          <a:p>
            <a:r>
              <a:rPr lang="en-US" dirty="0"/>
              <a:t>Remote sensing – </a:t>
            </a:r>
            <a:r>
              <a:rPr lang="en-US" dirty="0" err="1"/>
              <a:t>muestreo</a:t>
            </a:r>
            <a:r>
              <a:rPr lang="en-US" dirty="0"/>
              <a:t> y </a:t>
            </a:r>
            <a:r>
              <a:rPr lang="en-US" dirty="0" err="1"/>
              <a:t>uso</a:t>
            </a:r>
            <a:r>
              <a:rPr lang="en-US" dirty="0"/>
              <a:t> de </a:t>
            </a:r>
            <a:r>
              <a:rPr lang="en-US" dirty="0" err="1"/>
              <a:t>bandas</a:t>
            </a:r>
            <a:r>
              <a:rPr lang="en-US" dirty="0"/>
              <a:t>: </a:t>
            </a:r>
            <a:r>
              <a:rPr lang="en-US" dirty="0" err="1"/>
              <a:t>tareas</a:t>
            </a:r>
            <a:endParaRPr lang="en-US" dirty="0"/>
          </a:p>
        </p:txBody>
      </p:sp>
      <p:sp>
        <p:nvSpPr>
          <p:cNvPr id="3" name="TextBox 2">
            <a:extLst>
              <a:ext uri="{FF2B5EF4-FFF2-40B4-BE49-F238E27FC236}">
                <a16:creationId xmlns:a16="http://schemas.microsoft.com/office/drawing/2014/main" id="{8EB3FE2D-B6B6-674D-D65C-F848C57A3FDD}"/>
              </a:ext>
            </a:extLst>
          </p:cNvPr>
          <p:cNvSpPr txBox="1"/>
          <p:nvPr/>
        </p:nvSpPr>
        <p:spPr>
          <a:xfrm>
            <a:off x="838200" y="1884557"/>
            <a:ext cx="9682844" cy="4832092"/>
          </a:xfrm>
          <a:prstGeom prst="rect">
            <a:avLst/>
          </a:prstGeom>
          <a:noFill/>
        </p:spPr>
        <p:txBody>
          <a:bodyPr wrap="none" rtlCol="0">
            <a:spAutoFit/>
          </a:bodyPr>
          <a:lstStyle/>
          <a:p>
            <a:pPr marL="285750" indent="-285750">
              <a:buFont typeface="Arial" panose="020B0604020202020204" pitchFamily="34" charset="0"/>
              <a:buChar char="•"/>
            </a:pPr>
            <a:r>
              <a:rPr lang="en-US" sz="2800" dirty="0"/>
              <a:t>✅ </a:t>
            </a:r>
            <a:r>
              <a:rPr lang="en-US" sz="2800" dirty="0" err="1"/>
              <a:t>Muestreo</a:t>
            </a:r>
            <a:r>
              <a:rPr lang="en-US" sz="2800" dirty="0"/>
              <a:t> – </a:t>
            </a:r>
            <a:r>
              <a:rPr lang="en-US" sz="2800" dirty="0" err="1"/>
              <a:t>intervalo</a:t>
            </a:r>
            <a:r>
              <a:rPr lang="en-US" sz="2800" dirty="0"/>
              <a:t> de percentiles para </a:t>
            </a:r>
            <a:r>
              <a:rPr lang="en-US" sz="2800" dirty="0" err="1"/>
              <a:t>histograma</a:t>
            </a:r>
            <a:r>
              <a:rPr lang="en-US" sz="2800" dirty="0"/>
              <a:t> NDVI</a:t>
            </a:r>
          </a:p>
          <a:p>
            <a:pPr marL="285750" indent="-285750">
              <a:buFont typeface="Arial" panose="020B0604020202020204" pitchFamily="34" charset="0"/>
              <a:buChar char="•"/>
            </a:pPr>
            <a:r>
              <a:rPr lang="en-US" sz="2800" dirty="0"/>
              <a:t>✅ </a:t>
            </a:r>
            <a:r>
              <a:rPr lang="en-US" sz="2800" dirty="0" err="1"/>
              <a:t>Muestreo</a:t>
            </a:r>
            <a:r>
              <a:rPr lang="en-US" sz="2800" dirty="0"/>
              <a:t> - </a:t>
            </a:r>
            <a:r>
              <a:rPr lang="en-US" sz="2800" dirty="0" err="1"/>
              <a:t>Selección</a:t>
            </a:r>
            <a:r>
              <a:rPr lang="en-US" sz="2800" dirty="0"/>
              <a:t> de </a:t>
            </a:r>
            <a:r>
              <a:rPr lang="en-US" sz="2800" dirty="0" err="1"/>
              <a:t>muestra</a:t>
            </a:r>
            <a:r>
              <a:rPr lang="en-US" sz="2800" dirty="0"/>
              <a:t> k via </a:t>
            </a:r>
            <a:r>
              <a:rPr lang="en-US" sz="2800" dirty="0" err="1"/>
              <a:t>distancia</a:t>
            </a:r>
            <a:endParaRPr lang="en-US" sz="2800" dirty="0"/>
          </a:p>
          <a:p>
            <a:pPr marL="285750" indent="-285750">
              <a:buFont typeface="Arial" panose="020B0604020202020204" pitchFamily="34" charset="0"/>
              <a:buChar char="•"/>
            </a:pPr>
            <a:r>
              <a:rPr lang="en-US" sz="2800" dirty="0"/>
              <a:t>✅ </a:t>
            </a:r>
            <a:r>
              <a:rPr lang="en-US" sz="2800" dirty="0" err="1"/>
              <a:t>Muestreo</a:t>
            </a:r>
            <a:r>
              <a:rPr lang="en-US" sz="2800" dirty="0"/>
              <a:t> - Camino </a:t>
            </a:r>
            <a:r>
              <a:rPr lang="en-US" sz="2800" dirty="0" err="1"/>
              <a:t>más</a:t>
            </a:r>
            <a:r>
              <a:rPr lang="en-US" sz="2800" dirty="0"/>
              <a:t> </a:t>
            </a:r>
            <a:r>
              <a:rPr lang="en-US" sz="2800" dirty="0" err="1"/>
              <a:t>corto</a:t>
            </a:r>
            <a:r>
              <a:rPr lang="en-US" sz="2800" dirty="0"/>
              <a:t> para </a:t>
            </a:r>
            <a:r>
              <a:rPr lang="en-US" sz="2800" dirty="0" err="1"/>
              <a:t>estimación</a:t>
            </a:r>
            <a:r>
              <a:rPr lang="en-US" sz="2800" dirty="0"/>
              <a:t> de </a:t>
            </a:r>
            <a:r>
              <a:rPr lang="en-US" sz="2800" dirty="0" err="1"/>
              <a:t>tiempos</a:t>
            </a:r>
            <a:endParaRPr lang="en-US" sz="2800" dirty="0"/>
          </a:p>
          <a:p>
            <a:pPr marL="285750" indent="-285750">
              <a:buFont typeface="Arial" panose="020B0604020202020204" pitchFamily="34" charset="0"/>
              <a:buChar char="•"/>
            </a:pPr>
            <a:r>
              <a:rPr lang="en-US" sz="2800" dirty="0"/>
              <a:t>---</a:t>
            </a:r>
          </a:p>
          <a:p>
            <a:pPr marL="285750" indent="-285750">
              <a:buFont typeface="Arial" panose="020B0604020202020204" pitchFamily="34" charset="0"/>
              <a:buChar char="•"/>
            </a:pPr>
            <a:r>
              <a:rPr lang="en-US" sz="2800" dirty="0"/>
              <a:t>▶ </a:t>
            </a:r>
            <a:r>
              <a:rPr lang="en-US" sz="2800" dirty="0" err="1"/>
              <a:t>Exploración</a:t>
            </a:r>
            <a:r>
              <a:rPr lang="en-US" sz="2800" dirty="0"/>
              <a:t> de </a:t>
            </a:r>
            <a:r>
              <a:rPr lang="en-US" sz="2800" dirty="0" err="1"/>
              <a:t>histórico</a:t>
            </a:r>
            <a:r>
              <a:rPr lang="en-US" sz="2800" dirty="0"/>
              <a:t> NDVI - geoTiffs-2018_a_2023</a:t>
            </a:r>
          </a:p>
          <a:p>
            <a:pPr marL="285750" indent="-285750">
              <a:buFont typeface="Arial" panose="020B0604020202020204" pitchFamily="34" charset="0"/>
              <a:buChar char="•"/>
            </a:pPr>
            <a:r>
              <a:rPr lang="en-US" sz="2800" dirty="0"/>
              <a:t>▶ </a:t>
            </a:r>
            <a:r>
              <a:rPr lang="en-US" sz="2800" dirty="0" err="1"/>
              <a:t>Validación</a:t>
            </a:r>
            <a:r>
              <a:rPr lang="en-US" sz="2800" dirty="0"/>
              <a:t> con </a:t>
            </a:r>
            <a:r>
              <a:rPr lang="en-US" sz="2800" dirty="0" err="1"/>
              <a:t>datos</a:t>
            </a:r>
            <a:r>
              <a:rPr lang="en-US" sz="2800" dirty="0"/>
              <a:t> </a:t>
            </a:r>
            <a:r>
              <a:rPr lang="en-US" sz="2800" dirty="0" err="1"/>
              <a:t>adicionales</a:t>
            </a:r>
            <a:r>
              <a:rPr lang="en-US" sz="2800" dirty="0"/>
              <a:t> (</a:t>
            </a:r>
            <a:r>
              <a:rPr lang="en-US" sz="2800" dirty="0" err="1"/>
              <a:t>otros</a:t>
            </a:r>
            <a:r>
              <a:rPr lang="en-US" sz="2800" dirty="0"/>
              <a:t> </a:t>
            </a:r>
            <a:r>
              <a:rPr lang="en-US" sz="2800" dirty="0" err="1"/>
              <a:t>escenarios</a:t>
            </a:r>
            <a:r>
              <a:rPr lang="en-US" sz="2800" dirty="0"/>
              <a:t>/potreros)</a:t>
            </a:r>
          </a:p>
          <a:p>
            <a:pPr marL="285750" indent="-285750">
              <a:buFont typeface="Arial" panose="020B0604020202020204" pitchFamily="34" charset="0"/>
              <a:buChar char="•"/>
            </a:pPr>
            <a:r>
              <a:rPr lang="en-US" sz="2800" dirty="0" err="1"/>
              <a:t>Otras</a:t>
            </a:r>
            <a:r>
              <a:rPr lang="en-US" sz="2800" dirty="0"/>
              <a:t> </a:t>
            </a:r>
            <a:r>
              <a:rPr lang="en-US" sz="2800" dirty="0" err="1"/>
              <a:t>métricas</a:t>
            </a:r>
            <a:r>
              <a:rPr lang="en-US" sz="2800" dirty="0"/>
              <a:t>? – </a:t>
            </a:r>
            <a:r>
              <a:rPr lang="en-US" sz="2800" dirty="0" err="1"/>
              <a:t>estado</a:t>
            </a:r>
            <a:r>
              <a:rPr lang="en-US" sz="2800" dirty="0"/>
              <a:t> del </a:t>
            </a:r>
            <a:r>
              <a:rPr lang="en-US" sz="2800" dirty="0" err="1"/>
              <a:t>arte</a:t>
            </a:r>
            <a:endParaRPr lang="en-US" sz="2800" dirty="0"/>
          </a:p>
          <a:p>
            <a:pPr marL="742950" lvl="1" indent="-285750">
              <a:buFont typeface="Arial" panose="020B0604020202020204" pitchFamily="34" charset="0"/>
              <a:buChar char="•"/>
            </a:pPr>
            <a:r>
              <a:rPr lang="en-US" sz="2800" dirty="0"/>
              <a:t>▶ </a:t>
            </a:r>
            <a:r>
              <a:rPr lang="en-US" sz="2800" dirty="0" err="1"/>
              <a:t>Gestión</a:t>
            </a:r>
            <a:r>
              <a:rPr lang="en-US" sz="2800" dirty="0"/>
              <a:t> de </a:t>
            </a:r>
            <a:r>
              <a:rPr lang="en-US" sz="2800" dirty="0" err="1"/>
              <a:t>Nitrogeno</a:t>
            </a:r>
            <a:endParaRPr lang="en-US" sz="2800" dirty="0"/>
          </a:p>
          <a:p>
            <a:pPr marL="742950" lvl="1" indent="-285750">
              <a:buFont typeface="Arial" panose="020B0604020202020204" pitchFamily="34" charset="0"/>
              <a:buChar char="•"/>
            </a:pPr>
            <a:r>
              <a:rPr lang="en-US" sz="2800" dirty="0"/>
              <a:t>▶ </a:t>
            </a:r>
            <a:r>
              <a:rPr lang="en-US" sz="2800" dirty="0" err="1"/>
              <a:t>Otros</a:t>
            </a:r>
            <a:r>
              <a:rPr lang="en-US" sz="2800" dirty="0"/>
              <a:t> </a:t>
            </a:r>
            <a:r>
              <a:rPr lang="en-US" sz="2800" dirty="0" err="1"/>
              <a:t>recursos</a:t>
            </a:r>
            <a:r>
              <a:rPr lang="en-US" sz="2800" dirty="0"/>
              <a:t>: </a:t>
            </a:r>
            <a:r>
              <a:rPr lang="en-US" sz="2800" dirty="0" err="1"/>
              <a:t>Seca</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010448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A5A4-50E4-6CBA-E288-04AEDAA91679}"/>
              </a:ext>
            </a:extLst>
          </p:cNvPr>
          <p:cNvSpPr>
            <a:spLocks noGrp="1"/>
          </p:cNvSpPr>
          <p:nvPr>
            <p:ph type="title"/>
          </p:nvPr>
        </p:nvSpPr>
        <p:spPr/>
        <p:txBody>
          <a:bodyPr/>
          <a:lstStyle/>
          <a:p>
            <a:r>
              <a:rPr lang="en-US" dirty="0"/>
              <a:t>Solo NDVI o vale la </a:t>
            </a:r>
            <a:r>
              <a:rPr lang="en-US" dirty="0" err="1"/>
              <a:t>pena</a:t>
            </a:r>
            <a:r>
              <a:rPr lang="en-US" dirty="0"/>
              <a:t> </a:t>
            </a:r>
            <a:r>
              <a:rPr lang="en-US" dirty="0" err="1"/>
              <a:t>otro</a:t>
            </a:r>
            <a:r>
              <a:rPr lang="en-US" dirty="0"/>
              <a:t>?</a:t>
            </a:r>
          </a:p>
        </p:txBody>
      </p:sp>
      <p:sp>
        <p:nvSpPr>
          <p:cNvPr id="3" name="TextBox 2">
            <a:extLst>
              <a:ext uri="{FF2B5EF4-FFF2-40B4-BE49-F238E27FC236}">
                <a16:creationId xmlns:a16="http://schemas.microsoft.com/office/drawing/2014/main" id="{69539633-E440-7524-775E-93088D70842C}"/>
              </a:ext>
            </a:extLst>
          </p:cNvPr>
          <p:cNvSpPr txBox="1"/>
          <p:nvPr/>
        </p:nvSpPr>
        <p:spPr>
          <a:xfrm>
            <a:off x="529208" y="1844805"/>
            <a:ext cx="11424897" cy="5355312"/>
          </a:xfrm>
          <a:prstGeom prst="rect">
            <a:avLst/>
          </a:prstGeom>
          <a:noFill/>
        </p:spPr>
        <p:txBody>
          <a:bodyPr wrap="square" rtlCol="0">
            <a:spAutoFit/>
          </a:bodyPr>
          <a:lstStyle/>
          <a:p>
            <a:pPr marL="285750" indent="-285750">
              <a:buFont typeface="Arial" panose="020B0604020202020204" pitchFamily="34" charset="0"/>
              <a:buChar char="•"/>
            </a:pPr>
            <a:r>
              <a:rPr lang="en-US" strike="sngStrike" dirty="0"/>
              <a:t>Hasta </a:t>
            </a:r>
            <a:r>
              <a:rPr lang="en-US" strike="sngStrike" dirty="0" err="1"/>
              <a:t>ahora</a:t>
            </a:r>
            <a:r>
              <a:rPr lang="en-US" strike="sngStrike" dirty="0"/>
              <a:t> </a:t>
            </a:r>
            <a:r>
              <a:rPr lang="en-US" strike="sngStrike" dirty="0" err="1"/>
              <a:t>ví</a:t>
            </a:r>
            <a:r>
              <a:rPr lang="en-US" strike="sngStrike" dirty="0"/>
              <a:t> que</a:t>
            </a:r>
            <a:r>
              <a:rPr lang="en-US" dirty="0"/>
              <a:t> </a:t>
            </a:r>
            <a:r>
              <a:rPr lang="en-US" dirty="0" err="1"/>
              <a:t>efectivamente</a:t>
            </a:r>
            <a:r>
              <a:rPr lang="en-US" dirty="0"/>
              <a:t> NDVI </a:t>
            </a:r>
            <a:r>
              <a:rPr lang="en-US" dirty="0" err="1"/>
              <a:t>correlaciona</a:t>
            </a:r>
            <a:r>
              <a:rPr lang="en-US" dirty="0"/>
              <a:t> </a:t>
            </a:r>
            <a:r>
              <a:rPr lang="en-US" dirty="0" err="1"/>
              <a:t>muy</a:t>
            </a:r>
            <a:r>
              <a:rPr lang="en-US" dirty="0"/>
              <a:t> </a:t>
            </a:r>
            <a:r>
              <a:rPr lang="en-US" dirty="0" err="1"/>
              <a:t>fuertemente</a:t>
            </a:r>
            <a:r>
              <a:rPr lang="en-US" dirty="0"/>
              <a:t> con la </a:t>
            </a:r>
            <a:r>
              <a:rPr lang="en-US" dirty="0" err="1"/>
              <a:t>cantidad</a:t>
            </a:r>
            <a:r>
              <a:rPr lang="en-US" dirty="0"/>
              <a:t> de </a:t>
            </a:r>
            <a:r>
              <a:rPr lang="en-US" dirty="0" err="1"/>
              <a:t>Nitrógeno</a:t>
            </a:r>
            <a:r>
              <a:rPr lang="en-US" dirty="0"/>
              <a:t> </a:t>
            </a:r>
            <a:r>
              <a:rPr lang="en-US" dirty="0" err="1"/>
              <a:t>en</a:t>
            </a:r>
            <a:r>
              <a:rPr lang="en-US" dirty="0"/>
              <a:t> </a:t>
            </a:r>
            <a:r>
              <a:rPr lang="en-US" dirty="0" err="1"/>
              <a:t>suelo</a:t>
            </a:r>
            <a:r>
              <a:rPr lang="en-US" dirty="0"/>
              <a:t>, o </a:t>
            </a:r>
            <a:r>
              <a:rPr lang="en-US" dirty="0" err="1"/>
              <a:t>por</a:t>
            </a:r>
            <a:r>
              <a:rPr lang="en-US" dirty="0"/>
              <a:t> lo </a:t>
            </a:r>
            <a:r>
              <a:rPr lang="en-US" dirty="0" err="1"/>
              <a:t>menos</a:t>
            </a:r>
            <a:r>
              <a:rPr lang="en-US" dirty="0"/>
              <a:t> se ha </a:t>
            </a:r>
            <a:r>
              <a:rPr lang="en-US" dirty="0" err="1"/>
              <a:t>usado</a:t>
            </a:r>
            <a:r>
              <a:rPr lang="en-US" dirty="0"/>
              <a:t> de </a:t>
            </a:r>
            <a:r>
              <a:rPr lang="en-US" dirty="0" err="1"/>
              <a:t>esa</a:t>
            </a:r>
            <a:r>
              <a:rPr lang="en-US" dirty="0"/>
              <a:t> </a:t>
            </a:r>
            <a:r>
              <a:rPr lang="en-US" dirty="0" err="1"/>
              <a:t>manera</a:t>
            </a:r>
            <a:r>
              <a:rPr lang="en-US" dirty="0"/>
              <a:t> de </a:t>
            </a:r>
            <a:r>
              <a:rPr lang="en-US" dirty="0" err="1"/>
              <a:t>manera</a:t>
            </a:r>
            <a:r>
              <a:rPr lang="en-US" dirty="0"/>
              <a:t> </a:t>
            </a:r>
            <a:r>
              <a:rPr lang="en-US" dirty="0" err="1"/>
              <a:t>extensiva</a:t>
            </a:r>
            <a:r>
              <a:rPr lang="en-US" dirty="0"/>
              <a:t>. </a:t>
            </a:r>
          </a:p>
          <a:p>
            <a:pPr lvl="1"/>
            <a:r>
              <a:rPr lang="en-US" dirty="0"/>
              <a:t>- “The use of NDVI can be highly effective </a:t>
            </a:r>
            <a:r>
              <a:rPr lang="en-US" u="sng" dirty="0"/>
              <a:t>as long as its limitations and capabilities are understood</a:t>
            </a:r>
            <a:r>
              <a:rPr lang="en-US" dirty="0"/>
              <a:t>” De </a:t>
            </a:r>
            <a:r>
              <a:rPr lang="en-US" i="1" dirty="0"/>
              <a:t>2020 - </a:t>
            </a:r>
            <a:r>
              <a:rPr lang="en-US" i="1" dirty="0" err="1"/>
              <a:t>Huhang</a:t>
            </a:r>
            <a:r>
              <a:rPr lang="en-US" i="1" dirty="0"/>
              <a:t> - A commentary review on the use of normalized difference vegetation index (NDVI) in the era of popular remote sensing</a:t>
            </a:r>
            <a:br>
              <a:rPr lang="en-US" dirty="0"/>
            </a:br>
            <a:endParaRPr lang="en-US" dirty="0"/>
          </a:p>
          <a:p>
            <a:pPr marL="285750" indent="-285750">
              <a:buFont typeface="Arial" panose="020B0604020202020204" pitchFamily="34" charset="0"/>
              <a:buChar char="•"/>
            </a:pPr>
            <a:r>
              <a:rPr lang="en-US" sz="1800" dirty="0"/>
              <a:t>The </a:t>
            </a:r>
            <a:r>
              <a:rPr lang="en-US" sz="1800" dirty="0">
                <a:highlight>
                  <a:srgbClr val="FFFF00"/>
                </a:highlight>
              </a:rPr>
              <a:t>normalized difference red-edge index (NDRE = (NIR–RE)/(NIR + RE</a:t>
            </a:r>
            <a:r>
              <a:rPr lang="en-US" sz="1800" dirty="0"/>
              <a:t>); Barnes et al. </a:t>
            </a:r>
            <a:r>
              <a:rPr lang="en-US" sz="1800" dirty="0">
                <a:hlinkClick r:id="rId2" tooltip="Barnes, E. M., Clarke, T. R., Richards, S. E., Colaizzi, P. D., Haberland, J., Kostrzewski, M., et al. (2000). Coincident detection of crop water stress, nitrogen status and canopy density using ground based multispectral data. In Proceedings of the fifth international conference on Precision Agriculture, (Vol. 1619) Bloomington, MN, USA."/>
              </a:rPr>
              <a:t>2000</a:t>
            </a:r>
            <a:r>
              <a:rPr lang="en-US" sz="1800" dirty="0"/>
              <a:t>) was selected as N-status indicator. This spectral vegetation index has been chosen as it showed consistent relationship with N uptake of the plants (</a:t>
            </a:r>
            <a:r>
              <a:rPr lang="en-US" sz="1800" dirty="0" err="1"/>
              <a:t>Argento</a:t>
            </a:r>
            <a:r>
              <a:rPr lang="en-US" sz="1800" dirty="0"/>
              <a:t> et al. </a:t>
            </a:r>
            <a:r>
              <a:rPr lang="en-US" sz="1800" dirty="0">
                <a:hlinkClick r:id="rId3" tooltip="Argento, F., Anken, T., Liebisch, F., &amp; Walter, A. (2019). Crop imaging and soil adjusted variable rate nitrogen application in winter wheat. In Precision Agriculture’19. Proceedings of the 12th European conference on precision agriculture. (pp. 800–816). Wageningen, The Netherlands: Wageningen Academic Publishers."/>
              </a:rPr>
              <a:t>2019</a:t>
            </a:r>
            <a:r>
              <a:rPr lang="en-US" sz="1800" dirty="0"/>
              <a:t>; Basso et al. </a:t>
            </a:r>
            <a:r>
              <a:rPr lang="en-US" sz="1800" dirty="0">
                <a:hlinkClick r:id="rId4" tooltip="Basso, B., Fiorentino, C., Cammarano, D., &amp; Schulthess, U. (2016). Variable rate nitrogen fertilizer response in wheat using remote sensing. Precision Agriculture, 17, 168–182."/>
              </a:rPr>
              <a:t>2016</a:t>
            </a:r>
            <a:r>
              <a:rPr lang="en-US" sz="1800" dirty="0"/>
              <a:t>; Li et al. </a:t>
            </a:r>
            <a:r>
              <a:rPr lang="en-US" sz="1800" dirty="0">
                <a:hlinkClick r:id="rId5" tooltip="Li, J., Shi, Y., Veeranampalayam-Sivakumar, A. N., &amp; Schachtman, D. P. (2018). Elucidating sorghum biomass, nitrogen and chlorophyll contents with spectral and morphological traits derived from unmanned aircraft system. Frontiers in Plant Science, 9, 1406."/>
              </a:rPr>
              <a:t>2018</a:t>
            </a:r>
            <a:r>
              <a:rPr lang="en-US" sz="1800" dirty="0"/>
              <a:t>). </a:t>
            </a:r>
          </a:p>
          <a:p>
            <a:pPr marL="285750" indent="-285750">
              <a:buFont typeface="Arial" panose="020B0604020202020204" pitchFamily="34" charset="0"/>
              <a:buChar char="•"/>
            </a:pPr>
            <a:r>
              <a:rPr lang="en-US" sz="1800" dirty="0"/>
              <a:t>Additionally, </a:t>
            </a:r>
            <a:r>
              <a:rPr lang="en-US" sz="1800" dirty="0">
                <a:highlight>
                  <a:srgbClr val="FFFF00"/>
                </a:highlight>
              </a:rPr>
              <a:t>the normalized difference vegetation index (NDVI = (NIR–R)/(NIR + R); </a:t>
            </a:r>
            <a:r>
              <a:rPr lang="en-US" sz="1800" dirty="0"/>
              <a:t>Rouse et al. </a:t>
            </a:r>
            <a:r>
              <a:rPr lang="en-US" sz="1800" dirty="0">
                <a:hlinkClick r:id="rId6" tooltip="Rouse, J. W., Haas, R. H., Schell, J. A., &amp; Deering, D. W. (1974). Monitoring vegetation systems in the Great Plains with ERTS, vol. 351. NASA Special Publication, Washington, pp. 309."/>
              </a:rPr>
              <a:t>1974</a:t>
            </a:r>
            <a:r>
              <a:rPr lang="en-US" sz="1800" dirty="0"/>
              <a:t>) was calculated, because it correlates closely to canopy cover and biomass (Liebisch et al. </a:t>
            </a:r>
            <a:r>
              <a:rPr lang="en-US" sz="1800" dirty="0">
                <a:hlinkClick r:id="rId7" tooltip="Liebisch, F., Pfeifer, J., Müller-Ruh, C., &amp; Walter, A. (2017). Proximal and remote quantification of nitrogen fertilizer demand–a case study in sugar beet. In Proceedings of the XVIII international plant nutrition colloquium with boron and manganese satellite meetings (pp. 266–267). University of Copenhagen, Department of Plant and Environmental Sciences."/>
              </a:rPr>
              <a:t>2017</a:t>
            </a:r>
            <a:r>
              <a:rPr lang="en-US" sz="1800" dirty="0"/>
              <a:t>; Tucker </a:t>
            </a:r>
            <a:r>
              <a:rPr lang="en-US" sz="1800" dirty="0">
                <a:hlinkClick r:id="rId8" tooltip="Tucker, C. J. (1979). Red and photographic infrared linear combinations for monitoring vegetation. Remote Sensing of Environment, 8(2), 127–150."/>
              </a:rPr>
              <a:t>1979</a:t>
            </a:r>
            <a:r>
              <a:rPr lang="en-US" sz="1800" dirty="0"/>
              <a:t>; Tucker et al. </a:t>
            </a:r>
            <a:r>
              <a:rPr lang="en-US" sz="1800" dirty="0">
                <a:hlinkClick r:id="rId9" tooltip="Tucker, C. J., Holben, B. N., Elgin Jr, J. H., &amp; McMurtrey, J. E. III (1980). Relationship of spectral data to grain yield variation. Photogrammetric Engineering and Remote Sensing, 46(5), 657–666."/>
              </a:rPr>
              <a:t>1980</a:t>
            </a:r>
            <a:r>
              <a:rPr lang="en-US" sz="1800" dirty="0"/>
              <a:t>) and is therefore often used to provide decision support for variable rate N fertilization (Tremblay et al. </a:t>
            </a:r>
            <a:r>
              <a:rPr lang="en-US" sz="1800" dirty="0">
                <a:hlinkClick r:id="rId10" tooltip="Tremblay, N., Wang, Z., Ma, B. L., Belec, C., &amp; Vigneault, P. (2009). A comparison of crop data measured by two commercial sensors for variable-rate nitrogen application. Precision Agriculture, 10(2), 145."/>
              </a:rPr>
              <a:t>2009</a:t>
            </a:r>
            <a:r>
              <a:rPr lang="en-US" sz="1800" dirty="0"/>
              <a:t>; Walsh et al. </a:t>
            </a:r>
            <a:r>
              <a:rPr lang="en-US" sz="1800" dirty="0">
                <a:hlinkClick r:id="rId11" tooltip="Walsh, O. S., Klatt, A. R., Solie, J. B., Godsey, C. B., &amp; Raun, W. R. (2013). Use of soil moisture data for refined GreenSeeker sensor based nitrogen recommendations in winter wheat (Triticum aestivum L.). Precision Agriculture, 14(3), 343–356."/>
              </a:rPr>
              <a:t>2013</a:t>
            </a:r>
            <a:r>
              <a:rPr lang="en-US" sz="1800" dirty="0"/>
              <a:t>). </a:t>
            </a:r>
          </a:p>
          <a:p>
            <a:pPr marL="285750" indent="-285750">
              <a:buFont typeface="Arial" panose="020B0604020202020204" pitchFamily="34" charset="0"/>
              <a:buChar char="•"/>
            </a:pPr>
            <a:r>
              <a:rPr lang="en-US" sz="1800" dirty="0"/>
              <a:t>Other indices reported in the manuscript include the</a:t>
            </a:r>
            <a:r>
              <a:rPr lang="en-US" sz="1800" dirty="0">
                <a:highlight>
                  <a:srgbClr val="FFFF00"/>
                </a:highlight>
              </a:rPr>
              <a:t> green NDVI [GNDVI = (NIR–G)/(NIR + G], </a:t>
            </a:r>
            <a:r>
              <a:rPr lang="en-US" sz="1800" dirty="0" err="1"/>
              <a:t>Buschmann</a:t>
            </a:r>
            <a:r>
              <a:rPr lang="en-US" sz="1800" dirty="0"/>
              <a:t> and Nagel </a:t>
            </a:r>
            <a:r>
              <a:rPr lang="en-US" sz="1800" dirty="0">
                <a:hlinkClick r:id="rId12" tooltip="Buschmann, C., &amp; Nagel, E. (1993). In vivo spectroscopy and internal optics of leaves as basis for remote sensing of vegetation. International Journal of Remote Sensing, 14(4), 711–722."/>
              </a:rPr>
              <a:t>1993</a:t>
            </a:r>
            <a:r>
              <a:rPr lang="en-US" sz="1800" dirty="0"/>
              <a:t>), the</a:t>
            </a:r>
            <a:r>
              <a:rPr lang="en-US" sz="1800" dirty="0">
                <a:highlight>
                  <a:srgbClr val="FFFF00"/>
                </a:highlight>
              </a:rPr>
              <a:t> modified triangular vegetation index 2 (MTVI2</a:t>
            </a:r>
            <a:r>
              <a:rPr lang="en-US" sz="1800" dirty="0"/>
              <a:t> = 1.5*(2.5*(NIR − R) − 1.3*(NIR − G))/((2*NIR + 1)</a:t>
            </a:r>
            <a:r>
              <a:rPr lang="en-US" sz="1800" baseline="30000" dirty="0"/>
              <a:t>2</a:t>
            </a:r>
            <a:r>
              <a:rPr lang="en-US" sz="1800" dirty="0"/>
              <a:t>− (6*NIR− 5*R</a:t>
            </a:r>
            <a:r>
              <a:rPr lang="en-US" sz="1800" baseline="30000" dirty="0"/>
              <a:t>0.5–0.5</a:t>
            </a:r>
            <a:r>
              <a:rPr lang="en-US" sz="1800" dirty="0"/>
              <a:t>))</a:t>
            </a:r>
            <a:r>
              <a:rPr lang="en-US" sz="1800" baseline="30000" dirty="0"/>
              <a:t>0.5</a:t>
            </a:r>
            <a:r>
              <a:rPr lang="en-US" sz="1800" dirty="0"/>
              <a:t>) and the </a:t>
            </a:r>
            <a:r>
              <a:rPr lang="en-US" sz="1800" dirty="0">
                <a:highlight>
                  <a:srgbClr val="FFFF00"/>
                </a:highlight>
              </a:rPr>
              <a:t>modified chlorophyll absorption in reflectance index [MCARI </a:t>
            </a:r>
            <a:r>
              <a:rPr lang="en-US" sz="1800" dirty="0"/>
              <a:t>= ((RE − R) − 0.2*(RE − G))*(RE/R)); </a:t>
            </a:r>
            <a:r>
              <a:rPr lang="en-US" sz="1800" dirty="0" err="1"/>
              <a:t>Haboudane</a:t>
            </a:r>
            <a:r>
              <a:rPr lang="en-US" sz="1800" dirty="0"/>
              <a:t> et al. </a:t>
            </a:r>
            <a:r>
              <a:rPr lang="en-US" sz="1800" dirty="0">
                <a:hlinkClick r:id="rId13" tooltip="Haboudane, D., Miller, J. R., Pattey, E., Zarco-Tejada, P. J., &amp; Strachan, I. B. (2004). Hyperspectral vegetation indices and novel algorithms for predicting green LAI of crop canopies: Modeling and validation in the context of precision agriculture. Remote Sensing of Environment, 90(3), 337–352."/>
              </a:rPr>
              <a:t>2004</a:t>
            </a:r>
            <a:r>
              <a:rPr lang="en-US" sz="1800" dirty="0"/>
              <a:t>]. The latter two are also used as a </a:t>
            </a:r>
            <a:r>
              <a:rPr lang="en-US" sz="1800" dirty="0">
                <a:highlight>
                  <a:srgbClr val="FFFF00"/>
                </a:highlight>
              </a:rPr>
              <a:t>combined index MCARI/MTVI2</a:t>
            </a:r>
            <a:r>
              <a:rPr lang="en-US" sz="1800" dirty="0"/>
              <a:t> (</a:t>
            </a:r>
            <a:r>
              <a:rPr lang="en-US" sz="1800" dirty="0" err="1"/>
              <a:t>Eitel</a:t>
            </a:r>
            <a:r>
              <a:rPr lang="en-US" sz="1800" dirty="0"/>
              <a:t> et al. </a:t>
            </a:r>
            <a:r>
              <a:rPr lang="en-US" sz="1800" dirty="0">
                <a:hlinkClick r:id="rId14" tooltip="Eitel, J. U. H., Long, D. S., Gessler, P. E., &amp; Smith, A. M. S. (2007). Using in-situ measurements to evaluate the new RapidEye™ satellite series for prediction of wheat nitrogen status. International Journal of Remote Sensing, 28(18), 4183–4190."/>
              </a:rPr>
              <a:t>2007</a:t>
            </a:r>
            <a:r>
              <a:rPr lang="en-US" sz="1800" dirty="0"/>
              <a:t>).</a:t>
            </a:r>
            <a:br>
              <a:rPr lang="en-US" sz="1800" dirty="0"/>
            </a:br>
            <a:r>
              <a:rPr lang="en-US" sz="1800" dirty="0"/>
              <a:t>De </a:t>
            </a:r>
            <a:r>
              <a:rPr lang="en-US" sz="1800" dirty="0">
                <a:hlinkClick r:id="rId15"/>
              </a:rPr>
              <a:t>https://link.springer.com/article/10.1007/s11119-020-09733-3</a:t>
            </a:r>
            <a:endParaRPr lang="en-US" sz="1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20031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7999-8502-08A2-1731-408F6C4F0BCD}"/>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1C10EEA9-2A14-B0C5-B455-6430B6E44ED8}"/>
              </a:ext>
            </a:extLst>
          </p:cNvPr>
          <p:cNvPicPr>
            <a:picLocks noChangeAspect="1"/>
          </p:cNvPicPr>
          <p:nvPr/>
        </p:nvPicPr>
        <p:blipFill rotWithShape="1">
          <a:blip r:embed="rId2"/>
          <a:srcRect b="5758"/>
          <a:stretch/>
        </p:blipFill>
        <p:spPr>
          <a:xfrm>
            <a:off x="554064" y="425453"/>
            <a:ext cx="7772400" cy="2929955"/>
          </a:xfrm>
          <a:prstGeom prst="rect">
            <a:avLst/>
          </a:prstGeom>
        </p:spPr>
      </p:pic>
      <p:sp>
        <p:nvSpPr>
          <p:cNvPr id="5" name="TextBox 4">
            <a:extLst>
              <a:ext uri="{FF2B5EF4-FFF2-40B4-BE49-F238E27FC236}">
                <a16:creationId xmlns:a16="http://schemas.microsoft.com/office/drawing/2014/main" id="{FF0AF23D-5EC1-9A9E-882F-6BD3DE3DD65A}"/>
              </a:ext>
            </a:extLst>
          </p:cNvPr>
          <p:cNvSpPr txBox="1"/>
          <p:nvPr/>
        </p:nvSpPr>
        <p:spPr>
          <a:xfrm>
            <a:off x="554064" y="3244334"/>
            <a:ext cx="10799735" cy="369332"/>
          </a:xfrm>
          <a:prstGeom prst="rect">
            <a:avLst/>
          </a:prstGeom>
          <a:noFill/>
        </p:spPr>
        <p:txBody>
          <a:bodyPr wrap="square">
            <a:spAutoFit/>
          </a:bodyPr>
          <a:lstStyle/>
          <a:p>
            <a:r>
              <a:rPr lang="en-US" dirty="0"/>
              <a:t>2020 - Segarra - Remote Sensing for Precision Agriculture=Sentinel-2 Improved Features and </a:t>
            </a:r>
            <a:r>
              <a:rPr lang="en-US" dirty="0" err="1"/>
              <a:t>Applications.pdf</a:t>
            </a:r>
            <a:endParaRPr lang="en-US" dirty="0"/>
          </a:p>
        </p:txBody>
      </p:sp>
      <p:sp>
        <p:nvSpPr>
          <p:cNvPr id="7" name="TextBox 6">
            <a:extLst>
              <a:ext uri="{FF2B5EF4-FFF2-40B4-BE49-F238E27FC236}">
                <a16:creationId xmlns:a16="http://schemas.microsoft.com/office/drawing/2014/main" id="{F2D56883-59D9-8E6E-0ED6-ADB3A8D1E8D5}"/>
              </a:ext>
            </a:extLst>
          </p:cNvPr>
          <p:cNvSpPr txBox="1"/>
          <p:nvPr/>
        </p:nvSpPr>
        <p:spPr>
          <a:xfrm>
            <a:off x="433955" y="4013150"/>
            <a:ext cx="1160306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Regarding the chosen VIs relevant to Sentinel-2 imagery presented in Table 2, for the visible spectrum the Normalized </a:t>
            </a:r>
            <a:r>
              <a:rPr lang="en-US" dirty="0">
                <a:highlight>
                  <a:srgbClr val="FFFF00"/>
                </a:highlight>
              </a:rPr>
              <a:t>Green–Red Difference Index (NGRDI) </a:t>
            </a:r>
            <a:r>
              <a:rPr lang="en-US" dirty="0"/>
              <a:t>compares the differences between the green and red visible bands for vegetation, together with the well-known Normalized Difference Vegetation Index (NDVI) have shown to be able to remotely sense total crop green biomass [33], which is often indicative of general crop vigor and may be closely correlated with crop nitrogen (N) content and may provide good predictions of yield at specific growth stages. </a:t>
            </a:r>
          </a:p>
          <a:p>
            <a:pPr marL="285750" indent="-285750">
              <a:buFont typeface="Arial" panose="020B0604020202020204" pitchFamily="34" charset="0"/>
              <a:buChar char="•"/>
            </a:pPr>
            <a:r>
              <a:rPr lang="en-US" dirty="0"/>
              <a:t>Another index that uses the visible bands of the spectrum is the </a:t>
            </a:r>
            <a:r>
              <a:rPr lang="en-US" dirty="0">
                <a:highlight>
                  <a:srgbClr val="FFFF00"/>
                </a:highlight>
              </a:rPr>
              <a:t>Triangular Greenness Index (TGI)</a:t>
            </a:r>
            <a:r>
              <a:rPr lang="en-US" dirty="0"/>
              <a:t>, which has been shown to estimate correctly chlorophyll concentration at leaf and canopy level [34].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62626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79914-0A78-C495-A5A8-6757DF4D5A48}"/>
              </a:ext>
            </a:extLst>
          </p:cNvPr>
          <p:cNvSpPr txBox="1"/>
          <p:nvPr/>
        </p:nvSpPr>
        <p:spPr>
          <a:xfrm>
            <a:off x="836908" y="1685097"/>
            <a:ext cx="11355092" cy="2585323"/>
          </a:xfrm>
          <a:prstGeom prst="rect">
            <a:avLst/>
          </a:prstGeom>
          <a:noFill/>
        </p:spPr>
        <p:txBody>
          <a:bodyPr wrap="square" rtlCol="0">
            <a:spAutoFit/>
          </a:bodyPr>
          <a:lstStyle/>
          <a:p>
            <a:r>
              <a:rPr lang="en-US" dirty="0">
                <a:highlight>
                  <a:srgbClr val="FFFF00"/>
                </a:highlight>
              </a:rPr>
              <a:t>SAVI stands for Soil-Adjusted Vegetation Index</a:t>
            </a:r>
            <a:r>
              <a:rPr lang="en-US" dirty="0"/>
              <a:t>. It's a modification of the Normalized Difference Vegetation Index (NDVI) designed to minimize soil brightness influences when remotely sensing vegetation. The formula for SAVI is:</a:t>
            </a:r>
          </a:p>
          <a:p>
            <a:r>
              <a:rPr lang="en-US" dirty="0"/>
              <a:t>SAVI=(NIR−R)(NIR+R+L)×(1+L)</a:t>
            </a:r>
          </a:p>
          <a:p>
            <a:r>
              <a:rPr lang="en-US" dirty="0"/>
              <a:t>Where:</a:t>
            </a:r>
          </a:p>
          <a:p>
            <a:pPr lvl="1">
              <a:buFont typeface="Arial" panose="020B0604020202020204" pitchFamily="34" charset="0"/>
              <a:buChar char="•"/>
            </a:pPr>
            <a:r>
              <a:rPr lang="en-US" dirty="0"/>
              <a:t> NIR</a:t>
            </a:r>
            <a:r>
              <a:rPr lang="en-US" dirty="0">
                <a:effectLst/>
              </a:rPr>
              <a:t>NIR</a:t>
            </a:r>
            <a:r>
              <a:rPr lang="en-US" dirty="0"/>
              <a:t> is the near-infrared reflectance</a:t>
            </a:r>
          </a:p>
          <a:p>
            <a:pPr lvl="1">
              <a:buFont typeface="Arial" panose="020B0604020202020204" pitchFamily="34" charset="0"/>
              <a:buChar char="•"/>
            </a:pPr>
            <a:r>
              <a:rPr lang="en-US" dirty="0"/>
              <a:t> R</a:t>
            </a:r>
            <a:r>
              <a:rPr lang="en-US" dirty="0">
                <a:effectLst/>
              </a:rPr>
              <a:t>R</a:t>
            </a:r>
            <a:r>
              <a:rPr lang="en-US" dirty="0"/>
              <a:t> is the red reflectance</a:t>
            </a:r>
          </a:p>
          <a:p>
            <a:pPr lvl="1">
              <a:buFont typeface="Arial" panose="020B0604020202020204" pitchFamily="34" charset="0"/>
              <a:buChar char="•"/>
            </a:pPr>
            <a:r>
              <a:rPr lang="en-US" dirty="0"/>
              <a:t> LL is a soil brightness correction factor, typically ranging from 0 to 1</a:t>
            </a:r>
          </a:p>
          <a:p>
            <a:r>
              <a:rPr lang="en-US" dirty="0"/>
              <a:t>The LL parameter adjusts the index to account for the influence of soil brightness, making SAVI useful in areas with sparse or low-density vegetation where soil is exposed.</a:t>
            </a:r>
          </a:p>
        </p:txBody>
      </p:sp>
      <p:sp>
        <p:nvSpPr>
          <p:cNvPr id="5" name="TextBox 4">
            <a:extLst>
              <a:ext uri="{FF2B5EF4-FFF2-40B4-BE49-F238E27FC236}">
                <a16:creationId xmlns:a16="http://schemas.microsoft.com/office/drawing/2014/main" id="{CE17EFDE-E0F5-3473-2832-D86EBC0FAC82}"/>
              </a:ext>
            </a:extLst>
          </p:cNvPr>
          <p:cNvSpPr txBox="1"/>
          <p:nvPr/>
        </p:nvSpPr>
        <p:spPr>
          <a:xfrm>
            <a:off x="708103" y="4716305"/>
            <a:ext cx="5276983" cy="1569660"/>
          </a:xfrm>
          <a:prstGeom prst="rect">
            <a:avLst/>
          </a:prstGeom>
          <a:noFill/>
        </p:spPr>
        <p:txBody>
          <a:bodyPr wrap="square" rtlCol="0">
            <a:spAutoFit/>
          </a:bodyPr>
          <a:lstStyle/>
          <a:p>
            <a:r>
              <a:rPr lang="en-US" sz="1600" dirty="0"/>
              <a:t>The </a:t>
            </a:r>
            <a:r>
              <a:rPr lang="en-US" sz="1600" dirty="0">
                <a:highlight>
                  <a:srgbClr val="FFFF00"/>
                </a:highlight>
              </a:rPr>
              <a:t>Nitrogen Nutrition Index (NNI)</a:t>
            </a:r>
            <a:r>
              <a:rPr lang="en-US" sz="1600" dirty="0"/>
              <a:t> is a dimensionless ratio used to assess the nitrogen status of plants. It's calculated using the following formula over a Nitrogen Dilution Curve:</a:t>
            </a:r>
          </a:p>
          <a:p>
            <a:endParaRPr lang="en-US" sz="1600" dirty="0">
              <a:effectLst/>
            </a:endParaRPr>
          </a:p>
          <a:p>
            <a:r>
              <a:rPr lang="en-US" sz="1600" dirty="0">
                <a:effectLst/>
              </a:rPr>
              <a:t>NNI</a:t>
            </a:r>
            <a:r>
              <a:rPr lang="en-US" sz="1600" dirty="0"/>
              <a:t>=</a:t>
            </a:r>
            <a:r>
              <a:rPr lang="en-US" sz="1600" dirty="0" err="1">
                <a:effectLst/>
              </a:rPr>
              <a:t>Ncritical</a:t>
            </a:r>
            <a:r>
              <a:rPr lang="en-US" sz="1600" dirty="0">
                <a:effectLst/>
              </a:rPr>
              <a:t>​/</a:t>
            </a:r>
            <a:r>
              <a:rPr lang="en-US" sz="1600" dirty="0" err="1">
                <a:effectLst/>
              </a:rPr>
              <a:t>Nactual</a:t>
            </a:r>
            <a:r>
              <a:rPr lang="en-US" sz="1600" dirty="0">
                <a:effectLst/>
              </a:rPr>
              <a:t>​</a:t>
            </a:r>
            <a:r>
              <a:rPr lang="en-US" sz="1600" dirty="0"/>
              <a:t>​</a:t>
            </a:r>
          </a:p>
          <a:p>
            <a:endParaRPr lang="en-US" sz="1600" dirty="0"/>
          </a:p>
        </p:txBody>
      </p:sp>
      <p:sp>
        <p:nvSpPr>
          <p:cNvPr id="7" name="Title 6">
            <a:extLst>
              <a:ext uri="{FF2B5EF4-FFF2-40B4-BE49-F238E27FC236}">
                <a16:creationId xmlns:a16="http://schemas.microsoft.com/office/drawing/2014/main" id="{41578C7C-33C9-3AE6-13E9-7321241247A9}"/>
              </a:ext>
            </a:extLst>
          </p:cNvPr>
          <p:cNvSpPr>
            <a:spLocks noGrp="1"/>
          </p:cNvSpPr>
          <p:nvPr>
            <p:ph type="title"/>
          </p:nvPr>
        </p:nvSpPr>
        <p:spPr/>
        <p:txBody>
          <a:bodyPr/>
          <a:lstStyle/>
          <a:p>
            <a:r>
              <a:rPr lang="en-US" dirty="0" err="1"/>
              <a:t>Otros</a:t>
            </a:r>
            <a:r>
              <a:rPr lang="en-US" dirty="0"/>
              <a:t> </a:t>
            </a:r>
            <a:r>
              <a:rPr lang="en-US" dirty="0" err="1"/>
              <a:t>índices</a:t>
            </a:r>
            <a:r>
              <a:rPr lang="en-US" dirty="0"/>
              <a:t>: SAVI, NNI for plant stress</a:t>
            </a:r>
          </a:p>
        </p:txBody>
      </p:sp>
      <p:pic>
        <p:nvPicPr>
          <p:cNvPr id="8" name="Picture 7">
            <a:extLst>
              <a:ext uri="{FF2B5EF4-FFF2-40B4-BE49-F238E27FC236}">
                <a16:creationId xmlns:a16="http://schemas.microsoft.com/office/drawing/2014/main" id="{B47F045F-80EE-5721-6927-75C2D3E8DB3E}"/>
              </a:ext>
            </a:extLst>
          </p:cNvPr>
          <p:cNvPicPr>
            <a:picLocks noChangeAspect="1"/>
          </p:cNvPicPr>
          <p:nvPr/>
        </p:nvPicPr>
        <p:blipFill>
          <a:blip r:embed="rId2"/>
          <a:stretch>
            <a:fillRect/>
          </a:stretch>
        </p:blipFill>
        <p:spPr>
          <a:xfrm>
            <a:off x="6345043" y="4270420"/>
            <a:ext cx="2787495" cy="2580424"/>
          </a:xfrm>
          <a:prstGeom prst="rect">
            <a:avLst/>
          </a:prstGeom>
        </p:spPr>
      </p:pic>
      <p:sp>
        <p:nvSpPr>
          <p:cNvPr id="10" name="TextBox 9">
            <a:extLst>
              <a:ext uri="{FF2B5EF4-FFF2-40B4-BE49-F238E27FC236}">
                <a16:creationId xmlns:a16="http://schemas.microsoft.com/office/drawing/2014/main" id="{8135A9E5-9323-0F35-1AFA-89BBBE33198E}"/>
              </a:ext>
            </a:extLst>
          </p:cNvPr>
          <p:cNvSpPr txBox="1"/>
          <p:nvPr/>
        </p:nvSpPr>
        <p:spPr>
          <a:xfrm>
            <a:off x="708103" y="6285965"/>
            <a:ext cx="6099716" cy="461665"/>
          </a:xfrm>
          <a:prstGeom prst="rect">
            <a:avLst/>
          </a:prstGeom>
          <a:noFill/>
        </p:spPr>
        <p:txBody>
          <a:bodyPr wrap="square">
            <a:spAutoFit/>
          </a:bodyPr>
          <a:lstStyle/>
          <a:p>
            <a:r>
              <a:rPr lang="en-US" sz="1200" dirty="0"/>
              <a:t>2007 - </a:t>
            </a:r>
            <a:r>
              <a:rPr lang="en-US" sz="1200" dirty="0" err="1"/>
              <a:t>Baret</a:t>
            </a:r>
            <a:r>
              <a:rPr lang="en-US" sz="1200" dirty="0"/>
              <a:t> - Quantification of plant stress using remote sensing observations and crop models- the case of nitrogen management</a:t>
            </a:r>
          </a:p>
        </p:txBody>
      </p:sp>
      <p:sp>
        <p:nvSpPr>
          <p:cNvPr id="11" name="TextBox 10">
            <a:extLst>
              <a:ext uri="{FF2B5EF4-FFF2-40B4-BE49-F238E27FC236}">
                <a16:creationId xmlns:a16="http://schemas.microsoft.com/office/drawing/2014/main" id="{6C71ED85-10C1-E084-B3E2-5A10F49FF64F}"/>
              </a:ext>
            </a:extLst>
          </p:cNvPr>
          <p:cNvSpPr txBox="1"/>
          <p:nvPr/>
        </p:nvSpPr>
        <p:spPr>
          <a:xfrm>
            <a:off x="758283" y="4360127"/>
            <a:ext cx="1342803" cy="369332"/>
          </a:xfrm>
          <a:prstGeom prst="rect">
            <a:avLst/>
          </a:prstGeom>
          <a:noFill/>
        </p:spPr>
        <p:txBody>
          <a:bodyPr wrap="none" rtlCol="0">
            <a:spAutoFit/>
          </a:bodyPr>
          <a:lstStyle/>
          <a:p>
            <a:r>
              <a:rPr lang="en-US" b="1" dirty="0"/>
              <a:t>Plant stress:</a:t>
            </a:r>
          </a:p>
        </p:txBody>
      </p:sp>
      <p:sp>
        <p:nvSpPr>
          <p:cNvPr id="13" name="TextBox 12">
            <a:extLst>
              <a:ext uri="{FF2B5EF4-FFF2-40B4-BE49-F238E27FC236}">
                <a16:creationId xmlns:a16="http://schemas.microsoft.com/office/drawing/2014/main" id="{83A8FBA0-6598-B327-BDE7-211116D57E31}"/>
              </a:ext>
            </a:extLst>
          </p:cNvPr>
          <p:cNvSpPr txBox="1"/>
          <p:nvPr/>
        </p:nvSpPr>
        <p:spPr>
          <a:xfrm>
            <a:off x="414738" y="1677534"/>
            <a:ext cx="6099716"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41091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1C24-590C-3309-EF0D-CA8CA6C769D2}"/>
              </a:ext>
            </a:extLst>
          </p:cNvPr>
          <p:cNvSpPr>
            <a:spLocks noGrp="1"/>
          </p:cNvSpPr>
          <p:nvPr>
            <p:ph type="title"/>
          </p:nvPr>
        </p:nvSpPr>
        <p:spPr/>
        <p:txBody>
          <a:bodyPr/>
          <a:lstStyle/>
          <a:p>
            <a:r>
              <a:rPr lang="en-US" dirty="0"/>
              <a:t>Para </a:t>
            </a:r>
            <a:r>
              <a:rPr lang="en-US" dirty="0" err="1"/>
              <a:t>más</a:t>
            </a:r>
            <a:r>
              <a:rPr lang="en-US" dirty="0"/>
              <a:t> Adelante? </a:t>
            </a:r>
            <a:r>
              <a:rPr lang="en-US" dirty="0" err="1"/>
              <a:t>Modelos</a:t>
            </a:r>
            <a:r>
              <a:rPr lang="en-US" dirty="0"/>
              <a:t> ML para </a:t>
            </a:r>
            <a:r>
              <a:rPr lang="en-US" dirty="0" err="1"/>
              <a:t>estimación</a:t>
            </a:r>
            <a:r>
              <a:rPr lang="en-US" dirty="0"/>
              <a:t> de </a:t>
            </a:r>
            <a:r>
              <a:rPr lang="en-US" dirty="0" err="1"/>
              <a:t>Nitrógeno</a:t>
            </a:r>
            <a:endParaRPr lang="en-US" dirty="0"/>
          </a:p>
        </p:txBody>
      </p:sp>
      <p:sp>
        <p:nvSpPr>
          <p:cNvPr id="4" name="TextBox 3">
            <a:extLst>
              <a:ext uri="{FF2B5EF4-FFF2-40B4-BE49-F238E27FC236}">
                <a16:creationId xmlns:a16="http://schemas.microsoft.com/office/drawing/2014/main" id="{998F1478-CD5B-C899-C138-15CB41B28DF3}"/>
              </a:ext>
            </a:extLst>
          </p:cNvPr>
          <p:cNvSpPr txBox="1"/>
          <p:nvPr/>
        </p:nvSpPr>
        <p:spPr>
          <a:xfrm>
            <a:off x="725838" y="2010562"/>
            <a:ext cx="10740324" cy="2277547"/>
          </a:xfrm>
          <a:prstGeom prst="rect">
            <a:avLst/>
          </a:prstGeom>
          <a:noFill/>
        </p:spPr>
        <p:txBody>
          <a:bodyPr wrap="square" rtlCol="0">
            <a:spAutoFit/>
          </a:bodyPr>
          <a:lstStyle/>
          <a:p>
            <a:r>
              <a:rPr lang="en-US" dirty="0"/>
              <a:t>Neural networks  and other ML models are often used for estimating soil nutrients, including nitrogen content, from remote sensing data like Sentinel-2. These algorithms use spectral indices like NDVI, SAVI, or custom bands as features. The machine learning models are </a:t>
            </a:r>
            <a:r>
              <a:rPr lang="en-US" dirty="0">
                <a:highlight>
                  <a:srgbClr val="FFFF00"/>
                </a:highlight>
              </a:rPr>
              <a:t>trained on ground-truth data, where actual soil samples are analyzed for nutrient content</a:t>
            </a:r>
            <a:r>
              <a:rPr lang="en-US" dirty="0"/>
              <a:t>.</a:t>
            </a:r>
          </a:p>
          <a:p>
            <a:endParaRPr lang="en-US" dirty="0"/>
          </a:p>
          <a:p>
            <a:endParaRPr lang="en-US" dirty="0"/>
          </a:p>
          <a:p>
            <a:r>
              <a:rPr lang="en-US" sz="1600" dirty="0"/>
              <a:t>2020 – </a:t>
            </a:r>
            <a:r>
              <a:rPr lang="en-US" sz="1600" dirty="0" err="1"/>
              <a:t>Virnodkar</a:t>
            </a:r>
            <a:r>
              <a:rPr lang="en-US" sz="1600" dirty="0"/>
              <a:t> - Remote sensing and machine learning for crop water stress determination in various crops: a critical review</a:t>
            </a:r>
            <a:endParaRPr lang="en-US" dirty="0"/>
          </a:p>
          <a:p>
            <a:endParaRPr lang="en-US" dirty="0"/>
          </a:p>
        </p:txBody>
      </p:sp>
    </p:spTree>
    <p:extLst>
      <p:ext uri="{BB962C8B-B14F-4D97-AF65-F5344CB8AC3E}">
        <p14:creationId xmlns:p14="http://schemas.microsoft.com/office/powerpoint/2010/main" val="36438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BEA58B-A393-7DB9-EB25-9393782608DD}"/>
              </a:ext>
            </a:extLst>
          </p:cNvPr>
          <p:cNvPicPr>
            <a:picLocks noChangeAspect="1"/>
          </p:cNvPicPr>
          <p:nvPr/>
        </p:nvPicPr>
        <p:blipFill>
          <a:blip r:embed="rId2"/>
          <a:stretch>
            <a:fillRect/>
          </a:stretch>
        </p:blipFill>
        <p:spPr>
          <a:xfrm>
            <a:off x="1160147" y="1721711"/>
            <a:ext cx="4625322" cy="3396454"/>
          </a:xfrm>
          <a:prstGeom prst="rect">
            <a:avLst/>
          </a:prstGeom>
        </p:spPr>
      </p:pic>
      <p:sp>
        <p:nvSpPr>
          <p:cNvPr id="2" name="Title 1">
            <a:extLst>
              <a:ext uri="{FF2B5EF4-FFF2-40B4-BE49-F238E27FC236}">
                <a16:creationId xmlns:a16="http://schemas.microsoft.com/office/drawing/2014/main" id="{14977F90-528C-95F1-0666-E039CDB60F7B}"/>
              </a:ext>
            </a:extLst>
          </p:cNvPr>
          <p:cNvSpPr>
            <a:spLocks noGrp="1"/>
          </p:cNvSpPr>
          <p:nvPr>
            <p:ph type="title"/>
          </p:nvPr>
        </p:nvSpPr>
        <p:spPr/>
        <p:txBody>
          <a:bodyPr/>
          <a:lstStyle/>
          <a:p>
            <a:r>
              <a:rPr lang="en-US" dirty="0"/>
              <a:t>Plot del potrero e </a:t>
            </a:r>
            <a:r>
              <a:rPr lang="en-US" dirty="0" err="1"/>
              <a:t>histograma</a:t>
            </a:r>
            <a:r>
              <a:rPr lang="en-US" dirty="0"/>
              <a:t> NDVI</a:t>
            </a:r>
          </a:p>
        </p:txBody>
      </p:sp>
      <p:pic>
        <p:nvPicPr>
          <p:cNvPr id="4" name="Picture 3">
            <a:extLst>
              <a:ext uri="{FF2B5EF4-FFF2-40B4-BE49-F238E27FC236}">
                <a16:creationId xmlns:a16="http://schemas.microsoft.com/office/drawing/2014/main" id="{80355A98-101C-F507-0DA7-58A60E7091E5}"/>
              </a:ext>
            </a:extLst>
          </p:cNvPr>
          <p:cNvPicPr>
            <a:picLocks noChangeAspect="1"/>
          </p:cNvPicPr>
          <p:nvPr/>
        </p:nvPicPr>
        <p:blipFill>
          <a:blip r:embed="rId3"/>
          <a:stretch>
            <a:fillRect/>
          </a:stretch>
        </p:blipFill>
        <p:spPr>
          <a:xfrm>
            <a:off x="6646127" y="1729876"/>
            <a:ext cx="4410406" cy="3385109"/>
          </a:xfrm>
          <a:prstGeom prst="rect">
            <a:avLst/>
          </a:prstGeom>
        </p:spPr>
      </p:pic>
      <p:sp>
        <p:nvSpPr>
          <p:cNvPr id="5" name="TextBox 4">
            <a:extLst>
              <a:ext uri="{FF2B5EF4-FFF2-40B4-BE49-F238E27FC236}">
                <a16:creationId xmlns:a16="http://schemas.microsoft.com/office/drawing/2014/main" id="{53D4EDE7-CAEB-ABA1-AD41-7ED73F59D14E}"/>
              </a:ext>
            </a:extLst>
          </p:cNvPr>
          <p:cNvSpPr txBox="1"/>
          <p:nvPr/>
        </p:nvSpPr>
        <p:spPr>
          <a:xfrm>
            <a:off x="398301" y="5442199"/>
            <a:ext cx="109554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Se </a:t>
            </a:r>
            <a:r>
              <a:rPr lang="en-US" dirty="0" err="1"/>
              <a:t>ve</a:t>
            </a:r>
            <a:r>
              <a:rPr lang="en-US" dirty="0"/>
              <a:t> </a:t>
            </a:r>
            <a:r>
              <a:rPr lang="en-US" dirty="0" err="1"/>
              <a:t>bastante</a:t>
            </a:r>
            <a:r>
              <a:rPr lang="en-US" dirty="0"/>
              <a:t> </a:t>
            </a:r>
            <a:r>
              <a:rPr lang="en-US" dirty="0" err="1"/>
              <a:t>variación</a:t>
            </a:r>
            <a:r>
              <a:rPr lang="en-US" dirty="0"/>
              <a:t> </a:t>
            </a:r>
            <a:r>
              <a:rPr lang="en-US" dirty="0" err="1"/>
              <a:t>en</a:t>
            </a:r>
            <a:r>
              <a:rPr lang="en-US" dirty="0"/>
              <a:t> la </a:t>
            </a:r>
            <a:r>
              <a:rPr lang="en-US" dirty="0" err="1"/>
              <a:t>distribución</a:t>
            </a:r>
            <a:r>
              <a:rPr lang="en-US" dirty="0"/>
              <a:t> de NDVI, </a:t>
            </a:r>
            <a:r>
              <a:rPr lang="en-US" dirty="0" err="1"/>
              <a:t>principalmente</a:t>
            </a:r>
            <a:r>
              <a:rPr lang="en-US" dirty="0"/>
              <a:t> que se </a:t>
            </a:r>
            <a:r>
              <a:rPr lang="en-US" dirty="0" err="1"/>
              <a:t>separan</a:t>
            </a:r>
            <a:r>
              <a:rPr lang="en-US" dirty="0"/>
              <a:t> </a:t>
            </a:r>
            <a:r>
              <a:rPr lang="en-US" dirty="0" err="1"/>
              <a:t>los</a:t>
            </a:r>
            <a:r>
              <a:rPr lang="en-US" dirty="0"/>
              <a:t> </a:t>
            </a:r>
            <a:r>
              <a:rPr lang="en-US" dirty="0" err="1"/>
              <a:t>valores</a:t>
            </a:r>
            <a:r>
              <a:rPr lang="en-US" dirty="0"/>
              <a:t> </a:t>
            </a:r>
            <a:r>
              <a:rPr lang="en-US" dirty="0" err="1"/>
              <a:t>en</a:t>
            </a:r>
            <a:r>
              <a:rPr lang="en-US" dirty="0"/>
              <a:t> dos </a:t>
            </a:r>
            <a:r>
              <a:rPr lang="en-US" dirty="0" err="1"/>
              <a:t>rangos</a:t>
            </a:r>
            <a:r>
              <a:rPr lang="en-US" dirty="0"/>
              <a:t>. </a:t>
            </a:r>
            <a:r>
              <a:rPr lang="en-US" dirty="0" err="1"/>
              <a:t>Asumo</a:t>
            </a:r>
            <a:r>
              <a:rPr lang="en-US" dirty="0"/>
              <a:t> que </a:t>
            </a:r>
            <a:r>
              <a:rPr lang="en-US" dirty="0" err="1"/>
              <a:t>los</a:t>
            </a:r>
            <a:r>
              <a:rPr lang="en-US" dirty="0"/>
              <a:t> </a:t>
            </a:r>
            <a:r>
              <a:rPr lang="en-US" dirty="0" err="1"/>
              <a:t>bordes</a:t>
            </a:r>
            <a:r>
              <a:rPr lang="en-US" dirty="0"/>
              <a:t> del </a:t>
            </a:r>
            <a:r>
              <a:rPr lang="en-US" dirty="0" err="1"/>
              <a:t>lote</a:t>
            </a:r>
            <a:r>
              <a:rPr lang="en-US" dirty="0"/>
              <a:t> </a:t>
            </a:r>
            <a:r>
              <a:rPr lang="en-US" dirty="0" err="1"/>
              <a:t>deben</a:t>
            </a:r>
            <a:r>
              <a:rPr lang="en-US" dirty="0"/>
              <a:t> ser </a:t>
            </a:r>
            <a:r>
              <a:rPr lang="en-US" dirty="0" err="1"/>
              <a:t>menos</a:t>
            </a:r>
            <a:r>
              <a:rPr lang="en-US" dirty="0"/>
              <a:t> </a:t>
            </a:r>
            <a:r>
              <a:rPr lang="en-US" dirty="0" err="1"/>
              <a:t>verdes</a:t>
            </a:r>
            <a:r>
              <a:rPr lang="en-US" dirty="0"/>
              <a:t> (</a:t>
            </a:r>
            <a:r>
              <a:rPr lang="en-US" dirty="0" err="1"/>
              <a:t>por</a:t>
            </a:r>
            <a:r>
              <a:rPr lang="en-US" dirty="0"/>
              <a:t> </a:t>
            </a:r>
            <a:r>
              <a:rPr lang="en-US" dirty="0" err="1"/>
              <a:t>ejemplo</a:t>
            </a:r>
            <a:r>
              <a:rPr lang="en-US" dirty="0"/>
              <a:t> </a:t>
            </a:r>
            <a:r>
              <a:rPr lang="en-US" dirty="0" err="1"/>
              <a:t>caminos</a:t>
            </a:r>
            <a:r>
              <a:rPr lang="en-US" dirty="0"/>
              <a:t>?) y a lo major </a:t>
            </a:r>
            <a:r>
              <a:rPr lang="en-US" dirty="0" err="1"/>
              <a:t>eso</a:t>
            </a:r>
            <a:r>
              <a:rPr lang="en-US" dirty="0"/>
              <a:t> da </a:t>
            </a:r>
            <a:r>
              <a:rPr lang="en-US" dirty="0" err="1"/>
              <a:t>valores</a:t>
            </a:r>
            <a:r>
              <a:rPr lang="en-US" dirty="0"/>
              <a:t> </a:t>
            </a:r>
            <a:r>
              <a:rPr lang="en-US" dirty="0" err="1"/>
              <a:t>abajo</a:t>
            </a:r>
            <a:r>
              <a:rPr lang="en-US" dirty="0"/>
              <a:t> de 0.5. </a:t>
            </a:r>
          </a:p>
          <a:p>
            <a:pPr marL="285750" indent="-285750">
              <a:buFont typeface="Arial" panose="020B0604020202020204" pitchFamily="34" charset="0"/>
              <a:buChar char="•"/>
            </a:pPr>
            <a:r>
              <a:rPr lang="en-US" dirty="0"/>
              <a:t>De </a:t>
            </a:r>
            <a:r>
              <a:rPr lang="en-US" dirty="0" err="1"/>
              <a:t>todos</a:t>
            </a:r>
            <a:r>
              <a:rPr lang="en-US" dirty="0"/>
              <a:t> </a:t>
            </a:r>
            <a:r>
              <a:rPr lang="en-US" dirty="0" err="1"/>
              <a:t>modos</a:t>
            </a:r>
            <a:r>
              <a:rPr lang="en-US" dirty="0"/>
              <a:t>, la </a:t>
            </a:r>
            <a:r>
              <a:rPr lang="en-US" dirty="0" err="1"/>
              <a:t>parte</a:t>
            </a:r>
            <a:r>
              <a:rPr lang="en-US" dirty="0"/>
              <a:t> </a:t>
            </a:r>
            <a:r>
              <a:rPr lang="en-US" dirty="0" err="1"/>
              <a:t>más</a:t>
            </a:r>
            <a:r>
              <a:rPr lang="en-US" dirty="0"/>
              <a:t> </a:t>
            </a:r>
            <a:r>
              <a:rPr lang="en-US" dirty="0" err="1"/>
              <a:t>verde</a:t>
            </a:r>
            <a:r>
              <a:rPr lang="en-US" dirty="0"/>
              <a:t> del </a:t>
            </a:r>
            <a:r>
              <a:rPr lang="en-US" dirty="0" err="1"/>
              <a:t>histograma</a:t>
            </a:r>
            <a:r>
              <a:rPr lang="en-US" dirty="0"/>
              <a:t> no es </a:t>
            </a:r>
            <a:r>
              <a:rPr lang="en-US" dirty="0" err="1"/>
              <a:t>tán</a:t>
            </a:r>
            <a:r>
              <a:rPr lang="en-US" dirty="0"/>
              <a:t> </a:t>
            </a:r>
            <a:r>
              <a:rPr lang="en-US" dirty="0" err="1"/>
              <a:t>simétrica</a:t>
            </a:r>
            <a:r>
              <a:rPr lang="en-US" dirty="0"/>
              <a:t>. El </a:t>
            </a:r>
            <a:r>
              <a:rPr lang="en-US" dirty="0" err="1"/>
              <a:t>máximo</a:t>
            </a:r>
            <a:r>
              <a:rPr lang="en-US" dirty="0"/>
              <a:t> no </a:t>
            </a:r>
            <a:r>
              <a:rPr lang="en-US" dirty="0" err="1"/>
              <a:t>está</a:t>
            </a:r>
            <a:r>
              <a:rPr lang="en-US" dirty="0"/>
              <a:t> </a:t>
            </a:r>
            <a:r>
              <a:rPr lang="en-US" dirty="0" err="1"/>
              <a:t>en</a:t>
            </a:r>
            <a:r>
              <a:rPr lang="en-US" dirty="0"/>
              <a:t> la </a:t>
            </a:r>
            <a:r>
              <a:rPr lang="en-US" dirty="0" err="1"/>
              <a:t>mitad</a:t>
            </a:r>
            <a:r>
              <a:rPr lang="en-US" dirty="0"/>
              <a:t> del </a:t>
            </a:r>
            <a:r>
              <a:rPr lang="en-US" dirty="0" err="1"/>
              <a:t>rango</a:t>
            </a:r>
            <a:r>
              <a:rPr lang="en-US" dirty="0"/>
              <a:t>.</a:t>
            </a:r>
          </a:p>
        </p:txBody>
      </p:sp>
    </p:spTree>
    <p:extLst>
      <p:ext uri="{BB962C8B-B14F-4D97-AF65-F5344CB8AC3E}">
        <p14:creationId xmlns:p14="http://schemas.microsoft.com/office/powerpoint/2010/main" val="223101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316ED1-2731-0DC9-652D-A55E999A0252}"/>
              </a:ext>
            </a:extLst>
          </p:cNvPr>
          <p:cNvPicPr>
            <a:picLocks noChangeAspect="1"/>
          </p:cNvPicPr>
          <p:nvPr/>
        </p:nvPicPr>
        <p:blipFill>
          <a:blip r:embed="rId2"/>
          <a:stretch>
            <a:fillRect/>
          </a:stretch>
        </p:blipFill>
        <p:spPr>
          <a:xfrm>
            <a:off x="960717" y="1729876"/>
            <a:ext cx="4776852" cy="3532241"/>
          </a:xfrm>
          <a:prstGeom prst="rect">
            <a:avLst/>
          </a:prstGeom>
        </p:spPr>
      </p:pic>
      <p:pic>
        <p:nvPicPr>
          <p:cNvPr id="5" name="Picture 4">
            <a:extLst>
              <a:ext uri="{FF2B5EF4-FFF2-40B4-BE49-F238E27FC236}">
                <a16:creationId xmlns:a16="http://schemas.microsoft.com/office/drawing/2014/main" id="{E11856B3-9D60-8EC2-8702-DCD1837500AF}"/>
              </a:ext>
            </a:extLst>
          </p:cNvPr>
          <p:cNvPicPr>
            <a:picLocks noChangeAspect="1"/>
          </p:cNvPicPr>
          <p:nvPr/>
        </p:nvPicPr>
        <p:blipFill>
          <a:blip r:embed="rId3"/>
          <a:stretch>
            <a:fillRect/>
          </a:stretch>
        </p:blipFill>
        <p:spPr>
          <a:xfrm>
            <a:off x="6454432" y="1729876"/>
            <a:ext cx="4602102" cy="3532241"/>
          </a:xfrm>
          <a:prstGeom prst="rect">
            <a:avLst/>
          </a:prstGeom>
        </p:spPr>
      </p:pic>
      <p:sp>
        <p:nvSpPr>
          <p:cNvPr id="9" name="Rectangle 8">
            <a:extLst>
              <a:ext uri="{FF2B5EF4-FFF2-40B4-BE49-F238E27FC236}">
                <a16:creationId xmlns:a16="http://schemas.microsoft.com/office/drawing/2014/main" id="{45075CB2-8299-583B-2850-4D8511FAC21C}"/>
              </a:ext>
            </a:extLst>
          </p:cNvPr>
          <p:cNvSpPr/>
          <p:nvPr/>
        </p:nvSpPr>
        <p:spPr>
          <a:xfrm>
            <a:off x="10104895" y="1968285"/>
            <a:ext cx="247973" cy="2975674"/>
          </a:xfrm>
          <a:prstGeom prst="rect">
            <a:avLst/>
          </a:prstGeom>
          <a:solidFill>
            <a:srgbClr val="FF0000">
              <a:alpha val="53000"/>
            </a:srgbClr>
          </a:solidFill>
          <a:ln>
            <a:solidFill>
              <a:schemeClr val="accent1">
                <a:shade val="15000"/>
                <a:alpha val="2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085C661-B8DA-6B65-A6A3-61639C6CCBE3}"/>
              </a:ext>
            </a:extLst>
          </p:cNvPr>
          <p:cNvSpPr txBox="1"/>
          <p:nvPr/>
        </p:nvSpPr>
        <p:spPr>
          <a:xfrm>
            <a:off x="680223" y="5380672"/>
            <a:ext cx="1098225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Una </a:t>
            </a:r>
            <a:r>
              <a:rPr lang="en-US" dirty="0" err="1"/>
              <a:t>posibilidad</a:t>
            </a:r>
            <a:r>
              <a:rPr lang="en-US" dirty="0"/>
              <a:t> (a </a:t>
            </a:r>
            <a:r>
              <a:rPr lang="en-US" dirty="0" err="1"/>
              <a:t>conversar</a:t>
            </a:r>
            <a:r>
              <a:rPr lang="en-US" dirty="0"/>
              <a:t>) es </a:t>
            </a:r>
            <a:r>
              <a:rPr lang="en-US" dirty="0" err="1"/>
              <a:t>definir</a:t>
            </a:r>
            <a:r>
              <a:rPr lang="en-US" dirty="0"/>
              <a:t> </a:t>
            </a:r>
            <a:r>
              <a:rPr lang="en-US" dirty="0" err="1"/>
              <a:t>candidatos</a:t>
            </a:r>
            <a:r>
              <a:rPr lang="en-US" dirty="0"/>
              <a:t> a </a:t>
            </a:r>
            <a:r>
              <a:rPr lang="en-US" dirty="0" err="1"/>
              <a:t>partir</a:t>
            </a:r>
            <a:r>
              <a:rPr lang="en-US" dirty="0"/>
              <a:t> de un </a:t>
            </a:r>
            <a:r>
              <a:rPr lang="en-US" dirty="0" err="1"/>
              <a:t>rango</a:t>
            </a:r>
            <a:r>
              <a:rPr lang="en-US" dirty="0"/>
              <a:t> </a:t>
            </a:r>
            <a:r>
              <a:rPr lang="en-US" dirty="0" err="1"/>
              <a:t>alrededor</a:t>
            </a:r>
            <a:r>
              <a:rPr lang="en-US" dirty="0"/>
              <a:t> de la </a:t>
            </a:r>
            <a:r>
              <a:rPr lang="en-US" dirty="0" err="1"/>
              <a:t>mediana</a:t>
            </a:r>
            <a:r>
              <a:rPr lang="en-US" dirty="0"/>
              <a:t> (</a:t>
            </a:r>
            <a:r>
              <a:rPr lang="en-US" dirty="0" err="1"/>
              <a:t>percentil</a:t>
            </a:r>
            <a:r>
              <a:rPr lang="en-US" dirty="0"/>
              <a:t> 50%), </a:t>
            </a:r>
            <a:r>
              <a:rPr lang="en-US" dirty="0" err="1"/>
              <a:t>por</a:t>
            </a:r>
            <a:r>
              <a:rPr lang="en-US" dirty="0"/>
              <a:t> </a:t>
            </a:r>
            <a:r>
              <a:rPr lang="en-US" dirty="0" err="1"/>
              <a:t>ejemplo</a:t>
            </a:r>
            <a:r>
              <a:rPr lang="en-US" dirty="0"/>
              <a:t> entre </a:t>
            </a:r>
            <a:r>
              <a:rPr lang="en-US" dirty="0" err="1"/>
              <a:t>los</a:t>
            </a:r>
            <a:r>
              <a:rPr lang="en-US" dirty="0"/>
              <a:t> percentiles 40 y 60, y que </a:t>
            </a:r>
            <a:r>
              <a:rPr lang="en-US" dirty="0" err="1"/>
              <a:t>el</a:t>
            </a:r>
            <a:r>
              <a:rPr lang="en-US" dirty="0"/>
              <a:t> </a:t>
            </a:r>
            <a:r>
              <a:rPr lang="en-US" dirty="0" err="1"/>
              <a:t>muestreo</a:t>
            </a:r>
            <a:r>
              <a:rPr lang="en-US" dirty="0"/>
              <a:t> </a:t>
            </a:r>
            <a:r>
              <a:rPr lang="en-US" dirty="0" err="1"/>
              <a:t>salga</a:t>
            </a:r>
            <a:r>
              <a:rPr lang="en-US" dirty="0"/>
              <a:t> de </a:t>
            </a:r>
            <a:r>
              <a:rPr lang="en-US" dirty="0" err="1"/>
              <a:t>ahí</a:t>
            </a:r>
            <a:r>
              <a:rPr lang="en-US" dirty="0"/>
              <a:t>, que </a:t>
            </a:r>
            <a:r>
              <a:rPr lang="en-US" dirty="0" err="1"/>
              <a:t>digamos</a:t>
            </a:r>
            <a:r>
              <a:rPr lang="en-US" dirty="0"/>
              <a:t> que son ‘del </a:t>
            </a:r>
            <a:r>
              <a:rPr lang="en-US" dirty="0" err="1"/>
              <a:t>orden</a:t>
            </a:r>
            <a:r>
              <a:rPr lang="en-US" dirty="0"/>
              <a:t> de la </a:t>
            </a:r>
            <a:r>
              <a:rPr lang="en-US" dirty="0" err="1"/>
              <a:t>mediana</a:t>
            </a:r>
            <a:r>
              <a:rPr lang="en-US" dirty="0"/>
              <a:t>’ </a:t>
            </a:r>
            <a:r>
              <a:rPr lang="en-US" dirty="0" err="1"/>
              <a:t>en</a:t>
            </a:r>
            <a:r>
              <a:rPr lang="en-US" dirty="0"/>
              <a:t> </a:t>
            </a:r>
            <a:r>
              <a:rPr lang="en-US" dirty="0" err="1"/>
              <a:t>términos</a:t>
            </a:r>
            <a:r>
              <a:rPr lang="en-US" dirty="0"/>
              <a:t> de </a:t>
            </a:r>
            <a:r>
              <a:rPr lang="en-US" dirty="0" err="1"/>
              <a:t>verde</a:t>
            </a:r>
            <a:r>
              <a:rPr lang="en-US" dirty="0"/>
              <a:t>. </a:t>
            </a:r>
            <a:r>
              <a:rPr lang="en-US" dirty="0" err="1"/>
              <a:t>Aumentando</a:t>
            </a:r>
            <a:r>
              <a:rPr lang="en-US" dirty="0"/>
              <a:t> </a:t>
            </a:r>
            <a:r>
              <a:rPr lang="en-US" dirty="0" err="1"/>
              <a:t>el</a:t>
            </a:r>
            <a:r>
              <a:rPr lang="en-US" dirty="0"/>
              <a:t> </a:t>
            </a:r>
            <a:r>
              <a:rPr lang="en-US" dirty="0" err="1"/>
              <a:t>rango</a:t>
            </a:r>
            <a:r>
              <a:rPr lang="en-US" dirty="0"/>
              <a:t>, se </a:t>
            </a:r>
            <a:r>
              <a:rPr lang="en-US" dirty="0" err="1"/>
              <a:t>hace</a:t>
            </a:r>
            <a:r>
              <a:rPr lang="en-US" dirty="0"/>
              <a:t> </a:t>
            </a:r>
            <a:r>
              <a:rPr lang="en-US" dirty="0" err="1"/>
              <a:t>más</a:t>
            </a:r>
            <a:r>
              <a:rPr lang="en-US" dirty="0"/>
              <a:t> </a:t>
            </a:r>
            <a:r>
              <a:rPr lang="en-US" dirty="0" err="1"/>
              <a:t>grande</a:t>
            </a:r>
            <a:r>
              <a:rPr lang="en-US" dirty="0"/>
              <a:t> </a:t>
            </a:r>
            <a:r>
              <a:rPr lang="en-US" dirty="0" err="1"/>
              <a:t>el</a:t>
            </a:r>
            <a:r>
              <a:rPr lang="en-US" dirty="0"/>
              <a:t> </a:t>
            </a:r>
            <a:r>
              <a:rPr lang="en-US" dirty="0" err="1"/>
              <a:t>grupo</a:t>
            </a:r>
            <a:r>
              <a:rPr lang="en-US" dirty="0"/>
              <a:t> de pixels </a:t>
            </a:r>
            <a:r>
              <a:rPr lang="en-US" dirty="0" err="1"/>
              <a:t>candidatos</a:t>
            </a:r>
            <a:r>
              <a:rPr lang="en-US" dirty="0"/>
              <a:t>.</a:t>
            </a:r>
          </a:p>
          <a:p>
            <a:pPr marL="285750" indent="-285750">
              <a:buFont typeface="Arial" panose="020B0604020202020204" pitchFamily="34" charset="0"/>
              <a:buChar char="•"/>
            </a:pPr>
            <a:r>
              <a:rPr lang="en-US" dirty="0" err="1"/>
              <a:t>En</a:t>
            </a:r>
            <a:r>
              <a:rPr lang="en-US" dirty="0"/>
              <a:t> </a:t>
            </a:r>
            <a:r>
              <a:rPr lang="en-US" dirty="0" err="1"/>
              <a:t>el</a:t>
            </a:r>
            <a:r>
              <a:rPr lang="en-US" dirty="0"/>
              <a:t> </a:t>
            </a:r>
            <a:r>
              <a:rPr lang="en-US" dirty="0" err="1"/>
              <a:t>ejemplo</a:t>
            </a:r>
            <a:r>
              <a:rPr lang="en-US" dirty="0"/>
              <a:t>, </a:t>
            </a:r>
            <a:r>
              <a:rPr lang="en-US" dirty="0" err="1"/>
              <a:t>en</a:t>
            </a:r>
            <a:r>
              <a:rPr lang="en-US" dirty="0"/>
              <a:t> rojo es lo que </a:t>
            </a:r>
            <a:r>
              <a:rPr lang="en-US" dirty="0" err="1"/>
              <a:t>está</a:t>
            </a:r>
            <a:r>
              <a:rPr lang="en-US" dirty="0"/>
              <a:t> entre 40 y 60, o sea entre NDVIs entre 0.80 y 0.84.</a:t>
            </a:r>
          </a:p>
          <a:p>
            <a:pPr marL="285750" indent="-285750">
              <a:buFont typeface="Arial" panose="020B0604020202020204" pitchFamily="34" charset="0"/>
              <a:buChar char="•"/>
            </a:pPr>
            <a:r>
              <a:rPr lang="en-US" dirty="0" err="1"/>
              <a:t>Esto</a:t>
            </a:r>
            <a:r>
              <a:rPr lang="en-US" dirty="0"/>
              <a:t> se </a:t>
            </a:r>
            <a:r>
              <a:rPr lang="en-US" dirty="0" err="1"/>
              <a:t>puede</a:t>
            </a:r>
            <a:r>
              <a:rPr lang="en-US" dirty="0"/>
              <a:t> usar </a:t>
            </a:r>
            <a:r>
              <a:rPr lang="en-US" dirty="0" err="1"/>
              <a:t>también</a:t>
            </a:r>
            <a:r>
              <a:rPr lang="en-US" dirty="0"/>
              <a:t> para </a:t>
            </a:r>
            <a:r>
              <a:rPr lang="en-US" dirty="0" err="1"/>
              <a:t>marcar</a:t>
            </a:r>
            <a:r>
              <a:rPr lang="en-US" dirty="0"/>
              <a:t> zonas </a:t>
            </a:r>
            <a:r>
              <a:rPr lang="en-US" dirty="0" err="1"/>
              <a:t>muy</a:t>
            </a:r>
            <a:r>
              <a:rPr lang="en-US" dirty="0"/>
              <a:t> o </a:t>
            </a:r>
            <a:r>
              <a:rPr lang="en-US" dirty="0" err="1"/>
              <a:t>muy</a:t>
            </a:r>
            <a:r>
              <a:rPr lang="en-US" dirty="0"/>
              <a:t> poco </a:t>
            </a:r>
            <a:r>
              <a:rPr lang="en-US" dirty="0" err="1"/>
              <a:t>verdes</a:t>
            </a:r>
            <a:r>
              <a:rPr lang="en-US" dirty="0"/>
              <a:t>, claro.</a:t>
            </a:r>
          </a:p>
        </p:txBody>
      </p:sp>
      <p:sp>
        <p:nvSpPr>
          <p:cNvPr id="14" name="Title 1">
            <a:extLst>
              <a:ext uri="{FF2B5EF4-FFF2-40B4-BE49-F238E27FC236}">
                <a16:creationId xmlns:a16="http://schemas.microsoft.com/office/drawing/2014/main" id="{8A0ABCE4-5928-0503-4993-EC441B594E89}"/>
              </a:ext>
            </a:extLst>
          </p:cNvPr>
          <p:cNvSpPr>
            <a:spLocks noGrp="1"/>
          </p:cNvSpPr>
          <p:nvPr>
            <p:ph type="title"/>
          </p:nvPr>
        </p:nvSpPr>
        <p:spPr>
          <a:xfrm>
            <a:off x="838199" y="365125"/>
            <a:ext cx="10824275" cy="1325563"/>
          </a:xfrm>
        </p:spPr>
        <p:txBody>
          <a:bodyPr/>
          <a:lstStyle/>
          <a:p>
            <a:r>
              <a:rPr lang="en-US" dirty="0"/>
              <a:t>Zona </a:t>
            </a:r>
            <a:r>
              <a:rPr lang="en-US" dirty="0" err="1"/>
              <a:t>reprensentativa</a:t>
            </a:r>
            <a:r>
              <a:rPr lang="en-US" dirty="0"/>
              <a:t> - </a:t>
            </a:r>
            <a:r>
              <a:rPr lang="en-US" dirty="0" err="1"/>
              <a:t>intervalo</a:t>
            </a:r>
            <a:r>
              <a:rPr lang="en-US" dirty="0"/>
              <a:t> de percentiles</a:t>
            </a:r>
          </a:p>
        </p:txBody>
      </p:sp>
    </p:spTree>
    <p:extLst>
      <p:ext uri="{BB962C8B-B14F-4D97-AF65-F5344CB8AC3E}">
        <p14:creationId xmlns:p14="http://schemas.microsoft.com/office/powerpoint/2010/main" val="81514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8ADE-4E6B-9ADB-6674-A356ECFD0062}"/>
              </a:ext>
            </a:extLst>
          </p:cNvPr>
          <p:cNvSpPr>
            <a:spLocks noGrp="1"/>
          </p:cNvSpPr>
          <p:nvPr>
            <p:ph type="title"/>
          </p:nvPr>
        </p:nvSpPr>
        <p:spPr/>
        <p:txBody>
          <a:bodyPr/>
          <a:lstStyle/>
          <a:p>
            <a:r>
              <a:rPr lang="en-US" dirty="0" err="1"/>
              <a:t>Muestreo</a:t>
            </a:r>
            <a:r>
              <a:rPr lang="en-US" dirty="0"/>
              <a:t> - </a:t>
            </a:r>
            <a:r>
              <a:rPr lang="en-US" dirty="0" err="1"/>
              <a:t>intervalo</a:t>
            </a:r>
            <a:r>
              <a:rPr lang="en-US" dirty="0"/>
              <a:t> de percentiles</a:t>
            </a:r>
          </a:p>
        </p:txBody>
      </p:sp>
      <p:pic>
        <p:nvPicPr>
          <p:cNvPr id="3" name="Picture 2">
            <a:extLst>
              <a:ext uri="{FF2B5EF4-FFF2-40B4-BE49-F238E27FC236}">
                <a16:creationId xmlns:a16="http://schemas.microsoft.com/office/drawing/2014/main" id="{BC3E16B0-8A93-FC96-1703-0999F2A02278}"/>
              </a:ext>
            </a:extLst>
          </p:cNvPr>
          <p:cNvPicPr>
            <a:picLocks noChangeAspect="1"/>
          </p:cNvPicPr>
          <p:nvPr/>
        </p:nvPicPr>
        <p:blipFill>
          <a:blip r:embed="rId2"/>
          <a:stretch>
            <a:fillRect/>
          </a:stretch>
        </p:blipFill>
        <p:spPr>
          <a:xfrm>
            <a:off x="1037428" y="1690688"/>
            <a:ext cx="5058572" cy="3758339"/>
          </a:xfrm>
          <a:prstGeom prst="rect">
            <a:avLst/>
          </a:prstGeom>
        </p:spPr>
      </p:pic>
      <p:sp>
        <p:nvSpPr>
          <p:cNvPr id="5" name="TextBox 4">
            <a:extLst>
              <a:ext uri="{FF2B5EF4-FFF2-40B4-BE49-F238E27FC236}">
                <a16:creationId xmlns:a16="http://schemas.microsoft.com/office/drawing/2014/main" id="{DEDD7162-C3D5-369D-F220-895DC0C3F4A9}"/>
              </a:ext>
            </a:extLst>
          </p:cNvPr>
          <p:cNvSpPr txBox="1"/>
          <p:nvPr/>
        </p:nvSpPr>
        <p:spPr>
          <a:xfrm>
            <a:off x="6719083" y="1928594"/>
            <a:ext cx="4866468"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a:t>Luego</a:t>
            </a:r>
            <a:r>
              <a:rPr lang="en-US" dirty="0"/>
              <a:t> se </a:t>
            </a:r>
            <a:r>
              <a:rPr lang="en-US" dirty="0" err="1"/>
              <a:t>puede</a:t>
            </a:r>
            <a:r>
              <a:rPr lang="en-US" dirty="0"/>
              <a:t> </a:t>
            </a:r>
            <a:r>
              <a:rPr lang="en-US" dirty="0" err="1"/>
              <a:t>plantear</a:t>
            </a:r>
            <a:r>
              <a:rPr lang="en-US" dirty="0"/>
              <a:t> con </a:t>
            </a:r>
            <a:r>
              <a:rPr lang="en-US" dirty="0" err="1"/>
              <a:t>qué</a:t>
            </a:r>
            <a:r>
              <a:rPr lang="en-US" dirty="0"/>
              <a:t> </a:t>
            </a:r>
            <a:r>
              <a:rPr lang="en-US" dirty="0" err="1"/>
              <a:t>criterios</a:t>
            </a:r>
            <a:r>
              <a:rPr lang="en-US" dirty="0"/>
              <a:t> </a:t>
            </a:r>
            <a:r>
              <a:rPr lang="en-US" dirty="0" err="1"/>
              <a:t>elegir</a:t>
            </a:r>
            <a:r>
              <a:rPr lang="en-US" dirty="0"/>
              <a:t> entre </a:t>
            </a:r>
            <a:r>
              <a:rPr lang="en-US" dirty="0" err="1"/>
              <a:t>los</a:t>
            </a:r>
            <a:r>
              <a:rPr lang="en-US" dirty="0"/>
              <a:t> </a:t>
            </a:r>
            <a:r>
              <a:rPr lang="en-US" dirty="0" err="1"/>
              <a:t>candidatos</a:t>
            </a:r>
            <a:r>
              <a:rPr lang="en-US" dirty="0"/>
              <a:t>. </a:t>
            </a:r>
          </a:p>
          <a:p>
            <a:pPr marL="285750" indent="-285750">
              <a:buFont typeface="Arial" panose="020B0604020202020204" pitchFamily="34" charset="0"/>
              <a:buChar char="•"/>
            </a:pPr>
            <a:r>
              <a:rPr lang="en-US" dirty="0"/>
              <a:t>La primer </a:t>
            </a:r>
            <a:r>
              <a:rPr lang="en-US" dirty="0" err="1"/>
              <a:t>opción</a:t>
            </a:r>
            <a:r>
              <a:rPr lang="en-US" dirty="0"/>
              <a:t> es </a:t>
            </a:r>
            <a:r>
              <a:rPr lang="en-US" dirty="0" err="1"/>
              <a:t>hacerlo</a:t>
            </a:r>
            <a:r>
              <a:rPr lang="en-US" dirty="0"/>
              <a:t> </a:t>
            </a:r>
            <a:r>
              <a:rPr lang="en-US" dirty="0" err="1"/>
              <a:t>aleatoriamente</a:t>
            </a:r>
            <a:r>
              <a:rPr lang="en-US" dirty="0"/>
              <a:t>, </a:t>
            </a:r>
            <a:r>
              <a:rPr lang="en-US" dirty="0" err="1"/>
              <a:t>como</a:t>
            </a:r>
            <a:r>
              <a:rPr lang="en-US" dirty="0"/>
              <a:t> </a:t>
            </a:r>
            <a:r>
              <a:rPr lang="en-US" dirty="0" err="1"/>
              <a:t>en</a:t>
            </a:r>
            <a:r>
              <a:rPr lang="en-US" dirty="0"/>
              <a:t> </a:t>
            </a:r>
            <a:r>
              <a:rPr lang="en-US" dirty="0" err="1"/>
              <a:t>el</a:t>
            </a:r>
            <a:r>
              <a:rPr lang="en-US" dirty="0"/>
              <a:t> </a:t>
            </a:r>
            <a:r>
              <a:rPr lang="en-US" dirty="0" err="1"/>
              <a:t>ejemplo</a:t>
            </a:r>
            <a:r>
              <a:rPr lang="en-US" dirty="0"/>
              <a:t> que maestro </a:t>
            </a:r>
            <a:r>
              <a:rPr lang="en-US" dirty="0" err="1"/>
              <a:t>acá</a:t>
            </a:r>
            <a:r>
              <a:rPr lang="en-US" dirty="0"/>
              <a:t>. </a:t>
            </a:r>
            <a:r>
              <a:rPr lang="en-US" dirty="0" err="1"/>
              <a:t>Fijensé</a:t>
            </a:r>
            <a:r>
              <a:rPr lang="en-US" dirty="0"/>
              <a:t> que </a:t>
            </a:r>
            <a:r>
              <a:rPr lang="en-US" dirty="0" err="1"/>
              <a:t>los</a:t>
            </a:r>
            <a:r>
              <a:rPr lang="en-US" dirty="0"/>
              <a:t> puntos, </a:t>
            </a:r>
            <a:r>
              <a:rPr lang="en-US" dirty="0" err="1"/>
              <a:t>en</a:t>
            </a:r>
            <a:r>
              <a:rPr lang="en-US" dirty="0"/>
              <a:t> </a:t>
            </a:r>
            <a:r>
              <a:rPr lang="en-US" dirty="0" err="1"/>
              <a:t>este</a:t>
            </a:r>
            <a:r>
              <a:rPr lang="en-US" dirty="0"/>
              <a:t> </a:t>
            </a:r>
            <a:r>
              <a:rPr lang="en-US" dirty="0" err="1"/>
              <a:t>caso</a:t>
            </a:r>
            <a:r>
              <a:rPr lang="en-US" dirty="0"/>
              <a:t> k=5, son </a:t>
            </a:r>
            <a:r>
              <a:rPr lang="en-US" dirty="0" err="1"/>
              <a:t>siempre</a:t>
            </a:r>
            <a:r>
              <a:rPr lang="en-US" dirty="0"/>
              <a:t> de un </a:t>
            </a:r>
            <a:r>
              <a:rPr lang="en-US" dirty="0" err="1"/>
              <a:t>tono</a:t>
            </a:r>
            <a:r>
              <a:rPr lang="en-US" dirty="0"/>
              <a:t> de NDVI ~ 0.80-0.84 </a:t>
            </a:r>
            <a:r>
              <a:rPr lang="en-US" dirty="0" err="1"/>
              <a:t>porque</a:t>
            </a:r>
            <a:r>
              <a:rPr lang="en-US" dirty="0"/>
              <a:t> </a:t>
            </a:r>
            <a:r>
              <a:rPr lang="en-US" dirty="0" err="1"/>
              <a:t>todos</a:t>
            </a:r>
            <a:r>
              <a:rPr lang="en-US" dirty="0"/>
              <a:t> </a:t>
            </a:r>
            <a:r>
              <a:rPr lang="en-US" dirty="0" err="1"/>
              <a:t>los</a:t>
            </a:r>
            <a:r>
              <a:rPr lang="en-US" dirty="0"/>
              <a:t> </a:t>
            </a:r>
            <a:r>
              <a:rPr lang="en-US" dirty="0" err="1"/>
              <a:t>candidatos</a:t>
            </a:r>
            <a:r>
              <a:rPr lang="en-US" dirty="0"/>
              <a:t> </a:t>
            </a:r>
            <a:r>
              <a:rPr lang="en-US" dirty="0" err="1"/>
              <a:t>cumplian</a:t>
            </a:r>
            <a:r>
              <a:rPr lang="en-US" dirty="0"/>
              <a:t> </a:t>
            </a:r>
            <a:r>
              <a:rPr lang="en-US" dirty="0" err="1"/>
              <a:t>eso</a:t>
            </a:r>
            <a:r>
              <a:rPr lang="en-US" dirty="0"/>
              <a:t>.</a:t>
            </a:r>
          </a:p>
          <a:p>
            <a:pPr marL="285750" indent="-285750">
              <a:buFont typeface="Arial" panose="020B0604020202020204" pitchFamily="34" charset="0"/>
              <a:buChar char="•"/>
            </a:pPr>
            <a:r>
              <a:rPr lang="en-US" dirty="0" err="1"/>
              <a:t>Estoy</a:t>
            </a:r>
            <a:r>
              <a:rPr lang="en-US" dirty="0"/>
              <a:t> </a:t>
            </a:r>
            <a:r>
              <a:rPr lang="en-US" dirty="0" err="1"/>
              <a:t>mirando</a:t>
            </a:r>
            <a:r>
              <a:rPr lang="en-US" dirty="0"/>
              <a:t> </a:t>
            </a:r>
            <a:r>
              <a:rPr lang="en-US" dirty="0" err="1"/>
              <a:t>maneras</a:t>
            </a:r>
            <a:r>
              <a:rPr lang="en-US" dirty="0"/>
              <a:t> de </a:t>
            </a:r>
            <a:r>
              <a:rPr lang="en-US" dirty="0" err="1"/>
              <a:t>considerar</a:t>
            </a:r>
            <a:r>
              <a:rPr lang="en-US" dirty="0"/>
              <a:t> la </a:t>
            </a:r>
            <a:r>
              <a:rPr lang="en-US" dirty="0" err="1"/>
              <a:t>distancia</a:t>
            </a:r>
            <a:r>
              <a:rPr lang="en-US" dirty="0"/>
              <a:t>, para que no </a:t>
            </a:r>
            <a:r>
              <a:rPr lang="en-US" dirty="0" err="1"/>
              <a:t>toquen</a:t>
            </a:r>
            <a:r>
              <a:rPr lang="en-US" dirty="0"/>
              <a:t> pares de puntos </a:t>
            </a:r>
            <a:r>
              <a:rPr lang="en-US" dirty="0" err="1"/>
              <a:t>muy</a:t>
            </a:r>
            <a:r>
              <a:rPr lang="en-US" dirty="0"/>
              <a:t> </a:t>
            </a:r>
            <a:r>
              <a:rPr lang="en-US" dirty="0" err="1"/>
              <a:t>cerca</a:t>
            </a:r>
            <a:r>
              <a:rPr lang="en-US" dirty="0"/>
              <a:t> entre </a:t>
            </a:r>
            <a:r>
              <a:rPr lang="en-US" dirty="0" err="1"/>
              <a:t>sí</a:t>
            </a:r>
            <a:r>
              <a:rPr lang="en-US" dirty="0"/>
              <a:t>. Más </a:t>
            </a:r>
            <a:r>
              <a:rPr lang="en-US" dirty="0" err="1"/>
              <a:t>sobre</a:t>
            </a:r>
            <a:r>
              <a:rPr lang="en-US" dirty="0"/>
              <a:t> </a:t>
            </a:r>
            <a:r>
              <a:rPr lang="en-US" dirty="0" err="1"/>
              <a:t>eso</a:t>
            </a:r>
            <a:r>
              <a:rPr lang="en-US" dirty="0"/>
              <a:t> </a:t>
            </a:r>
            <a:r>
              <a:rPr lang="en-US" dirty="0" err="1"/>
              <a:t>en</a:t>
            </a:r>
            <a:r>
              <a:rPr lang="en-US" dirty="0"/>
              <a:t> </a:t>
            </a:r>
            <a:r>
              <a:rPr lang="en-US" dirty="0" err="1"/>
              <a:t>algunos</a:t>
            </a:r>
            <a:r>
              <a:rPr lang="en-US" dirty="0"/>
              <a:t> días.</a:t>
            </a:r>
          </a:p>
        </p:txBody>
      </p:sp>
    </p:spTree>
    <p:extLst>
      <p:ext uri="{BB962C8B-B14F-4D97-AF65-F5344CB8AC3E}">
        <p14:creationId xmlns:p14="http://schemas.microsoft.com/office/powerpoint/2010/main" val="294450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65C014-A9D0-DE69-0107-ED3F6464FB4A}"/>
              </a:ext>
            </a:extLst>
          </p:cNvPr>
          <p:cNvPicPr>
            <a:picLocks noChangeAspect="1"/>
          </p:cNvPicPr>
          <p:nvPr/>
        </p:nvPicPr>
        <p:blipFill>
          <a:blip r:embed="rId2"/>
          <a:stretch>
            <a:fillRect/>
          </a:stretch>
        </p:blipFill>
        <p:spPr>
          <a:xfrm>
            <a:off x="1008720" y="2282204"/>
            <a:ext cx="4221201" cy="3156183"/>
          </a:xfrm>
          <a:prstGeom prst="rect">
            <a:avLst/>
          </a:prstGeom>
        </p:spPr>
      </p:pic>
      <p:sp>
        <p:nvSpPr>
          <p:cNvPr id="4" name="Title 1">
            <a:extLst>
              <a:ext uri="{FF2B5EF4-FFF2-40B4-BE49-F238E27FC236}">
                <a16:creationId xmlns:a16="http://schemas.microsoft.com/office/drawing/2014/main" id="{A4F3E157-1B0E-B645-A4E0-3D18C90345FA}"/>
              </a:ext>
            </a:extLst>
          </p:cNvPr>
          <p:cNvSpPr>
            <a:spLocks noGrp="1"/>
          </p:cNvSpPr>
          <p:nvPr>
            <p:ph type="title"/>
          </p:nvPr>
        </p:nvSpPr>
        <p:spPr>
          <a:xfrm>
            <a:off x="838199" y="365125"/>
            <a:ext cx="10747917" cy="1325563"/>
          </a:xfrm>
        </p:spPr>
        <p:txBody>
          <a:bodyPr/>
          <a:lstStyle/>
          <a:p>
            <a:r>
              <a:rPr lang="en-US" dirty="0" err="1"/>
              <a:t>Muestreo</a:t>
            </a:r>
            <a:r>
              <a:rPr lang="en-US" dirty="0"/>
              <a:t> – </a:t>
            </a:r>
            <a:r>
              <a:rPr lang="en-US" dirty="0" err="1"/>
              <a:t>elección</a:t>
            </a:r>
            <a:r>
              <a:rPr lang="en-US" dirty="0"/>
              <a:t> de </a:t>
            </a:r>
            <a:r>
              <a:rPr lang="en-US" dirty="0" err="1"/>
              <a:t>muestra</a:t>
            </a:r>
            <a:r>
              <a:rPr lang="en-US" dirty="0"/>
              <a:t> de </a:t>
            </a:r>
            <a:r>
              <a:rPr lang="en-US" dirty="0" err="1"/>
              <a:t>tamaño</a:t>
            </a:r>
            <a:r>
              <a:rPr lang="en-US" dirty="0"/>
              <a:t> k</a:t>
            </a:r>
          </a:p>
        </p:txBody>
      </p:sp>
      <p:sp>
        <p:nvSpPr>
          <p:cNvPr id="5" name="TextBox 4">
            <a:extLst>
              <a:ext uri="{FF2B5EF4-FFF2-40B4-BE49-F238E27FC236}">
                <a16:creationId xmlns:a16="http://schemas.microsoft.com/office/drawing/2014/main" id="{AFE38263-E5CB-E615-211D-FD342EC2013A}"/>
              </a:ext>
            </a:extLst>
          </p:cNvPr>
          <p:cNvSpPr txBox="1"/>
          <p:nvPr/>
        </p:nvSpPr>
        <p:spPr>
          <a:xfrm>
            <a:off x="6064871" y="1709194"/>
            <a:ext cx="511840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Se </a:t>
            </a:r>
            <a:r>
              <a:rPr lang="en-US" dirty="0" err="1"/>
              <a:t>probaron</a:t>
            </a:r>
            <a:r>
              <a:rPr lang="en-US" dirty="0"/>
              <a:t> </a:t>
            </a:r>
            <a:r>
              <a:rPr lang="en-US" dirty="0" err="1"/>
              <a:t>varias</a:t>
            </a:r>
            <a:r>
              <a:rPr lang="en-US" dirty="0"/>
              <a:t> </a:t>
            </a:r>
            <a:r>
              <a:rPr lang="en-US" dirty="0" err="1"/>
              <a:t>alternativas</a:t>
            </a:r>
            <a:r>
              <a:rPr lang="en-US" dirty="0"/>
              <a:t>, </a:t>
            </a:r>
            <a:r>
              <a:rPr lang="en-US" dirty="0" err="1"/>
              <a:t>todas</a:t>
            </a:r>
            <a:r>
              <a:rPr lang="en-US" dirty="0"/>
              <a:t> </a:t>
            </a:r>
            <a:r>
              <a:rPr lang="en-US" dirty="0" err="1"/>
              <a:t>basadas</a:t>
            </a:r>
            <a:r>
              <a:rPr lang="en-US" dirty="0"/>
              <a:t> </a:t>
            </a:r>
            <a:r>
              <a:rPr lang="en-US" dirty="0" err="1"/>
              <a:t>en</a:t>
            </a:r>
            <a:r>
              <a:rPr lang="en-US" dirty="0"/>
              <a:t> la </a:t>
            </a:r>
            <a:r>
              <a:rPr lang="en-US" dirty="0" err="1"/>
              <a:t>distancia</a:t>
            </a:r>
            <a:r>
              <a:rPr lang="en-US" dirty="0"/>
              <a:t> entre pares de pixels </a:t>
            </a:r>
            <a:r>
              <a:rPr lang="en-US" dirty="0" err="1"/>
              <a:t>d_ij</a:t>
            </a:r>
            <a:endParaRPr lang="en-US" dirty="0"/>
          </a:p>
          <a:p>
            <a:pPr marL="742950" lvl="1" indent="-285750">
              <a:buFont typeface="Arial" panose="020B0604020202020204" pitchFamily="34" charset="0"/>
              <a:buChar char="•"/>
            </a:pPr>
            <a:r>
              <a:rPr lang="en-US" u="sng" dirty="0" err="1"/>
              <a:t>Algoritmo</a:t>
            </a:r>
            <a:r>
              <a:rPr lang="en-US" u="sng" dirty="0"/>
              <a:t> </a:t>
            </a:r>
            <a:r>
              <a:rPr lang="en-US" u="sng" dirty="0" err="1"/>
              <a:t>fuerza</a:t>
            </a:r>
            <a:r>
              <a:rPr lang="en-US" u="sng" dirty="0"/>
              <a:t> </a:t>
            </a:r>
            <a:r>
              <a:rPr lang="en-US" u="sng" dirty="0" err="1"/>
              <a:t>bruta</a:t>
            </a:r>
            <a:r>
              <a:rPr lang="en-US" dirty="0"/>
              <a:t>: </a:t>
            </a:r>
            <a:r>
              <a:rPr lang="en-US" dirty="0" err="1"/>
              <a:t>calcula</a:t>
            </a:r>
            <a:r>
              <a:rPr lang="en-US" dirty="0"/>
              <a:t> </a:t>
            </a:r>
            <a:r>
              <a:rPr lang="en-US" dirty="0" err="1"/>
              <a:t>todas</a:t>
            </a:r>
            <a:r>
              <a:rPr lang="en-US" dirty="0"/>
              <a:t> las </a:t>
            </a:r>
            <a:r>
              <a:rPr lang="en-US" dirty="0" err="1"/>
              <a:t>distancias</a:t>
            </a:r>
            <a:r>
              <a:rPr lang="en-US" dirty="0"/>
              <a:t> y se </a:t>
            </a:r>
            <a:r>
              <a:rPr lang="en-US" dirty="0" err="1"/>
              <a:t>eligen</a:t>
            </a:r>
            <a:r>
              <a:rPr lang="en-US" dirty="0"/>
              <a:t> k </a:t>
            </a:r>
            <a:r>
              <a:rPr lang="en-US" dirty="0" err="1"/>
              <a:t>pixeles</a:t>
            </a:r>
            <a:r>
              <a:rPr lang="en-US" dirty="0"/>
              <a:t> </a:t>
            </a:r>
            <a:r>
              <a:rPr lang="en-US" dirty="0" err="1"/>
              <a:t>involucrados</a:t>
            </a:r>
            <a:r>
              <a:rPr lang="en-US" dirty="0"/>
              <a:t> </a:t>
            </a:r>
            <a:r>
              <a:rPr lang="en-US" dirty="0" err="1"/>
              <a:t>en</a:t>
            </a:r>
            <a:r>
              <a:rPr lang="en-US" dirty="0"/>
              <a:t> las </a:t>
            </a:r>
            <a:r>
              <a:rPr lang="en-US" dirty="0" err="1"/>
              <a:t>mayores</a:t>
            </a:r>
            <a:r>
              <a:rPr lang="en-US" dirty="0"/>
              <a:t> </a:t>
            </a:r>
            <a:r>
              <a:rPr lang="en-US" dirty="0" err="1"/>
              <a:t>distancias</a:t>
            </a:r>
            <a:r>
              <a:rPr lang="en-US" dirty="0"/>
              <a:t>. </a:t>
            </a:r>
            <a:r>
              <a:rPr lang="en-US" dirty="0" err="1"/>
              <a:t>Tiende</a:t>
            </a:r>
            <a:r>
              <a:rPr lang="en-US" dirty="0"/>
              <a:t> a </a:t>
            </a:r>
            <a:r>
              <a:rPr lang="en-US" dirty="0" err="1"/>
              <a:t>elegir</a:t>
            </a:r>
            <a:r>
              <a:rPr lang="en-US" dirty="0"/>
              <a:t> pixels </a:t>
            </a:r>
            <a:r>
              <a:rPr lang="en-US" dirty="0" err="1"/>
              <a:t>en</a:t>
            </a:r>
            <a:r>
              <a:rPr lang="en-US" dirty="0"/>
              <a:t> </a:t>
            </a:r>
            <a:r>
              <a:rPr lang="en-US" dirty="0" err="1"/>
              <a:t>los</a:t>
            </a:r>
            <a:r>
              <a:rPr lang="en-US" dirty="0"/>
              <a:t> </a:t>
            </a:r>
            <a:r>
              <a:rPr lang="en-US" dirty="0" err="1"/>
              <a:t>bordes</a:t>
            </a:r>
            <a:r>
              <a:rPr lang="en-US" dirty="0"/>
              <a:t> y no </a:t>
            </a:r>
            <a:r>
              <a:rPr lang="en-US" dirty="0" err="1"/>
              <a:t>siempre</a:t>
            </a:r>
            <a:r>
              <a:rPr lang="en-US" dirty="0"/>
              <a:t> </a:t>
            </a:r>
            <a:r>
              <a:rPr lang="en-US" dirty="0" err="1"/>
              <a:t>evita</a:t>
            </a:r>
            <a:r>
              <a:rPr lang="en-US" dirty="0"/>
              <a:t> </a:t>
            </a:r>
            <a:r>
              <a:rPr lang="en-US" dirty="0" err="1"/>
              <a:t>cercanos</a:t>
            </a:r>
            <a:r>
              <a:rPr lang="en-US" dirty="0"/>
              <a:t>.</a:t>
            </a:r>
          </a:p>
          <a:p>
            <a:pPr marL="742950" lvl="1" indent="-285750">
              <a:buFont typeface="Arial" panose="020B0604020202020204" pitchFamily="34" charset="0"/>
              <a:buChar char="•"/>
            </a:pPr>
            <a:r>
              <a:rPr lang="en-US" u="sng" dirty="0" err="1"/>
              <a:t>Algoritmo</a:t>
            </a:r>
            <a:r>
              <a:rPr lang="en-US" u="sng" dirty="0"/>
              <a:t> a </a:t>
            </a:r>
            <a:r>
              <a:rPr lang="en-US" u="sng" dirty="0" err="1"/>
              <a:t>través</a:t>
            </a:r>
            <a:r>
              <a:rPr lang="en-US" u="sng" dirty="0"/>
              <a:t> de la media o </a:t>
            </a:r>
            <a:r>
              <a:rPr lang="en-US" u="sng" dirty="0" err="1"/>
              <a:t>mediana</a:t>
            </a:r>
            <a:r>
              <a:rPr lang="en-US" dirty="0"/>
              <a:t>: Se </a:t>
            </a:r>
            <a:r>
              <a:rPr lang="en-US" dirty="0" err="1"/>
              <a:t>calcula</a:t>
            </a:r>
            <a:r>
              <a:rPr lang="en-US" dirty="0"/>
              <a:t> para </a:t>
            </a:r>
            <a:r>
              <a:rPr lang="en-US" dirty="0" err="1"/>
              <a:t>cada</a:t>
            </a:r>
            <a:r>
              <a:rPr lang="en-US" dirty="0"/>
              <a:t> pixel la media y </a:t>
            </a:r>
            <a:r>
              <a:rPr lang="en-US" dirty="0" err="1"/>
              <a:t>mediana</a:t>
            </a:r>
            <a:r>
              <a:rPr lang="en-US" dirty="0"/>
              <a:t> de </a:t>
            </a:r>
            <a:r>
              <a:rPr lang="en-US" dirty="0" err="1"/>
              <a:t>distancia</a:t>
            </a:r>
            <a:r>
              <a:rPr lang="en-US" dirty="0"/>
              <a:t> y se </a:t>
            </a:r>
            <a:r>
              <a:rPr lang="en-US" dirty="0" err="1"/>
              <a:t>eligen</a:t>
            </a:r>
            <a:r>
              <a:rPr lang="en-US" dirty="0"/>
              <a:t> </a:t>
            </a:r>
            <a:r>
              <a:rPr lang="en-US" dirty="0" err="1"/>
              <a:t>los</a:t>
            </a:r>
            <a:r>
              <a:rPr lang="en-US" dirty="0"/>
              <a:t> k </a:t>
            </a:r>
            <a:r>
              <a:rPr lang="en-US" dirty="0" err="1"/>
              <a:t>mayores</a:t>
            </a:r>
            <a:r>
              <a:rPr lang="en-US" dirty="0"/>
              <a:t>. No </a:t>
            </a:r>
            <a:r>
              <a:rPr lang="en-US" dirty="0" err="1"/>
              <a:t>evita</a:t>
            </a:r>
            <a:r>
              <a:rPr lang="en-US" dirty="0"/>
              <a:t> pixels </a:t>
            </a:r>
            <a:r>
              <a:rPr lang="en-US" dirty="0" err="1"/>
              <a:t>cercanos</a:t>
            </a:r>
            <a:r>
              <a:rPr lang="en-US" dirty="0"/>
              <a:t>.</a:t>
            </a:r>
          </a:p>
          <a:p>
            <a:pPr marL="742950" lvl="1" indent="-285750">
              <a:buFont typeface="Arial" panose="020B0604020202020204" pitchFamily="34" charset="0"/>
              <a:buChar char="•"/>
            </a:pPr>
            <a:r>
              <a:rPr lang="en-US" u="sng" dirty="0" err="1"/>
              <a:t>Algoritmo</a:t>
            </a:r>
            <a:r>
              <a:rPr lang="en-US" u="sng" dirty="0"/>
              <a:t> de </a:t>
            </a:r>
            <a:r>
              <a:rPr lang="en-US" u="sng" dirty="0" err="1"/>
              <a:t>clusterización</a:t>
            </a:r>
            <a:r>
              <a:rPr lang="en-US" u="sng" dirty="0"/>
              <a:t> </a:t>
            </a:r>
            <a:r>
              <a:rPr lang="en-US" u="sng" dirty="0" err="1"/>
              <a:t>Kmeans</a:t>
            </a:r>
            <a:r>
              <a:rPr lang="en-US" dirty="0"/>
              <a:t>: </a:t>
            </a:r>
            <a:r>
              <a:rPr lang="en-US" dirty="0" err="1"/>
              <a:t>aprendizaje</a:t>
            </a:r>
            <a:r>
              <a:rPr lang="en-US" dirty="0"/>
              <a:t> no </a:t>
            </a:r>
            <a:r>
              <a:rPr lang="en-US" dirty="0" err="1"/>
              <a:t>supervisado</a:t>
            </a:r>
            <a:r>
              <a:rPr lang="en-US" dirty="0"/>
              <a:t>, se </a:t>
            </a:r>
            <a:r>
              <a:rPr lang="en-US" dirty="0" err="1"/>
              <a:t>etiquetan</a:t>
            </a:r>
            <a:r>
              <a:rPr lang="en-US" dirty="0"/>
              <a:t> </a:t>
            </a:r>
            <a:r>
              <a:rPr lang="en-US" dirty="0" err="1"/>
              <a:t>los</a:t>
            </a:r>
            <a:r>
              <a:rPr lang="en-US" dirty="0"/>
              <a:t> pixels con k clusters y se </a:t>
            </a:r>
            <a:r>
              <a:rPr lang="en-US" dirty="0" err="1"/>
              <a:t>elige</a:t>
            </a:r>
            <a:r>
              <a:rPr lang="en-US" dirty="0"/>
              <a:t> un </a:t>
            </a:r>
            <a:r>
              <a:rPr lang="en-US" dirty="0" err="1"/>
              <a:t>píxel</a:t>
            </a:r>
            <a:r>
              <a:rPr lang="en-US" dirty="0"/>
              <a:t> al azar de </a:t>
            </a:r>
            <a:r>
              <a:rPr lang="en-US" dirty="0" err="1"/>
              <a:t>cada</a:t>
            </a:r>
            <a:r>
              <a:rPr lang="en-US" dirty="0"/>
              <a:t> cluster.</a:t>
            </a:r>
          </a:p>
          <a:p>
            <a:pPr marL="285750" indent="-285750">
              <a:buFont typeface="Arial" panose="020B0604020202020204" pitchFamily="34" charset="0"/>
              <a:buChar char="•"/>
            </a:pPr>
            <a:endParaRPr lang="en-US" dirty="0"/>
          </a:p>
        </p:txBody>
      </p:sp>
      <p:sp>
        <p:nvSpPr>
          <p:cNvPr id="6" name="Right Arrow 5">
            <a:extLst>
              <a:ext uri="{FF2B5EF4-FFF2-40B4-BE49-F238E27FC236}">
                <a16:creationId xmlns:a16="http://schemas.microsoft.com/office/drawing/2014/main" id="{AFD6F3F8-C458-9599-0C71-CF23917FA89E}"/>
              </a:ext>
            </a:extLst>
          </p:cNvPr>
          <p:cNvSpPr/>
          <p:nvPr/>
        </p:nvSpPr>
        <p:spPr>
          <a:xfrm>
            <a:off x="5733584" y="4725060"/>
            <a:ext cx="791737" cy="3679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645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98007770-FDD2-D87C-8C48-D7054078C326}"/>
              </a:ext>
            </a:extLst>
          </p:cNvPr>
          <p:cNvGrpSpPr>
            <a:grpSpLocks noChangeAspect="1"/>
          </p:cNvGrpSpPr>
          <p:nvPr/>
        </p:nvGrpSpPr>
        <p:grpSpPr>
          <a:xfrm>
            <a:off x="113652" y="1425844"/>
            <a:ext cx="6429833" cy="5104179"/>
            <a:chOff x="962718" y="1895707"/>
            <a:chExt cx="4835918" cy="3838885"/>
          </a:xfrm>
        </p:grpSpPr>
        <p:grpSp>
          <p:nvGrpSpPr>
            <p:cNvPr id="44" name="Group 43">
              <a:extLst>
                <a:ext uri="{FF2B5EF4-FFF2-40B4-BE49-F238E27FC236}">
                  <a16:creationId xmlns:a16="http://schemas.microsoft.com/office/drawing/2014/main" id="{E9DA4178-A63F-9268-1D06-6FECBCFE3311}"/>
                </a:ext>
              </a:extLst>
            </p:cNvPr>
            <p:cNvGrpSpPr/>
            <p:nvPr/>
          </p:nvGrpSpPr>
          <p:grpSpPr>
            <a:xfrm>
              <a:off x="962718" y="1895707"/>
              <a:ext cx="4835918" cy="3838885"/>
              <a:chOff x="962718" y="1895707"/>
              <a:chExt cx="4835918" cy="3838885"/>
            </a:xfrm>
          </p:grpSpPr>
          <p:grpSp>
            <p:nvGrpSpPr>
              <p:cNvPr id="38" name="Group 37">
                <a:extLst>
                  <a:ext uri="{FF2B5EF4-FFF2-40B4-BE49-F238E27FC236}">
                    <a16:creationId xmlns:a16="http://schemas.microsoft.com/office/drawing/2014/main" id="{2697B4FA-DC8A-5F06-D284-6B7672D82DA9}"/>
                  </a:ext>
                </a:extLst>
              </p:cNvPr>
              <p:cNvGrpSpPr/>
              <p:nvPr/>
            </p:nvGrpSpPr>
            <p:grpSpPr>
              <a:xfrm>
                <a:off x="962718" y="1895707"/>
                <a:ext cx="4835918" cy="3838885"/>
                <a:chOff x="2914180" y="1339026"/>
                <a:chExt cx="6595953" cy="4897371"/>
              </a:xfrm>
            </p:grpSpPr>
            <p:pic>
              <p:nvPicPr>
                <p:cNvPr id="7" name="Picture 6">
                  <a:extLst>
                    <a:ext uri="{FF2B5EF4-FFF2-40B4-BE49-F238E27FC236}">
                      <a16:creationId xmlns:a16="http://schemas.microsoft.com/office/drawing/2014/main" id="{C89D7F63-40B3-F4C5-BED4-C9F4C567D913}"/>
                    </a:ext>
                  </a:extLst>
                </p:cNvPr>
                <p:cNvPicPr>
                  <a:picLocks noChangeAspect="1"/>
                </p:cNvPicPr>
                <p:nvPr/>
              </p:nvPicPr>
              <p:blipFill>
                <a:blip r:embed="rId2"/>
                <a:stretch>
                  <a:fillRect/>
                </a:stretch>
              </p:blipFill>
              <p:spPr>
                <a:xfrm>
                  <a:off x="2914180" y="1339026"/>
                  <a:ext cx="6595953" cy="4897371"/>
                </a:xfrm>
                <a:prstGeom prst="rect">
                  <a:avLst/>
                </a:prstGeom>
              </p:spPr>
            </p:pic>
            <p:grpSp>
              <p:nvGrpSpPr>
                <p:cNvPr id="37" name="Group 36">
                  <a:extLst>
                    <a:ext uri="{FF2B5EF4-FFF2-40B4-BE49-F238E27FC236}">
                      <a16:creationId xmlns:a16="http://schemas.microsoft.com/office/drawing/2014/main" id="{2BC0B4D2-13E1-0D9D-952D-6ECE1E0B0403}"/>
                    </a:ext>
                  </a:extLst>
                </p:cNvPr>
                <p:cNvGrpSpPr/>
                <p:nvPr/>
              </p:nvGrpSpPr>
              <p:grpSpPr>
                <a:xfrm>
                  <a:off x="3523897" y="3520573"/>
                  <a:ext cx="4763881" cy="1682001"/>
                  <a:chOff x="3523897" y="3520573"/>
                  <a:chExt cx="4763881" cy="1682001"/>
                </a:xfrm>
              </p:grpSpPr>
              <p:cxnSp>
                <p:nvCxnSpPr>
                  <p:cNvPr id="9" name="Straight Arrow Connector 8">
                    <a:extLst>
                      <a:ext uri="{FF2B5EF4-FFF2-40B4-BE49-F238E27FC236}">
                        <a16:creationId xmlns:a16="http://schemas.microsoft.com/office/drawing/2014/main" id="{A6928B77-FA2E-35F8-5DB4-03E0755B2F63}"/>
                      </a:ext>
                    </a:extLst>
                  </p:cNvPr>
                  <p:cNvCxnSpPr>
                    <a:cxnSpLocks/>
                  </p:cNvCxnSpPr>
                  <p:nvPr/>
                </p:nvCxnSpPr>
                <p:spPr>
                  <a:xfrm flipH="1" flipV="1">
                    <a:off x="5145814" y="4326197"/>
                    <a:ext cx="950186" cy="3631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240B09-7A3F-60EC-B706-ED3E17C35FE8}"/>
                      </a:ext>
                    </a:extLst>
                  </p:cNvPr>
                  <p:cNvCxnSpPr>
                    <a:cxnSpLocks/>
                  </p:cNvCxnSpPr>
                  <p:nvPr/>
                </p:nvCxnSpPr>
                <p:spPr>
                  <a:xfrm flipH="1" flipV="1">
                    <a:off x="6526136" y="3959968"/>
                    <a:ext cx="959545" cy="98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6B20BAC-78CD-236D-F116-D17115189248}"/>
                      </a:ext>
                    </a:extLst>
                  </p:cNvPr>
                  <p:cNvSpPr txBox="1"/>
                  <p:nvPr/>
                </p:nvSpPr>
                <p:spPr>
                  <a:xfrm>
                    <a:off x="6212156" y="4648576"/>
                    <a:ext cx="763351" cy="369332"/>
                  </a:xfrm>
                  <a:prstGeom prst="rect">
                    <a:avLst/>
                  </a:prstGeom>
                  <a:noFill/>
                </p:spPr>
                <p:txBody>
                  <a:bodyPr wrap="none" rtlCol="0">
                    <a:spAutoFit/>
                  </a:bodyPr>
                  <a:lstStyle/>
                  <a:p>
                    <a:r>
                      <a:rPr lang="en-US" dirty="0"/>
                      <a:t>15, 13</a:t>
                    </a:r>
                  </a:p>
                </p:txBody>
              </p:sp>
              <p:sp>
                <p:nvSpPr>
                  <p:cNvPr id="15" name="TextBox 14">
                    <a:extLst>
                      <a:ext uri="{FF2B5EF4-FFF2-40B4-BE49-F238E27FC236}">
                        <a16:creationId xmlns:a16="http://schemas.microsoft.com/office/drawing/2014/main" id="{5CF59BE2-0466-A27B-FE40-8F32273898E2}"/>
                      </a:ext>
                    </a:extLst>
                  </p:cNvPr>
                  <p:cNvSpPr txBox="1"/>
                  <p:nvPr/>
                </p:nvSpPr>
                <p:spPr>
                  <a:xfrm>
                    <a:off x="3523897" y="4833242"/>
                    <a:ext cx="646331" cy="369332"/>
                  </a:xfrm>
                  <a:prstGeom prst="rect">
                    <a:avLst/>
                  </a:prstGeom>
                  <a:noFill/>
                </p:spPr>
                <p:txBody>
                  <a:bodyPr wrap="none" rtlCol="0">
                    <a:spAutoFit/>
                  </a:bodyPr>
                  <a:lstStyle/>
                  <a:p>
                    <a:r>
                      <a:rPr lang="en-US" dirty="0"/>
                      <a:t>15, 1</a:t>
                    </a:r>
                  </a:p>
                </p:txBody>
              </p:sp>
              <p:sp>
                <p:nvSpPr>
                  <p:cNvPr id="16" name="TextBox 15">
                    <a:extLst>
                      <a:ext uri="{FF2B5EF4-FFF2-40B4-BE49-F238E27FC236}">
                        <a16:creationId xmlns:a16="http://schemas.microsoft.com/office/drawing/2014/main" id="{4AF10E74-8D47-CDB9-1FD7-716FCFB8C185}"/>
                      </a:ext>
                    </a:extLst>
                  </p:cNvPr>
                  <p:cNvSpPr txBox="1"/>
                  <p:nvPr/>
                </p:nvSpPr>
                <p:spPr>
                  <a:xfrm>
                    <a:off x="7524427" y="3923888"/>
                    <a:ext cx="763351" cy="369332"/>
                  </a:xfrm>
                  <a:prstGeom prst="rect">
                    <a:avLst/>
                  </a:prstGeom>
                  <a:noFill/>
                </p:spPr>
                <p:txBody>
                  <a:bodyPr wrap="none" rtlCol="0">
                    <a:spAutoFit/>
                  </a:bodyPr>
                  <a:lstStyle/>
                  <a:p>
                    <a:r>
                      <a:rPr lang="en-US" dirty="0"/>
                      <a:t>11, 20</a:t>
                    </a:r>
                  </a:p>
                </p:txBody>
              </p:sp>
              <p:sp>
                <p:nvSpPr>
                  <p:cNvPr id="17" name="TextBox 16">
                    <a:extLst>
                      <a:ext uri="{FF2B5EF4-FFF2-40B4-BE49-F238E27FC236}">
                        <a16:creationId xmlns:a16="http://schemas.microsoft.com/office/drawing/2014/main" id="{8FD096AC-3362-5BCB-FB0D-48C9BA93F880}"/>
                      </a:ext>
                    </a:extLst>
                  </p:cNvPr>
                  <p:cNvSpPr txBox="1"/>
                  <p:nvPr/>
                </p:nvSpPr>
                <p:spPr>
                  <a:xfrm>
                    <a:off x="6144461" y="3520573"/>
                    <a:ext cx="763351" cy="369332"/>
                  </a:xfrm>
                  <a:prstGeom prst="rect">
                    <a:avLst/>
                  </a:prstGeom>
                  <a:noFill/>
                </p:spPr>
                <p:txBody>
                  <a:bodyPr wrap="none" rtlCol="0">
                    <a:spAutoFit/>
                  </a:bodyPr>
                  <a:lstStyle/>
                  <a:p>
                    <a:r>
                      <a:rPr lang="en-US" dirty="0"/>
                      <a:t>11, 14</a:t>
                    </a:r>
                  </a:p>
                </p:txBody>
              </p:sp>
              <p:sp>
                <p:nvSpPr>
                  <p:cNvPr id="18" name="TextBox 17">
                    <a:extLst>
                      <a:ext uri="{FF2B5EF4-FFF2-40B4-BE49-F238E27FC236}">
                        <a16:creationId xmlns:a16="http://schemas.microsoft.com/office/drawing/2014/main" id="{E4C2F07A-6C23-ADFF-A309-BBA52D1BF371}"/>
                      </a:ext>
                    </a:extLst>
                  </p:cNvPr>
                  <p:cNvSpPr txBox="1"/>
                  <p:nvPr/>
                </p:nvSpPr>
                <p:spPr>
                  <a:xfrm>
                    <a:off x="4540430" y="3876936"/>
                    <a:ext cx="646331" cy="369332"/>
                  </a:xfrm>
                  <a:prstGeom prst="rect">
                    <a:avLst/>
                  </a:prstGeom>
                  <a:noFill/>
                </p:spPr>
                <p:txBody>
                  <a:bodyPr wrap="none" rtlCol="0">
                    <a:spAutoFit/>
                  </a:bodyPr>
                  <a:lstStyle/>
                  <a:p>
                    <a:r>
                      <a:rPr lang="en-US" dirty="0"/>
                      <a:t>13, 7</a:t>
                    </a:r>
                  </a:p>
                </p:txBody>
              </p:sp>
              <p:cxnSp>
                <p:nvCxnSpPr>
                  <p:cNvPr id="19" name="Straight Arrow Connector 18">
                    <a:extLst>
                      <a:ext uri="{FF2B5EF4-FFF2-40B4-BE49-F238E27FC236}">
                        <a16:creationId xmlns:a16="http://schemas.microsoft.com/office/drawing/2014/main" id="{FFE57F2D-E98C-DAD9-5160-304FF6C7D248}"/>
                      </a:ext>
                    </a:extLst>
                  </p:cNvPr>
                  <p:cNvCxnSpPr>
                    <a:cxnSpLocks/>
                  </p:cNvCxnSpPr>
                  <p:nvPr/>
                </p:nvCxnSpPr>
                <p:spPr>
                  <a:xfrm flipH="1">
                    <a:off x="3847062" y="4366240"/>
                    <a:ext cx="1016533" cy="33430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EA343A3-58F6-62AC-B92C-0AFCD2844373}"/>
                      </a:ext>
                    </a:extLst>
                  </p:cNvPr>
                  <p:cNvCxnSpPr>
                    <a:cxnSpLocks/>
                  </p:cNvCxnSpPr>
                  <p:nvPr/>
                </p:nvCxnSpPr>
                <p:spPr>
                  <a:xfrm flipH="1">
                    <a:off x="6212156" y="4061602"/>
                    <a:ext cx="177493" cy="586974"/>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3" name="TextBox 42">
                <a:extLst>
                  <a:ext uri="{FF2B5EF4-FFF2-40B4-BE49-F238E27FC236}">
                    <a16:creationId xmlns:a16="http://schemas.microsoft.com/office/drawing/2014/main" id="{06F9EBB7-ADEB-7411-83D1-D234D144CB16}"/>
                  </a:ext>
                </a:extLst>
              </p:cNvPr>
              <p:cNvSpPr txBox="1"/>
              <p:nvPr/>
            </p:nvSpPr>
            <p:spPr>
              <a:xfrm>
                <a:off x="4222462" y="3226829"/>
                <a:ext cx="753732" cy="369332"/>
              </a:xfrm>
              <a:prstGeom prst="rect">
                <a:avLst/>
              </a:prstGeom>
              <a:noFill/>
            </p:spPr>
            <p:txBody>
              <a:bodyPr wrap="none" rtlCol="0">
                <a:spAutoFit/>
              </a:bodyPr>
              <a:lstStyle/>
              <a:p>
                <a:r>
                  <a:rPr lang="en-US" dirty="0"/>
                  <a:t>X0, y0</a:t>
                </a:r>
              </a:p>
            </p:txBody>
          </p:sp>
        </p:grpSp>
        <p:cxnSp>
          <p:nvCxnSpPr>
            <p:cNvPr id="41" name="Straight Arrow Connector 40">
              <a:extLst>
                <a:ext uri="{FF2B5EF4-FFF2-40B4-BE49-F238E27FC236}">
                  <a16:creationId xmlns:a16="http://schemas.microsoft.com/office/drawing/2014/main" id="{089BFF87-7053-A921-012C-52B21081A112}"/>
                </a:ext>
              </a:extLst>
            </p:cNvPr>
            <p:cNvCxnSpPr/>
            <p:nvPr/>
          </p:nvCxnSpPr>
          <p:spPr>
            <a:xfrm flipV="1">
              <a:off x="1883608" y="4029843"/>
              <a:ext cx="2378984" cy="500843"/>
            </a:xfrm>
            <a:prstGeom prst="straightConnector1">
              <a:avLst/>
            </a:prstGeom>
            <a:ln w="6350" cmpd="sng">
              <a:prstDash val="sysDot"/>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568D14F2-C014-0EE8-132C-08689655B3F8}"/>
                </a:ext>
              </a:extLst>
            </p:cNvPr>
            <p:cNvPicPr>
              <a:picLocks noChangeAspect="1"/>
            </p:cNvPicPr>
            <p:nvPr/>
          </p:nvPicPr>
          <p:blipFill>
            <a:blip r:embed="rId3">
              <a:biLevel thresh="50000"/>
            </a:blip>
            <a:stretch>
              <a:fillRect/>
            </a:stretch>
          </p:blipFill>
          <p:spPr>
            <a:xfrm>
              <a:off x="4592858" y="3552303"/>
              <a:ext cx="107950" cy="125942"/>
            </a:xfrm>
            <a:prstGeom prst="rect">
              <a:avLst/>
            </a:prstGeom>
          </p:spPr>
        </p:pic>
      </p:grpSp>
      <p:sp>
        <p:nvSpPr>
          <p:cNvPr id="5" name="Title 1">
            <a:extLst>
              <a:ext uri="{FF2B5EF4-FFF2-40B4-BE49-F238E27FC236}">
                <a16:creationId xmlns:a16="http://schemas.microsoft.com/office/drawing/2014/main" id="{59E89778-280F-AC79-6168-F10B96DCED79}"/>
              </a:ext>
            </a:extLst>
          </p:cNvPr>
          <p:cNvSpPr>
            <a:spLocks noGrp="1"/>
          </p:cNvSpPr>
          <p:nvPr>
            <p:ph type="title"/>
          </p:nvPr>
        </p:nvSpPr>
        <p:spPr>
          <a:xfrm>
            <a:off x="838199" y="365125"/>
            <a:ext cx="10747917" cy="1325563"/>
          </a:xfrm>
        </p:spPr>
        <p:txBody>
          <a:bodyPr/>
          <a:lstStyle/>
          <a:p>
            <a:r>
              <a:rPr lang="en-US" dirty="0" err="1"/>
              <a:t>Muestreo</a:t>
            </a:r>
            <a:r>
              <a:rPr lang="en-US" dirty="0"/>
              <a:t> – </a:t>
            </a:r>
            <a:r>
              <a:rPr lang="en-US" dirty="0" err="1"/>
              <a:t>cálculo</a:t>
            </a:r>
            <a:r>
              <a:rPr lang="en-US" dirty="0"/>
              <a:t> del </a:t>
            </a:r>
            <a:r>
              <a:rPr lang="en-US" dirty="0" err="1"/>
              <a:t>mínimo</a:t>
            </a:r>
            <a:r>
              <a:rPr lang="en-US" dirty="0"/>
              <a:t> </a:t>
            </a:r>
            <a:r>
              <a:rPr lang="en-US" dirty="0" err="1"/>
              <a:t>camino</a:t>
            </a:r>
            <a:endParaRPr lang="en-US" dirty="0"/>
          </a:p>
        </p:txBody>
      </p:sp>
      <p:sp>
        <p:nvSpPr>
          <p:cNvPr id="39" name="TextBox 38">
            <a:extLst>
              <a:ext uri="{FF2B5EF4-FFF2-40B4-BE49-F238E27FC236}">
                <a16:creationId xmlns:a16="http://schemas.microsoft.com/office/drawing/2014/main" id="{EC3380DD-1373-7D72-F605-5782DE438943}"/>
              </a:ext>
            </a:extLst>
          </p:cNvPr>
          <p:cNvSpPr txBox="1"/>
          <p:nvPr/>
        </p:nvSpPr>
        <p:spPr>
          <a:xfrm>
            <a:off x="6840601" y="2012829"/>
            <a:ext cx="4650062" cy="3970318"/>
          </a:xfrm>
          <a:prstGeom prst="rect">
            <a:avLst/>
          </a:prstGeom>
          <a:noFill/>
        </p:spPr>
        <p:txBody>
          <a:bodyPr wrap="square" rtlCol="0">
            <a:spAutoFit/>
          </a:bodyPr>
          <a:lstStyle/>
          <a:p>
            <a:pPr marL="285750" indent="-285750">
              <a:buFont typeface="Arial" panose="020B0604020202020204" pitchFamily="34" charset="0"/>
              <a:buChar char="•"/>
            </a:pPr>
            <a:r>
              <a:rPr lang="en-US" dirty="0" err="1"/>
              <a:t>Usamos</a:t>
            </a:r>
            <a:r>
              <a:rPr lang="en-US" dirty="0"/>
              <a:t> </a:t>
            </a:r>
            <a:r>
              <a:rPr lang="en-US" dirty="0" err="1"/>
              <a:t>el</a:t>
            </a:r>
            <a:r>
              <a:rPr lang="en-US" dirty="0"/>
              <a:t> </a:t>
            </a:r>
            <a:r>
              <a:rPr lang="en-US" dirty="0" err="1"/>
              <a:t>algoritmo</a:t>
            </a:r>
            <a:r>
              <a:rPr lang="en-US" dirty="0"/>
              <a:t> de </a:t>
            </a:r>
            <a:r>
              <a:rPr lang="en-US" dirty="0" err="1"/>
              <a:t>optimización</a:t>
            </a:r>
            <a:r>
              <a:rPr lang="en-US" dirty="0"/>
              <a:t> de </a:t>
            </a:r>
            <a:r>
              <a:rPr lang="en-US" dirty="0" err="1"/>
              <a:t>grafos</a:t>
            </a:r>
            <a:r>
              <a:rPr lang="en-US" dirty="0"/>
              <a:t> </a:t>
            </a:r>
            <a:r>
              <a:rPr lang="en-US" dirty="0" err="1"/>
              <a:t>conocido</a:t>
            </a:r>
            <a:r>
              <a:rPr lang="en-US" dirty="0"/>
              <a:t> </a:t>
            </a:r>
            <a:r>
              <a:rPr lang="en-US" dirty="0" err="1"/>
              <a:t>como</a:t>
            </a:r>
            <a:r>
              <a:rPr lang="en-US" dirty="0"/>
              <a:t> “traveling salesman problem”.</a:t>
            </a:r>
          </a:p>
          <a:p>
            <a:pPr marL="285750" indent="-285750">
              <a:buFont typeface="Arial" panose="020B0604020202020204" pitchFamily="34" charset="0"/>
              <a:buChar char="•"/>
            </a:pPr>
            <a:r>
              <a:rPr lang="en-US" dirty="0"/>
              <a:t>Se </a:t>
            </a:r>
            <a:r>
              <a:rPr lang="en-US" dirty="0" err="1"/>
              <a:t>trata</a:t>
            </a:r>
            <a:r>
              <a:rPr lang="en-US" dirty="0"/>
              <a:t> de, dado un conjunto de </a:t>
            </a:r>
            <a:r>
              <a:rPr lang="en-US" dirty="0" err="1"/>
              <a:t>nodos</a:t>
            </a:r>
            <a:r>
              <a:rPr lang="en-US" dirty="0"/>
              <a:t>, </a:t>
            </a:r>
            <a:r>
              <a:rPr lang="en-US" dirty="0" err="1"/>
              <a:t>calcular</a:t>
            </a:r>
            <a:r>
              <a:rPr lang="en-US" dirty="0"/>
              <a:t> </a:t>
            </a:r>
            <a:r>
              <a:rPr lang="en-US" dirty="0" err="1"/>
              <a:t>el</a:t>
            </a:r>
            <a:r>
              <a:rPr lang="en-US" dirty="0"/>
              <a:t> </a:t>
            </a:r>
            <a:r>
              <a:rPr lang="en-US" dirty="0" err="1"/>
              <a:t>menor</a:t>
            </a:r>
            <a:r>
              <a:rPr lang="en-US" dirty="0"/>
              <a:t> </a:t>
            </a:r>
            <a:r>
              <a:rPr lang="en-US" dirty="0" err="1"/>
              <a:t>camino</a:t>
            </a:r>
            <a:r>
              <a:rPr lang="en-US" dirty="0"/>
              <a:t> que </a:t>
            </a:r>
            <a:r>
              <a:rPr lang="en-US" dirty="0" err="1"/>
              <a:t>contiene</a:t>
            </a:r>
            <a:r>
              <a:rPr lang="en-US" dirty="0"/>
              <a:t> a </a:t>
            </a:r>
            <a:r>
              <a:rPr lang="en-US" dirty="0" err="1"/>
              <a:t>todos</a:t>
            </a:r>
            <a:r>
              <a:rPr lang="en-US" dirty="0"/>
              <a:t> </a:t>
            </a:r>
            <a:r>
              <a:rPr lang="en-US" dirty="0" err="1"/>
              <a:t>los</a:t>
            </a:r>
            <a:r>
              <a:rPr lang="en-US" dirty="0"/>
              <a:t> </a:t>
            </a:r>
            <a:r>
              <a:rPr lang="en-US" dirty="0" err="1"/>
              <a:t>nodos</a:t>
            </a:r>
            <a:r>
              <a:rPr lang="en-US" dirty="0"/>
              <a:t>. Se </a:t>
            </a:r>
            <a:r>
              <a:rPr lang="en-US" dirty="0" err="1"/>
              <a:t>puede</a:t>
            </a:r>
            <a:r>
              <a:rPr lang="en-US" dirty="0"/>
              <a:t> </a:t>
            </a:r>
            <a:r>
              <a:rPr lang="en-US" dirty="0" err="1"/>
              <a:t>agregar</a:t>
            </a:r>
            <a:r>
              <a:rPr lang="en-US" dirty="0"/>
              <a:t> la </a:t>
            </a:r>
            <a:r>
              <a:rPr lang="en-US" dirty="0" err="1"/>
              <a:t>distancia</a:t>
            </a:r>
            <a:r>
              <a:rPr lang="en-US" dirty="0"/>
              <a:t> </a:t>
            </a:r>
            <a:r>
              <a:rPr lang="en-US" dirty="0" err="1"/>
              <a:t>como</a:t>
            </a:r>
            <a:r>
              <a:rPr lang="en-US" dirty="0"/>
              <a:t> pesos </a:t>
            </a:r>
            <a:r>
              <a:rPr lang="en-US" dirty="0" err="1"/>
              <a:t>en</a:t>
            </a:r>
            <a:r>
              <a:rPr lang="en-US" dirty="0"/>
              <a:t> </a:t>
            </a:r>
            <a:r>
              <a:rPr lang="en-US" dirty="0" err="1"/>
              <a:t>los</a:t>
            </a:r>
            <a:r>
              <a:rPr lang="en-US" dirty="0"/>
              <a:t> enlaces entre </a:t>
            </a:r>
            <a:r>
              <a:rPr lang="en-US" dirty="0" err="1"/>
              <a:t>cada</a:t>
            </a:r>
            <a:r>
              <a:rPr lang="en-US" dirty="0"/>
              <a:t> par de </a:t>
            </a:r>
            <a:r>
              <a:rPr lang="en-US" dirty="0" err="1"/>
              <a:t>nodos</a:t>
            </a:r>
            <a:r>
              <a:rPr lang="en-US" dirty="0"/>
              <a:t>.</a:t>
            </a:r>
          </a:p>
          <a:p>
            <a:pPr marL="285750" indent="-285750">
              <a:buFont typeface="Arial" panose="020B0604020202020204" pitchFamily="34" charset="0"/>
              <a:buChar char="•"/>
            </a:pPr>
            <a:r>
              <a:rPr lang="en-US" dirty="0"/>
              <a:t>Para </a:t>
            </a:r>
            <a:r>
              <a:rPr lang="en-US" dirty="0" err="1"/>
              <a:t>calcular</a:t>
            </a:r>
            <a:r>
              <a:rPr lang="en-US" dirty="0"/>
              <a:t> </a:t>
            </a:r>
            <a:r>
              <a:rPr lang="en-US" dirty="0" err="1"/>
              <a:t>el</a:t>
            </a:r>
            <a:r>
              <a:rPr lang="en-US" dirty="0"/>
              <a:t> major </a:t>
            </a:r>
            <a:r>
              <a:rPr lang="en-US" dirty="0" err="1"/>
              <a:t>camino</a:t>
            </a:r>
            <a:r>
              <a:rPr lang="en-US" dirty="0"/>
              <a:t>, </a:t>
            </a:r>
            <a:r>
              <a:rPr lang="en-US" dirty="0" err="1"/>
              <a:t>si</a:t>
            </a:r>
            <a:r>
              <a:rPr lang="en-US" dirty="0"/>
              <a:t> se </a:t>
            </a:r>
            <a:r>
              <a:rPr lang="en-US" dirty="0" err="1"/>
              <a:t>tiene</a:t>
            </a:r>
            <a:r>
              <a:rPr lang="en-US" dirty="0"/>
              <a:t> un x0, y0 </a:t>
            </a:r>
            <a:r>
              <a:rPr lang="en-US" dirty="0" err="1"/>
              <a:t>inicial</a:t>
            </a:r>
            <a:r>
              <a:rPr lang="en-US" dirty="0"/>
              <a:t>, se </a:t>
            </a:r>
            <a:r>
              <a:rPr lang="en-US" dirty="0" err="1"/>
              <a:t>podría</a:t>
            </a:r>
            <a:r>
              <a:rPr lang="en-US" dirty="0"/>
              <a:t> </a:t>
            </a:r>
            <a:r>
              <a:rPr lang="en-US" dirty="0" err="1"/>
              <a:t>calcular</a:t>
            </a:r>
            <a:r>
              <a:rPr lang="en-US" dirty="0"/>
              <a:t> </a:t>
            </a:r>
            <a:r>
              <a:rPr lang="en-US" dirty="0" err="1"/>
              <a:t>el</a:t>
            </a:r>
            <a:r>
              <a:rPr lang="en-US" dirty="0"/>
              <a:t> </a:t>
            </a:r>
            <a:r>
              <a:rPr lang="en-US" dirty="0" err="1"/>
              <a:t>ciclo</a:t>
            </a:r>
            <a:r>
              <a:rPr lang="en-US" dirty="0"/>
              <a:t> </a:t>
            </a:r>
            <a:r>
              <a:rPr lang="en-US" dirty="0" err="1"/>
              <a:t>entero</a:t>
            </a:r>
            <a:r>
              <a:rPr lang="en-US" dirty="0"/>
              <a:t>, </a:t>
            </a:r>
            <a:r>
              <a:rPr lang="en-US" dirty="0" err="1"/>
              <a:t>ver</a:t>
            </a:r>
            <a:r>
              <a:rPr lang="en-US" dirty="0"/>
              <a:t> </a:t>
            </a:r>
            <a:r>
              <a:rPr lang="en-US" dirty="0" err="1"/>
              <a:t>cuál</a:t>
            </a:r>
            <a:r>
              <a:rPr lang="en-US" dirty="0"/>
              <a:t> </a:t>
            </a:r>
            <a:r>
              <a:rPr lang="en-US" dirty="0" err="1"/>
              <a:t>nodo</a:t>
            </a:r>
            <a:r>
              <a:rPr lang="en-US" dirty="0"/>
              <a:t> </a:t>
            </a:r>
            <a:r>
              <a:rPr lang="en-US" dirty="0" err="1"/>
              <a:t>queda</a:t>
            </a:r>
            <a:r>
              <a:rPr lang="en-US" dirty="0"/>
              <a:t> </a:t>
            </a:r>
            <a:r>
              <a:rPr lang="en-US" dirty="0" err="1"/>
              <a:t>cerca</a:t>
            </a:r>
            <a:r>
              <a:rPr lang="en-US" dirty="0"/>
              <a:t> de x0, y0, y </a:t>
            </a:r>
            <a:r>
              <a:rPr lang="en-US" dirty="0" err="1"/>
              <a:t>luego</a:t>
            </a:r>
            <a:r>
              <a:rPr lang="en-US" dirty="0"/>
              <a:t> </a:t>
            </a:r>
            <a:r>
              <a:rPr lang="en-US" dirty="0" err="1"/>
              <a:t>sacar</a:t>
            </a:r>
            <a:r>
              <a:rPr lang="en-US" dirty="0"/>
              <a:t> </a:t>
            </a:r>
            <a:r>
              <a:rPr lang="en-US" dirty="0" err="1"/>
              <a:t>el</a:t>
            </a:r>
            <a:r>
              <a:rPr lang="en-US" dirty="0"/>
              <a:t> mayor enlace, </a:t>
            </a:r>
            <a:r>
              <a:rPr lang="en-US" dirty="0" err="1"/>
              <a:t>dejando</a:t>
            </a:r>
            <a:r>
              <a:rPr lang="en-US" dirty="0"/>
              <a:t> </a:t>
            </a:r>
            <a:r>
              <a:rPr lang="en-US" dirty="0" err="1"/>
              <a:t>el</a:t>
            </a:r>
            <a:r>
              <a:rPr lang="en-US" dirty="0"/>
              <a:t> major </a:t>
            </a:r>
            <a:r>
              <a:rPr lang="en-US" dirty="0" err="1"/>
              <a:t>camino</a:t>
            </a:r>
            <a:r>
              <a:rPr lang="en-US" dirty="0"/>
              <a:t>. De </a:t>
            </a:r>
            <a:r>
              <a:rPr lang="en-US" dirty="0" err="1"/>
              <a:t>ahí</a:t>
            </a:r>
            <a:r>
              <a:rPr lang="en-US" dirty="0"/>
              <a:t> se </a:t>
            </a:r>
            <a:r>
              <a:rPr lang="en-US" dirty="0" err="1"/>
              <a:t>puede</a:t>
            </a:r>
            <a:r>
              <a:rPr lang="en-US" dirty="0"/>
              <a:t> </a:t>
            </a:r>
            <a:r>
              <a:rPr lang="en-US" dirty="0" err="1"/>
              <a:t>sacar</a:t>
            </a:r>
            <a:r>
              <a:rPr lang="en-US" dirty="0"/>
              <a:t> </a:t>
            </a:r>
            <a:r>
              <a:rPr lang="en-US" dirty="0" err="1"/>
              <a:t>una</a:t>
            </a:r>
            <a:r>
              <a:rPr lang="en-US" dirty="0"/>
              <a:t> </a:t>
            </a:r>
            <a:r>
              <a:rPr lang="en-US" dirty="0" err="1"/>
              <a:t>distancia</a:t>
            </a:r>
            <a:r>
              <a:rPr lang="en-US" dirty="0"/>
              <a:t> y </a:t>
            </a:r>
            <a:r>
              <a:rPr lang="en-US" dirty="0" err="1"/>
              <a:t>estimar</a:t>
            </a:r>
            <a:r>
              <a:rPr lang="en-US" dirty="0"/>
              <a:t> </a:t>
            </a:r>
            <a:r>
              <a:rPr lang="en-US" dirty="0" err="1"/>
              <a:t>el</a:t>
            </a:r>
            <a:r>
              <a:rPr lang="en-US" dirty="0"/>
              <a:t> </a:t>
            </a:r>
            <a:r>
              <a:rPr lang="en-US" dirty="0" err="1"/>
              <a:t>tiempo</a:t>
            </a:r>
            <a:r>
              <a:rPr lang="en-US" dirty="0"/>
              <a:t> de </a:t>
            </a:r>
            <a:r>
              <a:rPr lang="en-US" dirty="0" err="1"/>
              <a:t>trabajo</a:t>
            </a:r>
            <a:r>
              <a:rPr lang="en-US" dirty="0"/>
              <a:t>.</a:t>
            </a:r>
          </a:p>
        </p:txBody>
      </p:sp>
    </p:spTree>
    <p:extLst>
      <p:ext uri="{BB962C8B-B14F-4D97-AF65-F5344CB8AC3E}">
        <p14:creationId xmlns:p14="http://schemas.microsoft.com/office/powerpoint/2010/main" val="254609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5C6F-79C5-1FF1-DFC0-1D7203FAA553}"/>
              </a:ext>
            </a:extLst>
          </p:cNvPr>
          <p:cNvSpPr>
            <a:spLocks noGrp="1"/>
          </p:cNvSpPr>
          <p:nvPr>
            <p:ph type="title"/>
          </p:nvPr>
        </p:nvSpPr>
        <p:spPr>
          <a:xfrm>
            <a:off x="202580" y="90644"/>
            <a:ext cx="10515600" cy="821564"/>
          </a:xfrm>
        </p:spPr>
        <p:txBody>
          <a:bodyPr/>
          <a:lstStyle/>
          <a:p>
            <a:r>
              <a:rPr lang="en-US" dirty="0" err="1"/>
              <a:t>Históricos</a:t>
            </a:r>
            <a:endParaRPr lang="en-US" dirty="0"/>
          </a:p>
        </p:txBody>
      </p:sp>
      <p:sp>
        <p:nvSpPr>
          <p:cNvPr id="9" name="TextBox 8">
            <a:extLst>
              <a:ext uri="{FF2B5EF4-FFF2-40B4-BE49-F238E27FC236}">
                <a16:creationId xmlns:a16="http://schemas.microsoft.com/office/drawing/2014/main" id="{AA65DE46-0C94-2343-22F7-4B1B74D227EF}"/>
              </a:ext>
            </a:extLst>
          </p:cNvPr>
          <p:cNvSpPr txBox="1"/>
          <p:nvPr/>
        </p:nvSpPr>
        <p:spPr>
          <a:xfrm>
            <a:off x="9342542" y="889400"/>
            <a:ext cx="2751275" cy="369332"/>
          </a:xfrm>
          <a:prstGeom prst="rect">
            <a:avLst/>
          </a:prstGeom>
          <a:noFill/>
        </p:spPr>
        <p:txBody>
          <a:bodyPr wrap="square">
            <a:spAutoFit/>
          </a:bodyPr>
          <a:lstStyle/>
          <a:p>
            <a:r>
              <a:rPr lang="en-US" dirty="0"/>
              <a:t>2018-12-01_a_2018-12-31</a:t>
            </a:r>
          </a:p>
        </p:txBody>
      </p:sp>
      <p:pic>
        <p:nvPicPr>
          <p:cNvPr id="3" name="Picture 2">
            <a:extLst>
              <a:ext uri="{FF2B5EF4-FFF2-40B4-BE49-F238E27FC236}">
                <a16:creationId xmlns:a16="http://schemas.microsoft.com/office/drawing/2014/main" id="{6394484E-87DF-96DA-96CC-4479B5C2726E}"/>
              </a:ext>
            </a:extLst>
          </p:cNvPr>
          <p:cNvPicPr>
            <a:picLocks noChangeAspect="1"/>
          </p:cNvPicPr>
          <p:nvPr/>
        </p:nvPicPr>
        <p:blipFill>
          <a:blip r:embed="rId2"/>
          <a:stretch>
            <a:fillRect/>
          </a:stretch>
        </p:blipFill>
        <p:spPr>
          <a:xfrm>
            <a:off x="9411744" y="1426040"/>
            <a:ext cx="2665581" cy="2057483"/>
          </a:xfrm>
          <a:prstGeom prst="rect">
            <a:avLst/>
          </a:prstGeom>
        </p:spPr>
      </p:pic>
      <p:pic>
        <p:nvPicPr>
          <p:cNvPr id="4" name="Picture 3">
            <a:extLst>
              <a:ext uri="{FF2B5EF4-FFF2-40B4-BE49-F238E27FC236}">
                <a16:creationId xmlns:a16="http://schemas.microsoft.com/office/drawing/2014/main" id="{BFC1D0D8-3EF7-2C1F-1BCF-1E84B266116B}"/>
              </a:ext>
            </a:extLst>
          </p:cNvPr>
          <p:cNvPicPr>
            <a:picLocks noChangeAspect="1"/>
          </p:cNvPicPr>
          <p:nvPr/>
        </p:nvPicPr>
        <p:blipFill>
          <a:blip r:embed="rId3"/>
          <a:stretch>
            <a:fillRect/>
          </a:stretch>
        </p:blipFill>
        <p:spPr>
          <a:xfrm>
            <a:off x="9236525" y="4105332"/>
            <a:ext cx="2840800" cy="2221033"/>
          </a:xfrm>
          <a:prstGeom prst="rect">
            <a:avLst/>
          </a:prstGeom>
        </p:spPr>
      </p:pic>
      <p:pic>
        <p:nvPicPr>
          <p:cNvPr id="5" name="Picture 4">
            <a:extLst>
              <a:ext uri="{FF2B5EF4-FFF2-40B4-BE49-F238E27FC236}">
                <a16:creationId xmlns:a16="http://schemas.microsoft.com/office/drawing/2014/main" id="{231BADE9-36A3-1424-FF8D-B0D6353B573E}"/>
              </a:ext>
            </a:extLst>
          </p:cNvPr>
          <p:cNvPicPr>
            <a:picLocks noChangeAspect="1"/>
          </p:cNvPicPr>
          <p:nvPr/>
        </p:nvPicPr>
        <p:blipFill>
          <a:blip r:embed="rId4"/>
          <a:stretch>
            <a:fillRect/>
          </a:stretch>
        </p:blipFill>
        <p:spPr>
          <a:xfrm>
            <a:off x="399489" y="1311701"/>
            <a:ext cx="2801900" cy="2057484"/>
          </a:xfrm>
          <a:prstGeom prst="rect">
            <a:avLst/>
          </a:prstGeom>
        </p:spPr>
      </p:pic>
      <p:pic>
        <p:nvPicPr>
          <p:cNvPr id="6" name="Picture 5">
            <a:extLst>
              <a:ext uri="{FF2B5EF4-FFF2-40B4-BE49-F238E27FC236}">
                <a16:creationId xmlns:a16="http://schemas.microsoft.com/office/drawing/2014/main" id="{D47622CA-33A1-8A41-B23D-DB187FE00B44}"/>
              </a:ext>
            </a:extLst>
          </p:cNvPr>
          <p:cNvPicPr>
            <a:picLocks noChangeAspect="1"/>
          </p:cNvPicPr>
          <p:nvPr/>
        </p:nvPicPr>
        <p:blipFill>
          <a:blip r:embed="rId5"/>
          <a:stretch>
            <a:fillRect/>
          </a:stretch>
        </p:blipFill>
        <p:spPr>
          <a:xfrm>
            <a:off x="399489" y="4140583"/>
            <a:ext cx="2801899" cy="2150535"/>
          </a:xfrm>
          <a:prstGeom prst="rect">
            <a:avLst/>
          </a:prstGeom>
        </p:spPr>
      </p:pic>
      <p:sp>
        <p:nvSpPr>
          <p:cNvPr id="11" name="TextBox 10">
            <a:extLst>
              <a:ext uri="{FF2B5EF4-FFF2-40B4-BE49-F238E27FC236}">
                <a16:creationId xmlns:a16="http://schemas.microsoft.com/office/drawing/2014/main" id="{4DD8C052-E246-51FA-66B8-C0CD37788BA3}"/>
              </a:ext>
            </a:extLst>
          </p:cNvPr>
          <p:cNvSpPr txBox="1"/>
          <p:nvPr/>
        </p:nvSpPr>
        <p:spPr>
          <a:xfrm>
            <a:off x="398015" y="886978"/>
            <a:ext cx="2916364" cy="369332"/>
          </a:xfrm>
          <a:prstGeom prst="rect">
            <a:avLst/>
          </a:prstGeom>
          <a:noFill/>
        </p:spPr>
        <p:txBody>
          <a:bodyPr wrap="square">
            <a:spAutoFit/>
          </a:bodyPr>
          <a:lstStyle/>
          <a:p>
            <a:r>
              <a:rPr lang="en-US" dirty="0"/>
              <a:t>2022-01-01_a_2022-01-15</a:t>
            </a:r>
          </a:p>
        </p:txBody>
      </p:sp>
      <p:pic>
        <p:nvPicPr>
          <p:cNvPr id="14" name="Picture 13">
            <a:extLst>
              <a:ext uri="{FF2B5EF4-FFF2-40B4-BE49-F238E27FC236}">
                <a16:creationId xmlns:a16="http://schemas.microsoft.com/office/drawing/2014/main" id="{46BEB8F1-820A-A7EC-EA66-772DCEEA3A53}"/>
              </a:ext>
            </a:extLst>
          </p:cNvPr>
          <p:cNvPicPr>
            <a:picLocks noChangeAspect="1"/>
          </p:cNvPicPr>
          <p:nvPr/>
        </p:nvPicPr>
        <p:blipFill>
          <a:blip r:embed="rId6"/>
          <a:stretch>
            <a:fillRect/>
          </a:stretch>
        </p:blipFill>
        <p:spPr>
          <a:xfrm>
            <a:off x="3509415" y="1371517"/>
            <a:ext cx="2745033" cy="2057483"/>
          </a:xfrm>
          <a:prstGeom prst="rect">
            <a:avLst/>
          </a:prstGeom>
        </p:spPr>
      </p:pic>
      <p:sp>
        <p:nvSpPr>
          <p:cNvPr id="16" name="TextBox 15">
            <a:extLst>
              <a:ext uri="{FF2B5EF4-FFF2-40B4-BE49-F238E27FC236}">
                <a16:creationId xmlns:a16="http://schemas.microsoft.com/office/drawing/2014/main" id="{CC22013F-13DB-906A-69C2-C860DD47DC6B}"/>
              </a:ext>
            </a:extLst>
          </p:cNvPr>
          <p:cNvSpPr txBox="1"/>
          <p:nvPr/>
        </p:nvSpPr>
        <p:spPr>
          <a:xfrm>
            <a:off x="3517375" y="898267"/>
            <a:ext cx="2782229" cy="369332"/>
          </a:xfrm>
          <a:prstGeom prst="rect">
            <a:avLst/>
          </a:prstGeom>
          <a:noFill/>
        </p:spPr>
        <p:txBody>
          <a:bodyPr wrap="square">
            <a:spAutoFit/>
          </a:bodyPr>
          <a:lstStyle/>
          <a:p>
            <a:r>
              <a:rPr lang="en-US" dirty="0"/>
              <a:t>2020-01-01_a_2020-01-31</a:t>
            </a:r>
          </a:p>
        </p:txBody>
      </p:sp>
      <p:pic>
        <p:nvPicPr>
          <p:cNvPr id="17" name="Picture 16">
            <a:extLst>
              <a:ext uri="{FF2B5EF4-FFF2-40B4-BE49-F238E27FC236}">
                <a16:creationId xmlns:a16="http://schemas.microsoft.com/office/drawing/2014/main" id="{16CCB45B-A305-6721-6D49-7A574EE43D6F}"/>
              </a:ext>
            </a:extLst>
          </p:cNvPr>
          <p:cNvPicPr>
            <a:picLocks noChangeAspect="1"/>
          </p:cNvPicPr>
          <p:nvPr/>
        </p:nvPicPr>
        <p:blipFill>
          <a:blip r:embed="rId7"/>
          <a:stretch>
            <a:fillRect/>
          </a:stretch>
        </p:blipFill>
        <p:spPr>
          <a:xfrm>
            <a:off x="3354421" y="4187108"/>
            <a:ext cx="2697038" cy="2057483"/>
          </a:xfrm>
          <a:prstGeom prst="rect">
            <a:avLst/>
          </a:prstGeom>
        </p:spPr>
      </p:pic>
      <p:pic>
        <p:nvPicPr>
          <p:cNvPr id="18" name="Picture 17">
            <a:extLst>
              <a:ext uri="{FF2B5EF4-FFF2-40B4-BE49-F238E27FC236}">
                <a16:creationId xmlns:a16="http://schemas.microsoft.com/office/drawing/2014/main" id="{97547633-7190-907F-277E-D0475B762C2C}"/>
              </a:ext>
            </a:extLst>
          </p:cNvPr>
          <p:cNvPicPr>
            <a:picLocks noChangeAspect="1"/>
          </p:cNvPicPr>
          <p:nvPr/>
        </p:nvPicPr>
        <p:blipFill>
          <a:blip r:embed="rId8"/>
          <a:stretch>
            <a:fillRect/>
          </a:stretch>
        </p:blipFill>
        <p:spPr>
          <a:xfrm>
            <a:off x="6178965" y="4197953"/>
            <a:ext cx="2812877" cy="2118790"/>
          </a:xfrm>
          <a:prstGeom prst="rect">
            <a:avLst/>
          </a:prstGeom>
        </p:spPr>
      </p:pic>
      <p:sp>
        <p:nvSpPr>
          <p:cNvPr id="22" name="TextBox 21">
            <a:extLst>
              <a:ext uri="{FF2B5EF4-FFF2-40B4-BE49-F238E27FC236}">
                <a16:creationId xmlns:a16="http://schemas.microsoft.com/office/drawing/2014/main" id="{E7745B58-CC27-314A-E2D1-B0B2FB222CC0}"/>
              </a:ext>
            </a:extLst>
          </p:cNvPr>
          <p:cNvSpPr txBox="1"/>
          <p:nvPr/>
        </p:nvSpPr>
        <p:spPr>
          <a:xfrm>
            <a:off x="6459504" y="912208"/>
            <a:ext cx="2697038" cy="369332"/>
          </a:xfrm>
          <a:prstGeom prst="rect">
            <a:avLst/>
          </a:prstGeom>
          <a:noFill/>
        </p:spPr>
        <p:txBody>
          <a:bodyPr wrap="square">
            <a:spAutoFit/>
          </a:bodyPr>
          <a:lstStyle/>
          <a:p>
            <a:r>
              <a:rPr lang="en-US" dirty="0"/>
              <a:t>2019-01-01_a_2019-01-31</a:t>
            </a:r>
          </a:p>
        </p:txBody>
      </p:sp>
      <p:pic>
        <p:nvPicPr>
          <p:cNvPr id="23" name="Picture 22">
            <a:extLst>
              <a:ext uri="{FF2B5EF4-FFF2-40B4-BE49-F238E27FC236}">
                <a16:creationId xmlns:a16="http://schemas.microsoft.com/office/drawing/2014/main" id="{5BA8BA98-9DDB-0986-53BE-5FA328852996}"/>
              </a:ext>
            </a:extLst>
          </p:cNvPr>
          <p:cNvPicPr>
            <a:picLocks noChangeAspect="1"/>
          </p:cNvPicPr>
          <p:nvPr/>
        </p:nvPicPr>
        <p:blipFill>
          <a:blip r:embed="rId9"/>
          <a:stretch>
            <a:fillRect/>
          </a:stretch>
        </p:blipFill>
        <p:spPr>
          <a:xfrm>
            <a:off x="6459504" y="1371516"/>
            <a:ext cx="2838806" cy="2057483"/>
          </a:xfrm>
          <a:prstGeom prst="rect">
            <a:avLst/>
          </a:prstGeom>
        </p:spPr>
      </p:pic>
    </p:spTree>
    <p:extLst>
      <p:ext uri="{BB962C8B-B14F-4D97-AF65-F5344CB8AC3E}">
        <p14:creationId xmlns:p14="http://schemas.microsoft.com/office/powerpoint/2010/main" val="411100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03D7-9F70-DD44-6ABC-0FFD4B2C7FEA}"/>
              </a:ext>
            </a:extLst>
          </p:cNvPr>
          <p:cNvSpPr>
            <a:spLocks noGrp="1"/>
          </p:cNvSpPr>
          <p:nvPr>
            <p:ph type="title"/>
          </p:nvPr>
        </p:nvSpPr>
        <p:spPr/>
        <p:txBody>
          <a:bodyPr/>
          <a:lstStyle/>
          <a:p>
            <a:r>
              <a:rPr lang="en-US" dirty="0" err="1"/>
              <a:t>Biblio</a:t>
            </a:r>
            <a:r>
              <a:rPr lang="en-US" dirty="0"/>
              <a:t> – RS y </a:t>
            </a:r>
            <a:r>
              <a:rPr lang="en-US" dirty="0" err="1"/>
              <a:t>gestión</a:t>
            </a:r>
            <a:r>
              <a:rPr lang="en-US" dirty="0"/>
              <a:t> de </a:t>
            </a:r>
            <a:r>
              <a:rPr lang="en-US" dirty="0" err="1"/>
              <a:t>recursos</a:t>
            </a:r>
            <a:endParaRPr lang="en-US" dirty="0"/>
          </a:p>
        </p:txBody>
      </p:sp>
      <p:sp>
        <p:nvSpPr>
          <p:cNvPr id="4" name="TextBox 3">
            <a:extLst>
              <a:ext uri="{FF2B5EF4-FFF2-40B4-BE49-F238E27FC236}">
                <a16:creationId xmlns:a16="http://schemas.microsoft.com/office/drawing/2014/main" id="{35722192-5C5A-D52C-125A-3EDC8AB5CEFF}"/>
              </a:ext>
            </a:extLst>
          </p:cNvPr>
          <p:cNvSpPr txBox="1"/>
          <p:nvPr/>
        </p:nvSpPr>
        <p:spPr>
          <a:xfrm>
            <a:off x="601237" y="1558022"/>
            <a:ext cx="10989526" cy="4462760"/>
          </a:xfrm>
          <a:prstGeom prst="rect">
            <a:avLst/>
          </a:prstGeom>
          <a:noFill/>
        </p:spPr>
        <p:txBody>
          <a:bodyPr wrap="square">
            <a:spAutoFit/>
          </a:bodyPr>
          <a:lstStyle/>
          <a:p>
            <a:pPr marL="285750" indent="-285750">
              <a:buFont typeface="Arial" panose="020B0604020202020204" pitchFamily="34" charset="0"/>
              <a:buChar char="•"/>
            </a:pPr>
            <a:r>
              <a:rPr lang="en-US" dirty="0" err="1"/>
              <a:t>Algunos</a:t>
            </a:r>
            <a:r>
              <a:rPr lang="en-US" dirty="0"/>
              <a:t> papers de remote sensing </a:t>
            </a:r>
            <a:r>
              <a:rPr lang="en-US" dirty="0" err="1"/>
              <a:t>aplicado</a:t>
            </a:r>
            <a:r>
              <a:rPr lang="en-US" dirty="0"/>
              <a:t> a management de </a:t>
            </a:r>
            <a:r>
              <a:rPr lang="en-US" dirty="0" err="1"/>
              <a:t>nitrógeno</a:t>
            </a:r>
            <a:r>
              <a:rPr lang="en-US" dirty="0"/>
              <a:t>: </a:t>
            </a:r>
            <a:r>
              <a:rPr lang="en-US" dirty="0" err="1"/>
              <a:t>estado</a:t>
            </a:r>
            <a:r>
              <a:rPr lang="en-US" dirty="0"/>
              <a:t> del </a:t>
            </a:r>
            <a:r>
              <a:rPr lang="en-US" dirty="0" err="1"/>
              <a:t>arte</a:t>
            </a:r>
            <a:r>
              <a:rPr lang="en-US" dirty="0"/>
              <a:t>, para </a:t>
            </a:r>
            <a:r>
              <a:rPr lang="en-US" dirty="0" err="1"/>
              <a:t>ver</a:t>
            </a:r>
            <a:r>
              <a:rPr lang="en-US" dirty="0"/>
              <a:t> </a:t>
            </a:r>
            <a:r>
              <a:rPr lang="en-US" dirty="0" err="1"/>
              <a:t>si</a:t>
            </a:r>
            <a:r>
              <a:rPr lang="en-US" dirty="0"/>
              <a:t> las </a:t>
            </a:r>
            <a:r>
              <a:rPr lang="en-US" dirty="0" err="1"/>
              <a:t>otras</a:t>
            </a:r>
            <a:r>
              <a:rPr lang="en-US" dirty="0"/>
              <a:t> </a:t>
            </a:r>
            <a:r>
              <a:rPr lang="en-US" dirty="0" err="1"/>
              <a:t>bandas</a:t>
            </a:r>
            <a:r>
              <a:rPr lang="en-US" dirty="0"/>
              <a:t> e </a:t>
            </a:r>
            <a:r>
              <a:rPr lang="en-US" dirty="0" err="1"/>
              <a:t>índices</a:t>
            </a:r>
            <a:r>
              <a:rPr lang="en-US" dirty="0"/>
              <a:t> </a:t>
            </a:r>
            <a:r>
              <a:rPr lang="en-US" dirty="0" err="1"/>
              <a:t>pueden</a:t>
            </a:r>
            <a:r>
              <a:rPr lang="en-US" dirty="0"/>
              <a:t> </a:t>
            </a:r>
            <a:r>
              <a:rPr lang="en-US" dirty="0" err="1"/>
              <a:t>llegar</a:t>
            </a:r>
            <a:r>
              <a:rPr lang="en-US" dirty="0"/>
              <a:t> a </a:t>
            </a:r>
            <a:r>
              <a:rPr lang="en-US" dirty="0" err="1"/>
              <a:t>agregar</a:t>
            </a:r>
            <a:r>
              <a:rPr lang="en-US" dirty="0"/>
              <a:t> valor. </a:t>
            </a:r>
            <a:r>
              <a:rPr lang="en-US" dirty="0" err="1"/>
              <a:t>Alguno</a:t>
            </a:r>
            <a:r>
              <a:rPr lang="en-US" dirty="0"/>
              <a:t> de </a:t>
            </a:r>
            <a:r>
              <a:rPr lang="en-US" dirty="0" err="1"/>
              <a:t>ellos</a:t>
            </a:r>
            <a:r>
              <a:rPr lang="en-US" dirty="0"/>
              <a:t>:</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2007 - </a:t>
            </a:r>
            <a:r>
              <a:rPr lang="en-US" dirty="0" err="1"/>
              <a:t>Baret</a:t>
            </a:r>
            <a:r>
              <a:rPr lang="en-US" dirty="0"/>
              <a:t> - Quantification of plant stress using remote sensing observations and crop models- the case of nitrogen management</a:t>
            </a:r>
          </a:p>
          <a:p>
            <a:pPr marL="742950" lvl="1" indent="-285750">
              <a:buFont typeface="Arial" panose="020B0604020202020204" pitchFamily="34" charset="0"/>
              <a:buChar char="•"/>
            </a:pPr>
            <a:r>
              <a:rPr lang="en-US" dirty="0"/>
              <a:t>2002 - Scharf - Remote sensing for nitrogen management</a:t>
            </a:r>
          </a:p>
          <a:p>
            <a:pPr marL="742950" lvl="1" indent="-285750">
              <a:buFont typeface="Arial" panose="020B0604020202020204" pitchFamily="34" charset="0"/>
              <a:buChar char="•"/>
            </a:pPr>
            <a:r>
              <a:rPr lang="en-US" dirty="0"/>
              <a:t>2020 - Segarra - Remote Sensing for Precision Agriculture=Sentinel-2 Improved Features and Applications</a:t>
            </a:r>
          </a:p>
          <a:p>
            <a:pPr marL="742950" lvl="1" indent="-285750">
              <a:buFont typeface="Arial" panose="020B0604020202020204" pitchFamily="34" charset="0"/>
              <a:buChar char="•"/>
            </a:pPr>
            <a:r>
              <a:rPr lang="en-US" dirty="0"/>
              <a:t>2020 - </a:t>
            </a:r>
            <a:r>
              <a:rPr lang="en-US" dirty="0" err="1"/>
              <a:t>Argento</a:t>
            </a:r>
            <a:r>
              <a:rPr lang="en-US" dirty="0"/>
              <a:t> - Site-specific nitrogen management in winter wheat supported by low-altitude remote sensing and soil data</a:t>
            </a:r>
          </a:p>
          <a:p>
            <a:pPr marL="742950" lvl="1" indent="-285750">
              <a:buFont typeface="Arial" panose="020B0604020202020204" pitchFamily="34" charset="0"/>
              <a:buChar char="•"/>
            </a:pPr>
            <a:r>
              <a:rPr lang="en-US" dirty="0">
                <a:solidFill>
                  <a:schemeClr val="accent1"/>
                </a:solidFill>
                <a:hlinkClick r:id="rId2">
                  <a:extLst>
                    <a:ext uri="{A12FA001-AC4F-418D-AE19-62706E023703}">
                      <ahyp:hlinkClr xmlns:ahyp="http://schemas.microsoft.com/office/drawing/2018/hyperlinkcolor" val="tx"/>
                    </a:ext>
                  </a:extLst>
                </a:hlinkClick>
              </a:rPr>
              <a:t>2022 – Li - Advances in the estimations and applications of critical nitrogen dilution curve and nitrogen nutrition index of major cereal crops. A review</a:t>
            </a:r>
            <a:endParaRPr lang="en-US" dirty="0">
              <a:solidFill>
                <a:schemeClr val="accent1"/>
              </a:solidFill>
            </a:endParaRPr>
          </a:p>
          <a:p>
            <a:pPr marL="742950" lvl="1" indent="-285750">
              <a:buFont typeface="Arial" panose="020B0604020202020204" pitchFamily="34" charset="0"/>
              <a:buChar char="•"/>
            </a:pPr>
            <a:r>
              <a:rPr lang="en-US" dirty="0">
                <a:solidFill>
                  <a:srgbClr val="0563C1"/>
                </a:solidFill>
                <a:hlinkClick r:id="rId3">
                  <a:extLst>
                    <a:ext uri="{A12FA001-AC4F-418D-AE19-62706E023703}">
                      <ahyp:hlinkClr xmlns:ahyp="http://schemas.microsoft.com/office/drawing/2018/hyperlinkcolor" val="tx"/>
                    </a:ext>
                  </a:extLst>
                </a:hlinkClick>
              </a:rPr>
              <a:t>2020 – Kunrath - Allometric relationships between nitrogen uptake and transpiration to untangle interactions between nitrogen supply and drought in maize and </a:t>
            </a:r>
            <a:r>
              <a:rPr lang="en-US" dirty="0">
                <a:solidFill>
                  <a:schemeClr val="accent1"/>
                </a:solidFill>
                <a:hlinkClick r:id="rId3">
                  <a:extLst>
                    <a:ext uri="{A12FA001-AC4F-418D-AE19-62706E023703}">
                      <ahyp:hlinkClr xmlns:ahyp="http://schemas.microsoft.com/office/drawing/2018/hyperlinkcolor" val="tx"/>
                    </a:ext>
                  </a:extLst>
                </a:hlinkClick>
              </a:rPr>
              <a:t>sorghum</a:t>
            </a:r>
            <a:endParaRPr lang="en-US" dirty="0">
              <a:solidFill>
                <a:schemeClr val="accent1"/>
              </a:solidFill>
            </a:endParaRPr>
          </a:p>
          <a:p>
            <a:pPr marL="742950" lvl="1" indent="-285750">
              <a:buFont typeface="Arial" panose="020B0604020202020204" pitchFamily="34" charset="0"/>
              <a:buChar char="•"/>
            </a:pPr>
            <a:r>
              <a:rPr lang="en-US" dirty="0">
                <a:solidFill>
                  <a:schemeClr val="accent1"/>
                </a:solidFill>
                <a:hlinkClick r:id="rId4">
                  <a:extLst>
                    <a:ext uri="{A12FA001-AC4F-418D-AE19-62706E023703}">
                      <ahyp:hlinkClr xmlns:ahyp="http://schemas.microsoft.com/office/drawing/2018/hyperlinkcolor" val="tx"/>
                    </a:ext>
                  </a:extLst>
                </a:hlinkClick>
              </a:rPr>
              <a:t>2018 – Cassani - Chapter Six - Water–Nitrogen Colimitation in Grain Crops</a:t>
            </a:r>
            <a:endParaRPr lang="en-US" dirty="0">
              <a:solidFill>
                <a:schemeClr val="accent1"/>
              </a:solidFill>
            </a:endParaRPr>
          </a:p>
          <a:p>
            <a:pPr lvl="1"/>
            <a:br>
              <a:rPr lang="en-US" dirty="0"/>
            </a:br>
            <a:endParaRPr lang="en-US" sz="1400" dirty="0"/>
          </a:p>
        </p:txBody>
      </p:sp>
      <p:grpSp>
        <p:nvGrpSpPr>
          <p:cNvPr id="7" name="Group 6">
            <a:extLst>
              <a:ext uri="{FF2B5EF4-FFF2-40B4-BE49-F238E27FC236}">
                <a16:creationId xmlns:a16="http://schemas.microsoft.com/office/drawing/2014/main" id="{9B18AC65-1A03-E629-B90D-E0227502AEAA}"/>
              </a:ext>
            </a:extLst>
          </p:cNvPr>
          <p:cNvGrpSpPr/>
          <p:nvPr/>
        </p:nvGrpSpPr>
        <p:grpSpPr>
          <a:xfrm>
            <a:off x="210943" y="4683512"/>
            <a:ext cx="904178" cy="758283"/>
            <a:chOff x="32525" y="4683512"/>
            <a:chExt cx="904178" cy="758283"/>
          </a:xfrm>
        </p:grpSpPr>
        <p:sp>
          <p:nvSpPr>
            <p:cNvPr id="5" name="TextBox 4">
              <a:extLst>
                <a:ext uri="{FF2B5EF4-FFF2-40B4-BE49-F238E27FC236}">
                  <a16:creationId xmlns:a16="http://schemas.microsoft.com/office/drawing/2014/main" id="{7762BAF1-811E-4703-7B9E-C0FA4EF46F4E}"/>
                </a:ext>
              </a:extLst>
            </p:cNvPr>
            <p:cNvSpPr txBox="1"/>
            <p:nvPr/>
          </p:nvSpPr>
          <p:spPr>
            <a:xfrm>
              <a:off x="32525" y="4877987"/>
              <a:ext cx="797013" cy="369332"/>
            </a:xfrm>
            <a:prstGeom prst="rect">
              <a:avLst/>
            </a:prstGeom>
            <a:noFill/>
          </p:spPr>
          <p:txBody>
            <a:bodyPr wrap="none" rtlCol="0">
              <a:spAutoFit/>
            </a:bodyPr>
            <a:lstStyle/>
            <a:p>
              <a:r>
                <a:rPr lang="en-US" dirty="0" err="1"/>
                <a:t>sequía</a:t>
              </a:r>
              <a:endParaRPr lang="en-US" dirty="0"/>
            </a:p>
          </p:txBody>
        </p:sp>
        <p:sp>
          <p:nvSpPr>
            <p:cNvPr id="6" name="Right Brace 5">
              <a:extLst>
                <a:ext uri="{FF2B5EF4-FFF2-40B4-BE49-F238E27FC236}">
                  <a16:creationId xmlns:a16="http://schemas.microsoft.com/office/drawing/2014/main" id="{8389A9D9-1E2A-C5DE-DA0B-3F1C14E7F3FE}"/>
                </a:ext>
              </a:extLst>
            </p:cNvPr>
            <p:cNvSpPr/>
            <p:nvPr/>
          </p:nvSpPr>
          <p:spPr>
            <a:xfrm flipH="1">
              <a:off x="838201" y="4683512"/>
              <a:ext cx="98502" cy="75828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0612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7950F3-ADE3-6A25-2B67-4D57A94D6730}"/>
              </a:ext>
            </a:extLst>
          </p:cNvPr>
          <p:cNvPicPr>
            <a:picLocks noChangeAspect="1"/>
          </p:cNvPicPr>
          <p:nvPr/>
        </p:nvPicPr>
        <p:blipFill>
          <a:blip r:embed="rId2"/>
          <a:stretch>
            <a:fillRect/>
          </a:stretch>
        </p:blipFill>
        <p:spPr>
          <a:xfrm>
            <a:off x="795565" y="1626211"/>
            <a:ext cx="10589829" cy="4912568"/>
          </a:xfrm>
          <a:prstGeom prst="rect">
            <a:avLst/>
          </a:prstGeom>
        </p:spPr>
      </p:pic>
      <p:sp>
        <p:nvSpPr>
          <p:cNvPr id="5" name="Title 6">
            <a:extLst>
              <a:ext uri="{FF2B5EF4-FFF2-40B4-BE49-F238E27FC236}">
                <a16:creationId xmlns:a16="http://schemas.microsoft.com/office/drawing/2014/main" id="{C8ADA612-EAB4-9C1F-4952-3AA5167FC261}"/>
              </a:ext>
            </a:extLst>
          </p:cNvPr>
          <p:cNvSpPr>
            <a:spLocks noGrp="1"/>
          </p:cNvSpPr>
          <p:nvPr>
            <p:ph type="title"/>
          </p:nvPr>
        </p:nvSpPr>
        <p:spPr>
          <a:xfrm>
            <a:off x="838200" y="365125"/>
            <a:ext cx="10515600" cy="1325563"/>
          </a:xfrm>
        </p:spPr>
        <p:txBody>
          <a:bodyPr/>
          <a:lstStyle/>
          <a:p>
            <a:r>
              <a:rPr lang="en-US" dirty="0" err="1"/>
              <a:t>Biblio</a:t>
            </a:r>
            <a:r>
              <a:rPr lang="en-US" dirty="0"/>
              <a:t> – </a:t>
            </a:r>
            <a:r>
              <a:rPr lang="en-US" dirty="0" err="1"/>
              <a:t>gestión</a:t>
            </a:r>
            <a:r>
              <a:rPr lang="en-US" dirty="0"/>
              <a:t> de </a:t>
            </a:r>
            <a:r>
              <a:rPr lang="en-US" dirty="0" err="1"/>
              <a:t>recursos</a:t>
            </a:r>
            <a:endParaRPr lang="en-US" dirty="0"/>
          </a:p>
        </p:txBody>
      </p:sp>
    </p:spTree>
    <p:extLst>
      <p:ext uri="{BB962C8B-B14F-4D97-AF65-F5344CB8AC3E}">
        <p14:creationId xmlns:p14="http://schemas.microsoft.com/office/powerpoint/2010/main" val="3958391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1590</Words>
  <Application>Microsoft Macintosh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Remote sensing – muestreo y uso de bandas: tareas</vt:lpstr>
      <vt:lpstr>Plot del potrero e histograma NDVI</vt:lpstr>
      <vt:lpstr>Zona reprensentativa - intervalo de percentiles</vt:lpstr>
      <vt:lpstr>Muestreo - intervalo de percentiles</vt:lpstr>
      <vt:lpstr>Muestreo – elección de muestra de tamaño k</vt:lpstr>
      <vt:lpstr>Muestreo – cálculo del mínimo camino</vt:lpstr>
      <vt:lpstr>Históricos</vt:lpstr>
      <vt:lpstr>Biblio – RS y gestión de recursos</vt:lpstr>
      <vt:lpstr>Biblio – gestión de recursos</vt:lpstr>
      <vt:lpstr>Solo NDVI o vale la pena otro?</vt:lpstr>
      <vt:lpstr>PowerPoint Presentation</vt:lpstr>
      <vt:lpstr>Otros índices: SAVI, NNI for plant stress</vt:lpstr>
      <vt:lpstr>Para más Adelante? Modelos ML para estimación de Nitrógeno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Histograma de NDVI</dc:title>
  <dc:creator>THATIANE VALDRIGHI TROVATTI</dc:creator>
  <cp:lastModifiedBy>THATIANE VALDRIGHI TROVATTI</cp:lastModifiedBy>
  <cp:revision>35</cp:revision>
  <dcterms:created xsi:type="dcterms:W3CDTF">2023-09-22T20:02:32Z</dcterms:created>
  <dcterms:modified xsi:type="dcterms:W3CDTF">2023-09-26T13:06:49Z</dcterms:modified>
</cp:coreProperties>
</file>