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7"/>
    <p:restoredTop sz="95755"/>
  </p:normalViewPr>
  <p:slideViewPr>
    <p:cSldViewPr snapToGrid="0">
      <p:cViewPr varScale="1">
        <p:scale>
          <a:sx n="103" d="100"/>
          <a:sy n="103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4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4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0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1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5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4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6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4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8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8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181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7C12-1CF3-BB23-5008-986C65831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726889" cy="1475013"/>
          </a:xfrm>
        </p:spPr>
        <p:txBody>
          <a:bodyPr/>
          <a:lstStyle/>
          <a:p>
            <a:r>
              <a:rPr lang="en-US" dirty="0"/>
              <a:t>Developing Classification Models to predict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799F0-0FF6-A2F4-4342-DC88558E1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Lillian Mueller | ENPM808L | 4 Dec 2023</a:t>
            </a:r>
          </a:p>
        </p:txBody>
      </p:sp>
    </p:spTree>
    <p:extLst>
      <p:ext uri="{BB962C8B-B14F-4D97-AF65-F5344CB8AC3E}">
        <p14:creationId xmlns:p14="http://schemas.microsoft.com/office/powerpoint/2010/main" val="74033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70DF-4067-20FE-381F-031E0E6A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582" y="1068138"/>
            <a:ext cx="5008880" cy="853946"/>
          </a:xfrm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E3FE77-2579-A0DF-1B92-38EBD7FDF799}"/>
              </a:ext>
            </a:extLst>
          </p:cNvPr>
          <p:cNvSpPr txBox="1">
            <a:spLocks/>
          </p:cNvSpPr>
          <p:nvPr/>
        </p:nvSpPr>
        <p:spPr>
          <a:xfrm>
            <a:off x="6643582" y="1866710"/>
            <a:ext cx="5008880" cy="92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64CB78-CB58-E8D3-FF3D-93C5844B1DB2}"/>
              </a:ext>
            </a:extLst>
          </p:cNvPr>
          <p:cNvSpPr txBox="1">
            <a:spLocks/>
          </p:cNvSpPr>
          <p:nvPr/>
        </p:nvSpPr>
        <p:spPr>
          <a:xfrm>
            <a:off x="6710651" y="2792060"/>
            <a:ext cx="5008880" cy="853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1AFF9E-D5B3-D854-6B73-5818485D3E05}"/>
              </a:ext>
            </a:extLst>
          </p:cNvPr>
          <p:cNvSpPr txBox="1">
            <a:spLocks/>
          </p:cNvSpPr>
          <p:nvPr/>
        </p:nvSpPr>
        <p:spPr>
          <a:xfrm>
            <a:off x="6710651" y="3694259"/>
            <a:ext cx="5008880" cy="853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discussion</a:t>
            </a:r>
          </a:p>
        </p:txBody>
      </p:sp>
      <p:pic>
        <p:nvPicPr>
          <p:cNvPr id="12" name="Graphic 11" descr="Network with solid fill">
            <a:extLst>
              <a:ext uri="{FF2B5EF4-FFF2-40B4-BE49-F238E27FC236}">
                <a16:creationId xmlns:a16="http://schemas.microsoft.com/office/drawing/2014/main" id="{F26F3072-0839-FE7D-B85F-A73AF7DCC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3065" y="3742510"/>
            <a:ext cx="757443" cy="757443"/>
          </a:xfrm>
          <a:prstGeom prst="rect">
            <a:avLst/>
          </a:prstGeom>
        </p:spPr>
      </p:pic>
      <p:pic>
        <p:nvPicPr>
          <p:cNvPr id="14" name="Graphic 13" descr="Calligraphy Pen with solid fill">
            <a:extLst>
              <a:ext uri="{FF2B5EF4-FFF2-40B4-BE49-F238E27FC236}">
                <a16:creationId xmlns:a16="http://schemas.microsoft.com/office/drawing/2014/main" id="{BED0E15B-59E8-CBF6-A55D-FF762CF44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3064" y="1949713"/>
            <a:ext cx="757443" cy="757443"/>
          </a:xfrm>
          <a:prstGeom prst="rect">
            <a:avLst/>
          </a:prstGeom>
        </p:spPr>
      </p:pic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B462073B-881B-76C0-3D37-C7511DA41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3066" y="2840311"/>
            <a:ext cx="757443" cy="757443"/>
          </a:xfrm>
          <a:prstGeom prst="rect">
            <a:avLst/>
          </a:prstGeom>
        </p:spPr>
      </p:pic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2BCAF587-FC88-665C-8A40-9F741A0E97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3065" y="1116389"/>
            <a:ext cx="757443" cy="75744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B755792-40DE-F4DB-1A2E-A426F8663EFD}"/>
              </a:ext>
            </a:extLst>
          </p:cNvPr>
          <p:cNvSpPr/>
          <p:nvPr/>
        </p:nvSpPr>
        <p:spPr>
          <a:xfrm>
            <a:off x="458255" y="661737"/>
            <a:ext cx="3657600" cy="4339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16F5D-CC93-06D9-05AE-C243AFA9C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38" y="2419111"/>
            <a:ext cx="4490633" cy="60055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8290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2EAB-7D0A-9112-08EC-F2D913D5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879" y="729658"/>
            <a:ext cx="10157929" cy="988332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811E0D-DF4E-AF6A-8581-D69C3F915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1973099"/>
            <a:ext cx="5087075" cy="536005"/>
          </a:xfrm>
        </p:spPr>
        <p:txBody>
          <a:bodyPr/>
          <a:lstStyle/>
          <a:p>
            <a:r>
              <a:rPr lang="en-US" dirty="0"/>
              <a:t>Diabetes and Prediabetes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8BF85E-A233-73DD-54C2-6F8609AB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659830"/>
            <a:ext cx="5393100" cy="3914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Metabolic condition that affects millions of people globally 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leading cause of death in United States </a:t>
            </a:r>
          </a:p>
          <a:p>
            <a:r>
              <a:rPr lang="en-US" dirty="0"/>
              <a:t>Types of Diabetes</a:t>
            </a:r>
          </a:p>
          <a:p>
            <a:pPr lvl="1"/>
            <a:r>
              <a:rPr lang="en-US" dirty="0"/>
              <a:t>Type 1</a:t>
            </a:r>
          </a:p>
          <a:p>
            <a:pPr lvl="1"/>
            <a:r>
              <a:rPr lang="en-US" dirty="0"/>
              <a:t>Type 2</a:t>
            </a:r>
          </a:p>
          <a:p>
            <a:pPr lvl="1"/>
            <a:r>
              <a:rPr lang="en-US" dirty="0"/>
              <a:t>gestational diabetes</a:t>
            </a:r>
          </a:p>
          <a:p>
            <a:r>
              <a:rPr lang="en-US" dirty="0"/>
              <a:t>Prediabetes </a:t>
            </a:r>
          </a:p>
          <a:p>
            <a:pPr lvl="1"/>
            <a:r>
              <a:rPr lang="en-US" dirty="0"/>
              <a:t>Higher than normal blood glucose levels</a:t>
            </a:r>
          </a:p>
          <a:p>
            <a:pPr lvl="1"/>
            <a:r>
              <a:rPr lang="en-US" dirty="0"/>
              <a:t>Early identification can allow individual to implement prevention strategies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AAD0F9-F8BA-D742-A410-ED1135FD2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1949950"/>
            <a:ext cx="5087073" cy="553373"/>
          </a:xfrm>
        </p:spPr>
        <p:txBody>
          <a:bodyPr/>
          <a:lstStyle/>
          <a:p>
            <a:r>
              <a:rPr lang="en-US" dirty="0"/>
              <a:t>Models to Facilitate Diabetes Prevention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2E895D-7D60-AE7F-8AE5-A149C4763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636684"/>
            <a:ext cx="5393100" cy="36483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Identify individuals who are at risk or already affected by diabetes</a:t>
            </a:r>
          </a:p>
          <a:p>
            <a:r>
              <a:rPr lang="en-US" dirty="0"/>
              <a:t>Use classification models to predict the likelihood of individuals have diabetes or prediabetes </a:t>
            </a:r>
          </a:p>
          <a:p>
            <a:pPr lvl="1"/>
            <a:r>
              <a:rPr lang="en-US" dirty="0"/>
              <a:t>Decision tree </a:t>
            </a:r>
          </a:p>
          <a:p>
            <a:pPr lvl="1"/>
            <a:r>
              <a:rPr lang="en-US" dirty="0"/>
              <a:t>Logistic regression </a:t>
            </a:r>
          </a:p>
          <a:p>
            <a:pPr lvl="1"/>
            <a:r>
              <a:rPr lang="en-US" dirty="0"/>
              <a:t>K-nearest neighbor </a:t>
            </a:r>
          </a:p>
          <a:p>
            <a:pPr lvl="1"/>
            <a:r>
              <a:rPr lang="en-US" dirty="0"/>
              <a:t>Naïve Bayes classifier </a:t>
            </a:r>
          </a:p>
          <a:p>
            <a:pPr lvl="1"/>
            <a:r>
              <a:rPr lang="en-US" dirty="0"/>
              <a:t>Linear discriminant analysis</a:t>
            </a:r>
          </a:p>
        </p:txBody>
      </p:sp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EE47729A-1891-8C87-9F75-D6E7B3E15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73212"/>
            <a:ext cx="871688" cy="8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0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6284-CCE2-E833-A044-4A2CEB6A34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0081" y="513677"/>
            <a:ext cx="10741919" cy="98742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Methodology</a:t>
            </a:r>
          </a:p>
        </p:txBody>
      </p:sp>
      <p:pic>
        <p:nvPicPr>
          <p:cNvPr id="8" name="Graphic 7" descr="Calligraphy Pen with solid fill">
            <a:extLst>
              <a:ext uri="{FF2B5EF4-FFF2-40B4-BE49-F238E27FC236}">
                <a16:creationId xmlns:a16="http://schemas.microsoft.com/office/drawing/2014/main" id="{243BACC9-9B51-422B-A27F-C0136F9E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1" y="572806"/>
            <a:ext cx="868890" cy="8688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31C433-DA02-24B0-B741-800C4F4373F7}"/>
              </a:ext>
            </a:extLst>
          </p:cNvPr>
          <p:cNvSpPr/>
          <p:nvPr/>
        </p:nvSpPr>
        <p:spPr>
          <a:xfrm>
            <a:off x="431519" y="1489824"/>
            <a:ext cx="3681663" cy="500722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2B5D0-BDAA-0C6D-F303-B82AEA1FE9BD}"/>
              </a:ext>
            </a:extLst>
          </p:cNvPr>
          <p:cNvSpPr/>
          <p:nvPr/>
        </p:nvSpPr>
        <p:spPr>
          <a:xfrm>
            <a:off x="4255168" y="1489824"/>
            <a:ext cx="3681663" cy="50072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73570E-F923-7F3C-A321-5170FC682F2D}"/>
              </a:ext>
            </a:extLst>
          </p:cNvPr>
          <p:cNvSpPr/>
          <p:nvPr/>
        </p:nvSpPr>
        <p:spPr>
          <a:xfrm>
            <a:off x="8078818" y="1489823"/>
            <a:ext cx="3681663" cy="5007229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E4CEA3-E51F-54B9-F207-FF4DE87F9891}"/>
              </a:ext>
            </a:extLst>
          </p:cNvPr>
          <p:cNvSpPr txBox="1">
            <a:spLocks/>
          </p:cNvSpPr>
          <p:nvPr/>
        </p:nvSpPr>
        <p:spPr>
          <a:xfrm>
            <a:off x="508165" y="1592176"/>
            <a:ext cx="3486319" cy="4752147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Cleaning the Dataset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Dataset sourced from Kaggle</a:t>
            </a:r>
          </a:p>
          <a:p>
            <a:pPr lvl="1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Health indicators</a:t>
            </a:r>
          </a:p>
          <a:p>
            <a:pPr lvl="1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Demographics</a:t>
            </a:r>
          </a:p>
          <a:p>
            <a:pPr lvl="1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Lifestyle attributes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Cleaned each column to contain only numeric values</a:t>
            </a:r>
          </a:p>
          <a:p>
            <a:pPr lvl="1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Scaled by ranges</a:t>
            </a:r>
          </a:p>
          <a:p>
            <a:pPr lvl="1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Boolean features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Target Classification Prepressing</a:t>
            </a:r>
          </a:p>
          <a:p>
            <a:pPr lvl="1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 = no diabetes</a:t>
            </a:r>
          </a:p>
          <a:p>
            <a:pPr lvl="1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 = prediabetes </a:t>
            </a:r>
          </a:p>
          <a:p>
            <a:pPr lvl="1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 = diabetes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38B4D62-E5E8-0FD5-052F-AC7C249F824F}"/>
              </a:ext>
            </a:extLst>
          </p:cNvPr>
          <p:cNvSpPr txBox="1">
            <a:spLocks/>
          </p:cNvSpPr>
          <p:nvPr/>
        </p:nvSpPr>
        <p:spPr>
          <a:xfrm>
            <a:off x="4307751" y="1592176"/>
            <a:ext cx="3552436" cy="53600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Variation Selection</a:t>
            </a:r>
          </a:p>
          <a:p>
            <a:pPr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Decision Tree </a:t>
            </a:r>
          </a:p>
          <a:p>
            <a:pPr lvl="1"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Entropy/Gini Criterion</a:t>
            </a:r>
          </a:p>
          <a:p>
            <a:pPr lvl="1"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Maximum depth </a:t>
            </a:r>
          </a:p>
          <a:p>
            <a:pPr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Logistic Regression</a:t>
            </a:r>
          </a:p>
          <a:p>
            <a:pPr lvl="1"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SAG/SAGA solver</a:t>
            </a:r>
          </a:p>
          <a:p>
            <a:pPr lvl="1"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L2 penalty or None</a:t>
            </a:r>
          </a:p>
          <a:p>
            <a:pPr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K-Nearest Neighbor </a:t>
            </a:r>
          </a:p>
          <a:p>
            <a:pPr lvl="1"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K values</a:t>
            </a:r>
          </a:p>
          <a:p>
            <a:pPr lvl="1"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Uniform/Distance weight</a:t>
            </a:r>
          </a:p>
          <a:p>
            <a:pPr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Naïve Bayes Classifier </a:t>
            </a:r>
          </a:p>
          <a:p>
            <a:pPr lvl="1"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Gaussian/Bernoulli</a:t>
            </a:r>
          </a:p>
          <a:p>
            <a:pPr>
              <a:lnSpc>
                <a:spcPts val="1860"/>
              </a:lnSpc>
            </a:pPr>
            <a:r>
              <a:rPr lang="en-US" dirty="0">
                <a:solidFill>
                  <a:schemeClr val="accent1"/>
                </a:solidFill>
              </a:rPr>
              <a:t>Linear Discriminant Analysis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C0D212C-107E-95C5-CAEB-1BD8AF587F44}"/>
              </a:ext>
            </a:extLst>
          </p:cNvPr>
          <p:cNvSpPr txBox="1">
            <a:spLocks/>
          </p:cNvSpPr>
          <p:nvPr/>
        </p:nvSpPr>
        <p:spPr>
          <a:xfrm>
            <a:off x="8131399" y="1592176"/>
            <a:ext cx="3552436" cy="53600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Evaluation and Comparison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Accuracy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Overall correctness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Precision 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Correctness when predicting a specific classification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Confusion Matrices 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Visualize FP, TP, FN, FP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ROC Curves 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Rank models on performance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Cross Validation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 accuracy and precision</a:t>
            </a:r>
          </a:p>
          <a:p>
            <a:pPr lvl="1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2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5279-8189-5951-E802-2C6312C1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58" y="702156"/>
            <a:ext cx="10179050" cy="1013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5C3A7DD-93C3-AF9E-B858-166AC89E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2940"/>
            <a:ext cx="5201770" cy="46090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Decision Tree </a:t>
            </a:r>
          </a:p>
          <a:p>
            <a:pPr lvl="1"/>
            <a:r>
              <a:rPr lang="en-US" dirty="0"/>
              <a:t>Gini Impurity Index </a:t>
            </a:r>
          </a:p>
          <a:p>
            <a:pPr lvl="1"/>
            <a:r>
              <a:rPr lang="en-US" dirty="0"/>
              <a:t>No maximum constraint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Stochastic Average Gradient Descent (SAGA)</a:t>
            </a:r>
          </a:p>
          <a:p>
            <a:pPr lvl="1"/>
            <a:r>
              <a:rPr lang="en-US" dirty="0"/>
              <a:t>No penalty</a:t>
            </a:r>
          </a:p>
          <a:p>
            <a:r>
              <a:rPr lang="en-US" dirty="0"/>
              <a:t>KNN</a:t>
            </a:r>
          </a:p>
          <a:p>
            <a:pPr lvl="1"/>
            <a:r>
              <a:rPr lang="en-US" dirty="0"/>
              <a:t>K = 25</a:t>
            </a:r>
          </a:p>
          <a:p>
            <a:pPr lvl="1"/>
            <a:r>
              <a:rPr lang="en-US" dirty="0"/>
              <a:t>Weighted distance using Euclidean </a:t>
            </a:r>
          </a:p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Gaussian</a:t>
            </a:r>
          </a:p>
          <a:p>
            <a:pPr lvl="1"/>
            <a:r>
              <a:rPr lang="en-US" dirty="0"/>
              <a:t>Bernoulli</a:t>
            </a:r>
          </a:p>
          <a:p>
            <a:r>
              <a:rPr lang="en-US" dirty="0"/>
              <a:t>Linear Discriminant Analysis </a:t>
            </a:r>
          </a:p>
          <a:p>
            <a:pPr lvl="1"/>
            <a:r>
              <a:rPr lang="en-US" dirty="0"/>
              <a:t>Singular Value Decomposition (SVD)</a:t>
            </a:r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1DCBDE0F-74E0-15BA-1C1B-2A3D61EEB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0" y="729658"/>
            <a:ext cx="929488" cy="929488"/>
          </a:xfrm>
          <a:prstGeom prst="rect">
            <a:avLst/>
          </a:prstGeom>
        </p:spPr>
      </p:pic>
      <p:pic>
        <p:nvPicPr>
          <p:cNvPr id="13" name="Picture 12" descr="Sdf">
            <a:extLst>
              <a:ext uri="{FF2B5EF4-FFF2-40B4-BE49-F238E27FC236}">
                <a16:creationId xmlns:a16="http://schemas.microsoft.com/office/drawing/2014/main" id="{FE2D3847-703C-7378-E301-9C2687662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906" y="2428442"/>
            <a:ext cx="6578600" cy="2717800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94245FA1-8EDE-2CB8-07E7-A6A9F693604A}"/>
              </a:ext>
            </a:extLst>
          </p:cNvPr>
          <p:cNvSpPr txBox="1">
            <a:spLocks/>
          </p:cNvSpPr>
          <p:nvPr/>
        </p:nvSpPr>
        <p:spPr>
          <a:xfrm>
            <a:off x="6370120" y="5436972"/>
            <a:ext cx="4592171" cy="107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Greatest Accuracy: Logistic Regression </a:t>
            </a:r>
          </a:p>
          <a:p>
            <a:r>
              <a:rPr lang="en-US" dirty="0"/>
              <a:t>Greatest Precision: Gaussian Naïve Bayes</a:t>
            </a:r>
          </a:p>
        </p:txBody>
      </p:sp>
    </p:spTree>
    <p:extLst>
      <p:ext uri="{BB962C8B-B14F-4D97-AF65-F5344CB8AC3E}">
        <p14:creationId xmlns:p14="http://schemas.microsoft.com/office/powerpoint/2010/main" val="2634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3CD1-3C38-77CF-5D40-2587925D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24" y="5322454"/>
            <a:ext cx="4055513" cy="92948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B65E-3019-6C67-8D83-37F76658F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929487"/>
          </a:xfrm>
        </p:spPr>
        <p:txBody>
          <a:bodyPr>
            <a:normAutofit/>
          </a:bodyPr>
          <a:lstStyle/>
          <a:p>
            <a:r>
              <a:rPr lang="en-US" sz="2400" dirty="0"/>
              <a:t>Confusion Matrices</a:t>
            </a:r>
          </a:p>
        </p:txBody>
      </p:sp>
      <p:pic>
        <p:nvPicPr>
          <p:cNvPr id="7" name="Graphic 6" descr="Bullseye with solid fill">
            <a:extLst>
              <a:ext uri="{FF2B5EF4-FFF2-40B4-BE49-F238E27FC236}">
                <a16:creationId xmlns:a16="http://schemas.microsoft.com/office/drawing/2014/main" id="{2A52EFCB-019C-0CD7-3A4C-E95AE01F7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636" y="5327312"/>
            <a:ext cx="929488" cy="929488"/>
          </a:xfrm>
          <a:prstGeom prst="rect">
            <a:avLst/>
          </a:prstGeom>
        </p:spPr>
      </p:pic>
      <p:pic>
        <p:nvPicPr>
          <p:cNvPr id="11" name="Picture 10" descr="A chart of a decision tree confusion matrix&#10;&#10;Description automatically generated">
            <a:extLst>
              <a:ext uri="{FF2B5EF4-FFF2-40B4-BE49-F238E27FC236}">
                <a16:creationId xmlns:a16="http://schemas.microsoft.com/office/drawing/2014/main" id="{57063E6E-F912-109F-5573-16A50D6E7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711" y="865647"/>
            <a:ext cx="3588576" cy="2691433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chart with numbers and labels&#10;&#10;Description automatically generated">
            <a:extLst>
              <a:ext uri="{FF2B5EF4-FFF2-40B4-BE49-F238E27FC236}">
                <a16:creationId xmlns:a16="http://schemas.microsoft.com/office/drawing/2014/main" id="{421D8F87-B466-8CA7-1B1C-438F3CB1A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942" y="880149"/>
            <a:ext cx="3588577" cy="2691433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chart with numbers and labels&#10;&#10;Description automatically generated">
            <a:extLst>
              <a:ext uri="{FF2B5EF4-FFF2-40B4-BE49-F238E27FC236}">
                <a16:creationId xmlns:a16="http://schemas.microsoft.com/office/drawing/2014/main" id="{0AF3B756-18DE-68BE-EA16-D4BE2EE62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81" y="864345"/>
            <a:ext cx="3590313" cy="2692735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A1D0465-B6DF-D5DA-7C92-28DF2B9F5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94219"/>
              </p:ext>
            </p:extLst>
          </p:nvPr>
        </p:nvGraphicFramePr>
        <p:xfrm>
          <a:off x="746896" y="3907706"/>
          <a:ext cx="2935418" cy="929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261">
                  <a:extLst>
                    <a:ext uri="{9D8B030D-6E8A-4147-A177-3AD203B41FA5}">
                      <a16:colId xmlns:a16="http://schemas.microsoft.com/office/drawing/2014/main" val="3801882549"/>
                    </a:ext>
                  </a:extLst>
                </a:gridCol>
                <a:gridCol w="593124">
                  <a:extLst>
                    <a:ext uri="{9D8B030D-6E8A-4147-A177-3AD203B41FA5}">
                      <a16:colId xmlns:a16="http://schemas.microsoft.com/office/drawing/2014/main" val="752451374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1992987149"/>
                    </a:ext>
                  </a:extLst>
                </a:gridCol>
                <a:gridCol w="593125">
                  <a:extLst>
                    <a:ext uri="{9D8B030D-6E8A-4147-A177-3AD203B41FA5}">
                      <a16:colId xmlns:a16="http://schemas.microsoft.com/office/drawing/2014/main" val="2774941392"/>
                    </a:ext>
                  </a:extLst>
                </a:gridCol>
              </a:tblGrid>
              <a:tr h="46474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</a:rPr>
                        <a:t>Accuracy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</a:rPr>
                        <a:t>.815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76535"/>
                  </a:ext>
                </a:extLst>
              </a:tr>
              <a:tr h="464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.826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.521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21985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555F29C-22E8-A254-EAF8-4440BF037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87633"/>
              </p:ext>
            </p:extLst>
          </p:nvPr>
        </p:nvGraphicFramePr>
        <p:xfrm>
          <a:off x="4628290" y="3907706"/>
          <a:ext cx="2935418" cy="9294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4261">
                  <a:extLst>
                    <a:ext uri="{9D8B030D-6E8A-4147-A177-3AD203B41FA5}">
                      <a16:colId xmlns:a16="http://schemas.microsoft.com/office/drawing/2014/main" val="3801882549"/>
                    </a:ext>
                  </a:extLst>
                </a:gridCol>
                <a:gridCol w="593124">
                  <a:extLst>
                    <a:ext uri="{9D8B030D-6E8A-4147-A177-3AD203B41FA5}">
                      <a16:colId xmlns:a16="http://schemas.microsoft.com/office/drawing/2014/main" val="752451374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1992987149"/>
                    </a:ext>
                  </a:extLst>
                </a:gridCol>
                <a:gridCol w="593125">
                  <a:extLst>
                    <a:ext uri="{9D8B030D-6E8A-4147-A177-3AD203B41FA5}">
                      <a16:colId xmlns:a16="http://schemas.microsoft.com/office/drawing/2014/main" val="2774941392"/>
                    </a:ext>
                  </a:extLst>
                </a:gridCol>
              </a:tblGrid>
              <a:tr h="46474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Accuracy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.785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76535"/>
                  </a:ext>
                </a:extLst>
              </a:tr>
              <a:tr h="464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.833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.014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.361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21985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CE411FA-6F21-2EE4-CD4C-B09D46DF5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43681"/>
              </p:ext>
            </p:extLst>
          </p:nvPr>
        </p:nvGraphicFramePr>
        <p:xfrm>
          <a:off x="8379530" y="3907706"/>
          <a:ext cx="2935418" cy="9294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4261">
                  <a:extLst>
                    <a:ext uri="{9D8B030D-6E8A-4147-A177-3AD203B41FA5}">
                      <a16:colId xmlns:a16="http://schemas.microsoft.com/office/drawing/2014/main" val="3801882549"/>
                    </a:ext>
                  </a:extLst>
                </a:gridCol>
                <a:gridCol w="593124">
                  <a:extLst>
                    <a:ext uri="{9D8B030D-6E8A-4147-A177-3AD203B41FA5}">
                      <a16:colId xmlns:a16="http://schemas.microsoft.com/office/drawing/2014/main" val="752451374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1992987149"/>
                    </a:ext>
                  </a:extLst>
                </a:gridCol>
                <a:gridCol w="593125">
                  <a:extLst>
                    <a:ext uri="{9D8B030D-6E8A-4147-A177-3AD203B41FA5}">
                      <a16:colId xmlns:a16="http://schemas.microsoft.com/office/drawing/2014/main" val="2774941392"/>
                    </a:ext>
                  </a:extLst>
                </a:gridCol>
              </a:tblGrid>
              <a:tr h="46474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Accuracy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.739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76535"/>
                  </a:ext>
                </a:extLst>
              </a:tr>
              <a:tr h="464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.875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.018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.341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21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54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3CD1-3C38-77CF-5D40-2587925D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24" y="5322454"/>
            <a:ext cx="4055513" cy="92948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B65E-3019-6C67-8D83-37F76658F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1005" y="489500"/>
            <a:ext cx="5869987" cy="92948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Receiver Operating Characteristics Curves</a:t>
            </a:r>
          </a:p>
        </p:txBody>
      </p:sp>
      <p:pic>
        <p:nvPicPr>
          <p:cNvPr id="7" name="Graphic 6" descr="Bullseye with solid fill">
            <a:extLst>
              <a:ext uri="{FF2B5EF4-FFF2-40B4-BE49-F238E27FC236}">
                <a16:creationId xmlns:a16="http://schemas.microsoft.com/office/drawing/2014/main" id="{2A52EFCB-019C-0CD7-3A4C-E95AE01F7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636" y="5327312"/>
            <a:ext cx="929488" cy="929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063E6E-F912-109F-5573-16A50D6E75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01711" y="1409344"/>
            <a:ext cx="3588576" cy="2691432"/>
          </a:xfrm>
          <a:prstGeom prst="rect">
            <a:avLst/>
          </a:prstGeom>
          <a:ln w="1905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1D8F87-B466-8CA7-1B1C-438F3CB1AF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40942" y="1423846"/>
            <a:ext cx="3588577" cy="2691432"/>
          </a:xfrm>
          <a:prstGeom prst="rect">
            <a:avLst/>
          </a:prstGeom>
          <a:ln w="19050">
            <a:solidFill>
              <a:schemeClr val="accent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F3B756-18DE-68BE-EA16-D4BE2EE62D8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62481" y="1408042"/>
            <a:ext cx="3590313" cy="2692734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A8C79C-DD94-0F5A-4D31-08BF782078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64" r="2488"/>
          <a:stretch/>
        </p:blipFill>
        <p:spPr>
          <a:xfrm>
            <a:off x="5490637" y="4744556"/>
            <a:ext cx="4201296" cy="1862565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91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CDCB-5E09-CC01-E61B-59D934FB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738" y="702156"/>
            <a:ext cx="10112069" cy="10138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7CBD-144E-397A-1519-1811C767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15297"/>
            <a:ext cx="6412732" cy="4596713"/>
          </a:xfrm>
        </p:spPr>
        <p:txBody>
          <a:bodyPr/>
          <a:lstStyle/>
          <a:p>
            <a:r>
              <a:rPr lang="en-US" dirty="0"/>
              <a:t>Gaussian naïve Bayes classifier proved to be the best classification model for predicting diabetes</a:t>
            </a:r>
          </a:p>
          <a:p>
            <a:r>
              <a:rPr lang="en-US" dirty="0"/>
              <a:t>Accuracy versus Precision </a:t>
            </a:r>
          </a:p>
          <a:p>
            <a:pPr lvl="1"/>
            <a:r>
              <a:rPr lang="en-US" dirty="0"/>
              <a:t>When dealing with datasets with high imbalance, precision is a better performance indicator</a:t>
            </a:r>
          </a:p>
          <a:p>
            <a:pPr lvl="1"/>
            <a:r>
              <a:rPr lang="en-US" dirty="0"/>
              <a:t>High precision indicates fewer false positive predictions</a:t>
            </a:r>
          </a:p>
          <a:p>
            <a:pPr lvl="1"/>
            <a:r>
              <a:rPr lang="en-US" dirty="0"/>
              <a:t>High cost for misdiagnosis</a:t>
            </a:r>
          </a:p>
          <a:p>
            <a:r>
              <a:rPr lang="en-US" dirty="0"/>
              <a:t>Addressing the dataset’s imbalance to achieve better performing classification models</a:t>
            </a:r>
          </a:p>
          <a:p>
            <a:pPr lvl="1"/>
            <a:r>
              <a:rPr lang="en-US" dirty="0"/>
              <a:t>Resampling the data</a:t>
            </a:r>
          </a:p>
          <a:p>
            <a:pPr lvl="1"/>
            <a:r>
              <a:rPr lang="en-US" dirty="0"/>
              <a:t>Boosting or tree-based models</a:t>
            </a:r>
          </a:p>
          <a:p>
            <a:pPr lvl="1"/>
            <a:r>
              <a:rPr lang="en-US" dirty="0"/>
              <a:t>Collect more data </a:t>
            </a:r>
          </a:p>
        </p:txBody>
      </p:sp>
      <p:pic>
        <p:nvPicPr>
          <p:cNvPr id="4" name="Graphic 3" descr="Network with solid fill">
            <a:extLst>
              <a:ext uri="{FF2B5EF4-FFF2-40B4-BE49-F238E27FC236}">
                <a16:creationId xmlns:a16="http://schemas.microsoft.com/office/drawing/2014/main" id="{44CD6E8C-A7C7-B838-B311-3CDFB52F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39" y="702156"/>
            <a:ext cx="1013800" cy="1013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8B18D-5BCA-E426-8EC3-6C4FBA3965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3"/>
          <a:stretch/>
        </p:blipFill>
        <p:spPr>
          <a:xfrm>
            <a:off x="7176490" y="2468200"/>
            <a:ext cx="4624475" cy="3487755"/>
          </a:xfrm>
          <a:prstGeom prst="rect">
            <a:avLst/>
          </a:prstGeom>
          <a:ln w="38100">
            <a:solidFill>
              <a:schemeClr val="accent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14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27F8-E9D4-FCE3-03AE-8130D1941C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4527" y="701675"/>
            <a:ext cx="9547139" cy="101441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Citations</a:t>
            </a:r>
          </a:p>
        </p:txBody>
      </p:sp>
      <p:pic>
        <p:nvPicPr>
          <p:cNvPr id="5" name="Content Placeholder 4" descr="Paper with solid fill">
            <a:extLst>
              <a:ext uri="{FF2B5EF4-FFF2-40B4-BE49-F238E27FC236}">
                <a16:creationId xmlns:a16="http://schemas.microsoft.com/office/drawing/2014/main" id="{3A7D850B-18E9-770A-327F-FE6C541A685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555" y="689896"/>
            <a:ext cx="914400" cy="9144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5DFF1B-727E-FF16-D5F6-AA5E925A31E0}"/>
              </a:ext>
            </a:extLst>
          </p:cNvPr>
          <p:cNvSpPr txBox="1">
            <a:spLocks/>
          </p:cNvSpPr>
          <p:nvPr/>
        </p:nvSpPr>
        <p:spPr>
          <a:xfrm>
            <a:off x="581192" y="1913220"/>
            <a:ext cx="11133013" cy="413093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40"/>
              </a:lnSpc>
            </a:pPr>
            <a:r>
              <a:rPr lang="en-US" sz="1200" dirty="0"/>
              <a:t>[1] “About Prediabetes and Type 2 Diabetes — National Diabetes Prevention Program — CDC.” Accessed: Nov. 23, 2023. [Online]. Available: https://</a:t>
            </a:r>
            <a:r>
              <a:rPr lang="en-US" sz="1200" dirty="0" err="1"/>
              <a:t>www.cdc.gov</a:t>
            </a:r>
            <a:r>
              <a:rPr lang="en-US" sz="1200" dirty="0"/>
              <a:t>/diabetes/prevention/about-</a:t>
            </a:r>
            <a:r>
              <a:rPr lang="en-US" sz="1200" dirty="0" err="1"/>
              <a:t>prediabetes.html</a:t>
            </a:r>
            <a:endParaRPr lang="en-US" sz="1200" dirty="0"/>
          </a:p>
          <a:p>
            <a:pPr>
              <a:lnSpc>
                <a:spcPts val="1340"/>
              </a:lnSpc>
            </a:pPr>
            <a:r>
              <a:rPr lang="en-US" sz="1200" dirty="0"/>
              <a:t>[2] J. P. Crandall et al., “The prevention of type 2 diabetes,” Nat. Clin. </a:t>
            </a:r>
            <a:r>
              <a:rPr lang="en-US" sz="1200" dirty="0" err="1"/>
              <a:t>Pract</a:t>
            </a:r>
            <a:r>
              <a:rPr lang="en-US" sz="1200" dirty="0"/>
              <a:t>. Endocrinol. </a:t>
            </a:r>
            <a:r>
              <a:rPr lang="en-US" sz="1200" dirty="0" err="1"/>
              <a:t>Metab</a:t>
            </a:r>
            <a:r>
              <a:rPr lang="en-US" sz="1200" dirty="0"/>
              <a:t>., vol. 4, no. 7, pp. 382-393, Jul. 2008, </a:t>
            </a:r>
            <a:r>
              <a:rPr lang="en-US" sz="1200" dirty="0" err="1"/>
              <a:t>doi</a:t>
            </a:r>
            <a:r>
              <a:rPr lang="en-US" sz="1200" dirty="0"/>
              <a:t>: 10.1038/ncpendmet0843.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[3] “Diabetes Health Indicators Dataset.” Accessed: Nov. 23, 2023. [On-line]. Available: https://</a:t>
            </a:r>
            <a:r>
              <a:rPr lang="en-US" sz="1200" dirty="0" err="1"/>
              <a:t>www.kaggle.com</a:t>
            </a:r>
            <a:r>
              <a:rPr lang="en-US" sz="1200" dirty="0"/>
              <a:t>/datasets/</a:t>
            </a:r>
            <a:r>
              <a:rPr lang="en-US" sz="1200" dirty="0" err="1"/>
              <a:t>alexteboul</a:t>
            </a:r>
            <a:r>
              <a:rPr lang="en-US" sz="1200" dirty="0"/>
              <a:t>/diabetes-health-indicators-dataset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[4] L. Mueller and R. Hong, “Investigating Decision Trees”.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[5] </a:t>
            </a:r>
            <a:r>
              <a:rPr lang="en-US" sz="1200" dirty="0" err="1"/>
              <a:t>ArnavR</a:t>
            </a:r>
            <a:r>
              <a:rPr lang="en-US" sz="1200" dirty="0"/>
              <a:t>, “Scikit-learn solvers explained,” Medium. Accessed: Nov.25, 2023. [Online]. Available: https://</a:t>
            </a:r>
            <a:r>
              <a:rPr lang="en-US" sz="1200" dirty="0" err="1"/>
              <a:t>medium.com</a:t>
            </a:r>
            <a:r>
              <a:rPr lang="en-US" sz="1200" dirty="0"/>
              <a:t>/@</a:t>
            </a:r>
            <a:r>
              <a:rPr lang="en-US" sz="1200" dirty="0" err="1"/>
              <a:t>arnavr</a:t>
            </a:r>
            <a:r>
              <a:rPr lang="en-US" sz="1200" dirty="0"/>
              <a:t>/scikit-learn-solvers-explained-780a17bc322d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[6] L. Mueller and R. Hong, “Iris Classification Using Logistic Regression”.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[7] L. Mueller and R. Hong, “Evaluating the Performance of K-</a:t>
            </a:r>
            <a:r>
              <a:rPr lang="en-US" sz="1200" dirty="0" err="1"/>
              <a:t>NearestNeighbors</a:t>
            </a:r>
            <a:r>
              <a:rPr lang="en-US" sz="1200" dirty="0"/>
              <a:t> Classification”.7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[8] S. Ray, “Naive Bayes Classifier Explained: Applications and Practice Problems of Naive Bayes Classifier,” Analytics Vidhya. Accessed: Nov. 25, 2023. [Online]. </a:t>
            </a:r>
            <a:r>
              <a:rPr lang="en-US" sz="1200" dirty="0" err="1"/>
              <a:t>Available:https</a:t>
            </a:r>
            <a:r>
              <a:rPr lang="en-US" sz="1200" dirty="0"/>
              <a:t>://</a:t>
            </a:r>
            <a:r>
              <a:rPr lang="en-US" sz="1200" dirty="0" err="1"/>
              <a:t>www.analyticsvidhya.com</a:t>
            </a:r>
            <a:r>
              <a:rPr lang="en-US" sz="1200" dirty="0"/>
              <a:t>/blog/2017/09/naive-bayes-explained/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[9] L. Mueller, “Comparing Classifications Models Against the Naive Bayes Classifier and Linear Discriminant Analysis Model”.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[10] L. Mueller, “Evaluating Classifications Models using Confusion Matrices”.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[11] L. Mueller, “Ranking Classification Models using Receiver Operating Characteristics”.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[12] L. Mueller and R. Hong, “Using K-Fold Cross Validation on Decision Tree and Logistic Regression Models to Classify Iris Species”.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[13] “Accuracy vs. precision vs. recall in machine learning: what’s the difference?” Accessed: Nov. 26, 2023. [Online]. </a:t>
            </a:r>
            <a:r>
              <a:rPr lang="en-US" sz="1200" dirty="0" err="1"/>
              <a:t>Available:https</a:t>
            </a:r>
            <a:r>
              <a:rPr lang="en-US" sz="1200" dirty="0"/>
              <a:t>://</a:t>
            </a:r>
            <a:r>
              <a:rPr lang="en-US" sz="1200" dirty="0" err="1"/>
              <a:t>www.evidentlyai.com</a:t>
            </a:r>
            <a:r>
              <a:rPr lang="en-US" sz="1200" dirty="0"/>
              <a:t>/classification-metrics/accuracy-precision-recall</a:t>
            </a:r>
          </a:p>
          <a:p>
            <a:pPr>
              <a:lnSpc>
                <a:spcPts val="1340"/>
              </a:lnSpc>
            </a:pPr>
            <a:r>
              <a:rPr lang="en-US" sz="1200" dirty="0"/>
              <a:t>[14] R. </a:t>
            </a:r>
            <a:r>
              <a:rPr lang="en-US" sz="1200" dirty="0" err="1"/>
              <a:t>Feki</a:t>
            </a:r>
            <a:r>
              <a:rPr lang="en-US" sz="1200" dirty="0"/>
              <a:t>, “Imbalanced data: best practices,” Medium. Accessed: Nov. 26, 2023. [Online]. Available: https://</a:t>
            </a:r>
            <a:r>
              <a:rPr lang="en-US" sz="1200" dirty="0" err="1"/>
              <a:t>rihab-feki.medium.com</a:t>
            </a:r>
            <a:r>
              <a:rPr lang="en-US" sz="1200" dirty="0"/>
              <a:t>/imbalanced-data-best-practices-f3b6d0999f38</a:t>
            </a:r>
          </a:p>
        </p:txBody>
      </p:sp>
    </p:spTree>
    <p:extLst>
      <p:ext uri="{BB962C8B-B14F-4D97-AF65-F5344CB8AC3E}">
        <p14:creationId xmlns:p14="http://schemas.microsoft.com/office/powerpoint/2010/main" val="3702260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{B7133C01-2244-FD4B-B11C-F65D6C3E420C}tf10001123</Template>
  <TotalTime>2116</TotalTime>
  <Words>805</Words>
  <Application>Microsoft Macintosh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Developing Classification Models to predict diabetes</vt:lpstr>
      <vt:lpstr>Introduction</vt:lpstr>
      <vt:lpstr>Introduction</vt:lpstr>
      <vt:lpstr>Methodology</vt:lpstr>
      <vt:lpstr>Results</vt:lpstr>
      <vt:lpstr>Results</vt:lpstr>
      <vt:lpstr>Results</vt:lpstr>
      <vt:lpstr>Discussion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Classification Models to predict diabetes</dc:title>
  <dc:creator>Lillian Gayle Mueller</dc:creator>
  <cp:lastModifiedBy>Lillian Gayle Mueller</cp:lastModifiedBy>
  <cp:revision>9</cp:revision>
  <dcterms:created xsi:type="dcterms:W3CDTF">2023-11-26T03:30:31Z</dcterms:created>
  <dcterms:modified xsi:type="dcterms:W3CDTF">2023-11-27T14:47:04Z</dcterms:modified>
</cp:coreProperties>
</file>