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1" r:id="rId4"/>
  </p:sldMasterIdLst>
  <p:notesMasterIdLst>
    <p:notesMasterId r:id="rId55"/>
  </p:notesMasterIdLst>
  <p:handoutMasterIdLst>
    <p:handoutMasterId r:id="rId56"/>
  </p:handoutMasterIdLst>
  <p:sldIdLst>
    <p:sldId id="326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70" r:id="rId13"/>
    <p:sldId id="371" r:id="rId14"/>
    <p:sldId id="334" r:id="rId15"/>
    <p:sldId id="333" r:id="rId16"/>
    <p:sldId id="343" r:id="rId17"/>
    <p:sldId id="342" r:id="rId18"/>
    <p:sldId id="344" r:id="rId19"/>
    <p:sldId id="345" r:id="rId20"/>
    <p:sldId id="349" r:id="rId21"/>
    <p:sldId id="347" r:id="rId22"/>
    <p:sldId id="348" r:id="rId23"/>
    <p:sldId id="335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8" r:id="rId32"/>
    <p:sldId id="359" r:id="rId33"/>
    <p:sldId id="360" r:id="rId34"/>
    <p:sldId id="336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38" r:id="rId43"/>
    <p:sldId id="368" r:id="rId44"/>
    <p:sldId id="339" r:id="rId45"/>
    <p:sldId id="372" r:id="rId46"/>
    <p:sldId id="373" r:id="rId47"/>
    <p:sldId id="374" r:id="rId48"/>
    <p:sldId id="375" r:id="rId49"/>
    <p:sldId id="376" r:id="rId50"/>
    <p:sldId id="340" r:id="rId51"/>
    <p:sldId id="341" r:id="rId52"/>
    <p:sldId id="369" r:id="rId53"/>
    <p:sldId id="323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00"/>
    <a:srgbClr val="EC186A"/>
    <a:srgbClr val="74CA87"/>
    <a:srgbClr val="676767"/>
    <a:srgbClr val="A3A3A3"/>
    <a:srgbClr val="C7C7C7"/>
    <a:srgbClr val="F3F3F3"/>
    <a:srgbClr val="23AF54"/>
    <a:srgbClr val="1D3D92"/>
    <a:srgbClr val="003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0F5546-9BE6-400C-BC28-BBF5A6208BA4}">
  <a:tblStyle styleId="{F90F5546-9BE6-400C-BC28-BBF5A6208BA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3" autoAdjust="0"/>
    <p:restoredTop sz="94195" autoAdjust="0"/>
  </p:normalViewPr>
  <p:slideViewPr>
    <p:cSldViewPr snapToGrid="0" showGuides="1">
      <p:cViewPr varScale="1">
        <p:scale>
          <a:sx n="70" d="100"/>
          <a:sy n="70" d="100"/>
        </p:scale>
        <p:origin x="294" y="66"/>
      </p:cViewPr>
      <p:guideLst/>
    </p:cSldViewPr>
  </p:slideViewPr>
  <p:outlineViewPr>
    <p:cViewPr>
      <p:scale>
        <a:sx n="33" d="100"/>
        <a:sy n="33" d="100"/>
      </p:scale>
      <p:origin x="0" y="-13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38450-C1FA-8643-88B1-0782D94A79AF}" type="datetimeFigureOut">
              <a:rPr lang="es-ES_tradnl" smtClean="0"/>
              <a:t>25/09/2017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3C885-B5B2-834F-B03F-74E31060E4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42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1284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469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5368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14052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127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4737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2092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02493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768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5102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71670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29933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4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48779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799680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47503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887139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27190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649399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64279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4275007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1934215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16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1651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0188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30592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36224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388834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5288" y="693738"/>
            <a:ext cx="6069012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0" tIns="44441" rIns="90470" bIns="44441"/>
          <a:lstStyle/>
          <a:p>
            <a:pPr>
              <a:lnSpc>
                <a:spcPct val="87000"/>
              </a:lnSpc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83111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15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+ text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4" name="Marcador de texto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2190750"/>
            <a:ext cx="8488362" cy="363855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6"/>
              </a:buClr>
              <a:buFont typeface="Arial" charset="0"/>
              <a:buChar char="•"/>
              <a:defRPr sz="2000" b="0">
                <a:solidFill>
                  <a:schemeClr val="tx1"/>
                </a:solidFill>
                <a:latin typeface="+mn-lt"/>
              </a:defRPr>
            </a:lvl1pPr>
            <a:lvl2pPr marL="54000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04863" indent="-265113">
              <a:buClr>
                <a:schemeClr val="accent6"/>
              </a:buClr>
              <a:buFont typeface="Courier New" panose="02070309020205020404" pitchFamily="49" charset="0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0" indent="0">
              <a:buClr>
                <a:schemeClr val="accent6"/>
              </a:buClr>
              <a:buFont typeface="Wingdings" charset="2"/>
              <a:buNone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1"/>
            <a:endParaRPr lang="es-ES" dirty="0" smtClean="0"/>
          </a:p>
        </p:txBody>
      </p:sp>
      <p:sp>
        <p:nvSpPr>
          <p:cNvPr id="8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987624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" y="13647"/>
            <a:ext cx="12188948" cy="682482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11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464177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Clic aquí para editar el Título</a:t>
            </a:r>
            <a:endParaRPr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1096833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pic>
        <p:nvPicPr>
          <p:cNvPr id="7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4619" y="2458650"/>
            <a:ext cx="1341220" cy="1559699"/>
          </a:xfrm>
          <a:prstGeom prst="rect">
            <a:avLst/>
          </a:prstGeom>
        </p:spPr>
      </p:pic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857" y="2420923"/>
            <a:ext cx="1341220" cy="1559699"/>
          </a:xfrm>
          <a:prstGeom prst="rect">
            <a:avLst/>
          </a:prstGeom>
        </p:spPr>
      </p:pic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14" y="2420923"/>
            <a:ext cx="1341220" cy="1559699"/>
          </a:xfrm>
          <a:prstGeom prst="rect">
            <a:avLst/>
          </a:prstGeom>
        </p:spPr>
      </p:pic>
      <p:sp>
        <p:nvSpPr>
          <p:cNvPr id="10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26580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926580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94379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94379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62178" y="4008712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262178" y="4453370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433303" y="4000500"/>
            <a:ext cx="1825792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433303" y="4445158"/>
            <a:ext cx="1825792" cy="1852180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pic>
        <p:nvPicPr>
          <p:cNvPr id="28" name="Picture 60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262" y="2479273"/>
            <a:ext cx="1341220" cy="1559699"/>
          </a:xfrm>
          <a:prstGeom prst="rect">
            <a:avLst/>
          </a:prstGeom>
        </p:spPr>
      </p:pic>
      <p:pic>
        <p:nvPicPr>
          <p:cNvPr id="29" name="Picture 6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0668" y="2479273"/>
            <a:ext cx="1341220" cy="1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9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1"/>
          <p:cNvSpPr txBox="1">
            <a:spLocks/>
          </p:cNvSpPr>
          <p:nvPr userDrawn="1"/>
        </p:nvSpPr>
        <p:spPr>
          <a:xfrm>
            <a:off x="1000953" y="1364229"/>
            <a:ext cx="8154577" cy="1143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Contexto del problema</a:t>
            </a:r>
            <a:br>
              <a:rPr lang="en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Entendimiento de las necesidades del cliente</a:t>
            </a:r>
            <a:endParaRPr lang="en" sz="2800" dirty="0">
              <a:solidFill>
                <a:schemeClr val="bg1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207504" cy="3454469"/>
          </a:xfrm>
          <a:prstGeom prst="rect">
            <a:avLst/>
          </a:prstGeom>
        </p:spPr>
      </p:pic>
      <p:sp>
        <p:nvSpPr>
          <p:cNvPr id="3" name="Shape 9"/>
          <p:cNvSpPr/>
          <p:nvPr userDrawn="1"/>
        </p:nvSpPr>
        <p:spPr>
          <a:xfrm>
            <a:off x="0" y="0"/>
            <a:ext cx="12230541" cy="3454471"/>
          </a:xfrm>
          <a:prstGeom prst="rect">
            <a:avLst/>
          </a:prstGeom>
          <a:solidFill>
            <a:srgbClr val="1D3D92">
              <a:alpha val="76863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9" name="Marcador de título 1"/>
          <p:cNvSpPr>
            <a:spLocks noGrp="1"/>
          </p:cNvSpPr>
          <p:nvPr>
            <p:ph type="title"/>
          </p:nvPr>
        </p:nvSpPr>
        <p:spPr>
          <a:xfrm>
            <a:off x="1200150" y="111246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/>
          </a:p>
        </p:txBody>
      </p:sp>
      <p:sp>
        <p:nvSpPr>
          <p:cNvPr id="10" name="Shape 10"/>
          <p:cNvSpPr/>
          <p:nvPr userDrawn="1"/>
        </p:nvSpPr>
        <p:spPr>
          <a:xfrm>
            <a:off x="772001" y="119535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pic>
        <p:nvPicPr>
          <p:cNvPr id="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396" y="3560671"/>
            <a:ext cx="1341220" cy="1559699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5939" y="3560671"/>
            <a:ext cx="1341220" cy="1559699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7944" y="3560671"/>
            <a:ext cx="1341220" cy="1559699"/>
          </a:xfrm>
          <a:prstGeom prst="rect">
            <a:avLst/>
          </a:prstGeom>
        </p:spPr>
      </p:pic>
      <p:sp>
        <p:nvSpPr>
          <p:cNvPr id="14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60076" y="513828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1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60076" y="558294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31533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4431533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102990" y="5152136"/>
            <a:ext cx="3230033" cy="438978"/>
          </a:xfrm>
          <a:prstGeom prst="rect">
            <a:avLst/>
          </a:prstGeom>
        </p:spPr>
        <p:txBody>
          <a:bodyPr/>
          <a:lstStyle>
            <a:lvl1pPr algn="ct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Escriba aquí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102990" y="5596794"/>
            <a:ext cx="3230033" cy="942547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1"/>
          <p:cNvSpPr/>
          <p:nvPr/>
        </p:nvSpPr>
        <p:spPr>
          <a:xfrm>
            <a:off x="927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0" name="Shape 30"/>
          <p:cNvSpPr/>
          <p:nvPr userDrawn="1"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 userDrawn="1"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3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35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492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36" name="Oval 31"/>
          <p:cNvSpPr/>
          <p:nvPr userDrawn="1"/>
        </p:nvSpPr>
        <p:spPr>
          <a:xfrm>
            <a:off x="927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37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492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2" name="Oval 31"/>
          <p:cNvSpPr/>
          <p:nvPr userDrawn="1"/>
        </p:nvSpPr>
        <p:spPr>
          <a:xfrm>
            <a:off x="3213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778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4" name="Oval 31"/>
          <p:cNvSpPr/>
          <p:nvPr userDrawn="1"/>
        </p:nvSpPr>
        <p:spPr>
          <a:xfrm>
            <a:off x="3213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5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2778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6" name="Oval 31"/>
          <p:cNvSpPr/>
          <p:nvPr userDrawn="1"/>
        </p:nvSpPr>
        <p:spPr>
          <a:xfrm>
            <a:off x="5499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7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064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48" name="Oval 31"/>
          <p:cNvSpPr/>
          <p:nvPr userDrawn="1"/>
        </p:nvSpPr>
        <p:spPr>
          <a:xfrm>
            <a:off x="5499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064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0" name="Oval 31"/>
          <p:cNvSpPr/>
          <p:nvPr userDrawn="1"/>
        </p:nvSpPr>
        <p:spPr>
          <a:xfrm>
            <a:off x="7785587" y="202248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1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350806" y="338599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2" name="Oval 31"/>
          <p:cNvSpPr/>
          <p:nvPr userDrawn="1"/>
        </p:nvSpPr>
        <p:spPr>
          <a:xfrm>
            <a:off x="7785587" y="440828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53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7350806" y="577179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59" name="Oval 31"/>
          <p:cNvSpPr/>
          <p:nvPr userDrawn="1"/>
        </p:nvSpPr>
        <p:spPr>
          <a:xfrm>
            <a:off x="10071587" y="2003437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0" name="Marcador de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636806" y="3366942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61" name="Oval 31"/>
          <p:cNvSpPr/>
          <p:nvPr userDrawn="1"/>
        </p:nvSpPr>
        <p:spPr>
          <a:xfrm>
            <a:off x="10071587" y="4389235"/>
            <a:ext cx="1083548" cy="108354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sp>
        <p:nvSpPr>
          <p:cNvPr id="62" name="Marcador de texto 4"/>
          <p:cNvSpPr>
            <a:spLocks noGrp="1"/>
          </p:cNvSpPr>
          <p:nvPr>
            <p:ph type="body" sz="quarter" idx="22" hasCustomPrompt="1"/>
          </p:nvPr>
        </p:nvSpPr>
        <p:spPr>
          <a:xfrm>
            <a:off x="9636806" y="5752740"/>
            <a:ext cx="2047722" cy="654575"/>
          </a:xfrm>
          <a:prstGeom prst="rect">
            <a:avLst/>
          </a:prstGeom>
        </p:spPr>
        <p:txBody>
          <a:bodyPr/>
          <a:lstStyle>
            <a:lvl1pPr algn="ctr">
              <a:defRPr sz="14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</a:t>
            </a:r>
            <a:r>
              <a:rPr lang="es-ES" smtClean="0"/>
              <a:t>el texto</a:t>
            </a:r>
            <a:endParaRPr lang="es-ES" dirty="0" smtClean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9482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uccess case 1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  <p:graphicFrame>
        <p:nvGraphicFramePr>
          <p:cNvPr id="62" name="Object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191718551"/>
              </p:ext>
            </p:extLst>
          </p:nvPr>
        </p:nvGraphicFramePr>
        <p:xfrm>
          <a:off x="3719254" y="4321502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Image" r:id="rId4" imgW="2920320" imgH="2856960" progId="Photoshop.Image.16">
                  <p:embed/>
                </p:oleObj>
              </mc:Choice>
              <mc:Fallback>
                <p:oleObj name="Image" r:id="rId4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9254" y="4321502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4"/>
          <p:cNvGraphicFramePr>
            <a:graphicFrameLocks noChangeAspect="1"/>
          </p:cNvGraphicFramePr>
          <p:nvPr userDrawn="1">
            <p:extLst/>
          </p:nvPr>
        </p:nvGraphicFramePr>
        <p:xfrm>
          <a:off x="5842603" y="4300215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Image" r:id="rId6" imgW="2920320" imgH="2856960" progId="Photoshop.Image.16">
                  <p:embed/>
                </p:oleObj>
              </mc:Choice>
              <mc:Fallback>
                <p:oleObj name="Image" r:id="rId6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2603" y="4300215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1194735"/>
              </p:ext>
            </p:extLst>
          </p:nvPr>
        </p:nvGraphicFramePr>
        <p:xfrm>
          <a:off x="5842602" y="2219181"/>
          <a:ext cx="1962667" cy="19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Image" r:id="rId8" imgW="2920320" imgH="2856960" progId="Photoshop.Image.16">
                  <p:embed/>
                </p:oleObj>
              </mc:Choice>
              <mc:Fallback>
                <p:oleObj name="Image" r:id="rId8" imgW="2920320" imgH="28569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42602" y="2219181"/>
                        <a:ext cx="1962667" cy="19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arcador de imagen 3"/>
          <p:cNvSpPr>
            <a:spLocks noGrp="1"/>
          </p:cNvSpPr>
          <p:nvPr>
            <p:ph type="pic" sz="quarter" idx="11" hasCustomPrompt="1"/>
          </p:nvPr>
        </p:nvSpPr>
        <p:spPr>
          <a:xfrm>
            <a:off x="3719771" y="2219181"/>
            <a:ext cx="1962150" cy="1919288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Imagen del cliente</a:t>
            </a:r>
            <a:endParaRPr lang="es-ES_tradnl" dirty="0"/>
          </a:p>
        </p:txBody>
      </p:sp>
      <p:sp>
        <p:nvSpPr>
          <p:cNvPr id="2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73930" y="2227596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empresa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73930" y="2644458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3" name="Marcador de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73930" y="4321502"/>
            <a:ext cx="2721947" cy="416861"/>
          </a:xfrm>
          <a:prstGeom prst="rect">
            <a:avLst/>
          </a:prstGeom>
        </p:spPr>
        <p:txBody>
          <a:bodyPr/>
          <a:lstStyle>
            <a:lvl1pPr algn="r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La solución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73930" y="4738364"/>
            <a:ext cx="2721947" cy="1494011"/>
          </a:xfrm>
          <a:prstGeom prst="rect">
            <a:avLst/>
          </a:prstGeom>
        </p:spPr>
        <p:txBody>
          <a:bodyPr/>
          <a:lstStyle>
            <a:lvl1pPr algn="r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028647" y="2219181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El problema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028647" y="2636043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8028647" y="4321502"/>
            <a:ext cx="2721947" cy="416861"/>
          </a:xfrm>
          <a:prstGeom prst="rect">
            <a:avLst/>
          </a:prstGeom>
        </p:spPr>
        <p:txBody>
          <a:bodyPr/>
          <a:lstStyle>
            <a:lvl1pPr algn="l">
              <a:defRPr sz="1600" b="1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Beneficios obtenidos</a:t>
            </a:r>
          </a:p>
        </p:txBody>
      </p:sp>
      <p:sp>
        <p:nvSpPr>
          <p:cNvPr id="28" name="Marcador de texto 4"/>
          <p:cNvSpPr>
            <a:spLocks noGrp="1"/>
          </p:cNvSpPr>
          <p:nvPr>
            <p:ph type="body" sz="quarter" idx="20" hasCustomPrompt="1"/>
          </p:nvPr>
        </p:nvSpPr>
        <p:spPr>
          <a:xfrm>
            <a:off x="8028647" y="4738364"/>
            <a:ext cx="2721947" cy="1494011"/>
          </a:xfrm>
          <a:prstGeom prst="rect">
            <a:avLst/>
          </a:prstGeom>
        </p:spPr>
        <p:txBody>
          <a:bodyPr/>
          <a:lstStyle>
            <a:lvl1pPr algn="l">
              <a:defRPr sz="1200" b="0" baseline="0"/>
            </a:lvl1pPr>
            <a:lvl2pPr algn="ctr">
              <a:defRPr sz="14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s-ES" dirty="0" smtClean="0"/>
              <a:t>Haga clic aquí para editar el texto</a:t>
            </a:r>
          </a:p>
          <a:p>
            <a:pPr lvl="0"/>
            <a:r>
              <a:rPr lang="es-ES" dirty="0" smtClean="0"/>
              <a:t>describiendo el rol</a:t>
            </a:r>
          </a:p>
        </p:txBody>
      </p:sp>
    </p:spTree>
    <p:extLst>
      <p:ext uri="{BB962C8B-B14F-4D97-AF65-F5344CB8AC3E}">
        <p14:creationId xmlns:p14="http://schemas.microsoft.com/office/powerpoint/2010/main" val="1111770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40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70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sp>
        <p:nvSpPr>
          <p:cNvPr id="59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chemeClr val="tx2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60" name="Marcador de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200577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99" y="228601"/>
            <a:ext cx="11151918" cy="60939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7" y="1447801"/>
            <a:ext cx="11151918" cy="1768548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77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4 Team 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31245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24690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51482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45308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51482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45308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31486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25694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46779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26432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26024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46642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26851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46910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28" name="Marcador de texto 3"/>
          <p:cNvSpPr>
            <a:spLocks noGrp="1"/>
          </p:cNvSpPr>
          <p:nvPr>
            <p:ph type="body" sz="quarter" idx="18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+ 2 columns 6 Team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73930" y="464177"/>
            <a:ext cx="72400" cy="9007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31" name="Shape 31"/>
          <p:cNvSpPr/>
          <p:nvPr/>
        </p:nvSpPr>
        <p:spPr>
          <a:xfrm>
            <a:off x="12119600" y="1"/>
            <a:ext cx="72400" cy="6857999"/>
          </a:xfrm>
          <a:prstGeom prst="rect">
            <a:avLst/>
          </a:prstGeom>
          <a:solidFill>
            <a:srgbClr val="CD262E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cxnSp>
        <p:nvCxnSpPr>
          <p:cNvPr id="11" name="Straight Connector 18"/>
          <p:cNvCxnSpPr/>
          <p:nvPr/>
        </p:nvCxnSpPr>
        <p:spPr>
          <a:xfrm>
            <a:off x="2464505" y="2324459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 userDrawn="1"/>
        </p:nvSpPr>
        <p:spPr>
          <a:xfrm>
            <a:off x="990599" y="1668988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Straight Connector 18"/>
          <p:cNvCxnSpPr/>
          <p:nvPr/>
        </p:nvCxnSpPr>
        <p:spPr>
          <a:xfrm>
            <a:off x="2464505" y="39671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 userDrawn="1"/>
        </p:nvSpPr>
        <p:spPr>
          <a:xfrm>
            <a:off x="990599" y="33497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Connector 18"/>
          <p:cNvCxnSpPr/>
          <p:nvPr userDrawn="1"/>
        </p:nvCxnSpPr>
        <p:spPr>
          <a:xfrm>
            <a:off x="8199931" y="39671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 userDrawn="1"/>
        </p:nvSpPr>
        <p:spPr>
          <a:xfrm>
            <a:off x="6726025" y="33497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9" name="Straight Connector 18"/>
          <p:cNvCxnSpPr/>
          <p:nvPr userDrawn="1"/>
        </p:nvCxnSpPr>
        <p:spPr>
          <a:xfrm>
            <a:off x="8199931" y="234859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 userDrawn="1"/>
        </p:nvSpPr>
        <p:spPr>
          <a:xfrm>
            <a:off x="6726025" y="176932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07069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199931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2" hasCustomPrompt="1"/>
          </p:nvPr>
        </p:nvSpPr>
        <p:spPr>
          <a:xfrm>
            <a:off x="2455826" y="34968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41" name="Marcador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615" y="184319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4" hasCustomPrompt="1"/>
          </p:nvPr>
        </p:nvSpPr>
        <p:spPr>
          <a:xfrm>
            <a:off x="1145803" y="1802337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2" name="Marcador de imagen 7"/>
          <p:cNvSpPr>
            <a:spLocks noGrp="1"/>
          </p:cNvSpPr>
          <p:nvPr>
            <p:ph type="pic" sz="quarter" idx="15" hasCustomPrompt="1"/>
          </p:nvPr>
        </p:nvSpPr>
        <p:spPr>
          <a:xfrm>
            <a:off x="1162135" y="34831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3" name="Marcador de imagen 7"/>
          <p:cNvSpPr>
            <a:spLocks noGrp="1"/>
          </p:cNvSpPr>
          <p:nvPr>
            <p:ph type="pic" sz="quarter" idx="16" hasCustomPrompt="1"/>
          </p:nvPr>
        </p:nvSpPr>
        <p:spPr>
          <a:xfrm>
            <a:off x="6859374" y="1885054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44" name="Marcador de imagen 7"/>
          <p:cNvSpPr>
            <a:spLocks noGrp="1"/>
          </p:cNvSpPr>
          <p:nvPr>
            <p:ph type="pic" sz="quarter" idx="17" hasCustomPrompt="1"/>
          </p:nvPr>
        </p:nvSpPr>
        <p:spPr>
          <a:xfrm>
            <a:off x="6859374" y="35099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cxnSp>
        <p:nvCxnSpPr>
          <p:cNvPr id="61" name="Straight Connector 18"/>
          <p:cNvCxnSpPr/>
          <p:nvPr userDrawn="1"/>
        </p:nvCxnSpPr>
        <p:spPr>
          <a:xfrm>
            <a:off x="2464505" y="5643564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 userDrawn="1"/>
        </p:nvSpPr>
        <p:spPr>
          <a:xfrm>
            <a:off x="990599" y="5026193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3" name="Straight Connector 18"/>
          <p:cNvCxnSpPr/>
          <p:nvPr userDrawn="1"/>
        </p:nvCxnSpPr>
        <p:spPr>
          <a:xfrm>
            <a:off x="8199931" y="5643563"/>
            <a:ext cx="260279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 userDrawn="1"/>
        </p:nvSpPr>
        <p:spPr>
          <a:xfrm>
            <a:off x="6726025" y="5026192"/>
            <a:ext cx="1181099" cy="118109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Marcador de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8207069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6" name="Marcador de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2455826" y="5173284"/>
            <a:ext cx="3432928" cy="1282700"/>
          </a:xfrm>
          <a:prstGeom prst="rect">
            <a:avLst/>
          </a:prstGeom>
        </p:spPr>
        <p:txBody>
          <a:bodyPr/>
          <a:lstStyle>
            <a:lvl2pPr>
              <a:defRPr baseline="0"/>
            </a:lvl2pPr>
          </a:lstStyle>
          <a:p>
            <a:pPr lvl="0"/>
            <a:r>
              <a:rPr lang="es-ES" dirty="0" smtClean="0"/>
              <a:t>Nombre </a:t>
            </a:r>
            <a:r>
              <a:rPr lang="es-ES" smtClean="0"/>
              <a:t>y apellido</a:t>
            </a:r>
          </a:p>
          <a:p>
            <a:pPr lvl="0"/>
            <a:endParaRPr lang="es-ES" dirty="0" smtClean="0"/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Manager</a:t>
            </a:r>
          </a:p>
        </p:txBody>
      </p:sp>
      <p:sp>
        <p:nvSpPr>
          <p:cNvPr id="67" name="Marcador de imagen 7"/>
          <p:cNvSpPr>
            <a:spLocks noGrp="1"/>
          </p:cNvSpPr>
          <p:nvPr>
            <p:ph type="pic" sz="quarter" idx="20" hasCustomPrompt="1"/>
          </p:nvPr>
        </p:nvSpPr>
        <p:spPr>
          <a:xfrm>
            <a:off x="1162135" y="5159541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68" name="Marcador de imagen 7"/>
          <p:cNvSpPr>
            <a:spLocks noGrp="1"/>
          </p:cNvSpPr>
          <p:nvPr>
            <p:ph type="pic" sz="quarter" idx="21" hasCustomPrompt="1"/>
          </p:nvPr>
        </p:nvSpPr>
        <p:spPr>
          <a:xfrm>
            <a:off x="6859374" y="5186363"/>
            <a:ext cx="914400" cy="914400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foto</a:t>
            </a:r>
            <a:endParaRPr lang="es-ES_tradnl" dirty="0"/>
          </a:p>
        </p:txBody>
      </p:sp>
      <p:sp>
        <p:nvSpPr>
          <p:cNvPr id="33" name="Shape 27"/>
          <p:cNvSpPr txBox="1">
            <a:spLocks noGrp="1"/>
          </p:cNvSpPr>
          <p:nvPr>
            <p:ph type="title" hasCustomPrompt="1"/>
          </p:nvPr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defRPr sz="2800" b="0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s-ES" dirty="0" smtClean="0"/>
              <a:t>Haga clic aquí para editar el título</a:t>
            </a:r>
            <a:endParaRPr dirty="0"/>
          </a:p>
        </p:txBody>
      </p:sp>
      <p:sp>
        <p:nvSpPr>
          <p:cNvPr id="34" name="Marcador de texto 3"/>
          <p:cNvSpPr>
            <a:spLocks noGrp="1"/>
          </p:cNvSpPr>
          <p:nvPr>
            <p:ph type="body" sz="quarter" idx="22" hasCustomPrompt="1"/>
          </p:nvPr>
        </p:nvSpPr>
        <p:spPr>
          <a:xfrm>
            <a:off x="1169678" y="968817"/>
            <a:ext cx="8488424" cy="560517"/>
          </a:xfrm>
          <a:prstGeom prst="rect">
            <a:avLst/>
          </a:prstGeom>
        </p:spPr>
        <p:txBody>
          <a:bodyPr/>
          <a:lstStyle>
            <a:lvl1pPr>
              <a:defRPr sz="2400" b="0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s-ES" dirty="0" smtClean="0"/>
              <a:t>Haga clic aquí para editar el subtítulo</a:t>
            </a:r>
          </a:p>
        </p:txBody>
      </p:sp>
    </p:spTree>
    <p:extLst>
      <p:ext uri="{BB962C8B-B14F-4D97-AF65-F5344CB8AC3E}">
        <p14:creationId xmlns:p14="http://schemas.microsoft.com/office/powerpoint/2010/main" val="121477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1"/>
            <a:ext cx="12192000" cy="6823243"/>
          </a:xfrm>
          <a:prstGeom prst="rect">
            <a:avLst/>
          </a:prstGeom>
        </p:spPr>
      </p:pic>
      <p:sp>
        <p:nvSpPr>
          <p:cNvPr id="7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1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071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ection 2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7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10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6073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CD262E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25" b="-1091"/>
          <a:stretch/>
        </p:blipFill>
        <p:spPr>
          <a:xfrm>
            <a:off x="0" y="0"/>
            <a:ext cx="12276814" cy="6939861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7030A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endParaRPr sz="1400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554" y="-15903"/>
            <a:ext cx="12221554" cy="6854025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11A349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6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43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376" y="-1"/>
            <a:ext cx="12230376" cy="6853107"/>
          </a:xfrm>
          <a:prstGeom prst="rect">
            <a:avLst/>
          </a:prstGeom>
        </p:spPr>
      </p:pic>
      <p:sp>
        <p:nvSpPr>
          <p:cNvPr id="4" name="Shape 9"/>
          <p:cNvSpPr/>
          <p:nvPr userDrawn="1"/>
        </p:nvSpPr>
        <p:spPr>
          <a:xfrm>
            <a:off x="0" y="2127675"/>
            <a:ext cx="9079606" cy="1771650"/>
          </a:xfrm>
          <a:prstGeom prst="rect">
            <a:avLst/>
          </a:prstGeom>
          <a:solidFill>
            <a:srgbClr val="F8952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89"/>
          </a:p>
        </p:txBody>
      </p:sp>
      <p:sp>
        <p:nvSpPr>
          <p:cNvPr id="5" name="Marcador de título 1"/>
          <p:cNvSpPr>
            <a:spLocks noGrp="1"/>
          </p:cNvSpPr>
          <p:nvPr>
            <p:ph type="title"/>
          </p:nvPr>
        </p:nvSpPr>
        <p:spPr>
          <a:xfrm>
            <a:off x="1200150" y="2350718"/>
            <a:ext cx="7353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Clic para editar título</a:t>
            </a:r>
            <a:endParaRPr lang="es-ES_tradnl" dirty="0"/>
          </a:p>
        </p:txBody>
      </p:sp>
      <p:sp>
        <p:nvSpPr>
          <p:cNvPr id="6" name="Shape 10"/>
          <p:cNvSpPr/>
          <p:nvPr userDrawn="1"/>
        </p:nvSpPr>
        <p:spPr>
          <a:xfrm>
            <a:off x="772001" y="2433601"/>
            <a:ext cx="60959" cy="1084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8" r:id="rId3"/>
    <p:sldLayoutId id="2147483662" r:id="rId4"/>
    <p:sldLayoutId id="2147483663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69" r:id="rId11"/>
    <p:sldLayoutId id="2147483678" r:id="rId12"/>
    <p:sldLayoutId id="2147483667" r:id="rId13"/>
    <p:sldLayoutId id="2147483681" r:id="rId14"/>
    <p:sldLayoutId id="2147483698" r:id="rId15"/>
    <p:sldLayoutId id="2147483706" r:id="rId16"/>
    <p:sldLayoutId id="2147483708" r:id="rId17"/>
    <p:sldLayoutId id="214748370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chemeClr val="tx2">
              <a:lumMod val="50000"/>
            </a:schemeClr>
          </a:solidFill>
          <a:latin typeface="Century Gothic" charset="0"/>
          <a:ea typeface="Century Gothic" charset="0"/>
          <a:cs typeface="Century Gothic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1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baseline="0">
          <a:solidFill>
            <a:schemeClr val="bg1">
              <a:lumMod val="50000"/>
            </a:schemeClr>
          </a:solidFill>
          <a:latin typeface="+mn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smirnoff/" TargetMode="External"/><Relationship Id="rId2" Type="http://schemas.openxmlformats.org/officeDocument/2006/relationships/hyperlink" Target="mailto:csmirnoff@baufest.co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sa=i&amp;source=images&amp;cd=&amp;cad=rja&amp;docid=xuVlC8MW8HKRiM&amp;tbnid=AJCOmhVF4JR62M:&amp;ved=0CAgQjRwwADgO&amp;url=http://logonoid.com/standard-and-poors-logo/&amp;ei=03zlUYeaH7DWigLk-4D4Cw&amp;psig=AFQjCNF8grJZwdJMhGF0JDjsDrVhMI-fiA&amp;ust=1374080595549926" TargetMode="External"/><Relationship Id="rId13" Type="http://schemas.openxmlformats.org/officeDocument/2006/relationships/image" Target="../media/image26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jpe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.png"/><Relationship Id="rId21" Type="http://schemas.openxmlformats.org/officeDocument/2006/relationships/image" Target="../media/image54.jpeg"/><Relationship Id="rId42" Type="http://schemas.openxmlformats.org/officeDocument/2006/relationships/image" Target="../media/image75.png"/><Relationship Id="rId47" Type="http://schemas.openxmlformats.org/officeDocument/2006/relationships/image" Target="../media/image80.jpe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" Type="http://schemas.openxmlformats.org/officeDocument/2006/relationships/image" Target="../media/image40.png"/><Relationship Id="rId71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9" Type="http://schemas.openxmlformats.org/officeDocument/2006/relationships/image" Target="../media/image62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jpeg"/><Relationship Id="rId40" Type="http://schemas.openxmlformats.org/officeDocument/2006/relationships/image" Target="../media/image73.png"/><Relationship Id="rId45" Type="http://schemas.openxmlformats.org/officeDocument/2006/relationships/image" Target="../media/image78.jpeg"/><Relationship Id="rId53" Type="http://schemas.openxmlformats.org/officeDocument/2006/relationships/image" Target="../media/image86.png"/><Relationship Id="rId58" Type="http://schemas.openxmlformats.org/officeDocument/2006/relationships/image" Target="../media/image91.jpeg"/><Relationship Id="rId66" Type="http://schemas.openxmlformats.org/officeDocument/2006/relationships/image" Target="../media/image99.PNG"/><Relationship Id="rId5" Type="http://schemas.openxmlformats.org/officeDocument/2006/relationships/image" Target="../media/image38.jpeg"/><Relationship Id="rId61" Type="http://schemas.openxmlformats.org/officeDocument/2006/relationships/image" Target="../media/image94.jpeg"/><Relationship Id="rId19" Type="http://schemas.openxmlformats.org/officeDocument/2006/relationships/image" Target="../media/image52.jpe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jpeg"/><Relationship Id="rId35" Type="http://schemas.openxmlformats.org/officeDocument/2006/relationships/image" Target="../media/image68.png"/><Relationship Id="rId43" Type="http://schemas.openxmlformats.org/officeDocument/2006/relationships/image" Target="../media/image76.gif"/><Relationship Id="rId48" Type="http://schemas.openxmlformats.org/officeDocument/2006/relationships/image" Target="../media/image81.jpe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8" Type="http://schemas.openxmlformats.org/officeDocument/2006/relationships/image" Target="../media/image41.png"/><Relationship Id="rId51" Type="http://schemas.openxmlformats.org/officeDocument/2006/relationships/image" Target="../media/image8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jpeg"/><Relationship Id="rId33" Type="http://schemas.openxmlformats.org/officeDocument/2006/relationships/image" Target="../media/image66.jpeg"/><Relationship Id="rId38" Type="http://schemas.openxmlformats.org/officeDocument/2006/relationships/image" Target="../media/image71.jpeg"/><Relationship Id="rId46" Type="http://schemas.openxmlformats.org/officeDocument/2006/relationships/image" Target="../media/image79.jpeg"/><Relationship Id="rId59" Type="http://schemas.openxmlformats.org/officeDocument/2006/relationships/image" Target="../media/image92.png"/><Relationship Id="rId67" Type="http://schemas.openxmlformats.org/officeDocument/2006/relationships/image" Target="../media/image100.jpeg"/><Relationship Id="rId20" Type="http://schemas.openxmlformats.org/officeDocument/2006/relationships/image" Target="../media/image53.jpeg"/><Relationship Id="rId41" Type="http://schemas.openxmlformats.org/officeDocument/2006/relationships/image" Target="../media/image74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gi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15" Type="http://schemas.openxmlformats.org/officeDocument/2006/relationships/image" Target="../media/image48.jpeg"/><Relationship Id="rId23" Type="http://schemas.openxmlformats.org/officeDocument/2006/relationships/image" Target="../media/image56.png"/><Relationship Id="rId28" Type="http://schemas.openxmlformats.org/officeDocument/2006/relationships/image" Target="../media/image61.jpeg"/><Relationship Id="rId36" Type="http://schemas.openxmlformats.org/officeDocument/2006/relationships/image" Target="../media/image69.png"/><Relationship Id="rId49" Type="http://schemas.openxmlformats.org/officeDocument/2006/relationships/image" Target="../media/image82.jpeg"/><Relationship Id="rId57" Type="http://schemas.openxmlformats.org/officeDocument/2006/relationships/image" Target="../media/image90.jpeg"/><Relationship Id="rId10" Type="http://schemas.openxmlformats.org/officeDocument/2006/relationships/image" Target="../media/image43.png"/><Relationship Id="rId31" Type="http://schemas.openxmlformats.org/officeDocument/2006/relationships/image" Target="../media/image64.png"/><Relationship Id="rId44" Type="http://schemas.openxmlformats.org/officeDocument/2006/relationships/image" Target="../media/image77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9" Type="http://schemas.openxmlformats.org/officeDocument/2006/relationships/image" Target="../media/image72.png"/><Relationship Id="rId34" Type="http://schemas.openxmlformats.org/officeDocument/2006/relationships/image" Target="../media/image67.png"/><Relationship Id="rId50" Type="http://schemas.openxmlformats.org/officeDocument/2006/relationships/image" Target="../media/image83.jpeg"/><Relationship Id="rId55" Type="http://schemas.openxmlformats.org/officeDocument/2006/relationships/image" Target="../media/image8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eandrogoldin/" TargetMode="External"/><Relationship Id="rId2" Type="http://schemas.openxmlformats.org/officeDocument/2006/relationships/hyperlink" Target="mailto:lgoldin@baufest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Diseñando Aplicaciones </a:t>
            </a:r>
            <a:r>
              <a:rPr lang="es-AR" dirty="0" err="1" smtClean="0"/>
              <a:t>Testeables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564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Ingeniero en Informática – UADE - 2011</a:t>
            </a: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Expert</a:t>
            </a:r>
            <a:endParaRPr lang="es-AR" altLang="es-AR" i="1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6 </a:t>
            </a:r>
            <a:r>
              <a:rPr lang="es-AR" altLang="es-AR" dirty="0">
                <a:solidFill>
                  <a:srgbClr val="000000"/>
                </a:solidFill>
              </a:rPr>
              <a:t>años en Baufest</a:t>
            </a: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CASmirnoff</a:t>
            </a:r>
            <a:endParaRPr lang="es-AR" altLang="es-AR" dirty="0" smtClean="0">
              <a:solidFill>
                <a:srgbClr val="000000"/>
              </a:solidFill>
              <a:hlinkClick r:id="rId2"/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csmirnoff@baufest.com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://www.linkedin.com/in/christiansmirnoff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Christian Smirnoff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662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Objetivos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5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Entender el concepto de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(¿Qué?)</a:t>
            </a:r>
            <a:br>
              <a:rPr lang="es-AR" dirty="0" smtClean="0">
                <a:solidFill>
                  <a:srgbClr val="000000"/>
                </a:solidFill>
              </a:rPr>
            </a:b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Proveer a los desarrolladores las herramientas necesarias para diseñar y desarrollar aplicaciones </a:t>
            </a:r>
            <a:r>
              <a:rPr lang="es-AR" dirty="0" err="1" smtClean="0">
                <a:solidFill>
                  <a:srgbClr val="000000"/>
                </a:solidFill>
              </a:rPr>
              <a:t>testeables</a:t>
            </a:r>
            <a:r>
              <a:rPr lang="es-AR" dirty="0" smtClean="0">
                <a:solidFill>
                  <a:srgbClr val="000000"/>
                </a:solidFill>
              </a:rPr>
              <a:t> (¿Cómo?)</a:t>
            </a:r>
          </a:p>
          <a:p>
            <a:pPr lvl="0" defTabSz="914363">
              <a:spcAft>
                <a:spcPts val="400"/>
              </a:spcAft>
              <a:buSzPct val="100000"/>
            </a:pPr>
            <a:endParaRPr lang="es-AR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Visualizar las ventajas de utilizar estas prácticas (¿Por qué?)</a:t>
            </a:r>
            <a:r>
              <a:rPr lang="es-AR" b="1" dirty="0" smtClean="0">
                <a:solidFill>
                  <a:srgbClr val="000000"/>
                </a:solidFill>
              </a:rPr>
              <a:t/>
            </a:r>
            <a:br>
              <a:rPr lang="es-AR" b="1" dirty="0" smtClean="0">
                <a:solidFill>
                  <a:srgbClr val="000000"/>
                </a:solidFill>
              </a:rPr>
            </a:br>
            <a:endParaRPr lang="es-AR" b="1" dirty="0" smtClean="0">
              <a:solidFill>
                <a:srgbClr val="000000"/>
              </a:solidFill>
            </a:endParaRPr>
          </a:p>
          <a:p>
            <a:pPr lvl="0" defTabSz="914363">
              <a:spcAft>
                <a:spcPts val="400"/>
              </a:spcAft>
              <a:buSzPct val="100000"/>
            </a:pPr>
            <a:r>
              <a:rPr lang="es-AR" dirty="0" smtClean="0">
                <a:solidFill>
                  <a:srgbClr val="000000"/>
                </a:solidFill>
              </a:rPr>
              <a:t>Heredé código legacy no </a:t>
            </a:r>
            <a:r>
              <a:rPr lang="es-AR" dirty="0" err="1" smtClean="0">
                <a:solidFill>
                  <a:srgbClr val="000000"/>
                </a:solidFill>
              </a:rPr>
              <a:t>testeable</a:t>
            </a:r>
            <a:r>
              <a:rPr lang="es-AR" dirty="0" smtClean="0">
                <a:solidFill>
                  <a:srgbClr val="000000"/>
                </a:solidFill>
              </a:rPr>
              <a:t>. ¿Por dónde empiezo?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83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133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063750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/>
              <a:t>¿Qué es un </a:t>
            </a:r>
            <a:r>
              <a:rPr lang="es-AR" altLang="es-AR" dirty="0" smtClean="0"/>
              <a:t>test?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Es </a:t>
            </a:r>
            <a:r>
              <a:rPr lang="es-AR" altLang="es-AR" dirty="0"/>
              <a:t>una prueba que compara el resultado esperado y el obtenido al ejecutar cierta funcionalidad de un sistema.</a:t>
            </a:r>
          </a:p>
          <a:p>
            <a:pPr lvl="1">
              <a:spcAft>
                <a:spcPts val="400"/>
              </a:spcAft>
            </a:pPr>
            <a:endParaRPr lang="es-AR" altLang="es-AR" sz="2000" dirty="0"/>
          </a:p>
          <a:p>
            <a:pPr>
              <a:spcAft>
                <a:spcPts val="400"/>
              </a:spcAft>
            </a:pPr>
            <a:r>
              <a:rPr lang="es-AR" altLang="es-AR" dirty="0"/>
              <a:t>¿Qué es un test de desarrollador?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Código escrito por el desarrollador para testear que lo desarrollado genera los resultados esperados (caja blanca).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Es complementario a las pruebas funcionales, generalmente realizadas por un especialista en </a:t>
            </a:r>
            <a:r>
              <a:rPr lang="es-AR" altLang="es-AR" dirty="0" err="1"/>
              <a:t>testing</a:t>
            </a:r>
            <a:r>
              <a:rPr lang="es-AR" altLang="es-AR" dirty="0"/>
              <a:t> (caja negra).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Generalmente se ejecutan de forma automática mediante una herramienta.</a:t>
            </a:r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69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/>
              <a:t>¿Qué es un test unitario?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Es un test que se realiza de forma unitaria, es decir, abstrayendo el objeto a testear de sus dependencias con otros componentes.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/>
              <a:t>Prueba el comportamiento del objeto a testear.</a:t>
            </a:r>
            <a:r>
              <a:rPr lang="es-AR" altLang="es-AR" sz="2000" dirty="0"/>
              <a:t/>
            </a:r>
            <a:br>
              <a:rPr lang="es-AR" altLang="es-AR" sz="2000" dirty="0"/>
            </a:br>
            <a:endParaRPr lang="es-AR" altLang="es-AR" sz="2000" dirty="0"/>
          </a:p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  <a:endParaRPr lang="en-GB" i="1" dirty="0"/>
          </a:p>
          <a:p>
            <a:pPr marL="0" indent="0">
              <a:spcAft>
                <a:spcPts val="400"/>
              </a:spcAft>
              <a:buNone/>
            </a:pPr>
            <a:endParaRPr lang="es-AR" altLang="es-AR" dirty="0"/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97" y="3581277"/>
            <a:ext cx="3080081" cy="19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</a:t>
            </a:r>
            <a:r>
              <a:rPr lang="en-US" dirty="0" err="1"/>
              <a:t>unitario</a:t>
            </a:r>
            <a:r>
              <a:rPr lang="en-US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control total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  <a:p>
            <a:pPr>
              <a:spcAft>
                <a:spcPts val="400"/>
              </a:spcAft>
            </a:pPr>
            <a:endParaRPr lang="es-AR" altLang="es-AR" dirty="0"/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985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15988" y="2063750"/>
            <a:ext cx="6841248" cy="3638550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Los tests de </a:t>
            </a:r>
            <a:r>
              <a:rPr lang="en-GB" sz="2000" dirty="0" err="1"/>
              <a:t>integración</a:t>
            </a:r>
            <a:r>
              <a:rPr lang="en-GB" sz="2000" dirty="0"/>
              <a:t>:</a:t>
            </a:r>
          </a:p>
          <a:p>
            <a:pPr lvl="2">
              <a:spcAft>
                <a:spcPts val="400"/>
              </a:spcAft>
            </a:pPr>
            <a:r>
              <a:rPr lang="en-GB" sz="1800" dirty="0" err="1"/>
              <a:t>Testean</a:t>
            </a:r>
            <a:r>
              <a:rPr lang="en-GB" sz="1800" dirty="0"/>
              <a:t> la “</a:t>
            </a:r>
            <a:r>
              <a:rPr lang="en-GB" sz="1800" dirty="0" err="1"/>
              <a:t>integración</a:t>
            </a:r>
            <a:r>
              <a:rPr lang="en-GB" sz="1800" dirty="0"/>
              <a:t>” entre </a:t>
            </a:r>
            <a:r>
              <a:rPr lang="en-GB" sz="1800" dirty="0" err="1"/>
              <a:t>componentes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Son </a:t>
            </a:r>
            <a:r>
              <a:rPr lang="en-GB" sz="1800" dirty="0" err="1"/>
              <a:t>complementarios</a:t>
            </a:r>
            <a:r>
              <a:rPr lang="en-GB" sz="1800" dirty="0"/>
              <a:t> a </a:t>
            </a:r>
            <a:r>
              <a:rPr lang="en-GB" sz="1800" dirty="0" err="1"/>
              <a:t>los</a:t>
            </a:r>
            <a:r>
              <a:rPr lang="en-GB" sz="1800" dirty="0"/>
              <a:t> tests </a:t>
            </a:r>
            <a:r>
              <a:rPr lang="en-GB" sz="1800" dirty="0" err="1"/>
              <a:t>unitarios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 err="1"/>
              <a:t>Usan</a:t>
            </a:r>
            <a:r>
              <a:rPr lang="en-GB" sz="1800" dirty="0"/>
              <a:t> </a:t>
            </a:r>
            <a:r>
              <a:rPr lang="en-GB" sz="1800" dirty="0" err="1"/>
              <a:t>dependencias</a:t>
            </a:r>
            <a:r>
              <a:rPr lang="en-GB" sz="1800" dirty="0"/>
              <a:t> tales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una</a:t>
            </a:r>
            <a:r>
              <a:rPr lang="en-GB" sz="1800" dirty="0"/>
              <a:t> base de </a:t>
            </a:r>
            <a:r>
              <a:rPr lang="en-GB" sz="1800" dirty="0" err="1"/>
              <a:t>datos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 err="1"/>
              <a:t>Pueden</a:t>
            </a:r>
            <a:r>
              <a:rPr lang="en-GB" sz="1800" dirty="0"/>
              <a:t> </a:t>
            </a:r>
            <a:r>
              <a:rPr lang="en-GB" sz="1800" dirty="0" err="1"/>
              <a:t>ser</a:t>
            </a:r>
            <a:r>
              <a:rPr lang="en-GB" sz="1800" dirty="0"/>
              <a:t> </a:t>
            </a:r>
            <a:r>
              <a:rPr lang="en-GB" sz="1800" dirty="0" err="1"/>
              <a:t>utilizados</a:t>
            </a:r>
            <a:r>
              <a:rPr lang="en-GB" sz="1800" dirty="0"/>
              <a:t> para </a:t>
            </a:r>
            <a:r>
              <a:rPr lang="en-GB" sz="1800" dirty="0" err="1"/>
              <a:t>probar</a:t>
            </a:r>
            <a:r>
              <a:rPr lang="en-GB" sz="1800" dirty="0"/>
              <a:t> stored procedures y </a:t>
            </a:r>
            <a:r>
              <a:rPr lang="en-GB" sz="1800" dirty="0" err="1"/>
              <a:t>llamadas</a:t>
            </a:r>
            <a:r>
              <a:rPr lang="en-GB" sz="1800" dirty="0"/>
              <a:t> a </a:t>
            </a:r>
            <a:r>
              <a:rPr lang="en-GB" sz="1800" dirty="0" err="1"/>
              <a:t>aplicaciones</a:t>
            </a:r>
            <a:r>
              <a:rPr lang="en-GB" sz="1800" dirty="0"/>
              <a:t> </a:t>
            </a:r>
            <a:r>
              <a:rPr lang="en-GB" sz="1800" dirty="0" err="1"/>
              <a:t>externas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Son </a:t>
            </a:r>
            <a:r>
              <a:rPr lang="en-GB" sz="1800" dirty="0" err="1"/>
              <a:t>menos</a:t>
            </a:r>
            <a:r>
              <a:rPr lang="en-GB" sz="1800" dirty="0"/>
              <a:t> </a:t>
            </a:r>
            <a:r>
              <a:rPr lang="en-GB" sz="1800" dirty="0" err="1"/>
              <a:t>performantes</a:t>
            </a:r>
            <a:r>
              <a:rPr lang="en-GB" sz="1800" dirty="0"/>
              <a:t> que </a:t>
            </a:r>
            <a:r>
              <a:rPr lang="en-GB" sz="1800" dirty="0" err="1"/>
              <a:t>los</a:t>
            </a:r>
            <a:r>
              <a:rPr lang="en-GB" sz="1800" dirty="0"/>
              <a:t> tests </a:t>
            </a:r>
            <a:r>
              <a:rPr lang="en-GB" sz="1800" dirty="0" err="1"/>
              <a:t>unitarios</a:t>
            </a:r>
            <a:r>
              <a:rPr lang="en-GB" sz="1800" dirty="0"/>
              <a:t> y a </a:t>
            </a:r>
            <a:r>
              <a:rPr lang="en-GB" sz="1800" dirty="0" err="1"/>
              <a:t>veces</a:t>
            </a:r>
            <a:r>
              <a:rPr lang="en-GB" sz="1800" dirty="0"/>
              <a:t> se </a:t>
            </a:r>
            <a:r>
              <a:rPr lang="en-GB" sz="1800" dirty="0" err="1"/>
              <a:t>ejecutan</a:t>
            </a:r>
            <a:r>
              <a:rPr lang="en-GB" sz="1800" dirty="0"/>
              <a:t> </a:t>
            </a:r>
            <a:r>
              <a:rPr lang="en-GB" sz="1800" dirty="0" err="1"/>
              <a:t>menos</a:t>
            </a:r>
            <a:r>
              <a:rPr lang="en-GB" sz="1800" dirty="0"/>
              <a:t> </a:t>
            </a:r>
            <a:r>
              <a:rPr lang="en-GB" sz="1800" dirty="0" err="1"/>
              <a:t>frecuentemente</a:t>
            </a:r>
            <a:endParaRPr lang="en-GB" sz="1800" dirty="0"/>
          </a:p>
          <a:p>
            <a:pPr lvl="2">
              <a:spcAft>
                <a:spcPts val="400"/>
              </a:spcAft>
            </a:pPr>
            <a:r>
              <a:rPr lang="en-GB" sz="1800" dirty="0"/>
              <a:t>Se </a:t>
            </a:r>
            <a:r>
              <a:rPr lang="en-GB" sz="1800" dirty="0" err="1"/>
              <a:t>enfocan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métodos</a:t>
            </a:r>
            <a:r>
              <a:rPr lang="en-GB" sz="1800" dirty="0"/>
              <a:t> con </a:t>
            </a:r>
            <a:r>
              <a:rPr lang="en-GB" sz="1800" dirty="0" err="1"/>
              <a:t>dependencias</a:t>
            </a:r>
            <a:r>
              <a:rPr lang="en-GB" sz="1800" dirty="0"/>
              <a:t>, no </a:t>
            </a:r>
            <a:r>
              <a:rPr lang="en-GB" sz="1800" dirty="0" err="1"/>
              <a:t>pruebas</a:t>
            </a:r>
            <a:r>
              <a:rPr lang="en-GB" sz="1800" dirty="0"/>
              <a:t> de la </a:t>
            </a:r>
            <a:r>
              <a:rPr lang="en-GB" sz="1800" dirty="0" err="1"/>
              <a:t>aplicación</a:t>
            </a:r>
            <a:r>
              <a:rPr lang="en-GB" sz="1800" dirty="0"/>
              <a:t> de </a:t>
            </a:r>
            <a:r>
              <a:rPr lang="en-GB" sz="1800" dirty="0" err="1"/>
              <a:t>punta</a:t>
            </a:r>
            <a:r>
              <a:rPr lang="en-GB" sz="1800" dirty="0"/>
              <a:t> a </a:t>
            </a:r>
            <a:r>
              <a:rPr lang="en-GB" sz="1800" dirty="0" err="1"/>
              <a:t>punta</a:t>
            </a:r>
            <a:endParaRPr lang="es-AR" altLang="es-A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061" y="2754752"/>
            <a:ext cx="3080081" cy="225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de </a:t>
            </a:r>
            <a:r>
              <a:rPr lang="en-GB" dirty="0" err="1"/>
              <a:t>integración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71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063750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test de </a:t>
            </a:r>
            <a:r>
              <a:rPr lang="en-US" dirty="0" err="1"/>
              <a:t>integración</a:t>
            </a:r>
            <a:r>
              <a:rPr lang="en-US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b="1" dirty="0" err="1"/>
              <a:t>Utiliza</a:t>
            </a:r>
            <a:r>
              <a:rPr lang="en-US" b="1" dirty="0"/>
              <a:t> </a:t>
            </a:r>
            <a:r>
              <a:rPr lang="en-US" b="1" dirty="0" err="1"/>
              <a:t>dependencias</a:t>
            </a:r>
            <a:r>
              <a:rPr lang="en-US" b="1" dirty="0"/>
              <a:t> de forma </a:t>
            </a:r>
            <a:r>
              <a:rPr lang="en-US" b="1" dirty="0" err="1"/>
              <a:t>controlada</a:t>
            </a:r>
            <a:endParaRPr lang="en-US" b="1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Documenta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ejecutarse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parte de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tests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consistentemente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Prueba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</a:t>
            </a:r>
            <a:r>
              <a:rPr lang="en-US" dirty="0" err="1"/>
              <a:t>lógico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sistema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claro</a:t>
            </a:r>
            <a:r>
              <a:rPr lang="en-US" dirty="0"/>
              <a:t> y </a:t>
            </a:r>
            <a:r>
              <a:rPr lang="en-US" dirty="0" err="1"/>
              <a:t>consistente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legible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mantenible</a:t>
            </a:r>
            <a:endParaRPr lang="en-US" dirty="0"/>
          </a:p>
          <a:p>
            <a:pPr>
              <a:spcAft>
                <a:spcPts val="400"/>
              </a:spcAft>
            </a:pPr>
            <a:endParaRPr lang="es-AR" alt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Tests</a:t>
            </a:r>
            <a:r>
              <a:rPr lang="es-AR" dirty="0" smtClean="0"/>
              <a:t> de integración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669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9740" y="2168762"/>
            <a:ext cx="8488362" cy="363855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Sobre Baufest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Sobre los instructores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Objetivos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Testing</a:t>
            </a:r>
            <a:r>
              <a:rPr lang="es-AR" dirty="0" smtClean="0"/>
              <a:t> del desarrollador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Tests</a:t>
            </a:r>
            <a:r>
              <a:rPr lang="es-AR" dirty="0" smtClean="0"/>
              <a:t> Unitarios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Código Legacy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Coding</a:t>
            </a:r>
            <a:r>
              <a:rPr lang="es-AR" dirty="0" smtClean="0"/>
              <a:t> time!</a:t>
            </a:r>
          </a:p>
          <a:p>
            <a:pPr>
              <a:spcAft>
                <a:spcPts val="400"/>
              </a:spcAft>
            </a:pPr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err="1" smtClean="0"/>
              <a:t>Feedback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Resumen</a:t>
            </a:r>
          </a:p>
          <a:p>
            <a:pPr>
              <a:spcAft>
                <a:spcPts val="400"/>
              </a:spcAft>
            </a:pP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95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Tests</a:t>
            </a:r>
            <a:r>
              <a:rPr lang="es-AR" dirty="0"/>
              <a:t> </a:t>
            </a:r>
            <a:r>
              <a:rPr lang="es-AR" dirty="0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09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98761"/>
            <a:ext cx="8488424" cy="41081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Mantenibilidad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</a:rPr>
              <a:t>Permite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cambiar</a:t>
            </a:r>
            <a:r>
              <a:rPr lang="en-GB" dirty="0">
                <a:solidFill>
                  <a:schemeClr val="tx1"/>
                </a:solidFill>
              </a:rPr>
              <a:t> la </a:t>
            </a:r>
            <a:r>
              <a:rPr lang="en-GB" dirty="0" err="1">
                <a:solidFill>
                  <a:schemeClr val="tx1"/>
                </a:solidFill>
              </a:rPr>
              <a:t>implementación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interna</a:t>
            </a:r>
            <a:r>
              <a:rPr lang="en-GB" dirty="0">
                <a:solidFill>
                  <a:schemeClr val="tx1"/>
                </a:solidFill>
              </a:rPr>
              <a:t> de las </a:t>
            </a:r>
            <a:r>
              <a:rPr lang="en-GB" dirty="0" err="1">
                <a:solidFill>
                  <a:schemeClr val="tx1"/>
                </a:solidFill>
              </a:rPr>
              <a:t>clases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concretas</a:t>
            </a:r>
            <a:r>
              <a:rPr lang="en-GB" dirty="0">
                <a:solidFill>
                  <a:schemeClr val="tx1"/>
                </a:solidFill>
              </a:rPr>
              <a:t> sin </a:t>
            </a:r>
            <a:r>
              <a:rPr lang="en-GB" dirty="0" err="1">
                <a:solidFill>
                  <a:schemeClr val="tx1"/>
                </a:solidFill>
              </a:rPr>
              <a:t>modificar</a:t>
            </a:r>
            <a:r>
              <a:rPr lang="en-GB" dirty="0">
                <a:solidFill>
                  <a:schemeClr val="tx1"/>
                </a:solidFill>
              </a:rPr>
              <a:t> el </a:t>
            </a:r>
            <a:r>
              <a:rPr lang="en-GB" dirty="0" err="1">
                <a:solidFill>
                  <a:schemeClr val="tx1"/>
                </a:solidFill>
              </a:rPr>
              <a:t>código</a:t>
            </a:r>
            <a:r>
              <a:rPr lang="en-GB" dirty="0">
                <a:solidFill>
                  <a:schemeClr val="tx1"/>
                </a:solidFill>
              </a:rPr>
              <a:t> de la </a:t>
            </a:r>
            <a:r>
              <a:rPr lang="en-GB" dirty="0" err="1">
                <a:solidFill>
                  <a:schemeClr val="tx1"/>
                </a:solidFill>
              </a:rPr>
              <a:t>aplicación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alt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Extensibilidad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altLang="es-AR" dirty="0" err="1">
                <a:solidFill>
                  <a:schemeClr val="tx1"/>
                </a:solidFill>
              </a:rPr>
              <a:t>Permite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creación</a:t>
            </a:r>
            <a:r>
              <a:rPr lang="en-GB" altLang="es-AR" dirty="0">
                <a:solidFill>
                  <a:schemeClr val="tx1"/>
                </a:solidFill>
              </a:rPr>
              <a:t> de </a:t>
            </a:r>
            <a:r>
              <a:rPr lang="en-GB" altLang="es-AR" dirty="0" err="1">
                <a:solidFill>
                  <a:schemeClr val="tx1"/>
                </a:solidFill>
              </a:rPr>
              <a:t>diferentes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clases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concretas</a:t>
            </a:r>
            <a:r>
              <a:rPr lang="en-GB" altLang="es-AR" dirty="0">
                <a:solidFill>
                  <a:schemeClr val="tx1"/>
                </a:solidFill>
              </a:rPr>
              <a:t> que </a:t>
            </a:r>
            <a:r>
              <a:rPr lang="en-GB" altLang="es-AR" dirty="0" err="1">
                <a:solidFill>
                  <a:schemeClr val="tx1"/>
                </a:solidFill>
              </a:rPr>
              <a:t>implementen</a:t>
            </a:r>
            <a:r>
              <a:rPr lang="en-GB" altLang="es-AR" dirty="0">
                <a:solidFill>
                  <a:schemeClr val="tx1"/>
                </a:solidFill>
              </a:rPr>
              <a:t> la </a:t>
            </a:r>
            <a:r>
              <a:rPr lang="en-GB" altLang="es-AR" dirty="0" err="1">
                <a:solidFill>
                  <a:schemeClr val="tx1"/>
                </a:solidFill>
              </a:rPr>
              <a:t>interfaz</a:t>
            </a:r>
            <a:r>
              <a:rPr lang="en-GB" altLang="es-AR" dirty="0">
                <a:solidFill>
                  <a:schemeClr val="tx1"/>
                </a:solidFill>
              </a:rPr>
              <a:t> sin </a:t>
            </a:r>
            <a:r>
              <a:rPr lang="en-GB" altLang="es-AR" dirty="0" err="1">
                <a:solidFill>
                  <a:schemeClr val="tx1"/>
                </a:solidFill>
              </a:rPr>
              <a:t>modificar</a:t>
            </a:r>
            <a:r>
              <a:rPr lang="en-GB" altLang="es-AR" dirty="0">
                <a:solidFill>
                  <a:schemeClr val="tx1"/>
                </a:solidFill>
              </a:rPr>
              <a:t> el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de la </a:t>
            </a:r>
            <a:r>
              <a:rPr lang="en-GB" altLang="es-AR" dirty="0" err="1">
                <a:solidFill>
                  <a:schemeClr val="tx1"/>
                </a:solidFill>
              </a:rPr>
              <a:t>aplicación</a:t>
            </a:r>
            <a:r>
              <a:rPr lang="en-GB" altLang="es-AR" dirty="0" smtClean="0">
                <a:solidFill>
                  <a:schemeClr val="tx1"/>
                </a:solidFill>
              </a:rPr>
              <a:t>.</a:t>
            </a:r>
          </a:p>
          <a:p>
            <a:pPr marL="254250" lvl="1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</a:pPr>
            <a:endParaRPr lang="en-GB" alt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(cuando se usa en conjunto con </a:t>
            </a:r>
            <a:r>
              <a:rPr lang="es-AR" sz="1800" dirty="0" err="1">
                <a:solidFill>
                  <a:schemeClr val="tx1"/>
                </a:solidFill>
                <a:latin typeface="+mn-lt"/>
              </a:rPr>
              <a:t>Tip</a:t>
            </a:r>
            <a:r>
              <a:rPr lang="es-AR" sz="1800" dirty="0">
                <a:solidFill>
                  <a:schemeClr val="tx1"/>
                </a:solidFill>
                <a:latin typeface="+mn-lt"/>
              </a:rPr>
              <a:t> 2)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Permite el uso de clases </a:t>
            </a:r>
            <a:r>
              <a:rPr lang="es-AR" altLang="es-AR" dirty="0" err="1">
                <a:solidFill>
                  <a:schemeClr val="tx1"/>
                </a:solidFill>
              </a:rPr>
              <a:t>Mock</a:t>
            </a:r>
            <a:r>
              <a:rPr lang="es-AR" altLang="es-AR" dirty="0">
                <a:solidFill>
                  <a:schemeClr val="tx1"/>
                </a:solidFill>
              </a:rPr>
              <a:t> para testear componentes unitariamente.</a:t>
            </a:r>
          </a:p>
          <a:p>
            <a:pPr marL="597150" lvl="1" indent="-34290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AR" altLang="es-AR" dirty="0">
                <a:solidFill>
                  <a:schemeClr val="tx1"/>
                </a:solidFill>
              </a:rPr>
              <a:t>El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n-GB" altLang="es-AR" dirty="0" err="1">
                <a:solidFill>
                  <a:schemeClr val="tx1"/>
                </a:solidFill>
              </a:rPr>
              <a:t>código</a:t>
            </a:r>
            <a:r>
              <a:rPr lang="en-GB" altLang="es-AR" dirty="0">
                <a:solidFill>
                  <a:schemeClr val="tx1"/>
                </a:solidFill>
              </a:rPr>
              <a:t> </a:t>
            </a:r>
            <a:r>
              <a:rPr lang="es-AR" altLang="es-AR" dirty="0">
                <a:solidFill>
                  <a:schemeClr val="tx1"/>
                </a:solidFill>
              </a:rPr>
              <a:t>de</a:t>
            </a:r>
            <a:r>
              <a:rPr lang="en-GB" altLang="es-AR" dirty="0">
                <a:solidFill>
                  <a:schemeClr val="tx1"/>
                </a:solidFill>
              </a:rPr>
              <a:t> la a</a:t>
            </a:r>
            <a:r>
              <a:rPr lang="es-AR" altLang="es-AR" dirty="0" err="1">
                <a:solidFill>
                  <a:schemeClr val="tx1"/>
                </a:solidFill>
              </a:rPr>
              <a:t>plicación</a:t>
            </a:r>
            <a:r>
              <a:rPr lang="es-AR" altLang="es-AR" dirty="0">
                <a:solidFill>
                  <a:schemeClr val="tx1"/>
                </a:solidFill>
              </a:rPr>
              <a:t> no depende de clases concretas.</a:t>
            </a: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altLang="es-AR" sz="2000" b="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1: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interfaces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581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857817"/>
            <a:ext cx="8488424" cy="3193750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pasaje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a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(un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estado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crea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busca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servicio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Requiere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provea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parámetro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un constructor para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public Constructor (</a:t>
            </a:r>
            <a:r>
              <a:rPr lang="en-US" dirty="0" err="1">
                <a:solidFill>
                  <a:schemeClr val="tx1"/>
                </a:solidFill>
              </a:rPr>
              <a:t>IDependency</a:t>
            </a:r>
            <a:r>
              <a:rPr lang="en-US" dirty="0">
                <a:solidFill>
                  <a:schemeClr val="tx1"/>
                </a:solidFill>
              </a:rPr>
              <a:t> dependency)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cliente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necesita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ningún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conocimiento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implementación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concreta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utilizar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favoreciendo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reusabilidad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testeabilidad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mantenibilidad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111817"/>
            <a:ext cx="8488424" cy="3917082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pueden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inyectar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para tests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unitarios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Adhiere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al Dependency Inversion Principle (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soliD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Hace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obvias las violaciones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al Single Responsibility Principal (Solid)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public Constructor(IClass1 c1, IClass2 c2, IClass3 c3, IClass4 c4, IClass5 c5, ……)</a:t>
            </a: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s-AR" sz="2000" dirty="0" err="1" smtClean="0">
                <a:solidFill>
                  <a:schemeClr val="tx1"/>
                </a:solidFill>
                <a:latin typeface="+mn-lt"/>
              </a:rPr>
              <a:t>Frameworks</a:t>
            </a:r>
            <a:r>
              <a:rPr lang="es-AR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+mn-lt"/>
              </a:rPr>
              <a:t>de inyección de dependencias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(IOC)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sz="2000" dirty="0" err="1">
                <a:solidFill>
                  <a:schemeClr val="tx1"/>
                </a:solidFill>
              </a:rPr>
              <a:t>Ninject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dirty="0" err="1">
                <a:solidFill>
                  <a:schemeClr val="tx1"/>
                </a:solidFill>
              </a:rPr>
              <a:t>SimpleInjector</a:t>
            </a:r>
            <a:r>
              <a:rPr lang="en-GB" sz="2000" dirty="0">
                <a:solidFill>
                  <a:schemeClr val="tx1"/>
                </a:solidFill>
              </a:rPr>
              <a:t>, Castle, </a:t>
            </a:r>
            <a:r>
              <a:rPr lang="en-GB" sz="2000" dirty="0" err="1">
                <a:solidFill>
                  <a:schemeClr val="tx1"/>
                </a:solidFill>
              </a:rPr>
              <a:t>Autofac</a:t>
            </a:r>
            <a:r>
              <a:rPr lang="en-GB" sz="2000" dirty="0">
                <a:solidFill>
                  <a:schemeClr val="tx1"/>
                </a:solidFill>
              </a:rPr>
              <a:t>, Unity, Spring.NET…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2: </a:t>
            </a:r>
            <a:r>
              <a:rPr lang="en-US" dirty="0" err="1"/>
              <a:t>Inyección</a:t>
            </a:r>
            <a:r>
              <a:rPr lang="en-US" dirty="0"/>
              <a:t> de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constructor</a:t>
            </a:r>
            <a:endParaRPr lang="es-A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169678" y="336161"/>
            <a:ext cx="8488424" cy="615523"/>
          </a:xfrm>
        </p:spPr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242547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24464" y="1918853"/>
            <a:ext cx="8488424" cy="4927016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Ideal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para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casos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donde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un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a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solamente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parte del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expuesto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superclase</a:t>
            </a: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que las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subclases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implementen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nueva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funcionalidad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afectar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otras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subclases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Permite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cambios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tiempo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  <a:latin typeface="+mn-lt"/>
              </a:rPr>
              <a:t>ejecución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400"/>
              </a:spcAft>
              <a:buClr>
                <a:schemeClr val="accent6"/>
              </a:buClr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Elegir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composición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por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sobre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herencia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ya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más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maleable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y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sencilla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para la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modificación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pero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tampoco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componer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todos</a:t>
            </a:r>
            <a:r>
              <a:rPr lang="en-US" sz="2000" i="1" dirty="0">
                <a:solidFill>
                  <a:schemeClr val="tx1"/>
                </a:solidFill>
                <a:latin typeface="+mn-lt"/>
              </a:rPr>
              <a:t> los </a:t>
            </a:r>
            <a:r>
              <a:rPr lang="en-US" sz="2000" i="1" dirty="0" err="1">
                <a:solidFill>
                  <a:schemeClr val="tx1"/>
                </a:solidFill>
                <a:latin typeface="+mn-lt"/>
              </a:rPr>
              <a:t>casos</a:t>
            </a:r>
            <a:endParaRPr lang="en-GB" sz="20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24980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24158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GB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GB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testear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4568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6"/>
            <a:ext cx="8488424" cy="3603183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todo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está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contenido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sí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mismo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Un test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debe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código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sin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probar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las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dependencias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Ver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Tips 1 y 2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Programación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orientada</a:t>
            </a:r>
            <a:r>
              <a:rPr lang="en-US" dirty="0">
                <a:solidFill>
                  <a:schemeClr val="tx1"/>
                </a:solidFill>
              </a:rPr>
              <a:t> a interfaces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constructor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490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619817"/>
            <a:ext cx="5258418" cy="2129225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Los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 son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simulados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que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imitan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reales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 forma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controlada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Permiten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verificación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comportamiento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del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objeto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://m.eet.com/media/1172690/atomic%20figure%201%20450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46" y="1934894"/>
            <a:ext cx="5002271" cy="28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0757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Mocks: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mock</a:t>
            </a: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mocks 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40000" lvl="1" indent="-28575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el mock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5: 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35122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4135446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No </a:t>
            </a:r>
            <a:r>
              <a:rPr lang="en-GB" sz="2000" dirty="0" err="1">
                <a:solidFill>
                  <a:schemeClr val="tx1"/>
                </a:solidFill>
              </a:rPr>
              <a:t>mezclar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grafo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instanciación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objetos</a:t>
            </a:r>
            <a:r>
              <a:rPr lang="en-GB" sz="2000" dirty="0">
                <a:solidFill>
                  <a:schemeClr val="tx1"/>
                </a:solidFill>
              </a:rPr>
              <a:t> con la </a:t>
            </a:r>
            <a:r>
              <a:rPr lang="en-GB" sz="2000" dirty="0" err="1">
                <a:solidFill>
                  <a:schemeClr val="tx1"/>
                </a:solidFill>
              </a:rPr>
              <a:t>lógica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 smtClean="0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</a:rPr>
              <a:t>Pedir los objetos, no ir a buscarlos</a:t>
            </a: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lógica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el constructor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estado</a:t>
            </a:r>
            <a:r>
              <a:rPr lang="en-US" sz="2000" dirty="0">
                <a:solidFill>
                  <a:schemeClr val="tx1"/>
                </a:solidFill>
              </a:rPr>
              <a:t> global y singletons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Tener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cuidado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estáticos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Elegir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el </a:t>
            </a:r>
            <a:r>
              <a:rPr lang="en-US" sz="2000" dirty="0" err="1">
                <a:solidFill>
                  <a:schemeClr val="tx1"/>
                </a:solidFill>
              </a:rPr>
              <a:t>polimorfismo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sobre</a:t>
            </a:r>
            <a:r>
              <a:rPr lang="en-US" sz="2000" dirty="0">
                <a:solidFill>
                  <a:schemeClr val="tx1"/>
                </a:solidFill>
              </a:rPr>
              <a:t> los </a:t>
            </a:r>
            <a:r>
              <a:rPr lang="en-US" sz="2000" dirty="0" err="1">
                <a:solidFill>
                  <a:schemeClr val="tx1"/>
                </a:solidFill>
              </a:rPr>
              <a:t>condicionales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servicio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objetos</a:t>
            </a:r>
            <a:r>
              <a:rPr lang="en-US" sz="2000" dirty="0">
                <a:solidFill>
                  <a:schemeClr val="tx1"/>
                </a:solidFill>
              </a:rPr>
              <a:t> de valor</a:t>
            </a:r>
            <a:endParaRPr lang="es-AR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No </a:t>
            </a:r>
            <a:r>
              <a:rPr lang="en-US" sz="2000" dirty="0" err="1">
                <a:solidFill>
                  <a:schemeClr val="tx1"/>
                </a:solidFill>
              </a:rPr>
              <a:t>mezclar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responsabilidades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testeable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6640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Sobre </a:t>
            </a:r>
            <a:r>
              <a:rPr lang="es-AR" dirty="0" smtClean="0"/>
              <a:t>Baufest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592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2238817"/>
            <a:ext cx="8488424" cy="2661487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/>
                </a:solidFill>
              </a:rPr>
              <a:t>Evitan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acoplar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directamente</a:t>
            </a:r>
            <a:r>
              <a:rPr lang="en-GB" sz="2000" dirty="0">
                <a:solidFill>
                  <a:schemeClr val="tx1"/>
                </a:solidFill>
              </a:rPr>
              <a:t> a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 smtClean="0">
                <a:solidFill>
                  <a:schemeClr val="tx1"/>
                </a:solidFill>
              </a:rPr>
              <a:t>terceros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Se </a:t>
            </a:r>
            <a:r>
              <a:rPr lang="en-GB" sz="2000" dirty="0" err="1">
                <a:solidFill>
                  <a:schemeClr val="tx1"/>
                </a:solidFill>
              </a:rPr>
              <a:t>puede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sin </a:t>
            </a:r>
            <a:r>
              <a:rPr lang="en-GB" sz="2000" dirty="0" err="1">
                <a:solidFill>
                  <a:schemeClr val="tx1"/>
                </a:solidFill>
              </a:rPr>
              <a:t>cambiar</a:t>
            </a:r>
            <a:r>
              <a:rPr lang="en-GB" sz="2000" dirty="0">
                <a:solidFill>
                  <a:schemeClr val="tx1"/>
                </a:solidFill>
              </a:rPr>
              <a:t> el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r>
              <a:rPr lang="en-GB" sz="2000" dirty="0">
                <a:solidFill>
                  <a:schemeClr val="tx1"/>
                </a:solidFill>
              </a:rPr>
              <a:t> de la </a:t>
            </a:r>
            <a:r>
              <a:rPr lang="en-GB" sz="2000" dirty="0" err="1">
                <a:solidFill>
                  <a:schemeClr val="tx1"/>
                </a:solidFill>
              </a:rPr>
              <a:t>aplicación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Permiten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mocks de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estáticas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tx1"/>
                </a:solidFill>
              </a:rPr>
              <a:t>Evitan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el </a:t>
            </a:r>
            <a:r>
              <a:rPr lang="en-GB" sz="2000" dirty="0" err="1">
                <a:solidFill>
                  <a:schemeClr val="tx1"/>
                </a:solidFill>
              </a:rPr>
              <a:t>uso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clases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específicas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librerías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tu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código</a:t>
            </a:r>
            <a:endParaRPr lang="en-GB" sz="2000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No </a:t>
            </a:r>
            <a:r>
              <a:rPr lang="en-GB" sz="2000" b="1" dirty="0" err="1">
                <a:solidFill>
                  <a:schemeClr val="tx1"/>
                </a:solidFill>
              </a:rPr>
              <a:t>siempre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es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necesario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usar</a:t>
            </a:r>
            <a:r>
              <a:rPr lang="en-GB" sz="2000" dirty="0">
                <a:solidFill>
                  <a:schemeClr val="tx1"/>
                </a:solidFill>
              </a:rPr>
              <a:t> wrappers para </a:t>
            </a:r>
            <a:r>
              <a:rPr lang="en-GB" sz="2000" dirty="0" err="1">
                <a:solidFill>
                  <a:schemeClr val="tx1"/>
                </a:solidFill>
              </a:rPr>
              <a:t>dependencias</a:t>
            </a:r>
            <a:r>
              <a:rPr lang="en-GB" sz="2000" dirty="0">
                <a:solidFill>
                  <a:schemeClr val="tx1"/>
                </a:solidFill>
              </a:rPr>
              <a:t> de </a:t>
            </a:r>
            <a:r>
              <a:rPr lang="en-GB" sz="2000" dirty="0" err="1">
                <a:solidFill>
                  <a:schemeClr val="tx1"/>
                </a:solidFill>
              </a:rPr>
              <a:t>terceros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7" y="951684"/>
            <a:ext cx="8847779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57419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Código Legacy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686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Trabajando</a:t>
            </a:r>
            <a:r>
              <a:rPr lang="en-US" dirty="0" smtClean="0"/>
              <a:t> con </a:t>
            </a:r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50"/>
            <a:ext cx="8488362" cy="4255020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Realizar cambios al código legacy nos brinda dos alternativas: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Modificar y rezar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Testear y modificar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Refactoring dilemma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Cuando modificamos código, deberíamos tener cobertura de </a:t>
            </a:r>
            <a:r>
              <a:rPr lang="es-AR" altLang="es-AR" sz="1800" dirty="0" err="1" smtClean="0"/>
              <a:t>tests</a:t>
            </a:r>
            <a:endParaRPr lang="es-AR" altLang="es-AR" sz="1800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Para tener cobertura de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, usualmente debemos modificar código</a:t>
            </a:r>
          </a:p>
          <a:p>
            <a:pPr lvl="1">
              <a:spcAft>
                <a:spcPts val="400"/>
              </a:spcAft>
            </a:pPr>
            <a:endParaRPr lang="es-AR" altLang="es-AR" sz="1800" dirty="0"/>
          </a:p>
          <a:p>
            <a:pPr>
              <a:spcAft>
                <a:spcPts val="400"/>
              </a:spcAft>
            </a:pPr>
            <a:r>
              <a:rPr lang="es-AR" altLang="es-AR" sz="2000" dirty="0" smtClean="0"/>
              <a:t>El código legacy suele: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dependencias acopladas con implementaciones concretas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Usar </a:t>
            </a:r>
            <a:r>
              <a:rPr lang="es-AR" altLang="es-AR" dirty="0" err="1" smtClean="0"/>
              <a:t>singletons</a:t>
            </a:r>
            <a:r>
              <a:rPr lang="es-AR" altLang="es-AR" dirty="0" smtClean="0"/>
              <a:t> y variables estáticas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Tener lógica en el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Utilizar objetos que no son fácilmente creados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sz="1800" dirty="0" smtClean="0"/>
              <a:t>Implementar código con múltiples responsabilidades (no-SOLID)</a:t>
            </a:r>
            <a:endParaRPr lang="es-AR" altLang="es-AR" sz="1800" dirty="0"/>
          </a:p>
          <a:p>
            <a:pPr lvl="0" defTabSz="914363">
              <a:lnSpc>
                <a:spcPct val="90000"/>
              </a:lnSpc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60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3727867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Extraer implementaciones concretas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 smtClean="0"/>
              <a:t>Tip</a:t>
            </a:r>
            <a:r>
              <a:rPr lang="es-AR" altLang="es-AR" dirty="0" smtClean="0"/>
              <a:t> 2: Inyección de dependencias por 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Permite usar </a:t>
            </a:r>
            <a:r>
              <a:rPr lang="es-AR" altLang="es-AR" dirty="0" err="1" smtClean="0"/>
              <a:t>mocks</a:t>
            </a:r>
            <a:r>
              <a:rPr lang="es-AR" altLang="es-AR" dirty="0" smtClean="0"/>
              <a:t> de dependencias para </a:t>
            </a:r>
            <a:r>
              <a:rPr lang="es-AR" altLang="es-AR" dirty="0" err="1" smtClean="0"/>
              <a:t>tests</a:t>
            </a:r>
            <a:r>
              <a:rPr lang="es-AR" altLang="es-AR" dirty="0" smtClean="0"/>
              <a:t> unitarios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Cuidado con dependencias ocultas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smtClean="0"/>
              <a:t>Ej. El constructor crea una instancia de otra clase</a:t>
            </a:r>
            <a:br>
              <a:rPr lang="es-AR" altLang="es-AR" dirty="0" smtClean="0"/>
            </a:br>
            <a:endParaRPr lang="es-AR" altLang="es-AR" dirty="0" smtClean="0"/>
          </a:p>
          <a:p>
            <a:pPr>
              <a:spcAft>
                <a:spcPts val="400"/>
              </a:spcAft>
            </a:pPr>
            <a:r>
              <a:rPr lang="es-AR" altLang="es-AR" dirty="0" smtClean="0"/>
              <a:t>Cuando se agregan constructores para inyección de dependencias, mantener un constructor sin parámetros para evitar modificar el código existente</a:t>
            </a:r>
          </a:p>
        </p:txBody>
      </p:sp>
    </p:spTree>
    <p:extLst>
      <p:ext uri="{BB962C8B-B14F-4D97-AF65-F5344CB8AC3E}">
        <p14:creationId xmlns:p14="http://schemas.microsoft.com/office/powerpoint/2010/main" val="5649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Desacoplar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Utilizar </a:t>
            </a:r>
            <a:r>
              <a:rPr lang="es-AR" altLang="es-AR" dirty="0" err="1" smtClean="0"/>
              <a:t>wrappers</a:t>
            </a:r>
            <a:r>
              <a:rPr lang="es-AR" altLang="es-AR" dirty="0" smtClean="0"/>
              <a:t> para desacoplar el código de librerías de terceros que no podemos instanciar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7: Wrappers para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Tener en mente las buenas prácticas para escribir código </a:t>
            </a:r>
            <a:r>
              <a:rPr lang="es-AR" dirty="0" err="1" smtClean="0"/>
              <a:t>testeable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5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Testear</a:t>
            </a:r>
            <a:r>
              <a:rPr lang="en-US" dirty="0" smtClean="0"/>
              <a:t> el </a:t>
            </a:r>
            <a:r>
              <a:rPr lang="en-US" dirty="0" err="1" smtClean="0"/>
              <a:t>método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2190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altLang="es-AR" dirty="0" smtClean="0"/>
              <a:t>Desacoplar hizo la aplicación </a:t>
            </a:r>
            <a:r>
              <a:rPr lang="es-AR" altLang="es-AR" dirty="0" err="1" smtClean="0"/>
              <a:t>testeable</a:t>
            </a:r>
            <a:r>
              <a:rPr lang="es-AR" altLang="es-AR" dirty="0" smtClean="0"/>
              <a:t>, ahora vamos a testearla!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4: </a:t>
            </a:r>
            <a:r>
              <a:rPr lang="en-US" dirty="0" err="1"/>
              <a:t>Generar</a:t>
            </a:r>
            <a:r>
              <a:rPr lang="en-US" dirty="0"/>
              <a:t> Tests </a:t>
            </a:r>
            <a:r>
              <a:rPr lang="en-US" dirty="0" err="1"/>
              <a:t>Unitarios</a:t>
            </a: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5: Mocking de </a:t>
            </a:r>
            <a:r>
              <a:rPr lang="en-US" dirty="0" err="1" smtClean="0"/>
              <a:t>dependencias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spcAft>
                <a:spcPts val="400"/>
              </a:spcAft>
            </a:pPr>
            <a:r>
              <a:rPr lang="en-US" dirty="0" err="1" smtClean="0"/>
              <a:t>Verificar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tests </a:t>
            </a:r>
            <a:r>
              <a:rPr lang="en-US" dirty="0" err="1" smtClean="0"/>
              <a:t>prueben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 el </a:t>
            </a:r>
            <a:r>
              <a:rPr lang="en-US" dirty="0" err="1" smtClean="0"/>
              <a:t>comportamiento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40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809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La refactorización es el proceso de reestructurar código existente sin afectar su comportamiento</a:t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Ventajas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lectura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 la complejidad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mantenibilidad del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Mejora la extensibilidad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identificar bugs ocultos o no descubiertos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Ayuda a identificar oportunidades de mejora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 </a:t>
            </a:r>
            <a:r>
              <a:rPr lang="es-AR" i="1" dirty="0" smtClean="0"/>
              <a:t>diseñar aplicaciones </a:t>
            </a:r>
            <a:r>
              <a:rPr lang="es-AR" i="1" dirty="0" err="1" smtClean="0"/>
              <a:t>testeables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En la aplicación: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Asegurarse que todos los </a:t>
            </a:r>
            <a:r>
              <a:rPr lang="es-AR" dirty="0" err="1" smtClean="0"/>
              <a:t>tests</a:t>
            </a:r>
            <a:r>
              <a:rPr lang="es-AR" dirty="0" smtClean="0"/>
              <a:t> pasen antes de modificar el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Después de modificar el código, todos los </a:t>
            </a:r>
            <a:r>
              <a:rPr lang="es-AR" dirty="0" err="1" smtClean="0"/>
              <a:t>tests</a:t>
            </a:r>
            <a:r>
              <a:rPr lang="es-AR" dirty="0" smtClean="0"/>
              <a:t> deben seguir pasando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40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Refactorizar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682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Refactorizar</a:t>
            </a:r>
            <a:r>
              <a:rPr lang="es-AR" dirty="0" smtClean="0"/>
              <a:t> </a:t>
            </a:r>
            <a:r>
              <a:rPr lang="es-AR" dirty="0"/>
              <a:t>es una inversión, no una pérdida de tiempo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Convénzanse (¡y a sus compañeros!)</a:t>
            </a:r>
            <a:endParaRPr lang="es-AR" dirty="0"/>
          </a:p>
          <a:p>
            <a:pPr lvl="1">
              <a:spcAft>
                <a:spcPts val="400"/>
              </a:spcAft>
            </a:pPr>
            <a:endParaRPr lang="es-AR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5" y="2709527"/>
            <a:ext cx="4975015" cy="373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2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Legacy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El “Legacy Code Change Algorithm”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64962" y="1905284"/>
            <a:ext cx="9458038" cy="4239199"/>
          </a:xfrm>
        </p:spPr>
        <p:txBody>
          <a:bodyPr/>
          <a:lstStyle/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Identificar puntos de cambio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Encontrar el lugar donde hacer el cambio necesario para agregar características o eliminar </a:t>
            </a:r>
            <a:r>
              <a:rPr lang="es-AR" sz="1800" dirty="0" smtClean="0"/>
              <a:t>bugs</a:t>
            </a:r>
            <a:endParaRPr lang="es-AR" sz="18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Encontrar puntos de </a:t>
            </a:r>
            <a:r>
              <a:rPr lang="es-AR" sz="2000" dirty="0" smtClean="0"/>
              <a:t>test</a:t>
            </a:r>
            <a:endParaRPr lang="es-AR" sz="20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Romper dependencias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Donde es difícil o imposible escribir </a:t>
            </a:r>
            <a:r>
              <a:rPr lang="es-AR" sz="1800" dirty="0" err="1" smtClean="0"/>
              <a:t>tests</a:t>
            </a:r>
            <a:r>
              <a:rPr lang="es-AR" sz="1800" dirty="0" smtClean="0"/>
              <a:t> para tener cobertura del comportamiento actual en los puntos de test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Pre-</a:t>
            </a:r>
            <a:r>
              <a:rPr lang="es-AR" sz="1800" dirty="0" err="1" smtClean="0"/>
              <a:t>refactorizar</a:t>
            </a:r>
            <a:r>
              <a:rPr lang="es-AR" sz="1800" dirty="0" smtClean="0"/>
              <a:t> es complicado ya que no hay </a:t>
            </a:r>
            <a:r>
              <a:rPr lang="es-AR" sz="1800" dirty="0" err="1" smtClean="0"/>
              <a:t>tests</a:t>
            </a:r>
            <a:r>
              <a:rPr lang="es-AR" sz="1800" dirty="0" smtClean="0"/>
              <a:t> aún para protegerse mientras se </a:t>
            </a:r>
            <a:r>
              <a:rPr lang="es-AR" sz="1800" dirty="0" smtClean="0"/>
              <a:t>trabaja</a:t>
            </a:r>
            <a:endParaRPr lang="es-AR" sz="18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Escribir </a:t>
            </a:r>
            <a:r>
              <a:rPr lang="es-AR" sz="2000" dirty="0" err="1" smtClean="0"/>
              <a:t>tests</a:t>
            </a:r>
            <a:endParaRPr lang="es-AR" sz="2000" dirty="0" smtClean="0"/>
          </a:p>
          <a:p>
            <a:pPr marL="597150" lvl="1" indent="-342900">
              <a:spcAft>
                <a:spcPts val="400"/>
              </a:spcAft>
              <a:buFont typeface="+mj-lt"/>
              <a:buAutoNum type="arabicPeriod"/>
            </a:pPr>
            <a:r>
              <a:rPr lang="es-AR" sz="2000" dirty="0" smtClean="0"/>
              <a:t>Modificar el código y </a:t>
            </a:r>
            <a:r>
              <a:rPr lang="es-AR" sz="2000" dirty="0" err="1" smtClean="0"/>
              <a:t>refactorizar</a:t>
            </a:r>
            <a:endParaRPr lang="es-AR" sz="20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err="1" smtClean="0"/>
              <a:t>Refactorizar</a:t>
            </a:r>
            <a:r>
              <a:rPr lang="es-AR" sz="1800" dirty="0" smtClean="0"/>
              <a:t> el punto de cambio con cobertura de </a:t>
            </a:r>
            <a:r>
              <a:rPr lang="es-AR" sz="1800" dirty="0" err="1" smtClean="0"/>
              <a:t>tests</a:t>
            </a:r>
            <a:endParaRPr lang="es-AR" sz="1800" dirty="0" smtClean="0"/>
          </a:p>
          <a:p>
            <a:pPr marL="862013" lvl="2" indent="-342900">
              <a:spcAft>
                <a:spcPts val="400"/>
              </a:spcAft>
            </a:pPr>
            <a:r>
              <a:rPr lang="es-AR" sz="1800" dirty="0" smtClean="0"/>
              <a:t>Disfrutar de la cobertura de </a:t>
            </a:r>
            <a:r>
              <a:rPr lang="es-AR" sz="1800" dirty="0" err="1" smtClean="0"/>
              <a:t>tests</a:t>
            </a:r>
            <a:r>
              <a:rPr lang="es-AR" sz="1800" dirty="0" smtClean="0"/>
              <a:t> generada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66827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Coding</a:t>
            </a:r>
            <a:r>
              <a:rPr lang="es-AR" dirty="0" smtClean="0"/>
              <a:t> time!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4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466" t="1" r="15272" b="16935"/>
          <a:stretch/>
        </p:blipFill>
        <p:spPr>
          <a:xfrm>
            <a:off x="0" y="1935"/>
            <a:ext cx="5908431" cy="6863099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2" y="1935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3637619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Somos…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6331" y="1901618"/>
            <a:ext cx="46471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Una empresa internacional que desde 1991 brinda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soluciones innovadoras de software &amp; IT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 grandes empresas nacionales e internacionales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equipo de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especialistas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orientado a la </a:t>
            </a:r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calidad y la excelencia</a:t>
            </a:r>
            <a:r>
              <a:rPr lang="es-A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"/>
            </a:pPr>
            <a:endParaRPr lang="es-AR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just"/>
            <a:r>
              <a:rPr lang="es-A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Valorados 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por clientes, personal, </a:t>
            </a:r>
            <a:r>
              <a:rPr lang="es-A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partners</a:t>
            </a:r>
            <a:r>
              <a:rPr lang="es-A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y el entorno profesional y empresarial.</a:t>
            </a:r>
          </a:p>
          <a:p>
            <a:pPr algn="just">
              <a:lnSpc>
                <a:spcPct val="200000"/>
              </a:lnSpc>
            </a:pPr>
            <a:endParaRPr lang="es-AR" sz="18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204624" y="3121533"/>
            <a:ext cx="786507" cy="786506"/>
          </a:xfrm>
          <a:prstGeom prst="ellipse">
            <a:avLst/>
          </a:prstGeom>
          <a:solidFill>
            <a:srgbClr val="CD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89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26" y="3274802"/>
            <a:ext cx="484106" cy="4799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04624" y="4315309"/>
            <a:ext cx="786507" cy="786506"/>
            <a:chOff x="7269448" y="5512289"/>
            <a:chExt cx="1092539" cy="1092539"/>
          </a:xfrm>
        </p:grpSpPr>
        <p:sp>
          <p:nvSpPr>
            <p:cNvPr id="27" name="Oval 26"/>
            <p:cNvSpPr/>
            <p:nvPr/>
          </p:nvSpPr>
          <p:spPr>
            <a:xfrm>
              <a:off x="7269448" y="5512289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screen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855" y="5722593"/>
              <a:ext cx="677725" cy="67193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205723" y="1901618"/>
            <a:ext cx="786507" cy="786506"/>
            <a:chOff x="9723003" y="5301986"/>
            <a:chExt cx="1092539" cy="1092539"/>
          </a:xfrm>
        </p:grpSpPr>
        <p:sp>
          <p:nvSpPr>
            <p:cNvPr id="29" name="Oval 28"/>
            <p:cNvSpPr/>
            <p:nvPr/>
          </p:nvSpPr>
          <p:spPr>
            <a:xfrm>
              <a:off x="9723003" y="5301986"/>
              <a:ext cx="1092539" cy="1092539"/>
            </a:xfrm>
            <a:prstGeom prst="ellipse">
              <a:avLst/>
            </a:prstGeom>
            <a:solidFill>
              <a:srgbClr val="CD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2489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4398" y="5382776"/>
              <a:ext cx="969747" cy="930957"/>
            </a:xfrm>
            <a:prstGeom prst="rect">
              <a:avLst/>
            </a:prstGeom>
          </p:spPr>
        </p:pic>
      </p:grpSp>
      <p:pic>
        <p:nvPicPr>
          <p:cNvPr id="31" name="Picture 30" descr="premio-sadosk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262" y="5647162"/>
            <a:ext cx="602478" cy="572354"/>
          </a:xfrm>
          <a:prstGeom prst="rect">
            <a:avLst/>
          </a:prstGeom>
        </p:spPr>
      </p:pic>
      <p:pic>
        <p:nvPicPr>
          <p:cNvPr id="32" name="Picture 2" descr="http://logonoid.com/images/standard-and-poors-logo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17524" y="5718920"/>
            <a:ext cx="965204" cy="4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W:\Marketing\Servicios\1. Institucional\6. Recursos\Logos\Logos_ISO\Logos\SGS_ISO 9001_TCL_HR.jp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962" y="5672655"/>
            <a:ext cx="534196" cy="5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3899" y="5778264"/>
            <a:ext cx="933997" cy="3157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694221"/>
            <a:ext cx="1531795" cy="440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70" y="5570785"/>
            <a:ext cx="1526484" cy="6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time!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Enunciado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51314" y="1766201"/>
            <a:ext cx="10012984" cy="529079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Como la empresa está festejando su </a:t>
            </a:r>
            <a:r>
              <a:rPr lang="es-AR" dirty="0" smtClean="0"/>
              <a:t>26° </a:t>
            </a:r>
            <a:r>
              <a:rPr lang="es-AR" dirty="0"/>
              <a:t>aniversario, los directivos decidieron ofrecer una promoción especial.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clientes que compren frecuentemente serán beneficiados a partir de un esquema de puntos obtenidos mediante cada compra, con los que podrán acceder a beneficios desopilantes.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puntos se otorgarán según los siguientes rangos: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 y $4999: Puntos otorgados = Monto Compra * 1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$5000 y $9999: Puntos otorgados = Monto Compra * 2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entre $10000 y $19999: Puntos otorgados = Monto Compra * 3</a:t>
            </a:r>
          </a:p>
          <a:p>
            <a:pPr marL="862013" lvl="2" indent="-342900">
              <a:spcAft>
                <a:spcPts val="400"/>
              </a:spcAft>
            </a:pPr>
            <a:r>
              <a:rPr lang="es-AR" dirty="0"/>
              <a:t>Compra mayor a $20000: Puntos otorgados = Monto Compra * </a:t>
            </a:r>
            <a:r>
              <a:rPr lang="es-AR" dirty="0" smtClean="0"/>
              <a:t>4</a:t>
            </a:r>
            <a:endParaRPr lang="es-AR" sz="1200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s-AR" dirty="0" smtClean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Implementar </a:t>
            </a:r>
            <a:r>
              <a:rPr lang="es-AR" dirty="0"/>
              <a:t>los nuevos requerimientos de negocio, asegurando mediante </a:t>
            </a:r>
            <a:r>
              <a:rPr lang="es-AR" dirty="0" err="1"/>
              <a:t>tests</a:t>
            </a:r>
            <a:r>
              <a:rPr lang="es-AR" dirty="0"/>
              <a:t> unitarios, que se cumplan adecuadamente y que no se vea afectada la funcionalidad actual de la aplicación.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Los </a:t>
            </a:r>
            <a:r>
              <a:rPr lang="es-AR" dirty="0" err="1"/>
              <a:t>tests</a:t>
            </a:r>
            <a:r>
              <a:rPr lang="es-AR" dirty="0"/>
              <a:t> de integración que ya tiene la aplicación deben seguir ejecutando exitosamente.</a:t>
            </a:r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/>
              <a:t>Se permite </a:t>
            </a:r>
            <a:r>
              <a:rPr lang="es-AR" dirty="0" smtClean="0"/>
              <a:t>(¡y </a:t>
            </a:r>
            <a:r>
              <a:rPr lang="es-AR" dirty="0"/>
              <a:t>recomienda!) hacer todos los cambios que sean necesarios para que </a:t>
            </a:r>
            <a:br>
              <a:rPr lang="es-AR" dirty="0"/>
            </a:br>
            <a:r>
              <a:rPr lang="es-AR" dirty="0"/>
              <a:t>la aplicación sea </a:t>
            </a:r>
            <a:r>
              <a:rPr lang="es-AR" dirty="0" err="1"/>
              <a:t>testeable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6984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Tests</a:t>
            </a:r>
            <a:r>
              <a:rPr lang="es-AR" dirty="0" smtClean="0"/>
              <a:t> Unitarios de </a:t>
            </a:r>
            <a:r>
              <a:rPr lang="es-AR" dirty="0" err="1" smtClean="0"/>
              <a:t>Frontend</a:t>
            </a:r>
            <a:r>
              <a:rPr lang="es-AR" dirty="0" smtClean="0"/>
              <a:t> (</a:t>
            </a:r>
            <a:r>
              <a:rPr lang="es-AR" dirty="0" err="1" smtClean="0"/>
              <a:t>Bonus</a:t>
            </a:r>
            <a:r>
              <a:rPr lang="es-AR" dirty="0" smtClean="0"/>
              <a:t> </a:t>
            </a:r>
            <a:r>
              <a:rPr lang="es-AR" dirty="0" err="1" smtClean="0"/>
              <a:t>Track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288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err="1" smtClean="0"/>
              <a:t>Analizando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005905" y="1864804"/>
            <a:ext cx="10012984" cy="4495053"/>
          </a:xfrm>
        </p:spPr>
        <p:txBody>
          <a:bodyPr/>
          <a:lstStyle/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Nuestro código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ya es: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Prolijo y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err="1" smtClean="0"/>
              <a:t>Mantenible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Extensible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err="1" smtClean="0"/>
              <a:t>Testeable</a:t>
            </a:r>
            <a:endParaRPr lang="es-AR" sz="1800" b="1" i="1" dirty="0" smtClean="0"/>
          </a:p>
          <a:p>
            <a:pPr lvl="2">
              <a:spcAft>
                <a:spcPts val="400"/>
              </a:spcAft>
            </a:pPr>
            <a:endParaRPr lang="es-AR" b="1" i="1" dirty="0"/>
          </a:p>
          <a:p>
            <a:pPr lvl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Pero nuestro código JavaScript…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No suele ser fácil de leer</a:t>
            </a:r>
          </a:p>
          <a:p>
            <a:pPr lvl="2">
              <a:spcAft>
                <a:spcPts val="400"/>
              </a:spcAft>
            </a:pPr>
            <a:r>
              <a:rPr lang="es-AR" sz="1800" dirty="0" smtClean="0"/>
              <a:t>Habitualmente se genera código spaghetti difícil de mantener</a:t>
            </a:r>
          </a:p>
          <a:p>
            <a:pPr lvl="2">
              <a:spcAft>
                <a:spcPts val="400"/>
              </a:spcAft>
            </a:pPr>
            <a:r>
              <a:rPr lang="es-AR" sz="1800" dirty="0"/>
              <a:t>No es </a:t>
            </a:r>
            <a:r>
              <a:rPr lang="es-AR" sz="1800" dirty="0" err="1"/>
              <a:t>tipado</a:t>
            </a:r>
            <a:endParaRPr lang="es-AR" sz="1800" dirty="0" smtClean="0"/>
          </a:p>
          <a:p>
            <a:pPr lvl="2">
              <a:spcAft>
                <a:spcPts val="400"/>
              </a:spcAft>
            </a:pPr>
            <a:r>
              <a:rPr lang="es-AR" sz="1800" dirty="0" smtClean="0"/>
              <a:t>Engorroso de hacer prolijo (</a:t>
            </a:r>
            <a:r>
              <a:rPr lang="es-AR" sz="1800" dirty="0" err="1" smtClean="0"/>
              <a:t>prototypes</a:t>
            </a:r>
            <a:r>
              <a:rPr lang="es-AR" sz="1800" dirty="0" smtClean="0"/>
              <a:t>, </a:t>
            </a:r>
            <a:r>
              <a:rPr lang="es-AR" sz="1800" dirty="0" err="1" smtClean="0"/>
              <a:t>closures</a:t>
            </a:r>
            <a:r>
              <a:rPr lang="es-AR" sz="1800" dirty="0" smtClean="0"/>
              <a:t>, </a:t>
            </a:r>
            <a:r>
              <a:rPr lang="es-AR" sz="1800" dirty="0" err="1" smtClean="0"/>
              <a:t>IIFEs</a:t>
            </a:r>
            <a:r>
              <a:rPr lang="es-AR" sz="1800" dirty="0" smtClean="0"/>
              <a:t>, etc.)</a:t>
            </a:r>
          </a:p>
          <a:p>
            <a:pPr lvl="2">
              <a:spcAft>
                <a:spcPts val="400"/>
              </a:spcAft>
            </a:pPr>
            <a:r>
              <a:rPr lang="es-AR" sz="1800" b="1" i="1" dirty="0" smtClean="0"/>
              <a:t>Difícil de testear</a:t>
            </a:r>
            <a:endParaRPr lang="es-AR" sz="1800" b="1" i="1" dirty="0"/>
          </a:p>
          <a:p>
            <a:pPr lvl="2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1377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1: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2323300"/>
            <a:ext cx="10012984" cy="4993196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err="1" smtClean="0"/>
              <a:t>TypeScript</a:t>
            </a:r>
            <a:r>
              <a:rPr lang="es-AR" dirty="0" smtClean="0"/>
              <a:t> </a:t>
            </a:r>
            <a:r>
              <a:rPr lang="es-AR" dirty="0"/>
              <a:t>es un </a:t>
            </a:r>
            <a:r>
              <a:rPr lang="es-AR" dirty="0" err="1"/>
              <a:t>Superset</a:t>
            </a:r>
            <a:r>
              <a:rPr lang="es-AR" dirty="0"/>
              <a:t> de JavaScript que </a:t>
            </a:r>
            <a:r>
              <a:rPr lang="es-AR" b="1" i="1" dirty="0" err="1" smtClean="0"/>
              <a:t>transpila</a:t>
            </a:r>
            <a:r>
              <a:rPr lang="es-AR" dirty="0" smtClean="0"/>
              <a:t> </a:t>
            </a:r>
            <a:r>
              <a:rPr lang="es-AR" dirty="0"/>
              <a:t>a JavaScript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Open </a:t>
            </a:r>
            <a:r>
              <a:rPr lang="es-AR" dirty="0" err="1" smtClean="0"/>
              <a:t>Source</a:t>
            </a:r>
            <a:r>
              <a:rPr lang="es-AR" dirty="0" smtClean="0"/>
              <a:t>. </a:t>
            </a:r>
            <a:r>
              <a:rPr lang="es-AR" dirty="0"/>
              <a:t>Funciona en todos los browsers y </a:t>
            </a:r>
            <a:r>
              <a:rPr lang="es-AR" dirty="0" smtClean="0"/>
              <a:t>SO</a:t>
            </a:r>
            <a:endParaRPr lang="es-AR" dirty="0"/>
          </a:p>
          <a:p>
            <a:pPr>
              <a:spcAft>
                <a:spcPts val="400"/>
              </a:spcAft>
            </a:pPr>
            <a:r>
              <a:rPr lang="es-AR" dirty="0"/>
              <a:t>El código JavaScript es código </a:t>
            </a:r>
            <a:r>
              <a:rPr lang="es-AR" dirty="0" err="1" smtClean="0"/>
              <a:t>TypeScript</a:t>
            </a: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 smtClean="0"/>
              <a:t>Puramente orientado a objetos</a:t>
            </a:r>
          </a:p>
          <a:p>
            <a:pPr>
              <a:spcAft>
                <a:spcPts val="400"/>
              </a:spcAft>
            </a:pPr>
            <a:r>
              <a:rPr lang="es-AR" dirty="0" smtClean="0"/>
              <a:t>Es </a:t>
            </a:r>
            <a:r>
              <a:rPr lang="es-AR" dirty="0" err="1" smtClean="0"/>
              <a:t>tipado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>
              <a:spcAft>
                <a:spcPts val="400"/>
              </a:spcAft>
            </a:pPr>
            <a:endParaRPr lang="es-AR" dirty="0" smtClean="0"/>
          </a:p>
          <a:p>
            <a:pPr>
              <a:spcAft>
                <a:spcPts val="400"/>
              </a:spcAft>
            </a:pP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 smtClean="0"/>
          </a:p>
          <a:p>
            <a:pPr>
              <a:spcAft>
                <a:spcPts val="400"/>
              </a:spcAft>
            </a:pPr>
            <a:r>
              <a:rPr lang="es-AR" dirty="0">
                <a:hlinkClick r:id="rId3"/>
              </a:rPr>
              <a:t>https://www.typescriptlang.org/</a:t>
            </a:r>
            <a:endParaRPr lang="es-AR" dirty="0"/>
          </a:p>
          <a:p>
            <a:pPr marL="0" indent="0">
              <a:spcAft>
                <a:spcPts val="400"/>
              </a:spcAft>
              <a:buNone/>
            </a:pPr>
            <a:endParaRPr lang="es-AR" dirty="0"/>
          </a:p>
        </p:txBody>
      </p:sp>
      <p:pic>
        <p:nvPicPr>
          <p:cNvPr id="4098" name="Picture 2" descr="Resultado de imagen para typescript superse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92" y="1762783"/>
            <a:ext cx="2314670" cy="2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873" y="4679330"/>
            <a:ext cx="4025508" cy="13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2: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 err="1" smtClean="0"/>
              <a:t>testeable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/>
              <a:t>¡Pueden aplicar los mismos </a:t>
            </a:r>
            <a:r>
              <a:rPr lang="es-AR" dirty="0" err="1"/>
              <a:t>tips</a:t>
            </a:r>
            <a:r>
              <a:rPr lang="es-AR" dirty="0"/>
              <a:t> que ya vimos!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1: Programación orientada a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altLang="es-AR" dirty="0" err="1"/>
              <a:t>Tip</a:t>
            </a:r>
            <a:r>
              <a:rPr lang="es-AR" altLang="es-AR" dirty="0"/>
              <a:t> 2: Inyección de dependencias por </a:t>
            </a:r>
            <a:r>
              <a:rPr lang="es-AR" altLang="es-AR" dirty="0"/>
              <a:t>constructor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3: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herencia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Tip 6: </a:t>
            </a:r>
            <a:r>
              <a:rPr lang="en-US" dirty="0" err="1"/>
              <a:t>Escribiendo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 smtClean="0"/>
              <a:t>testeable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AR" dirty="0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frontend </a:t>
            </a:r>
            <a:r>
              <a:rPr lang="en-US" dirty="0" err="1" smtClean="0"/>
              <a:t>cómo</a:t>
            </a:r>
            <a:r>
              <a:rPr lang="en-US" dirty="0" smtClean="0"/>
              <a:t> lo </a:t>
            </a:r>
            <a:r>
              <a:rPr lang="en-US" dirty="0" err="1" smtClean="0"/>
              <a:t>haríamos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backend…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e interfaces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/>
              <a:t>Separando</a:t>
            </a:r>
            <a:r>
              <a:rPr lang="en-US" dirty="0" smtClean="0"/>
              <a:t> </a:t>
            </a:r>
            <a:r>
              <a:rPr lang="en-US" dirty="0" err="1" smtClean="0"/>
              <a:t>responsabilidades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/>
              <a:t>Aprovechando</a:t>
            </a:r>
            <a:r>
              <a:rPr lang="en-US" dirty="0" smtClean="0"/>
              <a:t> las </a:t>
            </a:r>
            <a:r>
              <a:rPr lang="en-US" dirty="0" err="1" smtClean="0"/>
              <a:t>ventajas</a:t>
            </a:r>
            <a:r>
              <a:rPr lang="en-US" dirty="0" smtClean="0"/>
              <a:t> del </a:t>
            </a:r>
            <a:r>
              <a:rPr lang="en-US" dirty="0" err="1" smtClean="0"/>
              <a:t>tipado</a:t>
            </a:r>
            <a:endParaRPr lang="en-US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/>
              <a:t>Generando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.</a:t>
            </a:r>
            <a:r>
              <a:rPr lang="en-US" dirty="0" err="1" smtClean="0"/>
              <a:t>ts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o interface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 smtClean="0"/>
              <a:t>Evitando</a:t>
            </a:r>
            <a:r>
              <a:rPr lang="en-US" dirty="0" smtClean="0"/>
              <a:t> </a:t>
            </a:r>
            <a:r>
              <a:rPr lang="es-AR" dirty="0" smtClean="0"/>
              <a:t>embeber</a:t>
            </a:r>
            <a:r>
              <a:rPr lang="en-US" dirty="0" smtClean="0"/>
              <a:t> la </a:t>
            </a:r>
            <a:r>
              <a:rPr lang="en-US" dirty="0" err="1" smtClean="0"/>
              <a:t>lógica</a:t>
            </a:r>
            <a:r>
              <a:rPr lang="en-US" dirty="0" smtClean="0"/>
              <a:t> de frontend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HTML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280794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 err="1" smtClean="0"/>
              <a:t>Unitarios</a:t>
            </a:r>
            <a:r>
              <a:rPr lang="en-US" dirty="0" smtClean="0"/>
              <a:t> de Frontend</a:t>
            </a:r>
            <a:endParaRPr lang="es-AR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69678" y="951684"/>
            <a:ext cx="8488424" cy="560517"/>
          </a:xfrm>
        </p:spPr>
        <p:txBody>
          <a:bodyPr/>
          <a:lstStyle/>
          <a:p>
            <a:r>
              <a:rPr lang="en-US" dirty="0" smtClean="0"/>
              <a:t>Tip 3: </a:t>
            </a:r>
            <a:r>
              <a:rPr lang="en-US" dirty="0" err="1" smtClean="0"/>
              <a:t>Generar</a:t>
            </a:r>
            <a:r>
              <a:rPr lang="en-US" dirty="0" smtClean="0"/>
              <a:t> Tests </a:t>
            </a:r>
            <a:r>
              <a:rPr lang="en-US" dirty="0" err="1" smtClean="0"/>
              <a:t>Unitarios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678" y="1948208"/>
            <a:ext cx="10012984" cy="4739195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escribir</a:t>
            </a:r>
            <a:r>
              <a:rPr lang="en-GB" dirty="0"/>
              <a:t> tests </a:t>
            </a:r>
            <a:r>
              <a:rPr lang="en-GB" dirty="0" err="1"/>
              <a:t>unitarios</a:t>
            </a:r>
            <a:r>
              <a:rPr lang="en-GB" dirty="0"/>
              <a:t>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Setup de </a:t>
            </a:r>
            <a:r>
              <a:rPr lang="en-US" dirty="0" err="1"/>
              <a:t>precondiciones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 </a:t>
            </a:r>
            <a:r>
              <a:rPr lang="en-US" dirty="0" err="1"/>
              <a:t>testear</a:t>
            </a:r>
            <a:endParaRPr lang="en-US" dirty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dirty="0" err="1"/>
              <a:t>Realizar</a:t>
            </a:r>
            <a:r>
              <a:rPr lang="en-US" dirty="0"/>
              <a:t> asserts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GB" dirty="0"/>
              <a:t> </a:t>
            </a:r>
          </a:p>
          <a:p>
            <a:pPr>
              <a:spcAft>
                <a:spcPts val="400"/>
              </a:spcAft>
            </a:pPr>
            <a:endParaRPr lang="es-AR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1570604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5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69678" y="1984817"/>
            <a:ext cx="8488424" cy="3330228"/>
          </a:xfrm>
        </p:spPr>
        <p:txBody>
          <a:bodyPr/>
          <a:lstStyle/>
          <a:p>
            <a:pPr marL="285750" indent="-285750">
              <a:spcAft>
                <a:spcPts val="400"/>
              </a:spcAft>
              <a:buClr>
                <a:schemeClr val="accent6"/>
              </a:buClr>
              <a:buFont typeface="Arial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+mn-lt"/>
              </a:rPr>
              <a:t>Cómo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escribir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tests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unitarios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usando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Spies: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Setup de </a:t>
            </a:r>
            <a:r>
              <a:rPr lang="en-US" dirty="0" err="1">
                <a:solidFill>
                  <a:schemeClr val="tx1"/>
                </a:solidFill>
              </a:rPr>
              <a:t>precondiciones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incluyendo</a:t>
            </a:r>
            <a:r>
              <a:rPr lang="en-US" dirty="0">
                <a:solidFill>
                  <a:schemeClr val="tx1"/>
                </a:solidFill>
              </a:rPr>
              <a:t> el setup de los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spy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Inyectar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spies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dependencias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Ejecutar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código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testeado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asserts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resultados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n-US" dirty="0">
              <a:solidFill>
                <a:schemeClr val="tx1"/>
              </a:solidFill>
            </a:endParaRPr>
          </a:p>
          <a:p>
            <a:pPr marL="597150" lvl="1" indent="-342900">
              <a:spcAft>
                <a:spcPts val="400"/>
              </a:spcAft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</a:rPr>
              <a:t>Verificar</a:t>
            </a:r>
            <a:r>
              <a:rPr lang="en-US" dirty="0">
                <a:solidFill>
                  <a:schemeClr val="tx1"/>
                </a:solidFill>
              </a:rPr>
              <a:t> que el </a:t>
            </a:r>
            <a:r>
              <a:rPr lang="en-US" dirty="0" smtClean="0">
                <a:solidFill>
                  <a:schemeClr val="tx1"/>
                </a:solidFill>
              </a:rPr>
              <a:t>spy </a:t>
            </a:r>
            <a:r>
              <a:rPr lang="en-US" dirty="0" err="1">
                <a:solidFill>
                  <a:schemeClr val="tx1"/>
                </a:solidFill>
              </a:rPr>
              <a:t>fue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cantidad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veces</a:t>
            </a:r>
            <a:r>
              <a:rPr lang="en-US" dirty="0">
                <a:solidFill>
                  <a:schemeClr val="tx1"/>
                </a:solidFill>
              </a:rPr>
              <a:t> y con los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69678" y="951684"/>
            <a:ext cx="8488424" cy="5605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A3A3A3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baseline="0">
                <a:solidFill>
                  <a:schemeClr val="bg1">
                    <a:lumMod val="50000"/>
                  </a:schemeClr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Tip </a:t>
            </a:r>
            <a:r>
              <a:rPr lang="en-US" dirty="0" smtClean="0"/>
              <a:t>4: </a:t>
            </a:r>
            <a:r>
              <a:rPr lang="en-US" dirty="0"/>
              <a:t>Mocking de </a:t>
            </a:r>
            <a:r>
              <a:rPr lang="en-US" dirty="0" err="1"/>
              <a:t>dependencias</a:t>
            </a:r>
            <a:endParaRPr lang="es-AR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169678" y="336161"/>
            <a:ext cx="8488424" cy="61552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 baseline="0">
                <a:solidFill>
                  <a:srgbClr val="676767"/>
                </a:solidFill>
                <a:latin typeface="Century Gothic" charset="0"/>
                <a:ea typeface="Century Gothic" charset="0"/>
                <a:cs typeface="Century Gothic" charset="0"/>
                <a:sym typeface="Arial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dirty="0"/>
              <a:t>Tests </a:t>
            </a:r>
            <a:r>
              <a:rPr lang="en-US" dirty="0" err="1"/>
              <a:t>Unitarios</a:t>
            </a:r>
            <a:r>
              <a:rPr lang="en-US" dirty="0"/>
              <a:t> de 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72474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Feedback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3323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Resumen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2452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s-AR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69988" y="1936749"/>
            <a:ext cx="9458038" cy="2213861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s-AR" dirty="0" smtClean="0"/>
              <a:t>Estas prácticas: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Minimizan el número de errores en el producto </a:t>
            </a:r>
            <a:r>
              <a:rPr lang="es-AR" dirty="0" smtClean="0"/>
              <a:t>final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Hacen el código más </a:t>
            </a:r>
            <a:r>
              <a:rPr lang="es-AR" dirty="0" err="1" smtClean="0"/>
              <a:t>mantenible</a:t>
            </a:r>
            <a:endParaRPr lang="es-AR" dirty="0" smtClean="0"/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la detección temprana de errores en el ambiente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Reducen el tiempo de desarrollo y mantenimiento durante el ciclo de vida de un proyecto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/>
              <a:t>Mejoran la organización interna del equipo de desarrollo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dirty="0" smtClean="0"/>
              <a:t>Permiten generar métricas de cobertura de código</a:t>
            </a:r>
          </a:p>
          <a:p>
            <a:pPr lvl="1"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s-AR" b="1" dirty="0" smtClean="0"/>
              <a:t>Mejoran la calidad del producto final</a:t>
            </a:r>
          </a:p>
          <a:p>
            <a:pPr lvl="1">
              <a:spcAft>
                <a:spcPts val="400"/>
              </a:spcAft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1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Servicios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r>
              <a:rPr lang="es-ES" sz="2800" b="0" dirty="0" smtClean="0">
                <a:solidFill>
                  <a:srgbClr val="B6B6B7"/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Socios Tecnológicos</a:t>
            </a: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07759" y="2418442"/>
            <a:ext cx="2172029" cy="277572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Lean &amp; Agile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Security in Software Development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Software Quality Assurance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171450" indent="-171450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 panose="020B0604020202020204" pitchFamily="34" charset="0"/>
              <a:buChar char="•"/>
              <a:defRPr/>
            </a:pPr>
            <a:endParaRPr lang="en-US" sz="8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20407" y="2418442"/>
            <a:ext cx="2172029" cy="2775725"/>
          </a:xfrm>
          <a:prstGeom prst="rect">
            <a:avLst/>
          </a:prstGeom>
          <a:solidFill>
            <a:srgbClr val="7030A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Hybrid Cloud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Design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Plan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Build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    Operate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Manage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Security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&amp; Applications Integration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/>
            </a:r>
            <a:br>
              <a:rPr lang="en-US" sz="800" dirty="0">
                <a:solidFill>
                  <a:schemeClr val="tx1"/>
                </a:solidFill>
              </a:rPr>
            </a:b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48487" y="2418443"/>
            <a:ext cx="2172029" cy="2775724"/>
          </a:xfrm>
          <a:prstGeom prst="rect">
            <a:avLst/>
          </a:prstGeom>
          <a:solidFill>
            <a:srgbClr val="00B05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Service, Customer &amp; User Experience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Experience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Digital Touchpoint Software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Coaching &amp; Training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73785" y="2418442"/>
            <a:ext cx="2172029" cy="2775725"/>
          </a:xfrm>
          <a:prstGeom prst="rect">
            <a:avLst/>
          </a:prstGeom>
          <a:solidFill>
            <a:srgbClr val="FF0066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Customer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Intelligence &amp; </a:t>
            </a: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Insight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Bioinformatics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Analytics</a:t>
            </a:r>
            <a:endParaRPr lang="en-US" sz="1000" b="1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Data 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chemeClr val="bg1"/>
                </a:solidFill>
                <a:latin typeface="Calibri   "/>
              </a:rPr>
              <a:t>SQL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and NoSQL Platforms</a:t>
            </a: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800" kern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661137" y="2418443"/>
            <a:ext cx="2172029" cy="277572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lIns="108000" tIns="108000" rIns="108000"/>
          <a:lstStyle/>
          <a:p>
            <a:pPr marL="171450" indent="-171450">
              <a:lnSpc>
                <a:spcPts val="1200"/>
              </a:lnSpc>
              <a:spcAft>
                <a:spcPts val="400"/>
              </a:spcAft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schemeClr val="bg1"/>
                </a:solidFill>
                <a:latin typeface="Calibri   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Calibri   "/>
              </a:rPr>
              <a:t>Applications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Corporate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Mobile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Internet of Things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Cloud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Modernization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Security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Quality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Assurance</a:t>
            </a:r>
            <a:br>
              <a:rPr lang="en-US" sz="1000" dirty="0">
                <a:solidFill>
                  <a:schemeClr val="bg1"/>
                </a:solidFill>
                <a:latin typeface="Calibri   "/>
              </a:rPr>
            </a:b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     Evolution </a:t>
            </a:r>
            <a:r>
              <a:rPr lang="en-US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n-US" sz="1000" dirty="0" smtClean="0">
                <a:solidFill>
                  <a:schemeClr val="bg1"/>
                </a:solidFill>
                <a:latin typeface="Calibri   "/>
              </a:rPr>
              <a:t>Operations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>
                <a:solidFill>
                  <a:schemeClr val="bg1"/>
                </a:solidFill>
                <a:latin typeface="Calibri   "/>
              </a:rPr>
              <a:t>Integration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/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Cloud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&amp; </a:t>
            </a:r>
            <a:r>
              <a:rPr lang="es-AR" sz="1000" dirty="0" err="1">
                <a:solidFill>
                  <a:schemeClr val="bg1"/>
                </a:solidFill>
                <a:latin typeface="Calibri   "/>
              </a:rPr>
              <a:t>On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 premise</a:t>
            </a:r>
            <a:br>
              <a:rPr lang="es-AR" sz="1000" dirty="0">
                <a:solidFill>
                  <a:schemeClr val="bg1"/>
                </a:solidFill>
                <a:latin typeface="Calibri   "/>
              </a:rPr>
            </a:b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     Social </a:t>
            </a:r>
            <a:r>
              <a:rPr lang="es-AR" sz="1000" dirty="0">
                <a:solidFill>
                  <a:schemeClr val="bg1"/>
                </a:solidFill>
                <a:latin typeface="Calibri   "/>
              </a:rPr>
              <a:t>Media </a:t>
            </a:r>
            <a:r>
              <a:rPr lang="es-AR" sz="1000" dirty="0" smtClean="0">
                <a:solidFill>
                  <a:schemeClr val="bg1"/>
                </a:solidFill>
                <a:latin typeface="Calibri   "/>
              </a:rPr>
              <a:t>Channels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s-AR" sz="1000" dirty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Project Management</a:t>
            </a:r>
            <a:br>
              <a:rPr lang="es-AR" sz="1000" b="1" dirty="0" smtClean="0">
                <a:solidFill>
                  <a:schemeClr val="bg1"/>
                </a:solidFill>
                <a:latin typeface="Calibri   "/>
              </a:rPr>
            </a:br>
            <a:endParaRPr lang="es-AR" sz="1000" b="1" dirty="0" smtClean="0">
              <a:solidFill>
                <a:schemeClr val="bg1"/>
              </a:solidFill>
              <a:latin typeface="Calibri   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AR" sz="1000" b="1" dirty="0" smtClean="0">
                <a:solidFill>
                  <a:schemeClr val="bg1"/>
                </a:solidFill>
                <a:latin typeface="Calibri   "/>
              </a:rPr>
              <a:t>Managed </a:t>
            </a:r>
            <a:r>
              <a:rPr lang="es-AR" sz="1000" b="1" dirty="0">
                <a:solidFill>
                  <a:schemeClr val="bg1"/>
                </a:solidFill>
                <a:latin typeface="Calibri   "/>
              </a:rPr>
              <a:t>Applications Services</a:t>
            </a:r>
          </a:p>
          <a:p>
            <a:pPr marL="85725" indent="-85725">
              <a:lnSpc>
                <a:spcPts val="1200"/>
              </a:lnSpc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85725" indent="-85725"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Wingdings" pitchFamily="2" charset="2"/>
              <a:buChar char="§"/>
              <a:defRPr/>
            </a:pPr>
            <a:endParaRPr lang="en-US" sz="1000" kern="0" dirty="0" smtClea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fontAlgn="auto">
              <a:lnSpc>
                <a:spcPts val="1200"/>
              </a:lnSpc>
              <a:spcBef>
                <a:spcPts val="0"/>
              </a:spcBef>
              <a:spcAft>
                <a:spcPts val="400"/>
              </a:spcAft>
              <a:buSzPct val="100000"/>
              <a:defRPr/>
            </a:pPr>
            <a:endParaRPr lang="en-US" sz="1000" kern="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8488" y="1967569"/>
            <a:ext cx="2172029" cy="41033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DIGITAL TRANSFORMATION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1137" y="1967568"/>
            <a:ext cx="2172029" cy="41033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BUSINESS CRITICAL SOFTWARE DEVELOPMENT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73786" y="1967568"/>
            <a:ext cx="2172029" cy="410333"/>
          </a:xfrm>
          <a:prstGeom prst="rect">
            <a:avLst/>
          </a:prstGeom>
          <a:solidFill>
            <a:srgbClr val="F20D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DATA SCIENCE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307759" y="1967567"/>
            <a:ext cx="2172029" cy="41033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INNOVATION IN SOFTWARE DELIVERY</a:t>
            </a:r>
            <a:endParaRPr lang="es-AR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620407" y="1967567"/>
            <a:ext cx="2172029" cy="410333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>
                <a:solidFill>
                  <a:schemeClr val="bg1"/>
                </a:solidFill>
              </a:rPr>
              <a:t>HYBRID </a:t>
            </a:r>
            <a:r>
              <a:rPr lang="es-AR" sz="1200" b="1" dirty="0">
                <a:solidFill>
                  <a:schemeClr val="bg1"/>
                </a:solidFill>
              </a:rPr>
              <a:t>I</a:t>
            </a:r>
            <a:r>
              <a:rPr lang="es-AR" sz="1200" b="1" dirty="0" smtClean="0">
                <a:solidFill>
                  <a:schemeClr val="bg1"/>
                </a:solidFill>
              </a:rPr>
              <a:t>NFRASTRUCTURE</a:t>
            </a:r>
            <a:endParaRPr lang="es-AR" sz="12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1512" y="6034814"/>
            <a:ext cx="11136574" cy="537371"/>
            <a:chOff x="518614" y="6035613"/>
            <a:chExt cx="11136574" cy="537371"/>
          </a:xfrm>
        </p:grpSpPr>
        <p:grpSp>
          <p:nvGrpSpPr>
            <p:cNvPr id="74" name="Group 73"/>
            <p:cNvGrpSpPr/>
            <p:nvPr/>
          </p:nvGrpSpPr>
          <p:grpSpPr>
            <a:xfrm>
              <a:off x="518614" y="6131799"/>
              <a:ext cx="9516689" cy="389945"/>
              <a:chOff x="458674" y="5536656"/>
              <a:chExt cx="11321762" cy="46390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58674" y="5536656"/>
                <a:ext cx="9639647" cy="435598"/>
                <a:chOff x="491318" y="5436887"/>
                <a:chExt cx="11311903" cy="511164"/>
              </a:xfrm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318" y="5436887"/>
                  <a:ext cx="1446664" cy="37333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16165" y="5540217"/>
                  <a:ext cx="1564263" cy="238498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5582" y="5511861"/>
                  <a:ext cx="716585" cy="359133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05283" y="5677707"/>
                  <a:ext cx="1094749" cy="173498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4889" y="5450535"/>
                  <a:ext cx="1438332" cy="497516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8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4472" y="5477832"/>
                  <a:ext cx="2093944" cy="407030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8370" y="5580001"/>
                <a:ext cx="1542066" cy="42056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024" y="6035613"/>
              <a:ext cx="1502164" cy="537371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09" y="6171236"/>
            <a:ext cx="779412" cy="3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1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87869" cy="2806996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23152" y="1"/>
            <a:ext cx="12215152" cy="2836863"/>
          </a:xfrm>
          <a:prstGeom prst="rect">
            <a:avLst/>
          </a:prstGeom>
          <a:solidFill>
            <a:srgbClr val="E50000">
              <a:alpha val="63922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939318"/>
            <a:ext cx="6233200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>
                <a:solidFill>
                  <a:srgbClr val="FFFFFF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Muchas gracias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4893" y="2798328"/>
            <a:ext cx="3289752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Leandro Goldin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lgoldin@baufest.com</a:t>
            </a: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leangoldin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08867" y="3490705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773899" y="2866730"/>
            <a:ext cx="2304000" cy="1334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Argentina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+54 (11) 4118-8080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Roosevelt 1655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C1428BNC, Buenos Aires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533" dirty="0">
              <a:solidFill>
                <a:srgbClr val="333333"/>
              </a:solidFill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071125" y="2836863"/>
            <a:ext cx="2304000" cy="1247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España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Tel.: +34 91 745-2763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Fax: +34 91 561-5626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c/ Francisco Giralte,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28002, Madrid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767125" y="4000661"/>
            <a:ext cx="2304000" cy="17323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Mexico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</a:rPr>
              <a:t>Tel.: +52 (55) 5531-8878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Dante 36, Piso PH, Colonia Nueva Anzures </a:t>
            </a:r>
            <a:br>
              <a:rPr lang="es-AR" sz="1200" dirty="0">
                <a:latin typeface="Calibri" panose="020F0502020204030204" pitchFamily="34" charset="0"/>
              </a:rPr>
            </a:br>
            <a:r>
              <a:rPr lang="es-AR" sz="1200" dirty="0">
                <a:latin typeface="Calibri" panose="020F0502020204030204" pitchFamily="34" charset="0"/>
              </a:rPr>
              <a:t>Delegación Miguel Hidalgo, Ciudad de México, 11590 </a:t>
            </a: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0077899" y="4076216"/>
            <a:ext cx="1429157" cy="14234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USA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Tel</a:t>
            </a: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  +1 (617) 275-2420</a:t>
            </a:r>
            <a: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1 Broadway 14th floor</a:t>
            </a:r>
            <a:br>
              <a:rPr lang="en-US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Arial" pitchFamily="34" charset="0"/>
              </a:rPr>
              <a:t>Cambridge, MA 02142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</a:rPr>
              <a:t>601 108th Av NE, 23rd Floor, Bellevue </a:t>
            </a:r>
            <a:br>
              <a:rPr lang="en-US" sz="1200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Seattle, WA 98004</a:t>
            </a:r>
            <a:r>
              <a:rPr lang="en-US" sz="1200" dirty="0"/>
              <a:t> </a:t>
            </a:r>
            <a:endParaRPr lang="en-US" sz="1200" dirty="0">
              <a:latin typeface="Calibri" panose="020F050202020403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773899" y="5416456"/>
            <a:ext cx="2304000" cy="12733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tIns="12192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740000"/>
                </a:solidFill>
                <a:latin typeface="Calibri" panose="020F0502020204030204" pitchFamily="34" charset="0"/>
                <a:ea typeface="ＭＳ Ｐゴシック" pitchFamily="-108" charset="-128"/>
                <a:cs typeface="Arial" pitchFamily="34" charset="0"/>
              </a:rPr>
              <a:t>Chile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67" b="1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Tel.: +56 (2) 2840-9977 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General del Canto 526,</a:t>
            </a:r>
            <a:br>
              <a:rPr lang="es-AR" sz="1200" dirty="0">
                <a:latin typeface="Calibri" panose="020F0502020204030204" pitchFamily="34" charset="0"/>
                <a:cs typeface="Arial" pitchFamily="34" charset="0"/>
              </a:rPr>
            </a:b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7500652, Providencia,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200" dirty="0">
                <a:latin typeface="Calibri" panose="020F0502020204030204" pitchFamily="34" charset="0"/>
                <a:cs typeface="Arial" pitchFamily="34" charset="0"/>
              </a:rPr>
              <a:t>Santiago de Chile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200" dirty="0">
              <a:latin typeface="Calibri" panose="020F0502020204030204" pitchFamily="34" charset="0"/>
              <a:ea typeface="ＭＳ Ｐゴシック" pitchFamily="-108" charset="-128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118" y="4729163"/>
            <a:ext cx="3786771" cy="200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89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yriad Pro" panose="020B0503030403020204" pitchFamily="34" charset="0"/>
              </a:rPr>
              <a:t>Christian Smirnoff</a:t>
            </a:r>
            <a:endParaRPr lang="en-US" sz="2489" b="1" dirty="0">
              <a:solidFill>
                <a:schemeClr val="tx1">
                  <a:lumMod val="85000"/>
                  <a:lumOff val="1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Technical Expert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  <a:p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csmirnoff@baufest.com</a:t>
            </a:r>
            <a:b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</a:br>
            <a:r>
              <a:rPr lang="en-US" sz="2489" dirty="0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@</a:t>
            </a:r>
            <a:r>
              <a:rPr lang="en-US" sz="2489" dirty="0" err="1" smtClean="0">
                <a:solidFill>
                  <a:schemeClr val="bg1">
                    <a:lumMod val="65000"/>
                  </a:schemeClr>
                </a:solidFill>
                <a:latin typeface="Myriad Pro" panose="020B0503030403020204" pitchFamily="34" charset="0"/>
              </a:rPr>
              <a:t>CASmirnoff</a:t>
            </a:r>
            <a:endParaRPr lang="en-US" sz="2489" dirty="0">
              <a:solidFill>
                <a:schemeClr val="bg1">
                  <a:lumMod val="65000"/>
                </a:schemeClr>
              </a:solidFill>
              <a:latin typeface="Myriad Pro" panose="020B0503030403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202093" y="5421540"/>
            <a:ext cx="2692572" cy="11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4886110"/>
            <a:ext cx="1577723" cy="16423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" y="3126018"/>
            <a:ext cx="1577723" cy="164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1"/>
          <p:cNvSpPr txBox="1">
            <a:spLocks/>
          </p:cNvSpPr>
          <p:nvPr/>
        </p:nvSpPr>
        <p:spPr>
          <a:xfrm>
            <a:off x="1080640" y="337610"/>
            <a:ext cx="8154577" cy="114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AR" sz="2800" b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Segoe UI Light" panose="020B0502040204020203" pitchFamily="34" charset="0"/>
              </a:rPr>
              <a:t>Clientes</a:t>
            </a:r>
            <a: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  <a:t/>
            </a:r>
            <a:br>
              <a:rPr lang="en" sz="2800" b="0" dirty="0" smtClean="0">
                <a:latin typeface="Century Gothic" panose="020B0502020202020204" pitchFamily="34" charset="0"/>
                <a:cs typeface="Segoe UI Light" panose="020B0502040204020203" pitchFamily="34" charset="0"/>
              </a:rPr>
            </a:br>
            <a:endParaRPr lang="es-ES" sz="2800" b="0" dirty="0">
              <a:solidFill>
                <a:srgbClr val="B6B6B7"/>
              </a:solidFill>
              <a:latin typeface="Century Gothic" panose="020B0502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TextBox 33"/>
          <p:cNvSpPr txBox="1">
            <a:spLocks noChangeArrowheads="1"/>
          </p:cNvSpPr>
          <p:nvPr/>
        </p:nvSpPr>
        <p:spPr bwMode="auto">
          <a:xfrm>
            <a:off x="1109730" y="1407907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+100 </a:t>
            </a:r>
            <a:r>
              <a:rPr lang="es-AR" sz="2400" dirty="0">
                <a:latin typeface="+mj-lt"/>
              </a:rPr>
              <a:t>empresas líderes confían </a:t>
            </a:r>
            <a:endParaRPr lang="es-AR" sz="2400" dirty="0" smtClean="0">
              <a:latin typeface="+mj-lt"/>
            </a:endParaRPr>
          </a:p>
          <a:p>
            <a:pPr eaLnBrk="1" hangingPunct="1"/>
            <a:r>
              <a:rPr lang="es-AR" sz="2400" dirty="0" smtClean="0">
                <a:latin typeface="+mj-lt"/>
              </a:rPr>
              <a:t>en </a:t>
            </a:r>
            <a:r>
              <a:rPr lang="es-AR" sz="2400" dirty="0">
                <a:latin typeface="+mj-lt"/>
              </a:rPr>
              <a:t>nosotros…</a:t>
            </a:r>
          </a:p>
        </p:txBody>
      </p:sp>
      <p:sp>
        <p:nvSpPr>
          <p:cNvPr id="125" name="TextBox 33"/>
          <p:cNvSpPr txBox="1">
            <a:spLocks noChangeArrowheads="1"/>
          </p:cNvSpPr>
          <p:nvPr/>
        </p:nvSpPr>
        <p:spPr bwMode="auto">
          <a:xfrm>
            <a:off x="5869305" y="1355168"/>
            <a:ext cx="5246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2400" b="1" dirty="0" smtClean="0">
                <a:solidFill>
                  <a:srgbClr val="DA1218"/>
                </a:solidFill>
                <a:latin typeface="+mj-lt"/>
              </a:rPr>
              <a:t>+95% </a:t>
            </a:r>
            <a:r>
              <a:rPr lang="es-AR" sz="2400" dirty="0" smtClean="0">
                <a:latin typeface="+mj-lt"/>
              </a:rPr>
              <a:t>es nuestro índice promedio de satisfacción de clientes…</a:t>
            </a:r>
            <a:endParaRPr lang="es-AR" sz="2400" dirty="0">
              <a:latin typeface="+mj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347050" y="2548519"/>
            <a:ext cx="11469238" cy="4078552"/>
            <a:chOff x="347050" y="2548519"/>
            <a:chExt cx="11469238" cy="407855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904" y="6114466"/>
              <a:ext cx="1247967" cy="5126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346" y="6036366"/>
              <a:ext cx="559104" cy="55910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01" y="6073975"/>
              <a:ext cx="959834" cy="53255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462" y="4194037"/>
              <a:ext cx="1100148" cy="83983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0111" y="6093605"/>
              <a:ext cx="1181996" cy="53252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085" y="3320209"/>
              <a:ext cx="957486" cy="22341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893" y="2660575"/>
              <a:ext cx="1128552" cy="34561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851" y="6127577"/>
              <a:ext cx="1527993" cy="3402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593" y="3856219"/>
              <a:ext cx="554116" cy="4199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594" y="5578382"/>
              <a:ext cx="616533" cy="24661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153" y="4459378"/>
              <a:ext cx="597648" cy="21515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00" y="5506638"/>
              <a:ext cx="1193403" cy="4008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12" y="4953121"/>
              <a:ext cx="1140085" cy="38061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604" y="3199021"/>
              <a:ext cx="465790" cy="4657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307" y="3215802"/>
              <a:ext cx="622031" cy="4468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680" y="3189482"/>
              <a:ext cx="457281" cy="4572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857" y="5541208"/>
              <a:ext cx="1524560" cy="58636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32" y="3824487"/>
              <a:ext cx="454268" cy="45426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50" y="5418335"/>
              <a:ext cx="693538" cy="6006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15" y="4446531"/>
              <a:ext cx="1383097" cy="34058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94" y="2632790"/>
              <a:ext cx="710377" cy="3890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5" y="3083531"/>
              <a:ext cx="912590" cy="64895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884" y="5015708"/>
              <a:ext cx="996296" cy="2697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64" y="4968358"/>
              <a:ext cx="1151468" cy="238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96" y="4493139"/>
              <a:ext cx="996907" cy="2410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75" y="5520313"/>
              <a:ext cx="755646" cy="39671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50" y="4487109"/>
              <a:ext cx="1082901" cy="25306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741" y="5573731"/>
              <a:ext cx="1144368" cy="26928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9608" y="4356228"/>
              <a:ext cx="724044" cy="28099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278" y="6020906"/>
              <a:ext cx="1109118" cy="54172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101" y="4953121"/>
              <a:ext cx="1443675" cy="36893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2485" y="2649009"/>
              <a:ext cx="1714606" cy="22236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831" y="5064567"/>
              <a:ext cx="1479067" cy="15483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05" y="6164373"/>
              <a:ext cx="737388" cy="34340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2908" y="5565557"/>
              <a:ext cx="1161416" cy="2688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173" y="4933082"/>
              <a:ext cx="931204" cy="43475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110" y="3289087"/>
              <a:ext cx="1823404" cy="27351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822" y="4445812"/>
              <a:ext cx="1132816" cy="33871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309" y="3913558"/>
              <a:ext cx="867267" cy="30523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3811705"/>
              <a:ext cx="721871" cy="54140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066" y="4332580"/>
              <a:ext cx="709322" cy="443326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948" y="6158859"/>
              <a:ext cx="1038013" cy="38574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764" y="3689960"/>
              <a:ext cx="932674" cy="54215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3414" y="2548519"/>
              <a:ext cx="903198" cy="51666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022" y="2671056"/>
              <a:ext cx="1132661" cy="30715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498" y="4860479"/>
              <a:ext cx="962154" cy="52790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8" y="2566779"/>
              <a:ext cx="1127182" cy="51474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819" y="3136353"/>
              <a:ext cx="523841" cy="5238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540" y="2625516"/>
              <a:ext cx="1159323" cy="31923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746" y="4968358"/>
              <a:ext cx="995778" cy="31365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15" y="3773486"/>
              <a:ext cx="1222717" cy="611359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157" y="4478135"/>
              <a:ext cx="918456" cy="24614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380" y="3717087"/>
              <a:ext cx="762346" cy="544833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903" y="5475070"/>
              <a:ext cx="689868" cy="52279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58" y="5547649"/>
              <a:ext cx="1015538" cy="31885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876" y="4315336"/>
              <a:ext cx="1176765" cy="4177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927" y="4860834"/>
              <a:ext cx="984203" cy="53428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270" y="3910111"/>
              <a:ext cx="1038724" cy="32200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1321" y="3715433"/>
              <a:ext cx="904098" cy="528008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89" y="2614917"/>
              <a:ext cx="1675278" cy="37358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697" y="3194300"/>
              <a:ext cx="534147" cy="530819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8522" y="5486875"/>
              <a:ext cx="1468181" cy="499182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468" y="3273987"/>
              <a:ext cx="1524530" cy="31862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8150" y="6258023"/>
              <a:ext cx="2369902" cy="25810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133" y="3889908"/>
              <a:ext cx="1100252" cy="26662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853" y="3300199"/>
              <a:ext cx="865396" cy="31097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1102" y="3855455"/>
              <a:ext cx="955186" cy="193425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7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4158" y="3172466"/>
              <a:ext cx="709494" cy="406069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365" y="2618207"/>
              <a:ext cx="832989" cy="44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08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4" t="8411" r="38237" b="7622"/>
          <a:stretch/>
        </p:blipFill>
        <p:spPr>
          <a:xfrm>
            <a:off x="0" y="0"/>
            <a:ext cx="5895834" cy="6887335"/>
          </a:xfrm>
          <a:prstGeom prst="rect">
            <a:avLst/>
          </a:prstGeom>
        </p:spPr>
      </p:pic>
      <p:sp>
        <p:nvSpPr>
          <p:cNvPr id="5" name="Shape 53"/>
          <p:cNvSpPr/>
          <p:nvPr/>
        </p:nvSpPr>
        <p:spPr>
          <a:xfrm>
            <a:off x="-12596" y="0"/>
            <a:ext cx="5908430" cy="6885400"/>
          </a:xfrm>
          <a:prstGeom prst="rect">
            <a:avLst/>
          </a:prstGeom>
          <a:solidFill>
            <a:srgbClr val="C00000">
              <a:alpha val="8192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/>
          </a:p>
        </p:txBody>
      </p:sp>
      <p:sp>
        <p:nvSpPr>
          <p:cNvPr id="6" name="Shape 10"/>
          <p:cNvSpPr/>
          <p:nvPr/>
        </p:nvSpPr>
        <p:spPr>
          <a:xfrm>
            <a:off x="672763" y="813605"/>
            <a:ext cx="60959" cy="11499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89">
              <a:solidFill>
                <a:srgbClr val="FFFFFF"/>
              </a:solidFill>
            </a:endParaRPr>
          </a:p>
        </p:txBody>
      </p:sp>
      <p:sp>
        <p:nvSpPr>
          <p:cNvPr id="7" name="Shape 294"/>
          <p:cNvSpPr txBox="1">
            <a:spLocks/>
          </p:cNvSpPr>
          <p:nvPr/>
        </p:nvSpPr>
        <p:spPr>
          <a:xfrm>
            <a:off x="1029915" y="558318"/>
            <a:ext cx="4756736" cy="154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tillium Web"/>
              <a:buNone/>
              <a:defRPr sz="2600" b="1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Baufest en </a:t>
            </a:r>
          </a:p>
          <a:p>
            <a:r>
              <a:rPr lang="en" sz="4800" b="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cifras</a:t>
            </a:r>
            <a:endParaRPr lang="en" sz="4800" b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6608" y="1291433"/>
            <a:ext cx="5654229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Oficinas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Argentina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México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Chile, España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y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USA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1.000 proyectos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50 países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 América, Europa, Asia y África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350 personas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+310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dedicadas a servicios e IT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Antigüedad</a:t>
            </a: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top </a:t>
            </a:r>
            <a:r>
              <a:rPr lang="es-ES" sz="16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customers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entre 18 y 5 años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+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95%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índice de satisfacción de clientes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Desde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2008,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entre las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mejores empresas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para trabajar en la Argentina </a:t>
            </a: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ISO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9001 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en Gestión de Servicios de Software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spcBef>
                <a:spcPts val="700"/>
              </a:spcBef>
              <a:spcAft>
                <a:spcPts val="700"/>
              </a:spcAft>
              <a:buClr>
                <a:schemeClr val="bg1"/>
              </a:buClr>
            </a:pP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s-ES" sz="1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Calificación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Investment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 Grade</a:t>
            </a:r>
            <a:r>
              <a:rPr lang="es-ES" sz="1600" dirty="0">
                <a:solidFill>
                  <a:schemeClr val="tx1"/>
                </a:solidFill>
                <a:latin typeface="Calibri Light" panose="020F0302020204030204" pitchFamily="34" charset="0"/>
              </a:rPr>
              <a:t> otorgada por </a:t>
            </a:r>
            <a:r>
              <a:rPr lang="es-ES" sz="1600" b="1" dirty="0">
                <a:solidFill>
                  <a:schemeClr val="tx1"/>
                </a:solidFill>
                <a:latin typeface="Calibri Light" panose="020F0302020204030204" pitchFamily="34" charset="0"/>
              </a:rPr>
              <a:t>Standard &amp; </a:t>
            </a:r>
            <a:r>
              <a:rPr lang="es-ES" sz="16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Poor’s</a:t>
            </a:r>
            <a:endParaRPr lang="es-AR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lnSpc>
                <a:spcPct val="200000"/>
              </a:lnSpc>
            </a:pPr>
            <a:endParaRPr lang="es-AR" sz="1800" dirty="0" err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64" y="485232"/>
            <a:ext cx="1531795" cy="4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837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>
                <a:solidFill>
                  <a:srgbClr val="000000"/>
                </a:solidFill>
              </a:rPr>
              <a:t>Ingeniería en Sistemas de Información - UTN</a:t>
            </a: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i="1" dirty="0" err="1">
                <a:solidFill>
                  <a:srgbClr val="000000"/>
                </a:solidFill>
              </a:rPr>
              <a:t>.Net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>
                <a:solidFill>
                  <a:srgbClr val="000000"/>
                </a:solidFill>
              </a:rPr>
              <a:t>Technical</a:t>
            </a:r>
            <a:r>
              <a:rPr lang="es-AR" altLang="es-AR" i="1" dirty="0">
                <a:solidFill>
                  <a:srgbClr val="000000"/>
                </a:solidFill>
              </a:rPr>
              <a:t> </a:t>
            </a:r>
            <a:r>
              <a:rPr lang="es-AR" altLang="es-AR" i="1" dirty="0" err="1" smtClean="0">
                <a:solidFill>
                  <a:srgbClr val="000000"/>
                </a:solidFill>
              </a:rPr>
              <a:t>Expert</a:t>
            </a:r>
            <a:endParaRPr lang="es-AR" altLang="es-AR" i="1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3 </a:t>
            </a:r>
            <a:r>
              <a:rPr lang="es-AR" altLang="es-AR" dirty="0">
                <a:solidFill>
                  <a:srgbClr val="000000"/>
                </a:solidFill>
              </a:rPr>
              <a:t>años en </a:t>
            </a:r>
            <a:r>
              <a:rPr lang="es-AR" altLang="es-AR" dirty="0" smtClean="0">
                <a:solidFill>
                  <a:srgbClr val="000000"/>
                </a:solidFill>
              </a:rPr>
              <a:t>Baufest</a:t>
            </a: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</a:rPr>
              <a:t>@</a:t>
            </a:r>
            <a:r>
              <a:rPr lang="es-AR" altLang="es-AR" dirty="0" err="1" smtClean="0">
                <a:solidFill>
                  <a:srgbClr val="000000"/>
                </a:solidFill>
              </a:rPr>
              <a:t>LeanGoldin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2"/>
              </a:rPr>
              <a:t>lgoldin@baufest.com</a:t>
            </a:r>
            <a:endParaRPr lang="es-AR" altLang="es-AR" dirty="0" smtClean="0">
              <a:solidFill>
                <a:srgbClr val="000000"/>
              </a:solidFill>
              <a:hlinkClick r:id="rId3"/>
            </a:endParaRPr>
          </a:p>
          <a:p>
            <a:pPr defTabSz="914363">
              <a:spcAft>
                <a:spcPts val="400"/>
              </a:spcAft>
              <a:buSzPct val="100000"/>
            </a:pP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s-AR" altLang="es-AR" dirty="0">
                <a:solidFill>
                  <a:srgbClr val="000000"/>
                </a:solidFill>
                <a:hlinkClick r:id="rId3"/>
              </a:rPr>
              <a:t>://www.linkedin.com/in/leandrogoldin</a:t>
            </a:r>
            <a:r>
              <a:rPr lang="es-AR" altLang="es-AR" dirty="0" smtClean="0">
                <a:solidFill>
                  <a:srgbClr val="000000"/>
                </a:solidFill>
                <a:hlinkClick r:id="rId3"/>
              </a:rPr>
              <a:t>/</a:t>
            </a:r>
            <a:endParaRPr lang="es-AR" altLang="es-AR" dirty="0" smtClean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altLang="es-AR" dirty="0">
              <a:solidFill>
                <a:srgbClr val="000000"/>
              </a:solidFill>
            </a:endParaRPr>
          </a:p>
          <a:p>
            <a:pPr defTabSz="914363">
              <a:spcAft>
                <a:spcPts val="400"/>
              </a:spcAft>
              <a:buSzPct val="100000"/>
            </a:pPr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678" y="334613"/>
            <a:ext cx="8488424" cy="615523"/>
          </a:xfrm>
        </p:spPr>
        <p:txBody>
          <a:bodyPr/>
          <a:lstStyle/>
          <a:p>
            <a:r>
              <a:rPr lang="es-AR" dirty="0" smtClean="0"/>
              <a:t>Sobre los instructores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Leandro Goldin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8328333"/>
      </p:ext>
    </p:extLst>
  </p:cSld>
  <p:clrMapOvr>
    <a:masterClrMapping/>
  </p:clrMapOvr>
</p:sld>
</file>

<file path=ppt/theme/theme1.xml><?xml version="1.0" encoding="utf-8"?>
<a:theme xmlns:a="http://schemas.openxmlformats.org/drawingml/2006/main" name="Baufest Template 2016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200000"/>
          </a:lnSpc>
          <a:defRPr sz="1600" dirty="0" err="1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on-v5" id="{DFB20FC5-6D37-5845-802B-E35883B07B9B}" vid="{8E8EED66-158A-4842-914B-1057AC1E4D9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ADB8EEE65C30C46B0738F337B75258F" ma:contentTypeVersion="0" ma:contentTypeDescription="Crear nuevo documento." ma:contentTypeScope="" ma:versionID="7bfd305fe848610ec8ddd6cb2c1629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9A6B9D-DD38-4AD9-8569-FE55D7D218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B95CA3-6658-4A3E-BCCB-86304949D8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BEB935-7F6F-426D-B200-B7CC03EB4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2088</Words>
  <Application>Microsoft Office PowerPoint</Application>
  <PresentationFormat>Widescreen</PresentationFormat>
  <Paragraphs>421</Paragraphs>
  <Slides>50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ＭＳ Ｐゴシック</vt:lpstr>
      <vt:lpstr>Arial</vt:lpstr>
      <vt:lpstr>Calibri</vt:lpstr>
      <vt:lpstr>Calibri   </vt:lpstr>
      <vt:lpstr>Calibri Light</vt:lpstr>
      <vt:lpstr>Century Gothic</vt:lpstr>
      <vt:lpstr>Courier New</vt:lpstr>
      <vt:lpstr>Myriad Pro</vt:lpstr>
      <vt:lpstr>Segoe UI</vt:lpstr>
      <vt:lpstr>Segoe UI Light</vt:lpstr>
      <vt:lpstr>Titillium Web</vt:lpstr>
      <vt:lpstr>Verdana</vt:lpstr>
      <vt:lpstr>Wingdings</vt:lpstr>
      <vt:lpstr>Baufest Template 2016</vt:lpstr>
      <vt:lpstr>Image</vt:lpstr>
      <vt:lpstr>Diseñando Aplicaciones Testeables</vt:lpstr>
      <vt:lpstr>Agenda</vt:lpstr>
      <vt:lpstr>Sobre Baufest</vt:lpstr>
      <vt:lpstr>PowerPoint Presentation</vt:lpstr>
      <vt:lpstr>PowerPoint Presentation</vt:lpstr>
      <vt:lpstr>PowerPoint Presentation</vt:lpstr>
      <vt:lpstr>PowerPoint Presentation</vt:lpstr>
      <vt:lpstr>Sobre los instructores</vt:lpstr>
      <vt:lpstr>Sobre los instructores</vt:lpstr>
      <vt:lpstr>Sobre los instructores</vt:lpstr>
      <vt:lpstr>Objetivos</vt:lpstr>
      <vt:lpstr>Objetivos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Testing del desarrollador</vt:lpstr>
      <vt:lpstr>Tests Unitarios</vt:lpstr>
      <vt:lpstr>Tests Unitarios</vt:lpstr>
      <vt:lpstr>Tests Unitarios</vt:lpstr>
      <vt:lpstr>Tests Unitarios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Código Legacy</vt:lpstr>
      <vt:lpstr>Coding time!</vt:lpstr>
      <vt:lpstr>Coding time!</vt:lpstr>
      <vt:lpstr>Tests Unitarios de Frontend (Bonus Track)</vt:lpstr>
      <vt:lpstr>Tests Unitarios de Frontend</vt:lpstr>
      <vt:lpstr>Tests Unitarios de Frontend</vt:lpstr>
      <vt:lpstr>Tests Unitarios de Frontend</vt:lpstr>
      <vt:lpstr>Tests Unitarios de Frontend</vt:lpstr>
      <vt:lpstr>PowerPoint Presentation</vt:lpstr>
      <vt:lpstr>Feedback</vt:lpstr>
      <vt:lpstr>Resumen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2016-11-02T15:21:30Z</dcterms:created>
  <dcterms:modified xsi:type="dcterms:W3CDTF">2017-09-25T13:49:55Z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0x0101003ADB8EEE65C30C46B0738F337B75258F</vt:lpwstr>
  </property>
</Properties>
</file>