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1" r:id="rId4"/>
  </p:sldMasterIdLst>
  <p:notesMasterIdLst>
    <p:notesMasterId r:id="rId34"/>
  </p:notesMasterIdLst>
  <p:handoutMasterIdLst>
    <p:handoutMasterId r:id="rId35"/>
  </p:handoutMasterIdLst>
  <p:sldIdLst>
    <p:sldId id="377" r:id="rId5"/>
    <p:sldId id="325" r:id="rId6"/>
    <p:sldId id="334" r:id="rId7"/>
    <p:sldId id="333" r:id="rId8"/>
    <p:sldId id="335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8" r:id="rId17"/>
    <p:sldId id="359" r:id="rId18"/>
    <p:sldId id="360" r:id="rId19"/>
    <p:sldId id="336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38" r:id="rId28"/>
    <p:sldId id="368" r:id="rId29"/>
    <p:sldId id="340" r:id="rId30"/>
    <p:sldId id="341" r:id="rId31"/>
    <p:sldId id="369" r:id="rId32"/>
    <p:sldId id="323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00"/>
    <a:srgbClr val="EC186A"/>
    <a:srgbClr val="74CA87"/>
    <a:srgbClr val="676767"/>
    <a:srgbClr val="A3A3A3"/>
    <a:srgbClr val="C7C7C7"/>
    <a:srgbClr val="F3F3F3"/>
    <a:srgbClr val="23AF54"/>
    <a:srgbClr val="1D3D92"/>
    <a:srgbClr val="003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F5546-9BE6-400C-BC28-BBF5A6208BA4}">
  <a:tblStyle styleId="{F90F5546-9BE6-400C-BC28-BBF5A6208B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3" autoAdjust="0"/>
    <p:restoredTop sz="94195" autoAdjust="0"/>
  </p:normalViewPr>
  <p:slideViewPr>
    <p:cSldViewPr snapToGrid="0" showGuides="1">
      <p:cViewPr varScale="1">
        <p:scale>
          <a:sx n="70" d="100"/>
          <a:sy n="70" d="100"/>
        </p:scale>
        <p:origin x="294" y="66"/>
      </p:cViewPr>
      <p:guideLst/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7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38450-C1FA-8643-88B1-0782D94A79AF}" type="datetimeFigureOut">
              <a:rPr lang="es-ES_tradnl" smtClean="0"/>
              <a:t>18/10/2017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3C885-B5B2-834F-B03F-74E31060E41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2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128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1886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20927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02493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7687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5102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71670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99338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48779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79968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5035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19342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30592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66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6224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8834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83111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5368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4052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0127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4737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+ tex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1"/>
            <a:endParaRPr lang="es-ES" dirty="0" smtClean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98762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2" y="13647"/>
            <a:ext cx="12188948" cy="682482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2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1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Clic aquí para editar el Título</a:t>
            </a:r>
            <a:endParaRPr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4619" y="2458650"/>
            <a:ext cx="1341220" cy="1559699"/>
          </a:xfrm>
          <a:prstGeom prst="rect">
            <a:avLst/>
          </a:prstGeom>
        </p:spPr>
      </p:pic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857" y="2420923"/>
            <a:ext cx="1341220" cy="1559699"/>
          </a:xfrm>
          <a:prstGeom prst="rect">
            <a:avLst/>
          </a:prstGeom>
        </p:spPr>
      </p:pic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14" y="2420923"/>
            <a:ext cx="1341220" cy="1559699"/>
          </a:xfrm>
          <a:prstGeom prst="rect">
            <a:avLst/>
          </a:prstGeom>
        </p:spPr>
      </p:pic>
      <p:sp>
        <p:nvSpPr>
          <p:cNvPr id="10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92658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92658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94379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94379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262178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262178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433303" y="4000500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433303" y="4445158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pic>
        <p:nvPicPr>
          <p:cNvPr id="28" name="Picture 6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262" y="2479273"/>
            <a:ext cx="1341220" cy="1559699"/>
          </a:xfrm>
          <a:prstGeom prst="rect">
            <a:avLst/>
          </a:prstGeom>
        </p:spPr>
      </p:pic>
      <p:pic>
        <p:nvPicPr>
          <p:cNvPr id="29" name="Picture 6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0668" y="2479273"/>
            <a:ext cx="1341220" cy="15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1"/>
          <p:cNvSpPr txBox="1">
            <a:spLocks/>
          </p:cNvSpPr>
          <p:nvPr userDrawn="1"/>
        </p:nvSpPr>
        <p:spPr>
          <a:xfrm>
            <a:off x="1000953" y="1364229"/>
            <a:ext cx="8154577" cy="11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Contexto del problema</a:t>
            </a:r>
            <a:b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Entendimiento de las necesidades del cliente</a:t>
            </a:r>
            <a:endParaRPr lang="en" sz="2800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207504" cy="3454469"/>
          </a:xfrm>
          <a:prstGeom prst="rect">
            <a:avLst/>
          </a:prstGeom>
        </p:spPr>
      </p:pic>
      <p:sp>
        <p:nvSpPr>
          <p:cNvPr id="3" name="Shape 9"/>
          <p:cNvSpPr/>
          <p:nvPr userDrawn="1"/>
        </p:nvSpPr>
        <p:spPr>
          <a:xfrm>
            <a:off x="0" y="0"/>
            <a:ext cx="12230541" cy="3454471"/>
          </a:xfrm>
          <a:prstGeom prst="rect">
            <a:avLst/>
          </a:prstGeom>
          <a:solidFill>
            <a:srgbClr val="1D3D92">
              <a:alpha val="76863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1200150" y="111246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10" name="Shape 10"/>
          <p:cNvSpPr/>
          <p:nvPr userDrawn="1"/>
        </p:nvSpPr>
        <p:spPr>
          <a:xfrm>
            <a:off x="772001" y="119535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7396" y="3560671"/>
            <a:ext cx="1341220" cy="1559699"/>
          </a:xfrm>
          <a:prstGeom prst="rect">
            <a:avLst/>
          </a:prstGeom>
        </p:spPr>
      </p:pic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939" y="3560671"/>
            <a:ext cx="1341220" cy="1559699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7944" y="3560671"/>
            <a:ext cx="1341220" cy="1559699"/>
          </a:xfrm>
          <a:prstGeom prst="rect">
            <a:avLst/>
          </a:prstGeom>
        </p:spPr>
      </p:pic>
      <p:sp>
        <p:nvSpPr>
          <p:cNvPr id="14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60076" y="513828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60076" y="558294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31533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4431533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102990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102990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1"/>
          <p:cNvSpPr/>
          <p:nvPr/>
        </p:nvSpPr>
        <p:spPr>
          <a:xfrm>
            <a:off x="927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0" name="Shape 30"/>
          <p:cNvSpPr/>
          <p:nvPr userDrawn="1"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 userDrawn="1"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3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35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492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36" name="Oval 31"/>
          <p:cNvSpPr/>
          <p:nvPr userDrawn="1"/>
        </p:nvSpPr>
        <p:spPr>
          <a:xfrm>
            <a:off x="927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7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492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2" name="Oval 31"/>
          <p:cNvSpPr/>
          <p:nvPr userDrawn="1"/>
        </p:nvSpPr>
        <p:spPr>
          <a:xfrm>
            <a:off x="3213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778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4" name="Oval 31"/>
          <p:cNvSpPr/>
          <p:nvPr userDrawn="1"/>
        </p:nvSpPr>
        <p:spPr>
          <a:xfrm>
            <a:off x="3213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5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778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6" name="Oval 31"/>
          <p:cNvSpPr/>
          <p:nvPr userDrawn="1"/>
        </p:nvSpPr>
        <p:spPr>
          <a:xfrm>
            <a:off x="5499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7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64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8" name="Oval 31"/>
          <p:cNvSpPr/>
          <p:nvPr userDrawn="1"/>
        </p:nvSpPr>
        <p:spPr>
          <a:xfrm>
            <a:off x="5499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9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64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0" name="Oval 31"/>
          <p:cNvSpPr/>
          <p:nvPr userDrawn="1"/>
        </p:nvSpPr>
        <p:spPr>
          <a:xfrm>
            <a:off x="7785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1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350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2" name="Oval 31"/>
          <p:cNvSpPr/>
          <p:nvPr userDrawn="1"/>
        </p:nvSpPr>
        <p:spPr>
          <a:xfrm>
            <a:off x="7785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3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350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9" name="Oval 31"/>
          <p:cNvSpPr/>
          <p:nvPr userDrawn="1"/>
        </p:nvSpPr>
        <p:spPr>
          <a:xfrm>
            <a:off x="10071587" y="200343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0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636806" y="336694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61" name="Oval 31"/>
          <p:cNvSpPr/>
          <p:nvPr userDrawn="1"/>
        </p:nvSpPr>
        <p:spPr>
          <a:xfrm>
            <a:off x="10071587" y="438923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2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636806" y="575274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482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uccess case 1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graphicFrame>
        <p:nvGraphicFramePr>
          <p:cNvPr id="62" name="Object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91718551"/>
              </p:ext>
            </p:extLst>
          </p:nvPr>
        </p:nvGraphicFramePr>
        <p:xfrm>
          <a:off x="3719254" y="4321502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Image" r:id="rId4" imgW="2920320" imgH="2856960" progId="Photoshop.Image.16">
                  <p:embed/>
                </p:oleObj>
              </mc:Choice>
              <mc:Fallback>
                <p:oleObj name="Image" r:id="rId4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9254" y="4321502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4"/>
          <p:cNvGraphicFramePr>
            <a:graphicFrameLocks noChangeAspect="1"/>
          </p:cNvGraphicFramePr>
          <p:nvPr userDrawn="1">
            <p:extLst/>
          </p:nvPr>
        </p:nvGraphicFramePr>
        <p:xfrm>
          <a:off x="5842603" y="4300215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Image" r:id="rId6" imgW="2920320" imgH="2856960" progId="Photoshop.Image.16">
                  <p:embed/>
                </p:oleObj>
              </mc:Choice>
              <mc:Fallback>
                <p:oleObj name="Image" r:id="rId6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2603" y="4300215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1194735"/>
              </p:ext>
            </p:extLst>
          </p:nvPr>
        </p:nvGraphicFramePr>
        <p:xfrm>
          <a:off x="5842602" y="2219181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Image" r:id="rId8" imgW="2920320" imgH="2856960" progId="Photoshop.Image.16">
                  <p:embed/>
                </p:oleObj>
              </mc:Choice>
              <mc:Fallback>
                <p:oleObj name="Image" r:id="rId8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2602" y="2219181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imagen 3"/>
          <p:cNvSpPr>
            <a:spLocks noGrp="1"/>
          </p:cNvSpPr>
          <p:nvPr>
            <p:ph type="pic" sz="quarter" idx="11" hasCustomPrompt="1"/>
          </p:nvPr>
        </p:nvSpPr>
        <p:spPr>
          <a:xfrm>
            <a:off x="3719771" y="2219181"/>
            <a:ext cx="1962150" cy="1919288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Imagen del cliente</a:t>
            </a:r>
            <a:endParaRPr lang="es-ES_tradnl" dirty="0"/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2227596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empresa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2644458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73930" y="4321502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solución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73930" y="4738364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028647" y="2219181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El problema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028647" y="2636043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8028647" y="4321502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Beneficios obtenidos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8028647" y="4738364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1111770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0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7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77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4 Team 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31245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24690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51482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45308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51482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45308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31486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25694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26024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46642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26851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46910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8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6 Team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23244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16689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39671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33497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39671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33497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23485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17693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18023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34831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18850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35099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cxnSp>
        <p:nvCxnSpPr>
          <p:cNvPr id="61" name="Straight Connector 18"/>
          <p:cNvCxnSpPr/>
          <p:nvPr userDrawn="1"/>
        </p:nvCxnSpPr>
        <p:spPr>
          <a:xfrm>
            <a:off x="2464505" y="56435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 userDrawn="1"/>
        </p:nvSpPr>
        <p:spPr>
          <a:xfrm>
            <a:off x="990599" y="50261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3" name="Straight Connector 18"/>
          <p:cNvCxnSpPr/>
          <p:nvPr userDrawn="1"/>
        </p:nvCxnSpPr>
        <p:spPr>
          <a:xfrm>
            <a:off x="8199931" y="56435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 userDrawn="1"/>
        </p:nvSpPr>
        <p:spPr>
          <a:xfrm>
            <a:off x="6726025" y="50261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207069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6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2455826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7" name="Marcador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1162135" y="51595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68" name="Marcador de imagen 7"/>
          <p:cNvSpPr>
            <a:spLocks noGrp="1"/>
          </p:cNvSpPr>
          <p:nvPr>
            <p:ph type="pic" sz="quarter" idx="21" hasCustomPrompt="1"/>
          </p:nvPr>
        </p:nvSpPr>
        <p:spPr>
          <a:xfrm>
            <a:off x="6859374" y="51863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33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391"/>
            <a:ext cx="12192000" cy="6823243"/>
          </a:xfrm>
          <a:prstGeom prst="rect">
            <a:avLst/>
          </a:prstGeom>
        </p:spPr>
      </p:pic>
      <p:sp>
        <p:nvSpPr>
          <p:cNvPr id="7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07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6073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25" b="-1091"/>
          <a:stretch/>
        </p:blipFill>
        <p:spPr>
          <a:xfrm>
            <a:off x="0" y="0"/>
            <a:ext cx="12276814" cy="693986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7030A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554" y="-15903"/>
            <a:ext cx="12221554" cy="6854025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6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43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376" y="-1"/>
            <a:ext cx="12230376" cy="6853107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8" r:id="rId3"/>
    <p:sldLayoutId id="2147483662" r:id="rId4"/>
    <p:sldLayoutId id="2147483663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69" r:id="rId11"/>
    <p:sldLayoutId id="2147483678" r:id="rId12"/>
    <p:sldLayoutId id="2147483667" r:id="rId13"/>
    <p:sldLayoutId id="2147483681" r:id="rId14"/>
    <p:sldLayoutId id="2147483698" r:id="rId15"/>
    <p:sldLayoutId id="2147483706" r:id="rId16"/>
    <p:sldLayoutId id="214748370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chemeClr val="tx2">
              <a:lumMod val="50000"/>
            </a:schemeClr>
          </a:solidFill>
          <a:latin typeface="Century Gothic" charset="0"/>
          <a:ea typeface="Century Gothic" charset="0"/>
          <a:cs typeface="Century Gothic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1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baseline="0">
          <a:solidFill>
            <a:schemeClr val="bg1">
              <a:lumMod val="50000"/>
            </a:schemeClr>
          </a:solidFill>
          <a:latin typeface="+mn-lt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6149" y="2350718"/>
            <a:ext cx="7984793" cy="1325563"/>
          </a:xfrm>
        </p:spPr>
        <p:txBody>
          <a:bodyPr>
            <a:normAutofit fontScale="90000"/>
          </a:bodyPr>
          <a:lstStyle/>
          <a:p>
            <a:r>
              <a:rPr lang="es-AR" sz="4400" dirty="0" err="1"/>
              <a:t>Designing</a:t>
            </a:r>
            <a:r>
              <a:rPr lang="es-AR" sz="4400" dirty="0"/>
              <a:t> </a:t>
            </a:r>
            <a:r>
              <a:rPr lang="es-AR" sz="4400" dirty="0" err="1"/>
              <a:t>Testable</a:t>
            </a:r>
            <a:r>
              <a:rPr lang="es-AR" sz="4400" dirty="0"/>
              <a:t> </a:t>
            </a:r>
            <a:r>
              <a:rPr lang="es-AR" sz="4400" dirty="0" err="1" smtClean="0"/>
              <a:t>Applications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err="1" smtClean="0"/>
              <a:t>Parts</a:t>
            </a:r>
            <a:r>
              <a:rPr lang="es-AR" sz="3600" dirty="0" smtClean="0"/>
              <a:t> I &amp; II: </a:t>
            </a:r>
            <a:r>
              <a:rPr lang="es-AR" sz="3600" dirty="0" err="1" smtClean="0"/>
              <a:t>Unit</a:t>
            </a:r>
            <a:r>
              <a:rPr lang="es-AR" sz="3600" dirty="0" smtClean="0"/>
              <a:t> </a:t>
            </a:r>
            <a:r>
              <a:rPr lang="es-AR" sz="3600" dirty="0" err="1" smtClean="0"/>
              <a:t>Tests</a:t>
            </a:r>
            <a:r>
              <a:rPr lang="es-AR" sz="3600" dirty="0" smtClean="0"/>
              <a:t> and Legacy </a:t>
            </a:r>
            <a:r>
              <a:rPr lang="es-AR" sz="3600" dirty="0" err="1" smtClean="0"/>
              <a:t>Code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4828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24158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testear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845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6"/>
            <a:ext cx="8488424" cy="3603183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todo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está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contenido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sí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mismo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Un test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debe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las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Ver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Tips 1 y 2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Programación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orientada</a:t>
            </a:r>
            <a:r>
              <a:rPr lang="en-US" dirty="0">
                <a:solidFill>
                  <a:schemeClr val="tx1"/>
                </a:solidFill>
              </a:rPr>
              <a:t> a interfaces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constructor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9549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619817"/>
            <a:ext cx="5258418" cy="2129225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Los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son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simulados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imitan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forma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controlada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Permiten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verificación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http://m.eet.com/media/1172690/atomic%20figure%201%2045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46" y="1934894"/>
            <a:ext cx="5002271" cy="28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9075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33302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usando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Mocks: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incluyendo</a:t>
            </a:r>
            <a:r>
              <a:rPr lang="en-US" dirty="0">
                <a:solidFill>
                  <a:schemeClr val="tx1"/>
                </a:solidFill>
              </a:rPr>
              <a:t> el setup de los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mock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Inyectar</a:t>
            </a:r>
            <a:r>
              <a:rPr lang="en-US" dirty="0">
                <a:solidFill>
                  <a:schemeClr val="tx1"/>
                </a:solidFill>
              </a:rPr>
              <a:t> mocks 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testeado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Verificar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que</a:t>
            </a:r>
            <a:r>
              <a:rPr lang="en-US" dirty="0">
                <a:solidFill>
                  <a:schemeClr val="tx1"/>
                </a:solidFill>
              </a:rPr>
              <a:t> el mock </a:t>
            </a:r>
            <a:r>
              <a:rPr lang="en-US" dirty="0" err="1">
                <a:solidFill>
                  <a:schemeClr val="tx1"/>
                </a:solidFill>
              </a:rPr>
              <a:t>fue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llamado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veces</a:t>
            </a:r>
            <a:r>
              <a:rPr lang="en-US" dirty="0">
                <a:solidFill>
                  <a:schemeClr val="tx1"/>
                </a:solidFill>
              </a:rPr>
              <a:t> y con los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935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4135446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No </a:t>
            </a:r>
            <a:r>
              <a:rPr lang="en-GB" sz="2000" dirty="0" err="1">
                <a:solidFill>
                  <a:schemeClr val="tx1"/>
                </a:solidFill>
              </a:rPr>
              <a:t>mezclar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grafo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instanciación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objetos</a:t>
            </a:r>
            <a:r>
              <a:rPr lang="en-GB" sz="2000" dirty="0">
                <a:solidFill>
                  <a:schemeClr val="tx1"/>
                </a:solidFill>
              </a:rPr>
              <a:t> con la </a:t>
            </a:r>
            <a:r>
              <a:rPr lang="en-GB" sz="2000" dirty="0" err="1">
                <a:solidFill>
                  <a:schemeClr val="tx1"/>
                </a:solidFill>
              </a:rPr>
              <a:t>lógica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 smtClean="0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1"/>
                </a:solidFill>
              </a:rPr>
              <a:t>Pedir los objetos, no ir a buscarlos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escribir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lógica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el constructor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estado</a:t>
            </a:r>
            <a:r>
              <a:rPr lang="en-US" sz="2000" dirty="0">
                <a:solidFill>
                  <a:schemeClr val="tx1"/>
                </a:solidFill>
              </a:rPr>
              <a:t> global y singletons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métodos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estáticos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Elegir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el </a:t>
            </a:r>
            <a:r>
              <a:rPr lang="en-US" sz="2000" dirty="0" err="1">
                <a:solidFill>
                  <a:schemeClr val="tx1"/>
                </a:solidFill>
              </a:rPr>
              <a:t>polimorfismo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condicionales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servicio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valor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responsabilidades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3664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2661487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tx1"/>
                </a:solidFill>
              </a:rPr>
              <a:t>Evitan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acoplar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directamente</a:t>
            </a:r>
            <a:r>
              <a:rPr lang="en-GB" sz="2000" dirty="0">
                <a:solidFill>
                  <a:schemeClr val="tx1"/>
                </a:solidFill>
              </a:rPr>
              <a:t> a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 smtClean="0">
                <a:solidFill>
                  <a:schemeClr val="tx1"/>
                </a:solidFill>
              </a:rPr>
              <a:t>terceros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Se </a:t>
            </a:r>
            <a:r>
              <a:rPr lang="en-GB" sz="2000" dirty="0" err="1">
                <a:solidFill>
                  <a:schemeClr val="tx1"/>
                </a:solidFill>
              </a:rPr>
              <a:t>puede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sin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</a:rPr>
              <a:t>Permiten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mocks de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estáticas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</a:rPr>
              <a:t>Evitan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el </a:t>
            </a:r>
            <a:r>
              <a:rPr lang="en-GB" sz="2000" dirty="0" err="1">
                <a:solidFill>
                  <a:schemeClr val="tx1"/>
                </a:solidFill>
              </a:rPr>
              <a:t>uso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clases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específicas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tu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No </a:t>
            </a:r>
            <a:r>
              <a:rPr lang="en-GB" sz="2000" b="1" dirty="0" err="1">
                <a:solidFill>
                  <a:schemeClr val="tx1"/>
                </a:solidFill>
              </a:rPr>
              <a:t>siempre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necesario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wrappers para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7" y="951684"/>
            <a:ext cx="8847779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5741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Código Legacy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68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Trabajando</a:t>
            </a:r>
            <a:r>
              <a:rPr lang="en-US" dirty="0" smtClean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50"/>
            <a:ext cx="8488362" cy="425502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Realizar cambios al código legacy nos brinda dos alternativas: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Modificar y rezar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Testear y modificar</a:t>
            </a:r>
          </a:p>
          <a:p>
            <a:pPr lvl="1">
              <a:spcAft>
                <a:spcPts val="400"/>
              </a:spcAft>
            </a:pPr>
            <a:endParaRPr lang="es-AR" altLang="es-AR" sz="1800" dirty="0"/>
          </a:p>
          <a:p>
            <a:pPr>
              <a:spcAft>
                <a:spcPts val="400"/>
              </a:spcAft>
            </a:pPr>
            <a:r>
              <a:rPr lang="es-AR" altLang="es-AR" sz="2000" dirty="0" smtClean="0"/>
              <a:t>Refactoring dilemma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Cuando modificamos código, deberíamos tener cobertura de </a:t>
            </a:r>
            <a:r>
              <a:rPr lang="es-AR" altLang="es-AR" sz="1800" dirty="0" err="1" smtClean="0"/>
              <a:t>tests</a:t>
            </a:r>
            <a:endParaRPr lang="es-AR" altLang="es-AR" sz="1800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Para tener cobertura de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, usualmente debemos modificar código</a:t>
            </a:r>
          </a:p>
          <a:p>
            <a:pPr lvl="1">
              <a:spcAft>
                <a:spcPts val="400"/>
              </a:spcAft>
            </a:pPr>
            <a:endParaRPr lang="es-AR" altLang="es-AR" sz="1800" dirty="0"/>
          </a:p>
          <a:p>
            <a:pPr>
              <a:spcAft>
                <a:spcPts val="400"/>
              </a:spcAft>
            </a:pPr>
            <a:r>
              <a:rPr lang="es-AR" altLang="es-AR" sz="2000" dirty="0" smtClean="0"/>
              <a:t>El código legacy suele: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Tener dependencias acopladas con implementaciones concretas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Usar </a:t>
            </a:r>
            <a:r>
              <a:rPr lang="es-AR" altLang="es-AR" dirty="0" err="1" smtClean="0"/>
              <a:t>singletons</a:t>
            </a:r>
            <a:r>
              <a:rPr lang="es-AR" altLang="es-AR" dirty="0" smtClean="0"/>
              <a:t> y variables estáticas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Tener lógica en el 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Utilizar objetos que no son fácilmente creados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Implementar código con múltiples responsabilidades (no-SOLID)</a:t>
            </a:r>
            <a:endParaRPr lang="es-AR" altLang="es-AR" sz="1800" dirty="0"/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605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3727867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Extraer implementaciones concretas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 smtClean="0"/>
              <a:t>Tip</a:t>
            </a:r>
            <a:r>
              <a:rPr lang="es-AR" altLang="es-AR" dirty="0" smtClean="0"/>
              <a:t> 1: Programación orientada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 smtClean="0"/>
              <a:t>Tip</a:t>
            </a:r>
            <a:r>
              <a:rPr lang="es-AR" altLang="es-AR" dirty="0" smtClean="0"/>
              <a:t> 2: Inyección de dependencias por 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Permite usar </a:t>
            </a:r>
            <a:r>
              <a:rPr lang="es-AR" altLang="es-AR" dirty="0" err="1" smtClean="0"/>
              <a:t>mocks</a:t>
            </a:r>
            <a:r>
              <a:rPr lang="es-AR" altLang="es-AR" dirty="0" smtClean="0"/>
              <a:t> de dependencias para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  <a:br>
              <a:rPr lang="es-AR" altLang="es-AR" dirty="0" smtClean="0"/>
            </a:br>
            <a:endParaRPr lang="es-AR" altLang="es-AR" dirty="0" smtClean="0"/>
          </a:p>
          <a:p>
            <a:pPr>
              <a:spcAft>
                <a:spcPts val="400"/>
              </a:spcAft>
            </a:pPr>
            <a:r>
              <a:rPr lang="es-AR" altLang="es-AR" dirty="0" smtClean="0"/>
              <a:t>Cuidado con dependencias ocultas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Ej. El constructor crea una instancia de otra clase</a:t>
            </a:r>
            <a:br>
              <a:rPr lang="es-AR" altLang="es-AR" dirty="0" smtClean="0"/>
            </a:br>
            <a:endParaRPr lang="es-AR" altLang="es-AR" dirty="0" smtClean="0"/>
          </a:p>
          <a:p>
            <a:pPr>
              <a:spcAft>
                <a:spcPts val="400"/>
              </a:spcAft>
            </a:pPr>
            <a:r>
              <a:rPr lang="es-AR" altLang="es-AR" dirty="0" smtClean="0"/>
              <a:t>Cuando se agregan constructores para inyección de dependencias, mantener un constructor sin parámetros para evitar modificar el código existente</a:t>
            </a:r>
          </a:p>
        </p:txBody>
      </p:sp>
    </p:spTree>
    <p:extLst>
      <p:ext uri="{BB962C8B-B14F-4D97-AF65-F5344CB8AC3E}">
        <p14:creationId xmlns:p14="http://schemas.microsoft.com/office/powerpoint/2010/main" val="56492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del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Utilizar </a:t>
            </a:r>
            <a:r>
              <a:rPr lang="es-AR" altLang="es-AR" dirty="0" err="1" smtClean="0"/>
              <a:t>wrappers</a:t>
            </a:r>
            <a:r>
              <a:rPr lang="es-AR" altLang="es-AR" dirty="0" smtClean="0"/>
              <a:t> para desacoplar el código de librerías de terceros que no podemos instanciar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Tener en mente las buenas prácticas para escribir código </a:t>
            </a:r>
            <a:r>
              <a:rPr lang="es-AR" dirty="0" err="1" smtClean="0"/>
              <a:t>testeable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 smtClean="0"/>
              <a:t>herencia</a:t>
            </a:r>
            <a:endParaRPr lang="en-US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5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69740" y="2422762"/>
            <a:ext cx="8488362" cy="363855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Objetivos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err="1" smtClean="0"/>
              <a:t>Tests</a:t>
            </a:r>
            <a:r>
              <a:rPr lang="es-AR" dirty="0" smtClean="0"/>
              <a:t> Unitarios</a:t>
            </a:r>
          </a:p>
          <a:p>
            <a:pPr lvl="1">
              <a:spcAft>
                <a:spcPts val="400"/>
              </a:spcAft>
            </a:pPr>
            <a:r>
              <a:rPr lang="es-AR" dirty="0" err="1" smtClean="0"/>
              <a:t>Tips</a:t>
            </a:r>
            <a:r>
              <a:rPr lang="es-AR" dirty="0" smtClean="0"/>
              <a:t> y Ejemplos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Código </a:t>
            </a:r>
            <a:r>
              <a:rPr lang="es-AR" dirty="0" smtClean="0"/>
              <a:t>Legacy</a:t>
            </a:r>
          </a:p>
          <a:p>
            <a:pPr lvl="1">
              <a:spcAft>
                <a:spcPts val="400"/>
              </a:spcAft>
            </a:pPr>
            <a:r>
              <a:rPr lang="es-AR" dirty="0" err="1" smtClean="0"/>
              <a:t>Tips</a:t>
            </a:r>
            <a:r>
              <a:rPr lang="es-AR" dirty="0" smtClean="0"/>
              <a:t> y Ejemplos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err="1" smtClean="0"/>
              <a:t>Coding</a:t>
            </a:r>
            <a:r>
              <a:rPr lang="es-AR" dirty="0" smtClean="0"/>
              <a:t> time!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Feedback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Resumen</a:t>
            </a:r>
          </a:p>
          <a:p>
            <a:pPr>
              <a:spcAft>
                <a:spcPts val="400"/>
              </a:spcAft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9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2: </a:t>
            </a:r>
            <a:r>
              <a:rPr lang="en-US" dirty="0" err="1" smtClean="0"/>
              <a:t>Testear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Desacoplar hizo la aplicación </a:t>
            </a:r>
            <a:r>
              <a:rPr lang="es-AR" altLang="es-AR" dirty="0" err="1" smtClean="0"/>
              <a:t>testeable</a:t>
            </a:r>
            <a:r>
              <a:rPr lang="es-AR" altLang="es-AR" dirty="0" smtClean="0"/>
              <a:t>, ahora vamos a testearla!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400"/>
              </a:spcAft>
            </a:pPr>
            <a:r>
              <a:rPr lang="en-US" dirty="0" err="1" smtClean="0"/>
              <a:t>Verificar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tests </a:t>
            </a:r>
            <a:r>
              <a:rPr lang="en-US" dirty="0" err="1" smtClean="0"/>
              <a:t>prueben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el </a:t>
            </a:r>
            <a:r>
              <a:rPr lang="en-US" dirty="0" err="1" smtClean="0"/>
              <a:t>comportamiento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1140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La refactorización es el proceso de reestructurar código existente sin afectar su comportamiento</a:t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Ventajas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lectura del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Reduce la complejidad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mantenibilidad del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extensibilidad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 identificar bugs ocultos o no descubiertos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Ayuda a identificar oportunidades de mejora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 </a:t>
            </a:r>
            <a:r>
              <a:rPr lang="es-AR" i="1" dirty="0" smtClean="0"/>
              <a:t>diseñar aplicaciones </a:t>
            </a:r>
            <a:r>
              <a:rPr lang="es-AR" i="1" dirty="0" err="1" smtClean="0"/>
              <a:t>testeables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En la aplicación: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Asegurarse que todos los </a:t>
            </a:r>
            <a:r>
              <a:rPr lang="es-AR" dirty="0" err="1" smtClean="0"/>
              <a:t>tests</a:t>
            </a:r>
            <a:r>
              <a:rPr lang="es-AR" dirty="0" smtClean="0"/>
              <a:t> pasen antes de modificar 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Después de modificar el código, todos los </a:t>
            </a:r>
            <a:r>
              <a:rPr lang="es-AR" dirty="0" err="1" smtClean="0"/>
              <a:t>tests</a:t>
            </a:r>
            <a:r>
              <a:rPr lang="es-AR" dirty="0" smtClean="0"/>
              <a:t> deben seguir pasando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040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682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err="1" smtClean="0"/>
              <a:t>Refactorizar</a:t>
            </a:r>
            <a:r>
              <a:rPr lang="es-AR" dirty="0" smtClean="0"/>
              <a:t> </a:t>
            </a:r>
            <a:r>
              <a:rPr lang="es-AR" dirty="0"/>
              <a:t>es una inversión, no una pérdida de tiempo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Convénzanse (¡y a sus compañeros!)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5" y="2709527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2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El “Legacy Code Change Algorithm”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64962" y="1905284"/>
            <a:ext cx="9458038" cy="4239199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Identificar puntos de cambio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Encontrar el lugar donde hacer el cambio necesario para agregar características o eliminar bugs</a:t>
            </a:r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Encontrar puntos de test</a:t>
            </a:r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Romper dependencias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Donde es difícil o imposible escribir </a:t>
            </a:r>
            <a:r>
              <a:rPr lang="es-AR" sz="1800" dirty="0" err="1" smtClean="0"/>
              <a:t>tests</a:t>
            </a:r>
            <a:r>
              <a:rPr lang="es-AR" sz="1800" dirty="0" smtClean="0"/>
              <a:t> para tener cobertura del comportamiento actual en los puntos de test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Pre-</a:t>
            </a:r>
            <a:r>
              <a:rPr lang="es-AR" sz="1800" dirty="0" err="1" smtClean="0"/>
              <a:t>refactorizar</a:t>
            </a:r>
            <a:r>
              <a:rPr lang="es-AR" sz="1800" dirty="0" smtClean="0"/>
              <a:t> es complicado ya que no hay </a:t>
            </a:r>
            <a:r>
              <a:rPr lang="es-AR" sz="1800" dirty="0" err="1" smtClean="0"/>
              <a:t>tests</a:t>
            </a:r>
            <a:r>
              <a:rPr lang="es-AR" sz="1800" dirty="0" smtClean="0"/>
              <a:t> aún para protegerse mientras se trabaja</a:t>
            </a:r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Escribir </a:t>
            </a:r>
            <a:r>
              <a:rPr lang="es-AR" sz="2000" dirty="0" err="1" smtClean="0"/>
              <a:t>tests</a:t>
            </a:r>
            <a:endParaRPr lang="es-AR" sz="2000" dirty="0" smtClean="0"/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Modificar el código y </a:t>
            </a:r>
            <a:r>
              <a:rPr lang="es-AR" sz="2000" dirty="0" err="1" smtClean="0"/>
              <a:t>refactorizar</a:t>
            </a:r>
            <a:endParaRPr lang="es-AR" sz="2000" dirty="0" smtClean="0"/>
          </a:p>
          <a:p>
            <a:pPr marL="862013" lvl="2" indent="-342900">
              <a:spcAft>
                <a:spcPts val="400"/>
              </a:spcAft>
            </a:pPr>
            <a:r>
              <a:rPr lang="es-AR" sz="1800" dirty="0" err="1" smtClean="0"/>
              <a:t>Refactorizar</a:t>
            </a:r>
            <a:r>
              <a:rPr lang="es-AR" sz="1800" dirty="0" smtClean="0"/>
              <a:t> el punto de cambio con cobertura de </a:t>
            </a:r>
            <a:r>
              <a:rPr lang="es-AR" sz="1800" dirty="0" err="1" smtClean="0"/>
              <a:t>tests</a:t>
            </a:r>
            <a:endParaRPr lang="es-AR" sz="1800" dirty="0" smtClean="0"/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Disfrutar de la cobertura de </a:t>
            </a:r>
            <a:r>
              <a:rPr lang="es-AR" sz="1800" dirty="0" err="1" smtClean="0"/>
              <a:t>tests</a:t>
            </a:r>
            <a:r>
              <a:rPr lang="es-AR" sz="1800" dirty="0" smtClean="0"/>
              <a:t> generada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866827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84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Enunciado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51314" y="1766201"/>
            <a:ext cx="10012984" cy="5290793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Como la empresa está festejando su </a:t>
            </a:r>
            <a:r>
              <a:rPr lang="es-AR" dirty="0" smtClean="0"/>
              <a:t>26° </a:t>
            </a:r>
            <a:r>
              <a:rPr lang="es-AR" dirty="0"/>
              <a:t>aniversario, los directivos decidieron ofrecer una promoción especial.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clientes que compren frecuentemente serán beneficiados a partir de un esquema de puntos obtenidos mediante cada compra, con los que podrán acceder a beneficios desopilantes.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puntos se otorgarán según los siguientes rangos: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$1 y $4999: Puntos otorgados = Monto Compra * 1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$5000 y $9999: Puntos otorgados = Monto Compra * 2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$10000 y $19999: Puntos otorgados = Monto Compra * 3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mayor a $20000: Puntos otorgados = Monto Compra * </a:t>
            </a:r>
            <a:r>
              <a:rPr lang="es-AR" dirty="0" smtClean="0"/>
              <a:t>4</a:t>
            </a:r>
            <a:endParaRPr lang="es-AR" sz="1200" dirty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AR" dirty="0" smtClean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 smtClean="0"/>
              <a:t>Implementar </a:t>
            </a:r>
            <a:r>
              <a:rPr lang="es-AR" dirty="0"/>
              <a:t>los nuevos requerimientos de negocio, asegurando mediante </a:t>
            </a:r>
            <a:r>
              <a:rPr lang="es-AR" dirty="0" err="1"/>
              <a:t>tests</a:t>
            </a:r>
            <a:r>
              <a:rPr lang="es-AR" dirty="0"/>
              <a:t> unitarios, que se cumplan adecuadamente y que no se vea afectada la funcionalidad actual de la aplicación.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</a:t>
            </a:r>
            <a:r>
              <a:rPr lang="es-AR" dirty="0" err="1"/>
              <a:t>tests</a:t>
            </a:r>
            <a:r>
              <a:rPr lang="es-AR" dirty="0"/>
              <a:t> de integración que ya tiene la aplicación deben seguir ejecutando exitosamente.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Se permite </a:t>
            </a:r>
            <a:r>
              <a:rPr lang="es-AR" dirty="0" smtClean="0"/>
              <a:t>(¡y </a:t>
            </a:r>
            <a:r>
              <a:rPr lang="es-AR" dirty="0"/>
              <a:t>recomienda!) hacer todos los cambios que sean necesarios para que </a:t>
            </a:r>
            <a:br>
              <a:rPr lang="es-AR" dirty="0"/>
            </a:br>
            <a:r>
              <a:rPr lang="es-AR" dirty="0"/>
              <a:t>la aplicación sea </a:t>
            </a:r>
            <a:r>
              <a:rPr lang="es-AR" dirty="0" err="1"/>
              <a:t>testeable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698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24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Estas prácticas: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Minimizan el número de errores en el producto </a:t>
            </a:r>
            <a:r>
              <a:rPr lang="es-AR" dirty="0" smtClean="0"/>
              <a:t>final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Hacen el código más </a:t>
            </a:r>
            <a:r>
              <a:rPr lang="es-AR" dirty="0" err="1" smtClean="0"/>
              <a:t>mantenible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la detección temprana de errores en el ambiente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Reducen el tiempo de desarrollo y mantenimiento durante el ciclo de vida de un proyecto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Mejoran la organización interna del equipo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generar métricas de cobertura de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b="1" dirty="0" smtClean="0"/>
              <a:t>Mejoran la calidad del producto final</a:t>
            </a:r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76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87869" cy="2806996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23152" y="1"/>
            <a:ext cx="12215152" cy="2836863"/>
          </a:xfrm>
          <a:prstGeom prst="rect">
            <a:avLst/>
          </a:prstGeom>
          <a:solidFill>
            <a:srgbClr val="E50000">
              <a:alpha val="63922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6233200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>
                <a:solidFill>
                  <a:srgbClr val="FFFFFF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Muchas gracias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4893" y="2798328"/>
            <a:ext cx="3289752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Leandro Goldin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lgoldin@baufest.com</a:t>
            </a: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leangoldin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08867" y="3490705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773899" y="2866730"/>
            <a:ext cx="2304000" cy="1334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Buenos 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071125" y="2836863"/>
            <a:ext cx="2304000" cy="1247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España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Giralte,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767125" y="4000661"/>
            <a:ext cx="2304000" cy="1732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</a:rPr>
              <a:t>Tel.: +52 (55) 5531-8878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Dante 36, Piso PH, Colonia Nueva Anzures </a:t>
            </a:r>
            <a:br>
              <a:rPr lang="es-AR" sz="1200" dirty="0">
                <a:latin typeface="Calibri" panose="020F0502020204030204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Delegación Miguel Hidalgo, Ciudad de México, 11590 </a:t>
            </a: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077899" y="4076216"/>
            <a:ext cx="1429157" cy="14234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</a:rPr>
              <a:t>601 108th Av NE, 23rd Floor, Bellevue 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Seattle, WA 98004</a:t>
            </a:r>
            <a:r>
              <a:rPr lang="en-US" sz="1200" dirty="0"/>
              <a:t> </a:t>
            </a: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773899" y="5416456"/>
            <a:ext cx="2304000" cy="1273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Chile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Tel.: +56 (2) 2840-9977 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General del Canto 526,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7500652, Providencia,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Santiago de Chile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8118" y="4729163"/>
            <a:ext cx="3786771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Christian Smirnoff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csmirnoff@baufest.com</a:t>
            </a:r>
            <a:b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</a:br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CASmirnoff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02093" y="5421540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4886110"/>
            <a:ext cx="1577723" cy="16423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3126018"/>
            <a:ext cx="1577723" cy="16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Entender el concepto de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(¿Qué?)</a:t>
            </a:r>
            <a:br>
              <a:rPr lang="es-AR" dirty="0" smtClean="0">
                <a:solidFill>
                  <a:srgbClr val="000000"/>
                </a:solidFill>
              </a:rPr>
            </a:b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Proveer a los desarrolladores las herramientas necesarias para diseñar y desarrollar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(¿Cómo?)</a:t>
            </a:r>
          </a:p>
          <a:p>
            <a:pPr lvl="0" defTabSz="914363">
              <a:spcAft>
                <a:spcPts val="400"/>
              </a:spcAft>
              <a:buSzPct val="100000"/>
            </a:pP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Visualizar las ventajas de utilizar estas prácticas (¿Por qué?)</a:t>
            </a:r>
            <a:r>
              <a:rPr lang="es-AR" b="1" dirty="0" smtClean="0">
                <a:solidFill>
                  <a:srgbClr val="000000"/>
                </a:solidFill>
              </a:rPr>
              <a:t/>
            </a:r>
            <a:br>
              <a:rPr lang="es-AR" b="1" dirty="0" smtClean="0">
                <a:solidFill>
                  <a:srgbClr val="000000"/>
                </a:solidFill>
              </a:rPr>
            </a:br>
            <a:endParaRPr lang="es-AR" b="1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Heredé código legacy no </a:t>
            </a:r>
            <a:r>
              <a:rPr lang="es-AR" dirty="0" err="1" smtClean="0">
                <a:solidFill>
                  <a:srgbClr val="000000"/>
                </a:solidFill>
              </a:rPr>
              <a:t>testeable</a:t>
            </a:r>
            <a:r>
              <a:rPr lang="es-AR" dirty="0" smtClean="0">
                <a:solidFill>
                  <a:srgbClr val="000000"/>
                </a:solidFill>
              </a:rPr>
              <a:t>. ¿Por dónde empiezo?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8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Tests</a:t>
            </a:r>
            <a:r>
              <a:rPr lang="es-AR" dirty="0"/>
              <a:t> </a:t>
            </a:r>
            <a:r>
              <a:rPr lang="es-AR" dirty="0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20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98761"/>
            <a:ext cx="8488424" cy="410815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Mantenibilidad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tx1"/>
                </a:solidFill>
              </a:rPr>
              <a:t>Permite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cambiar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implementación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interna</a:t>
            </a:r>
            <a:r>
              <a:rPr lang="en-GB" dirty="0">
                <a:solidFill>
                  <a:schemeClr val="tx1"/>
                </a:solidFill>
              </a:rPr>
              <a:t> de las </a:t>
            </a:r>
            <a:r>
              <a:rPr lang="en-GB" dirty="0" err="1">
                <a:solidFill>
                  <a:schemeClr val="tx1"/>
                </a:solidFill>
              </a:rPr>
              <a:t>clases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concretas</a:t>
            </a:r>
            <a:r>
              <a:rPr lang="en-GB" dirty="0">
                <a:solidFill>
                  <a:schemeClr val="tx1"/>
                </a:solidFill>
              </a:rPr>
              <a:t> sin </a:t>
            </a:r>
            <a:r>
              <a:rPr lang="en-GB" dirty="0" err="1">
                <a:solidFill>
                  <a:schemeClr val="tx1"/>
                </a:solidFill>
              </a:rPr>
              <a:t>modificar</a:t>
            </a:r>
            <a:r>
              <a:rPr lang="en-GB" dirty="0">
                <a:solidFill>
                  <a:schemeClr val="tx1"/>
                </a:solidFill>
              </a:rPr>
              <a:t> el </a:t>
            </a:r>
            <a:r>
              <a:rPr lang="en-GB" dirty="0" err="1">
                <a:solidFill>
                  <a:schemeClr val="tx1"/>
                </a:solidFill>
              </a:rPr>
              <a:t>código</a:t>
            </a:r>
            <a:r>
              <a:rPr lang="en-GB" dirty="0">
                <a:solidFill>
                  <a:schemeClr val="tx1"/>
                </a:solidFill>
              </a:rPr>
              <a:t> de la </a:t>
            </a:r>
            <a:r>
              <a:rPr lang="en-GB" dirty="0" err="1">
                <a:solidFill>
                  <a:schemeClr val="tx1"/>
                </a:solidFill>
              </a:rPr>
              <a:t>aplicación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alt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Extensibilidad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es-AR" dirty="0" err="1">
                <a:solidFill>
                  <a:schemeClr val="tx1"/>
                </a:solidFill>
              </a:rPr>
              <a:t>Permite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creación</a:t>
            </a:r>
            <a:r>
              <a:rPr lang="en-GB" altLang="es-AR" dirty="0">
                <a:solidFill>
                  <a:schemeClr val="tx1"/>
                </a:solidFill>
              </a:rPr>
              <a:t> de </a:t>
            </a:r>
            <a:r>
              <a:rPr lang="en-GB" altLang="es-AR" dirty="0" err="1">
                <a:solidFill>
                  <a:schemeClr val="tx1"/>
                </a:solidFill>
              </a:rPr>
              <a:t>diferentes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clases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concretas</a:t>
            </a:r>
            <a:r>
              <a:rPr lang="en-GB" altLang="es-AR" dirty="0">
                <a:solidFill>
                  <a:schemeClr val="tx1"/>
                </a:solidFill>
              </a:rPr>
              <a:t> que </a:t>
            </a:r>
            <a:r>
              <a:rPr lang="en-GB" altLang="es-AR" dirty="0" err="1">
                <a:solidFill>
                  <a:schemeClr val="tx1"/>
                </a:solidFill>
              </a:rPr>
              <a:t>implementen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interfaz</a:t>
            </a:r>
            <a:r>
              <a:rPr lang="en-GB" altLang="es-AR" dirty="0">
                <a:solidFill>
                  <a:schemeClr val="tx1"/>
                </a:solidFill>
              </a:rPr>
              <a:t> sin </a:t>
            </a:r>
            <a:r>
              <a:rPr lang="en-GB" altLang="es-AR" dirty="0" err="1">
                <a:solidFill>
                  <a:schemeClr val="tx1"/>
                </a:solidFill>
              </a:rPr>
              <a:t>modificar</a:t>
            </a:r>
            <a:r>
              <a:rPr lang="en-GB" altLang="es-AR" dirty="0">
                <a:solidFill>
                  <a:schemeClr val="tx1"/>
                </a:solidFill>
              </a:rPr>
              <a:t> el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de la </a:t>
            </a:r>
            <a:r>
              <a:rPr lang="en-GB" altLang="es-AR" dirty="0" err="1">
                <a:solidFill>
                  <a:schemeClr val="tx1"/>
                </a:solidFill>
              </a:rPr>
              <a:t>aplicación</a:t>
            </a:r>
            <a:r>
              <a:rPr lang="en-GB" altLang="es-AR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alt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(cuando se usa en conjunto con </a:t>
            </a:r>
            <a:r>
              <a:rPr lang="es-AR" sz="1800" dirty="0" err="1">
                <a:solidFill>
                  <a:schemeClr val="tx1"/>
                </a:solidFill>
                <a:latin typeface="+mn-lt"/>
              </a:rPr>
              <a:t>Tip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 2)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Permite el uso de clases </a:t>
            </a:r>
            <a:r>
              <a:rPr lang="es-AR" altLang="es-AR" dirty="0" err="1">
                <a:solidFill>
                  <a:schemeClr val="tx1"/>
                </a:solidFill>
              </a:rPr>
              <a:t>Mock</a:t>
            </a:r>
            <a:r>
              <a:rPr lang="es-AR" altLang="es-AR" dirty="0">
                <a:solidFill>
                  <a:schemeClr val="tx1"/>
                </a:solidFill>
              </a:rPr>
              <a:t> para testear componentes unitariamente.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El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s-AR" altLang="es-AR" dirty="0">
                <a:solidFill>
                  <a:schemeClr val="tx1"/>
                </a:solidFill>
              </a:rPr>
              <a:t>de</a:t>
            </a:r>
            <a:r>
              <a:rPr lang="en-GB" altLang="es-AR" dirty="0">
                <a:solidFill>
                  <a:schemeClr val="tx1"/>
                </a:solidFill>
              </a:rPr>
              <a:t> la a</a:t>
            </a:r>
            <a:r>
              <a:rPr lang="es-AR" altLang="es-AR" dirty="0" err="1">
                <a:solidFill>
                  <a:schemeClr val="tx1"/>
                </a:solidFill>
              </a:rPr>
              <a:t>plicación</a:t>
            </a:r>
            <a:r>
              <a:rPr lang="es-AR" altLang="es-AR" dirty="0">
                <a:solidFill>
                  <a:schemeClr val="tx1"/>
                </a:solidFill>
              </a:rPr>
              <a:t> no depende de clases concretas.</a:t>
            </a:r>
            <a:endParaRPr 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altLang="es-AR" sz="2000" b="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581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3193750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pasaje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 a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estado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crea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busca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Requiere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provea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parámetro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constructor para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public Constructor (</a:t>
            </a:r>
            <a:r>
              <a:rPr lang="en-US" dirty="0" err="1">
                <a:solidFill>
                  <a:schemeClr val="tx1"/>
                </a:solidFill>
              </a:rPr>
              <a:t>IDependency</a:t>
            </a:r>
            <a:r>
              <a:rPr lang="en-US" dirty="0">
                <a:solidFill>
                  <a:schemeClr val="tx1"/>
                </a:solidFill>
              </a:rPr>
              <a:t> dependency)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necesita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ningún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conocimiento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implementación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concreta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que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utilizar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favoreciendo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reusabilidad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mantenibilidad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124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111817"/>
            <a:ext cx="8488424" cy="3917082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pueden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inyectar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para tests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unitarios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Adhiere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al Dependency Inversion Principle (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soliD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Hace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obvias las violaciones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al Single Responsibility Principal (Solid)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public Constructor(IClass1 c1, IClass2 c2, IClass3 c3, IClass4 c4, IClass5 c5, ……)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err="1" smtClean="0">
                <a:solidFill>
                  <a:schemeClr val="tx1"/>
                </a:solidFill>
                <a:latin typeface="+mn-lt"/>
              </a:rPr>
              <a:t>Frameworks</a:t>
            </a: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de inyección de dependencias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(IOC)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tx1"/>
                </a:solidFill>
              </a:rPr>
              <a:t>Ninject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SimpleInjector</a:t>
            </a:r>
            <a:r>
              <a:rPr lang="en-GB" sz="2000" dirty="0">
                <a:solidFill>
                  <a:schemeClr val="tx1"/>
                </a:solidFill>
              </a:rPr>
              <a:t>, Castle, </a:t>
            </a:r>
            <a:r>
              <a:rPr lang="en-GB" sz="2000" dirty="0" err="1">
                <a:solidFill>
                  <a:schemeClr val="tx1"/>
                </a:solidFill>
              </a:rPr>
              <a:t>Autofac</a:t>
            </a:r>
            <a:r>
              <a:rPr lang="en-GB" sz="2000" dirty="0">
                <a:solidFill>
                  <a:schemeClr val="tx1"/>
                </a:solidFill>
              </a:rPr>
              <a:t>, Unity, Spring.NET…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2425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24464" y="1918853"/>
            <a:ext cx="8488424" cy="4927016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Ideal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para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casos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donde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solamente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expuesto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superclase</a:t>
            </a: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que las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subclases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nueva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funcionalidad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afectar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otras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subclases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cambios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tiempo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ejecución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Elegir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composición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herencia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más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maleable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sencilla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para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modificación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pero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tampoco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componer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todos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los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casos</a:t>
            </a:r>
            <a:endParaRPr lang="en-GB" sz="20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2498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ufest Template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200000"/>
          </a:lnSpc>
          <a:defRPr sz="1600" dirty="0" err="1" smtClean="0">
            <a:solidFill>
              <a:schemeClr val="tx1">
                <a:lumMod val="85000"/>
                <a:lumOff val="1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on-v5" id="{DFB20FC5-6D37-5845-802B-E35883B07B9B}" vid="{8E8EED66-158A-4842-914B-1057AC1E4D9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DB8EEE65C30C46B0738F337B75258F" ma:contentTypeVersion="0" ma:contentTypeDescription="Crear nuevo documento." ma:contentTypeScope="" ma:versionID="7bfd305fe848610ec8ddd6cb2c1629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9A6B9D-DD38-4AD9-8569-FE55D7D21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B95CA3-6658-4A3E-BCCB-86304949D8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BEB935-7F6F-426D-B200-B7CC03EB4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1279</Words>
  <Application>Microsoft Office PowerPoint</Application>
  <PresentationFormat>Widescreen</PresentationFormat>
  <Paragraphs>235</Paragraphs>
  <Slides>29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ＭＳ Ｐゴシック</vt:lpstr>
      <vt:lpstr>Arial</vt:lpstr>
      <vt:lpstr>Calibri</vt:lpstr>
      <vt:lpstr>Century Gothic</vt:lpstr>
      <vt:lpstr>Courier New</vt:lpstr>
      <vt:lpstr>Myriad Pro</vt:lpstr>
      <vt:lpstr>Segoe UI</vt:lpstr>
      <vt:lpstr>Segoe UI Light</vt:lpstr>
      <vt:lpstr>Titillium Web</vt:lpstr>
      <vt:lpstr>Wingdings</vt:lpstr>
      <vt:lpstr>Baufest Template 2016</vt:lpstr>
      <vt:lpstr>Image</vt:lpstr>
      <vt:lpstr>Designing Testable Applications Parts I &amp; II: Unit Tests and Legacy Code</vt:lpstr>
      <vt:lpstr>Agenda</vt:lpstr>
      <vt:lpstr>Objetivos</vt:lpstr>
      <vt:lpstr>Objetivos</vt:lpstr>
      <vt:lpstr>Tests Unitarios</vt:lpstr>
      <vt:lpstr>Tests Unitarios</vt:lpstr>
      <vt:lpstr>Tests Unitarios</vt:lpstr>
      <vt:lpstr>Tests Unitarios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Coding time!</vt:lpstr>
      <vt:lpstr>Coding time!</vt:lpstr>
      <vt:lpstr>Feedback</vt:lpstr>
      <vt:lpstr>Resumen</vt:lpstr>
      <vt:lpstr>Resumen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2016-11-02T15:21:30Z</dcterms:created>
  <dcterms:modified xsi:type="dcterms:W3CDTF">2017-10-18T04:58:50Z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0x0101003ADB8EEE65C30C46B0738F337B75258F</vt:lpwstr>
  </property>
</Properties>
</file>