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1" r:id="rId4"/>
  </p:sldMasterIdLst>
  <p:notesMasterIdLst>
    <p:notesMasterId r:id="rId35"/>
  </p:notesMasterIdLst>
  <p:handoutMasterIdLst>
    <p:handoutMasterId r:id="rId36"/>
  </p:handoutMasterIdLst>
  <p:sldIdLst>
    <p:sldId id="377" r:id="rId5"/>
    <p:sldId id="325" r:id="rId6"/>
    <p:sldId id="334" r:id="rId7"/>
    <p:sldId id="333" r:id="rId8"/>
    <p:sldId id="335" r:id="rId9"/>
    <p:sldId id="350" r:id="rId10"/>
    <p:sldId id="351" r:id="rId11"/>
    <p:sldId id="352" r:id="rId12"/>
    <p:sldId id="353" r:id="rId13"/>
    <p:sldId id="354" r:id="rId14"/>
    <p:sldId id="378" r:id="rId15"/>
    <p:sldId id="355" r:id="rId16"/>
    <p:sldId id="356" r:id="rId17"/>
    <p:sldId id="358" r:id="rId18"/>
    <p:sldId id="359" r:id="rId19"/>
    <p:sldId id="360" r:id="rId20"/>
    <p:sldId id="336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38" r:id="rId29"/>
    <p:sldId id="368" r:id="rId30"/>
    <p:sldId id="340" r:id="rId31"/>
    <p:sldId id="341" r:id="rId32"/>
    <p:sldId id="369" r:id="rId33"/>
    <p:sldId id="323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000"/>
    <a:srgbClr val="EC186A"/>
    <a:srgbClr val="74CA87"/>
    <a:srgbClr val="676767"/>
    <a:srgbClr val="A3A3A3"/>
    <a:srgbClr val="C7C7C7"/>
    <a:srgbClr val="F3F3F3"/>
    <a:srgbClr val="23AF54"/>
    <a:srgbClr val="1D3D92"/>
    <a:srgbClr val="003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0F5546-9BE6-400C-BC28-BBF5A6208BA4}">
  <a:tblStyle styleId="{F90F5546-9BE6-400C-BC28-BBF5A6208BA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03" autoAdjust="0"/>
    <p:restoredTop sz="94195" autoAdjust="0"/>
  </p:normalViewPr>
  <p:slideViewPr>
    <p:cSldViewPr snapToGrid="0" showGuides="1">
      <p:cViewPr varScale="1">
        <p:scale>
          <a:sx n="70" d="100"/>
          <a:sy n="70" d="100"/>
        </p:scale>
        <p:origin x="294" y="66"/>
      </p:cViewPr>
      <p:guideLst/>
    </p:cSldViewPr>
  </p:slideViewPr>
  <p:outlineViewPr>
    <p:cViewPr>
      <p:scale>
        <a:sx n="33" d="100"/>
        <a:sy n="33" d="100"/>
      </p:scale>
      <p:origin x="0" y="-138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7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38450-C1FA-8643-88B1-0782D94A79AF}" type="datetimeFigureOut">
              <a:rPr lang="es-ES_tradnl" smtClean="0"/>
              <a:t>23/10/2017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3C885-B5B2-834F-B03F-74E31060E41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420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1284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018866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20927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024932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477687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251021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71670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299338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048779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799680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475035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193421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830592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1660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36224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888344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83111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053681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140524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801271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94737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15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wmf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itle + text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14" name="Marcador de texto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69988" y="2190750"/>
            <a:ext cx="8488362" cy="363855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6"/>
              </a:buClr>
              <a:buFont typeface="Arial" charset="0"/>
              <a:buChar char="•"/>
              <a:defRPr sz="2000" b="0">
                <a:solidFill>
                  <a:schemeClr val="tx1"/>
                </a:solidFill>
                <a:latin typeface="+mn-lt"/>
              </a:defRPr>
            </a:lvl1pPr>
            <a:lvl2pPr marL="54000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04863" indent="-265113">
              <a:buClr>
                <a:schemeClr val="accent6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3pPr>
            <a:lvl4pPr marL="0" indent="0">
              <a:buClr>
                <a:schemeClr val="accent6"/>
              </a:buClr>
              <a:buFont typeface="Wingdings" charset="2"/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0" indent="0">
              <a:buClr>
                <a:schemeClr val="accent6"/>
              </a:buClr>
              <a:buFont typeface="Wingdings" charset="2"/>
              <a:buNone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1"/>
            <a:endParaRPr lang="es-ES" dirty="0" smtClean="0"/>
          </a:p>
        </p:txBody>
      </p:sp>
      <p:sp>
        <p:nvSpPr>
          <p:cNvPr id="8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987624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2" y="13647"/>
            <a:ext cx="12188948" cy="6824821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CD262E">
              <a:alpha val="8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 sz="1400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6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2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+ 2 columns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11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464177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Clic aquí para editar el Título</a:t>
            </a:r>
            <a:endParaRPr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1096833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  <p:pic>
        <p:nvPicPr>
          <p:cNvPr id="7" name="Picture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4619" y="2458650"/>
            <a:ext cx="1341220" cy="1559699"/>
          </a:xfrm>
          <a:prstGeom prst="rect">
            <a:avLst/>
          </a:prstGeom>
        </p:spPr>
      </p:pic>
      <p:pic>
        <p:nvPicPr>
          <p:cNvPr id="8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3857" y="2420923"/>
            <a:ext cx="1341220" cy="1559699"/>
          </a:xfrm>
          <a:prstGeom prst="rect">
            <a:avLst/>
          </a:prstGeom>
        </p:spPr>
      </p:pic>
      <p:pic>
        <p:nvPicPr>
          <p:cNvPr id="9" name="Picture 1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314" y="2420923"/>
            <a:ext cx="1341220" cy="1559699"/>
          </a:xfrm>
          <a:prstGeom prst="rect">
            <a:avLst/>
          </a:prstGeom>
        </p:spPr>
      </p:pic>
      <p:sp>
        <p:nvSpPr>
          <p:cNvPr id="10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73930" y="4008712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12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773930" y="4453370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0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2926580" y="4008712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1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2926580" y="4453370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5094379" y="4008712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3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5094379" y="4453370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7262178" y="4008712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20" hasCustomPrompt="1"/>
          </p:nvPr>
        </p:nvSpPr>
        <p:spPr>
          <a:xfrm>
            <a:off x="7262178" y="4453370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6" name="Marcador de texto 4"/>
          <p:cNvSpPr>
            <a:spLocks noGrp="1"/>
          </p:cNvSpPr>
          <p:nvPr>
            <p:ph type="body" sz="quarter" idx="21" hasCustomPrompt="1"/>
          </p:nvPr>
        </p:nvSpPr>
        <p:spPr>
          <a:xfrm>
            <a:off x="9433303" y="4000500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7" name="Marcador de texto 4"/>
          <p:cNvSpPr>
            <a:spLocks noGrp="1"/>
          </p:cNvSpPr>
          <p:nvPr>
            <p:ph type="body" sz="quarter" idx="22" hasCustomPrompt="1"/>
          </p:nvPr>
        </p:nvSpPr>
        <p:spPr>
          <a:xfrm>
            <a:off x="9433303" y="4445158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pic>
        <p:nvPicPr>
          <p:cNvPr id="28" name="Picture 60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0262" y="2479273"/>
            <a:ext cx="1341220" cy="1559699"/>
          </a:xfrm>
          <a:prstGeom prst="rect">
            <a:avLst/>
          </a:prstGeom>
        </p:spPr>
      </p:pic>
      <p:pic>
        <p:nvPicPr>
          <p:cNvPr id="29" name="Picture 6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0668" y="2479273"/>
            <a:ext cx="1341220" cy="15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49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1"/>
          <p:cNvSpPr txBox="1">
            <a:spLocks/>
          </p:cNvSpPr>
          <p:nvPr userDrawn="1"/>
        </p:nvSpPr>
        <p:spPr>
          <a:xfrm>
            <a:off x="1000953" y="1364229"/>
            <a:ext cx="8154577" cy="1143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2800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Contexto del problema</a:t>
            </a:r>
            <a:br>
              <a:rPr lang="en" sz="2800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</a:br>
            <a:r>
              <a:rPr lang="es-ES" sz="2800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Entendimiento de las necesidades del cliente</a:t>
            </a:r>
            <a:endParaRPr lang="en" sz="2800" dirty="0">
              <a:solidFill>
                <a:schemeClr val="bg1"/>
              </a:solidFill>
              <a:latin typeface="Century Gothic" panose="020B05020202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"/>
            <a:ext cx="12207504" cy="3454469"/>
          </a:xfrm>
          <a:prstGeom prst="rect">
            <a:avLst/>
          </a:prstGeom>
        </p:spPr>
      </p:pic>
      <p:sp>
        <p:nvSpPr>
          <p:cNvPr id="3" name="Shape 9"/>
          <p:cNvSpPr/>
          <p:nvPr userDrawn="1"/>
        </p:nvSpPr>
        <p:spPr>
          <a:xfrm>
            <a:off x="0" y="0"/>
            <a:ext cx="12230541" cy="3454471"/>
          </a:xfrm>
          <a:prstGeom prst="rect">
            <a:avLst/>
          </a:prstGeom>
          <a:solidFill>
            <a:srgbClr val="1D3D92">
              <a:alpha val="76863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9" name="Marcador de título 1"/>
          <p:cNvSpPr>
            <a:spLocks noGrp="1"/>
          </p:cNvSpPr>
          <p:nvPr>
            <p:ph type="title"/>
          </p:nvPr>
        </p:nvSpPr>
        <p:spPr>
          <a:xfrm>
            <a:off x="1200150" y="111246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10" name="Shape 10"/>
          <p:cNvSpPr/>
          <p:nvPr userDrawn="1"/>
        </p:nvSpPr>
        <p:spPr>
          <a:xfrm>
            <a:off x="772001" y="119535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pic>
        <p:nvPicPr>
          <p:cNvPr id="8" name="Picture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7396" y="3560671"/>
            <a:ext cx="1341220" cy="1559699"/>
          </a:xfrm>
          <a:prstGeom prst="rect">
            <a:avLst/>
          </a:prstGeom>
        </p:spPr>
      </p:pic>
      <p:pic>
        <p:nvPicPr>
          <p:cNvPr id="11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5939" y="3560671"/>
            <a:ext cx="1341220" cy="1559699"/>
          </a:xfrm>
          <a:prstGeom prst="rect">
            <a:avLst/>
          </a:prstGeom>
        </p:spPr>
      </p:pic>
      <p:pic>
        <p:nvPicPr>
          <p:cNvPr id="12" name="Picture 1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7944" y="3560671"/>
            <a:ext cx="1341220" cy="1559699"/>
          </a:xfrm>
          <a:prstGeom prst="rect">
            <a:avLst/>
          </a:prstGeom>
        </p:spPr>
      </p:pic>
      <p:sp>
        <p:nvSpPr>
          <p:cNvPr id="14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60076" y="5138286"/>
            <a:ext cx="3230033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15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760076" y="5582944"/>
            <a:ext cx="3230033" cy="942547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0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431533" y="5152136"/>
            <a:ext cx="3230033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1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4431533" y="5596794"/>
            <a:ext cx="3230033" cy="942547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8102990" y="5152136"/>
            <a:ext cx="3230033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3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8102990" y="5596794"/>
            <a:ext cx="3230033" cy="942547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</p:spTree>
    <p:extLst>
      <p:ext uri="{BB962C8B-B14F-4D97-AF65-F5344CB8AC3E}">
        <p14:creationId xmlns:p14="http://schemas.microsoft.com/office/powerpoint/2010/main" val="37360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31"/>
          <p:cNvSpPr/>
          <p:nvPr/>
        </p:nvSpPr>
        <p:spPr>
          <a:xfrm>
            <a:off x="927587" y="202248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30" name="Shape 30"/>
          <p:cNvSpPr/>
          <p:nvPr userDrawn="1"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 userDrawn="1"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3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35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492806" y="338599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36" name="Oval 31"/>
          <p:cNvSpPr/>
          <p:nvPr userDrawn="1"/>
        </p:nvSpPr>
        <p:spPr>
          <a:xfrm>
            <a:off x="927587" y="440828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37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492806" y="577179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42" name="Oval 31"/>
          <p:cNvSpPr/>
          <p:nvPr userDrawn="1"/>
        </p:nvSpPr>
        <p:spPr>
          <a:xfrm>
            <a:off x="3213587" y="202248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43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2778806" y="338599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44" name="Oval 31"/>
          <p:cNvSpPr/>
          <p:nvPr userDrawn="1"/>
        </p:nvSpPr>
        <p:spPr>
          <a:xfrm>
            <a:off x="3213587" y="440828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45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2778806" y="577179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46" name="Oval 31"/>
          <p:cNvSpPr/>
          <p:nvPr userDrawn="1"/>
        </p:nvSpPr>
        <p:spPr>
          <a:xfrm>
            <a:off x="5499587" y="202248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47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5064806" y="338599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48" name="Oval 31"/>
          <p:cNvSpPr/>
          <p:nvPr userDrawn="1"/>
        </p:nvSpPr>
        <p:spPr>
          <a:xfrm>
            <a:off x="5499587" y="440828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49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5064806" y="577179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50" name="Oval 31"/>
          <p:cNvSpPr/>
          <p:nvPr userDrawn="1"/>
        </p:nvSpPr>
        <p:spPr>
          <a:xfrm>
            <a:off x="7785587" y="202248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51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7350806" y="338599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52" name="Oval 31"/>
          <p:cNvSpPr/>
          <p:nvPr userDrawn="1"/>
        </p:nvSpPr>
        <p:spPr>
          <a:xfrm>
            <a:off x="7785587" y="440828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53" name="Marcador de texto 4"/>
          <p:cNvSpPr>
            <a:spLocks noGrp="1"/>
          </p:cNvSpPr>
          <p:nvPr>
            <p:ph type="body" sz="quarter" idx="20" hasCustomPrompt="1"/>
          </p:nvPr>
        </p:nvSpPr>
        <p:spPr>
          <a:xfrm>
            <a:off x="7350806" y="577179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59" name="Oval 31"/>
          <p:cNvSpPr/>
          <p:nvPr userDrawn="1"/>
        </p:nvSpPr>
        <p:spPr>
          <a:xfrm>
            <a:off x="10071587" y="200343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60" name="Marcador de texto 4"/>
          <p:cNvSpPr>
            <a:spLocks noGrp="1"/>
          </p:cNvSpPr>
          <p:nvPr>
            <p:ph type="body" sz="quarter" idx="21" hasCustomPrompt="1"/>
          </p:nvPr>
        </p:nvSpPr>
        <p:spPr>
          <a:xfrm>
            <a:off x="9636806" y="336694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61" name="Oval 31"/>
          <p:cNvSpPr/>
          <p:nvPr userDrawn="1"/>
        </p:nvSpPr>
        <p:spPr>
          <a:xfrm>
            <a:off x="10071587" y="438923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62" name="Marcador de texto 4"/>
          <p:cNvSpPr>
            <a:spLocks noGrp="1"/>
          </p:cNvSpPr>
          <p:nvPr>
            <p:ph type="body" sz="quarter" idx="22" hasCustomPrompt="1"/>
          </p:nvPr>
        </p:nvSpPr>
        <p:spPr>
          <a:xfrm>
            <a:off x="9636806" y="575274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27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28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9482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uccess case 1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59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60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  <p:graphicFrame>
        <p:nvGraphicFramePr>
          <p:cNvPr id="62" name="Object 1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191718551"/>
              </p:ext>
            </p:extLst>
          </p:nvPr>
        </p:nvGraphicFramePr>
        <p:xfrm>
          <a:off x="3719254" y="4321502"/>
          <a:ext cx="1962667" cy="19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" name="Image" r:id="rId4" imgW="2920320" imgH="2856960" progId="Photoshop.Image.16">
                  <p:embed/>
                </p:oleObj>
              </mc:Choice>
              <mc:Fallback>
                <p:oleObj name="Image" r:id="rId4" imgW="2920320" imgH="28569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19254" y="4321502"/>
                        <a:ext cx="1962667" cy="19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14"/>
          <p:cNvGraphicFramePr>
            <a:graphicFrameLocks noChangeAspect="1"/>
          </p:cNvGraphicFramePr>
          <p:nvPr userDrawn="1">
            <p:extLst/>
          </p:nvPr>
        </p:nvGraphicFramePr>
        <p:xfrm>
          <a:off x="5842603" y="4300215"/>
          <a:ext cx="1962667" cy="19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5" name="Image" r:id="rId6" imgW="2920320" imgH="2856960" progId="Photoshop.Image.16">
                  <p:embed/>
                </p:oleObj>
              </mc:Choice>
              <mc:Fallback>
                <p:oleObj name="Image" r:id="rId6" imgW="2920320" imgH="28569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42603" y="4300215"/>
                        <a:ext cx="1962667" cy="19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781194735"/>
              </p:ext>
            </p:extLst>
          </p:nvPr>
        </p:nvGraphicFramePr>
        <p:xfrm>
          <a:off x="5842602" y="2219181"/>
          <a:ext cx="1962667" cy="19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Image" r:id="rId8" imgW="2920320" imgH="2856960" progId="Photoshop.Image.16">
                  <p:embed/>
                </p:oleObj>
              </mc:Choice>
              <mc:Fallback>
                <p:oleObj name="Image" r:id="rId8" imgW="2920320" imgH="28569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42602" y="2219181"/>
                        <a:ext cx="1962667" cy="19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Marcador de imagen 3"/>
          <p:cNvSpPr>
            <a:spLocks noGrp="1"/>
          </p:cNvSpPr>
          <p:nvPr>
            <p:ph type="pic" sz="quarter" idx="11" hasCustomPrompt="1"/>
          </p:nvPr>
        </p:nvSpPr>
        <p:spPr>
          <a:xfrm>
            <a:off x="3719771" y="2219181"/>
            <a:ext cx="1962150" cy="1919288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Imagen del cliente</a:t>
            </a:r>
            <a:endParaRPr lang="es-ES_tradnl" dirty="0"/>
          </a:p>
        </p:txBody>
      </p:sp>
      <p:sp>
        <p:nvSpPr>
          <p:cNvPr id="21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73930" y="2227596"/>
            <a:ext cx="2721947" cy="416861"/>
          </a:xfrm>
          <a:prstGeom prst="rect">
            <a:avLst/>
          </a:prstGeom>
        </p:spPr>
        <p:txBody>
          <a:bodyPr/>
          <a:lstStyle>
            <a:lvl1pPr algn="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La empresa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773930" y="2644458"/>
            <a:ext cx="2721947" cy="1494011"/>
          </a:xfrm>
          <a:prstGeom prst="rect">
            <a:avLst/>
          </a:prstGeom>
        </p:spPr>
        <p:txBody>
          <a:bodyPr/>
          <a:lstStyle>
            <a:lvl1pPr algn="r">
              <a:defRPr sz="12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3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773930" y="4321502"/>
            <a:ext cx="2721947" cy="416861"/>
          </a:xfrm>
          <a:prstGeom prst="rect">
            <a:avLst/>
          </a:prstGeom>
        </p:spPr>
        <p:txBody>
          <a:bodyPr/>
          <a:lstStyle>
            <a:lvl1pPr algn="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La solución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773930" y="4738364"/>
            <a:ext cx="2721947" cy="1494011"/>
          </a:xfrm>
          <a:prstGeom prst="rect">
            <a:avLst/>
          </a:prstGeom>
        </p:spPr>
        <p:txBody>
          <a:bodyPr/>
          <a:lstStyle>
            <a:lvl1pPr algn="r">
              <a:defRPr sz="12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8028647" y="2219181"/>
            <a:ext cx="2721947" cy="416861"/>
          </a:xfrm>
          <a:prstGeom prst="rect">
            <a:avLst/>
          </a:prstGeom>
        </p:spPr>
        <p:txBody>
          <a:bodyPr/>
          <a:lstStyle>
            <a:lvl1pPr algn="l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El problema</a:t>
            </a:r>
          </a:p>
        </p:txBody>
      </p:sp>
      <p:sp>
        <p:nvSpPr>
          <p:cNvPr id="26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8028647" y="2636043"/>
            <a:ext cx="2721947" cy="1494011"/>
          </a:xfrm>
          <a:prstGeom prst="rect">
            <a:avLst/>
          </a:prstGeom>
        </p:spPr>
        <p:txBody>
          <a:bodyPr/>
          <a:lstStyle>
            <a:lvl1pPr algn="l">
              <a:defRPr sz="12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7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8028647" y="4321502"/>
            <a:ext cx="2721947" cy="416861"/>
          </a:xfrm>
          <a:prstGeom prst="rect">
            <a:avLst/>
          </a:prstGeom>
        </p:spPr>
        <p:txBody>
          <a:bodyPr/>
          <a:lstStyle>
            <a:lvl1pPr algn="l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Beneficios obtenidos</a:t>
            </a:r>
          </a:p>
        </p:txBody>
      </p:sp>
      <p:sp>
        <p:nvSpPr>
          <p:cNvPr id="28" name="Marcador de texto 4"/>
          <p:cNvSpPr>
            <a:spLocks noGrp="1"/>
          </p:cNvSpPr>
          <p:nvPr>
            <p:ph type="body" sz="quarter" idx="20" hasCustomPrompt="1"/>
          </p:nvPr>
        </p:nvSpPr>
        <p:spPr>
          <a:xfrm>
            <a:off x="8028647" y="4738364"/>
            <a:ext cx="2721947" cy="1494011"/>
          </a:xfrm>
          <a:prstGeom prst="rect">
            <a:avLst/>
          </a:prstGeom>
        </p:spPr>
        <p:txBody>
          <a:bodyPr/>
          <a:lstStyle>
            <a:lvl1pPr algn="l">
              <a:defRPr sz="12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</p:spTree>
    <p:extLst>
      <p:ext uri="{BB962C8B-B14F-4D97-AF65-F5344CB8AC3E}">
        <p14:creationId xmlns:p14="http://schemas.microsoft.com/office/powerpoint/2010/main" val="1111770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+ 2 columns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40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370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7" y="1447801"/>
            <a:ext cx="11151918" cy="176854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4777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+ 2 columns 4 Team 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cxnSp>
        <p:nvCxnSpPr>
          <p:cNvPr id="11" name="Straight Connector 18"/>
          <p:cNvCxnSpPr/>
          <p:nvPr/>
        </p:nvCxnSpPr>
        <p:spPr>
          <a:xfrm>
            <a:off x="2464505" y="3124559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/>
          <p:cNvSpPr/>
          <p:nvPr userDrawn="1"/>
        </p:nvSpPr>
        <p:spPr>
          <a:xfrm>
            <a:off x="990599" y="2469088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9" name="Straight Connector 18"/>
          <p:cNvCxnSpPr/>
          <p:nvPr/>
        </p:nvCxnSpPr>
        <p:spPr>
          <a:xfrm>
            <a:off x="2464505" y="5148264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 userDrawn="1"/>
        </p:nvSpPr>
        <p:spPr>
          <a:xfrm>
            <a:off x="990599" y="4530893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5" name="Straight Connector 18"/>
          <p:cNvCxnSpPr/>
          <p:nvPr userDrawn="1"/>
        </p:nvCxnSpPr>
        <p:spPr>
          <a:xfrm>
            <a:off x="8199931" y="514826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 userDrawn="1"/>
        </p:nvSpPr>
        <p:spPr>
          <a:xfrm>
            <a:off x="6726025" y="453089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Straight Connector 18"/>
          <p:cNvCxnSpPr/>
          <p:nvPr userDrawn="1"/>
        </p:nvCxnSpPr>
        <p:spPr>
          <a:xfrm>
            <a:off x="8199931" y="314869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 userDrawn="1"/>
        </p:nvSpPr>
        <p:spPr>
          <a:xfrm>
            <a:off x="6726025" y="256942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207069" y="46779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199931" y="264329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2455826" y="46779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41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615" y="264329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4" hasCustomPrompt="1"/>
          </p:nvPr>
        </p:nvSpPr>
        <p:spPr>
          <a:xfrm>
            <a:off x="1145803" y="2602437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2" name="Marcador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1162135" y="4664241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3" name="Marcador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6859374" y="2685154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4" name="Marcador de imagen 7"/>
          <p:cNvSpPr>
            <a:spLocks noGrp="1"/>
          </p:cNvSpPr>
          <p:nvPr>
            <p:ph type="pic" sz="quarter" idx="17" hasCustomPrompt="1"/>
          </p:nvPr>
        </p:nvSpPr>
        <p:spPr>
          <a:xfrm>
            <a:off x="6859374" y="4691063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27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28" name="Marcador de texto 3"/>
          <p:cNvSpPr>
            <a:spLocks noGrp="1"/>
          </p:cNvSpPr>
          <p:nvPr>
            <p:ph type="body" sz="quarter" idx="18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077213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+ 2 columns 6 Team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cxnSp>
        <p:nvCxnSpPr>
          <p:cNvPr id="11" name="Straight Connector 18"/>
          <p:cNvCxnSpPr/>
          <p:nvPr/>
        </p:nvCxnSpPr>
        <p:spPr>
          <a:xfrm>
            <a:off x="2464505" y="2324459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/>
          <p:cNvSpPr/>
          <p:nvPr userDrawn="1"/>
        </p:nvSpPr>
        <p:spPr>
          <a:xfrm>
            <a:off x="990599" y="1668988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9" name="Straight Connector 18"/>
          <p:cNvCxnSpPr/>
          <p:nvPr/>
        </p:nvCxnSpPr>
        <p:spPr>
          <a:xfrm>
            <a:off x="2464505" y="3967164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 userDrawn="1"/>
        </p:nvSpPr>
        <p:spPr>
          <a:xfrm>
            <a:off x="990599" y="3349793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5" name="Straight Connector 18"/>
          <p:cNvCxnSpPr/>
          <p:nvPr userDrawn="1"/>
        </p:nvCxnSpPr>
        <p:spPr>
          <a:xfrm>
            <a:off x="8199931" y="396716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 userDrawn="1"/>
        </p:nvSpPr>
        <p:spPr>
          <a:xfrm>
            <a:off x="6726025" y="334979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Straight Connector 18"/>
          <p:cNvCxnSpPr/>
          <p:nvPr userDrawn="1"/>
        </p:nvCxnSpPr>
        <p:spPr>
          <a:xfrm>
            <a:off x="8199931" y="234859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 userDrawn="1"/>
        </p:nvSpPr>
        <p:spPr>
          <a:xfrm>
            <a:off x="6726025" y="176932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207069" y="34968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199931" y="184319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2455826" y="34968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41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615" y="184319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4" hasCustomPrompt="1"/>
          </p:nvPr>
        </p:nvSpPr>
        <p:spPr>
          <a:xfrm>
            <a:off x="1145803" y="1802337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2" name="Marcador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1162135" y="3483141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3" name="Marcador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6859374" y="1885054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4" name="Marcador de imagen 7"/>
          <p:cNvSpPr>
            <a:spLocks noGrp="1"/>
          </p:cNvSpPr>
          <p:nvPr>
            <p:ph type="pic" sz="quarter" idx="17" hasCustomPrompt="1"/>
          </p:nvPr>
        </p:nvSpPr>
        <p:spPr>
          <a:xfrm>
            <a:off x="6859374" y="3509963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cxnSp>
        <p:nvCxnSpPr>
          <p:cNvPr id="61" name="Straight Connector 18"/>
          <p:cNvCxnSpPr/>
          <p:nvPr userDrawn="1"/>
        </p:nvCxnSpPr>
        <p:spPr>
          <a:xfrm>
            <a:off x="2464505" y="5643564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/>
          <p:cNvSpPr/>
          <p:nvPr userDrawn="1"/>
        </p:nvSpPr>
        <p:spPr>
          <a:xfrm>
            <a:off x="990599" y="5026193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63" name="Straight Connector 18"/>
          <p:cNvCxnSpPr/>
          <p:nvPr userDrawn="1"/>
        </p:nvCxnSpPr>
        <p:spPr>
          <a:xfrm>
            <a:off x="8199931" y="564356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/>
          <p:cNvSpPr/>
          <p:nvPr userDrawn="1"/>
        </p:nvSpPr>
        <p:spPr>
          <a:xfrm>
            <a:off x="6726025" y="502619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8207069" y="51732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66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2455826" y="51732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67" name="Marcador de imagen 7"/>
          <p:cNvSpPr>
            <a:spLocks noGrp="1"/>
          </p:cNvSpPr>
          <p:nvPr>
            <p:ph type="pic" sz="quarter" idx="20" hasCustomPrompt="1"/>
          </p:nvPr>
        </p:nvSpPr>
        <p:spPr>
          <a:xfrm>
            <a:off x="1162135" y="5159541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68" name="Marcador de imagen 7"/>
          <p:cNvSpPr>
            <a:spLocks noGrp="1"/>
          </p:cNvSpPr>
          <p:nvPr>
            <p:ph type="pic" sz="quarter" idx="21" hasCustomPrompt="1"/>
          </p:nvPr>
        </p:nvSpPr>
        <p:spPr>
          <a:xfrm>
            <a:off x="6859374" y="5186363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33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34" name="Marcador de texto 3"/>
          <p:cNvSpPr>
            <a:spLocks noGrp="1"/>
          </p:cNvSpPr>
          <p:nvPr>
            <p:ph type="body" sz="quarter" idx="22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21477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ection 1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1391"/>
            <a:ext cx="12192000" cy="6823243"/>
          </a:xfrm>
          <a:prstGeom prst="rect">
            <a:avLst/>
          </a:prstGeom>
        </p:spPr>
      </p:pic>
      <p:sp>
        <p:nvSpPr>
          <p:cNvPr id="7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11A349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10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1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071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ection 2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F89520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7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10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46073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CD262E">
              <a:alpha val="8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 sz="1400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6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78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-125" b="-1091"/>
          <a:stretch/>
        </p:blipFill>
        <p:spPr>
          <a:xfrm>
            <a:off x="0" y="0"/>
            <a:ext cx="12276814" cy="6939861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7030A0">
              <a:alpha val="8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 sz="1400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6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554" y="-15903"/>
            <a:ext cx="12221554" cy="6854025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11A349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5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6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4438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8376" y="-1"/>
            <a:ext cx="12230376" cy="6853107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F89520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6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84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8" r:id="rId3"/>
    <p:sldLayoutId id="2147483662" r:id="rId4"/>
    <p:sldLayoutId id="2147483663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669" r:id="rId11"/>
    <p:sldLayoutId id="2147483678" r:id="rId12"/>
    <p:sldLayoutId id="2147483667" r:id="rId13"/>
    <p:sldLayoutId id="2147483681" r:id="rId14"/>
    <p:sldLayoutId id="2147483698" r:id="rId15"/>
    <p:sldLayoutId id="2147483706" r:id="rId16"/>
    <p:sldLayoutId id="214748370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chemeClr val="tx2">
              <a:lumMod val="50000"/>
            </a:schemeClr>
          </a:solidFill>
          <a:latin typeface="Century Gothic" charset="0"/>
          <a:ea typeface="Century Gothic" charset="0"/>
          <a:cs typeface="Century Gothic" charset="0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1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baseline="0">
          <a:solidFill>
            <a:schemeClr val="bg1">
              <a:lumMod val="50000"/>
            </a:schemeClr>
          </a:solidFill>
          <a:latin typeface="+mn-lt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6149" y="2350718"/>
            <a:ext cx="7984793" cy="1325563"/>
          </a:xfrm>
        </p:spPr>
        <p:txBody>
          <a:bodyPr>
            <a:normAutofit fontScale="90000"/>
          </a:bodyPr>
          <a:lstStyle/>
          <a:p>
            <a:r>
              <a:rPr lang="es-AR" sz="4400" dirty="0" err="1"/>
              <a:t>Designing</a:t>
            </a:r>
            <a:r>
              <a:rPr lang="es-AR" sz="4400" dirty="0"/>
              <a:t> </a:t>
            </a:r>
            <a:r>
              <a:rPr lang="es-AR" sz="4400" dirty="0" err="1"/>
              <a:t>Testable</a:t>
            </a:r>
            <a:r>
              <a:rPr lang="es-AR" sz="4400" dirty="0"/>
              <a:t> </a:t>
            </a:r>
            <a:r>
              <a:rPr lang="es-AR" sz="4400" dirty="0" err="1" smtClean="0"/>
              <a:t>Applications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600" dirty="0" err="1" smtClean="0"/>
              <a:t>Parts</a:t>
            </a:r>
            <a:r>
              <a:rPr lang="es-AR" sz="3600" dirty="0" smtClean="0"/>
              <a:t> I &amp; II: </a:t>
            </a:r>
            <a:r>
              <a:rPr lang="es-AR" sz="3600" dirty="0" err="1" smtClean="0"/>
              <a:t>Unit</a:t>
            </a:r>
            <a:r>
              <a:rPr lang="es-AR" sz="3600" dirty="0" smtClean="0"/>
              <a:t> </a:t>
            </a:r>
            <a:r>
              <a:rPr lang="es-AR" sz="3600" dirty="0" err="1" smtClean="0"/>
              <a:t>Tests</a:t>
            </a:r>
            <a:r>
              <a:rPr lang="es-AR" sz="3600" dirty="0" smtClean="0"/>
              <a:t> and Legacy </a:t>
            </a:r>
            <a:r>
              <a:rPr lang="es-AR" sz="3600" dirty="0" err="1" smtClean="0"/>
              <a:t>Code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4828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984817"/>
            <a:ext cx="8488424" cy="2415828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 err="1">
                <a:solidFill>
                  <a:schemeClr val="tx1"/>
                </a:solidFill>
                <a:latin typeface="+mn-lt"/>
              </a:rPr>
              <a:t>Cómo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escribir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tests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unitarios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Setup de </a:t>
            </a:r>
            <a:r>
              <a:rPr lang="en-US" dirty="0" err="1">
                <a:solidFill>
                  <a:schemeClr val="tx1"/>
                </a:solidFill>
              </a:rPr>
              <a:t>precondiciones</a:t>
            </a:r>
            <a:endParaRPr lang="en-US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Ejecutar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código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testear</a:t>
            </a:r>
            <a:endParaRPr lang="en-US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Realizar</a:t>
            </a:r>
            <a:r>
              <a:rPr lang="en-US" dirty="0">
                <a:solidFill>
                  <a:schemeClr val="tx1"/>
                </a:solidFill>
              </a:rPr>
              <a:t> asserts </a:t>
            </a:r>
            <a:r>
              <a:rPr lang="en-US" dirty="0" err="1">
                <a:solidFill>
                  <a:schemeClr val="tx1"/>
                </a:solidFill>
              </a:rPr>
              <a:t>sobre</a:t>
            </a:r>
            <a:r>
              <a:rPr lang="en-US" dirty="0">
                <a:solidFill>
                  <a:schemeClr val="tx1"/>
                </a:solidFill>
              </a:rPr>
              <a:t> los </a:t>
            </a:r>
            <a:r>
              <a:rPr lang="en-US" dirty="0" err="1">
                <a:solidFill>
                  <a:schemeClr val="tx1"/>
                </a:solidFill>
              </a:rPr>
              <a:t>resultados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esperados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4: </a:t>
            </a:r>
            <a:r>
              <a:rPr lang="en-US" dirty="0" err="1"/>
              <a:t>Generar</a:t>
            </a:r>
            <a:r>
              <a:rPr lang="en-US" dirty="0"/>
              <a:t> Tests </a:t>
            </a:r>
            <a:r>
              <a:rPr lang="en-US" dirty="0" err="1"/>
              <a:t>Unitarios</a:t>
            </a:r>
            <a:endParaRPr lang="es-AR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8456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Aft>
                <a:spcPts val="400"/>
              </a:spcAft>
            </a:pPr>
            <a:r>
              <a:rPr lang="en-US" dirty="0"/>
              <a:t> Un </a:t>
            </a:r>
            <a:r>
              <a:rPr lang="en-US" dirty="0" err="1"/>
              <a:t>buen</a:t>
            </a:r>
            <a:r>
              <a:rPr lang="en-US" dirty="0"/>
              <a:t> test </a:t>
            </a:r>
            <a:r>
              <a:rPr lang="en-US" dirty="0" err="1"/>
              <a:t>unitario</a:t>
            </a:r>
            <a:r>
              <a:rPr lang="en-US" dirty="0"/>
              <a:t>: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Documenta</a:t>
            </a:r>
            <a:r>
              <a:rPr lang="en-US" dirty="0"/>
              <a:t> el </a:t>
            </a:r>
            <a:r>
              <a:rPr lang="en-US" dirty="0" err="1"/>
              <a:t>diseño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Tiene</a:t>
            </a:r>
            <a:r>
              <a:rPr lang="en-US" dirty="0"/>
              <a:t> control total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ejecución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ejecutarse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parte de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tests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Retorna</a:t>
            </a:r>
            <a:r>
              <a:rPr lang="en-US" dirty="0"/>
              <a:t> </a:t>
            </a:r>
            <a:r>
              <a:rPr lang="en-US" dirty="0" err="1"/>
              <a:t>consistentemente</a:t>
            </a:r>
            <a:r>
              <a:rPr lang="en-US" dirty="0"/>
              <a:t> 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resultado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Prueba</a:t>
            </a:r>
            <a:r>
              <a:rPr lang="en-US" dirty="0"/>
              <a:t> un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concepto</a:t>
            </a:r>
            <a:r>
              <a:rPr lang="en-US" dirty="0"/>
              <a:t> </a:t>
            </a:r>
            <a:r>
              <a:rPr lang="en-US" dirty="0" err="1"/>
              <a:t>lógico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sistema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claro</a:t>
            </a:r>
            <a:r>
              <a:rPr lang="en-US" dirty="0"/>
              <a:t> y </a:t>
            </a:r>
            <a:r>
              <a:rPr lang="en-US" dirty="0" err="1"/>
              <a:t>consistente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Es</a:t>
            </a:r>
            <a:r>
              <a:rPr lang="en-US" dirty="0"/>
              <a:t> legible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mantenible</a:t>
            </a:r>
            <a:endParaRPr lang="en-US" dirty="0"/>
          </a:p>
          <a:p>
            <a:pPr>
              <a:spcAft>
                <a:spcPts val="400"/>
              </a:spcAft>
            </a:pPr>
            <a:endParaRPr lang="es-AR" altLang="es-AR" dirty="0"/>
          </a:p>
          <a:p>
            <a:pPr>
              <a:spcAft>
                <a:spcPts val="400"/>
              </a:spcAft>
            </a:pP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</a:t>
            </a:r>
            <a:r>
              <a:rPr lang="en-US" dirty="0" err="1"/>
              <a:t>Unitarios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Tip 4: </a:t>
            </a:r>
            <a:r>
              <a:rPr lang="en-US" dirty="0" err="1"/>
              <a:t>Generar</a:t>
            </a:r>
            <a:r>
              <a:rPr lang="en-US" dirty="0"/>
              <a:t> Tests </a:t>
            </a:r>
            <a:r>
              <a:rPr lang="en-US" dirty="0" err="1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6312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984816"/>
            <a:ext cx="8488424" cy="3603183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No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todo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código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está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contenido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sí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mismo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Un test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unitario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debe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probar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código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sin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probar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las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dependencias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Ver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Tips 1 y 2</a:t>
            </a: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Programación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orientada</a:t>
            </a:r>
            <a:r>
              <a:rPr lang="en-US" dirty="0">
                <a:solidFill>
                  <a:schemeClr val="tx1"/>
                </a:solidFill>
              </a:rPr>
              <a:t> a interfaces</a:t>
            </a: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Inyección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dependencias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por</a:t>
            </a:r>
            <a:r>
              <a:rPr lang="en-US" dirty="0">
                <a:solidFill>
                  <a:schemeClr val="tx1"/>
                </a:solidFill>
              </a:rPr>
              <a:t> constructor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5: Mocking de </a:t>
            </a:r>
            <a:r>
              <a:rPr lang="en-US" dirty="0" err="1"/>
              <a:t>dependencias</a:t>
            </a:r>
            <a:endParaRPr lang="es-AR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69549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2619817"/>
            <a:ext cx="5258418" cy="2129225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Los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Mock son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simulados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que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imitan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comportamiento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reales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 forma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controlada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Permiten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realizar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verificación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comportamiento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 descr="http://m.eet.com/media/1172690/atomic%20figure%201%20450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46" y="1934894"/>
            <a:ext cx="5002271" cy="289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5: Mocking de </a:t>
            </a:r>
            <a:r>
              <a:rPr lang="en-US" dirty="0" err="1"/>
              <a:t>dependencias</a:t>
            </a:r>
            <a:endParaRPr lang="es-AR" dirty="0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9075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2238817"/>
            <a:ext cx="8488424" cy="3330228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Cómo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escribir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tests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unitarios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usando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Mocks:</a:t>
            </a:r>
          </a:p>
          <a:p>
            <a:pPr marL="540000" lvl="1" indent="-28575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Setup de </a:t>
            </a:r>
            <a:r>
              <a:rPr lang="en-US" dirty="0" err="1">
                <a:solidFill>
                  <a:schemeClr val="tx1"/>
                </a:solidFill>
              </a:rPr>
              <a:t>precondiciones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incluyendo</a:t>
            </a:r>
            <a:r>
              <a:rPr lang="en-US" dirty="0">
                <a:solidFill>
                  <a:schemeClr val="tx1"/>
                </a:solidFill>
              </a:rPr>
              <a:t> el setup de los </a:t>
            </a:r>
            <a:r>
              <a:rPr lang="en-US" dirty="0" err="1">
                <a:solidFill>
                  <a:schemeClr val="tx1"/>
                </a:solidFill>
              </a:rPr>
              <a:t>objetos</a:t>
            </a:r>
            <a:r>
              <a:rPr lang="en-US" dirty="0">
                <a:solidFill>
                  <a:schemeClr val="tx1"/>
                </a:solidFill>
              </a:rPr>
              <a:t> mock</a:t>
            </a:r>
          </a:p>
          <a:p>
            <a:pPr marL="540000" lvl="1" indent="-28575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Inyectar</a:t>
            </a:r>
            <a:r>
              <a:rPr lang="en-US" dirty="0">
                <a:solidFill>
                  <a:schemeClr val="tx1"/>
                </a:solidFill>
              </a:rPr>
              <a:t> mocks de </a:t>
            </a:r>
            <a:r>
              <a:rPr lang="en-US" dirty="0" err="1">
                <a:solidFill>
                  <a:schemeClr val="tx1"/>
                </a:solidFill>
              </a:rPr>
              <a:t>dependencias</a:t>
            </a:r>
            <a:endParaRPr lang="en-US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Ejecutar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código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ser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testeado</a:t>
            </a:r>
            <a:endParaRPr lang="en-US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Realizar</a:t>
            </a:r>
            <a:r>
              <a:rPr lang="en-US" dirty="0">
                <a:solidFill>
                  <a:schemeClr val="tx1"/>
                </a:solidFill>
              </a:rPr>
              <a:t> asserts </a:t>
            </a:r>
            <a:r>
              <a:rPr lang="en-US" dirty="0" err="1">
                <a:solidFill>
                  <a:schemeClr val="tx1"/>
                </a:solidFill>
              </a:rPr>
              <a:t>sobre</a:t>
            </a:r>
            <a:r>
              <a:rPr lang="en-US" dirty="0">
                <a:solidFill>
                  <a:schemeClr val="tx1"/>
                </a:solidFill>
              </a:rPr>
              <a:t> los </a:t>
            </a:r>
            <a:r>
              <a:rPr lang="en-US" dirty="0" err="1">
                <a:solidFill>
                  <a:schemeClr val="tx1"/>
                </a:solidFill>
              </a:rPr>
              <a:t>resultados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esperados</a:t>
            </a:r>
            <a:endParaRPr lang="en-US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Verificar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que</a:t>
            </a:r>
            <a:r>
              <a:rPr lang="en-US" dirty="0">
                <a:solidFill>
                  <a:schemeClr val="tx1"/>
                </a:solidFill>
              </a:rPr>
              <a:t> el mock </a:t>
            </a:r>
            <a:r>
              <a:rPr lang="en-US" dirty="0" err="1">
                <a:solidFill>
                  <a:schemeClr val="tx1"/>
                </a:solidFill>
              </a:rPr>
              <a:t>fue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llamado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cantidad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veces</a:t>
            </a:r>
            <a:r>
              <a:rPr lang="en-US" dirty="0">
                <a:solidFill>
                  <a:schemeClr val="tx1"/>
                </a:solidFill>
              </a:rPr>
              <a:t> y con los </a:t>
            </a:r>
            <a:r>
              <a:rPr lang="en-US" dirty="0" err="1">
                <a:solidFill>
                  <a:schemeClr val="tx1"/>
                </a:solidFill>
              </a:rPr>
              <a:t>parámetros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esperados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5: Mocking de </a:t>
            </a:r>
            <a:r>
              <a:rPr lang="en-US" dirty="0" err="1"/>
              <a:t>dependencias</a:t>
            </a:r>
            <a:endParaRPr lang="es-AR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09351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984817"/>
            <a:ext cx="8488424" cy="4135446"/>
          </a:xfrm>
        </p:spPr>
        <p:txBody>
          <a:bodyPr/>
          <a:lstStyle/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No </a:t>
            </a:r>
            <a:r>
              <a:rPr lang="en-GB" sz="2000" dirty="0" err="1">
                <a:solidFill>
                  <a:schemeClr val="tx1"/>
                </a:solidFill>
              </a:rPr>
              <a:t>mezclar</a:t>
            </a:r>
            <a:r>
              <a:rPr lang="en-GB" sz="2000" dirty="0">
                <a:solidFill>
                  <a:schemeClr val="tx1"/>
                </a:solidFill>
              </a:rPr>
              <a:t> el </a:t>
            </a:r>
            <a:r>
              <a:rPr lang="en-GB" sz="2000" dirty="0" err="1">
                <a:solidFill>
                  <a:schemeClr val="tx1"/>
                </a:solidFill>
              </a:rPr>
              <a:t>grafo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instanciación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objetos</a:t>
            </a:r>
            <a:r>
              <a:rPr lang="en-GB" sz="2000" dirty="0">
                <a:solidFill>
                  <a:schemeClr val="tx1"/>
                </a:solidFill>
              </a:rPr>
              <a:t> con la </a:t>
            </a:r>
            <a:r>
              <a:rPr lang="en-GB" sz="2000" dirty="0" err="1">
                <a:solidFill>
                  <a:schemeClr val="tx1"/>
                </a:solidFill>
              </a:rPr>
              <a:t>lógica</a:t>
            </a:r>
            <a:r>
              <a:rPr lang="en-GB" sz="2000" dirty="0">
                <a:solidFill>
                  <a:schemeClr val="tx1"/>
                </a:solidFill>
              </a:rPr>
              <a:t> de la </a:t>
            </a:r>
            <a:r>
              <a:rPr lang="en-GB" sz="2000" dirty="0" err="1" smtClean="0">
                <a:solidFill>
                  <a:schemeClr val="tx1"/>
                </a:solidFill>
              </a:rPr>
              <a:t>aplicación</a:t>
            </a:r>
            <a:endParaRPr lang="en-GB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chemeClr val="tx1"/>
                </a:solidFill>
              </a:rPr>
              <a:t>Pedir los objetos, no ir a buscarlos</a:t>
            </a: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No </a:t>
            </a:r>
            <a:r>
              <a:rPr lang="en-US" sz="2000" dirty="0" err="1">
                <a:solidFill>
                  <a:schemeClr val="tx1"/>
                </a:solidFill>
              </a:rPr>
              <a:t>escribir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lógica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en</a:t>
            </a:r>
            <a:r>
              <a:rPr lang="en-US" sz="2000" dirty="0">
                <a:solidFill>
                  <a:schemeClr val="tx1"/>
                </a:solidFill>
              </a:rPr>
              <a:t> el constructor</a:t>
            </a:r>
            <a:endParaRPr lang="es-AR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Tener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cuidado</a:t>
            </a:r>
            <a:r>
              <a:rPr lang="en-US" sz="2000" dirty="0">
                <a:solidFill>
                  <a:schemeClr val="tx1"/>
                </a:solidFill>
              </a:rPr>
              <a:t> con </a:t>
            </a:r>
            <a:r>
              <a:rPr lang="en-US" sz="2000" dirty="0" err="1">
                <a:solidFill>
                  <a:schemeClr val="tx1"/>
                </a:solidFill>
              </a:rPr>
              <a:t>estado</a:t>
            </a:r>
            <a:r>
              <a:rPr lang="en-US" sz="2000" dirty="0">
                <a:solidFill>
                  <a:schemeClr val="tx1"/>
                </a:solidFill>
              </a:rPr>
              <a:t> global y singletons</a:t>
            </a:r>
            <a:endParaRPr lang="es-AR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Tener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cuidado</a:t>
            </a:r>
            <a:r>
              <a:rPr lang="en-US" sz="2000" dirty="0">
                <a:solidFill>
                  <a:schemeClr val="tx1"/>
                </a:solidFill>
              </a:rPr>
              <a:t> con </a:t>
            </a:r>
            <a:r>
              <a:rPr lang="en-US" sz="2000" dirty="0" err="1">
                <a:solidFill>
                  <a:schemeClr val="tx1"/>
                </a:solidFill>
              </a:rPr>
              <a:t>métodos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estáticos</a:t>
            </a:r>
            <a:endParaRPr lang="es-AR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Elegir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el </a:t>
            </a:r>
            <a:r>
              <a:rPr lang="en-US" sz="2000" dirty="0" err="1">
                <a:solidFill>
                  <a:schemeClr val="tx1"/>
                </a:solidFill>
              </a:rPr>
              <a:t>polimorfismo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por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sobre</a:t>
            </a:r>
            <a:r>
              <a:rPr lang="en-US" sz="2000" dirty="0">
                <a:solidFill>
                  <a:schemeClr val="tx1"/>
                </a:solidFill>
              </a:rPr>
              <a:t> los </a:t>
            </a:r>
            <a:r>
              <a:rPr lang="en-US" sz="2000" dirty="0" err="1">
                <a:solidFill>
                  <a:schemeClr val="tx1"/>
                </a:solidFill>
              </a:rPr>
              <a:t>condicionales</a:t>
            </a:r>
            <a:endParaRPr lang="es-AR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No </a:t>
            </a:r>
            <a:r>
              <a:rPr lang="en-US" sz="2000" dirty="0" err="1">
                <a:solidFill>
                  <a:schemeClr val="tx1"/>
                </a:solidFill>
              </a:rPr>
              <a:t>mezclar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objetos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servicio</a:t>
            </a:r>
            <a:r>
              <a:rPr lang="en-US" sz="2000" dirty="0">
                <a:solidFill>
                  <a:schemeClr val="tx1"/>
                </a:solidFill>
              </a:rPr>
              <a:t> con </a:t>
            </a:r>
            <a:r>
              <a:rPr lang="en-US" sz="2000" dirty="0" err="1">
                <a:solidFill>
                  <a:schemeClr val="tx1"/>
                </a:solidFill>
              </a:rPr>
              <a:t>objetos</a:t>
            </a:r>
            <a:r>
              <a:rPr lang="en-US" sz="2000" dirty="0">
                <a:solidFill>
                  <a:schemeClr val="tx1"/>
                </a:solidFill>
              </a:rPr>
              <a:t> de valor</a:t>
            </a:r>
            <a:endParaRPr lang="es-AR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No </a:t>
            </a:r>
            <a:r>
              <a:rPr lang="en-US" sz="2000" dirty="0" err="1">
                <a:solidFill>
                  <a:schemeClr val="tx1"/>
                </a:solidFill>
              </a:rPr>
              <a:t>mezclar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responsabilidades</a:t>
            </a: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6: </a:t>
            </a:r>
            <a:r>
              <a:rPr lang="en-US" dirty="0" err="1"/>
              <a:t>Escribiendo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testeable</a:t>
            </a:r>
            <a:endParaRPr lang="es-AR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53664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2238817"/>
            <a:ext cx="8488424" cy="2661487"/>
          </a:xfrm>
        </p:spPr>
        <p:txBody>
          <a:bodyPr/>
          <a:lstStyle/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tx1"/>
                </a:solidFill>
              </a:rPr>
              <a:t>Evitan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acoplar</a:t>
            </a:r>
            <a:r>
              <a:rPr lang="en-GB" sz="2000" dirty="0">
                <a:solidFill>
                  <a:schemeClr val="tx1"/>
                </a:solidFill>
              </a:rPr>
              <a:t> el </a:t>
            </a:r>
            <a:r>
              <a:rPr lang="en-GB" sz="2000" dirty="0" err="1">
                <a:solidFill>
                  <a:schemeClr val="tx1"/>
                </a:solidFill>
              </a:rPr>
              <a:t>código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directamente</a:t>
            </a:r>
            <a:r>
              <a:rPr lang="en-GB" sz="2000" dirty="0">
                <a:solidFill>
                  <a:schemeClr val="tx1"/>
                </a:solidFill>
              </a:rPr>
              <a:t> a </a:t>
            </a:r>
            <a:r>
              <a:rPr lang="en-GB" sz="2000" dirty="0" err="1">
                <a:solidFill>
                  <a:schemeClr val="tx1"/>
                </a:solidFill>
              </a:rPr>
              <a:t>librerías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 smtClean="0">
                <a:solidFill>
                  <a:schemeClr val="tx1"/>
                </a:solidFill>
              </a:rPr>
              <a:t>terceros</a:t>
            </a:r>
            <a:endParaRPr lang="en-GB" sz="2000" dirty="0" smtClean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Se </a:t>
            </a:r>
            <a:r>
              <a:rPr lang="en-GB" sz="2000" dirty="0" err="1">
                <a:solidFill>
                  <a:schemeClr val="tx1"/>
                </a:solidFill>
              </a:rPr>
              <a:t>puede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cambiar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librería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terceros</a:t>
            </a:r>
            <a:r>
              <a:rPr lang="en-GB" sz="2000" dirty="0">
                <a:solidFill>
                  <a:schemeClr val="tx1"/>
                </a:solidFill>
              </a:rPr>
              <a:t> sin </a:t>
            </a:r>
            <a:r>
              <a:rPr lang="en-GB" sz="2000" dirty="0" err="1">
                <a:solidFill>
                  <a:schemeClr val="tx1"/>
                </a:solidFill>
              </a:rPr>
              <a:t>cambiar</a:t>
            </a:r>
            <a:r>
              <a:rPr lang="en-GB" sz="2000" dirty="0">
                <a:solidFill>
                  <a:schemeClr val="tx1"/>
                </a:solidFill>
              </a:rPr>
              <a:t> el </a:t>
            </a:r>
            <a:r>
              <a:rPr lang="en-GB" sz="2000" dirty="0" err="1">
                <a:solidFill>
                  <a:schemeClr val="tx1"/>
                </a:solidFill>
              </a:rPr>
              <a:t>código</a:t>
            </a:r>
            <a:r>
              <a:rPr lang="en-GB" sz="2000" dirty="0">
                <a:solidFill>
                  <a:schemeClr val="tx1"/>
                </a:solidFill>
              </a:rPr>
              <a:t> de la </a:t>
            </a:r>
            <a:r>
              <a:rPr lang="en-GB" sz="2000" dirty="0" err="1">
                <a:solidFill>
                  <a:schemeClr val="tx1"/>
                </a:solidFill>
              </a:rPr>
              <a:t>aplicación</a:t>
            </a:r>
            <a:endParaRPr lang="en-GB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 err="1" smtClean="0">
                <a:solidFill>
                  <a:schemeClr val="tx1"/>
                </a:solidFill>
              </a:rPr>
              <a:t>Permiten</a:t>
            </a:r>
            <a:r>
              <a:rPr lang="en-GB" sz="2000" dirty="0" smtClean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usar</a:t>
            </a:r>
            <a:r>
              <a:rPr lang="en-GB" sz="2000" dirty="0">
                <a:solidFill>
                  <a:schemeClr val="tx1"/>
                </a:solidFill>
              </a:rPr>
              <a:t> mocks de </a:t>
            </a:r>
            <a:r>
              <a:rPr lang="en-GB" sz="2000" dirty="0" err="1">
                <a:solidFill>
                  <a:schemeClr val="tx1"/>
                </a:solidFill>
              </a:rPr>
              <a:t>dependencias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estáticas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terceros</a:t>
            </a:r>
            <a:endParaRPr lang="en-GB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 err="1" smtClean="0">
                <a:solidFill>
                  <a:schemeClr val="tx1"/>
                </a:solidFill>
              </a:rPr>
              <a:t>Evitan</a:t>
            </a:r>
            <a:r>
              <a:rPr lang="en-GB" sz="2000" dirty="0" smtClean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el </a:t>
            </a:r>
            <a:r>
              <a:rPr lang="en-GB" sz="2000" dirty="0" err="1">
                <a:solidFill>
                  <a:schemeClr val="tx1"/>
                </a:solidFill>
              </a:rPr>
              <a:t>uso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clases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específicas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librerías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terceros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tu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código</a:t>
            </a:r>
            <a:endParaRPr lang="en-GB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No </a:t>
            </a:r>
            <a:r>
              <a:rPr lang="en-GB" sz="2000" b="1" dirty="0" err="1">
                <a:solidFill>
                  <a:schemeClr val="tx1"/>
                </a:solidFill>
              </a:rPr>
              <a:t>siempre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es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necesario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usar</a:t>
            </a:r>
            <a:r>
              <a:rPr lang="en-GB" sz="2000" dirty="0">
                <a:solidFill>
                  <a:schemeClr val="tx1"/>
                </a:solidFill>
              </a:rPr>
              <a:t> wrappers para </a:t>
            </a:r>
            <a:r>
              <a:rPr lang="en-GB" sz="2000" dirty="0" err="1">
                <a:solidFill>
                  <a:schemeClr val="tx1"/>
                </a:solidFill>
              </a:rPr>
              <a:t>dependencias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terceros</a:t>
            </a: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7" y="951684"/>
            <a:ext cx="8847779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7: Wrappers para </a:t>
            </a:r>
            <a:r>
              <a:rPr lang="en-US" dirty="0" err="1"/>
              <a:t>encapsular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estáticas</a:t>
            </a:r>
            <a:endParaRPr lang="es-AR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25741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Código Legacy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686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err="1" smtClean="0"/>
              <a:t>Trabajando</a:t>
            </a:r>
            <a:r>
              <a:rPr lang="en-US" dirty="0" smtClean="0"/>
              <a:t> con </a:t>
            </a:r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1809750"/>
            <a:ext cx="8488362" cy="4255020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altLang="es-AR" dirty="0" smtClean="0"/>
              <a:t>Realizar cambios al código legacy nos brinda dos alternativas: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sz="1800" dirty="0" smtClean="0"/>
              <a:t>Modificar y rezar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smtClean="0"/>
              <a:t>Testear y modificar</a:t>
            </a:r>
          </a:p>
          <a:p>
            <a:pPr lvl="1">
              <a:spcAft>
                <a:spcPts val="400"/>
              </a:spcAft>
            </a:pPr>
            <a:endParaRPr lang="es-AR" altLang="es-AR" sz="1800" dirty="0"/>
          </a:p>
          <a:p>
            <a:pPr>
              <a:spcAft>
                <a:spcPts val="400"/>
              </a:spcAft>
            </a:pPr>
            <a:r>
              <a:rPr lang="es-AR" altLang="es-AR" sz="2000" dirty="0" smtClean="0"/>
              <a:t>Refactoring dilemma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sz="1800" dirty="0" smtClean="0"/>
              <a:t>Cuando modificamos código, deberíamos tener cobertura de </a:t>
            </a:r>
            <a:r>
              <a:rPr lang="es-AR" altLang="es-AR" sz="1800" dirty="0" err="1" smtClean="0"/>
              <a:t>tests</a:t>
            </a:r>
            <a:endParaRPr lang="es-AR" altLang="es-AR" sz="1800" dirty="0" smtClean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smtClean="0"/>
              <a:t>Para tener cobertura de </a:t>
            </a:r>
            <a:r>
              <a:rPr lang="es-AR" altLang="es-AR" dirty="0" err="1" smtClean="0"/>
              <a:t>tests</a:t>
            </a:r>
            <a:r>
              <a:rPr lang="es-AR" altLang="es-AR" dirty="0" smtClean="0"/>
              <a:t>, usualmente debemos modificar código</a:t>
            </a:r>
          </a:p>
          <a:p>
            <a:pPr lvl="1">
              <a:spcAft>
                <a:spcPts val="400"/>
              </a:spcAft>
            </a:pPr>
            <a:endParaRPr lang="es-AR" altLang="es-AR" sz="1800" dirty="0"/>
          </a:p>
          <a:p>
            <a:pPr>
              <a:spcAft>
                <a:spcPts val="400"/>
              </a:spcAft>
            </a:pPr>
            <a:r>
              <a:rPr lang="es-AR" altLang="es-AR" sz="2000" dirty="0" smtClean="0"/>
              <a:t>El código legacy suele: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sz="1800" dirty="0" smtClean="0"/>
              <a:t>Tener dependencias acopladas con implementaciones concretas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smtClean="0"/>
              <a:t>Usar </a:t>
            </a:r>
            <a:r>
              <a:rPr lang="es-AR" altLang="es-AR" dirty="0" err="1" smtClean="0"/>
              <a:t>singletons</a:t>
            </a:r>
            <a:r>
              <a:rPr lang="es-AR" altLang="es-AR" dirty="0" smtClean="0"/>
              <a:t> y variables estáticas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sz="1800" dirty="0" smtClean="0"/>
              <a:t>Tener lógica en el constructor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smtClean="0"/>
              <a:t>Utilizar objetos que no son fácilmente creados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sz="1800" dirty="0" smtClean="0"/>
              <a:t>Implementar código con múltiples responsabilidades (no-SOLID)</a:t>
            </a:r>
            <a:endParaRPr lang="es-AR" altLang="es-AR" sz="1800" dirty="0"/>
          </a:p>
          <a:p>
            <a:pPr lvl="0"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76051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1: </a:t>
            </a:r>
            <a:r>
              <a:rPr lang="en-US" dirty="0" err="1" smtClean="0"/>
              <a:t>Desacoplar</a:t>
            </a:r>
            <a:r>
              <a:rPr lang="en-US" dirty="0" smtClean="0"/>
              <a:t> </a:t>
            </a:r>
            <a:r>
              <a:rPr lang="en-US" dirty="0" err="1" smtClean="0"/>
              <a:t>dependencias</a:t>
            </a:r>
            <a:r>
              <a:rPr lang="en-US" dirty="0"/>
              <a:t> del </a:t>
            </a:r>
            <a:r>
              <a:rPr lang="en-US" dirty="0" err="1"/>
              <a:t>método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1936749"/>
            <a:ext cx="9458038" cy="3727867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altLang="es-AR" dirty="0" smtClean="0"/>
              <a:t>Extraer implementaciones concretas a interfaces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err="1" smtClean="0"/>
              <a:t>Tip</a:t>
            </a:r>
            <a:r>
              <a:rPr lang="es-AR" altLang="es-AR" dirty="0" smtClean="0"/>
              <a:t> 1: Programación orientada a interfaces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err="1" smtClean="0"/>
              <a:t>Tip</a:t>
            </a:r>
            <a:r>
              <a:rPr lang="es-AR" altLang="es-AR" dirty="0" smtClean="0"/>
              <a:t> 2: Inyección de dependencias por constructor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smtClean="0"/>
              <a:t>Permite usar </a:t>
            </a:r>
            <a:r>
              <a:rPr lang="es-AR" altLang="es-AR" dirty="0" err="1" smtClean="0"/>
              <a:t>mocks</a:t>
            </a:r>
            <a:r>
              <a:rPr lang="es-AR" altLang="es-AR" dirty="0" smtClean="0"/>
              <a:t> de dependencias para </a:t>
            </a:r>
            <a:r>
              <a:rPr lang="es-AR" altLang="es-AR" dirty="0" err="1" smtClean="0"/>
              <a:t>tests</a:t>
            </a:r>
            <a:r>
              <a:rPr lang="es-AR" altLang="es-AR" dirty="0" smtClean="0"/>
              <a:t> unitarios</a:t>
            </a:r>
            <a:br>
              <a:rPr lang="es-AR" altLang="es-AR" dirty="0" smtClean="0"/>
            </a:br>
            <a:endParaRPr lang="es-AR" altLang="es-AR" dirty="0" smtClean="0"/>
          </a:p>
          <a:p>
            <a:pPr>
              <a:spcAft>
                <a:spcPts val="400"/>
              </a:spcAft>
            </a:pPr>
            <a:r>
              <a:rPr lang="es-AR" altLang="es-AR" dirty="0" smtClean="0"/>
              <a:t>Cuidado con dependencias ocultas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smtClean="0"/>
              <a:t>Ej. El constructor crea una instancia de otra clase</a:t>
            </a:r>
            <a:br>
              <a:rPr lang="es-AR" altLang="es-AR" dirty="0" smtClean="0"/>
            </a:br>
            <a:endParaRPr lang="es-AR" altLang="es-AR" dirty="0" smtClean="0"/>
          </a:p>
          <a:p>
            <a:pPr>
              <a:spcAft>
                <a:spcPts val="400"/>
              </a:spcAft>
            </a:pPr>
            <a:r>
              <a:rPr lang="es-AR" altLang="es-AR" dirty="0" smtClean="0"/>
              <a:t>Cuando se agregan constructores para inyección de dependencias, mantener un constructor sin parámetros para evitar modificar el código existente</a:t>
            </a:r>
          </a:p>
        </p:txBody>
      </p:sp>
    </p:spTree>
    <p:extLst>
      <p:ext uri="{BB962C8B-B14F-4D97-AF65-F5344CB8AC3E}">
        <p14:creationId xmlns:p14="http://schemas.microsoft.com/office/powerpoint/2010/main" val="56492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69740" y="2422762"/>
            <a:ext cx="8488362" cy="3638550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dirty="0" smtClean="0"/>
              <a:t>Objetivos</a:t>
            </a:r>
          </a:p>
          <a:p>
            <a:pPr>
              <a:spcAft>
                <a:spcPts val="400"/>
              </a:spcAft>
            </a:pPr>
            <a:r>
              <a:rPr lang="es-AR" dirty="0" err="1" smtClean="0"/>
              <a:t>Tests</a:t>
            </a:r>
            <a:r>
              <a:rPr lang="es-AR" dirty="0" smtClean="0"/>
              <a:t> Unitarios</a:t>
            </a:r>
          </a:p>
          <a:p>
            <a:pPr lvl="1">
              <a:spcAft>
                <a:spcPts val="400"/>
              </a:spcAft>
            </a:pPr>
            <a:r>
              <a:rPr lang="es-AR" dirty="0" err="1" smtClean="0"/>
              <a:t>Tips</a:t>
            </a:r>
            <a:r>
              <a:rPr lang="es-AR" dirty="0" smtClean="0"/>
              <a:t> y Ejemplos</a:t>
            </a:r>
          </a:p>
          <a:p>
            <a:pPr>
              <a:spcAft>
                <a:spcPts val="400"/>
              </a:spcAft>
            </a:pPr>
            <a:r>
              <a:rPr lang="es-AR" dirty="0" smtClean="0"/>
              <a:t>Código Legacy</a:t>
            </a:r>
          </a:p>
          <a:p>
            <a:pPr lvl="1">
              <a:spcAft>
                <a:spcPts val="400"/>
              </a:spcAft>
            </a:pPr>
            <a:r>
              <a:rPr lang="es-AR" dirty="0" err="1" smtClean="0"/>
              <a:t>Tips</a:t>
            </a:r>
            <a:r>
              <a:rPr lang="es-AR" dirty="0" smtClean="0"/>
              <a:t> y Ejemplos</a:t>
            </a:r>
          </a:p>
          <a:p>
            <a:pPr>
              <a:spcAft>
                <a:spcPts val="400"/>
              </a:spcAft>
            </a:pPr>
            <a:r>
              <a:rPr lang="es-AR" dirty="0" err="1" smtClean="0"/>
              <a:t>Coding</a:t>
            </a:r>
            <a:r>
              <a:rPr lang="es-AR" dirty="0" smtClean="0"/>
              <a:t> time!</a:t>
            </a:r>
          </a:p>
          <a:p>
            <a:pPr>
              <a:spcAft>
                <a:spcPts val="400"/>
              </a:spcAft>
            </a:pPr>
            <a:r>
              <a:rPr lang="es-AR" dirty="0" err="1" smtClean="0"/>
              <a:t>Feedback</a:t>
            </a:r>
            <a:endParaRPr lang="es-AR" dirty="0" smtClean="0"/>
          </a:p>
          <a:p>
            <a:pPr>
              <a:spcAft>
                <a:spcPts val="400"/>
              </a:spcAft>
            </a:pPr>
            <a:r>
              <a:rPr lang="es-AR" dirty="0" smtClean="0"/>
              <a:t>Resumen</a:t>
            </a:r>
          </a:p>
          <a:p>
            <a:pPr>
              <a:spcAft>
                <a:spcPts val="400"/>
              </a:spcAft>
            </a:pP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89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1: </a:t>
            </a:r>
            <a:r>
              <a:rPr lang="en-US" dirty="0" err="1" smtClean="0"/>
              <a:t>Desacoplar</a:t>
            </a:r>
            <a:r>
              <a:rPr lang="en-US" dirty="0" smtClean="0"/>
              <a:t> </a:t>
            </a:r>
            <a:r>
              <a:rPr lang="en-US" dirty="0" err="1" smtClean="0"/>
              <a:t>dependencias</a:t>
            </a:r>
            <a:r>
              <a:rPr lang="en-US" dirty="0" smtClean="0"/>
              <a:t> del </a:t>
            </a:r>
            <a:r>
              <a:rPr lang="en-US" dirty="0" err="1" smtClean="0"/>
              <a:t>método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2190749"/>
            <a:ext cx="9458038" cy="2213861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altLang="es-AR" dirty="0" smtClean="0"/>
              <a:t>Utilizar </a:t>
            </a:r>
            <a:r>
              <a:rPr lang="es-AR" altLang="es-AR" dirty="0" err="1" smtClean="0"/>
              <a:t>wrappers</a:t>
            </a:r>
            <a:r>
              <a:rPr lang="es-AR" altLang="es-AR" dirty="0" smtClean="0"/>
              <a:t> para desacoplar el código de librerías de terceros que no podemos instanciar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Tip 7: Wrappers para </a:t>
            </a:r>
            <a:r>
              <a:rPr lang="en-US" dirty="0" err="1"/>
              <a:t>encapsular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 smtClean="0"/>
              <a:t>estáticas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spcAft>
                <a:spcPts val="400"/>
              </a:spcAft>
            </a:pPr>
            <a:r>
              <a:rPr lang="es-AR" dirty="0" smtClean="0"/>
              <a:t>Tener en mente las buenas prácticas para escribir código </a:t>
            </a:r>
            <a:r>
              <a:rPr lang="es-AR" dirty="0" err="1" smtClean="0"/>
              <a:t>testeable</a:t>
            </a:r>
            <a:endParaRPr lang="es-AR" dirty="0" smtClean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Tip 3: </a:t>
            </a:r>
            <a:r>
              <a:rPr lang="en-US" dirty="0" err="1"/>
              <a:t>Favorecer</a:t>
            </a:r>
            <a:r>
              <a:rPr lang="en-US" dirty="0"/>
              <a:t> la </a:t>
            </a:r>
            <a:r>
              <a:rPr lang="en-US" dirty="0" err="1"/>
              <a:t>composición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 smtClean="0"/>
              <a:t>herencia</a:t>
            </a:r>
            <a:endParaRPr lang="en-US" dirty="0" smtClean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Tip 6: </a:t>
            </a:r>
            <a:r>
              <a:rPr lang="en-US" dirty="0" err="1"/>
              <a:t>Escribiendo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 smtClean="0"/>
              <a:t>testeable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58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2: </a:t>
            </a:r>
            <a:r>
              <a:rPr lang="en-US" dirty="0" err="1" smtClean="0"/>
              <a:t>Testear</a:t>
            </a:r>
            <a:r>
              <a:rPr lang="en-US" dirty="0" smtClean="0"/>
              <a:t> el </a:t>
            </a:r>
            <a:r>
              <a:rPr lang="en-US" dirty="0" err="1" smtClean="0"/>
              <a:t>método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2190749"/>
            <a:ext cx="9458038" cy="2213861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altLang="es-AR" dirty="0" smtClean="0"/>
              <a:t>Desacoplar hizo la aplicación </a:t>
            </a:r>
            <a:r>
              <a:rPr lang="es-AR" altLang="es-AR" dirty="0" err="1" smtClean="0"/>
              <a:t>testeable</a:t>
            </a:r>
            <a:r>
              <a:rPr lang="es-AR" altLang="es-AR" dirty="0" smtClean="0"/>
              <a:t>, ahora vamos a testearla!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Tip 4: </a:t>
            </a:r>
            <a:r>
              <a:rPr lang="en-US" dirty="0" err="1"/>
              <a:t>Generar</a:t>
            </a:r>
            <a:r>
              <a:rPr lang="en-US" dirty="0"/>
              <a:t> Tests </a:t>
            </a:r>
            <a:r>
              <a:rPr lang="en-US" dirty="0" err="1"/>
              <a:t>Unitarios</a:t>
            </a:r>
            <a:endParaRPr lang="es-AR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Tip 5: Mocking de </a:t>
            </a:r>
            <a:r>
              <a:rPr lang="en-US" dirty="0" err="1" smtClean="0"/>
              <a:t>dependencias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spcAft>
                <a:spcPts val="400"/>
              </a:spcAft>
            </a:pPr>
            <a:r>
              <a:rPr lang="en-US" dirty="0" err="1" smtClean="0"/>
              <a:t>Verificar</a:t>
            </a:r>
            <a:r>
              <a:rPr lang="en-US" dirty="0" smtClean="0"/>
              <a:t> que </a:t>
            </a:r>
            <a:r>
              <a:rPr lang="en-US" dirty="0" err="1" smtClean="0"/>
              <a:t>los</a:t>
            </a:r>
            <a:r>
              <a:rPr lang="en-US" dirty="0" smtClean="0"/>
              <a:t> tests </a:t>
            </a:r>
            <a:r>
              <a:rPr lang="en-US" dirty="0" err="1" smtClean="0"/>
              <a:t>prueben</a:t>
            </a:r>
            <a:r>
              <a:rPr lang="en-US" dirty="0" smtClean="0"/>
              <a:t> </a:t>
            </a:r>
            <a:r>
              <a:rPr lang="en-US" dirty="0" err="1" smtClean="0"/>
              <a:t>correctamente</a:t>
            </a:r>
            <a:r>
              <a:rPr lang="en-US" dirty="0" smtClean="0"/>
              <a:t> el </a:t>
            </a:r>
            <a:r>
              <a:rPr lang="en-US" dirty="0" err="1" smtClean="0"/>
              <a:t>comportamiento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endParaRPr lang="es-AR" dirty="0"/>
          </a:p>
          <a:p>
            <a:pPr lvl="1">
              <a:spcAft>
                <a:spcPts val="400"/>
              </a:spcAft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1140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3: </a:t>
            </a:r>
            <a:r>
              <a:rPr lang="en-US" dirty="0" err="1" smtClean="0"/>
              <a:t>Refactorizar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1809749"/>
            <a:ext cx="9458038" cy="2213861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dirty="0" smtClean="0"/>
              <a:t>La refactorización es el proceso de reestructurar código existente sin afectar su comportamiento</a:t>
            </a:r>
            <a:br>
              <a:rPr lang="es-AR" dirty="0" smtClean="0"/>
            </a:br>
            <a:endParaRPr lang="es-AR" dirty="0" smtClean="0"/>
          </a:p>
          <a:p>
            <a:pPr>
              <a:spcAft>
                <a:spcPts val="400"/>
              </a:spcAft>
            </a:pPr>
            <a:r>
              <a:rPr lang="es-AR" dirty="0" smtClean="0"/>
              <a:t>Ventajas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Mejora la lectura del código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Reduce la complejidad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Mejora la mantenibilidad del código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Mejora la extensibilidad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Permite identificar bugs ocultos o no descubiertos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Ayuda a identificar oportunidades de mejora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Permite </a:t>
            </a:r>
            <a:r>
              <a:rPr lang="es-AR" i="1" dirty="0" smtClean="0"/>
              <a:t>diseñar aplicaciones </a:t>
            </a:r>
            <a:r>
              <a:rPr lang="es-AR" i="1" dirty="0" err="1" smtClean="0"/>
              <a:t>testeables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 smtClean="0"/>
          </a:p>
          <a:p>
            <a:pPr>
              <a:spcAft>
                <a:spcPts val="400"/>
              </a:spcAft>
            </a:pPr>
            <a:r>
              <a:rPr lang="es-AR" dirty="0" smtClean="0"/>
              <a:t>En la aplicación: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Asegurarse que todos los </a:t>
            </a:r>
            <a:r>
              <a:rPr lang="es-AR" dirty="0" err="1" smtClean="0"/>
              <a:t>tests</a:t>
            </a:r>
            <a:r>
              <a:rPr lang="es-AR" dirty="0" smtClean="0"/>
              <a:t> pasen antes de modificar el código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Después de modificar el código, todos los </a:t>
            </a:r>
            <a:r>
              <a:rPr lang="es-AR" dirty="0" err="1" smtClean="0"/>
              <a:t>tests</a:t>
            </a:r>
            <a:r>
              <a:rPr lang="es-AR" dirty="0" smtClean="0"/>
              <a:t> deben seguir pasando</a:t>
            </a:r>
            <a:endParaRPr lang="es-AR" dirty="0"/>
          </a:p>
          <a:p>
            <a:pPr lvl="1">
              <a:spcAft>
                <a:spcPts val="400"/>
              </a:spcAft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80403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3: </a:t>
            </a:r>
            <a:r>
              <a:rPr lang="en-US" dirty="0" err="1" smtClean="0"/>
              <a:t>Refactorizar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1682749"/>
            <a:ext cx="9458038" cy="2213861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dirty="0" err="1" smtClean="0"/>
              <a:t>Refactorizar</a:t>
            </a:r>
            <a:r>
              <a:rPr lang="es-AR" dirty="0" smtClean="0"/>
              <a:t> </a:t>
            </a:r>
            <a:r>
              <a:rPr lang="es-AR" dirty="0"/>
              <a:t>es una inversión, no una pérdida de tiempo</a:t>
            </a:r>
            <a:endParaRPr lang="es-AR" dirty="0" smtClean="0"/>
          </a:p>
          <a:p>
            <a:pPr>
              <a:spcAft>
                <a:spcPts val="400"/>
              </a:spcAft>
            </a:pPr>
            <a:r>
              <a:rPr lang="es-AR" dirty="0" smtClean="0"/>
              <a:t>Convénzanse (¡y a sus compañeros!)</a:t>
            </a:r>
            <a:endParaRPr lang="es-AR" dirty="0"/>
          </a:p>
          <a:p>
            <a:pPr lvl="1">
              <a:spcAft>
                <a:spcPts val="400"/>
              </a:spcAft>
            </a:pPr>
            <a:endParaRPr lang="es-AR" dirty="0"/>
          </a:p>
        </p:txBody>
      </p:sp>
      <p:pic>
        <p:nvPicPr>
          <p:cNvPr id="6" name="Picture 2" descr="http://1.bp.blogspot.com/-Mpykpfpj4l4/U7mwCWCX7TI/AAAAAAAAr_I/nEhB7tgjYhY/w600-h450/Brtku2iCMAI36E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155" y="2709527"/>
            <a:ext cx="4975015" cy="3731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627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El “Legacy Code Change Algorithm”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64962" y="1905284"/>
            <a:ext cx="9458038" cy="4239199"/>
          </a:xfrm>
        </p:spPr>
        <p:txBody>
          <a:bodyPr/>
          <a:lstStyle/>
          <a:p>
            <a:pPr marL="597150" lvl="1" indent="-342900">
              <a:spcAft>
                <a:spcPts val="400"/>
              </a:spcAft>
              <a:buFont typeface="+mj-lt"/>
              <a:buAutoNum type="arabicPeriod"/>
            </a:pPr>
            <a:r>
              <a:rPr lang="es-AR" sz="2000" dirty="0" smtClean="0"/>
              <a:t>Identificar puntos de cambio</a:t>
            </a:r>
          </a:p>
          <a:p>
            <a:pPr marL="862013" lvl="2" indent="-342900">
              <a:spcAft>
                <a:spcPts val="400"/>
              </a:spcAft>
            </a:pPr>
            <a:r>
              <a:rPr lang="es-AR" sz="1800" dirty="0" smtClean="0"/>
              <a:t>Encontrar el lugar donde hacer el cambio necesario para agregar características o eliminar bugs</a:t>
            </a:r>
          </a:p>
          <a:p>
            <a:pPr marL="597150" lvl="1" indent="-342900">
              <a:spcAft>
                <a:spcPts val="400"/>
              </a:spcAft>
              <a:buFont typeface="+mj-lt"/>
              <a:buAutoNum type="arabicPeriod"/>
            </a:pPr>
            <a:r>
              <a:rPr lang="es-AR" sz="2000" dirty="0" smtClean="0"/>
              <a:t>Encontrar puntos de test</a:t>
            </a:r>
          </a:p>
          <a:p>
            <a:pPr marL="597150" lvl="1" indent="-342900">
              <a:spcAft>
                <a:spcPts val="400"/>
              </a:spcAft>
              <a:buFont typeface="+mj-lt"/>
              <a:buAutoNum type="arabicPeriod"/>
            </a:pPr>
            <a:r>
              <a:rPr lang="es-AR" sz="2000" dirty="0" smtClean="0"/>
              <a:t>Romper dependencias</a:t>
            </a:r>
          </a:p>
          <a:p>
            <a:pPr marL="862013" lvl="2" indent="-342900">
              <a:spcAft>
                <a:spcPts val="400"/>
              </a:spcAft>
            </a:pPr>
            <a:r>
              <a:rPr lang="es-AR" sz="1800" dirty="0" smtClean="0"/>
              <a:t>Donde es difícil o imposible escribir </a:t>
            </a:r>
            <a:r>
              <a:rPr lang="es-AR" sz="1800" dirty="0" err="1" smtClean="0"/>
              <a:t>tests</a:t>
            </a:r>
            <a:r>
              <a:rPr lang="es-AR" sz="1800" dirty="0" smtClean="0"/>
              <a:t> para tener cobertura del comportamiento actual en los puntos de test</a:t>
            </a:r>
          </a:p>
          <a:p>
            <a:pPr marL="862013" lvl="2" indent="-342900">
              <a:spcAft>
                <a:spcPts val="400"/>
              </a:spcAft>
            </a:pPr>
            <a:r>
              <a:rPr lang="es-AR" sz="1800" dirty="0" smtClean="0"/>
              <a:t>Pre-</a:t>
            </a:r>
            <a:r>
              <a:rPr lang="es-AR" sz="1800" dirty="0" err="1" smtClean="0"/>
              <a:t>refactorizar</a:t>
            </a:r>
            <a:r>
              <a:rPr lang="es-AR" sz="1800" dirty="0" smtClean="0"/>
              <a:t> es complicado ya que no hay </a:t>
            </a:r>
            <a:r>
              <a:rPr lang="es-AR" sz="1800" dirty="0" err="1" smtClean="0"/>
              <a:t>tests</a:t>
            </a:r>
            <a:r>
              <a:rPr lang="es-AR" sz="1800" dirty="0" smtClean="0"/>
              <a:t> aún para protegerse mientras se trabaja</a:t>
            </a:r>
          </a:p>
          <a:p>
            <a:pPr marL="597150" lvl="1" indent="-342900">
              <a:spcAft>
                <a:spcPts val="400"/>
              </a:spcAft>
              <a:buFont typeface="+mj-lt"/>
              <a:buAutoNum type="arabicPeriod"/>
            </a:pPr>
            <a:r>
              <a:rPr lang="es-AR" sz="2000" dirty="0" smtClean="0"/>
              <a:t>Escribir </a:t>
            </a:r>
            <a:r>
              <a:rPr lang="es-AR" sz="2000" dirty="0" err="1" smtClean="0"/>
              <a:t>tests</a:t>
            </a:r>
            <a:endParaRPr lang="es-AR" sz="2000" dirty="0" smtClean="0"/>
          </a:p>
          <a:p>
            <a:pPr marL="597150" lvl="1" indent="-342900">
              <a:spcAft>
                <a:spcPts val="400"/>
              </a:spcAft>
              <a:buFont typeface="+mj-lt"/>
              <a:buAutoNum type="arabicPeriod"/>
            </a:pPr>
            <a:r>
              <a:rPr lang="es-AR" sz="2000" dirty="0" smtClean="0"/>
              <a:t>Modificar el código y </a:t>
            </a:r>
            <a:r>
              <a:rPr lang="es-AR" sz="2000" dirty="0" err="1" smtClean="0"/>
              <a:t>refactorizar</a:t>
            </a:r>
            <a:endParaRPr lang="es-AR" sz="2000" dirty="0" smtClean="0"/>
          </a:p>
          <a:p>
            <a:pPr marL="862013" lvl="2" indent="-342900">
              <a:spcAft>
                <a:spcPts val="400"/>
              </a:spcAft>
            </a:pPr>
            <a:r>
              <a:rPr lang="es-AR" sz="1800" dirty="0" err="1" smtClean="0"/>
              <a:t>Refactorizar</a:t>
            </a:r>
            <a:r>
              <a:rPr lang="es-AR" sz="1800" dirty="0" smtClean="0"/>
              <a:t> el punto de cambio con cobertura de </a:t>
            </a:r>
            <a:r>
              <a:rPr lang="es-AR" sz="1800" dirty="0" err="1" smtClean="0"/>
              <a:t>tests</a:t>
            </a:r>
            <a:endParaRPr lang="es-AR" sz="1800" dirty="0" smtClean="0"/>
          </a:p>
          <a:p>
            <a:pPr marL="862013" lvl="2" indent="-342900">
              <a:spcAft>
                <a:spcPts val="400"/>
              </a:spcAft>
            </a:pPr>
            <a:r>
              <a:rPr lang="es-AR" sz="1800" dirty="0" smtClean="0"/>
              <a:t>Disfrutar de la cobertura de </a:t>
            </a:r>
            <a:r>
              <a:rPr lang="es-AR" sz="1800" dirty="0" err="1" smtClean="0"/>
              <a:t>tests</a:t>
            </a:r>
            <a:r>
              <a:rPr lang="es-AR" sz="1800" dirty="0" smtClean="0"/>
              <a:t> generada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3866827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Coding</a:t>
            </a:r>
            <a:r>
              <a:rPr lang="es-AR" dirty="0" smtClean="0"/>
              <a:t> time!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784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time!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err="1" smtClean="0"/>
              <a:t>Enunciado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51314" y="1766201"/>
            <a:ext cx="10012984" cy="5290793"/>
          </a:xfrm>
        </p:spPr>
        <p:txBody>
          <a:bodyPr/>
          <a:lstStyle/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dirty="0"/>
              <a:t>Como la empresa está festejando su </a:t>
            </a:r>
            <a:r>
              <a:rPr lang="es-AR" dirty="0" smtClean="0"/>
              <a:t>26° </a:t>
            </a:r>
            <a:r>
              <a:rPr lang="es-AR" dirty="0"/>
              <a:t>aniversario, los directivos decidieron ofrecer una promoción especial.</a:t>
            </a:r>
          </a:p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dirty="0"/>
              <a:t>Los clientes que compren frecuentemente serán beneficiados a partir de un esquema de puntos obtenidos mediante cada compra, con los que podrán acceder a beneficios desopilantes.</a:t>
            </a:r>
          </a:p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dirty="0"/>
              <a:t>Los puntos se otorgarán según los siguientes rangos:</a:t>
            </a:r>
          </a:p>
          <a:p>
            <a:pPr marL="862013" lvl="2" indent="-342900">
              <a:spcAft>
                <a:spcPts val="400"/>
              </a:spcAft>
            </a:pPr>
            <a:r>
              <a:rPr lang="es-AR" dirty="0"/>
              <a:t>Compra entre $1 y $4999: Puntos otorgados = Monto Compra * 1</a:t>
            </a:r>
          </a:p>
          <a:p>
            <a:pPr marL="862013" lvl="2" indent="-342900">
              <a:spcAft>
                <a:spcPts val="400"/>
              </a:spcAft>
            </a:pPr>
            <a:r>
              <a:rPr lang="es-AR" dirty="0"/>
              <a:t>Compra entre $5000 y $9999: Puntos otorgados = Monto Compra * 2</a:t>
            </a:r>
          </a:p>
          <a:p>
            <a:pPr marL="862013" lvl="2" indent="-342900">
              <a:spcAft>
                <a:spcPts val="400"/>
              </a:spcAft>
            </a:pPr>
            <a:r>
              <a:rPr lang="es-AR" dirty="0"/>
              <a:t>Compra entre $10000 y $19999: Puntos otorgados = Monto Compra * 3</a:t>
            </a:r>
          </a:p>
          <a:p>
            <a:pPr marL="862013" lvl="2" indent="-342900">
              <a:spcAft>
                <a:spcPts val="400"/>
              </a:spcAft>
            </a:pPr>
            <a:r>
              <a:rPr lang="es-AR" dirty="0"/>
              <a:t>Compra mayor a $20000: Puntos otorgados = Monto Compra * </a:t>
            </a:r>
            <a:r>
              <a:rPr lang="es-AR" dirty="0" smtClean="0"/>
              <a:t>4</a:t>
            </a:r>
            <a:endParaRPr lang="es-AR" sz="1200" dirty="0"/>
          </a:p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s-AR" dirty="0" smtClean="0"/>
          </a:p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dirty="0" smtClean="0"/>
              <a:t>Implementar </a:t>
            </a:r>
            <a:r>
              <a:rPr lang="es-AR" dirty="0"/>
              <a:t>los nuevos requerimientos de negocio, asegurando mediante </a:t>
            </a:r>
            <a:r>
              <a:rPr lang="es-AR" dirty="0" err="1"/>
              <a:t>tests</a:t>
            </a:r>
            <a:r>
              <a:rPr lang="es-AR" dirty="0"/>
              <a:t> unitarios, que se cumplan adecuadamente y que no se vea afectada la funcionalidad actual de la aplicación.</a:t>
            </a:r>
          </a:p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dirty="0"/>
              <a:t>Los </a:t>
            </a:r>
            <a:r>
              <a:rPr lang="es-AR" dirty="0" err="1"/>
              <a:t>tests</a:t>
            </a:r>
            <a:r>
              <a:rPr lang="es-AR" dirty="0"/>
              <a:t> de integración que ya tiene la aplicación deben seguir ejecutando exitosamente.</a:t>
            </a:r>
          </a:p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dirty="0"/>
              <a:t>Se permite </a:t>
            </a:r>
            <a:r>
              <a:rPr lang="es-AR" dirty="0" smtClean="0"/>
              <a:t>(¡y </a:t>
            </a:r>
            <a:r>
              <a:rPr lang="es-AR" dirty="0"/>
              <a:t>recomienda!) hacer todos los cambios que sean necesarios para que </a:t>
            </a:r>
            <a:br>
              <a:rPr lang="es-AR" dirty="0"/>
            </a:br>
            <a:r>
              <a:rPr lang="es-AR" dirty="0"/>
              <a:t>la aplicación sea </a:t>
            </a:r>
            <a:r>
              <a:rPr lang="es-AR" dirty="0" err="1"/>
              <a:t>testeable</a:t>
            </a:r>
            <a:r>
              <a:rPr lang="es-AR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36984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Feedback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3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Resumen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824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Resumen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1936749"/>
            <a:ext cx="9458038" cy="2213861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dirty="0" smtClean="0"/>
              <a:t>Estas prácticas: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/>
              <a:t>Minimizan el número de errores en el producto </a:t>
            </a:r>
            <a:r>
              <a:rPr lang="es-AR" dirty="0" smtClean="0"/>
              <a:t>final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Hacen el código más </a:t>
            </a:r>
            <a:r>
              <a:rPr lang="es-AR" dirty="0" err="1" smtClean="0"/>
              <a:t>mantenible</a:t>
            </a:r>
            <a:endParaRPr lang="es-AR" dirty="0" smtClean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Permiten la detección temprana de errores en el ambiente de desarrollo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Reducen el tiempo de desarrollo y mantenimiento durante el ciclo de vida de un proyecto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/>
              <a:t>Mejoran la organización interna del equipo de desarrollo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Permiten generar métricas de cobertura de código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b="1" dirty="0" smtClean="0"/>
              <a:t>Mejoran la calidad del producto final</a:t>
            </a:r>
          </a:p>
          <a:p>
            <a:pPr lvl="1">
              <a:spcAft>
                <a:spcPts val="400"/>
              </a:spcAft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2761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Objetivos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45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87869" cy="2806996"/>
          </a:xfrm>
          <a:prstGeom prst="rect">
            <a:avLst/>
          </a:prstGeom>
        </p:spPr>
      </p:pic>
      <p:sp>
        <p:nvSpPr>
          <p:cNvPr id="5" name="Shape 53"/>
          <p:cNvSpPr/>
          <p:nvPr/>
        </p:nvSpPr>
        <p:spPr>
          <a:xfrm>
            <a:off x="-23152" y="1"/>
            <a:ext cx="12215152" cy="2836863"/>
          </a:xfrm>
          <a:prstGeom prst="rect">
            <a:avLst/>
          </a:prstGeom>
          <a:solidFill>
            <a:srgbClr val="E50000">
              <a:alpha val="63922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89"/>
          </a:p>
        </p:txBody>
      </p:sp>
      <p:sp>
        <p:nvSpPr>
          <p:cNvPr id="6" name="Shape 10"/>
          <p:cNvSpPr/>
          <p:nvPr/>
        </p:nvSpPr>
        <p:spPr>
          <a:xfrm>
            <a:off x="672763" y="813605"/>
            <a:ext cx="60959" cy="11499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89">
              <a:solidFill>
                <a:srgbClr val="FFFFFF"/>
              </a:solidFill>
            </a:endParaRPr>
          </a:p>
        </p:txBody>
      </p:sp>
      <p:sp>
        <p:nvSpPr>
          <p:cNvPr id="7" name="Shape 294"/>
          <p:cNvSpPr txBox="1">
            <a:spLocks/>
          </p:cNvSpPr>
          <p:nvPr/>
        </p:nvSpPr>
        <p:spPr>
          <a:xfrm>
            <a:off x="1029915" y="939318"/>
            <a:ext cx="6233200" cy="15463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 sz="4800" b="0" dirty="0">
                <a:solidFill>
                  <a:srgbClr val="FFFFFF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Muchas gracias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4893" y="2798328"/>
            <a:ext cx="3289752" cy="200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89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Leandro Goldin</a:t>
            </a:r>
            <a:endParaRPr lang="en-US" sz="2489" b="1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Technical Expert</a:t>
            </a:r>
            <a:endParaRPr lang="en-US" sz="2489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lgoldin@baufest.com</a:t>
            </a: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@</a:t>
            </a:r>
            <a:r>
              <a:rPr lang="en-US" sz="2489" dirty="0" err="1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leangoldin</a:t>
            </a:r>
            <a:endParaRPr lang="en-US" sz="2489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208867" y="3490705"/>
            <a:ext cx="2692572" cy="11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773899" y="2866730"/>
            <a:ext cx="2304000" cy="1334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dirty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Tel.: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Roosevelt 1655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C1428BNC, Buenos 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533" dirty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533" dirty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0071125" y="2836863"/>
            <a:ext cx="2304000" cy="12475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España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Tel.: +34 91 745-2763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+34 91 561-5626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c/ Francisco Giralte,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28002, Madrid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7767125" y="4000661"/>
            <a:ext cx="2304000" cy="17323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Mexico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200" dirty="0">
                <a:latin typeface="Calibri" panose="020F0502020204030204" pitchFamily="34" charset="0"/>
              </a:rPr>
              <a:t>Tel.: +52 (55) 5531-8878</a:t>
            </a: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s-AR" sz="1200" dirty="0">
                <a:latin typeface="Calibri" panose="020F0502020204030204" pitchFamily="34" charset="0"/>
              </a:rPr>
              <a:t>Dante 36, Piso PH, Colonia Nueva Anzures </a:t>
            </a:r>
            <a:br>
              <a:rPr lang="es-AR" sz="1200" dirty="0">
                <a:latin typeface="Calibri" panose="020F0502020204030204" pitchFamily="34" charset="0"/>
              </a:rPr>
            </a:br>
            <a:r>
              <a:rPr lang="es-AR" sz="1200" dirty="0">
                <a:latin typeface="Calibri" panose="020F0502020204030204" pitchFamily="34" charset="0"/>
              </a:rPr>
              <a:t>Delegación Miguel Hidalgo, Ciudad de México, 11590 </a:t>
            </a: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0077899" y="4076216"/>
            <a:ext cx="1429157" cy="14234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USA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  +1 (617) 275-2420</a:t>
            </a: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Arial" pitchFamily="34" charset="0"/>
              </a:rPr>
              <a:t>1 Broadway 14th floor</a:t>
            </a:r>
            <a:br>
              <a:rPr lang="en-US" sz="1200" dirty="0">
                <a:latin typeface="Calibri" panose="020F0502020204030204" pitchFamily="34" charset="0"/>
                <a:cs typeface="Arial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Arial" pitchFamily="34" charset="0"/>
              </a:rPr>
              <a:t>Cambridge, MA 02142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alibri" panose="020F0502020204030204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</a:rPr>
              <a:t>601 108th Av NE, 23rd Floor, Bellevue </a:t>
            </a:r>
            <a:br>
              <a:rPr lang="en-US" sz="1200" dirty="0">
                <a:latin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</a:rPr>
              <a:t>Seattle, WA 98004</a:t>
            </a:r>
            <a:r>
              <a:rPr lang="en-US" sz="1200" dirty="0"/>
              <a:t> </a:t>
            </a:r>
            <a:endParaRPr lang="en-US" sz="1200" dirty="0">
              <a:latin typeface="Calibri" panose="020F0502020204030204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7773899" y="5416456"/>
            <a:ext cx="2304000" cy="12733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Chile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Tel.: +56 (2) 2840-9977 </a:t>
            </a:r>
            <a:br>
              <a:rPr lang="es-AR" sz="1200" dirty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General del Canto 526,</a:t>
            </a:r>
            <a:br>
              <a:rPr lang="es-AR" sz="1200" dirty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7500652, Providencia,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Santiago de Chile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68118" y="4729163"/>
            <a:ext cx="3786771" cy="200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89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Christian Smirnoff</a:t>
            </a:r>
            <a:endParaRPr lang="en-US" sz="2489" b="1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Technical Expert</a:t>
            </a:r>
            <a:endParaRPr lang="en-US" sz="2489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csmirnoff@baufest.com</a:t>
            </a:r>
            <a:b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</a:br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@</a:t>
            </a:r>
            <a:r>
              <a:rPr lang="en-US" sz="2489" dirty="0" err="1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CASmirnoff</a:t>
            </a:r>
            <a:endParaRPr lang="en-US" sz="2489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202093" y="5421540"/>
            <a:ext cx="2692572" cy="11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53" y="4886110"/>
            <a:ext cx="1577723" cy="164238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53" y="3126018"/>
            <a:ext cx="1577723" cy="164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7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 defTabSz="914363">
              <a:spcAft>
                <a:spcPts val="400"/>
              </a:spcAft>
              <a:buSzPct val="100000"/>
            </a:pPr>
            <a:r>
              <a:rPr lang="es-AR" dirty="0" smtClean="0">
                <a:solidFill>
                  <a:srgbClr val="000000"/>
                </a:solidFill>
              </a:rPr>
              <a:t>Entender el concepto de aplicaciones </a:t>
            </a:r>
            <a:r>
              <a:rPr lang="es-AR" dirty="0" err="1" smtClean="0">
                <a:solidFill>
                  <a:srgbClr val="000000"/>
                </a:solidFill>
              </a:rPr>
              <a:t>testeables</a:t>
            </a:r>
            <a:r>
              <a:rPr lang="es-AR" dirty="0" smtClean="0">
                <a:solidFill>
                  <a:srgbClr val="000000"/>
                </a:solidFill>
              </a:rPr>
              <a:t> (¿Qué?)</a:t>
            </a:r>
            <a:br>
              <a:rPr lang="es-AR" dirty="0" smtClean="0">
                <a:solidFill>
                  <a:srgbClr val="000000"/>
                </a:solidFill>
              </a:rPr>
            </a:br>
            <a:endParaRPr lang="es-AR" dirty="0" smtClean="0">
              <a:solidFill>
                <a:srgbClr val="000000"/>
              </a:solidFill>
            </a:endParaRPr>
          </a:p>
          <a:p>
            <a:pPr lvl="0" defTabSz="914363">
              <a:spcAft>
                <a:spcPts val="400"/>
              </a:spcAft>
              <a:buSzPct val="100000"/>
            </a:pPr>
            <a:r>
              <a:rPr lang="es-AR" dirty="0" smtClean="0">
                <a:solidFill>
                  <a:srgbClr val="000000"/>
                </a:solidFill>
              </a:rPr>
              <a:t>Proveer a los desarrolladores las herramientas necesarias para diseñar y desarrollar aplicaciones </a:t>
            </a:r>
            <a:r>
              <a:rPr lang="es-AR" dirty="0" err="1" smtClean="0">
                <a:solidFill>
                  <a:srgbClr val="000000"/>
                </a:solidFill>
              </a:rPr>
              <a:t>testeables</a:t>
            </a:r>
            <a:r>
              <a:rPr lang="es-AR" dirty="0" smtClean="0">
                <a:solidFill>
                  <a:srgbClr val="000000"/>
                </a:solidFill>
              </a:rPr>
              <a:t> (¿Cómo?)</a:t>
            </a:r>
          </a:p>
          <a:p>
            <a:pPr lvl="0" defTabSz="914363">
              <a:spcAft>
                <a:spcPts val="400"/>
              </a:spcAft>
              <a:buSzPct val="100000"/>
            </a:pPr>
            <a:endParaRPr lang="es-AR" dirty="0" smtClean="0">
              <a:solidFill>
                <a:srgbClr val="000000"/>
              </a:solidFill>
            </a:endParaRPr>
          </a:p>
          <a:p>
            <a:pPr lvl="0" defTabSz="914363">
              <a:spcAft>
                <a:spcPts val="400"/>
              </a:spcAft>
              <a:buSzPct val="100000"/>
            </a:pPr>
            <a:r>
              <a:rPr lang="es-AR" dirty="0" smtClean="0">
                <a:solidFill>
                  <a:srgbClr val="000000"/>
                </a:solidFill>
              </a:rPr>
              <a:t>Visualizar las ventajas de utilizar estas prácticas (¿Por qué?)</a:t>
            </a:r>
            <a:r>
              <a:rPr lang="es-AR" b="1" dirty="0" smtClean="0">
                <a:solidFill>
                  <a:srgbClr val="000000"/>
                </a:solidFill>
              </a:rPr>
              <a:t/>
            </a:r>
            <a:br>
              <a:rPr lang="es-AR" b="1" dirty="0" smtClean="0">
                <a:solidFill>
                  <a:srgbClr val="000000"/>
                </a:solidFill>
              </a:rPr>
            </a:br>
            <a:endParaRPr lang="es-AR" b="1" dirty="0" smtClean="0">
              <a:solidFill>
                <a:srgbClr val="000000"/>
              </a:solidFill>
            </a:endParaRPr>
          </a:p>
          <a:p>
            <a:pPr lvl="0" defTabSz="914363">
              <a:spcAft>
                <a:spcPts val="400"/>
              </a:spcAft>
              <a:buSzPct val="100000"/>
            </a:pPr>
            <a:r>
              <a:rPr lang="es-AR" dirty="0" smtClean="0">
                <a:solidFill>
                  <a:srgbClr val="000000"/>
                </a:solidFill>
              </a:rPr>
              <a:t>Heredé código legacy no </a:t>
            </a:r>
            <a:r>
              <a:rPr lang="es-AR" dirty="0" err="1" smtClean="0">
                <a:solidFill>
                  <a:srgbClr val="000000"/>
                </a:solidFill>
              </a:rPr>
              <a:t>testeable</a:t>
            </a:r>
            <a:r>
              <a:rPr lang="es-AR" dirty="0" smtClean="0">
                <a:solidFill>
                  <a:srgbClr val="000000"/>
                </a:solidFill>
              </a:rPr>
              <a:t>. ¿Por dónde empiezo?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883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Tests</a:t>
            </a:r>
            <a:r>
              <a:rPr lang="es-AR" dirty="0"/>
              <a:t> </a:t>
            </a:r>
            <a:r>
              <a:rPr lang="es-AR" dirty="0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620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898761"/>
            <a:ext cx="8488424" cy="4108150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Mantenibilidad</a:t>
            </a: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597150" lvl="1" indent="-34290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dirty="0" err="1">
                <a:solidFill>
                  <a:schemeClr val="tx1"/>
                </a:solidFill>
              </a:rPr>
              <a:t>Permite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cambiar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dirty="0" err="1">
                <a:solidFill>
                  <a:schemeClr val="tx1"/>
                </a:solidFill>
              </a:rPr>
              <a:t>implementación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interna</a:t>
            </a:r>
            <a:r>
              <a:rPr lang="en-GB" dirty="0">
                <a:solidFill>
                  <a:schemeClr val="tx1"/>
                </a:solidFill>
              </a:rPr>
              <a:t> de las </a:t>
            </a:r>
            <a:r>
              <a:rPr lang="en-GB" dirty="0" err="1">
                <a:solidFill>
                  <a:schemeClr val="tx1"/>
                </a:solidFill>
              </a:rPr>
              <a:t>clases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concretas</a:t>
            </a:r>
            <a:r>
              <a:rPr lang="en-GB" dirty="0">
                <a:solidFill>
                  <a:schemeClr val="tx1"/>
                </a:solidFill>
              </a:rPr>
              <a:t> sin </a:t>
            </a:r>
            <a:r>
              <a:rPr lang="en-GB" dirty="0" err="1">
                <a:solidFill>
                  <a:schemeClr val="tx1"/>
                </a:solidFill>
              </a:rPr>
              <a:t>modificar</a:t>
            </a:r>
            <a:r>
              <a:rPr lang="en-GB" dirty="0">
                <a:solidFill>
                  <a:schemeClr val="tx1"/>
                </a:solidFill>
              </a:rPr>
              <a:t> el </a:t>
            </a:r>
            <a:r>
              <a:rPr lang="en-GB" dirty="0" err="1">
                <a:solidFill>
                  <a:schemeClr val="tx1"/>
                </a:solidFill>
              </a:rPr>
              <a:t>código</a:t>
            </a:r>
            <a:r>
              <a:rPr lang="en-GB" dirty="0">
                <a:solidFill>
                  <a:schemeClr val="tx1"/>
                </a:solidFill>
              </a:rPr>
              <a:t> de la </a:t>
            </a:r>
            <a:r>
              <a:rPr lang="en-GB" dirty="0" err="1">
                <a:solidFill>
                  <a:schemeClr val="tx1"/>
                </a:solidFill>
              </a:rPr>
              <a:t>aplicación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</a:p>
          <a:p>
            <a:pPr marL="254250" lvl="1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altLang="es-A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AR" sz="2000" dirty="0">
                <a:solidFill>
                  <a:schemeClr val="tx1"/>
                </a:solidFill>
                <a:latin typeface="+mn-lt"/>
              </a:rPr>
              <a:t>Extensibilidad</a:t>
            </a:r>
          </a:p>
          <a:p>
            <a:pPr marL="597150" lvl="1" indent="-34290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altLang="es-AR" dirty="0" err="1">
                <a:solidFill>
                  <a:schemeClr val="tx1"/>
                </a:solidFill>
              </a:rPr>
              <a:t>Permite</a:t>
            </a:r>
            <a:r>
              <a:rPr lang="en-GB" altLang="es-AR" dirty="0">
                <a:solidFill>
                  <a:schemeClr val="tx1"/>
                </a:solidFill>
              </a:rPr>
              <a:t> la </a:t>
            </a:r>
            <a:r>
              <a:rPr lang="en-GB" altLang="es-AR" dirty="0" err="1">
                <a:solidFill>
                  <a:schemeClr val="tx1"/>
                </a:solidFill>
              </a:rPr>
              <a:t>creación</a:t>
            </a:r>
            <a:r>
              <a:rPr lang="en-GB" altLang="es-AR" dirty="0">
                <a:solidFill>
                  <a:schemeClr val="tx1"/>
                </a:solidFill>
              </a:rPr>
              <a:t> de </a:t>
            </a:r>
            <a:r>
              <a:rPr lang="en-GB" altLang="es-AR" dirty="0" err="1">
                <a:solidFill>
                  <a:schemeClr val="tx1"/>
                </a:solidFill>
              </a:rPr>
              <a:t>diferentes</a:t>
            </a:r>
            <a:r>
              <a:rPr lang="en-GB" altLang="es-AR" dirty="0">
                <a:solidFill>
                  <a:schemeClr val="tx1"/>
                </a:solidFill>
              </a:rPr>
              <a:t> </a:t>
            </a:r>
            <a:r>
              <a:rPr lang="en-GB" altLang="es-AR" dirty="0" err="1">
                <a:solidFill>
                  <a:schemeClr val="tx1"/>
                </a:solidFill>
              </a:rPr>
              <a:t>clases</a:t>
            </a:r>
            <a:r>
              <a:rPr lang="en-GB" altLang="es-AR" dirty="0">
                <a:solidFill>
                  <a:schemeClr val="tx1"/>
                </a:solidFill>
              </a:rPr>
              <a:t> </a:t>
            </a:r>
            <a:r>
              <a:rPr lang="en-GB" altLang="es-AR" dirty="0" err="1">
                <a:solidFill>
                  <a:schemeClr val="tx1"/>
                </a:solidFill>
              </a:rPr>
              <a:t>concretas</a:t>
            </a:r>
            <a:r>
              <a:rPr lang="en-GB" altLang="es-AR" dirty="0">
                <a:solidFill>
                  <a:schemeClr val="tx1"/>
                </a:solidFill>
              </a:rPr>
              <a:t> que </a:t>
            </a:r>
            <a:r>
              <a:rPr lang="en-GB" altLang="es-AR" dirty="0" err="1">
                <a:solidFill>
                  <a:schemeClr val="tx1"/>
                </a:solidFill>
              </a:rPr>
              <a:t>implementen</a:t>
            </a:r>
            <a:r>
              <a:rPr lang="en-GB" altLang="es-AR" dirty="0">
                <a:solidFill>
                  <a:schemeClr val="tx1"/>
                </a:solidFill>
              </a:rPr>
              <a:t> la </a:t>
            </a:r>
            <a:r>
              <a:rPr lang="en-GB" altLang="es-AR" dirty="0" err="1">
                <a:solidFill>
                  <a:schemeClr val="tx1"/>
                </a:solidFill>
              </a:rPr>
              <a:t>interfaz</a:t>
            </a:r>
            <a:r>
              <a:rPr lang="en-GB" altLang="es-AR" dirty="0">
                <a:solidFill>
                  <a:schemeClr val="tx1"/>
                </a:solidFill>
              </a:rPr>
              <a:t> sin </a:t>
            </a:r>
            <a:r>
              <a:rPr lang="en-GB" altLang="es-AR" dirty="0" err="1">
                <a:solidFill>
                  <a:schemeClr val="tx1"/>
                </a:solidFill>
              </a:rPr>
              <a:t>modificar</a:t>
            </a:r>
            <a:r>
              <a:rPr lang="en-GB" altLang="es-AR" dirty="0">
                <a:solidFill>
                  <a:schemeClr val="tx1"/>
                </a:solidFill>
              </a:rPr>
              <a:t> el </a:t>
            </a:r>
            <a:r>
              <a:rPr lang="en-GB" altLang="es-AR" dirty="0" err="1">
                <a:solidFill>
                  <a:schemeClr val="tx1"/>
                </a:solidFill>
              </a:rPr>
              <a:t>código</a:t>
            </a:r>
            <a:r>
              <a:rPr lang="en-GB" altLang="es-AR" dirty="0">
                <a:solidFill>
                  <a:schemeClr val="tx1"/>
                </a:solidFill>
              </a:rPr>
              <a:t> de la </a:t>
            </a:r>
            <a:r>
              <a:rPr lang="en-GB" altLang="es-AR" dirty="0" err="1">
                <a:solidFill>
                  <a:schemeClr val="tx1"/>
                </a:solidFill>
              </a:rPr>
              <a:t>aplicación</a:t>
            </a:r>
            <a:r>
              <a:rPr lang="en-GB" altLang="es-AR" dirty="0" smtClean="0">
                <a:solidFill>
                  <a:schemeClr val="tx1"/>
                </a:solidFill>
              </a:rPr>
              <a:t>.</a:t>
            </a:r>
          </a:p>
          <a:p>
            <a:pPr marL="254250" lvl="1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</a:pPr>
            <a:endParaRPr lang="en-GB" altLang="es-A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s-A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AR" sz="2000" dirty="0" err="1">
                <a:solidFill>
                  <a:schemeClr val="tx1"/>
                </a:solidFill>
                <a:latin typeface="+mn-lt"/>
              </a:rPr>
              <a:t>Testeabilidad</a:t>
            </a:r>
            <a:r>
              <a:rPr lang="es-A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AR" sz="1800" dirty="0">
                <a:solidFill>
                  <a:schemeClr val="tx1"/>
                </a:solidFill>
                <a:latin typeface="+mn-lt"/>
              </a:rPr>
              <a:t>(cuando se usa en conjunto con </a:t>
            </a:r>
            <a:r>
              <a:rPr lang="es-AR" sz="1800" dirty="0" err="1">
                <a:solidFill>
                  <a:schemeClr val="tx1"/>
                </a:solidFill>
                <a:latin typeface="+mn-lt"/>
              </a:rPr>
              <a:t>Tip</a:t>
            </a:r>
            <a:r>
              <a:rPr lang="es-AR" sz="1800" dirty="0">
                <a:solidFill>
                  <a:schemeClr val="tx1"/>
                </a:solidFill>
                <a:latin typeface="+mn-lt"/>
              </a:rPr>
              <a:t> 2)</a:t>
            </a:r>
          </a:p>
          <a:p>
            <a:pPr marL="597150" lvl="1" indent="-34290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s-AR" altLang="es-AR" dirty="0">
                <a:solidFill>
                  <a:schemeClr val="tx1"/>
                </a:solidFill>
              </a:rPr>
              <a:t>Permite el uso de clases </a:t>
            </a:r>
            <a:r>
              <a:rPr lang="es-AR" altLang="es-AR" dirty="0" err="1">
                <a:solidFill>
                  <a:schemeClr val="tx1"/>
                </a:solidFill>
              </a:rPr>
              <a:t>Mock</a:t>
            </a:r>
            <a:r>
              <a:rPr lang="es-AR" altLang="es-AR" dirty="0">
                <a:solidFill>
                  <a:schemeClr val="tx1"/>
                </a:solidFill>
              </a:rPr>
              <a:t> para testear componentes unitariamente.</a:t>
            </a:r>
          </a:p>
          <a:p>
            <a:pPr marL="597150" lvl="1" indent="-34290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s-AR" altLang="es-AR" dirty="0">
                <a:solidFill>
                  <a:schemeClr val="tx1"/>
                </a:solidFill>
              </a:rPr>
              <a:t>El</a:t>
            </a:r>
            <a:r>
              <a:rPr lang="en-GB" altLang="es-AR" dirty="0">
                <a:solidFill>
                  <a:schemeClr val="tx1"/>
                </a:solidFill>
              </a:rPr>
              <a:t> </a:t>
            </a:r>
            <a:r>
              <a:rPr lang="en-GB" altLang="es-AR" dirty="0" err="1">
                <a:solidFill>
                  <a:schemeClr val="tx1"/>
                </a:solidFill>
              </a:rPr>
              <a:t>código</a:t>
            </a:r>
            <a:r>
              <a:rPr lang="en-GB" altLang="es-AR" dirty="0">
                <a:solidFill>
                  <a:schemeClr val="tx1"/>
                </a:solidFill>
              </a:rPr>
              <a:t> </a:t>
            </a:r>
            <a:r>
              <a:rPr lang="es-AR" altLang="es-AR" dirty="0">
                <a:solidFill>
                  <a:schemeClr val="tx1"/>
                </a:solidFill>
              </a:rPr>
              <a:t>de</a:t>
            </a:r>
            <a:r>
              <a:rPr lang="en-GB" altLang="es-AR" dirty="0">
                <a:solidFill>
                  <a:schemeClr val="tx1"/>
                </a:solidFill>
              </a:rPr>
              <a:t> la a</a:t>
            </a:r>
            <a:r>
              <a:rPr lang="es-AR" altLang="es-AR" dirty="0" err="1">
                <a:solidFill>
                  <a:schemeClr val="tx1"/>
                </a:solidFill>
              </a:rPr>
              <a:t>plicación</a:t>
            </a:r>
            <a:r>
              <a:rPr lang="es-AR" altLang="es-AR" dirty="0">
                <a:solidFill>
                  <a:schemeClr val="tx1"/>
                </a:solidFill>
              </a:rPr>
              <a:t> no depende de clases concretas.</a:t>
            </a:r>
            <a:endParaRPr lang="es-A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s-AR" altLang="es-AR" sz="2000" b="0" dirty="0">
              <a:solidFill>
                <a:schemeClr val="tx1"/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/>
              <a:t>Tip 1: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interfaces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65815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857817"/>
            <a:ext cx="8488424" cy="3193750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Una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inyección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pasaje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una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dependencia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(un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servicio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) a un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dependiente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(un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).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servicio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parte del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estado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.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no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crea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ni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busca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servicio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spcAft>
                <a:spcPts val="400"/>
              </a:spcAft>
              <a:buClr>
                <a:schemeClr val="accent6"/>
              </a:buClr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Requiere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que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provea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un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parámetro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un constructor para la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dependencia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540000" lvl="1" indent="-28575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public Constructor (</a:t>
            </a:r>
            <a:r>
              <a:rPr lang="en-US" dirty="0" err="1">
                <a:solidFill>
                  <a:schemeClr val="tx1"/>
                </a:solidFill>
              </a:rPr>
              <a:t>IDependency</a:t>
            </a:r>
            <a:r>
              <a:rPr lang="en-US" dirty="0">
                <a:solidFill>
                  <a:schemeClr val="tx1"/>
                </a:solidFill>
              </a:rPr>
              <a:t> dependency)</a:t>
            </a: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ya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no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necesita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ningún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conocimiento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sobre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implementación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concreta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que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va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utilizar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favoreciendo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reusabilidad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testeabilidad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y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mantenibilidad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1169678" y="336161"/>
            <a:ext cx="8488424" cy="615523"/>
          </a:xfrm>
        </p:spPr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/>
              <a:t>Tip 2: </a:t>
            </a:r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constructor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01241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2111817"/>
            <a:ext cx="8488424" cy="3917082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Se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pueden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inyectar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Mock para tests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unitarios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>
              <a:spcAft>
                <a:spcPts val="400"/>
              </a:spcAft>
              <a:buClr>
                <a:schemeClr val="accent6"/>
              </a:buClr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Adhiere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al Dependency Inversion Principle (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soliD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s-AR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s-AR" sz="2000" dirty="0" smtClean="0">
                <a:solidFill>
                  <a:schemeClr val="tx1"/>
                </a:solidFill>
                <a:latin typeface="+mn-lt"/>
              </a:rPr>
              <a:t>Hace </a:t>
            </a:r>
            <a:r>
              <a:rPr lang="es-AR" sz="2000" dirty="0">
                <a:solidFill>
                  <a:schemeClr val="tx1"/>
                </a:solidFill>
                <a:latin typeface="+mn-lt"/>
              </a:rPr>
              <a:t>obvias las violaciones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al Single Responsibility Principal (Solid)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540000" lvl="1" indent="-28575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/>
                </a:solidFill>
              </a:rPr>
              <a:t>public Constructor(IClass1 c1, IClass2 c2, IClass3 c3, IClass4 c4, IClass5 c5, ……)</a:t>
            </a: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s-AR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s-AR" sz="2000" dirty="0" err="1" smtClean="0">
                <a:solidFill>
                  <a:schemeClr val="tx1"/>
                </a:solidFill>
                <a:latin typeface="+mn-lt"/>
              </a:rPr>
              <a:t>Frameworks</a:t>
            </a:r>
            <a:r>
              <a:rPr lang="es-AR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s-AR" sz="2000" dirty="0">
                <a:solidFill>
                  <a:schemeClr val="tx1"/>
                </a:solidFill>
                <a:latin typeface="+mn-lt"/>
              </a:rPr>
              <a:t>de inyección de dependencias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(IOC)</a:t>
            </a: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sz="2000" dirty="0" err="1">
                <a:solidFill>
                  <a:schemeClr val="tx1"/>
                </a:solidFill>
              </a:rPr>
              <a:t>Ninject</a:t>
            </a:r>
            <a:r>
              <a:rPr lang="en-GB" sz="2000" dirty="0">
                <a:solidFill>
                  <a:schemeClr val="tx1"/>
                </a:solidFill>
              </a:rPr>
              <a:t>, </a:t>
            </a:r>
            <a:r>
              <a:rPr lang="en-GB" sz="2000" dirty="0" err="1">
                <a:solidFill>
                  <a:schemeClr val="tx1"/>
                </a:solidFill>
              </a:rPr>
              <a:t>SimpleInjector</a:t>
            </a:r>
            <a:r>
              <a:rPr lang="en-GB" sz="2000" dirty="0">
                <a:solidFill>
                  <a:schemeClr val="tx1"/>
                </a:solidFill>
              </a:rPr>
              <a:t>, Castle, </a:t>
            </a:r>
            <a:r>
              <a:rPr lang="en-GB" sz="2000" dirty="0" err="1">
                <a:solidFill>
                  <a:schemeClr val="tx1"/>
                </a:solidFill>
              </a:rPr>
              <a:t>Autofac</a:t>
            </a:r>
            <a:r>
              <a:rPr lang="en-GB" sz="2000" dirty="0">
                <a:solidFill>
                  <a:schemeClr val="tx1"/>
                </a:solidFill>
              </a:rPr>
              <a:t>, Unity, Spring.NET…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2: </a:t>
            </a:r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constructor</a:t>
            </a:r>
            <a:endParaRPr lang="es-A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9678" y="336161"/>
            <a:ext cx="8488424" cy="615523"/>
          </a:xfrm>
        </p:spPr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62425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24464" y="1918853"/>
            <a:ext cx="8488424" cy="4927016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Ideal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para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casos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donde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un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tipo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va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a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implementar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solamente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una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parte del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comportamiento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expuesto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por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superclase</a:t>
            </a:r>
            <a:endParaRPr lang="en-GB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Permite</a:t>
            </a: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que las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subclases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implementen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nueva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funcionalidad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sin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afectar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otras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subclases</a:t>
            </a: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GB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Permite</a:t>
            </a: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cambios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comportamiento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tiempo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ejecución</a:t>
            </a: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>
              <a:spcAft>
                <a:spcPts val="400"/>
              </a:spcAft>
              <a:buClr>
                <a:schemeClr val="accent6"/>
              </a:buClr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Elegir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composición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por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sobre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herencia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ya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que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es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más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maleable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y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sencilla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para la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modificación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código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pero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tampoco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componer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todos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los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casos</a:t>
            </a:r>
            <a:endParaRPr lang="en-GB" sz="2000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3: </a:t>
            </a:r>
            <a:r>
              <a:rPr lang="en-US" dirty="0" err="1"/>
              <a:t>Favorecer</a:t>
            </a:r>
            <a:r>
              <a:rPr lang="en-US" dirty="0"/>
              <a:t> la </a:t>
            </a:r>
            <a:r>
              <a:rPr lang="en-US" dirty="0" err="1"/>
              <a:t>composición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herencia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2498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ufest Template 2016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200000"/>
          </a:lnSpc>
          <a:defRPr sz="1600" dirty="0" err="1" smtClean="0">
            <a:solidFill>
              <a:schemeClr val="tx1">
                <a:lumMod val="85000"/>
                <a:lumOff val="1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cion-v5" id="{DFB20FC5-6D37-5845-802B-E35883B07B9B}" vid="{8E8EED66-158A-4842-914B-1057AC1E4D9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ADB8EEE65C30C46B0738F337B75258F" ma:contentTypeVersion="0" ma:contentTypeDescription="Crear nuevo documento." ma:contentTypeScope="" ma:versionID="7bfd305fe848610ec8ddd6cb2c1629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B95CA3-6658-4A3E-BCCB-86304949D86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29A6B9D-DD38-4AD9-8569-FE55D7D218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DBEB935-7F6F-426D-B200-B7CC03EB4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1343</Words>
  <Application>Microsoft Office PowerPoint</Application>
  <PresentationFormat>Widescreen</PresentationFormat>
  <Paragraphs>246</Paragraphs>
  <Slides>30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ＭＳ Ｐゴシック</vt:lpstr>
      <vt:lpstr>Arial</vt:lpstr>
      <vt:lpstr>Calibri</vt:lpstr>
      <vt:lpstr>Century Gothic</vt:lpstr>
      <vt:lpstr>Courier New</vt:lpstr>
      <vt:lpstr>Myriad Pro</vt:lpstr>
      <vt:lpstr>Segoe UI</vt:lpstr>
      <vt:lpstr>Segoe UI Light</vt:lpstr>
      <vt:lpstr>Titillium Web</vt:lpstr>
      <vt:lpstr>Wingdings</vt:lpstr>
      <vt:lpstr>Baufest Template 2016</vt:lpstr>
      <vt:lpstr>Image</vt:lpstr>
      <vt:lpstr>Designing Testable Applications Parts I &amp; II: Unit Tests and Legacy Code</vt:lpstr>
      <vt:lpstr>Agenda</vt:lpstr>
      <vt:lpstr>Objetivos</vt:lpstr>
      <vt:lpstr>Objetivos</vt:lpstr>
      <vt:lpstr>Tests Unitarios</vt:lpstr>
      <vt:lpstr>Tests Unitarios</vt:lpstr>
      <vt:lpstr>Tests Unitarios</vt:lpstr>
      <vt:lpstr>Tests Unitarios</vt:lpstr>
      <vt:lpstr>PowerPoint Presentation</vt:lpstr>
      <vt:lpstr>PowerPoint Presentation</vt:lpstr>
      <vt:lpstr>Tests Unitarios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Código Legacy</vt:lpstr>
      <vt:lpstr>Código Legacy</vt:lpstr>
      <vt:lpstr>Código Legacy</vt:lpstr>
      <vt:lpstr>Código Legacy</vt:lpstr>
      <vt:lpstr>Código Legacy</vt:lpstr>
      <vt:lpstr>Código Legacy</vt:lpstr>
      <vt:lpstr>Código Legacy</vt:lpstr>
      <vt:lpstr>Código Legacy</vt:lpstr>
      <vt:lpstr>Coding time!</vt:lpstr>
      <vt:lpstr>Coding time!</vt:lpstr>
      <vt:lpstr>Feedback</vt:lpstr>
      <vt:lpstr>Resumen</vt:lpstr>
      <vt:lpstr>Resumen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2016-11-02T15:21:30Z</dcterms:created>
  <dcterms:modified xsi:type="dcterms:W3CDTF">2017-10-23T04:07:27Z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0x0101003ADB8EEE65C30C46B0738F337B75258F</vt:lpwstr>
  </property>
</Properties>
</file>