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27"/>
  </p:notesMasterIdLst>
  <p:handoutMasterIdLst>
    <p:handoutMasterId r:id="rId28"/>
  </p:handoutMasterIdLst>
  <p:sldIdLst>
    <p:sldId id="326" r:id="rId5"/>
    <p:sldId id="325" r:id="rId6"/>
    <p:sldId id="334" r:id="rId7"/>
    <p:sldId id="333" r:id="rId8"/>
    <p:sldId id="335" r:id="rId9"/>
    <p:sldId id="350" r:id="rId10"/>
    <p:sldId id="351" r:id="rId11"/>
    <p:sldId id="352" r:id="rId12"/>
    <p:sldId id="353" r:id="rId13"/>
    <p:sldId id="359" r:id="rId14"/>
    <p:sldId id="339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40" r:id="rId23"/>
    <p:sldId id="379" r:id="rId24"/>
    <p:sldId id="380" r:id="rId25"/>
    <p:sldId id="32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3" autoAdjust="0"/>
    <p:restoredTop sz="91382" autoAdjust="0"/>
  </p:normalViewPr>
  <p:slideViewPr>
    <p:cSldViewPr snapToGrid="0" showGuides="1">
      <p:cViewPr varScale="1">
        <p:scale>
          <a:sx n="68" d="100"/>
          <a:sy n="68" d="100"/>
        </p:scale>
        <p:origin x="372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18/10/2017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50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3848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1201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8713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719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4939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427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6149" y="2350718"/>
            <a:ext cx="7984793" cy="1325563"/>
          </a:xfrm>
        </p:spPr>
        <p:txBody>
          <a:bodyPr>
            <a:normAutofit fontScale="90000"/>
          </a:bodyPr>
          <a:lstStyle/>
          <a:p>
            <a:r>
              <a:rPr lang="es-AR" sz="4400" dirty="0" err="1"/>
              <a:t>Designing</a:t>
            </a:r>
            <a:r>
              <a:rPr lang="es-AR" sz="4400" dirty="0"/>
              <a:t> </a:t>
            </a:r>
            <a:r>
              <a:rPr lang="es-AR" sz="4400" dirty="0" err="1"/>
              <a:t>Testable</a:t>
            </a:r>
            <a:r>
              <a:rPr lang="es-AR" sz="4400" dirty="0"/>
              <a:t> </a:t>
            </a:r>
            <a:r>
              <a:rPr lang="es-AR" sz="4400" dirty="0" err="1" smtClean="0"/>
              <a:t>Applications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err="1" smtClean="0"/>
              <a:t>Part</a:t>
            </a:r>
            <a:r>
              <a:rPr lang="es-AR" sz="3600" dirty="0" smtClean="0"/>
              <a:t> III: </a:t>
            </a:r>
            <a:r>
              <a:rPr lang="es-AR" sz="3600" dirty="0" err="1"/>
              <a:t>Frontend</a:t>
            </a:r>
            <a:r>
              <a:rPr lang="es-AR" sz="3600" dirty="0"/>
              <a:t> </a:t>
            </a:r>
            <a:r>
              <a:rPr lang="es-AR" sz="3600" dirty="0" err="1"/>
              <a:t>Unit</a:t>
            </a:r>
            <a:r>
              <a:rPr lang="es-AR" sz="3600" dirty="0"/>
              <a:t> </a:t>
            </a:r>
            <a:r>
              <a:rPr lang="es-AR" sz="3600" dirty="0" err="1"/>
              <a:t>Tests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err="1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5905" y="1864804"/>
            <a:ext cx="10012984" cy="449505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Nuestro código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ya es: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Prolijo y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err="1" smtClean="0"/>
              <a:t>Mantenible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Extensible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err="1" smtClean="0"/>
              <a:t>Testeable</a:t>
            </a:r>
            <a:endParaRPr lang="es-AR" sz="1800" b="1" i="1" dirty="0" smtClean="0"/>
          </a:p>
          <a:p>
            <a:pPr lvl="2">
              <a:spcAft>
                <a:spcPts val="400"/>
              </a:spcAft>
            </a:pPr>
            <a:endParaRPr lang="es-AR" b="1" i="1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Pero nuestro código JavaScript…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No suele ser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Habitualmente se genera código spaghetti difícil de mantener</a:t>
            </a:r>
          </a:p>
          <a:p>
            <a:pPr lvl="2">
              <a:spcAft>
                <a:spcPts val="400"/>
              </a:spcAft>
            </a:pPr>
            <a:r>
              <a:rPr lang="es-AR" sz="1800" dirty="0"/>
              <a:t>No es </a:t>
            </a:r>
            <a:r>
              <a:rPr lang="es-AR" sz="1800" dirty="0" err="1"/>
              <a:t>tipado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Engorroso de hacer prolijo (</a:t>
            </a:r>
            <a:r>
              <a:rPr lang="es-AR" sz="1800" dirty="0" err="1" smtClean="0"/>
              <a:t>prototypes</a:t>
            </a:r>
            <a:r>
              <a:rPr lang="es-AR" sz="1800" dirty="0" smtClean="0"/>
              <a:t>, </a:t>
            </a:r>
            <a:r>
              <a:rPr lang="es-AR" sz="1800" dirty="0" err="1" smtClean="0"/>
              <a:t>closures</a:t>
            </a:r>
            <a:r>
              <a:rPr lang="es-AR" sz="1800" dirty="0" smtClean="0"/>
              <a:t>, </a:t>
            </a:r>
            <a:r>
              <a:rPr lang="es-AR" sz="1800" dirty="0" err="1" smtClean="0"/>
              <a:t>IIFEs</a:t>
            </a:r>
            <a:r>
              <a:rPr lang="es-AR" sz="1800" dirty="0" smtClean="0"/>
              <a:t>, etc.)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smtClean="0"/>
              <a:t>Difícil de testear</a:t>
            </a:r>
            <a:endParaRPr lang="es-AR" sz="1800" b="1" i="1" dirty="0"/>
          </a:p>
          <a:p>
            <a:pPr lvl="2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3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2323300"/>
            <a:ext cx="10012984" cy="4993196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dirty="0"/>
              <a:t>es un </a:t>
            </a:r>
            <a:r>
              <a:rPr lang="es-AR" dirty="0" err="1"/>
              <a:t>Superset</a:t>
            </a:r>
            <a:r>
              <a:rPr lang="es-AR" dirty="0"/>
              <a:t> de JavaScript que </a:t>
            </a:r>
            <a:r>
              <a:rPr lang="es-AR" b="1" i="1" dirty="0" err="1" smtClean="0"/>
              <a:t>transpila</a:t>
            </a:r>
            <a:r>
              <a:rPr lang="es-AR" dirty="0" smtClean="0"/>
              <a:t> </a:t>
            </a:r>
            <a:r>
              <a:rPr lang="es-AR" dirty="0"/>
              <a:t>a JavaScript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. </a:t>
            </a:r>
            <a:r>
              <a:rPr lang="es-AR" dirty="0"/>
              <a:t>Funciona en todos los browsers y </a:t>
            </a:r>
            <a:r>
              <a:rPr lang="es-AR" dirty="0" smtClean="0"/>
              <a:t>SO</a:t>
            </a:r>
            <a:endParaRPr lang="es-AR" dirty="0"/>
          </a:p>
          <a:p>
            <a:pPr>
              <a:spcAft>
                <a:spcPts val="400"/>
              </a:spcAft>
            </a:pPr>
            <a:r>
              <a:rPr lang="es-AR" dirty="0"/>
              <a:t>El código JavaScript es código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Puramente orientado a objetos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Es </a:t>
            </a:r>
            <a:r>
              <a:rPr lang="es-AR" dirty="0" err="1" smtClean="0"/>
              <a:t>tipado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>
              <a:spcAft>
                <a:spcPts val="400"/>
              </a:spcAft>
            </a:pP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>
                <a:hlinkClick r:id="rId3"/>
              </a:rPr>
              <a:t>https://www.typescriptlang.org/</a:t>
            </a: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/>
          </a:p>
        </p:txBody>
      </p:sp>
      <p:pic>
        <p:nvPicPr>
          <p:cNvPr id="4098" name="Picture 2" descr="Resultado de imagen para typescript superse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92" y="1762783"/>
            <a:ext cx="2314670" cy="2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73" y="4679330"/>
            <a:ext cx="4025508" cy="13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/>
              <a:t>¡Pueden aplicar los mismos </a:t>
            </a:r>
            <a:r>
              <a:rPr lang="es-AR" dirty="0" err="1"/>
              <a:t>tips</a:t>
            </a:r>
            <a:r>
              <a:rPr lang="es-AR" dirty="0"/>
              <a:t> que ya vimos!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Desarrollar</a:t>
            </a:r>
            <a:r>
              <a:rPr lang="en-US" dirty="0" smtClean="0"/>
              <a:t> </a:t>
            </a:r>
            <a:r>
              <a:rPr lang="es-AR" dirty="0" smtClean="0"/>
              <a:t>nuestro código </a:t>
            </a:r>
            <a:r>
              <a:rPr lang="es-AR" dirty="0" err="1" smtClean="0"/>
              <a:t>frontend</a:t>
            </a:r>
            <a:r>
              <a:rPr lang="es-AR" dirty="0" smtClean="0"/>
              <a:t> como lo haríamos en </a:t>
            </a:r>
            <a:r>
              <a:rPr lang="es-AR" dirty="0" err="1" smtClean="0"/>
              <a:t>backend</a:t>
            </a:r>
            <a:r>
              <a:rPr lang="es-AR" dirty="0" smtClean="0"/>
              <a:t>…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Utilizando clases e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Separando responsabilidades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Aprovechando las ventajas del </a:t>
            </a:r>
            <a:r>
              <a:rPr lang="es-AR" dirty="0" err="1" smtClean="0"/>
              <a:t>tipado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Generando un archivo .</a:t>
            </a:r>
            <a:r>
              <a:rPr lang="es-AR" dirty="0" err="1" smtClean="0"/>
              <a:t>ts</a:t>
            </a:r>
            <a:r>
              <a:rPr lang="es-AR" dirty="0" smtClean="0"/>
              <a:t> para cada clase o interface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Evitando embeber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frontend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s-AR" dirty="0" smtClean="0"/>
              <a:t>archivos</a:t>
            </a:r>
            <a:r>
              <a:rPr lang="en-US" dirty="0" smtClean="0"/>
              <a:t> HTML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79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Generar</a:t>
            </a:r>
            <a:r>
              <a:rPr lang="en-US" dirty="0" smtClean="0"/>
              <a:t> 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1570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Spies: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spy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spies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smtClean="0">
                <a:solidFill>
                  <a:schemeClr val="tx1"/>
                </a:solidFill>
              </a:rPr>
              <a:t>spy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</a:t>
            </a:r>
            <a:r>
              <a:rPr lang="en-US" dirty="0" smtClean="0"/>
              <a:t>4: </a:t>
            </a:r>
            <a:r>
              <a:rPr lang="en-US" dirty="0"/>
              <a:t>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Tests </a:t>
            </a:r>
            <a:r>
              <a:rPr lang="en-US" dirty="0" err="1"/>
              <a:t>Unitarios</a:t>
            </a:r>
            <a:r>
              <a:rPr lang="en-US" dirty="0"/>
              <a:t> de 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24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21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2274201"/>
            <a:ext cx="7496650" cy="253851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Implementar </a:t>
            </a:r>
            <a:r>
              <a:rPr lang="es-AR" sz="2000" b="1" dirty="0" err="1" smtClean="0"/>
              <a:t>IValidator</a:t>
            </a:r>
            <a:endParaRPr lang="es-AR" sz="2000" dirty="0" smtClean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 smtClean="0"/>
              <a:t>Condición: el </a:t>
            </a:r>
            <a:r>
              <a:rPr lang="es-AR" sz="1800" dirty="0"/>
              <a:t>presupuesto máximo del equipo </a:t>
            </a:r>
            <a:r>
              <a:rPr lang="es-AR" sz="1800" dirty="0" smtClean="0"/>
              <a:t>es </a:t>
            </a:r>
            <a:r>
              <a:rPr lang="es-AR" sz="1800" dirty="0"/>
              <a:t>$10.000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Implementar </a:t>
            </a:r>
            <a:r>
              <a:rPr lang="es-AR" sz="2000" dirty="0"/>
              <a:t>el método </a:t>
            </a:r>
            <a:r>
              <a:rPr lang="es-AR" sz="2000" b="1" dirty="0" err="1" smtClean="0"/>
              <a:t>agregarJugador</a:t>
            </a:r>
            <a:r>
              <a:rPr lang="es-AR" sz="2000" dirty="0" smtClean="0"/>
              <a:t> </a:t>
            </a:r>
            <a:r>
              <a:rPr lang="es-AR" sz="2000" dirty="0"/>
              <a:t>de la clase </a:t>
            </a:r>
            <a:r>
              <a:rPr lang="es-AR" sz="2000" b="1" dirty="0" smtClean="0"/>
              <a:t>Equipo</a:t>
            </a:r>
            <a:endParaRPr lang="es-AR" sz="2000" dirty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/>
              <a:t>U</a:t>
            </a:r>
            <a:r>
              <a:rPr lang="es-AR" sz="1800" dirty="0" smtClean="0"/>
              <a:t>tilizando </a:t>
            </a:r>
            <a:r>
              <a:rPr lang="es-AR" sz="1800" b="1" dirty="0" err="1" smtClean="0"/>
              <a:t>IValidator</a:t>
            </a:r>
            <a:endParaRPr lang="es-AR" sz="1800" dirty="0" smtClean="0"/>
          </a:p>
          <a:p>
            <a:pPr lvl="2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1800" dirty="0" smtClean="0"/>
              <a:t>Verificando que </a:t>
            </a:r>
            <a:r>
              <a:rPr lang="es-AR" sz="1800" dirty="0"/>
              <a:t>la cantidad de </a:t>
            </a:r>
            <a:r>
              <a:rPr lang="es-AR" sz="1800" dirty="0" smtClean="0"/>
              <a:t>jugadores del equipo </a:t>
            </a:r>
            <a:r>
              <a:rPr lang="es-AR" sz="1800" dirty="0"/>
              <a:t>no sea mayor a 8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Realizar </a:t>
            </a:r>
            <a:r>
              <a:rPr lang="es-AR" sz="2000" b="1" dirty="0" err="1"/>
              <a:t>tests</a:t>
            </a:r>
            <a:r>
              <a:rPr lang="es-AR" sz="2000" b="1" dirty="0"/>
              <a:t> </a:t>
            </a:r>
            <a:r>
              <a:rPr lang="es-AR" sz="2000" b="1" dirty="0" smtClean="0"/>
              <a:t>unitarios</a:t>
            </a:r>
            <a:r>
              <a:rPr lang="es-AR" sz="2000" dirty="0" smtClean="0"/>
              <a:t> de </a:t>
            </a:r>
            <a:r>
              <a:rPr lang="es-AR" sz="2000" b="1" dirty="0" err="1" smtClean="0"/>
              <a:t>alcanzaPresupuesto</a:t>
            </a:r>
            <a:r>
              <a:rPr lang="es-AR" sz="2000" dirty="0" smtClean="0"/>
              <a:t> y </a:t>
            </a:r>
            <a:r>
              <a:rPr lang="es-AR" sz="2000" b="1" dirty="0" err="1"/>
              <a:t>agregarJugador</a:t>
            </a:r>
            <a:endParaRPr lang="es-AR" sz="2000" b="1" dirty="0"/>
          </a:p>
        </p:txBody>
      </p:sp>
      <p:pic>
        <p:nvPicPr>
          <p:cNvPr id="4100" name="Picture 4" descr="Resultado de imagen para gran 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71" y="2019421"/>
            <a:ext cx="1941447" cy="30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2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422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Repaso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endParaRPr lang="es-AR" dirty="0" smtClean="0"/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489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000000"/>
                </a:solidFill>
              </a:rPr>
              <a:t>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b="1" dirty="0" smtClean="0">
                <a:solidFill>
                  <a:srgbClr val="000000"/>
                </a:solidFill>
              </a:rPr>
              <a:t>¡Ahora </a:t>
            </a:r>
            <a:r>
              <a:rPr lang="es-AR" b="1" dirty="0">
                <a:solidFill>
                  <a:srgbClr val="000000"/>
                </a:solidFill>
              </a:rPr>
              <a:t>incluyendo </a:t>
            </a:r>
            <a:r>
              <a:rPr lang="es-AR" b="1" dirty="0" smtClean="0">
                <a:solidFill>
                  <a:srgbClr val="000000"/>
                </a:solidFill>
              </a:rPr>
              <a:t>JavaScript</a:t>
            </a:r>
            <a:r>
              <a:rPr lang="es-AR" b="1" dirty="0">
                <a:solidFill>
                  <a:srgbClr val="000000"/>
                </a:solidFill>
              </a:rPr>
              <a:t>!</a:t>
            </a:r>
            <a:endParaRPr lang="es-AR" b="1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err="1"/>
              <a:t>Repaso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err="1"/>
              <a:t>Repaso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err="1"/>
              <a:t>Repaso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Widescreen</PresentationFormat>
  <Paragraphs>176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Century Gothic</vt:lpstr>
      <vt:lpstr>Courier New</vt:lpstr>
      <vt:lpstr>Myriad Pro</vt:lpstr>
      <vt:lpstr>Segoe UI</vt:lpstr>
      <vt:lpstr>Segoe UI Light</vt:lpstr>
      <vt:lpstr>Titillium Web</vt:lpstr>
      <vt:lpstr>Wingdings</vt:lpstr>
      <vt:lpstr>Baufest Template 2016</vt:lpstr>
      <vt:lpstr>Image</vt:lpstr>
      <vt:lpstr>Designing Testable Applications Part III: Frontend Unit Tests</vt:lpstr>
      <vt:lpstr>Agenda</vt:lpstr>
      <vt:lpstr>Objetivos</vt:lpstr>
      <vt:lpstr>Objetivos</vt:lpstr>
      <vt:lpstr>Repaso</vt:lpstr>
      <vt:lpstr>Repaso</vt:lpstr>
      <vt:lpstr>Repaso</vt:lpstr>
      <vt:lpstr>Repaso</vt:lpstr>
      <vt:lpstr>PowerPoint Presentation</vt:lpstr>
      <vt:lpstr>PowerPoint Presentation</vt:lpstr>
      <vt:lpstr>Tests Unitarios de Frontend</vt:lpstr>
      <vt:lpstr>Tests Unitarios de Frontend</vt:lpstr>
      <vt:lpstr>Tests Unitarios de Frontend</vt:lpstr>
      <vt:lpstr>Tests Unitarios de Frontend</vt:lpstr>
      <vt:lpstr>Tests Unitarios de Frontend</vt:lpstr>
      <vt:lpstr>PowerPoint Presentation</vt:lpstr>
      <vt:lpstr>Coding time!</vt:lpstr>
      <vt:lpstr>Coding time!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2017-10-18T14:49:57Z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