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48"/>
  </p:notesMasterIdLst>
  <p:handoutMasterIdLst>
    <p:handoutMasterId r:id="rId49"/>
  </p:handoutMasterIdLst>
  <p:sldIdLst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43" r:id="rId15"/>
    <p:sldId id="342" r:id="rId16"/>
    <p:sldId id="344" r:id="rId17"/>
    <p:sldId id="345" r:id="rId18"/>
    <p:sldId id="349" r:id="rId19"/>
    <p:sldId id="347" r:id="rId20"/>
    <p:sldId id="348" r:id="rId21"/>
    <p:sldId id="335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8" r:id="rId30"/>
    <p:sldId id="359" r:id="rId31"/>
    <p:sldId id="360" r:id="rId32"/>
    <p:sldId id="336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38" r:id="rId41"/>
    <p:sldId id="368" r:id="rId42"/>
    <p:sldId id="339" r:id="rId43"/>
    <p:sldId id="340" r:id="rId44"/>
    <p:sldId id="341" r:id="rId45"/>
    <p:sldId id="369" r:id="rId46"/>
    <p:sldId id="323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3" autoAdjust="0"/>
    <p:restoredTop sz="94195" autoAdjust="0"/>
  </p:normalViewPr>
  <p:slideViewPr>
    <p:cSldViewPr snapToGrid="0" showGuides="1">
      <p:cViewPr varScale="1">
        <p:scale>
          <a:sx n="64" d="100"/>
          <a:sy n="64" d="100"/>
        </p:scale>
        <p:origin x="342" y="60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11/09/2017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46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4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165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200577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8" r:id="rId17"/>
    <p:sldLayoutId id="214748370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xuVlC8MW8HKRiM&amp;tbnid=AJCOmhVF4JR62M:&amp;ved=0CAgQjRwwADgO&amp;url=http://logonoid.com/standard-and-poors-logo/&amp;ei=03zlUYeaH7DWigLk-4D4Cw&amp;psig=AFQjCNF8grJZwdJMhGF0JDjsDrVhMI-fiA&amp;ust=1374080595549926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jpeg"/><Relationship Id="rId42" Type="http://schemas.openxmlformats.org/officeDocument/2006/relationships/image" Target="../media/image75.png"/><Relationship Id="rId47" Type="http://schemas.openxmlformats.org/officeDocument/2006/relationships/image" Target="../media/image80.jpe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jpeg"/><Relationship Id="rId40" Type="http://schemas.openxmlformats.org/officeDocument/2006/relationships/image" Target="../media/image73.png"/><Relationship Id="rId45" Type="http://schemas.openxmlformats.org/officeDocument/2006/relationships/image" Target="../media/image78.jpeg"/><Relationship Id="rId53" Type="http://schemas.openxmlformats.org/officeDocument/2006/relationships/image" Target="../media/image86.png"/><Relationship Id="rId58" Type="http://schemas.openxmlformats.org/officeDocument/2006/relationships/image" Target="../media/image91.jpeg"/><Relationship Id="rId66" Type="http://schemas.openxmlformats.org/officeDocument/2006/relationships/image" Target="../media/image99.PNG"/><Relationship Id="rId5" Type="http://schemas.openxmlformats.org/officeDocument/2006/relationships/image" Target="../media/image38.jpeg"/><Relationship Id="rId61" Type="http://schemas.openxmlformats.org/officeDocument/2006/relationships/image" Target="../media/image94.jpeg"/><Relationship Id="rId19" Type="http://schemas.openxmlformats.org/officeDocument/2006/relationships/image" Target="../media/image52.jpe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eg"/><Relationship Id="rId35" Type="http://schemas.openxmlformats.org/officeDocument/2006/relationships/image" Target="../media/image68.png"/><Relationship Id="rId43" Type="http://schemas.openxmlformats.org/officeDocument/2006/relationships/image" Target="../media/image76.gif"/><Relationship Id="rId48" Type="http://schemas.openxmlformats.org/officeDocument/2006/relationships/image" Target="../media/image81.jpe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jpeg"/><Relationship Id="rId33" Type="http://schemas.openxmlformats.org/officeDocument/2006/relationships/image" Target="../media/image66.jpeg"/><Relationship Id="rId38" Type="http://schemas.openxmlformats.org/officeDocument/2006/relationships/image" Target="../media/image71.jpeg"/><Relationship Id="rId46" Type="http://schemas.openxmlformats.org/officeDocument/2006/relationships/image" Target="../media/image79.jpeg"/><Relationship Id="rId59" Type="http://schemas.openxmlformats.org/officeDocument/2006/relationships/image" Target="../media/image92.png"/><Relationship Id="rId67" Type="http://schemas.openxmlformats.org/officeDocument/2006/relationships/image" Target="../media/image100.jpeg"/><Relationship Id="rId20" Type="http://schemas.openxmlformats.org/officeDocument/2006/relationships/image" Target="../media/image53.jpe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15" Type="http://schemas.openxmlformats.org/officeDocument/2006/relationships/image" Target="../media/image48.jpeg"/><Relationship Id="rId23" Type="http://schemas.openxmlformats.org/officeDocument/2006/relationships/image" Target="../media/image56.png"/><Relationship Id="rId28" Type="http://schemas.openxmlformats.org/officeDocument/2006/relationships/image" Target="../media/image61.jpeg"/><Relationship Id="rId36" Type="http://schemas.openxmlformats.org/officeDocument/2006/relationships/image" Target="../media/image69.png"/><Relationship Id="rId49" Type="http://schemas.openxmlformats.org/officeDocument/2006/relationships/image" Target="../media/image82.jpeg"/><Relationship Id="rId57" Type="http://schemas.openxmlformats.org/officeDocument/2006/relationships/image" Target="../media/image90.jpe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jpeg"/><Relationship Id="rId55" Type="http://schemas.openxmlformats.org/officeDocument/2006/relationships/image" Target="../media/image8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Diseñando Aplicaciones </a:t>
            </a:r>
            <a:r>
              <a:rPr lang="es-AR" dirty="0" err="1" smtClean="0"/>
              <a:t>Testeables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33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altLang="es-AR" dirty="0"/>
              <a:t>¿Qué es un test?</a:t>
            </a:r>
          </a:p>
          <a:p>
            <a:pPr lvl="1"/>
            <a:r>
              <a:rPr lang="es-AR" altLang="es-AR" sz="2000" dirty="0"/>
              <a:t>Es una prueba que compara el resultado esperado y el obtenido al ejecutar cierta funcionalidad de un sistema.</a:t>
            </a:r>
          </a:p>
          <a:p>
            <a:pPr lvl="1"/>
            <a:endParaRPr lang="es-AR" altLang="es-AR" sz="2000" dirty="0"/>
          </a:p>
          <a:p>
            <a:r>
              <a:rPr lang="es-AR" altLang="es-AR" dirty="0"/>
              <a:t>¿Qué es un test de desarrollador?</a:t>
            </a:r>
          </a:p>
          <a:p>
            <a:pPr lvl="1"/>
            <a:r>
              <a:rPr lang="es-AR" altLang="es-AR" sz="2000" dirty="0"/>
              <a:t>Código escrito por el desarrollador para testear que lo desarrollado genera los resultados esperados (caja blanca).</a:t>
            </a:r>
          </a:p>
          <a:p>
            <a:pPr lvl="1"/>
            <a:r>
              <a:rPr lang="es-AR" altLang="es-AR" sz="2000" dirty="0"/>
              <a:t>Es complementario a las pruebas funcionales, generalmente realizadas por un especialista en </a:t>
            </a:r>
            <a:r>
              <a:rPr lang="es-AR" altLang="es-AR" sz="2000" dirty="0" err="1"/>
              <a:t>testing</a:t>
            </a:r>
            <a:r>
              <a:rPr lang="es-AR" altLang="es-AR" sz="2000" dirty="0"/>
              <a:t> (caja negra).</a:t>
            </a:r>
          </a:p>
          <a:p>
            <a:pPr lvl="1"/>
            <a:r>
              <a:rPr lang="es-AR" altLang="es-AR" sz="2000" dirty="0"/>
              <a:t>Generalmente se ejecutan de forma automática mediante una herramienta.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69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altLang="es-AR" dirty="0"/>
              <a:t>¿Qué es un test unitario?</a:t>
            </a:r>
          </a:p>
          <a:p>
            <a:pPr lvl="1"/>
            <a:r>
              <a:rPr lang="es-AR" altLang="es-AR" sz="2000" dirty="0"/>
              <a:t>Es un test que se realiza de forma unitaria, es decir, abstrayendo el objeto a testear de sus dependencias con otros componentes.</a:t>
            </a:r>
          </a:p>
          <a:p>
            <a:pPr lvl="1"/>
            <a:r>
              <a:rPr lang="es-AR" altLang="es-AR" sz="2000" dirty="0"/>
              <a:t>Prueba el comportamiento del objeto a testear.</a:t>
            </a:r>
            <a:br>
              <a:rPr lang="es-AR" altLang="es-AR" sz="2000" dirty="0"/>
            </a:br>
            <a:endParaRPr lang="es-AR" altLang="es-AR" sz="2000" dirty="0"/>
          </a:p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/>
            <a:r>
              <a:rPr lang="en-US" sz="2000" dirty="0"/>
              <a:t>Setup de </a:t>
            </a:r>
            <a:r>
              <a:rPr lang="en-US" sz="2000" dirty="0" err="1"/>
              <a:t>precondiciones</a:t>
            </a:r>
            <a:endParaRPr lang="en-US" sz="2000" dirty="0"/>
          </a:p>
          <a:p>
            <a:pPr lvl="1"/>
            <a:r>
              <a:rPr lang="en-US" sz="2000" dirty="0" err="1"/>
              <a:t>Ejecutar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testear</a:t>
            </a:r>
            <a:endParaRPr lang="en-US" sz="2000" dirty="0"/>
          </a:p>
          <a:p>
            <a:pPr lvl="1"/>
            <a:r>
              <a:rPr lang="en-US" sz="2000" dirty="0" err="1"/>
              <a:t>Realizar</a:t>
            </a:r>
            <a:r>
              <a:rPr lang="en-US" sz="2000" dirty="0"/>
              <a:t> asserts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GB" sz="2000" dirty="0"/>
              <a:t> </a:t>
            </a:r>
            <a:endParaRPr lang="en-GB" sz="2000" i="1" dirty="0"/>
          </a:p>
          <a:p>
            <a:pPr marL="0" indent="0">
              <a:buNone/>
            </a:pPr>
            <a:endParaRPr lang="es-AR" altLang="es-AR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97" y="3581277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Documenta</a:t>
            </a:r>
            <a:r>
              <a:rPr lang="en-US" sz="2000" dirty="0"/>
              <a:t> el </a:t>
            </a:r>
            <a:r>
              <a:rPr lang="en-US" sz="2000" dirty="0" err="1"/>
              <a:t>diseño</a:t>
            </a:r>
            <a:r>
              <a:rPr lang="en-US" sz="2000" dirty="0"/>
              <a:t> de la </a:t>
            </a:r>
            <a:r>
              <a:rPr lang="en-US" sz="2000" dirty="0" err="1"/>
              <a:t>aplicación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control total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componentes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ejecución</a:t>
            </a:r>
            <a:endParaRPr lang="en-US" sz="2000" dirty="0"/>
          </a:p>
          <a:p>
            <a:pPr lvl="1"/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ejecutarse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parte de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tests</a:t>
            </a:r>
          </a:p>
          <a:p>
            <a:pPr lvl="1"/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consistentemente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endParaRPr lang="en-US" sz="2000" dirty="0"/>
          </a:p>
          <a:p>
            <a:pPr lvl="1"/>
            <a:r>
              <a:rPr lang="en-US" sz="2000" dirty="0" err="1"/>
              <a:t>Prueba</a:t>
            </a:r>
            <a:r>
              <a:rPr lang="en-US" sz="2000" dirty="0"/>
              <a:t> un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concepto</a:t>
            </a:r>
            <a:r>
              <a:rPr lang="en-US" sz="2000" dirty="0"/>
              <a:t> </a:t>
            </a:r>
            <a:r>
              <a:rPr lang="en-US" sz="2000" dirty="0" err="1"/>
              <a:t>lógico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claro</a:t>
            </a:r>
            <a:r>
              <a:rPr lang="en-US" sz="2000" dirty="0"/>
              <a:t> y </a:t>
            </a:r>
            <a:r>
              <a:rPr lang="en-US" sz="2000" dirty="0" err="1"/>
              <a:t>consistente</a:t>
            </a:r>
            <a:endParaRPr lang="en-US" sz="2000" dirty="0"/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legible</a:t>
            </a:r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mantenible</a:t>
            </a:r>
            <a:endParaRPr lang="en-US" sz="2000" dirty="0"/>
          </a:p>
          <a:p>
            <a:endParaRPr lang="es-AR" altLang="es-AR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985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50"/>
            <a:ext cx="6841248" cy="3638550"/>
          </a:xfrm>
        </p:spPr>
        <p:txBody>
          <a:bodyPr/>
          <a:lstStyle/>
          <a:p>
            <a:pPr lvl="1"/>
            <a:r>
              <a:rPr lang="en-GB" sz="2000" dirty="0"/>
              <a:t>Los tests de </a:t>
            </a:r>
            <a:r>
              <a:rPr lang="en-GB" sz="2000" dirty="0" err="1"/>
              <a:t>integración</a:t>
            </a:r>
            <a:r>
              <a:rPr lang="en-GB" sz="2000" dirty="0"/>
              <a:t>:</a:t>
            </a:r>
          </a:p>
          <a:p>
            <a:pPr lvl="2" indent="-285750"/>
            <a:r>
              <a:rPr lang="en-GB" sz="2000" dirty="0" err="1"/>
              <a:t>Testean</a:t>
            </a:r>
            <a:r>
              <a:rPr lang="en-GB" sz="2000" dirty="0"/>
              <a:t> la “</a:t>
            </a:r>
            <a:r>
              <a:rPr lang="en-GB" sz="2000" dirty="0" err="1"/>
              <a:t>integración</a:t>
            </a:r>
            <a:r>
              <a:rPr lang="en-GB" sz="2000" dirty="0"/>
              <a:t>” entre </a:t>
            </a:r>
            <a:r>
              <a:rPr lang="en-GB" sz="2000" dirty="0" err="1"/>
              <a:t>componentes</a:t>
            </a:r>
            <a:endParaRPr lang="en-GB" sz="2000" dirty="0"/>
          </a:p>
          <a:p>
            <a:pPr lvl="2" indent="-285750"/>
            <a:r>
              <a:rPr lang="en-GB" sz="2000" dirty="0"/>
              <a:t>Son </a:t>
            </a:r>
            <a:r>
              <a:rPr lang="en-GB" sz="2000" dirty="0" err="1"/>
              <a:t>complementarios</a:t>
            </a:r>
            <a:r>
              <a:rPr lang="en-GB" sz="2000" dirty="0"/>
              <a:t> a </a:t>
            </a:r>
            <a:r>
              <a:rPr lang="en-GB" sz="2000" dirty="0" err="1"/>
              <a:t>los</a:t>
            </a:r>
            <a:r>
              <a:rPr lang="en-GB" sz="2000" dirty="0"/>
              <a:t> tests </a:t>
            </a:r>
            <a:r>
              <a:rPr lang="en-GB" sz="2000" dirty="0" err="1"/>
              <a:t>unitarios</a:t>
            </a:r>
            <a:endParaRPr lang="en-GB" sz="2000" dirty="0"/>
          </a:p>
          <a:p>
            <a:pPr lvl="2" indent="-285750"/>
            <a:r>
              <a:rPr lang="en-GB" sz="2000" dirty="0" err="1"/>
              <a:t>Usan</a:t>
            </a:r>
            <a:r>
              <a:rPr lang="en-GB" sz="2000" dirty="0"/>
              <a:t> </a:t>
            </a:r>
            <a:r>
              <a:rPr lang="en-GB" sz="2000" dirty="0" err="1"/>
              <a:t>dependencias</a:t>
            </a:r>
            <a:r>
              <a:rPr lang="en-GB" sz="2000" dirty="0"/>
              <a:t> tales </a:t>
            </a:r>
            <a:r>
              <a:rPr lang="en-GB" sz="2000" dirty="0" err="1"/>
              <a:t>como</a:t>
            </a:r>
            <a:r>
              <a:rPr lang="en-GB" sz="2000" dirty="0"/>
              <a:t> </a:t>
            </a:r>
            <a:r>
              <a:rPr lang="en-GB" sz="2000" dirty="0" err="1"/>
              <a:t>una</a:t>
            </a:r>
            <a:r>
              <a:rPr lang="en-GB" sz="2000" dirty="0"/>
              <a:t> base de </a:t>
            </a:r>
            <a:r>
              <a:rPr lang="en-GB" sz="2000" dirty="0" err="1"/>
              <a:t>datos</a:t>
            </a:r>
            <a:endParaRPr lang="en-GB" sz="2000" dirty="0"/>
          </a:p>
          <a:p>
            <a:pPr lvl="2" indent="-285750"/>
            <a:r>
              <a:rPr lang="en-GB" sz="2000" dirty="0" err="1"/>
              <a:t>Pueden</a:t>
            </a:r>
            <a:r>
              <a:rPr lang="en-GB" sz="2000" dirty="0"/>
              <a:t> </a:t>
            </a:r>
            <a:r>
              <a:rPr lang="en-GB" sz="2000" dirty="0" err="1"/>
              <a:t>ser</a:t>
            </a:r>
            <a:r>
              <a:rPr lang="en-GB" sz="2000" dirty="0"/>
              <a:t> </a:t>
            </a:r>
            <a:r>
              <a:rPr lang="en-GB" sz="2000" dirty="0" err="1"/>
              <a:t>utilizados</a:t>
            </a:r>
            <a:r>
              <a:rPr lang="en-GB" sz="2000" dirty="0"/>
              <a:t> para </a:t>
            </a:r>
            <a:r>
              <a:rPr lang="en-GB" sz="2000" dirty="0" err="1"/>
              <a:t>probar</a:t>
            </a:r>
            <a:r>
              <a:rPr lang="en-GB" sz="2000" dirty="0"/>
              <a:t> stored procedures y </a:t>
            </a:r>
            <a:r>
              <a:rPr lang="en-GB" sz="2000" dirty="0" err="1"/>
              <a:t>llamadas</a:t>
            </a:r>
            <a:r>
              <a:rPr lang="en-GB" sz="2000" dirty="0"/>
              <a:t> a </a:t>
            </a:r>
            <a:r>
              <a:rPr lang="en-GB" sz="2000" dirty="0" err="1"/>
              <a:t>aplicaciones</a:t>
            </a:r>
            <a:r>
              <a:rPr lang="en-GB" sz="2000" dirty="0"/>
              <a:t> </a:t>
            </a:r>
            <a:r>
              <a:rPr lang="en-GB" sz="2000" dirty="0" err="1"/>
              <a:t>externas</a:t>
            </a:r>
            <a:endParaRPr lang="en-GB" sz="2000" dirty="0"/>
          </a:p>
          <a:p>
            <a:pPr lvl="2" indent="-285750"/>
            <a:r>
              <a:rPr lang="en-GB" sz="2000" dirty="0"/>
              <a:t>Son </a:t>
            </a:r>
            <a:r>
              <a:rPr lang="en-GB" sz="2000" dirty="0" err="1"/>
              <a:t>menos</a:t>
            </a:r>
            <a:r>
              <a:rPr lang="en-GB" sz="2000" dirty="0"/>
              <a:t> </a:t>
            </a:r>
            <a:r>
              <a:rPr lang="en-GB" sz="2000" dirty="0" err="1"/>
              <a:t>performantes</a:t>
            </a:r>
            <a:r>
              <a:rPr lang="en-GB" sz="2000" dirty="0"/>
              <a:t> que </a:t>
            </a:r>
            <a:r>
              <a:rPr lang="en-GB" sz="2000" dirty="0" err="1"/>
              <a:t>los</a:t>
            </a:r>
            <a:r>
              <a:rPr lang="en-GB" sz="2000" dirty="0"/>
              <a:t> tests </a:t>
            </a:r>
            <a:r>
              <a:rPr lang="en-GB" sz="2000" dirty="0" err="1"/>
              <a:t>unitarios</a:t>
            </a:r>
            <a:r>
              <a:rPr lang="en-GB" sz="2000" dirty="0"/>
              <a:t> y a </a:t>
            </a:r>
            <a:r>
              <a:rPr lang="en-GB" sz="2000" dirty="0" err="1"/>
              <a:t>veces</a:t>
            </a:r>
            <a:r>
              <a:rPr lang="en-GB" sz="2000" dirty="0"/>
              <a:t> se </a:t>
            </a:r>
            <a:r>
              <a:rPr lang="en-GB" sz="2000" dirty="0" err="1"/>
              <a:t>ejecutan</a:t>
            </a:r>
            <a:r>
              <a:rPr lang="en-GB" sz="2000" dirty="0"/>
              <a:t> </a:t>
            </a:r>
            <a:r>
              <a:rPr lang="en-GB" sz="2000" dirty="0" err="1"/>
              <a:t>menos</a:t>
            </a:r>
            <a:r>
              <a:rPr lang="en-GB" sz="2000" dirty="0"/>
              <a:t> </a:t>
            </a:r>
            <a:r>
              <a:rPr lang="en-GB" sz="2000" dirty="0" err="1"/>
              <a:t>frecuentemente</a:t>
            </a:r>
            <a:endParaRPr lang="en-GB" sz="2000" dirty="0"/>
          </a:p>
          <a:p>
            <a:pPr lvl="2" indent="-285750"/>
            <a:r>
              <a:rPr lang="en-GB" sz="2000" dirty="0"/>
              <a:t>Se </a:t>
            </a:r>
            <a:r>
              <a:rPr lang="en-GB" sz="2000" dirty="0" err="1"/>
              <a:t>enfocan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métodos</a:t>
            </a:r>
            <a:r>
              <a:rPr lang="en-GB" sz="2000" dirty="0"/>
              <a:t> con </a:t>
            </a:r>
            <a:r>
              <a:rPr lang="en-GB" sz="2000" dirty="0" err="1"/>
              <a:t>dependencias</a:t>
            </a:r>
            <a:r>
              <a:rPr lang="en-GB" sz="2000" dirty="0"/>
              <a:t>, no </a:t>
            </a:r>
            <a:r>
              <a:rPr lang="en-GB" sz="2000" dirty="0" err="1"/>
              <a:t>pruebas</a:t>
            </a:r>
            <a:r>
              <a:rPr lang="en-GB" sz="2000" dirty="0"/>
              <a:t> de la </a:t>
            </a:r>
            <a:r>
              <a:rPr lang="en-GB" sz="2000" dirty="0" err="1"/>
              <a:t>aplicación</a:t>
            </a:r>
            <a:r>
              <a:rPr lang="en-GB" sz="2000" dirty="0"/>
              <a:t> de </a:t>
            </a:r>
            <a:r>
              <a:rPr lang="en-GB" sz="2000" dirty="0" err="1"/>
              <a:t>punta</a:t>
            </a:r>
            <a:r>
              <a:rPr lang="en-GB" sz="2000" dirty="0"/>
              <a:t> a </a:t>
            </a:r>
            <a:r>
              <a:rPr lang="en-GB" sz="2000" dirty="0" err="1"/>
              <a:t>punta</a:t>
            </a:r>
            <a:endParaRPr lang="es-AR" alt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61" y="2754752"/>
            <a:ext cx="3080081" cy="22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de </a:t>
            </a:r>
            <a:r>
              <a:rPr lang="en-GB" dirty="0" err="1"/>
              <a:t>integración</a:t>
            </a:r>
            <a:r>
              <a:rPr lang="en-GB" dirty="0"/>
              <a:t>:</a:t>
            </a:r>
          </a:p>
          <a:p>
            <a:pPr lvl="1"/>
            <a:r>
              <a:rPr lang="en-US" sz="2000" dirty="0"/>
              <a:t>Setup de </a:t>
            </a:r>
            <a:r>
              <a:rPr lang="en-US" sz="2000" dirty="0" err="1"/>
              <a:t>precondiciones</a:t>
            </a:r>
            <a:endParaRPr lang="en-US" sz="2000" dirty="0"/>
          </a:p>
          <a:p>
            <a:pPr lvl="1"/>
            <a:r>
              <a:rPr lang="en-US" sz="2000" dirty="0" err="1"/>
              <a:t>Ejecutar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testear</a:t>
            </a:r>
            <a:endParaRPr lang="en-US" sz="2000" dirty="0"/>
          </a:p>
          <a:p>
            <a:pPr lvl="1"/>
            <a:r>
              <a:rPr lang="en-US" sz="2000" dirty="0" err="1"/>
              <a:t>Realizar</a:t>
            </a:r>
            <a:r>
              <a:rPr lang="en-US" sz="2000" dirty="0"/>
              <a:t> asserts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GB" sz="2000" dirty="0"/>
              <a:t> </a:t>
            </a:r>
            <a:endParaRPr lang="en-GB" sz="2000" i="1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71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de </a:t>
            </a:r>
            <a:r>
              <a:rPr lang="en-US" dirty="0" err="1"/>
              <a:t>integración</a:t>
            </a:r>
            <a:r>
              <a:rPr lang="en-US" dirty="0"/>
              <a:t>:</a:t>
            </a:r>
          </a:p>
          <a:p>
            <a:pPr lvl="1"/>
            <a:r>
              <a:rPr lang="en-US" sz="2000" b="1" dirty="0" err="1"/>
              <a:t>Utiliza</a:t>
            </a:r>
            <a:r>
              <a:rPr lang="en-US" sz="2000" b="1" dirty="0"/>
              <a:t> </a:t>
            </a:r>
            <a:r>
              <a:rPr lang="en-US" sz="2000" b="1" dirty="0" err="1"/>
              <a:t>dependencias</a:t>
            </a:r>
            <a:r>
              <a:rPr lang="en-US" sz="2000" b="1" dirty="0"/>
              <a:t> de forma </a:t>
            </a:r>
            <a:r>
              <a:rPr lang="en-US" sz="2000" b="1" dirty="0" err="1"/>
              <a:t>controlada</a:t>
            </a:r>
            <a:endParaRPr lang="en-US" sz="2000" b="1" dirty="0"/>
          </a:p>
          <a:p>
            <a:pPr lvl="1"/>
            <a:r>
              <a:rPr lang="en-US" sz="2000" dirty="0" err="1"/>
              <a:t>Documenta</a:t>
            </a:r>
            <a:r>
              <a:rPr lang="en-US" sz="2000" dirty="0"/>
              <a:t> el </a:t>
            </a:r>
            <a:r>
              <a:rPr lang="en-US" sz="2000" dirty="0" err="1"/>
              <a:t>diseño</a:t>
            </a:r>
            <a:r>
              <a:rPr lang="en-US" sz="2000" dirty="0"/>
              <a:t> de la </a:t>
            </a:r>
            <a:r>
              <a:rPr lang="en-US" sz="2000" dirty="0" err="1"/>
              <a:t>aplicación</a:t>
            </a:r>
            <a:endParaRPr lang="en-US" sz="2000" dirty="0"/>
          </a:p>
          <a:p>
            <a:pPr lvl="1"/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ejecutarse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parte de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tests</a:t>
            </a:r>
          </a:p>
          <a:p>
            <a:pPr lvl="1"/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consistentemente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endParaRPr lang="en-US" sz="2000" dirty="0"/>
          </a:p>
          <a:p>
            <a:pPr lvl="1"/>
            <a:r>
              <a:rPr lang="en-US" sz="2000" dirty="0" err="1"/>
              <a:t>Prueba</a:t>
            </a:r>
            <a:r>
              <a:rPr lang="en-US" sz="2000" dirty="0"/>
              <a:t> un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concepto</a:t>
            </a:r>
            <a:r>
              <a:rPr lang="en-US" sz="2000" dirty="0"/>
              <a:t> </a:t>
            </a:r>
            <a:r>
              <a:rPr lang="en-US" sz="2000" dirty="0" err="1"/>
              <a:t>lógico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claro</a:t>
            </a:r>
            <a:r>
              <a:rPr lang="en-US" sz="2000" dirty="0"/>
              <a:t> y </a:t>
            </a:r>
            <a:r>
              <a:rPr lang="en-US" sz="2000" dirty="0" err="1"/>
              <a:t>consistente</a:t>
            </a:r>
            <a:endParaRPr lang="en-US" sz="2000" dirty="0"/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legible</a:t>
            </a:r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mantenible</a:t>
            </a:r>
            <a:endParaRPr lang="en-US" sz="2000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669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Permite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la </a:t>
            </a:r>
            <a:r>
              <a:rPr lang="en-GB" sz="2000" dirty="0" err="1">
                <a:solidFill>
                  <a:schemeClr val="tx1"/>
                </a:solidFill>
              </a:rPr>
              <a:t>implementación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interna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concretas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modificar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s-AR" sz="2000" dirty="0" err="1">
                <a:solidFill>
                  <a:schemeClr val="tx1"/>
                </a:solidFill>
              </a:rPr>
              <a:t>Permite</a:t>
            </a:r>
            <a:r>
              <a:rPr lang="en-GB" altLang="es-AR" sz="2000" dirty="0">
                <a:solidFill>
                  <a:schemeClr val="tx1"/>
                </a:solidFill>
              </a:rPr>
              <a:t> la </a:t>
            </a:r>
            <a:r>
              <a:rPr lang="en-GB" altLang="es-AR" sz="2000" dirty="0" err="1">
                <a:solidFill>
                  <a:schemeClr val="tx1"/>
                </a:solidFill>
              </a:rPr>
              <a:t>creación</a:t>
            </a:r>
            <a:r>
              <a:rPr lang="en-GB" altLang="es-AR" sz="2000" dirty="0">
                <a:solidFill>
                  <a:schemeClr val="tx1"/>
                </a:solidFill>
              </a:rPr>
              <a:t> de </a:t>
            </a:r>
            <a:r>
              <a:rPr lang="en-GB" altLang="es-AR" sz="2000" dirty="0" err="1">
                <a:solidFill>
                  <a:schemeClr val="tx1"/>
                </a:solidFill>
              </a:rPr>
              <a:t>diferentes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clases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concretas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que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implementen</a:t>
            </a:r>
            <a:r>
              <a:rPr lang="en-GB" altLang="es-AR" sz="2000" dirty="0">
                <a:solidFill>
                  <a:schemeClr val="tx1"/>
                </a:solidFill>
              </a:rPr>
              <a:t> la </a:t>
            </a:r>
            <a:r>
              <a:rPr lang="en-GB" altLang="es-AR" sz="2000" dirty="0" err="1">
                <a:solidFill>
                  <a:schemeClr val="tx1"/>
                </a:solidFill>
              </a:rPr>
              <a:t>interfaz</a:t>
            </a:r>
            <a:r>
              <a:rPr lang="en-GB" altLang="es-AR" sz="2000" dirty="0">
                <a:solidFill>
                  <a:schemeClr val="tx1"/>
                </a:solidFill>
              </a:rPr>
              <a:t> sin </a:t>
            </a:r>
            <a:r>
              <a:rPr lang="en-GB" altLang="es-AR" sz="2000" dirty="0" err="1">
                <a:solidFill>
                  <a:schemeClr val="tx1"/>
                </a:solidFill>
              </a:rPr>
              <a:t>modificar</a:t>
            </a:r>
            <a:r>
              <a:rPr lang="en-GB" altLang="es-AR" sz="2000" dirty="0">
                <a:solidFill>
                  <a:schemeClr val="tx1"/>
                </a:solidFill>
              </a:rPr>
              <a:t> el </a:t>
            </a:r>
            <a:r>
              <a:rPr lang="en-GB" altLang="es-AR" sz="2000" dirty="0" err="1">
                <a:solidFill>
                  <a:schemeClr val="tx1"/>
                </a:solidFill>
              </a:rPr>
              <a:t>código</a:t>
            </a:r>
            <a:r>
              <a:rPr lang="en-GB" altLang="es-AR" sz="2000" dirty="0">
                <a:solidFill>
                  <a:schemeClr val="tx1"/>
                </a:solidFill>
              </a:rPr>
              <a:t> de la </a:t>
            </a:r>
            <a:r>
              <a:rPr lang="en-GB" altLang="es-AR" sz="2000" dirty="0" err="1">
                <a:solidFill>
                  <a:schemeClr val="tx1"/>
                </a:solidFill>
              </a:rPr>
              <a:t>aplicación</a:t>
            </a:r>
            <a:r>
              <a:rPr lang="en-GB" altLang="es-AR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(cuando se usa en conjunto con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altLang="es-AR" sz="2000" dirty="0">
                <a:solidFill>
                  <a:schemeClr val="tx1"/>
                </a:solidFill>
              </a:rPr>
              <a:t>Permite el uso de clases </a:t>
            </a:r>
            <a:r>
              <a:rPr lang="es-AR" altLang="es-AR" sz="2000" dirty="0" err="1">
                <a:solidFill>
                  <a:schemeClr val="tx1"/>
                </a:solidFill>
              </a:rPr>
              <a:t>Mock</a:t>
            </a:r>
            <a:r>
              <a:rPr lang="es-AR" altLang="es-AR" sz="2000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altLang="es-AR" sz="2000" dirty="0">
                <a:solidFill>
                  <a:schemeClr val="tx1"/>
                </a:solidFill>
              </a:rPr>
              <a:t>El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código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s-AR" altLang="es-AR" sz="2000" dirty="0">
                <a:solidFill>
                  <a:schemeClr val="tx1"/>
                </a:solidFill>
              </a:rPr>
              <a:t>de</a:t>
            </a:r>
            <a:r>
              <a:rPr lang="en-GB" altLang="es-AR" sz="2000" dirty="0">
                <a:solidFill>
                  <a:schemeClr val="tx1"/>
                </a:solidFill>
              </a:rPr>
              <a:t> la a</a:t>
            </a:r>
            <a:r>
              <a:rPr lang="es-AR" altLang="es-AR" sz="2000" dirty="0" err="1">
                <a:solidFill>
                  <a:schemeClr val="tx1"/>
                </a:solidFill>
              </a:rPr>
              <a:t>plicación</a:t>
            </a:r>
            <a:r>
              <a:rPr lang="es-AR" altLang="es-AR" sz="2000" dirty="0">
                <a:solidFill>
                  <a:schemeClr val="tx1"/>
                </a:solidFill>
              </a:rPr>
              <a:t> no depende de clases concretas.</a:t>
            </a:r>
            <a:endParaRPr lang="es-AR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168762"/>
            <a:ext cx="8488362" cy="3638550"/>
          </a:xfrm>
        </p:spPr>
        <p:txBody>
          <a:bodyPr/>
          <a:lstStyle/>
          <a:p>
            <a:r>
              <a:rPr lang="es-AR" dirty="0" smtClean="0"/>
              <a:t>Sobre Baufest</a:t>
            </a:r>
          </a:p>
          <a:p>
            <a:r>
              <a:rPr lang="es-AR" dirty="0" smtClean="0"/>
              <a:t>Sobre los instructores</a:t>
            </a:r>
          </a:p>
          <a:p>
            <a:r>
              <a:rPr lang="es-AR" dirty="0" smtClean="0"/>
              <a:t>Objetivos</a:t>
            </a:r>
          </a:p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 smtClean="0"/>
          </a:p>
          <a:p>
            <a:r>
              <a:rPr lang="es-AR" dirty="0" err="1" smtClean="0"/>
              <a:t>Tests</a:t>
            </a:r>
            <a:r>
              <a:rPr lang="es-AR" dirty="0" smtClean="0"/>
              <a:t> </a:t>
            </a:r>
            <a:r>
              <a:rPr lang="es-AR" dirty="0" smtClean="0"/>
              <a:t>Unitarios</a:t>
            </a:r>
          </a:p>
          <a:p>
            <a:r>
              <a:rPr lang="es-AR" dirty="0" smtClean="0"/>
              <a:t>Código Legacy</a:t>
            </a:r>
          </a:p>
          <a:p>
            <a:r>
              <a:rPr lang="es-AR" dirty="0" err="1" smtClean="0"/>
              <a:t>Coding</a:t>
            </a:r>
            <a:r>
              <a:rPr lang="es-AR" dirty="0" smtClean="0"/>
              <a:t> </a:t>
            </a:r>
            <a:r>
              <a:rPr lang="es-AR" dirty="0" smtClean="0"/>
              <a:t>time!</a:t>
            </a:r>
          </a:p>
          <a:p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endParaRPr lang="es-AR" dirty="0" smtClean="0"/>
          </a:p>
          <a:p>
            <a:r>
              <a:rPr lang="es-AR" dirty="0" err="1" smtClean="0"/>
              <a:t>Feedback</a:t>
            </a:r>
            <a:endParaRPr lang="es-AR" dirty="0" smtClean="0"/>
          </a:p>
          <a:p>
            <a:r>
              <a:rPr lang="es-AR" dirty="0" smtClean="0"/>
              <a:t>Resumen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public Constructor (</a:t>
            </a:r>
            <a:r>
              <a:rPr lang="en-US" sz="2000" dirty="0" err="1">
                <a:solidFill>
                  <a:schemeClr val="tx1"/>
                </a:solidFill>
              </a:rPr>
              <a:t>IDependency</a:t>
            </a:r>
            <a:r>
              <a:rPr lang="en-US" sz="2000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Hace 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664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Ideal 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superclase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ejecución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Setup de </a:t>
            </a:r>
            <a:r>
              <a:rPr lang="en-US" sz="2000" dirty="0" err="1">
                <a:solidFill>
                  <a:schemeClr val="tx1"/>
                </a:solidFill>
              </a:rPr>
              <a:t>precondiciones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testear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Realizar</a:t>
            </a:r>
            <a:r>
              <a:rPr lang="en-US" sz="2000" dirty="0">
                <a:solidFill>
                  <a:schemeClr val="tx1"/>
                </a:solidFill>
              </a:rPr>
              <a:t> asserts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resultados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Tips 1 y 2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Programación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orientada</a:t>
            </a:r>
            <a:r>
              <a:rPr lang="en-US" sz="2000" dirty="0">
                <a:solidFill>
                  <a:schemeClr val="tx1"/>
                </a:solidFill>
              </a:rPr>
              <a:t> a interfaces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Inyección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dependencias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Setup de </a:t>
            </a:r>
            <a:r>
              <a:rPr lang="en-US" sz="2000" dirty="0" err="1">
                <a:solidFill>
                  <a:schemeClr val="tx1"/>
                </a:solidFill>
              </a:rPr>
              <a:t>precondiciones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incluyendo</a:t>
            </a:r>
            <a:r>
              <a:rPr lang="en-US" sz="2000" dirty="0">
                <a:solidFill>
                  <a:schemeClr val="tx1"/>
                </a:solidFill>
              </a:rPr>
              <a:t> el setup de los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Inyectar</a:t>
            </a:r>
            <a:r>
              <a:rPr lang="en-US" sz="2000" dirty="0">
                <a:solidFill>
                  <a:schemeClr val="tx1"/>
                </a:solidFill>
              </a:rPr>
              <a:t> mocks de </a:t>
            </a:r>
            <a:r>
              <a:rPr lang="en-US" sz="2000" dirty="0" err="1">
                <a:solidFill>
                  <a:schemeClr val="tx1"/>
                </a:solidFill>
              </a:rPr>
              <a:t>dependencias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ser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testeado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Realizar</a:t>
            </a:r>
            <a:r>
              <a:rPr lang="en-US" sz="2000" dirty="0">
                <a:solidFill>
                  <a:schemeClr val="tx1"/>
                </a:solidFill>
              </a:rPr>
              <a:t> asserts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resultados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</a:t>
            </a:r>
            <a:r>
              <a:rPr lang="en-US" sz="2000" dirty="0">
                <a:solidFill>
                  <a:schemeClr val="tx1"/>
                </a:solidFill>
              </a:rPr>
              <a:t> el mock </a:t>
            </a:r>
            <a:r>
              <a:rPr lang="en-US" sz="2000" dirty="0" err="1">
                <a:solidFill>
                  <a:schemeClr val="tx1"/>
                </a:solidFill>
              </a:rPr>
              <a:t>fue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llamado</a:t>
            </a:r>
            <a:r>
              <a:rPr lang="en-US" sz="2000" dirty="0">
                <a:solidFill>
                  <a:schemeClr val="tx1"/>
                </a:solidFill>
              </a:rPr>
              <a:t> la </a:t>
            </a:r>
            <a:r>
              <a:rPr lang="en-US" sz="2000" dirty="0" err="1">
                <a:solidFill>
                  <a:schemeClr val="tx1"/>
                </a:solidFill>
              </a:rPr>
              <a:t>cantidad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veces</a:t>
            </a:r>
            <a:r>
              <a:rPr lang="en-US" sz="2000" dirty="0">
                <a:solidFill>
                  <a:schemeClr val="tx1"/>
                </a:solidFill>
              </a:rPr>
              <a:t> y con los </a:t>
            </a:r>
            <a:r>
              <a:rPr lang="en-US" sz="2000" dirty="0" err="1">
                <a:solidFill>
                  <a:schemeClr val="tx1"/>
                </a:solidFill>
              </a:rPr>
              <a:t>parámetros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4135446"/>
          </a:xfrm>
        </p:spPr>
        <p:txBody>
          <a:bodyPr/>
          <a:lstStyle/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Pedir </a:t>
            </a:r>
            <a:r>
              <a:rPr lang="es-AR" sz="2000" dirty="0">
                <a:solidFill>
                  <a:schemeClr val="tx1"/>
                </a:solidFill>
              </a:rPr>
              <a:t>los objetos, no ir a buscarlos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Tener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Tener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Elegir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Permiten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Sobre </a:t>
            </a:r>
            <a:r>
              <a:rPr lang="es-AR" dirty="0" smtClean="0"/>
              <a:t>Baufest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2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50"/>
            <a:ext cx="8488362" cy="4255020"/>
          </a:xfrm>
        </p:spPr>
        <p:txBody>
          <a:bodyPr/>
          <a:lstStyle/>
          <a:p>
            <a:r>
              <a:rPr lang="es-AR" altLang="es-AR" dirty="0" smtClean="0"/>
              <a:t>Realizar cambios al código legacy nos brinda dos alternativas:</a:t>
            </a:r>
          </a:p>
          <a:p>
            <a:pPr lvl="1"/>
            <a:r>
              <a:rPr lang="es-AR" altLang="es-AR" sz="1800" dirty="0" smtClean="0"/>
              <a:t>Modificar y rezar</a:t>
            </a:r>
          </a:p>
          <a:p>
            <a:pPr lvl="1"/>
            <a:r>
              <a:rPr lang="es-AR" altLang="es-AR" dirty="0" smtClean="0"/>
              <a:t>Testear y modificar</a:t>
            </a:r>
          </a:p>
          <a:p>
            <a:pPr lvl="1"/>
            <a:endParaRPr lang="es-AR" altLang="es-AR" sz="1800" dirty="0"/>
          </a:p>
          <a:p>
            <a:r>
              <a:rPr lang="es-AR" altLang="es-AR" sz="2000" dirty="0" smtClean="0"/>
              <a:t>Refactoring dilemma</a:t>
            </a:r>
          </a:p>
          <a:p>
            <a:pPr lvl="1"/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/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/>
            <a:endParaRPr lang="es-AR" altLang="es-AR" sz="1800" dirty="0"/>
          </a:p>
          <a:p>
            <a:r>
              <a:rPr lang="es-AR" altLang="es-AR" sz="2000" dirty="0" smtClean="0"/>
              <a:t>El código legacy suele:</a:t>
            </a:r>
          </a:p>
          <a:p>
            <a:pPr lvl="1"/>
            <a:r>
              <a:rPr lang="es-AR" altLang="es-AR" sz="1800" dirty="0" smtClean="0"/>
              <a:t>Tener dependencias acopladas con implementaciones concretas</a:t>
            </a:r>
          </a:p>
          <a:p>
            <a:pPr lvl="1"/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/>
            <a:r>
              <a:rPr lang="es-AR" altLang="es-AR" sz="1800" dirty="0" smtClean="0"/>
              <a:t>Tener lógica en el constructor</a:t>
            </a:r>
          </a:p>
          <a:p>
            <a:pPr lvl="1"/>
            <a:r>
              <a:rPr lang="es-AR" altLang="es-AR" dirty="0" smtClean="0"/>
              <a:t>Utilizar objetos que no son fácilmente creados</a:t>
            </a:r>
          </a:p>
          <a:p>
            <a:pPr lvl="1"/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r>
              <a:rPr lang="es-AR" altLang="es-AR" dirty="0" smtClean="0"/>
              <a:t>Extraer implementaciones concretas a interfaces</a:t>
            </a:r>
          </a:p>
          <a:p>
            <a:pPr lvl="1"/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/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/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r>
              <a:rPr lang="es-AR" altLang="es-AR" dirty="0" smtClean="0"/>
              <a:t>Cuidado con dependencias ocultas</a:t>
            </a:r>
          </a:p>
          <a:p>
            <a:pPr lvl="1"/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/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/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/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/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/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Ventajas</a:t>
            </a:r>
          </a:p>
          <a:p>
            <a:pPr lvl="1"/>
            <a:r>
              <a:rPr lang="es-AR" dirty="0" smtClean="0"/>
              <a:t>Mejora la lectura del código</a:t>
            </a:r>
          </a:p>
          <a:p>
            <a:pPr lvl="1"/>
            <a:r>
              <a:rPr lang="es-AR" dirty="0" smtClean="0"/>
              <a:t>Reduce la complejidad</a:t>
            </a:r>
          </a:p>
          <a:p>
            <a:pPr lvl="1"/>
            <a:r>
              <a:rPr lang="es-AR" dirty="0" smtClean="0"/>
              <a:t>Mejora la mantenibilidad del código</a:t>
            </a:r>
          </a:p>
          <a:p>
            <a:pPr lvl="1"/>
            <a:r>
              <a:rPr lang="es-AR" dirty="0" smtClean="0"/>
              <a:t>Mejora la extensibilidad</a:t>
            </a:r>
          </a:p>
          <a:p>
            <a:pPr lvl="1"/>
            <a:r>
              <a:rPr lang="es-AR" dirty="0" smtClean="0"/>
              <a:t>Permite identificar bugs ocultos o no descubiertos</a:t>
            </a:r>
          </a:p>
          <a:p>
            <a:pPr lvl="1"/>
            <a:r>
              <a:rPr lang="es-AR" dirty="0" smtClean="0"/>
              <a:t>Ayuda a identificar oportunidades de mejora</a:t>
            </a:r>
          </a:p>
          <a:p>
            <a:pPr lvl="1"/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En la aplicación:</a:t>
            </a:r>
          </a:p>
          <a:p>
            <a:pPr lvl="1"/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/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r>
              <a:rPr lang="es-AR" dirty="0" smtClean="0"/>
              <a:t>Convénzanse (¡y a sus compañeros!)</a:t>
            </a:r>
            <a:endParaRPr lang="es-AR" dirty="0"/>
          </a:p>
          <a:p>
            <a:pPr lvl="1"/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Identificar puntos de cambio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Encontrar el lugar donde hacer el cambio necesario para agregar características o eliminar bugs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Encontrar puntos de test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Romper dependencias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Donde es difícil o imposible escribir </a:t>
            </a:r>
            <a:r>
              <a:rPr lang="es-AR" dirty="0" err="1" smtClean="0"/>
              <a:t>tests</a:t>
            </a:r>
            <a:r>
              <a:rPr lang="es-AR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Pre-</a:t>
            </a:r>
            <a:r>
              <a:rPr lang="es-AR" dirty="0" err="1" smtClean="0"/>
              <a:t>refactorizar</a:t>
            </a:r>
            <a:r>
              <a:rPr lang="es-AR" dirty="0" smtClean="0"/>
              <a:t> es complicado ya que no hay </a:t>
            </a:r>
            <a:r>
              <a:rPr lang="es-AR" dirty="0" err="1" smtClean="0"/>
              <a:t>tests</a:t>
            </a:r>
            <a:r>
              <a:rPr lang="es-AR" dirty="0" smtClean="0"/>
              <a:t> aún para protegerse mientras se trabaja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Escribir </a:t>
            </a:r>
            <a:r>
              <a:rPr lang="es-AR" dirty="0" err="1" smtClean="0"/>
              <a:t>tests</a:t>
            </a:r>
            <a:endParaRPr lang="es-AR" dirty="0" smtClean="0"/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Modificar el código y </a:t>
            </a:r>
            <a:r>
              <a:rPr lang="es-AR" dirty="0" err="1" smtClean="0"/>
              <a:t>refactorizar</a:t>
            </a:r>
            <a:endParaRPr lang="es-AR" dirty="0" smtClean="0"/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err="1" smtClean="0"/>
              <a:t>Refactorizar</a:t>
            </a:r>
            <a:r>
              <a:rPr lang="es-AR" dirty="0" smtClean="0"/>
              <a:t> el punto de cambio con cobertura de </a:t>
            </a:r>
            <a:r>
              <a:rPr lang="es-AR" dirty="0" err="1" smtClean="0"/>
              <a:t>tests</a:t>
            </a:r>
            <a:endParaRPr lang="es-AR" dirty="0" smtClean="0"/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Disfrutar de la cobertura de </a:t>
            </a:r>
            <a:r>
              <a:rPr lang="es-AR" dirty="0" err="1" smtClean="0"/>
              <a:t>tests</a:t>
            </a:r>
            <a:r>
              <a:rPr lang="es-AR" dirty="0" smtClean="0"/>
              <a:t> generada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694207"/>
            <a:ext cx="10012984" cy="5290793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</a:p>
          <a:p>
            <a:pPr marL="519113" lvl="2" indent="0">
              <a:buNone/>
            </a:pPr>
            <a:endParaRPr lang="es-AR" dirty="0"/>
          </a:p>
          <a:p>
            <a:pPr lvl="1">
              <a:spcAft>
                <a:spcPts val="1200"/>
              </a:spcAft>
            </a:pPr>
            <a:r>
              <a:rPr lang="es-AR" dirty="0"/>
              <a:t>Implementar 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/>
              <a:t>.</a:t>
            </a:r>
          </a:p>
          <a:p>
            <a:pPr lvl="1">
              <a:spcAft>
                <a:spcPts val="12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466" t="1" r="15272" b="16935"/>
          <a:stretch/>
        </p:blipFill>
        <p:spPr>
          <a:xfrm>
            <a:off x="0" y="1935"/>
            <a:ext cx="5908431" cy="6863099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2" y="1935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3637619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Somos…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331" y="1901618"/>
            <a:ext cx="4647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Una empresa internacional que desde 1991 brinda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soluciones innovadoras de software &amp; IT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grandes empresas nacionales e internacionales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equipo de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especialistas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orientado a la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calidad y la excelencia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Valorados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por clientes, personal, </a:t>
            </a:r>
            <a:r>
              <a:rPr lang="es-A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partners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y el entorno profesional y empresarial.</a:t>
            </a:r>
          </a:p>
          <a:p>
            <a:pPr algn="just">
              <a:lnSpc>
                <a:spcPct val="200000"/>
              </a:lnSpc>
            </a:pPr>
            <a:endParaRPr lang="es-AR" sz="18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04624" y="3121533"/>
            <a:ext cx="786507" cy="786506"/>
          </a:xfrm>
          <a:prstGeom prst="ellipse">
            <a:avLst/>
          </a:prstGeom>
          <a:solidFill>
            <a:srgbClr val="CD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6" y="3274802"/>
            <a:ext cx="484106" cy="4799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04624" y="4315309"/>
            <a:ext cx="786507" cy="786506"/>
            <a:chOff x="7269448" y="5512289"/>
            <a:chExt cx="1092539" cy="1092539"/>
          </a:xfrm>
        </p:grpSpPr>
        <p:sp>
          <p:nvSpPr>
            <p:cNvPr id="27" name="Oval 26"/>
            <p:cNvSpPr/>
            <p:nvPr/>
          </p:nvSpPr>
          <p:spPr>
            <a:xfrm>
              <a:off x="7269448" y="5512289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855" y="5722593"/>
              <a:ext cx="677725" cy="67193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205723" y="1901618"/>
            <a:ext cx="786507" cy="786506"/>
            <a:chOff x="9723003" y="5301986"/>
            <a:chExt cx="1092539" cy="1092539"/>
          </a:xfrm>
        </p:grpSpPr>
        <p:sp>
          <p:nvSpPr>
            <p:cNvPr id="29" name="Oval 28"/>
            <p:cNvSpPr/>
            <p:nvPr/>
          </p:nvSpPr>
          <p:spPr>
            <a:xfrm>
              <a:off x="9723003" y="5301986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398" y="5382776"/>
              <a:ext cx="969747" cy="930957"/>
            </a:xfrm>
            <a:prstGeom prst="rect">
              <a:avLst/>
            </a:prstGeom>
          </p:spPr>
        </p:pic>
      </p:grpSp>
      <p:pic>
        <p:nvPicPr>
          <p:cNvPr id="31" name="Picture 30" descr="premio-sadosk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262" y="5647162"/>
            <a:ext cx="602478" cy="572354"/>
          </a:xfrm>
          <a:prstGeom prst="rect">
            <a:avLst/>
          </a:prstGeom>
        </p:spPr>
      </p:pic>
      <p:pic>
        <p:nvPicPr>
          <p:cNvPr id="32" name="Picture 2" descr="http://logonoid.com/images/standard-and-poors-logo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7524" y="5718920"/>
            <a:ext cx="965204" cy="4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W:\Marketing\Servicios\1. Institucional\6. Recursos\Logos\Logos_ISO\Logos\SGS_ISO 9001_TCL_HR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62" y="5672655"/>
            <a:ext cx="534196" cy="5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3899" y="5778264"/>
            <a:ext cx="933997" cy="315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70" y="5570785"/>
            <a:ext cx="1526484" cy="6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1200"/>
              </a:spcAft>
            </a:pPr>
            <a:r>
              <a:rPr lang="es-AR" b="1" dirty="0" smtClean="0"/>
              <a:t>Mejoran la calidad del producto final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Servicios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b="0" dirty="0" smtClean="0">
                <a:solidFill>
                  <a:srgbClr val="B6B6B7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Socios Tecnológicos</a:t>
            </a: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7759" y="2418442"/>
            <a:ext cx="2172029" cy="277572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Lean &amp; Agile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Security in Software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Software Quality Assurance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171450" indent="-171450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20407" y="2418442"/>
            <a:ext cx="2172029" cy="2775725"/>
          </a:xfrm>
          <a:prstGeom prst="rect">
            <a:avLst/>
          </a:prstGeom>
          <a:solidFill>
            <a:srgbClr val="7030A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Hybrid Cloud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Design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Plan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Build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Operate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Manage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Security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&amp; Applications Integration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/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8487" y="2418443"/>
            <a:ext cx="2172029" cy="2775724"/>
          </a:xfrm>
          <a:prstGeom prst="rect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Service, Customer &amp; User Experience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Experience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Digital Touchpoint Software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73785" y="2418442"/>
            <a:ext cx="2172029" cy="2775725"/>
          </a:xfrm>
          <a:prstGeom prst="rect">
            <a:avLst/>
          </a:prstGeom>
          <a:solidFill>
            <a:srgbClr val="FF0066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Intelligence &amp; </a:t>
            </a: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Insight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Bioinformatics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Analytics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SQL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and NoSQL Platforms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61137" y="2418443"/>
            <a:ext cx="2172029" cy="277572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lnSpc>
                <a:spcPts val="1200"/>
              </a:lnSpc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schemeClr val="bg1"/>
                </a:solidFill>
                <a:latin typeface="Calibri   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Applications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Corporate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Mobile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Internet of Things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Cloud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Modernization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Security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Quality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Assurance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Evolution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Operations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>
                <a:solidFill>
                  <a:schemeClr val="bg1"/>
                </a:solidFill>
                <a:latin typeface="Calibri   "/>
              </a:rPr>
              <a:t>Integration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Cloud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s-AR" sz="1000" dirty="0" err="1">
                <a:solidFill>
                  <a:schemeClr val="bg1"/>
                </a:solidFill>
                <a:latin typeface="Calibri   "/>
              </a:rPr>
              <a:t>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 premise</a:t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Social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Media </a:t>
            </a: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Channels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AR" sz="1000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Project Management</a:t>
            </a:r>
            <a:br>
              <a:rPr lang="es-AR" sz="1000" b="1" dirty="0" smtClean="0">
                <a:solidFill>
                  <a:schemeClr val="bg1"/>
                </a:solidFill>
                <a:latin typeface="Calibri   "/>
              </a:rPr>
            </a:br>
            <a:endParaRPr lang="es-AR" sz="1000" b="1" dirty="0" smtClean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Managed </a:t>
            </a:r>
            <a:r>
              <a:rPr lang="es-AR" sz="1000" b="1" dirty="0">
                <a:solidFill>
                  <a:schemeClr val="bg1"/>
                </a:solidFill>
                <a:latin typeface="Calibri   "/>
              </a:rPr>
              <a:t>Applications Services</a:t>
            </a:r>
          </a:p>
          <a:p>
            <a:pPr marL="85725" indent="-85725">
              <a:lnSpc>
                <a:spcPts val="1200"/>
              </a:lnSpc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8488" y="1967569"/>
            <a:ext cx="2172029" cy="4103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DIGITAL TRANSFORMATION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1137" y="1967568"/>
            <a:ext cx="2172029" cy="41033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BUSINESS CRITICAL SOFTWARE DEVELOPMENT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73786" y="1967568"/>
            <a:ext cx="2172029" cy="410333"/>
          </a:xfrm>
          <a:prstGeom prst="rect">
            <a:avLst/>
          </a:prstGeom>
          <a:solidFill>
            <a:srgbClr val="F20D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DATA SCIENCE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7759" y="1967567"/>
            <a:ext cx="2172029" cy="41033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INNOVATION IN SOFTWARE DELIVERY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20407" y="1967567"/>
            <a:ext cx="2172029" cy="4103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HYBRID </a:t>
            </a:r>
            <a:r>
              <a:rPr lang="es-AR" sz="1200" b="1" dirty="0">
                <a:solidFill>
                  <a:schemeClr val="bg1"/>
                </a:solidFill>
              </a:rPr>
              <a:t>I</a:t>
            </a:r>
            <a:r>
              <a:rPr lang="es-AR" sz="1200" b="1" dirty="0" smtClean="0">
                <a:solidFill>
                  <a:schemeClr val="bg1"/>
                </a:solidFill>
              </a:rPr>
              <a:t>NFRASTRUCTURE</a:t>
            </a:r>
            <a:endParaRPr lang="es-AR" sz="12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1512" y="6034814"/>
            <a:ext cx="11136574" cy="537371"/>
            <a:chOff x="518614" y="6035613"/>
            <a:chExt cx="11136574" cy="537371"/>
          </a:xfrm>
        </p:grpSpPr>
        <p:grpSp>
          <p:nvGrpSpPr>
            <p:cNvPr id="74" name="Group 73"/>
            <p:cNvGrpSpPr/>
            <p:nvPr/>
          </p:nvGrpSpPr>
          <p:grpSpPr>
            <a:xfrm>
              <a:off x="518614" y="6131799"/>
              <a:ext cx="9516689" cy="389945"/>
              <a:chOff x="458674" y="5536656"/>
              <a:chExt cx="11321762" cy="46390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58674" y="5536656"/>
                <a:ext cx="9639647" cy="435598"/>
                <a:chOff x="491318" y="5436887"/>
                <a:chExt cx="11311903" cy="511164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318" y="5436887"/>
                  <a:ext cx="1446664" cy="37333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16165" y="5540217"/>
                  <a:ext cx="1564263" cy="23849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5582" y="5511861"/>
                  <a:ext cx="716585" cy="359133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5283" y="5677707"/>
                  <a:ext cx="1094749" cy="173498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4889" y="5450535"/>
                  <a:ext cx="1438332" cy="4975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4472" y="5477832"/>
                  <a:ext cx="2093944" cy="407030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370" y="5580001"/>
                <a:ext cx="1542066" cy="42056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24" y="6035613"/>
              <a:ext cx="1502164" cy="53737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09" y="6171236"/>
            <a:ext cx="779412" cy="3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1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Clientes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1109730" y="1407907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+100 </a:t>
            </a:r>
            <a:r>
              <a:rPr lang="es-AR" sz="2400" dirty="0">
                <a:latin typeface="+mj-lt"/>
              </a:rPr>
              <a:t>empresas líderes confían </a:t>
            </a:r>
            <a:endParaRPr lang="es-AR" sz="2400" dirty="0" smtClean="0">
              <a:latin typeface="+mj-lt"/>
            </a:endParaRPr>
          </a:p>
          <a:p>
            <a:pPr eaLnBrk="1" hangingPunct="1"/>
            <a:r>
              <a:rPr lang="es-AR" sz="2400" dirty="0" smtClean="0">
                <a:latin typeface="+mj-lt"/>
              </a:rPr>
              <a:t>en </a:t>
            </a:r>
            <a:r>
              <a:rPr lang="es-AR" sz="2400" dirty="0">
                <a:latin typeface="+mj-lt"/>
              </a:rPr>
              <a:t>nosotros…</a:t>
            </a:r>
          </a:p>
        </p:txBody>
      </p:sp>
      <p:sp>
        <p:nvSpPr>
          <p:cNvPr id="125" name="TextBox 33"/>
          <p:cNvSpPr txBox="1">
            <a:spLocks noChangeArrowheads="1"/>
          </p:cNvSpPr>
          <p:nvPr/>
        </p:nvSpPr>
        <p:spPr bwMode="auto">
          <a:xfrm>
            <a:off x="5869305" y="1355168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+95% </a:t>
            </a:r>
            <a:r>
              <a:rPr lang="es-AR" sz="2400" dirty="0" smtClean="0">
                <a:latin typeface="+mj-lt"/>
              </a:rPr>
              <a:t>es nuestro índice promedio de satisfacción de clientes…</a:t>
            </a:r>
            <a:endParaRPr lang="es-AR" sz="2400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47050" y="2548519"/>
            <a:ext cx="11469238" cy="4078552"/>
            <a:chOff x="347050" y="2548519"/>
            <a:chExt cx="11469238" cy="407855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904" y="6114466"/>
              <a:ext cx="1247967" cy="5126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346" y="6036366"/>
              <a:ext cx="559104" cy="55910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01" y="6073975"/>
              <a:ext cx="959834" cy="53255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462" y="4194037"/>
              <a:ext cx="1100148" cy="8398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0111" y="6093605"/>
              <a:ext cx="1181996" cy="532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85" y="3320209"/>
              <a:ext cx="957486" cy="22341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93" y="2660575"/>
              <a:ext cx="1128552" cy="3456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851" y="6127577"/>
              <a:ext cx="1527993" cy="3402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3" y="3856219"/>
              <a:ext cx="554116" cy="4199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594" y="5578382"/>
              <a:ext cx="616533" cy="2466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153" y="4459378"/>
              <a:ext cx="597648" cy="215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00" y="5506638"/>
              <a:ext cx="1193403" cy="400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12" y="4953121"/>
              <a:ext cx="1140085" cy="3806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604" y="3199021"/>
              <a:ext cx="465790" cy="4657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307" y="3215802"/>
              <a:ext cx="622031" cy="4468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680" y="3189482"/>
              <a:ext cx="457281" cy="4572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857" y="5541208"/>
              <a:ext cx="1524560" cy="5863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32" y="3824487"/>
              <a:ext cx="454268" cy="4542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50" y="5418335"/>
              <a:ext cx="693538" cy="6006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5" y="4446531"/>
              <a:ext cx="1383097" cy="3405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94" y="2632790"/>
              <a:ext cx="710377" cy="3890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5" y="3083531"/>
              <a:ext cx="912590" cy="64895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884" y="5015708"/>
              <a:ext cx="996296" cy="2697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64" y="4968358"/>
              <a:ext cx="1151468" cy="238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96" y="4493139"/>
              <a:ext cx="996907" cy="2410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75" y="5520313"/>
              <a:ext cx="755646" cy="3967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50" y="4487109"/>
              <a:ext cx="1082901" cy="2530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741" y="5573731"/>
              <a:ext cx="1144368" cy="2692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9608" y="4356228"/>
              <a:ext cx="724044" cy="28099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278" y="6020906"/>
              <a:ext cx="1109118" cy="5417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101" y="4953121"/>
              <a:ext cx="1443675" cy="36893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2485" y="2649009"/>
              <a:ext cx="1714606" cy="22236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831" y="5064567"/>
              <a:ext cx="1479067" cy="15483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05" y="6164373"/>
              <a:ext cx="737388" cy="34340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8" y="5565557"/>
              <a:ext cx="1161416" cy="2688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173" y="4933082"/>
              <a:ext cx="931204" cy="43475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10" y="3289087"/>
              <a:ext cx="1823404" cy="27351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22" y="4445812"/>
              <a:ext cx="1132816" cy="33871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309" y="3913558"/>
              <a:ext cx="867267" cy="30523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3811705"/>
              <a:ext cx="721871" cy="54140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066" y="4332580"/>
              <a:ext cx="709322" cy="44332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48" y="6158859"/>
              <a:ext cx="1038013" cy="3857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764" y="3689960"/>
              <a:ext cx="932674" cy="54215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414" y="2548519"/>
              <a:ext cx="903198" cy="51666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022" y="2671056"/>
              <a:ext cx="1132661" cy="30715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498" y="4860479"/>
              <a:ext cx="962154" cy="52790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2566779"/>
              <a:ext cx="1127182" cy="51474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19" y="3136353"/>
              <a:ext cx="523841" cy="5238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540" y="2625516"/>
              <a:ext cx="1159323" cy="31923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746" y="4968358"/>
              <a:ext cx="995778" cy="31365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15" y="3773486"/>
              <a:ext cx="1222717" cy="61135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157" y="4478135"/>
              <a:ext cx="918456" cy="24614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380" y="3717087"/>
              <a:ext cx="762346" cy="54483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903" y="5475070"/>
              <a:ext cx="689868" cy="52279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58" y="5547649"/>
              <a:ext cx="1015538" cy="31885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876" y="4315336"/>
              <a:ext cx="1176765" cy="4177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927" y="4860834"/>
              <a:ext cx="984203" cy="53428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70" y="3910111"/>
              <a:ext cx="1038724" cy="32200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321" y="3715433"/>
              <a:ext cx="904098" cy="52800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89" y="2614917"/>
              <a:ext cx="1675278" cy="37358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697" y="3194300"/>
              <a:ext cx="534147" cy="53081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522" y="5486875"/>
              <a:ext cx="1468181" cy="49918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468" y="3273987"/>
              <a:ext cx="1524530" cy="31862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150" y="6258023"/>
              <a:ext cx="2369902" cy="2581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33" y="3889908"/>
              <a:ext cx="1100252" cy="2666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853" y="3300199"/>
              <a:ext cx="865396" cy="31097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102" y="3855455"/>
              <a:ext cx="955186" cy="19342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158" y="3172466"/>
              <a:ext cx="709494" cy="4060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365" y="2618207"/>
              <a:ext cx="832989" cy="44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08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8411" r="38237" b="7622"/>
          <a:stretch/>
        </p:blipFill>
        <p:spPr>
          <a:xfrm>
            <a:off x="0" y="0"/>
            <a:ext cx="5895834" cy="6887335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12596" y="0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558318"/>
            <a:ext cx="4756736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Baufest en </a:t>
            </a:r>
          </a:p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cifras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08" y="1291433"/>
            <a:ext cx="565422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Oficinas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Argentina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México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Chile, España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y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USA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1.000 proyectos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50 países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 América, Europa, Asia y África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350 personas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+310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dedicadas a servicios e IT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Antigüedad</a:t>
            </a: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top </a:t>
            </a:r>
            <a:r>
              <a:rPr lang="es-ES" sz="16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customers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entre 18 y 5 años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95%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índice de satisfacción de clientes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Desde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2008,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entre las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mejores empresas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para trabajar en la Argentina </a:t>
            </a: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ISO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9001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Gestión de Servicios de Software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Calificación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Investment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 Grade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otorgada por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Standard &amp;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Poor’s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200000"/>
              </a:lnSpc>
            </a:pPr>
            <a:endParaRPr lang="es-AR" sz="1800" dirty="0" err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485232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83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1795</Words>
  <Application>Microsoft Office PowerPoint</Application>
  <PresentationFormat>Widescreen</PresentationFormat>
  <Paragraphs>334</Paragraphs>
  <Slides>43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ＭＳ Ｐゴシック</vt:lpstr>
      <vt:lpstr>Arial</vt:lpstr>
      <vt:lpstr>Calibri</vt:lpstr>
      <vt:lpstr>Calibri   </vt:lpstr>
      <vt:lpstr>Calibri Light</vt:lpstr>
      <vt:lpstr>Century Gothic</vt:lpstr>
      <vt:lpstr>Courier New</vt:lpstr>
      <vt:lpstr>Myriad Pro</vt:lpstr>
      <vt:lpstr>Segoe UI</vt:lpstr>
      <vt:lpstr>Segoe UI Light</vt:lpstr>
      <vt:lpstr>Titillium Web</vt:lpstr>
      <vt:lpstr>Verdana</vt:lpstr>
      <vt:lpstr>Wingdings</vt:lpstr>
      <vt:lpstr>Baufest Template 2016</vt:lpstr>
      <vt:lpstr>Image</vt:lpstr>
      <vt:lpstr>Diseñando Aplicaciones Testeables</vt:lpstr>
      <vt:lpstr>Agenda</vt:lpstr>
      <vt:lpstr>Sobre Baufest</vt:lpstr>
      <vt:lpstr>PowerPoint Presentation</vt:lpstr>
      <vt:lpstr>PowerPoint Presentation</vt:lpstr>
      <vt:lpstr>PowerPoint Presentation</vt:lpstr>
      <vt:lpstr>PowerPoint Presentation</vt:lpstr>
      <vt:lpstr>Sobre los instructores</vt:lpstr>
      <vt:lpstr>Objetivos</vt:lpstr>
      <vt:lpstr>Objetivos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Bonus Track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2017-09-11T20:37:30Z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