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  <p:sldMasterId id="2147483944" r:id="rId3"/>
  </p:sldMasterIdLst>
  <p:notesMasterIdLst>
    <p:notesMasterId r:id="rId29"/>
  </p:notesMasterIdLst>
  <p:handoutMasterIdLst>
    <p:handoutMasterId r:id="rId30"/>
  </p:handoutMasterIdLst>
  <p:sldIdLst>
    <p:sldId id="321" r:id="rId4"/>
    <p:sldId id="327" r:id="rId5"/>
    <p:sldId id="366" r:id="rId6"/>
    <p:sldId id="343" r:id="rId7"/>
    <p:sldId id="358" r:id="rId8"/>
    <p:sldId id="367" r:id="rId9"/>
    <p:sldId id="368" r:id="rId10"/>
    <p:sldId id="369" r:id="rId11"/>
    <p:sldId id="370" r:id="rId12"/>
    <p:sldId id="371" r:id="rId13"/>
    <p:sldId id="381" r:id="rId14"/>
    <p:sldId id="372" r:id="rId15"/>
    <p:sldId id="373" r:id="rId16"/>
    <p:sldId id="380" r:id="rId17"/>
    <p:sldId id="374" r:id="rId18"/>
    <p:sldId id="379" r:id="rId19"/>
    <p:sldId id="375" r:id="rId20"/>
    <p:sldId id="376" r:id="rId21"/>
    <p:sldId id="377" r:id="rId22"/>
    <p:sldId id="383" r:id="rId23"/>
    <p:sldId id="384" r:id="rId24"/>
    <p:sldId id="378" r:id="rId25"/>
    <p:sldId id="382" r:id="rId26"/>
    <p:sldId id="385" r:id="rId27"/>
    <p:sldId id="34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pos="54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034C8"/>
    <a:srgbClr val="03A83F"/>
    <a:srgbClr val="9F00CE"/>
    <a:srgbClr val="F20D50"/>
    <a:srgbClr val="616265"/>
    <a:srgbClr val="F9F9F9"/>
    <a:srgbClr val="740000"/>
    <a:srgbClr val="047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>
        <p:guide orient="horz" pos="913"/>
        <p:guide pos="325"/>
        <p:guide orient="horz" pos="3680"/>
        <p:guide pos="54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C000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1034C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9F00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03A83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95000"/>
                </a:schemeClr>
              </a:gs>
              <a:gs pos="81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0">
                <a:srgbClr val="C00000"/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1" name="Title 6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738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3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02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03A83F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2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91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C000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86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03A83F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14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F96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136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20D5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9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1034C8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055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9F00CE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39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9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Rectangle 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20D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Software </a:t>
            </a:r>
            <a:r>
              <a:rPr lang="es-AR" sz="4000" dirty="0" err="1" smtClean="0">
                <a:solidFill>
                  <a:schemeClr val="bg1"/>
                </a:solidFill>
              </a:rPr>
              <a:t>Development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20D5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03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F96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9F00CE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9F00C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Outsourcing</a:t>
            </a: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03A83F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03A83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Consulting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1034C8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3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1034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4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Infrastructure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F960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Enterprise </a:t>
            </a:r>
            <a:r>
              <a:rPr lang="es-AR" sz="4000" dirty="0" err="1" smtClean="0">
                <a:solidFill>
                  <a:schemeClr val="bg1"/>
                </a:solidFill>
              </a:rPr>
              <a:t>Applications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20D5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1034C8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9F00CE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F96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20D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681" r:id="rId7"/>
    <p:sldLayoutId id="2147483927" r:id="rId8"/>
    <p:sldLayoutId id="2147483928" r:id="rId9"/>
    <p:sldLayoutId id="2147483929" r:id="rId10"/>
    <p:sldLayoutId id="2147483930" r:id="rId11"/>
    <p:sldLayoutId id="2147483926" r:id="rId12"/>
    <p:sldLayoutId id="2147483682" r:id="rId13"/>
    <p:sldLayoutId id="2147483941" r:id="rId14"/>
    <p:sldLayoutId id="2147483943" r:id="rId15"/>
    <p:sldLayoutId id="2147483942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925" r:id="rId22"/>
    <p:sldLayoutId id="2147483936" r:id="rId23"/>
    <p:sldLayoutId id="2147483937" r:id="rId24"/>
    <p:sldLayoutId id="2147483938" r:id="rId25"/>
    <p:sldLayoutId id="2147483939" r:id="rId26"/>
    <p:sldLayoutId id="2147483940" r:id="rId27"/>
    <p:sldLayoutId id="214748392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31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8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hyperlink" Target="http://www.youtube.com/user/BaufestChannel" TargetMode="External"/><Relationship Id="rId2" Type="http://schemas.openxmlformats.org/officeDocument/2006/relationships/hyperlink" Target="https://twitter.com/Baufest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hyperlink" Target="http://www.linkedin.com/company/baufest" TargetMode="External"/><Relationship Id="rId9" Type="http://schemas.openxmlformats.org/officeDocument/2006/relationships/hyperlink" Target="http://www.baufest.com/index.php/es/acerca-de-baufest/contacten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Designing</a:t>
            </a:r>
            <a:r>
              <a:rPr lang="es-AR" dirty="0" smtClean="0"/>
              <a:t> </a:t>
            </a:r>
            <a:r>
              <a:rPr lang="es-AR" dirty="0" err="1" smtClean="0"/>
              <a:t>Testable</a:t>
            </a:r>
            <a:r>
              <a:rPr lang="es-AR" dirty="0" smtClean="0"/>
              <a:t> </a:t>
            </a:r>
            <a:r>
              <a:rPr lang="es-AR" dirty="0" err="1" smtClean="0"/>
              <a:t>Applications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307712" y="4403726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endParaRPr lang="es-AR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23632" y="3968322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s-AR" sz="2400" dirty="0" err="1" smtClean="0"/>
              <a:t>Part</a:t>
            </a:r>
            <a:r>
              <a:rPr lang="es-AR" sz="2400" dirty="0" smtClean="0"/>
              <a:t> I: </a:t>
            </a:r>
            <a:r>
              <a:rPr lang="es-AR" sz="2400" dirty="0" err="1" smtClean="0"/>
              <a:t>Unit</a:t>
            </a:r>
            <a:r>
              <a:rPr lang="es-AR" sz="2400" dirty="0" smtClean="0"/>
              <a:t> </a:t>
            </a:r>
            <a:r>
              <a:rPr lang="es-AR" sz="2400" dirty="0" err="1" smtClean="0"/>
              <a:t>Tests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1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US" dirty="0">
                <a:latin typeface="Avenir 45 Book (Body)"/>
              </a:rPr>
              <a:t>Don’t mix object graph instantiation with application logic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Ask for things, don't look for things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do work in constructor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Be careful with global state and singletons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Be careful with static methods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Favor polymorphism over conditionals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mix service objects with value objects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mix concerns</a:t>
            </a:r>
            <a:endParaRPr lang="es-AR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6: Writing Testable Code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38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Avoids coupling your code directly to third-party libraries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i="1" dirty="0">
                <a:latin typeface="Avenir 45 Book (Body)"/>
              </a:rPr>
              <a:t> </a:t>
            </a:r>
            <a:r>
              <a:rPr lang="en-GB" dirty="0">
                <a:latin typeface="Avenir 45 Book (Body)"/>
              </a:rPr>
              <a:t>You can change the third-party library without changing your code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Allows mocking of </a:t>
            </a:r>
            <a:r>
              <a:rPr lang="en-GB" b="1" dirty="0">
                <a:latin typeface="Avenir 45 Book (Body)"/>
              </a:rPr>
              <a:t>static</a:t>
            </a:r>
            <a:r>
              <a:rPr lang="en-GB" dirty="0">
                <a:latin typeface="Avenir 45 Book (Body)"/>
              </a:rPr>
              <a:t> third-party dependencies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Do not </a:t>
            </a:r>
            <a:r>
              <a:rPr lang="en-GB" b="1" dirty="0">
                <a:latin typeface="Avenir 45 Book (Body)"/>
              </a:rPr>
              <a:t>always</a:t>
            </a:r>
            <a:r>
              <a:rPr lang="en-GB" dirty="0">
                <a:latin typeface="Avenir 45 Book (Body)"/>
              </a:rPr>
              <a:t> use wrappers for third-party dependencies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38491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7: Use wrappers to encapsulate static dependencies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60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Cleanup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51" y="2399007"/>
            <a:ext cx="9225897" cy="2869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092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Build solution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8" y="2916111"/>
            <a:ext cx="11222603" cy="1285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841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Run Unit tests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87" y="2099654"/>
            <a:ext cx="10733425" cy="3318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384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Publish </a:t>
            </a:r>
            <a:r>
              <a:rPr lang="en-GB" dirty="0">
                <a:latin typeface="Avenir 45 Book (Body)"/>
              </a:rPr>
              <a:t>websites &amp; services (optional)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1" y="2502374"/>
            <a:ext cx="11656498" cy="2113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4999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Deploy </a:t>
            </a:r>
            <a:r>
              <a:rPr lang="en-GB" dirty="0">
                <a:latin typeface="Avenir 45 Book (Body)"/>
              </a:rPr>
              <a:t>(optional)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5" y="2449918"/>
            <a:ext cx="10752535" cy="2476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004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3" y="1590197"/>
            <a:ext cx="9383294" cy="4046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543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9: Upload solution to CI server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n-GB" dirty="0">
                <a:latin typeface="Avenir 45 Book (Body)"/>
              </a:rPr>
              <a:t>Set up CI Job (Jenkins)</a:t>
            </a:r>
            <a:endParaRPr lang="en-GB" i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00" y="1877008"/>
            <a:ext cx="7972199" cy="4225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837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9: Upload solution to CI server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Run </a:t>
            </a:r>
            <a:r>
              <a:rPr lang="en-GB" dirty="0" err="1" smtClean="0">
                <a:latin typeface="Avenir 45 Book (Body)"/>
              </a:rPr>
              <a:t>MSBuild</a:t>
            </a:r>
            <a:r>
              <a:rPr lang="en-GB" dirty="0" smtClean="0">
                <a:latin typeface="Avenir 45 Book (Body)"/>
              </a:rPr>
              <a:t> file</a:t>
            </a:r>
            <a:endParaRPr lang="en-GB" i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8" y="2822321"/>
            <a:ext cx="11200084" cy="147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578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Agenda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073248" y="-38100"/>
            <a:ext cx="4118752" cy="5413375"/>
          </a:xfrm>
          <a:solidFill>
            <a:srgbClr val="FF9600"/>
          </a:solidFill>
        </p:spPr>
        <p:txBody>
          <a:bodyPr/>
          <a:lstStyle/>
          <a:p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365333" y="1663925"/>
            <a:ext cx="5309041" cy="439246"/>
            <a:chOff x="369947" y="1663925"/>
            <a:chExt cx="5309041" cy="439246"/>
          </a:xfrm>
        </p:grpSpPr>
        <p:sp>
          <p:nvSpPr>
            <p:cNvPr id="18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Objectives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5333" y="2379460"/>
            <a:ext cx="5309041" cy="439246"/>
            <a:chOff x="369947" y="1663925"/>
            <a:chExt cx="5309041" cy="439246"/>
          </a:xfrm>
        </p:grpSpPr>
        <p:sp>
          <p:nvSpPr>
            <p:cNvPr id="22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3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Unit Tests: Architecture Tips</a:t>
              </a:r>
            </a:p>
          </p:txBody>
        </p:sp>
        <p:sp>
          <p:nvSpPr>
            <p:cNvPr id="24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5333" y="3094995"/>
            <a:ext cx="5309041" cy="439246"/>
            <a:chOff x="369947" y="1663925"/>
            <a:chExt cx="5309041" cy="439246"/>
          </a:xfrm>
        </p:grpSpPr>
        <p:sp>
          <p:nvSpPr>
            <p:cNvPr id="2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Unit Tests: Architecture Samples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5333" y="3810530"/>
            <a:ext cx="5309041" cy="439246"/>
            <a:chOff x="369947" y="1663925"/>
            <a:chExt cx="5309041" cy="439246"/>
          </a:xfrm>
        </p:grpSpPr>
        <p:sp>
          <p:nvSpPr>
            <p:cNvPr id="40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Feedback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2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5333" y="4526064"/>
            <a:ext cx="5309041" cy="439246"/>
            <a:chOff x="369947" y="1663925"/>
            <a:chExt cx="5309041" cy="439246"/>
          </a:xfrm>
        </p:grpSpPr>
        <p:sp>
          <p:nvSpPr>
            <p:cNvPr id="44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5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Summary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09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412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Feedback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do you think about using these practices in your projects?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>
                <a:latin typeface="Avenir 45 Book (Body)"/>
              </a:rPr>
              <a:t> 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advantages would you have by incorporating these practices in your current project?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What’s your take on </a:t>
            </a:r>
            <a:r>
              <a:rPr lang="en-GB" smtClean="0">
                <a:latin typeface="Avenir 45 Book (Body)"/>
              </a:rPr>
              <a:t>the </a:t>
            </a:r>
            <a:r>
              <a:rPr lang="en-GB" smtClean="0">
                <a:latin typeface="Avenir 45 Book (Body)"/>
              </a:rPr>
              <a:t>concepts </a:t>
            </a:r>
            <a:r>
              <a:rPr lang="en-GB" dirty="0" smtClean="0">
                <a:latin typeface="Avenir 45 Book (Body)"/>
              </a:rPr>
              <a:t>of today’s talk?</a:t>
            </a: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275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Summary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075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 smtClean="0">
                <a:latin typeface="Avenir 45 Book (Body)"/>
              </a:rPr>
              <a:t>These practices: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Make your code more maintainable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Minimize the number of errors in the final product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early detection of errors in the development environment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Reduce development and maintenance time over the project’s lifecycle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Improve the development team’s internal organization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Maintain a current build always available for testing, demos or deployment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you to generate metrics of code quality, test coverage, etc.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b="1" dirty="0" smtClean="0">
                <a:latin typeface="Avenir 45 Book (Body)"/>
              </a:rPr>
              <a:t> Improve the quality of the final product</a:t>
            </a:r>
            <a:endParaRPr lang="en-GB" b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865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Part II: Scenes of the next episode…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Database Integration Tests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How to work with Legacy Code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722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 flipH="1">
            <a:off x="0" y="0"/>
            <a:ext cx="6769370" cy="6857215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66" y="6316699"/>
            <a:ext cx="275189" cy="275189"/>
          </a:xfrm>
          <a:prstGeom prst="rect">
            <a:avLst/>
          </a:prstGeom>
        </p:spPr>
      </p:pic>
      <p:pic>
        <p:nvPicPr>
          <p:cNvPr id="26" name="Picture 2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66" y="6316700"/>
            <a:ext cx="274105" cy="2741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66" y="6316700"/>
            <a:ext cx="274105" cy="274105"/>
          </a:xfrm>
          <a:prstGeom prst="rect">
            <a:avLst/>
          </a:prstGeom>
        </p:spPr>
      </p:pic>
      <p:pic>
        <p:nvPicPr>
          <p:cNvPr id="28" name="Picture 2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66" y="6316700"/>
            <a:ext cx="274105" cy="274105"/>
          </a:xfrm>
          <a:prstGeom prst="rect">
            <a:avLst/>
          </a:prstGeom>
        </p:spPr>
      </p:pic>
      <p:pic>
        <p:nvPicPr>
          <p:cNvPr id="29" name="Picture 28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66" y="6316699"/>
            <a:ext cx="274105" cy="274105"/>
          </a:xfrm>
          <a:prstGeom prst="rect">
            <a:avLst/>
          </a:prstGeom>
        </p:spPr>
      </p:pic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10390935" y="2668636"/>
            <a:ext cx="1728000" cy="2061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Santa Fe</a:t>
            </a:r>
            <a:endParaRPr lang="en-US" sz="1000" b="1" dirty="0">
              <a:solidFill>
                <a:srgbClr val="C0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(342) 412-0368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 Jerónimo 1838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S3000FPP, Santa Fe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0390935" y="4807198"/>
            <a:ext cx="1728000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</a:t>
            </a:r>
            <a:r>
              <a:rPr lang="es-ES" sz="900" dirty="0" err="1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Giralte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10390935" y="1292391"/>
            <a:ext cx="1728000" cy="1299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Tel.: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 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Fax: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Avda. Ejército Nacional 678,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Col. Polanco Reforma,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Distrito Federal C.P. 11550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México </a:t>
            </a:r>
            <a:r>
              <a:rPr lang="es-MX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D.F.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10390935" y="147777"/>
            <a:ext cx="1728191" cy="1067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USA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9027" y="431800"/>
            <a:ext cx="5542974" cy="5440293"/>
          </a:xfrm>
        </p:spPr>
        <p:txBody>
          <a:bodyPr>
            <a:normAutofit/>
          </a:bodyPr>
          <a:lstStyle/>
          <a:p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¡</a:t>
            </a:r>
            <a:r>
              <a:rPr lang="es-AR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Muchas Gracias!</a:t>
            </a: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Leandro Goldin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lgoldin@baufest.com</a:t>
            </a: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Smirnoff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csmirnoff@baufest.com</a:t>
            </a:r>
            <a:b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s-AR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66" y="0"/>
            <a:ext cx="3035238" cy="61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3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Divulge the use of best practices such as unit &amp; integration testing and continuous integration</a:t>
            </a:r>
            <a: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  <a:t/>
            </a:r>
            <a:b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600" b="1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Provide developers with the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</a:rPr>
              <a:t>necessary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tools to design and develop applications using these practices (How?)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Advantages of using these practices (Why?)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Objectives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9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Unit</a:t>
            </a:r>
            <a:r>
              <a:rPr lang="es-AR" dirty="0" smtClean="0"/>
              <a:t> </a:t>
            </a:r>
            <a:r>
              <a:rPr lang="es-AR" dirty="0" err="1" smtClean="0"/>
              <a:t>Tests</a:t>
            </a:r>
            <a:r>
              <a:rPr lang="es-AR" dirty="0" smtClean="0"/>
              <a:t>: </a:t>
            </a:r>
            <a:r>
              <a:rPr lang="es-AR" dirty="0" err="1" smtClean="0"/>
              <a:t>Architecture</a:t>
            </a:r>
            <a:r>
              <a:rPr lang="es-AR" dirty="0" smtClean="0"/>
              <a:t>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548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Maintainability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+mn-lt"/>
              </a:rPr>
              <a:t>Allows </a:t>
            </a:r>
            <a:r>
              <a:rPr lang="en-GB" sz="1800" dirty="0">
                <a:latin typeface="+mn-lt"/>
              </a:rPr>
              <a:t>the internal implementation of the concrete classes to change without having to modify the application code.</a:t>
            </a:r>
          </a:p>
          <a:p>
            <a:pPr marL="0" indent="0">
              <a:buClrTx/>
            </a:pPr>
            <a:r>
              <a:rPr lang="en-GB" altLang="es-AR" sz="2000" dirty="0">
                <a:latin typeface="+mn-lt"/>
              </a:rPr>
              <a:t> </a:t>
            </a:r>
            <a:r>
              <a:rPr lang="es-AR" sz="2000" b="1" dirty="0" err="1">
                <a:latin typeface="+mn-lt"/>
              </a:rPr>
              <a:t>Extensibility</a:t>
            </a:r>
            <a:endParaRPr lang="es-AR" sz="2000" b="1" dirty="0">
              <a:latin typeface="+mn-lt"/>
            </a:endParaRP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Allows the creation of different concrete classes which implement the interface without having to modify the application code.</a:t>
            </a:r>
          </a:p>
          <a:p>
            <a:pPr marL="0" indent="0">
              <a:buClrTx/>
            </a:pPr>
            <a:r>
              <a:rPr lang="es-AR" sz="2000" b="1" dirty="0">
                <a:latin typeface="+mn-lt"/>
              </a:rPr>
              <a:t> </a:t>
            </a:r>
            <a:r>
              <a:rPr lang="es-AR" sz="2000" b="1" dirty="0" err="1">
                <a:latin typeface="+mn-lt"/>
              </a:rPr>
              <a:t>Testability</a:t>
            </a:r>
            <a:r>
              <a:rPr lang="es-AR" sz="2000" dirty="0">
                <a:latin typeface="+mn-lt"/>
              </a:rPr>
              <a:t> </a:t>
            </a:r>
            <a:r>
              <a:rPr lang="es-AR" sz="1600" dirty="0">
                <a:latin typeface="+mn-lt"/>
              </a:rPr>
              <a:t>(</a:t>
            </a:r>
            <a:r>
              <a:rPr lang="es-AR" sz="1600" dirty="0" err="1">
                <a:latin typeface="+mn-lt"/>
              </a:rPr>
              <a:t>when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used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together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with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Tip</a:t>
            </a:r>
            <a:r>
              <a:rPr lang="es-AR" sz="1600" dirty="0">
                <a:latin typeface="+mn-lt"/>
              </a:rPr>
              <a:t> 2)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Allows the use of Mock classes to unit test components 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Application code does not depend on the concrete class 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1: Program to an interface, not an implementation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84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515937" y="1228035"/>
            <a:ext cx="1115289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An injection is the passing of a dependency (a service) to a dependent object (a client). The service is made part of the client's state. The client does not build or find the service.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Requires the client to provide a parameter in a constructor for the dependency</a:t>
            </a: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prstClr val="black"/>
                </a:solidFill>
                <a:latin typeface="Avenir 45 Book (Body)"/>
              </a:rPr>
              <a:t>public Constructor (</a:t>
            </a:r>
            <a:r>
              <a:rPr lang="en-US" sz="1800" dirty="0" err="1">
                <a:solidFill>
                  <a:prstClr val="black"/>
                </a:solidFill>
                <a:latin typeface="Avenir 45 Book (Body)"/>
              </a:rPr>
              <a:t>IDependency</a:t>
            </a:r>
            <a:r>
              <a:rPr lang="en-US" sz="1800" dirty="0">
                <a:solidFill>
                  <a:prstClr val="black"/>
                </a:solidFill>
                <a:latin typeface="Avenir 45 Book (Body)"/>
              </a:rPr>
              <a:t> dependency)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Removes all knowledge about a concrete implementation a client needs to use, promoting reusability, testability and maintainability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Mock objects can be injected for unit-testing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GB" sz="2000" dirty="0">
                <a:solidFill>
                  <a:prstClr val="black"/>
                </a:solidFill>
                <a:latin typeface="Avenir 45 Book (Body)"/>
              </a:rPr>
              <a:t>Adheres to Dependency inversion principle</a:t>
            </a:r>
            <a:endParaRPr lang="en-US" sz="2000" dirty="0">
              <a:solidFill>
                <a:prstClr val="black"/>
              </a:solidFill>
              <a:latin typeface="Avenir 45 Book (Body)"/>
            </a:endParaRP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Makes violations of the Single Responsibility Principle obvious</a:t>
            </a:r>
            <a:endParaRPr lang="en-GB" sz="2000" dirty="0">
              <a:solidFill>
                <a:prstClr val="black"/>
              </a:solidFill>
              <a:latin typeface="Avenir 45 Book (Body)"/>
            </a:endParaRP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public Constructor(IClass1 c1, IClass2 c2, IClass3 c3, IClass4 c4, IClass5 c5, ……)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GB" sz="2000" dirty="0">
                <a:solidFill>
                  <a:prstClr val="black"/>
                </a:solidFill>
                <a:latin typeface="Avenir 45 Book (Body)"/>
              </a:rPr>
              <a:t>Dependency injection frameworks (IOC)</a:t>
            </a: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Ninject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</a:t>
            </a: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SimpleInjector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Castle, </a:t>
            </a: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Autofac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Unity, Spring.NET…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2: Use Constructor dependency injection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66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219597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Ideal for cases where a type will implement only some/part of the behaviour exposed by the superclass. </a:t>
            </a:r>
          </a:p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Allows subclasses to implement new functionality without affecting other subclasses.</a:t>
            </a:r>
          </a:p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Allows behaviour to change on the fly.</a:t>
            </a: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 smtClean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</a:pPr>
            <a:r>
              <a:rPr lang="en-GB" sz="2000" b="1" dirty="0">
                <a:latin typeface="Avenir 45 Book (Body)"/>
              </a:rPr>
              <a:t> </a:t>
            </a:r>
            <a:r>
              <a:rPr lang="en-US" sz="2000" i="1" dirty="0">
                <a:latin typeface="Avenir 45 Book (Body)"/>
              </a:rPr>
              <a:t>Prefer composition over inheritance as it is more malleable / easy to modify later, but do not use a compose-always approach</a:t>
            </a:r>
            <a:endParaRPr lang="en-GB" sz="20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3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 err="1">
                <a:solidFill>
                  <a:schemeClr val="bg1"/>
                </a:solidFill>
              </a:rPr>
              <a:t>Favour</a:t>
            </a:r>
            <a:r>
              <a:rPr lang="en-US" sz="3600" dirty="0">
                <a:solidFill>
                  <a:schemeClr val="bg1"/>
                </a:solidFill>
              </a:rPr>
              <a:t> composition over inheritance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47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039366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sz="2000" dirty="0">
                <a:latin typeface="Avenir 45 Book (Body)"/>
              </a:rPr>
              <a:t>How to write unit tests: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results</a:t>
            </a:r>
          </a:p>
          <a:p>
            <a:pPr marL="0" indent="0">
              <a:buClrTx/>
            </a:pPr>
            <a:r>
              <a:rPr lang="en-US" sz="2000" dirty="0">
                <a:latin typeface="Avenir 45 Book (Body)"/>
              </a:rPr>
              <a:t> A good unit test: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Documents your design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Has full control over all the pieces running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Can be run in any order if part of many other tests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Consistently returns the same result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Tests a single logical concept in the system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named clearly and consistently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readable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maintainable</a:t>
            </a:r>
            <a:endParaRPr lang="en-GB" sz="18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4: Generate Unit tests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17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121258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venir 45 Book (Body)"/>
              </a:rPr>
              <a:t>Mock objects are simulated objects that mimic the behavior of real objects in controlled ways</a:t>
            </a:r>
          </a:p>
          <a:p>
            <a:r>
              <a:rPr lang="en-US" sz="2000" dirty="0">
                <a:latin typeface="Avenir 45 Book (Body)"/>
              </a:rPr>
              <a:t>Not all code is self contained</a:t>
            </a:r>
          </a:p>
          <a:p>
            <a:r>
              <a:rPr lang="en-US" sz="2000" dirty="0">
                <a:latin typeface="Avenir 45 Book (Body)"/>
              </a:rPr>
              <a:t>A unit test should test code without testing dependencies</a:t>
            </a:r>
          </a:p>
          <a:p>
            <a:r>
              <a:rPr lang="en-US" sz="2000" dirty="0">
                <a:latin typeface="Avenir 45 Book (Body)"/>
              </a:rPr>
              <a:t>Refer to Tips 1 and 2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Program to an interface, not an implementation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Use Constructor dependency injection</a:t>
            </a:r>
          </a:p>
          <a:p>
            <a:r>
              <a:rPr lang="en-US" sz="2000" dirty="0">
                <a:latin typeface="Avenir 45 Book (Body)"/>
              </a:rPr>
              <a:t>How to write unit tests using mocks: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 including the setup of mock objects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Inject mocked dependencies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results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Verify that the mock object was called the expected </a:t>
            </a:r>
            <a:r>
              <a:rPr lang="en-US" sz="1800" dirty="0" smtClean="0">
                <a:latin typeface="Avenir 45 Book (Body)"/>
              </a:rPr>
              <a:t>number of </a:t>
            </a:r>
            <a:r>
              <a:rPr lang="en-US" sz="1800" dirty="0">
                <a:latin typeface="Avenir 45 Book (Body)"/>
              </a:rPr>
              <a:t>times and with the expected parameters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5: Mock dependencies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19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711</Words>
  <Application>Microsoft Office PowerPoint</Application>
  <PresentationFormat>Widescreen</PresentationFormat>
  <Paragraphs>171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ＭＳ Ｐゴシック</vt:lpstr>
      <vt:lpstr>Arial</vt:lpstr>
      <vt:lpstr>Avenir 45 Book</vt:lpstr>
      <vt:lpstr>Avenir 45 Book (Body)</vt:lpstr>
      <vt:lpstr>Avenir 65 Medium</vt:lpstr>
      <vt:lpstr>Book Antiqua</vt:lpstr>
      <vt:lpstr>Calibri</vt:lpstr>
      <vt:lpstr>Segoe UI</vt:lpstr>
      <vt:lpstr>Segoe UI Light</vt:lpstr>
      <vt:lpstr>Wingdings</vt:lpstr>
      <vt:lpstr>SW1 Metro Template 16x9</vt:lpstr>
      <vt:lpstr>1_SW1 Metro Template 16x9</vt:lpstr>
      <vt:lpstr>Designing Testable Applications</vt:lpstr>
      <vt:lpstr>Agenda</vt:lpstr>
      <vt:lpstr>PowerPoint Presentation</vt:lpstr>
      <vt:lpstr>Unit Tests: Architecture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</vt:lpstr>
      <vt:lpstr>PowerPoint Presentation</vt:lpstr>
      <vt:lpstr>Summary</vt:lpstr>
      <vt:lpstr>PowerPoint Presentation</vt:lpstr>
      <vt:lpstr>PowerPoint Presentation</vt:lpstr>
      <vt:lpstr>¡Muchas Gracias!  Leandro Goldin lgoldin@baufest.com  Christian Smirnoff csmirnoff@baufest.com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2013-12-12T16:48:31Z</dcterms:created>
  <dcterms:modified xsi:type="dcterms:W3CDTF">2015-03-18T15:32:46Z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