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28"/>
  </p:notesMasterIdLst>
  <p:handoutMasterIdLst>
    <p:handoutMasterId r:id="rId29"/>
  </p:handoutMasterIdLst>
  <p:sldIdLst>
    <p:sldId id="321" r:id="rId4"/>
    <p:sldId id="327" r:id="rId5"/>
    <p:sldId id="366" r:id="rId6"/>
    <p:sldId id="343" r:id="rId7"/>
    <p:sldId id="358" r:id="rId8"/>
    <p:sldId id="367" r:id="rId9"/>
    <p:sldId id="368" r:id="rId10"/>
    <p:sldId id="369" r:id="rId11"/>
    <p:sldId id="370" r:id="rId12"/>
    <p:sldId id="371" r:id="rId13"/>
    <p:sldId id="381" r:id="rId14"/>
    <p:sldId id="372" r:id="rId15"/>
    <p:sldId id="373" r:id="rId16"/>
    <p:sldId id="380" r:id="rId17"/>
    <p:sldId id="374" r:id="rId18"/>
    <p:sldId id="379" r:id="rId19"/>
    <p:sldId id="375" r:id="rId20"/>
    <p:sldId id="376" r:id="rId21"/>
    <p:sldId id="377" r:id="rId22"/>
    <p:sldId id="383" r:id="rId23"/>
    <p:sldId id="384" r:id="rId24"/>
    <p:sldId id="378" r:id="rId25"/>
    <p:sldId id="382" r:id="rId26"/>
    <p:sldId id="34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US" dirty="0">
                <a:latin typeface="Avenir 45 Book (Body)"/>
              </a:rPr>
              <a:t>Don’t mix object graph instantiation with application logic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Ask for things, don't look for things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do work in constructor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global state and singletons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static methods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Favor polymorphism over conditionals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service objects with value objects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concerns</a:t>
            </a:r>
            <a:endParaRPr lang="es-AR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6: Writing Testable Code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Avoids coupling your code directly to third-party libraries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i="1" dirty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You can change the third-party library without changing your code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Allows mocking of </a:t>
            </a:r>
            <a:r>
              <a:rPr lang="en-GB" b="1" dirty="0">
                <a:latin typeface="Avenir 45 Book (Body)"/>
              </a:rPr>
              <a:t>static</a:t>
            </a:r>
            <a:r>
              <a:rPr lang="en-GB" dirty="0">
                <a:latin typeface="Avenir 45 Book (Body)"/>
              </a:rPr>
              <a:t> third-party dependencies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Do not </a:t>
            </a:r>
            <a:r>
              <a:rPr lang="en-GB" b="1" dirty="0">
                <a:latin typeface="Avenir 45 Book (Body)"/>
              </a:rPr>
              <a:t>always</a:t>
            </a:r>
            <a:r>
              <a:rPr lang="en-GB" dirty="0">
                <a:latin typeface="Avenir 45 Book (Body)"/>
              </a:rPr>
              <a:t> use wrappers for third-party dependencies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3849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7: Use wrappers to encapsulate static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Cleanup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1" y="2399007"/>
            <a:ext cx="9225897" cy="286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09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Build solution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8" y="2916111"/>
            <a:ext cx="11222603" cy="128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84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Unit tests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7" y="2099654"/>
            <a:ext cx="10733425" cy="3318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84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Publish </a:t>
            </a:r>
            <a:r>
              <a:rPr lang="en-GB" dirty="0">
                <a:latin typeface="Avenir 45 Book (Body)"/>
              </a:rPr>
              <a:t>websites &amp; services (optional)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1" y="2502374"/>
            <a:ext cx="11656498" cy="2113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99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Deploy </a:t>
            </a:r>
            <a:r>
              <a:rPr lang="en-GB" dirty="0">
                <a:latin typeface="Avenir 45 Book (Body)"/>
              </a:rPr>
              <a:t>(optional)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" y="2449918"/>
            <a:ext cx="10752535" cy="247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04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3" y="1590197"/>
            <a:ext cx="9383294" cy="404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54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Set up CI Job (Jenkins)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00" y="1877008"/>
            <a:ext cx="7972199" cy="422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83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</a:t>
            </a:r>
            <a:r>
              <a:rPr lang="en-GB" dirty="0" err="1" smtClean="0">
                <a:latin typeface="Avenir 45 Book (Body)"/>
              </a:rPr>
              <a:t>MSBuild</a:t>
            </a:r>
            <a:r>
              <a:rPr lang="en-GB" dirty="0" smtClean="0">
                <a:latin typeface="Avenir 45 Book (Body)"/>
              </a:rPr>
              <a:t> file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8" y="2822321"/>
            <a:ext cx="11200084" cy="147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78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663925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379460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Tips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3094995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3810530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526064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If </a:t>
            </a:r>
            <a:r>
              <a:rPr lang="en-GB" dirty="0">
                <a:latin typeface="Avenir 45 Book (Body)"/>
              </a:rPr>
              <a:t>you used these </a:t>
            </a:r>
            <a:r>
              <a:rPr lang="en-GB" dirty="0" smtClean="0">
                <a:latin typeface="Avenir 45 Book (Body)"/>
              </a:rPr>
              <a:t>practices, What advantages would you have?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believe about the talk?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Makes more m</a:t>
            </a:r>
            <a:r>
              <a:rPr lang="en-GB" dirty="0" smtClean="0">
                <a:latin typeface="Avenir 45 Book (Body)"/>
              </a:rPr>
              <a:t>aintainable code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Minimizes errors count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Detects errors earlier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Performs team organization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Improves </a:t>
            </a:r>
            <a:r>
              <a:rPr lang="en-GB" dirty="0">
                <a:latin typeface="Avenir 45 Book (Body)"/>
              </a:rPr>
              <a:t>final product quality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¡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Muchas Gracias!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Tests</a:t>
            </a:r>
            <a:r>
              <a:rPr lang="es-AR" dirty="0" smtClean="0"/>
              <a:t>: </a:t>
            </a:r>
            <a:r>
              <a:rPr lang="es-AR" dirty="0" err="1" smtClean="0"/>
              <a:t>Architecture</a:t>
            </a:r>
            <a:r>
              <a:rPr lang="es-AR" dirty="0" smtClean="0"/>
              <a:t>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Maintainability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+mn-lt"/>
              </a:rPr>
              <a:t>Allows </a:t>
            </a:r>
            <a:r>
              <a:rPr lang="en-GB" sz="1800" dirty="0">
                <a:latin typeface="+mn-lt"/>
              </a:rPr>
              <a:t>the internal implementation of the concrete classes to change without having to modify the application code.</a:t>
            </a:r>
          </a:p>
          <a:p>
            <a:pPr marL="0" indent="0">
              <a:buClrTx/>
            </a:pPr>
            <a:r>
              <a:rPr lang="en-GB" altLang="es-AR" sz="2000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Extensibility</a:t>
            </a:r>
            <a:endParaRPr lang="es-AR" sz="2000" b="1" dirty="0">
              <a:latin typeface="+mn-lt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creation of different concrete classes which implement the interface without having to modify the application code.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Testability</a:t>
            </a:r>
            <a:r>
              <a:rPr lang="es-AR" sz="2000" dirty="0">
                <a:latin typeface="+mn-lt"/>
              </a:rPr>
              <a:t> </a:t>
            </a:r>
            <a:r>
              <a:rPr lang="es-AR" sz="1600" dirty="0">
                <a:latin typeface="+mn-lt"/>
              </a:rPr>
              <a:t>(</a:t>
            </a:r>
            <a:r>
              <a:rPr lang="es-AR" sz="1600" dirty="0" err="1">
                <a:latin typeface="+mn-lt"/>
              </a:rPr>
              <a:t>when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used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together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with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Tip</a:t>
            </a:r>
            <a:r>
              <a:rPr lang="es-AR" sz="1600" dirty="0">
                <a:latin typeface="+mn-lt"/>
              </a:rPr>
              <a:t> 2)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use of Mock classes to unit test components 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Application code does not depend on the concrete class 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1: Program to an interface, not an implementation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515937" y="1228035"/>
            <a:ext cx="1115289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An injection is the passing of a dependency (a service) to a dependent object (a client). The service is made part of the client's state. The client does not build or find the service.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Requires the client to provide a parameter in a constructor for the dependency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public Constructor (</a:t>
            </a:r>
            <a:r>
              <a:rPr lang="en-US" sz="1800" dirty="0" err="1">
                <a:solidFill>
                  <a:prstClr val="black"/>
                </a:solidFill>
                <a:latin typeface="Avenir 45 Book (Body)"/>
              </a:rPr>
              <a:t>IDependency</a:t>
            </a: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 dependency)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Removes all knowledge about a concrete implementation a client needs to use, promoting reusability, testability and maintainability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Mock objects can be injected for unit-testing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Adheres to Dependency inversion principle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Makes violations of the Single Responsibility Principle obvious</a:t>
            </a:r>
            <a:endParaRPr lang="en-GB" sz="2000" dirty="0">
              <a:solidFill>
                <a:prstClr val="black"/>
              </a:solidFill>
              <a:latin typeface="Avenir 45 Book (Body)"/>
            </a:endParaRP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public Constructor(IClass1 c1, IClass2 c2, IClass3 c3, IClass4 c4, IClass5 c5, ……)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Dependency injection frameworks (IOC)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Ninject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SimpleInjector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Castle,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Autofac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Unity, Spring.NET…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Use Constructor dependency injection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66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219597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Ideal for cases where a type will implement only some/part of the behaviour exposed by the superclass. 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subclasses to implement new functionality without affecting other subclasses.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behaviour to change on the fly.</a:t>
            </a: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 smtClean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</a:pPr>
            <a:r>
              <a:rPr lang="en-GB" sz="2000" b="1" dirty="0">
                <a:latin typeface="Avenir 45 Book (Body)"/>
              </a:rPr>
              <a:t> </a:t>
            </a:r>
            <a:r>
              <a:rPr lang="en-US" sz="2000" i="1" dirty="0">
                <a:latin typeface="Avenir 45 Book (Body)"/>
              </a:rPr>
              <a:t>Prefer composition over inheritance as it is more malleable / easy to modify later, but do not use a compose-always approach</a:t>
            </a:r>
            <a:endParaRPr lang="en-GB" sz="20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3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Favour</a:t>
            </a:r>
            <a:r>
              <a:rPr lang="en-US" sz="3600" dirty="0">
                <a:solidFill>
                  <a:schemeClr val="bg1"/>
                </a:solidFill>
              </a:rPr>
              <a:t> composition over inheritance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039366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>
                <a:latin typeface="Avenir 45 Book (Body)"/>
              </a:rPr>
              <a:t>How to write unit tests: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marL="0" indent="0">
              <a:buClrTx/>
            </a:pPr>
            <a:r>
              <a:rPr lang="en-US" sz="2000" dirty="0">
                <a:latin typeface="Avenir 45 Book (Body)"/>
              </a:rPr>
              <a:t> A good unit test: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Documents 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Has full control over all the pieces running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Can 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4: Generate Unit tests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121258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venir 45 Book (Body)"/>
              </a:rPr>
              <a:t>Mock objects are simulated objects that mimic the behavior of real objects in controlled ways</a:t>
            </a:r>
          </a:p>
          <a:p>
            <a:r>
              <a:rPr lang="en-US" sz="2000" dirty="0">
                <a:latin typeface="Avenir 45 Book (Body)"/>
              </a:rPr>
              <a:t>Not all code is self contained</a:t>
            </a:r>
          </a:p>
          <a:p>
            <a:r>
              <a:rPr lang="en-US" sz="2000" dirty="0">
                <a:latin typeface="Avenir 45 Book (Body)"/>
              </a:rPr>
              <a:t>A unit test should test code without testing dependencies</a:t>
            </a:r>
          </a:p>
          <a:p>
            <a:r>
              <a:rPr lang="en-US" sz="2000" dirty="0">
                <a:latin typeface="Avenir 45 Book (Body)"/>
              </a:rPr>
              <a:t>Refer to Tips 1 and 2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Program to an interface, not an implementation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Use Constructor dependency injection</a:t>
            </a:r>
          </a:p>
          <a:p>
            <a:r>
              <a:rPr lang="en-US" sz="2000" dirty="0">
                <a:latin typeface="Avenir 45 Book (Body)"/>
              </a:rPr>
              <a:t>How to write unit tests using mocks: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 including the setup of mock objects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Inject mocked dependencies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Verify that the mock object was called the expected </a:t>
            </a:r>
            <a:r>
              <a:rPr lang="en-US" sz="1800" dirty="0" smtClean="0">
                <a:latin typeface="Avenir 45 Book (Body)"/>
              </a:rPr>
              <a:t>number of </a:t>
            </a:r>
            <a:r>
              <a:rPr lang="en-US" sz="1800" dirty="0">
                <a:latin typeface="Avenir 45 Book (Body)"/>
              </a:rPr>
              <a:t>times and with the expected parameters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5: Mock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619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Unit Tests: Architecture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¡Muchas Gracias!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2015-03-17T20:18:20Z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