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  <p:sldMasterId id="2147483944" r:id="rId3"/>
  </p:sldMasterIdLst>
  <p:notesMasterIdLst>
    <p:notesMasterId r:id="rId31"/>
  </p:notesMasterIdLst>
  <p:handoutMasterIdLst>
    <p:handoutMasterId r:id="rId32"/>
  </p:handoutMasterIdLst>
  <p:sldIdLst>
    <p:sldId id="321" r:id="rId4"/>
    <p:sldId id="327" r:id="rId5"/>
    <p:sldId id="366" r:id="rId6"/>
    <p:sldId id="343" r:id="rId7"/>
    <p:sldId id="358" r:id="rId8"/>
    <p:sldId id="367" r:id="rId9"/>
    <p:sldId id="368" r:id="rId10"/>
    <p:sldId id="369" r:id="rId11"/>
    <p:sldId id="370" r:id="rId12"/>
    <p:sldId id="371" r:id="rId13"/>
    <p:sldId id="381" r:id="rId14"/>
    <p:sldId id="372" r:id="rId15"/>
    <p:sldId id="373" r:id="rId16"/>
    <p:sldId id="380" r:id="rId17"/>
    <p:sldId id="374" r:id="rId18"/>
    <p:sldId id="379" r:id="rId19"/>
    <p:sldId id="375" r:id="rId20"/>
    <p:sldId id="376" r:id="rId21"/>
    <p:sldId id="377" r:id="rId22"/>
    <p:sldId id="387" r:id="rId23"/>
    <p:sldId id="383" r:id="rId24"/>
    <p:sldId id="384" r:id="rId25"/>
    <p:sldId id="378" r:id="rId26"/>
    <p:sldId id="382" r:id="rId27"/>
    <p:sldId id="386" r:id="rId28"/>
    <p:sldId id="385" r:id="rId29"/>
    <p:sldId id="34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pos="54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034C8"/>
    <a:srgbClr val="03A83F"/>
    <a:srgbClr val="9F00CE"/>
    <a:srgbClr val="F20D50"/>
    <a:srgbClr val="616265"/>
    <a:srgbClr val="F9F9F9"/>
    <a:srgbClr val="740000"/>
    <a:srgbClr val="047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913"/>
        <p:guide pos="325"/>
        <p:guide orient="horz" pos="3680"/>
        <p:guide pos="54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C000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1034C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9F00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03A83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Grey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gradFill flip="none" rotWithShape="1">
            <a:gsLst>
              <a:gs pos="36000">
                <a:schemeClr val="bg1">
                  <a:lumMod val="95000"/>
                </a:schemeClr>
              </a:gs>
              <a:gs pos="81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0">
                <a:srgbClr val="C00000"/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1" name="Title 6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299073" y="1478142"/>
            <a:ext cx="11598515" cy="45719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352425">
              <a:buClr>
                <a:srgbClr val="C00000"/>
              </a:buClr>
              <a:buFont typeface="Wingdings" panose="05000000000000000000" pitchFamily="2" charset="2"/>
              <a:buChar char="ì"/>
              <a:defRPr sz="2400"/>
            </a:lvl1pPr>
            <a:lvl2pPr marL="630238" indent="-271463">
              <a:buClr>
                <a:srgbClr val="C00000"/>
              </a:buClr>
              <a:buFont typeface="Wingdings" panose="05000000000000000000" pitchFamily="2" charset="2"/>
              <a:buChar char=""/>
              <a:defRPr sz="2000"/>
            </a:lvl2pPr>
            <a:lvl3pPr marL="803275" indent="-173038">
              <a:buClr>
                <a:srgbClr val="C00000"/>
              </a:buClr>
              <a:buFont typeface="Wingdings" panose="05000000000000000000" pitchFamily="2" charset="2"/>
              <a:buChar char="§"/>
              <a:defRPr sz="1800"/>
            </a:lvl3pPr>
            <a:lvl4pPr marL="1074738" indent="-173038">
              <a:buClr>
                <a:srgbClr val="C00000"/>
              </a:buClr>
              <a:buFont typeface="Wingdings" panose="05000000000000000000" pitchFamily="2" charset="2"/>
              <a:buChar char="ü"/>
              <a:defRPr sz="1600"/>
            </a:lvl4pPr>
            <a:lvl5pPr>
              <a:buClr>
                <a:srgbClr val="C00000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738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02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03A83F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su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9067" y="893763"/>
            <a:ext cx="11598514" cy="3603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b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283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91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C000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860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03A83F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14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F960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136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F20D50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794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1034C8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055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073248" y="1490663"/>
            <a:ext cx="3824334" cy="3871912"/>
          </a:xfrm>
          <a:prstGeom prst="rect">
            <a:avLst/>
          </a:prstGeom>
          <a:solidFill>
            <a:srgbClr val="9F00CE"/>
          </a:solidFill>
        </p:spPr>
        <p:txBody>
          <a:bodyPr tIns="108000" rIns="36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39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9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15" name="Rectangle 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20D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Software </a:t>
            </a:r>
            <a:r>
              <a:rPr lang="es-AR" sz="4000" dirty="0" err="1" smtClean="0">
                <a:solidFill>
                  <a:schemeClr val="bg1"/>
                </a:solidFill>
              </a:rPr>
              <a:t>Development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20D5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F960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9F00CE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9F00C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Outsourcing</a:t>
            </a: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03A83F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03A83F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Consulting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1034C8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3" name="Rectangle 13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1034C8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4" name="TextBox 14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Infrastructure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0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4392105"/>
          </a:xfrm>
          <a:prstGeom prst="rect">
            <a:avLst/>
          </a:prstGeom>
          <a:gradFill flip="none" rotWithShape="1">
            <a:gsLst>
              <a:gs pos="0">
                <a:srgbClr val="9F00CE">
                  <a:tint val="66000"/>
                  <a:satMod val="160000"/>
                </a:srgbClr>
              </a:gs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465138" y="1417638"/>
            <a:ext cx="7697787" cy="52768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FF9600"/>
              </a:buClr>
              <a:buFont typeface="Wingdings" panose="05000000000000000000" pitchFamily="2" charset="2"/>
              <a:buChar char=""/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</a:p>
        </p:txBody>
      </p:sp>
      <p:sp>
        <p:nvSpPr>
          <p:cNvPr id="21" name="TextBox 15"/>
          <p:cNvSpPr txBox="1"/>
          <p:nvPr userDrawn="1"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smtClean="0">
                <a:solidFill>
                  <a:schemeClr val="bg1"/>
                </a:solidFill>
              </a:rPr>
              <a:t>Enterprise </a:t>
            </a:r>
            <a:r>
              <a:rPr lang="es-AR" sz="4000" dirty="0" err="1" smtClean="0">
                <a:solidFill>
                  <a:schemeClr val="bg1"/>
                </a:solidFill>
              </a:rPr>
              <a:t>Applications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F20D50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angle 22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angle 24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Rectangle 25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1034C8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6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07886" y="3189503"/>
            <a:ext cx="8548374" cy="387798"/>
          </a:xfrm>
          <a:prstGeom prst="rect">
            <a:avLst/>
          </a:prstGeom>
        </p:spPr>
        <p:txBody>
          <a:bodyPr lIns="0"/>
          <a:lstStyle>
            <a:lvl1pPr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8601"/>
            <a:ext cx="12191999" cy="3122612"/>
          </a:xfrm>
          <a:solidFill>
            <a:srgbClr val="9F00CE"/>
          </a:solidFill>
        </p:spPr>
        <p:txBody>
          <a:bodyPr lIns="216000" tIns="21600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02025"/>
            <a:ext cx="12191999" cy="1881188"/>
          </a:xfrm>
          <a:prstGeom prst="rect">
            <a:avLst/>
          </a:prstGeom>
          <a:solidFill>
            <a:schemeClr val="accent5"/>
          </a:solidFill>
        </p:spPr>
        <p:txBody>
          <a:bodyPr lIns="216000" tIns="21600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F96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Red &amp;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13"/>
            <a:ext cx="12192000" cy="5383213"/>
          </a:xfrm>
          <a:prstGeom prst="rect">
            <a:avLst/>
          </a:prstGeom>
          <a:solidFill>
            <a:srgbClr val="F20D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07712" y="3502026"/>
            <a:ext cx="10589876" cy="89108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16" name="Rectangle 15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681" r:id="rId7"/>
    <p:sldLayoutId id="2147483927" r:id="rId8"/>
    <p:sldLayoutId id="2147483928" r:id="rId9"/>
    <p:sldLayoutId id="2147483929" r:id="rId10"/>
    <p:sldLayoutId id="2147483930" r:id="rId11"/>
    <p:sldLayoutId id="2147483926" r:id="rId12"/>
    <p:sldLayoutId id="2147483682" r:id="rId13"/>
    <p:sldLayoutId id="2147483941" r:id="rId14"/>
    <p:sldLayoutId id="2147483943" r:id="rId15"/>
    <p:sldLayoutId id="214748394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92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2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31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3" y="228602"/>
            <a:ext cx="1159851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6147" y="6545748"/>
            <a:ext cx="10175647" cy="72000"/>
            <a:chOff x="306147" y="6545748"/>
            <a:chExt cx="10175647" cy="72000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306147" y="6545748"/>
              <a:ext cx="2016000" cy="72000"/>
            </a:xfrm>
            <a:prstGeom prst="rect">
              <a:avLst/>
            </a:prstGeom>
            <a:solidFill>
              <a:srgbClr val="9F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2346059" y="6545748"/>
              <a:ext cx="2016000" cy="72000"/>
            </a:xfrm>
            <a:prstGeom prst="rect">
              <a:avLst/>
            </a:prstGeom>
            <a:solidFill>
              <a:srgbClr val="F20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4385971" y="6545748"/>
              <a:ext cx="2016000" cy="72000"/>
            </a:xfrm>
            <a:prstGeom prst="rect">
              <a:avLst/>
            </a:prstGeom>
            <a:solidFill>
              <a:srgbClr val="0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6425883" y="6545748"/>
              <a:ext cx="2016000" cy="72000"/>
            </a:xfrm>
            <a:prstGeom prst="rect">
              <a:avLst/>
            </a:prstGeom>
            <a:solidFill>
              <a:srgbClr val="103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8465794" y="6545748"/>
              <a:ext cx="2016000" cy="72000"/>
            </a:xfrm>
            <a:prstGeom prst="rect">
              <a:avLst/>
            </a:prstGeom>
            <a:solidFill>
              <a:srgbClr val="FF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705" y="6180040"/>
            <a:ext cx="1522755" cy="4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bg2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63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100000"/>
        <a:buFontTx/>
        <a:buBlip>
          <a:blip r:embed="rId8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1463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630238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73038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tabLst>
          <a:tab pos="914400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184150" algn="l" defTabSz="914363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90000"/>
        <a:buFont typeface="Arial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hyperlink" Target="http://www.youtube.com/user/BaufestChannel" TargetMode="External"/><Relationship Id="rId2" Type="http://schemas.openxmlformats.org/officeDocument/2006/relationships/hyperlink" Target="https://twitter.com/Baufest" TargetMode="Externa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hyperlink" Target="http://www.linkedin.com/company/baufest" TargetMode="External"/><Relationship Id="rId9" Type="http://schemas.openxmlformats.org/officeDocument/2006/relationships/hyperlink" Target="http://www.baufest.com/index.php/es/acerca-de-baufest/contacten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Designing</a:t>
            </a:r>
            <a:r>
              <a:rPr lang="es-AR" dirty="0" smtClean="0"/>
              <a:t> </a:t>
            </a:r>
            <a:r>
              <a:rPr lang="es-AR" dirty="0" err="1" smtClean="0"/>
              <a:t>Testable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1307712" y="4403726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endParaRPr lang="es-AR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1323632" y="3968322"/>
            <a:ext cx="10589876" cy="89108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s-AR" sz="2400" dirty="0" err="1" smtClean="0"/>
              <a:t>Part</a:t>
            </a:r>
            <a:r>
              <a:rPr lang="es-AR" sz="2400" dirty="0" smtClean="0"/>
              <a:t> I: </a:t>
            </a:r>
            <a:r>
              <a:rPr lang="es-AR" sz="2400" dirty="0" err="1" smtClean="0"/>
              <a:t>Unit</a:t>
            </a:r>
            <a:r>
              <a:rPr lang="es-AR" sz="2400" dirty="0" smtClean="0"/>
              <a:t> </a:t>
            </a:r>
            <a:r>
              <a:rPr lang="es-AR" sz="2400" dirty="0" err="1" smtClean="0"/>
              <a:t>Tests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1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US" dirty="0">
                <a:latin typeface="Avenir 45 Book (Body)"/>
              </a:rPr>
              <a:t>Don’t mix object graph instantiation with application logic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Ask for things, don't look for things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do work in constructor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global state and singletons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Be careful with static methods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Favor polymorphism over conditionals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service objects with value objects</a:t>
            </a:r>
            <a:endParaRPr lang="es-AR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Avenir 45 Book (Body)"/>
              </a:rPr>
              <a:t> Don’t mix concerns</a:t>
            </a:r>
            <a:endParaRPr lang="es-AR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6: Writing Testable Code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3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Avoids coupling your code directly to third-party libraries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i="1" dirty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You can change the third-party library without changing your code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Allows mocking of </a:t>
            </a:r>
            <a:r>
              <a:rPr lang="en-GB" b="1" dirty="0">
                <a:latin typeface="Avenir 45 Book (Body)"/>
              </a:rPr>
              <a:t>static</a:t>
            </a:r>
            <a:r>
              <a:rPr lang="en-GB" dirty="0">
                <a:latin typeface="Avenir 45 Book (Body)"/>
              </a:rPr>
              <a:t> third-party dependencies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Do not </a:t>
            </a:r>
            <a:r>
              <a:rPr lang="en-GB" b="1" dirty="0">
                <a:latin typeface="Avenir 45 Book (Body)"/>
              </a:rPr>
              <a:t>always</a:t>
            </a:r>
            <a:r>
              <a:rPr lang="en-GB" dirty="0">
                <a:latin typeface="Avenir 45 Book (Body)"/>
              </a:rPr>
              <a:t> use wrappers for third-party dependencies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3849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7: Use wrappers to encapsulate static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0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err="1" smtClean="0">
                <a:latin typeface="Avenir 45 Book (Body)"/>
              </a:rPr>
              <a:t>Cleanup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51" y="2399007"/>
            <a:ext cx="9225897" cy="286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09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Build solution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8" y="2916111"/>
            <a:ext cx="11222603" cy="128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841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Unit tests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7" y="2099654"/>
            <a:ext cx="10733425" cy="3318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84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Publish </a:t>
            </a:r>
            <a:r>
              <a:rPr lang="en-GB" dirty="0">
                <a:latin typeface="Avenir 45 Book (Body)"/>
              </a:rPr>
              <a:t>websites &amp; services (optional)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1" y="2502374"/>
            <a:ext cx="11656498" cy="2113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999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Deploy </a:t>
            </a:r>
            <a:r>
              <a:rPr lang="en-GB" dirty="0">
                <a:latin typeface="Avenir 45 Book (Body)"/>
              </a:rPr>
              <a:t>(optional)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" y="2449918"/>
            <a:ext cx="10752535" cy="247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04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8: Create </a:t>
            </a:r>
            <a:r>
              <a:rPr lang="en-US" sz="3600" dirty="0" err="1">
                <a:solidFill>
                  <a:schemeClr val="bg1"/>
                </a:solidFill>
              </a:rPr>
              <a:t>MSBuild</a:t>
            </a:r>
            <a:r>
              <a:rPr lang="en-US" sz="3600" dirty="0">
                <a:solidFill>
                  <a:schemeClr val="bg1"/>
                </a:solidFill>
              </a:rPr>
              <a:t> configuration</a:t>
            </a:r>
            <a:endParaRPr lang="es-AR" sz="3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3" y="1590197"/>
            <a:ext cx="9383294" cy="404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543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</a:t>
            </a:r>
            <a:r>
              <a:rPr lang="en-GB" dirty="0">
                <a:latin typeface="Avenir 45 Book (Body)"/>
              </a:rPr>
              <a:t>Set up CI Job (Jenkins)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00" y="1877008"/>
            <a:ext cx="7972199" cy="422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837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9: Upload solution to CI server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Run </a:t>
            </a:r>
            <a:r>
              <a:rPr lang="en-GB" dirty="0" err="1" smtClean="0">
                <a:latin typeface="Avenir 45 Book (Body)"/>
              </a:rPr>
              <a:t>MSBuild</a:t>
            </a:r>
            <a:r>
              <a:rPr lang="en-GB" dirty="0" smtClean="0">
                <a:latin typeface="Avenir 45 Book (Body)"/>
              </a:rPr>
              <a:t> file</a:t>
            </a:r>
            <a:endParaRPr lang="en-GB" i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58" y="2822321"/>
            <a:ext cx="11200084" cy="147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78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Agenda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8073248" y="-38100"/>
            <a:ext cx="4118752" cy="5413375"/>
          </a:xfrm>
          <a:solidFill>
            <a:srgbClr val="FF9600"/>
          </a:solidFill>
        </p:spPr>
        <p:txBody>
          <a:bodyPr/>
          <a:lstStyle/>
          <a:p>
            <a:endParaRPr lang="es-AR" dirty="0"/>
          </a:p>
        </p:txBody>
      </p:sp>
      <p:grpSp>
        <p:nvGrpSpPr>
          <p:cNvPr id="4" name="Group 3"/>
          <p:cNvGrpSpPr/>
          <p:nvPr/>
        </p:nvGrpSpPr>
        <p:grpSpPr>
          <a:xfrm>
            <a:off x="365333" y="1663925"/>
            <a:ext cx="5309041" cy="439246"/>
            <a:chOff x="369947" y="1663925"/>
            <a:chExt cx="5309041" cy="439246"/>
          </a:xfrm>
        </p:grpSpPr>
        <p:sp>
          <p:nvSpPr>
            <p:cNvPr id="18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Objectives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5333" y="2379460"/>
            <a:ext cx="5309041" cy="439246"/>
            <a:chOff x="369947" y="1663925"/>
            <a:chExt cx="5309041" cy="439246"/>
          </a:xfrm>
        </p:grpSpPr>
        <p:sp>
          <p:nvSpPr>
            <p:cNvPr id="22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3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Tips</a:t>
              </a:r>
            </a:p>
          </p:txBody>
        </p:sp>
        <p:sp>
          <p:nvSpPr>
            <p:cNvPr id="24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5333" y="3094995"/>
            <a:ext cx="5309041" cy="439246"/>
            <a:chOff x="369947" y="1663925"/>
            <a:chExt cx="5309041" cy="439246"/>
          </a:xfrm>
        </p:grpSpPr>
        <p:sp>
          <p:nvSpPr>
            <p:cNvPr id="27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Unit Tests: Architecture Samples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29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33" y="3810530"/>
            <a:ext cx="5309041" cy="439246"/>
            <a:chOff x="369947" y="1663925"/>
            <a:chExt cx="5309041" cy="439246"/>
          </a:xfrm>
        </p:grpSpPr>
        <p:sp>
          <p:nvSpPr>
            <p:cNvPr id="40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1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Feedback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2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5333" y="4526064"/>
            <a:ext cx="5309041" cy="439246"/>
            <a:chOff x="369947" y="1663925"/>
            <a:chExt cx="5309041" cy="439246"/>
          </a:xfrm>
        </p:grpSpPr>
        <p:sp>
          <p:nvSpPr>
            <p:cNvPr id="44" name="Rektangel 30"/>
            <p:cNvSpPr>
              <a:spLocks noChangeArrowheads="1"/>
            </p:cNvSpPr>
            <p:nvPr/>
          </p:nvSpPr>
          <p:spPr bwMode="auto">
            <a:xfrm>
              <a:off x="878388" y="1663925"/>
              <a:ext cx="4800600" cy="424814"/>
            </a:xfrm>
            <a:prstGeom prst="rect">
              <a:avLst/>
            </a:prstGeom>
            <a:gradFill rotWithShape="1">
              <a:gsLst>
                <a:gs pos="0">
                  <a:srgbClr val="D7D8D9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4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45" name="Tekstboks 44"/>
            <p:cNvSpPr txBox="1">
              <a:spLocks noChangeArrowheads="1"/>
            </p:cNvSpPr>
            <p:nvPr/>
          </p:nvSpPr>
          <p:spPr bwMode="auto">
            <a:xfrm>
              <a:off x="878388" y="1712765"/>
              <a:ext cx="480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586130" fontAlgn="base">
                <a:spcBef>
                  <a:spcPct val="0"/>
                </a:spcBef>
                <a:spcAft>
                  <a:spcPct val="0"/>
                </a:spcAft>
              </a:pPr>
              <a:r>
                <a:rPr lang="da-DK" dirty="0" smtClean="0">
                  <a:solidFill>
                    <a:srgbClr val="E6E6E6">
                      <a:lumMod val="10000"/>
                    </a:srgbClr>
                  </a:solidFill>
                  <a:latin typeface="Segoe UI Light" panose="020B0502040204020203" pitchFamily="34" charset="0"/>
                  <a:ea typeface="ＭＳ Ｐゴシック" charset="-128"/>
                  <a:cs typeface="Segoe UI Light" panose="020B0502040204020203" pitchFamily="34" charset="0"/>
                </a:rPr>
                <a:t>Summary</a:t>
              </a:r>
              <a:endParaRPr lang="da-DK" dirty="0">
                <a:solidFill>
                  <a:srgbClr val="E6E6E6">
                    <a:lumMod val="10000"/>
                  </a:srgbClr>
                </a:solidFill>
                <a:latin typeface="Segoe UI Light" panose="020B0502040204020203" pitchFamily="34" charset="0"/>
                <a:ea typeface="ＭＳ Ｐゴシック" charset="-128"/>
                <a:cs typeface="Segoe UI Light" panose="020B0502040204020203" pitchFamily="34" charset="0"/>
              </a:endParaRPr>
            </a:p>
          </p:txBody>
        </p:sp>
        <p:sp>
          <p:nvSpPr>
            <p:cNvPr id="46" name="Rektangel 7"/>
            <p:cNvSpPr>
              <a:spLocks noChangeArrowheads="1"/>
            </p:cNvSpPr>
            <p:nvPr/>
          </p:nvSpPr>
          <p:spPr bwMode="auto">
            <a:xfrm>
              <a:off x="369947" y="1691691"/>
              <a:ext cx="413386" cy="411480"/>
            </a:xfrm>
            <a:prstGeom prst="rect">
              <a:avLst/>
            </a:prstGeom>
            <a:solidFill>
              <a:srgbClr val="FF960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-411458" algn="ctr" defTabSz="5861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da-DK" sz="18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09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Questions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9" y="1322164"/>
            <a:ext cx="4661777" cy="466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0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412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Feedback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do you think about using these practices in your projects?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>
                <a:latin typeface="Avenir 45 Book (Body)"/>
              </a:rPr>
              <a:t> 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 advantages would you have by incorporating these practices in your current project?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What’s your take on </a:t>
            </a:r>
            <a:r>
              <a:rPr lang="en-GB" smtClean="0">
                <a:latin typeface="Avenir 45 Book (Body)"/>
              </a:rPr>
              <a:t>the concepts </a:t>
            </a:r>
            <a:r>
              <a:rPr lang="en-GB" dirty="0" smtClean="0">
                <a:latin typeface="Avenir 45 Book (Body)"/>
              </a:rPr>
              <a:t>of today’s talk?</a:t>
            </a: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7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Summary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GB" dirty="0" smtClean="0">
                <a:latin typeface="Avenir 45 Book (Body)"/>
              </a:rPr>
              <a:t>These practices: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Make your code more maintainable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Minimize the number of errors in the final product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early detection of errors in the development environment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Reduce development and maintenance time over the project’s lifecycle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Avenir 45 Book (Body)"/>
              </a:rPr>
              <a:t> Improve the quality of the final product</a:t>
            </a:r>
            <a:endParaRPr lang="en-GB" b="1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86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Summary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None/>
            </a:pPr>
            <a:r>
              <a:rPr lang="en-US" dirty="0" smtClean="0">
                <a:latin typeface="Avenir 45 Book (Body)"/>
              </a:rPr>
              <a:t>These </a:t>
            </a:r>
            <a:r>
              <a:rPr lang="en-US" dirty="0">
                <a:latin typeface="Avenir 45 Book (Body)"/>
              </a:rPr>
              <a:t>practices </a:t>
            </a:r>
            <a:r>
              <a:rPr lang="en-US" dirty="0" smtClean="0">
                <a:latin typeface="Avenir 45 Book (Body)"/>
              </a:rPr>
              <a:t>will also</a:t>
            </a:r>
            <a:r>
              <a:rPr lang="en-GB" dirty="0" smtClean="0">
                <a:latin typeface="Avenir 45 Book (Body)"/>
              </a:rPr>
              <a:t>:</a:t>
            </a: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endParaRPr lang="en-GB" dirty="0" smtClean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Improve the development team’s internal organization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Maintain a current build always available for testing, demos or deployment</a:t>
            </a: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Allow you to generate metrics of code quality, test coverage, etc.</a:t>
            </a: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881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6" y="212035"/>
            <a:ext cx="116760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Part II: Scenes of the next episode…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534" y="1312325"/>
            <a:ext cx="10987585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 smtClean="0">
                <a:latin typeface="Avenir 45 Book (Body)"/>
              </a:rPr>
              <a:t> Database Integration Tests</a:t>
            </a:r>
            <a:endParaRPr lang="en-GB" dirty="0">
              <a:latin typeface="Avenir 45 Book (Body)"/>
            </a:endParaRPr>
          </a:p>
          <a:p>
            <a:pPr marL="0" lvl="1" indent="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dirty="0">
                <a:latin typeface="Avenir 45 Book (Body)"/>
              </a:rPr>
              <a:t> </a:t>
            </a:r>
            <a:r>
              <a:rPr lang="en-GB" dirty="0" smtClean="0">
                <a:latin typeface="Avenir 45 Book (Body)"/>
              </a:rPr>
              <a:t>How to work with Legacy Code</a:t>
            </a:r>
          </a:p>
          <a:p>
            <a:pPr marL="0" lvl="1" indent="0">
              <a:spcBef>
                <a:spcPts val="1200"/>
              </a:spcBef>
              <a:buClrTx/>
              <a:buNone/>
            </a:pPr>
            <a:endParaRPr lang="en-GB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22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flipH="1">
            <a:off x="0" y="0"/>
            <a:ext cx="6769370" cy="6857215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5" name="Picture 2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66" y="6316699"/>
            <a:ext cx="275189" cy="275189"/>
          </a:xfrm>
          <a:prstGeom prst="rect">
            <a:avLst/>
          </a:prstGeom>
        </p:spPr>
      </p:pic>
      <p:pic>
        <p:nvPicPr>
          <p:cNvPr id="26" name="Picture 25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66" y="6316700"/>
            <a:ext cx="274105" cy="274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66" y="6316700"/>
            <a:ext cx="274105" cy="274105"/>
          </a:xfrm>
          <a:prstGeom prst="rect">
            <a:avLst/>
          </a:prstGeom>
        </p:spPr>
      </p:pic>
      <p:pic>
        <p:nvPicPr>
          <p:cNvPr id="28" name="Picture 2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66" y="6316700"/>
            <a:ext cx="274105" cy="274105"/>
          </a:xfrm>
          <a:prstGeom prst="rect">
            <a:avLst/>
          </a:prstGeom>
        </p:spPr>
      </p:pic>
      <p:pic>
        <p:nvPicPr>
          <p:cNvPr id="29" name="Picture 28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66" y="6316699"/>
            <a:ext cx="274105" cy="274105"/>
          </a:xfrm>
          <a:prstGeom prst="rect">
            <a:avLst/>
          </a:prstGeom>
        </p:spPr>
      </p:pic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390935" y="2668636"/>
            <a:ext cx="1728000" cy="2061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Buenos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" dirty="0" smtClean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Santa Fe</a:t>
            </a:r>
            <a:endParaRPr lang="en-US" sz="1000" b="1" dirty="0">
              <a:solidFill>
                <a:srgbClr val="C0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.: +54 (342) 412-0368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San Jerónimo 1838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S3000FPP, Santa Fe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0390935" y="4807198"/>
            <a:ext cx="1728000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</a:t>
            </a:r>
            <a:r>
              <a:rPr lang="es-ES" sz="900" dirty="0" err="1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Giralte</a:t>
            </a: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</a:t>
            </a:r>
            <a:r>
              <a:rPr lang="es-E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Spain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10390935" y="1292391"/>
            <a:ext cx="1728000" cy="1299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  <a:endParaRPr lang="en-US" sz="1200" b="1" dirty="0">
              <a:solidFill>
                <a:srgbClr val="740000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Tel.: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 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Fax: +52 (55) </a:t>
            </a:r>
            <a:r>
              <a:rPr lang="es-AR" sz="900" dirty="0">
                <a:latin typeface="Calibri" panose="020F0502020204030204" pitchFamily="34" charset="0"/>
                <a:cs typeface="Arial" pitchFamily="34" charset="0"/>
              </a:rPr>
              <a:t>5531-8878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Avda. Ejército Nacional 678,</a:t>
            </a:r>
            <a:b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Col. Polanco Reforma,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Distrito Federal C.P. 11550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México </a:t>
            </a:r>
            <a:r>
              <a:rPr lang="es-MX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D.F.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0390935" y="147777"/>
            <a:ext cx="1728191" cy="1067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00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9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900" dirty="0" smtClean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dirty="0" smtClean="0">
                <a:latin typeface="Calibri" panose="020F0502020204030204" pitchFamily="34" charset="0"/>
                <a:cs typeface="Arial" pitchFamily="34" charset="0"/>
              </a:rPr>
              <a:t>USA</a:t>
            </a:r>
            <a:endParaRPr lang="es-ES" sz="9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9027" y="431800"/>
            <a:ext cx="5542974" cy="5440293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Thanks</a:t>
            </a:r>
            <a:r>
              <a:rPr lang="es-AR" sz="6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!</a:t>
            </a: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Leandro Goldin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lgoldin@baufest.com</a:t>
            </a: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Smirnoff</a:t>
            </a:r>
            <a: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csmirnoff@baufest.com</a:t>
            </a:r>
            <a:br>
              <a:rPr lang="es-AR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AR" sz="20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AR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6" y="0"/>
            <a:ext cx="3035238" cy="61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3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Divulge the use of best practices such as unit &amp; integration testing and continuous integration</a:t>
            </a:r>
            <a: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  <a:t/>
            </a:r>
            <a:br>
              <a:rPr lang="en-GB" sz="1600" b="1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600" b="1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Provide developers with the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</a:rPr>
              <a:t>necessary </a:t>
            </a: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tools to design and develop applications using these practices (How?)</a:t>
            </a:r>
            <a:b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</a:br>
            <a:endParaRPr lang="en-GB" sz="1800" dirty="0" smtClean="0">
              <a:solidFill>
                <a:srgbClr val="000000"/>
              </a:solidFill>
              <a:latin typeface="Avenir 45 Book"/>
              <a:cs typeface="+mn-cs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r>
              <a:rPr lang="en-GB" sz="1800" dirty="0" smtClean="0">
                <a:solidFill>
                  <a:srgbClr val="000000"/>
                </a:solidFill>
                <a:latin typeface="Avenir 45 Book"/>
                <a:cs typeface="+mn-cs"/>
              </a:rPr>
              <a:t>Advantages of using these practices (Why?)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sz="4000" dirty="0" err="1" smtClean="0">
                <a:solidFill>
                  <a:schemeClr val="bg1"/>
                </a:solidFill>
              </a:rPr>
              <a:t>Objectives</a:t>
            </a:r>
            <a:endParaRPr lang="es-AR" sz="4000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502" y="1228035"/>
            <a:ext cx="33337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9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Tests</a:t>
            </a:r>
            <a:r>
              <a:rPr lang="es-AR" dirty="0" smtClean="0"/>
              <a:t>: </a:t>
            </a:r>
            <a:r>
              <a:rPr lang="es-AR" dirty="0" err="1" smtClean="0"/>
              <a:t>Architecture</a:t>
            </a:r>
            <a:r>
              <a:rPr lang="es-AR" dirty="0" smtClean="0"/>
              <a:t> </a:t>
            </a:r>
            <a:r>
              <a:rPr lang="es-AR" dirty="0" err="1" smtClean="0"/>
              <a:t>Tips</a:t>
            </a:r>
            <a:r>
              <a:rPr lang="es-AR" dirty="0" smtClean="0"/>
              <a:t> &amp; </a:t>
            </a:r>
            <a:r>
              <a:rPr lang="es-AR" dirty="0" err="1" smtClean="0"/>
              <a:t>Samples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48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814280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b="1" dirty="0" smtClean="0">
                <a:latin typeface="+mn-lt"/>
              </a:rPr>
              <a:t> Maintainability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+mn-lt"/>
              </a:rPr>
              <a:t>Allows </a:t>
            </a:r>
            <a:r>
              <a:rPr lang="en-GB" sz="1800" dirty="0">
                <a:latin typeface="+mn-lt"/>
              </a:rPr>
              <a:t>the internal implementation of the concrete classes to change without having to modify the application code.</a:t>
            </a:r>
          </a:p>
          <a:p>
            <a:pPr marL="0" indent="0">
              <a:buClrTx/>
            </a:pPr>
            <a:r>
              <a:rPr lang="en-GB" altLang="es-AR" sz="2000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Extensibility</a:t>
            </a:r>
            <a:endParaRPr lang="es-AR" sz="2000" b="1" dirty="0">
              <a:latin typeface="+mn-lt"/>
            </a:endParaRP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creation of different concrete classes which implement the interface without having to modify the application code.</a:t>
            </a:r>
          </a:p>
          <a:p>
            <a:pPr marL="0" indent="0">
              <a:buClrTx/>
            </a:pPr>
            <a:r>
              <a:rPr lang="es-AR" sz="2000" b="1" dirty="0">
                <a:latin typeface="+mn-lt"/>
              </a:rPr>
              <a:t> </a:t>
            </a:r>
            <a:r>
              <a:rPr lang="es-AR" sz="2000" b="1" dirty="0" err="1">
                <a:latin typeface="+mn-lt"/>
              </a:rPr>
              <a:t>Testability</a:t>
            </a:r>
            <a:r>
              <a:rPr lang="es-AR" sz="2000" dirty="0">
                <a:latin typeface="+mn-lt"/>
              </a:rPr>
              <a:t> </a:t>
            </a:r>
            <a:r>
              <a:rPr lang="es-AR" sz="1600" dirty="0">
                <a:latin typeface="+mn-lt"/>
              </a:rPr>
              <a:t>(</a:t>
            </a:r>
            <a:r>
              <a:rPr lang="es-AR" sz="1600" dirty="0" err="1">
                <a:latin typeface="+mn-lt"/>
              </a:rPr>
              <a:t>when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used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together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with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Tip</a:t>
            </a:r>
            <a:r>
              <a:rPr lang="es-AR" sz="1600" dirty="0">
                <a:latin typeface="+mn-lt"/>
              </a:rPr>
              <a:t> 2)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Allows the use of Mock classes to unit test components 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GB" altLang="es-AR" sz="1800" dirty="0">
                <a:latin typeface="+mn-lt"/>
              </a:rPr>
              <a:t>Application code does not depend on the concrete class 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1: Program to an interface, not an implementation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84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515937" y="1228035"/>
            <a:ext cx="11152899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An injection is the passing of a dependency (a service) to a dependent object (a client). The service is made part of the client's state. The client does not build or find the service.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Requires the client to provide a parameter in a constructor for the dependency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public Constructor (</a:t>
            </a:r>
            <a:r>
              <a:rPr lang="en-US" sz="1800" dirty="0" err="1">
                <a:solidFill>
                  <a:prstClr val="black"/>
                </a:solidFill>
                <a:latin typeface="Avenir 45 Book (Body)"/>
              </a:rPr>
              <a:t>IDependency</a:t>
            </a:r>
            <a:r>
              <a:rPr lang="en-US" sz="1800" dirty="0">
                <a:solidFill>
                  <a:prstClr val="black"/>
                </a:solidFill>
                <a:latin typeface="Avenir 45 Book (Body)"/>
              </a:rPr>
              <a:t> dependency)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Removes all knowledge about a concrete implementation a client needs to use, promoting reusability, testability and maintainability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Mock objects can be injected for unit-testing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Adheres to Dependency inversion principle</a:t>
            </a:r>
            <a:endParaRPr lang="en-US" sz="2000" dirty="0">
              <a:solidFill>
                <a:prstClr val="black"/>
              </a:solidFill>
              <a:latin typeface="Avenir 45 Book (Body)"/>
            </a:endParaRPr>
          </a:p>
          <a:p>
            <a:pPr lvl="0" fontAlgn="base">
              <a:spcAft>
                <a:spcPct val="0"/>
              </a:spcAft>
              <a:buClrTx/>
            </a:pPr>
            <a:r>
              <a:rPr lang="en-US" sz="2000" dirty="0">
                <a:solidFill>
                  <a:prstClr val="black"/>
                </a:solidFill>
                <a:latin typeface="Avenir 45 Book (Body)"/>
              </a:rPr>
              <a:t>Makes violations of the Single Responsibility Principle obvious</a:t>
            </a:r>
            <a:endParaRPr lang="en-GB" sz="2000" dirty="0">
              <a:solidFill>
                <a:prstClr val="black"/>
              </a:solidFill>
              <a:latin typeface="Avenir 45 Book (Body)"/>
            </a:endParaRP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public Constructor(IClass1 c1, IClass2 c2, IClass3 c3, IClass4 c4, IClass5 c5, ……)</a:t>
            </a:r>
          </a:p>
          <a:p>
            <a:pPr lvl="0" fontAlgn="base">
              <a:spcAft>
                <a:spcPct val="0"/>
              </a:spcAft>
              <a:buClrTx/>
            </a:pPr>
            <a:r>
              <a:rPr lang="en-GB" sz="2000" dirty="0">
                <a:solidFill>
                  <a:prstClr val="black"/>
                </a:solidFill>
                <a:latin typeface="Avenir 45 Book (Body)"/>
              </a:rPr>
              <a:t>Dependency injection frameworks (IOC)</a:t>
            </a:r>
          </a:p>
          <a:p>
            <a:pPr marL="534988" lvl="1" indent="-261938" fontAlgn="base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Ninject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SimpleInjector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Castle, </a:t>
            </a:r>
            <a:r>
              <a:rPr lang="en-GB" sz="1800" dirty="0" err="1">
                <a:solidFill>
                  <a:prstClr val="black"/>
                </a:solidFill>
                <a:latin typeface="Avenir 45 Book (Body)"/>
              </a:rPr>
              <a:t>Autofac</a:t>
            </a:r>
            <a:r>
              <a:rPr lang="en-GB" sz="1800" dirty="0">
                <a:solidFill>
                  <a:prstClr val="black"/>
                </a:solidFill>
                <a:latin typeface="Avenir 45 Book (Body)"/>
              </a:rPr>
              <a:t>, Unity, Spring.NET…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6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2: Use Constructor dependency injection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66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394213"/>
            <a:ext cx="11219597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Ideal for cases where a type will implement only some/part of the behaviour exposed by the superclass. 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subclasses to implement new functionality without affecting other subclasses.</a:t>
            </a:r>
          </a:p>
          <a:p>
            <a:pPr marL="0" indent="0">
              <a:buClrTx/>
            </a:pPr>
            <a:r>
              <a:rPr lang="en-GB" sz="2000" dirty="0">
                <a:latin typeface="Avenir 45 Book (Body)"/>
              </a:rPr>
              <a:t> Allows behaviour to change on the fly.</a:t>
            </a: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 smtClean="0">
              <a:latin typeface="Avenir 45 Book (Body)"/>
            </a:endParaRPr>
          </a:p>
          <a:p>
            <a:pPr marL="0" indent="0">
              <a:buClrTx/>
              <a:buNone/>
            </a:pPr>
            <a:endParaRPr lang="en-GB" sz="2000" b="1" dirty="0">
              <a:latin typeface="Avenir 45 Book (Body)"/>
            </a:endParaRPr>
          </a:p>
          <a:p>
            <a:pPr marL="0" indent="0">
              <a:buClrTx/>
            </a:pPr>
            <a:r>
              <a:rPr lang="en-GB" sz="2000" b="1" dirty="0">
                <a:latin typeface="Avenir 45 Book (Body)"/>
              </a:rPr>
              <a:t> </a:t>
            </a:r>
            <a:r>
              <a:rPr lang="en-US" sz="2000" i="1" dirty="0">
                <a:latin typeface="Avenir 45 Book (Body)"/>
              </a:rPr>
              <a:t>Prefer composition over inheritance as it is more malleable / easy to modify later, but do not use a compose-always approach</a:t>
            </a:r>
            <a:endParaRPr lang="en-GB" sz="20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3</a:t>
            </a:r>
            <a:r>
              <a:rPr lang="en-US" sz="3600" dirty="0">
                <a:solidFill>
                  <a:schemeClr val="bg1"/>
                </a:solidFill>
              </a:rPr>
              <a:t>: </a:t>
            </a:r>
            <a:r>
              <a:rPr lang="en-US" sz="3600" dirty="0" err="1">
                <a:solidFill>
                  <a:schemeClr val="bg1"/>
                </a:solidFill>
              </a:rPr>
              <a:t>Favour</a:t>
            </a:r>
            <a:r>
              <a:rPr lang="en-US" sz="3600" dirty="0">
                <a:solidFill>
                  <a:schemeClr val="bg1"/>
                </a:solidFill>
              </a:rPr>
              <a:t> composition over inheritance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7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039366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2000" dirty="0">
                <a:latin typeface="Avenir 45 Book (Body)"/>
              </a:rPr>
              <a:t>How to write unit tests: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marL="0" indent="0">
              <a:buClrTx/>
            </a:pPr>
            <a:r>
              <a:rPr lang="en-US" sz="2000" dirty="0">
                <a:latin typeface="Avenir 45 Book (Body)"/>
              </a:rPr>
              <a:t> A good unit test: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Documents your design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Has full control over all the pieces running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Can be run in any order if part of many other tests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Consistently returns the same result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Tests a single logical concept in the system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named clearly and consistently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readable</a:t>
            </a:r>
          </a:p>
          <a:p>
            <a:pPr marL="547688" lvl="1" indent="-285750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Is maintainable</a:t>
            </a:r>
            <a:endParaRPr lang="en-GB" sz="1800" i="1" dirty="0">
              <a:latin typeface="Avenir 45 Book (Body)"/>
            </a:endParaRP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4: Generate Unit tests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1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76534" y="1121258"/>
            <a:ext cx="11052856" cy="432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050" marR="0" indent="-2730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§"/>
              <a:tabLst/>
              <a:defRPr lang="en-US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"/>
              <a:tabLst/>
              <a:defRPr lang="en-US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3288" marR="0" indent="-274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Wingdings" pitchFamily="2" charset="2"/>
              <a:buChar char="ü"/>
              <a:tabLst/>
              <a:defRPr lang="en-US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810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Tx/>
              <a:buFont typeface="Arial" pitchFamily="34" charset="0"/>
              <a:buChar char="•"/>
              <a:tabLst/>
              <a:defRPr lang="en-US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58888" marR="0" indent="-1778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lang="es-AR"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000" dirty="0">
                <a:latin typeface="Avenir 45 Book (Body)"/>
              </a:rPr>
              <a:t>Mock objects are simulated objects that mimic the behavior of real objects in controlled ways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Not all code is self contained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A unit test should test code without testing dependencies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Refer to Tips 1 and 2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Program to an interface, not an implementation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Use Constructor dependency injection</a:t>
            </a:r>
          </a:p>
          <a:p>
            <a:pPr>
              <a:buClrTx/>
            </a:pPr>
            <a:r>
              <a:rPr lang="en-US" sz="2000" dirty="0">
                <a:latin typeface="Avenir 45 Book (Body)"/>
              </a:rPr>
              <a:t>How to write unit tests using mocks: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Setup preconditions including the setup of mock objects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Inject mocked dependencies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Execute the code to be tested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Assert on the expected results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sz="1800" dirty="0">
                <a:latin typeface="Avenir 45 Book (Body)"/>
              </a:rPr>
              <a:t>Verify that the mock object was called the expected </a:t>
            </a:r>
            <a:r>
              <a:rPr lang="en-US" sz="1800" dirty="0" smtClean="0">
                <a:latin typeface="Avenir 45 Book (Body)"/>
              </a:rPr>
              <a:t>number of </a:t>
            </a:r>
            <a:r>
              <a:rPr lang="en-US" sz="1800" dirty="0">
                <a:latin typeface="Avenir 45 Book (Body)"/>
              </a:rPr>
              <a:t>times and with the expected parameters</a:t>
            </a:r>
          </a:p>
          <a:p>
            <a:pPr lvl="0" defTabSz="914363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ä"/>
            </a:pPr>
            <a:endParaRPr lang="es-AR" sz="1400" b="1" dirty="0">
              <a:solidFill>
                <a:srgbClr val="000000"/>
              </a:solidFill>
              <a:latin typeface="Avenir 45 Book (Body)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252" y="1"/>
            <a:ext cx="12218504" cy="1016000"/>
          </a:xfrm>
          <a:prstGeom prst="rect">
            <a:avLst/>
          </a:prstGeom>
          <a:solidFill>
            <a:srgbClr val="FF96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+mn-cs"/>
              </a:rPr>
              <a:t>  </a:t>
            </a: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-108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937" y="212035"/>
            <a:ext cx="110134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Tip </a:t>
            </a:r>
            <a:r>
              <a:rPr lang="en-US" sz="3600" dirty="0">
                <a:solidFill>
                  <a:schemeClr val="bg1"/>
                </a:solidFill>
              </a:rPr>
              <a:t>5: Mock dependencies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19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W1 Metro Template 16x9">
  <a:themeElements>
    <a:clrScheme name="S1 - 2">
      <a:dk1>
        <a:srgbClr val="000000"/>
      </a:dk1>
      <a:lt1>
        <a:srgbClr val="FFFFFF"/>
      </a:lt1>
      <a:dk2>
        <a:srgbClr val="BDBEC0"/>
      </a:dk2>
      <a:lt2>
        <a:srgbClr val="D21034"/>
      </a:lt2>
      <a:accent1>
        <a:srgbClr val="003C79"/>
      </a:accent1>
      <a:accent2>
        <a:srgbClr val="002F5D"/>
      </a:accent2>
      <a:accent3>
        <a:srgbClr val="007E3A"/>
      </a:accent3>
      <a:accent4>
        <a:srgbClr val="006233"/>
      </a:accent4>
      <a:accent5>
        <a:srgbClr val="616265"/>
      </a:accent5>
      <a:accent6>
        <a:srgbClr val="D21034"/>
      </a:accent6>
      <a:hlink>
        <a:srgbClr val="D21034"/>
      </a:hlink>
      <a:folHlink>
        <a:srgbClr val="D21034"/>
      </a:folHlink>
    </a:clrScheme>
    <a:fontScheme name="SoftwareOne">
      <a:majorFont>
        <a:latin typeface="Avenir 65 Medium"/>
        <a:ea typeface=""/>
        <a:cs typeface=""/>
      </a:majorFont>
      <a:minorFont>
        <a:latin typeface="Avenir 45 Book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719</Words>
  <Application>Microsoft Office PowerPoint</Application>
  <PresentationFormat>Widescreen</PresentationFormat>
  <Paragraphs>178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Avenir 45 Book</vt:lpstr>
      <vt:lpstr>Avenir 45 Book (Body)</vt:lpstr>
      <vt:lpstr>Avenir 65 Medium</vt:lpstr>
      <vt:lpstr>Book Antiqua</vt:lpstr>
      <vt:lpstr>Calibri</vt:lpstr>
      <vt:lpstr>Segoe UI</vt:lpstr>
      <vt:lpstr>Segoe UI Light</vt:lpstr>
      <vt:lpstr>Wingdings</vt:lpstr>
      <vt:lpstr>SW1 Metro Template 16x9</vt:lpstr>
      <vt:lpstr>1_SW1 Metro Template 16x9</vt:lpstr>
      <vt:lpstr>Designing Testable Applications</vt:lpstr>
      <vt:lpstr>Agenda</vt:lpstr>
      <vt:lpstr>PowerPoint Presentation</vt:lpstr>
      <vt:lpstr>Unit Tests: Architecture Tips &amp;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</vt:lpstr>
      <vt:lpstr>PowerPoint Presentation</vt:lpstr>
      <vt:lpstr>Summary</vt:lpstr>
      <vt:lpstr>PowerPoint Presentation</vt:lpstr>
      <vt:lpstr>PowerPoint Presentation</vt:lpstr>
      <vt:lpstr>PowerPoint Presentation</vt:lpstr>
      <vt:lpstr>Thanks!  Leandro Goldin lgoldin@baufest.com  Christian Smirnoff csmirnoff@baufest.com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2013-12-12T16:48:31Z</dcterms:created>
  <dcterms:modified xsi:type="dcterms:W3CDTF">2015-03-19T19:36:44Z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