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276" r:id="rId2"/>
    <p:sldId id="395" r:id="rId3"/>
    <p:sldId id="429" r:id="rId4"/>
    <p:sldId id="427" r:id="rId5"/>
    <p:sldId id="430" r:id="rId6"/>
    <p:sldId id="432" r:id="rId7"/>
    <p:sldId id="431" r:id="rId8"/>
    <p:sldId id="434" r:id="rId9"/>
    <p:sldId id="435" r:id="rId10"/>
    <p:sldId id="433" r:id="rId11"/>
    <p:sldId id="436" r:id="rId12"/>
    <p:sldId id="437" r:id="rId13"/>
    <p:sldId id="451" r:id="rId14"/>
    <p:sldId id="452" r:id="rId15"/>
    <p:sldId id="453" r:id="rId16"/>
    <p:sldId id="438" r:id="rId17"/>
    <p:sldId id="454" r:id="rId18"/>
    <p:sldId id="439" r:id="rId19"/>
    <p:sldId id="441" r:id="rId20"/>
    <p:sldId id="442" r:id="rId21"/>
    <p:sldId id="443" r:id="rId22"/>
    <p:sldId id="444" r:id="rId23"/>
    <p:sldId id="445" r:id="rId24"/>
    <p:sldId id="446" r:id="rId25"/>
    <p:sldId id="447" r:id="rId26"/>
    <p:sldId id="440" r:id="rId27"/>
    <p:sldId id="448" r:id="rId28"/>
    <p:sldId id="449" r:id="rId29"/>
    <p:sldId id="450" r:id="rId30"/>
    <p:sldId id="428" r:id="rId31"/>
  </p:sldIdLst>
  <p:sldSz cx="9144000" cy="6858000" type="screen4x3"/>
  <p:notesSz cx="7099300" cy="10234613"/>
  <p:defaultTextStyle>
    <a:defPPr>
      <a:defRPr lang="es-A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933">
          <p15:clr>
            <a:srgbClr val="A4A3A4"/>
          </p15:clr>
        </p15:guide>
        <p15:guide id="2" pos="29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orient="horz" pos="3224">
          <p15:clr>
            <a:srgbClr val="A4A3A4"/>
          </p15:clr>
        </p15:guide>
        <p15:guide id="3" pos="2208">
          <p15:clr>
            <a:srgbClr val="A4A3A4"/>
          </p15:clr>
        </p15:guide>
        <p15:guide id="4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A2127"/>
    <a:srgbClr val="1F497D"/>
    <a:srgbClr val="C0504D"/>
    <a:srgbClr val="DA1218"/>
    <a:srgbClr val="8064A2"/>
    <a:srgbClr val="4BACC6"/>
    <a:srgbClr val="FF9933"/>
    <a:srgbClr val="323E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588" autoAdjust="0"/>
    <p:restoredTop sz="94959" autoAdjust="0"/>
  </p:normalViewPr>
  <p:slideViewPr>
    <p:cSldViewPr>
      <p:cViewPr varScale="1">
        <p:scale>
          <a:sx n="76" d="100"/>
          <a:sy n="76" d="100"/>
        </p:scale>
        <p:origin x="1422" y="84"/>
      </p:cViewPr>
      <p:guideLst>
        <p:guide orient="horz" pos="1933"/>
        <p:guide pos="29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2862" y="-84"/>
      </p:cViewPr>
      <p:guideLst>
        <p:guide orient="horz" pos="2928"/>
        <p:guide orient="horz" pos="3224"/>
        <p:guide pos="2208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38" tIns="49519" rIns="99038" bIns="49519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9038" tIns="49519" rIns="99038" bIns="49519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fld id="{F1D4A72D-796F-4962-9004-240257E0746E}" type="datetimeFigureOut">
              <a:rPr lang="es-AR"/>
              <a:pPr>
                <a:defRPr/>
              </a:pPr>
              <a:t>04/03/2015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38" tIns="49519" rIns="99038" bIns="49519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wrap="square" lIns="99038" tIns="49519" rIns="99038" bIns="4951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 smtClean="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9ECEF6D0-F9E8-4123-94B6-FB3209294556}" type="slidenum">
              <a:rPr lang="es-AR"/>
              <a:pPr>
                <a:defRPr/>
              </a:pPr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873136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38" tIns="49519" rIns="99038" bIns="49519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9038" tIns="49519" rIns="99038" bIns="49519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fld id="{BAE2808F-8BA8-4F46-B338-EA949B941F1E}" type="datetimeFigureOut">
              <a:rPr lang="es-AR"/>
              <a:pPr>
                <a:defRPr/>
              </a:pPr>
              <a:t>04/03/2015</a:t>
            </a:fld>
            <a:endParaRPr lang="es-A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6763"/>
            <a:ext cx="5118100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38" tIns="49519" rIns="99038" bIns="49519" rtlCol="0" anchor="ctr"/>
          <a:lstStyle/>
          <a:p>
            <a:pPr lvl="0"/>
            <a:endParaRPr lang="es-AR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lIns="99038" tIns="49519" rIns="99038" bIns="49519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s-AR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38" tIns="49519" rIns="99038" bIns="49519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wrap="square" lIns="99038" tIns="49519" rIns="99038" bIns="4951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 smtClean="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F6FCA845-6846-4E6A-92C8-F07ECFD8CFF0}" type="slidenum">
              <a:rPr lang="es-AR"/>
              <a:pPr>
                <a:defRPr/>
              </a:pPr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035197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s-AR" smtClean="0"/>
          </a:p>
        </p:txBody>
      </p:sp>
    </p:spTree>
    <p:extLst>
      <p:ext uri="{BB962C8B-B14F-4D97-AF65-F5344CB8AC3E}">
        <p14:creationId xmlns:p14="http://schemas.microsoft.com/office/powerpoint/2010/main" val="24292893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755650" y="547688"/>
            <a:ext cx="8388350" cy="863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2816"/>
            <a:ext cx="8062664" cy="1656184"/>
          </a:xfrm>
        </p:spPr>
        <p:txBody>
          <a:bodyPr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s-AR" sz="2900" b="1" kern="1200" dirty="0">
                <a:solidFill>
                  <a:schemeClr val="tx1"/>
                </a:solidFill>
                <a:effectLst>
                  <a:reflection blurRad="6350" stA="50000" endA="300" endPos="50000" dist="60007" dir="5400000" sy="-100000" algn="bl" rotWithShape="0"/>
                </a:effectLst>
                <a:latin typeface="+mn-lt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s-A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17032"/>
            <a:ext cx="7376864" cy="1921768"/>
          </a:xfrm>
        </p:spPr>
        <p:txBody>
          <a:bodyPr>
            <a:normAutofit/>
          </a:bodyPr>
          <a:lstStyle>
            <a:lvl1pPr marL="0" indent="0" algn="r">
              <a:buNone/>
              <a:defRPr sz="24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s-AR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2A399D-6DB0-4D36-B193-5E1033EA5958}" type="datetimeFigureOut">
              <a:rPr lang="es-AR"/>
              <a:pPr>
                <a:defRPr/>
              </a:pPr>
              <a:t>04/03/2015</a:t>
            </a:fld>
            <a:endParaRPr lang="es-A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ECDC81E-8C95-4981-B1DE-8AA010F0BDC9}" type="slidenum">
              <a:rPr lang="es-AR"/>
              <a:pPr>
                <a:defRPr/>
              </a:pPr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92313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6" y="1124744"/>
            <a:ext cx="8064896" cy="5001419"/>
          </a:xfrm>
        </p:spPr>
        <p:txBody>
          <a:bodyPr/>
          <a:lstStyle>
            <a:lvl1pPr marL="273050" indent="-273050">
              <a:spcBef>
                <a:spcPts val="1200"/>
              </a:spcBef>
              <a:buClr>
                <a:srgbClr val="DA1218"/>
              </a:buClr>
              <a:buFont typeface="Wingdings" pitchFamily="2" charset="2"/>
              <a:buChar char="§"/>
              <a:defRPr sz="2400">
                <a:latin typeface="Arial" pitchFamily="34" charset="0"/>
                <a:cs typeface="Arial" pitchFamily="34" charset="0"/>
              </a:defRPr>
            </a:lvl1pPr>
            <a:lvl2pPr marL="628650" indent="-355600">
              <a:buClr>
                <a:srgbClr val="DA1218"/>
              </a:buClr>
              <a:buFont typeface="Wingdings" pitchFamily="2" charset="2"/>
              <a:buChar char=""/>
              <a:defRPr sz="2000">
                <a:latin typeface="Arial" pitchFamily="34" charset="0"/>
                <a:cs typeface="Arial" pitchFamily="34" charset="0"/>
              </a:defRPr>
            </a:lvl2pPr>
            <a:lvl3pPr marL="903288" indent="-274638">
              <a:buClr>
                <a:srgbClr val="DA1218"/>
              </a:buClr>
              <a:buFont typeface="Wingdings" pitchFamily="2" charset="2"/>
              <a:buChar char="ü"/>
              <a:defRPr sz="1800">
                <a:latin typeface="Arial" pitchFamily="34" charset="0"/>
                <a:cs typeface="Arial" pitchFamily="34" charset="0"/>
              </a:defRPr>
            </a:lvl3pPr>
            <a:lvl4pPr marL="1081088" indent="-177800">
              <a:buClr>
                <a:srgbClr val="DA1218"/>
              </a:buClr>
              <a:buFont typeface="Arial" pitchFamily="34" charset="0"/>
              <a:buChar char="•"/>
              <a:defRPr sz="1600">
                <a:latin typeface="Arial" pitchFamily="34" charset="0"/>
                <a:cs typeface="Arial" pitchFamily="34" charset="0"/>
              </a:defRPr>
            </a:lvl4pPr>
            <a:lvl5pPr marL="1258888" indent="-177800">
              <a:buClr>
                <a:srgbClr val="DA1218"/>
              </a:buClr>
              <a:buSzPct val="100000"/>
              <a:buFont typeface="Courier New" pitchFamily="49" charset="0"/>
              <a:buChar char="o"/>
              <a:tabLst/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s-AR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755576" y="0"/>
            <a:ext cx="7931224" cy="836712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s-A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C0C2DB-0EB2-4B29-9EE8-2D37A288635F}" type="datetimeFigureOut">
              <a:rPr lang="es-AR"/>
              <a:pPr>
                <a:defRPr/>
              </a:pPr>
              <a:t>04/03/2015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C3C266-7C53-4E56-9C0C-D83010C0D893}" type="slidenum">
              <a:rPr lang="es-AR"/>
              <a:pPr>
                <a:defRPr/>
              </a:pPr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0559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468313" y="765175"/>
            <a:ext cx="8675687" cy="1428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971550" y="3429000"/>
            <a:ext cx="8172450" cy="0"/>
          </a:xfrm>
          <a:prstGeom prst="line">
            <a:avLst/>
          </a:prstGeom>
          <a:ln w="57150">
            <a:solidFill>
              <a:srgbClr val="DA12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600" y="1844824"/>
            <a:ext cx="7412360" cy="1362075"/>
          </a:xfr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s-AR" sz="3200" b="1" kern="1200" dirty="0">
                <a:solidFill>
                  <a:schemeClr val="tx1"/>
                </a:solidFill>
                <a:effectLst>
                  <a:reflection blurRad="6350" stA="50000" endA="300" endPos="50000" dist="60007" dir="5400000" sy="-100000" algn="bl" rotWithShape="0"/>
                </a:effectLst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s-A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600" y="3512989"/>
            <a:ext cx="7412360" cy="1500187"/>
          </a:xfrm>
        </p:spPr>
        <p:txBody>
          <a:bodyPr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FBB70A-60DC-4D16-A91B-3B7635DC21A6}" type="datetimeFigureOut">
              <a:rPr lang="es-AR"/>
              <a:pPr>
                <a:defRPr/>
              </a:pPr>
              <a:t>04/03/2015</a:t>
            </a:fld>
            <a:endParaRPr lang="es-AR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9CB708C-886A-4A7E-9A0B-5781C3FA3FFC}" type="slidenum">
              <a:rPr lang="es-AR"/>
              <a:pPr>
                <a:defRPr/>
              </a:pPr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71465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 userDrawn="1"/>
        </p:nvCxnSpPr>
        <p:spPr>
          <a:xfrm>
            <a:off x="827088" y="846138"/>
            <a:ext cx="8316912" cy="0"/>
          </a:xfrm>
          <a:prstGeom prst="line">
            <a:avLst/>
          </a:prstGeom>
          <a:ln w="57150">
            <a:solidFill>
              <a:srgbClr val="DA12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5576" y="908720"/>
            <a:ext cx="3932884" cy="639762"/>
          </a:xfrm>
        </p:spPr>
        <p:txBody>
          <a:bodyPr anchor="b"/>
          <a:lstStyle>
            <a:lvl1pPr marL="0" indent="0">
              <a:buClr>
                <a:srgbClr val="C00000"/>
              </a:buClr>
              <a:buNone/>
              <a:defRPr sz="2000" b="1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5576" y="1569318"/>
            <a:ext cx="3932884" cy="4231010"/>
          </a:xfrm>
        </p:spPr>
        <p:txBody>
          <a:bodyPr/>
          <a:lstStyle>
            <a:lvl1pPr>
              <a:buClr>
                <a:srgbClr val="DA1218"/>
              </a:buClr>
              <a:buFont typeface="Wingdings" pitchFamily="2" charset="2"/>
              <a:buChar char="§"/>
              <a:defRPr sz="2000">
                <a:latin typeface="Arial" pitchFamily="34" charset="0"/>
                <a:cs typeface="Arial" pitchFamily="34" charset="0"/>
              </a:defRPr>
            </a:lvl1pPr>
            <a:lvl2pPr marL="534988" indent="-261938">
              <a:buClr>
                <a:srgbClr val="DA1218"/>
              </a:buClr>
              <a:buFont typeface="Wingdings" pitchFamily="2" charset="2"/>
              <a:buChar char="ä"/>
              <a:defRPr sz="1800">
                <a:latin typeface="Arial" pitchFamily="34" charset="0"/>
                <a:cs typeface="Arial" pitchFamily="34" charset="0"/>
              </a:defRPr>
            </a:lvl2pPr>
            <a:lvl3pPr marL="808038" indent="-273050">
              <a:buClr>
                <a:srgbClr val="DA1218"/>
              </a:buClr>
              <a:buFont typeface="Wingdings" pitchFamily="2" charset="2"/>
              <a:buChar char="ü"/>
              <a:tabLst/>
              <a:defRPr sz="1600">
                <a:latin typeface="Arial" pitchFamily="34" charset="0"/>
                <a:cs typeface="Arial" pitchFamily="34" charset="0"/>
              </a:defRPr>
            </a:lvl3pPr>
            <a:lvl4pPr marL="985838" indent="-177800">
              <a:buClr>
                <a:srgbClr val="DA1218"/>
              </a:buClr>
              <a:tabLst/>
              <a:defRPr sz="1400">
                <a:latin typeface="Arial" pitchFamily="34" charset="0"/>
                <a:cs typeface="Arial" pitchFamily="34" charset="0"/>
              </a:defRPr>
            </a:lvl4pPr>
            <a:lvl5pPr marL="1163638" indent="-177800">
              <a:buClr>
                <a:srgbClr val="DA1218"/>
              </a:buClr>
              <a:buFont typeface="Courier New" pitchFamily="49" charset="0"/>
              <a:buChar char="o"/>
              <a:defRPr sz="1400">
                <a:latin typeface="Arial" pitchFamily="34" charset="0"/>
                <a:cs typeface="Arial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s-A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36097" y="908720"/>
            <a:ext cx="4041775" cy="639762"/>
          </a:xfrm>
        </p:spPr>
        <p:txBody>
          <a:bodyPr anchor="b"/>
          <a:lstStyle>
            <a:lvl1pPr marL="0" indent="0">
              <a:buClr>
                <a:srgbClr val="C00000"/>
              </a:buClr>
              <a:buNone/>
              <a:defRPr sz="2000" b="1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3"/>
          </p:nvPr>
        </p:nvSpPr>
        <p:spPr>
          <a:xfrm>
            <a:off x="4835080" y="1561728"/>
            <a:ext cx="4040188" cy="4231010"/>
          </a:xfrm>
        </p:spPr>
        <p:txBody>
          <a:bodyPr/>
          <a:lstStyle>
            <a:lvl1pPr>
              <a:buClr>
                <a:srgbClr val="DA1218"/>
              </a:buClr>
              <a:buFont typeface="Wingdings" pitchFamily="2" charset="2"/>
              <a:buChar char="§"/>
              <a:defRPr sz="2000">
                <a:latin typeface="Arial" pitchFamily="34" charset="0"/>
                <a:cs typeface="Arial" pitchFamily="34" charset="0"/>
              </a:defRPr>
            </a:lvl1pPr>
            <a:lvl2pPr marL="534988" indent="-261938">
              <a:buClr>
                <a:srgbClr val="DA1218"/>
              </a:buClr>
              <a:buFont typeface="Wingdings" pitchFamily="2" charset="2"/>
              <a:buChar char="ä"/>
              <a:defRPr sz="1800">
                <a:latin typeface="Arial" pitchFamily="34" charset="0"/>
                <a:cs typeface="Arial" pitchFamily="34" charset="0"/>
              </a:defRPr>
            </a:lvl2pPr>
            <a:lvl3pPr marL="808038" indent="-273050">
              <a:buClr>
                <a:srgbClr val="DA1218"/>
              </a:buClr>
              <a:buFont typeface="Wingdings" pitchFamily="2" charset="2"/>
              <a:buChar char="ü"/>
              <a:defRPr sz="1600">
                <a:latin typeface="Arial" pitchFamily="34" charset="0"/>
                <a:cs typeface="Arial" pitchFamily="34" charset="0"/>
              </a:defRPr>
            </a:lvl3pPr>
            <a:lvl4pPr marL="985838" indent="-177800">
              <a:buClr>
                <a:srgbClr val="DA1218"/>
              </a:buClr>
              <a:defRPr sz="1400">
                <a:latin typeface="Arial" pitchFamily="34" charset="0"/>
                <a:cs typeface="Arial" pitchFamily="34" charset="0"/>
              </a:defRPr>
            </a:lvl4pPr>
            <a:lvl5pPr marL="1163638" indent="-177800">
              <a:buClr>
                <a:srgbClr val="DA1218"/>
              </a:buClr>
              <a:buFont typeface="Courier New" pitchFamily="49" charset="0"/>
              <a:buChar char="o"/>
              <a:defRPr sz="1400">
                <a:latin typeface="Arial" pitchFamily="34" charset="0"/>
                <a:cs typeface="Arial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s-AR" dirty="0"/>
          </a:p>
        </p:txBody>
      </p:sp>
      <p:sp>
        <p:nvSpPr>
          <p:cNvPr id="12" name="Title Placeholder 1"/>
          <p:cNvSpPr>
            <a:spLocks noGrp="1"/>
          </p:cNvSpPr>
          <p:nvPr>
            <p:ph type="title"/>
          </p:nvPr>
        </p:nvSpPr>
        <p:spPr>
          <a:xfrm>
            <a:off x="755576" y="0"/>
            <a:ext cx="7931224" cy="836712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 lang="es-AR" b="1">
                <a:latin typeface="+mn-lt"/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8" name="Date Placeholder 6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AE2187-306F-42B2-9323-CF92BB0334F5}" type="datetimeFigureOut">
              <a:rPr lang="es-AR"/>
              <a:pPr>
                <a:defRPr/>
              </a:pPr>
              <a:t>04/03/2015</a:t>
            </a:fld>
            <a:endParaRPr lang="es-AR"/>
          </a:p>
        </p:txBody>
      </p:sp>
      <p:sp>
        <p:nvSpPr>
          <p:cNvPr id="9" name="Footer Placeholder 7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CB3069B-6278-4EE6-8763-ED4584C12F9D}" type="slidenum">
              <a:rPr lang="es-AR"/>
              <a:pPr>
                <a:defRPr/>
              </a:pPr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97582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 userDrawn="1"/>
        </p:nvCxnSpPr>
        <p:spPr>
          <a:xfrm>
            <a:off x="827088" y="846138"/>
            <a:ext cx="8316912" cy="0"/>
          </a:xfrm>
          <a:prstGeom prst="line">
            <a:avLst/>
          </a:prstGeom>
          <a:ln w="57150">
            <a:solidFill>
              <a:srgbClr val="DA12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755576" y="0"/>
            <a:ext cx="7931224" cy="836712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C106AF-B5FE-4C96-82DF-4A2509E09386}" type="datetimeFigureOut">
              <a:rPr lang="es-AR"/>
              <a:pPr>
                <a:defRPr/>
              </a:pPr>
              <a:t>04/03/2015</a:t>
            </a:fld>
            <a:endParaRPr lang="es-A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8BF8553-9125-40A3-8B63-7C2059C4CB20}" type="slidenum">
              <a:rPr lang="es-AR"/>
              <a:pPr>
                <a:defRPr/>
              </a:pPr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61594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41B33F-E23E-4FA3-B4B3-093066D3E875}" type="datetimeFigureOut">
              <a:rPr lang="es-AR"/>
              <a:pPr>
                <a:defRPr/>
              </a:pPr>
              <a:t>04/03/2015</a:t>
            </a:fld>
            <a:endParaRPr lang="es-AR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D31273-B532-4F37-8F2F-289C3C0FFC80}" type="slidenum">
              <a:rPr lang="es-AR"/>
              <a:pPr>
                <a:defRPr/>
              </a:pPr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93374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46029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755650" y="0"/>
            <a:ext cx="7931150" cy="836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s-AR" smtClean="0"/>
              <a:t>Click to edit Master title style</a:t>
            </a:r>
            <a:endParaRPr lang="es-AR" altLang="es-AR" smtClean="0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755650" y="1125538"/>
            <a:ext cx="7931150" cy="500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s-AR" smtClean="0"/>
              <a:t>Click to edit Master text styles</a:t>
            </a:r>
          </a:p>
          <a:p>
            <a:pPr lvl="1"/>
            <a:r>
              <a:rPr lang="en-US" altLang="es-AR" smtClean="0"/>
              <a:t>Second level</a:t>
            </a:r>
          </a:p>
          <a:p>
            <a:pPr lvl="2"/>
            <a:r>
              <a:rPr lang="en-US" altLang="es-AR" smtClean="0"/>
              <a:t>Third level</a:t>
            </a:r>
          </a:p>
          <a:p>
            <a:pPr lvl="3"/>
            <a:r>
              <a:rPr lang="en-US" altLang="es-AR" smtClean="0"/>
              <a:t>Fourth level</a:t>
            </a:r>
          </a:p>
          <a:p>
            <a:pPr lvl="4"/>
            <a:r>
              <a:rPr lang="en-US" altLang="es-AR" smtClean="0"/>
              <a:t>Fifth level</a:t>
            </a:r>
            <a:endParaRPr lang="es-AR" altLang="es-AR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09613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B0014544-65DF-4C98-83F4-94F80EC260DF}" type="datetimeFigureOut">
              <a:rPr lang="es-AR"/>
              <a:pPr>
                <a:defRPr/>
              </a:pPr>
              <a:t>04/03/2015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EBE72441-2FFE-44D6-8883-BC9CD3D14D60}" type="slidenum">
              <a:rPr lang="es-AR"/>
              <a:pPr>
                <a:defRPr/>
              </a:pPr>
              <a:t>‹#›</a:t>
            </a:fld>
            <a:endParaRPr lang="es-AR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827088" y="846138"/>
            <a:ext cx="8316912" cy="0"/>
          </a:xfrm>
          <a:prstGeom prst="line">
            <a:avLst/>
          </a:prstGeom>
          <a:ln w="57150">
            <a:solidFill>
              <a:srgbClr val="DA12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3" name="Picture 4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42900" cy="685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2" r:id="rId2"/>
    <p:sldLayoutId id="2147483725" r:id="rId3"/>
    <p:sldLayoutId id="2147483726" r:id="rId4"/>
    <p:sldLayoutId id="2147483727" r:id="rId5"/>
    <p:sldLayoutId id="2147483723" r:id="rId6"/>
    <p:sldLayoutId id="2147483728" r:id="rId7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lang="es-AR" sz="320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rgbClr val="DA1218"/>
        </a:buClr>
        <a:buFont typeface="Wingdings" panose="05000000000000000000" pitchFamily="2" charset="2"/>
        <a:defRPr lang="en-US" sz="2400" kern="1200" dirty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355600" indent="-177800" algn="l" rtl="0" eaLnBrk="0" fontAlgn="base" hangingPunct="0">
        <a:spcBef>
          <a:spcPct val="20000"/>
        </a:spcBef>
        <a:spcAft>
          <a:spcPct val="0"/>
        </a:spcAft>
        <a:buClr>
          <a:srgbClr val="DA1218"/>
        </a:buClr>
        <a:buFont typeface="Wingdings" panose="05000000000000000000" pitchFamily="2" charset="2"/>
        <a:buChar char="ü"/>
        <a:defRPr lang="en-US" sz="2000" kern="1200" dirty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531813" indent="-176213" algn="l" rtl="0" eaLnBrk="0" fontAlgn="base" hangingPunct="0">
        <a:spcBef>
          <a:spcPct val="20000"/>
        </a:spcBef>
        <a:spcAft>
          <a:spcPct val="0"/>
        </a:spcAft>
        <a:buClr>
          <a:srgbClr val="DA1218"/>
        </a:buClr>
        <a:buFont typeface="Arial" panose="020B0604020202020204" pitchFamily="34" charset="0"/>
        <a:buChar char="•"/>
        <a:defRPr lang="en-US" kern="1200" dirty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723900" indent="-192088" algn="l" rtl="0" eaLnBrk="0" fontAlgn="base" hangingPunct="0">
        <a:spcBef>
          <a:spcPct val="20000"/>
        </a:spcBef>
        <a:spcAft>
          <a:spcPct val="0"/>
        </a:spcAft>
        <a:buClr>
          <a:srgbClr val="DA1218"/>
        </a:buClr>
        <a:buFont typeface="Arial" panose="020B0604020202020204" pitchFamily="34" charset="0"/>
        <a:buChar char="•"/>
        <a:defRPr lang="en-US" kern="1200" dirty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900113" indent="-176213" algn="l" rtl="0" eaLnBrk="0" fontAlgn="base" hangingPunct="0">
        <a:spcBef>
          <a:spcPct val="20000"/>
        </a:spcBef>
        <a:spcAft>
          <a:spcPct val="0"/>
        </a:spcAft>
        <a:buClr>
          <a:srgbClr val="DA1218"/>
        </a:buClr>
        <a:buFont typeface="Arial" panose="020B0604020202020204" pitchFamily="34" charset="0"/>
        <a:buChar char="•"/>
        <a:defRPr lang="es-AR" kern="1200" dirty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088" y="0"/>
            <a:ext cx="8697912" cy="836613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endParaRPr dirty="0"/>
          </a:p>
        </p:txBody>
      </p:sp>
      <p:pic>
        <p:nvPicPr>
          <p:cNvPr id="9219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14288" y="-3175"/>
            <a:ext cx="9158288" cy="6867525"/>
          </a:xfrm>
        </p:spPr>
      </p:pic>
      <p:sp>
        <p:nvSpPr>
          <p:cNvPr id="5" name="Title 3"/>
          <p:cNvSpPr txBox="1">
            <a:spLocks/>
          </p:cNvSpPr>
          <p:nvPr/>
        </p:nvSpPr>
        <p:spPr>
          <a:xfrm>
            <a:off x="107950" y="5516563"/>
            <a:ext cx="6551613" cy="1008062"/>
          </a:xfrm>
          <a:prstGeom prst="rect">
            <a:avLst/>
          </a:prstGeom>
          <a:effectLst/>
        </p:spPr>
        <p:txBody>
          <a:bodyPr anchor="ctr">
            <a:normAutofit/>
          </a:bodyPr>
          <a:lstStyle>
            <a:defPPr>
              <a:defRPr lang="es-ES"/>
            </a:defPPr>
            <a:lvl1pPr fontAlgn="base">
              <a:spcBef>
                <a:spcPct val="0"/>
              </a:spcBef>
              <a:spcAft>
                <a:spcPct val="0"/>
              </a:spcAft>
              <a:buNone/>
              <a:defRPr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5pPr>
            <a:lvl6pPr>
              <a:defRPr>
                <a:latin typeface="Arial" charset="0"/>
              </a:defRPr>
            </a:lvl6pPr>
            <a:lvl7pPr>
              <a:defRPr>
                <a:latin typeface="Arial" charset="0"/>
              </a:defRPr>
            </a:lvl7pPr>
            <a:lvl8pPr>
              <a:defRPr>
                <a:latin typeface="Arial" charset="0"/>
              </a:defRPr>
            </a:lvl8pPr>
            <a:lvl9pPr>
              <a:defRPr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s-AR" dirty="0" smtClean="0">
                <a:latin typeface="+mn-lt"/>
              </a:rPr>
              <a:t>Test-</a:t>
            </a:r>
            <a:r>
              <a:rPr lang="es-AR" dirty="0" err="1" smtClean="0">
                <a:latin typeface="+mn-lt"/>
              </a:rPr>
              <a:t>Oriented</a:t>
            </a:r>
            <a:r>
              <a:rPr lang="es-AR" dirty="0" smtClean="0">
                <a:latin typeface="+mn-lt"/>
              </a:rPr>
              <a:t> </a:t>
            </a:r>
            <a:r>
              <a:rPr lang="es-AR" dirty="0" err="1" smtClean="0">
                <a:latin typeface="+mn-lt"/>
              </a:rPr>
              <a:t>Development</a:t>
            </a:r>
            <a:endParaRPr lang="es-AR" dirty="0">
              <a:latin typeface="+mn-lt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2"/>
          <p:cNvSpPr>
            <a:spLocks noGrp="1"/>
          </p:cNvSpPr>
          <p:nvPr>
            <p:ph sz="half" idx="2"/>
          </p:nvPr>
        </p:nvSpPr>
        <p:spPr>
          <a:xfrm>
            <a:off x="755650" y="1130300"/>
            <a:ext cx="8064500" cy="4891088"/>
          </a:xfrm>
        </p:spPr>
        <p:txBody>
          <a:bodyPr/>
          <a:lstStyle/>
          <a:p>
            <a:pPr marL="0" lvl="1" indent="0" eaLnBrk="1" hangingPunct="1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GB" sz="2000" dirty="0">
                <a:latin typeface="+mj-lt"/>
              </a:rPr>
              <a:t> </a:t>
            </a:r>
            <a:r>
              <a:rPr lang="en-US" sz="2000" dirty="0">
                <a:latin typeface="+mj-lt"/>
              </a:rPr>
              <a:t>Don’t mix object graph instantiation with application logic</a:t>
            </a:r>
            <a:endParaRPr lang="es-AR" sz="2000" dirty="0">
              <a:latin typeface="+mj-lt"/>
            </a:endParaRPr>
          </a:p>
          <a:p>
            <a:pPr marL="0" lvl="1" indent="0" eaLnBrk="1" hangingPunct="1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+mj-lt"/>
              </a:rPr>
              <a:t> Ask </a:t>
            </a:r>
            <a:r>
              <a:rPr lang="en-US" sz="2000" dirty="0">
                <a:latin typeface="+mj-lt"/>
              </a:rPr>
              <a:t>for things, don't look for things</a:t>
            </a:r>
            <a:endParaRPr lang="es-AR" sz="2000" dirty="0">
              <a:latin typeface="+mj-lt"/>
            </a:endParaRPr>
          </a:p>
          <a:p>
            <a:pPr marL="0" lvl="1" indent="0" eaLnBrk="1" hangingPunct="1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+mj-lt"/>
              </a:rPr>
              <a:t> Don’t </a:t>
            </a:r>
            <a:r>
              <a:rPr lang="en-US" sz="2000" dirty="0">
                <a:latin typeface="+mj-lt"/>
              </a:rPr>
              <a:t>do work in constructor</a:t>
            </a:r>
            <a:endParaRPr lang="es-AR" sz="2000" dirty="0">
              <a:latin typeface="+mj-lt"/>
            </a:endParaRPr>
          </a:p>
          <a:p>
            <a:pPr marL="0" lvl="1" indent="0" eaLnBrk="1" hangingPunct="1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+mj-lt"/>
              </a:rPr>
              <a:t> Be </a:t>
            </a:r>
            <a:r>
              <a:rPr lang="en-US" sz="2000" dirty="0">
                <a:latin typeface="+mj-lt"/>
              </a:rPr>
              <a:t>careful with global state and singletons</a:t>
            </a:r>
            <a:endParaRPr lang="es-AR" sz="2000" dirty="0">
              <a:latin typeface="+mj-lt"/>
            </a:endParaRPr>
          </a:p>
          <a:p>
            <a:pPr marL="0" lvl="1" indent="0" eaLnBrk="1" hangingPunct="1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+mj-lt"/>
              </a:rPr>
              <a:t> Be </a:t>
            </a:r>
            <a:r>
              <a:rPr lang="en-US" sz="2000" dirty="0">
                <a:latin typeface="+mj-lt"/>
              </a:rPr>
              <a:t>careful with static methods</a:t>
            </a:r>
            <a:endParaRPr lang="es-AR" sz="2000" dirty="0">
              <a:latin typeface="+mj-lt"/>
            </a:endParaRPr>
          </a:p>
          <a:p>
            <a:pPr marL="0" lvl="1" indent="0" eaLnBrk="1" hangingPunct="1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+mj-lt"/>
              </a:rPr>
              <a:t> Favor </a:t>
            </a:r>
            <a:r>
              <a:rPr lang="en-US" sz="2000" dirty="0">
                <a:latin typeface="+mj-lt"/>
              </a:rPr>
              <a:t>polymorphism over conditionals</a:t>
            </a:r>
            <a:endParaRPr lang="es-AR" sz="2000" dirty="0">
              <a:latin typeface="+mj-lt"/>
            </a:endParaRPr>
          </a:p>
          <a:p>
            <a:pPr marL="0" lvl="1" indent="0" eaLnBrk="1" hangingPunct="1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+mj-lt"/>
              </a:rPr>
              <a:t> Don’t </a:t>
            </a:r>
            <a:r>
              <a:rPr lang="en-US" sz="2000" dirty="0">
                <a:latin typeface="+mj-lt"/>
              </a:rPr>
              <a:t>mix service objects with value objects</a:t>
            </a:r>
            <a:endParaRPr lang="es-AR" sz="2000" dirty="0">
              <a:latin typeface="+mj-lt"/>
            </a:endParaRPr>
          </a:p>
          <a:p>
            <a:pPr marL="0" lvl="1" indent="0" eaLnBrk="1" hangingPunct="1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+mj-lt"/>
              </a:rPr>
              <a:t> Don’t </a:t>
            </a:r>
            <a:r>
              <a:rPr lang="en-US" sz="2000" dirty="0">
                <a:latin typeface="+mj-lt"/>
              </a:rPr>
              <a:t>mix concerns</a:t>
            </a:r>
            <a:endParaRPr lang="es-AR" sz="2000" dirty="0">
              <a:latin typeface="+mj-lt"/>
            </a:endParaRPr>
          </a:p>
          <a:p>
            <a:pPr marL="0" indent="0" eaLnBrk="1" hangingPunct="1">
              <a:spcBef>
                <a:spcPts val="1200"/>
              </a:spcBef>
            </a:pPr>
            <a:endParaRPr lang="en-GB" i="1" dirty="0">
              <a:latin typeface="+mj-lt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755650" y="0"/>
            <a:ext cx="7931150" cy="836613"/>
          </a:xfrm>
        </p:spPr>
        <p:txBody>
          <a:bodyPr>
            <a:noAutofit/>
          </a:bodyPr>
          <a:lstStyle/>
          <a:p>
            <a:pPr lvl="0"/>
            <a:r>
              <a:rPr lang="en-US" sz="2800" dirty="0"/>
              <a:t>Tip </a:t>
            </a:r>
            <a:r>
              <a:rPr lang="en-US" sz="2800" dirty="0" smtClean="0"/>
              <a:t>6: </a:t>
            </a:r>
            <a:r>
              <a:rPr lang="en-US" sz="2800" dirty="0"/>
              <a:t>Writing Testable Code</a:t>
            </a:r>
            <a:endParaRPr lang="es-AR" sz="2800" dirty="0"/>
          </a:p>
        </p:txBody>
      </p:sp>
    </p:spTree>
    <p:extLst>
      <p:ext uri="{BB962C8B-B14F-4D97-AF65-F5344CB8AC3E}">
        <p14:creationId xmlns:p14="http://schemas.microsoft.com/office/powerpoint/2010/main" val="1174766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2"/>
          <p:cNvSpPr>
            <a:spLocks noGrp="1"/>
          </p:cNvSpPr>
          <p:nvPr>
            <p:ph sz="half" idx="2"/>
          </p:nvPr>
        </p:nvSpPr>
        <p:spPr>
          <a:xfrm>
            <a:off x="755650" y="1130300"/>
            <a:ext cx="8064500" cy="4891088"/>
          </a:xfrm>
        </p:spPr>
        <p:txBody>
          <a:bodyPr/>
          <a:lstStyle/>
          <a:p>
            <a:pPr marL="0" lvl="1" indent="0" eaLnBrk="1" hangingPunct="1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GB" sz="2000" dirty="0">
                <a:latin typeface="+mj-lt"/>
              </a:rPr>
              <a:t> </a:t>
            </a:r>
            <a:r>
              <a:rPr lang="en-GB" sz="2000" dirty="0" smtClean="0">
                <a:latin typeface="+mj-lt"/>
              </a:rPr>
              <a:t>Avoids coupling your code directly to third-party libraries</a:t>
            </a:r>
          </a:p>
          <a:p>
            <a:pPr marL="0" lvl="1" indent="0" eaLnBrk="1" hangingPunct="1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GB" sz="2000" i="1" dirty="0">
                <a:latin typeface="+mj-lt"/>
              </a:rPr>
              <a:t> </a:t>
            </a:r>
            <a:r>
              <a:rPr lang="en-GB" sz="2000" dirty="0" smtClean="0">
                <a:latin typeface="+mj-lt"/>
              </a:rPr>
              <a:t>You can change the third-party library without changing your code</a:t>
            </a:r>
          </a:p>
          <a:p>
            <a:pPr marL="0" lvl="1" indent="0" eaLnBrk="1" hangingPunct="1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GB" sz="2000" dirty="0">
                <a:latin typeface="+mj-lt"/>
              </a:rPr>
              <a:t> </a:t>
            </a:r>
            <a:r>
              <a:rPr lang="en-GB" sz="2000" dirty="0" smtClean="0">
                <a:latin typeface="+mj-lt"/>
              </a:rPr>
              <a:t>Allows mocking of </a:t>
            </a:r>
            <a:r>
              <a:rPr lang="en-GB" sz="2000" b="1" dirty="0" smtClean="0">
                <a:latin typeface="+mj-lt"/>
              </a:rPr>
              <a:t>static</a:t>
            </a:r>
            <a:r>
              <a:rPr lang="en-GB" sz="2000" dirty="0" smtClean="0">
                <a:latin typeface="+mj-lt"/>
              </a:rPr>
              <a:t> third-party dependencies</a:t>
            </a:r>
          </a:p>
          <a:p>
            <a:pPr marL="0" lvl="1" indent="0" eaLnBrk="1" hangingPunct="1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GB" sz="2000" dirty="0">
                <a:latin typeface="+mj-lt"/>
              </a:rPr>
              <a:t> </a:t>
            </a:r>
            <a:r>
              <a:rPr lang="en-GB" sz="2000" dirty="0" smtClean="0">
                <a:latin typeface="+mj-lt"/>
              </a:rPr>
              <a:t>Do not </a:t>
            </a:r>
            <a:r>
              <a:rPr lang="en-GB" sz="2000" b="1" dirty="0" smtClean="0">
                <a:latin typeface="+mj-lt"/>
              </a:rPr>
              <a:t>always</a:t>
            </a:r>
            <a:r>
              <a:rPr lang="en-GB" sz="2000" dirty="0" smtClean="0">
                <a:latin typeface="+mj-lt"/>
              </a:rPr>
              <a:t> use wrappers for third-party dependencies</a:t>
            </a:r>
            <a:endParaRPr lang="en-GB" dirty="0">
              <a:latin typeface="+mj-lt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755650" y="0"/>
            <a:ext cx="7931150" cy="836613"/>
          </a:xfrm>
        </p:spPr>
        <p:txBody>
          <a:bodyPr>
            <a:noAutofit/>
          </a:bodyPr>
          <a:lstStyle/>
          <a:p>
            <a:r>
              <a:rPr lang="en-US" sz="2400" dirty="0"/>
              <a:t>Tip 7: Use wrappers to encapsulate static </a:t>
            </a:r>
            <a:r>
              <a:rPr lang="en-US" sz="2400" dirty="0" smtClean="0"/>
              <a:t>dependencies</a:t>
            </a:r>
            <a:endParaRPr lang="es-AR" sz="2400" dirty="0"/>
          </a:p>
        </p:txBody>
      </p:sp>
    </p:spTree>
    <p:extLst>
      <p:ext uri="{BB962C8B-B14F-4D97-AF65-F5344CB8AC3E}">
        <p14:creationId xmlns:p14="http://schemas.microsoft.com/office/powerpoint/2010/main" val="1904475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2"/>
          <p:cNvSpPr>
            <a:spLocks noGrp="1"/>
          </p:cNvSpPr>
          <p:nvPr>
            <p:ph sz="half" idx="2"/>
          </p:nvPr>
        </p:nvSpPr>
        <p:spPr>
          <a:xfrm>
            <a:off x="755650" y="1130300"/>
            <a:ext cx="8064500" cy="4891088"/>
          </a:xfrm>
        </p:spPr>
        <p:txBody>
          <a:bodyPr/>
          <a:lstStyle/>
          <a:p>
            <a:pPr marL="0" lvl="1" indent="0" eaLnBrk="1" hangingPunct="1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GB" sz="2000" dirty="0" smtClean="0">
                <a:latin typeface="+mj-lt"/>
              </a:rPr>
              <a:t> </a:t>
            </a:r>
            <a:r>
              <a:rPr lang="en-GB" sz="2000" dirty="0" err="1" smtClean="0">
                <a:latin typeface="+mj-lt"/>
              </a:rPr>
              <a:t>Cleanup</a:t>
            </a:r>
            <a:endParaRPr lang="en-GB" sz="2000" dirty="0">
              <a:latin typeface="+mj-lt"/>
            </a:endParaRPr>
          </a:p>
          <a:p>
            <a:pPr marL="0" lvl="1" indent="0" eaLnBrk="1" hangingPunct="1">
              <a:spcBef>
                <a:spcPts val="1200"/>
              </a:spcBef>
              <a:buNone/>
            </a:pPr>
            <a:endParaRPr lang="en-GB" sz="2000" dirty="0">
              <a:latin typeface="+mj-lt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755650" y="0"/>
            <a:ext cx="7931150" cy="836613"/>
          </a:xfrm>
        </p:spPr>
        <p:txBody>
          <a:bodyPr>
            <a:noAutofit/>
          </a:bodyPr>
          <a:lstStyle/>
          <a:p>
            <a:pPr lvl="0"/>
            <a:r>
              <a:rPr lang="en-US" sz="2800" dirty="0"/>
              <a:t>Tip 8: </a:t>
            </a:r>
            <a:r>
              <a:rPr lang="en-US" sz="2800" dirty="0" smtClean="0"/>
              <a:t>Create </a:t>
            </a:r>
            <a:r>
              <a:rPr lang="en-US" sz="2800" dirty="0" err="1" smtClean="0"/>
              <a:t>MSBuild</a:t>
            </a:r>
            <a:r>
              <a:rPr lang="en-US" sz="2800" dirty="0" smtClean="0"/>
              <a:t> configuration</a:t>
            </a:r>
            <a:endParaRPr lang="es-AR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309" y="2204864"/>
            <a:ext cx="7811590" cy="2429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355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2"/>
          <p:cNvSpPr>
            <a:spLocks noGrp="1"/>
          </p:cNvSpPr>
          <p:nvPr>
            <p:ph sz="half" idx="2"/>
          </p:nvPr>
        </p:nvSpPr>
        <p:spPr>
          <a:xfrm>
            <a:off x="755650" y="1130300"/>
            <a:ext cx="8064500" cy="4891088"/>
          </a:xfrm>
        </p:spPr>
        <p:txBody>
          <a:bodyPr/>
          <a:lstStyle/>
          <a:p>
            <a:pPr marL="0" lvl="1" indent="0" eaLnBrk="1" hangingPunct="1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GB" sz="2000" dirty="0" smtClean="0">
                <a:latin typeface="+mj-lt"/>
              </a:rPr>
              <a:t> Build solution</a:t>
            </a:r>
          </a:p>
          <a:p>
            <a:pPr marL="0" lvl="1" indent="0" eaLnBrk="1" hangingPunct="1">
              <a:spcBef>
                <a:spcPts val="1200"/>
              </a:spcBef>
              <a:buFont typeface="Wingdings" panose="05000000000000000000" pitchFamily="2" charset="2"/>
              <a:buChar char="§"/>
            </a:pPr>
            <a:endParaRPr lang="en-GB" sz="2000" dirty="0">
              <a:latin typeface="+mj-lt"/>
            </a:endParaRPr>
          </a:p>
          <a:p>
            <a:pPr marL="0" lvl="1" indent="0" eaLnBrk="1" hangingPunct="1">
              <a:spcBef>
                <a:spcPts val="1200"/>
              </a:spcBef>
              <a:buFont typeface="Wingdings" panose="05000000000000000000" pitchFamily="2" charset="2"/>
              <a:buChar char="§"/>
            </a:pPr>
            <a:endParaRPr lang="en-GB" sz="2000" dirty="0" smtClean="0">
              <a:latin typeface="+mj-lt"/>
            </a:endParaRPr>
          </a:p>
          <a:p>
            <a:pPr marL="0" lvl="1" indent="0" eaLnBrk="1" hangingPunct="1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GB" sz="2000" dirty="0"/>
              <a:t> </a:t>
            </a:r>
            <a:r>
              <a:rPr lang="en-GB" sz="2000" dirty="0">
                <a:latin typeface="+mj-lt"/>
              </a:rPr>
              <a:t>Run Unit tests</a:t>
            </a:r>
          </a:p>
          <a:p>
            <a:pPr marL="0" lvl="1" indent="0" eaLnBrk="1" hangingPunct="1">
              <a:spcBef>
                <a:spcPts val="1200"/>
              </a:spcBef>
              <a:buNone/>
            </a:pPr>
            <a:endParaRPr lang="en-GB" sz="2000" dirty="0">
              <a:latin typeface="+mj-lt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755650" y="0"/>
            <a:ext cx="7931150" cy="836613"/>
          </a:xfrm>
        </p:spPr>
        <p:txBody>
          <a:bodyPr>
            <a:noAutofit/>
          </a:bodyPr>
          <a:lstStyle/>
          <a:p>
            <a:pPr lvl="0"/>
            <a:r>
              <a:rPr lang="en-US" sz="2800" dirty="0"/>
              <a:t>Tip 8: </a:t>
            </a:r>
            <a:r>
              <a:rPr lang="en-US" sz="2800" dirty="0" smtClean="0"/>
              <a:t>Create </a:t>
            </a:r>
            <a:r>
              <a:rPr lang="en-US" sz="2800" dirty="0" err="1" smtClean="0"/>
              <a:t>MSBuild</a:t>
            </a:r>
            <a:r>
              <a:rPr lang="en-US" sz="2800" dirty="0" smtClean="0"/>
              <a:t> configuration</a:t>
            </a:r>
            <a:endParaRPr lang="es-AR" sz="2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950" y="1700808"/>
            <a:ext cx="8085899" cy="46705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244" y="3356992"/>
            <a:ext cx="8117310" cy="2125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975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2"/>
          <p:cNvSpPr>
            <a:spLocks noGrp="1"/>
          </p:cNvSpPr>
          <p:nvPr>
            <p:ph sz="half" idx="2"/>
          </p:nvPr>
        </p:nvSpPr>
        <p:spPr>
          <a:xfrm>
            <a:off x="755650" y="1130300"/>
            <a:ext cx="8064500" cy="4891088"/>
          </a:xfrm>
        </p:spPr>
        <p:txBody>
          <a:bodyPr/>
          <a:lstStyle/>
          <a:p>
            <a:pPr marL="0" lvl="1" indent="0" eaLnBrk="1" hangingPunct="1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GB" sz="2000" dirty="0" smtClean="0">
                <a:latin typeface="+mj-lt"/>
              </a:rPr>
              <a:t> Publish </a:t>
            </a:r>
            <a:r>
              <a:rPr lang="en-GB" sz="2000" dirty="0">
                <a:latin typeface="+mj-lt"/>
              </a:rPr>
              <a:t>websites &amp; services (optional</a:t>
            </a:r>
            <a:r>
              <a:rPr lang="en-GB" sz="2000" dirty="0" smtClean="0">
                <a:latin typeface="+mj-lt"/>
              </a:rPr>
              <a:t>)</a:t>
            </a:r>
          </a:p>
          <a:p>
            <a:pPr marL="0" lvl="1" indent="0" eaLnBrk="1" hangingPunct="1">
              <a:spcBef>
                <a:spcPts val="1200"/>
              </a:spcBef>
              <a:buFont typeface="Wingdings" panose="05000000000000000000" pitchFamily="2" charset="2"/>
              <a:buChar char="§"/>
            </a:pPr>
            <a:endParaRPr lang="en-GB" sz="2000" dirty="0">
              <a:latin typeface="+mj-lt"/>
            </a:endParaRPr>
          </a:p>
          <a:p>
            <a:pPr marL="0" lvl="1" indent="0" eaLnBrk="1" hangingPunct="1">
              <a:spcBef>
                <a:spcPts val="1200"/>
              </a:spcBef>
              <a:buFont typeface="Wingdings" panose="05000000000000000000" pitchFamily="2" charset="2"/>
              <a:buChar char="§"/>
            </a:pPr>
            <a:endParaRPr lang="en-GB" sz="2000" dirty="0" smtClean="0">
              <a:latin typeface="+mj-lt"/>
            </a:endParaRPr>
          </a:p>
          <a:p>
            <a:pPr marL="0" lvl="1" indent="0" eaLnBrk="1" hangingPunct="1">
              <a:spcBef>
                <a:spcPts val="1200"/>
              </a:spcBef>
              <a:buFont typeface="Wingdings" panose="05000000000000000000" pitchFamily="2" charset="2"/>
              <a:buChar char="§"/>
            </a:pPr>
            <a:endParaRPr lang="en-GB" sz="2000" dirty="0">
              <a:latin typeface="+mj-lt"/>
            </a:endParaRPr>
          </a:p>
          <a:p>
            <a:pPr marL="0" lvl="1" indent="0" eaLnBrk="1" hangingPunct="1">
              <a:spcBef>
                <a:spcPts val="1200"/>
              </a:spcBef>
              <a:buNone/>
            </a:pPr>
            <a:endParaRPr lang="en-GB" sz="2000" dirty="0">
              <a:latin typeface="+mj-lt"/>
            </a:endParaRPr>
          </a:p>
          <a:p>
            <a:pPr marL="0" lvl="1" indent="0" eaLnBrk="1" hangingPunct="1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GB" sz="2000" dirty="0">
                <a:latin typeface="+mj-lt"/>
              </a:rPr>
              <a:t> Deploy (optional)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755650" y="0"/>
            <a:ext cx="7931150" cy="836613"/>
          </a:xfrm>
        </p:spPr>
        <p:txBody>
          <a:bodyPr>
            <a:noAutofit/>
          </a:bodyPr>
          <a:lstStyle/>
          <a:p>
            <a:pPr lvl="0"/>
            <a:r>
              <a:rPr lang="en-US" sz="2800" dirty="0"/>
              <a:t>Tip 8: </a:t>
            </a:r>
            <a:r>
              <a:rPr lang="en-US" sz="2800" dirty="0" smtClean="0"/>
              <a:t>Create </a:t>
            </a:r>
            <a:r>
              <a:rPr lang="en-US" sz="2800" dirty="0" err="1" smtClean="0"/>
              <a:t>MSBuild</a:t>
            </a:r>
            <a:r>
              <a:rPr lang="en-US" sz="2800" dirty="0" smtClean="0"/>
              <a:t> configuration</a:t>
            </a:r>
            <a:endParaRPr lang="es-AR" sz="2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650" y="1916832"/>
            <a:ext cx="8064500" cy="99703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122" y="4149080"/>
            <a:ext cx="8163556" cy="144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654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755650" y="0"/>
            <a:ext cx="7931150" cy="836613"/>
          </a:xfrm>
        </p:spPr>
        <p:txBody>
          <a:bodyPr>
            <a:noAutofit/>
          </a:bodyPr>
          <a:lstStyle/>
          <a:p>
            <a:pPr lvl="0"/>
            <a:r>
              <a:rPr lang="en-US" sz="2800" dirty="0"/>
              <a:t>Tip 8: </a:t>
            </a:r>
            <a:r>
              <a:rPr lang="en-US" sz="2800" dirty="0" smtClean="0"/>
              <a:t>Create </a:t>
            </a:r>
            <a:r>
              <a:rPr lang="en-US" sz="2800" dirty="0" err="1" smtClean="0"/>
              <a:t>MSBuild</a:t>
            </a:r>
            <a:r>
              <a:rPr lang="en-US" sz="2800" dirty="0" smtClean="0"/>
              <a:t> configuration</a:t>
            </a:r>
            <a:endParaRPr lang="es-AR" sz="2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666" y="1412776"/>
            <a:ext cx="7687748" cy="3315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484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2"/>
          <p:cNvSpPr>
            <a:spLocks noGrp="1"/>
          </p:cNvSpPr>
          <p:nvPr>
            <p:ph sz="half" idx="2"/>
          </p:nvPr>
        </p:nvSpPr>
        <p:spPr>
          <a:xfrm>
            <a:off x="755650" y="1130300"/>
            <a:ext cx="8064500" cy="4891088"/>
          </a:xfrm>
        </p:spPr>
        <p:txBody>
          <a:bodyPr/>
          <a:lstStyle/>
          <a:p>
            <a:pPr marL="0" lvl="1" indent="0" eaLnBrk="1" hangingPunct="1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GB" sz="2000" dirty="0">
                <a:latin typeface="+mj-lt"/>
              </a:rPr>
              <a:t> </a:t>
            </a:r>
            <a:r>
              <a:rPr lang="en-GB" sz="2000" dirty="0" smtClean="0">
                <a:latin typeface="+mj-lt"/>
              </a:rPr>
              <a:t>Set up CI Job (Jenkins)</a:t>
            </a:r>
            <a:endParaRPr lang="en-GB" i="1" dirty="0">
              <a:latin typeface="+mj-lt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755650" y="0"/>
            <a:ext cx="7931150" cy="836613"/>
          </a:xfrm>
        </p:spPr>
        <p:txBody>
          <a:bodyPr>
            <a:noAutofit/>
          </a:bodyPr>
          <a:lstStyle/>
          <a:p>
            <a:pPr lvl="0"/>
            <a:r>
              <a:rPr lang="en-US" sz="2800" dirty="0"/>
              <a:t>Tip 9: Upload solution to CI server</a:t>
            </a:r>
            <a:endParaRPr lang="es-AR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988" y="1706464"/>
            <a:ext cx="8153824" cy="4314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082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2"/>
          <p:cNvSpPr>
            <a:spLocks noGrp="1"/>
          </p:cNvSpPr>
          <p:nvPr>
            <p:ph sz="half" idx="2"/>
          </p:nvPr>
        </p:nvSpPr>
        <p:spPr>
          <a:xfrm>
            <a:off x="755650" y="1130300"/>
            <a:ext cx="8064500" cy="4891088"/>
          </a:xfrm>
        </p:spPr>
        <p:txBody>
          <a:bodyPr/>
          <a:lstStyle/>
          <a:p>
            <a:pPr marL="0" lvl="1" indent="0" eaLnBrk="1" hangingPunct="1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GB" sz="2000" dirty="0" smtClean="0">
                <a:latin typeface="+mj-lt"/>
              </a:rPr>
              <a:t> Run </a:t>
            </a:r>
            <a:r>
              <a:rPr lang="en-GB" sz="2000" dirty="0" err="1" smtClean="0">
                <a:latin typeface="+mj-lt"/>
              </a:rPr>
              <a:t>MSBuild</a:t>
            </a:r>
            <a:r>
              <a:rPr lang="en-GB" sz="2000" dirty="0" smtClean="0">
                <a:latin typeface="+mj-lt"/>
              </a:rPr>
              <a:t> file</a:t>
            </a:r>
            <a:endParaRPr lang="en-GB" i="1" dirty="0">
              <a:latin typeface="+mj-lt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755650" y="0"/>
            <a:ext cx="7931150" cy="836613"/>
          </a:xfrm>
        </p:spPr>
        <p:txBody>
          <a:bodyPr>
            <a:noAutofit/>
          </a:bodyPr>
          <a:lstStyle/>
          <a:p>
            <a:pPr lvl="0"/>
            <a:r>
              <a:rPr lang="en-US" sz="2800" dirty="0"/>
              <a:t>Tip 9: Upload solution to CI server</a:t>
            </a:r>
            <a:endParaRPr lang="es-AR" sz="2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237" y="2852936"/>
            <a:ext cx="8559976" cy="1126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258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971600" y="1844824"/>
            <a:ext cx="8064896" cy="1362075"/>
          </a:xfrm>
          <a:extLst/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s-AR" sz="2800" dirty="0" smtClean="0">
                <a:latin typeface="+mn-lt"/>
              </a:rPr>
              <a:t>DB </a:t>
            </a:r>
            <a:r>
              <a:rPr lang="es-AR" sz="2800" dirty="0" err="1" smtClean="0">
                <a:latin typeface="+mn-lt"/>
              </a:rPr>
              <a:t>Integration</a:t>
            </a:r>
            <a:r>
              <a:rPr lang="es-AR" sz="2800" dirty="0" smtClean="0">
                <a:latin typeface="+mn-lt"/>
              </a:rPr>
              <a:t> test-</a:t>
            </a:r>
            <a:r>
              <a:rPr lang="es-AR" sz="2800" dirty="0" err="1" smtClean="0">
                <a:latin typeface="+mn-lt"/>
              </a:rPr>
              <a:t>oriented</a:t>
            </a:r>
            <a:r>
              <a:rPr lang="es-AR" sz="2800" dirty="0" smtClean="0">
                <a:latin typeface="+mn-lt"/>
              </a:rPr>
              <a:t> </a:t>
            </a:r>
            <a:r>
              <a:rPr lang="es-AR" sz="2800" dirty="0" err="1" smtClean="0">
                <a:latin typeface="+mn-lt"/>
              </a:rPr>
              <a:t>development</a:t>
            </a:r>
            <a:r>
              <a:rPr lang="es-AR" sz="2800" dirty="0" smtClean="0">
                <a:latin typeface="+mn-lt"/>
              </a:rPr>
              <a:t> </a:t>
            </a:r>
            <a:r>
              <a:rPr lang="es-AR" sz="2800" dirty="0" err="1" smtClean="0">
                <a:latin typeface="+mn-lt"/>
              </a:rPr>
              <a:t>Tips</a:t>
            </a:r>
            <a:endParaRPr sz="2800" dirty="0">
              <a:latin typeface="+mn-lt"/>
            </a:endParaRPr>
          </a:p>
        </p:txBody>
      </p:sp>
      <p:sp>
        <p:nvSpPr>
          <p:cNvPr id="5" name="4 Marcador de texto"/>
          <p:cNvSpPr>
            <a:spLocks noGrp="1"/>
          </p:cNvSpPr>
          <p:nvPr>
            <p:ph type="body" idx="1"/>
          </p:nvPr>
        </p:nvSpPr>
        <p:spPr>
          <a:xfrm>
            <a:off x="971550" y="3513138"/>
            <a:ext cx="7412038" cy="1500187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endParaRPr lang="es-AR" sz="1600" dirty="0">
              <a:latin typeface="+mn-lt"/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416321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2"/>
          <p:cNvSpPr>
            <a:spLocks noGrp="1"/>
          </p:cNvSpPr>
          <p:nvPr>
            <p:ph sz="half" idx="2"/>
          </p:nvPr>
        </p:nvSpPr>
        <p:spPr>
          <a:xfrm>
            <a:off x="755650" y="1130300"/>
            <a:ext cx="8064500" cy="4891088"/>
          </a:xfrm>
        </p:spPr>
        <p:txBody>
          <a:bodyPr/>
          <a:lstStyle/>
          <a:p>
            <a:pPr marL="0" lvl="1" indent="0" eaLnBrk="1" hangingPunct="1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GB" sz="2000" dirty="0">
                <a:latin typeface="+mj-lt"/>
              </a:rPr>
              <a:t> </a:t>
            </a:r>
            <a:endParaRPr lang="en-GB" i="1" dirty="0">
              <a:latin typeface="+mj-lt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755650" y="0"/>
            <a:ext cx="7931150" cy="836613"/>
          </a:xfrm>
        </p:spPr>
        <p:txBody>
          <a:bodyPr>
            <a:noAutofit/>
          </a:bodyPr>
          <a:lstStyle/>
          <a:p>
            <a:pPr lvl="0"/>
            <a:r>
              <a:rPr lang="en-US" sz="2000" dirty="0"/>
              <a:t>Tip 1: Generate creation scripts for DB, Tables, Views, SPs, Functions</a:t>
            </a:r>
            <a:endParaRPr lang="es-AR" sz="2000" dirty="0"/>
          </a:p>
        </p:txBody>
      </p:sp>
    </p:spTree>
    <p:extLst>
      <p:ext uri="{BB962C8B-B14F-4D97-AF65-F5344CB8AC3E}">
        <p14:creationId xmlns:p14="http://schemas.microsoft.com/office/powerpoint/2010/main" val="382617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Content Placeholder 2"/>
          <p:cNvSpPr>
            <a:spLocks noGrp="1"/>
          </p:cNvSpPr>
          <p:nvPr>
            <p:ph sz="half" idx="2"/>
          </p:nvPr>
        </p:nvSpPr>
        <p:spPr>
          <a:xfrm>
            <a:off x="755650" y="1130300"/>
            <a:ext cx="8064500" cy="4891088"/>
          </a:xfrm>
        </p:spPr>
        <p:txBody>
          <a:bodyPr/>
          <a:lstStyle/>
          <a:p>
            <a:pPr marL="0" indent="0" eaLnBrk="1" hangingPunct="1">
              <a:spcBef>
                <a:spcPts val="1200"/>
              </a:spcBef>
            </a:pPr>
            <a:r>
              <a:rPr lang="es-AR" altLang="es-AR" sz="1800" dirty="0" smtClean="0">
                <a:latin typeface="Calibri" panose="020F0502020204030204" pitchFamily="34" charset="0"/>
              </a:rPr>
              <a:t> </a:t>
            </a:r>
            <a:r>
              <a:rPr lang="es-AR" altLang="es-AR" sz="1800" dirty="0" err="1" smtClean="0">
                <a:latin typeface="Calibri" panose="020F0502020204030204" pitchFamily="34" charset="0"/>
              </a:rPr>
              <a:t>Objectives</a:t>
            </a:r>
            <a:endParaRPr lang="es-AR" altLang="es-AR" sz="1800" dirty="0" smtClean="0">
              <a:latin typeface="Calibri" panose="020F0502020204030204" pitchFamily="34" charset="0"/>
            </a:endParaRPr>
          </a:p>
          <a:p>
            <a:pPr marL="0" indent="0" eaLnBrk="1" hangingPunct="1">
              <a:spcBef>
                <a:spcPts val="1200"/>
              </a:spcBef>
            </a:pPr>
            <a:r>
              <a:rPr lang="en-US" sz="1800" dirty="0">
                <a:latin typeface="Calibri" panose="020F0502020204030204" pitchFamily="34" charset="0"/>
              </a:rPr>
              <a:t>Tip 1: Program to an interface, not an </a:t>
            </a:r>
            <a:r>
              <a:rPr lang="en-US" sz="1800" dirty="0" smtClean="0">
                <a:latin typeface="Calibri" panose="020F0502020204030204" pitchFamily="34" charset="0"/>
              </a:rPr>
              <a:t>implementation</a:t>
            </a:r>
          </a:p>
          <a:p>
            <a:pPr marL="0" indent="0" eaLnBrk="1" hangingPunct="1">
              <a:spcBef>
                <a:spcPts val="1200"/>
              </a:spcBef>
            </a:pPr>
            <a:r>
              <a:rPr lang="en-US" sz="1800" dirty="0">
                <a:latin typeface="Calibri" panose="020F0502020204030204" pitchFamily="34" charset="0"/>
              </a:rPr>
              <a:t>Tip 2: Use Constructor dependency </a:t>
            </a:r>
            <a:r>
              <a:rPr lang="en-US" sz="1800" dirty="0" smtClean="0">
                <a:latin typeface="Calibri" panose="020F0502020204030204" pitchFamily="34" charset="0"/>
              </a:rPr>
              <a:t>injection</a:t>
            </a:r>
          </a:p>
          <a:p>
            <a:pPr marL="0" indent="0" eaLnBrk="1" hangingPunct="1">
              <a:spcBef>
                <a:spcPts val="1200"/>
              </a:spcBef>
            </a:pPr>
            <a:r>
              <a:rPr lang="en-US" sz="1800" dirty="0">
                <a:latin typeface="Calibri" panose="020F0502020204030204" pitchFamily="34" charset="0"/>
              </a:rPr>
              <a:t>Tip 3: </a:t>
            </a:r>
            <a:r>
              <a:rPr lang="en-US" sz="1800" dirty="0" err="1">
                <a:latin typeface="Calibri" panose="020F0502020204030204" pitchFamily="34" charset="0"/>
              </a:rPr>
              <a:t>Favour</a:t>
            </a:r>
            <a:r>
              <a:rPr lang="en-US" sz="1800" dirty="0">
                <a:latin typeface="Calibri" panose="020F0502020204030204" pitchFamily="34" charset="0"/>
              </a:rPr>
              <a:t> composition over </a:t>
            </a:r>
            <a:r>
              <a:rPr lang="en-US" sz="1800" dirty="0" smtClean="0">
                <a:latin typeface="Calibri" panose="020F0502020204030204" pitchFamily="34" charset="0"/>
              </a:rPr>
              <a:t>inheritance</a:t>
            </a:r>
          </a:p>
          <a:p>
            <a:pPr marL="0" indent="0" eaLnBrk="1" hangingPunct="1">
              <a:spcBef>
                <a:spcPts val="1200"/>
              </a:spcBef>
            </a:pPr>
            <a:r>
              <a:rPr lang="en-US" sz="1800" dirty="0">
                <a:latin typeface="Calibri" panose="020F0502020204030204" pitchFamily="34" charset="0"/>
              </a:rPr>
              <a:t>Tip 4: Generate Unit </a:t>
            </a:r>
            <a:r>
              <a:rPr lang="en-US" sz="1800" dirty="0" smtClean="0">
                <a:latin typeface="Calibri" panose="020F0502020204030204" pitchFamily="34" charset="0"/>
              </a:rPr>
              <a:t>tests</a:t>
            </a:r>
          </a:p>
          <a:p>
            <a:pPr marL="0" indent="0" eaLnBrk="1" hangingPunct="1">
              <a:spcBef>
                <a:spcPts val="1200"/>
              </a:spcBef>
            </a:pPr>
            <a:r>
              <a:rPr lang="en-US" sz="1800" dirty="0">
                <a:latin typeface="Calibri" panose="020F0502020204030204" pitchFamily="34" charset="0"/>
              </a:rPr>
              <a:t>Tip 5: Mock </a:t>
            </a:r>
            <a:r>
              <a:rPr lang="en-US" sz="1800" dirty="0" smtClean="0">
                <a:latin typeface="Calibri" panose="020F0502020204030204" pitchFamily="34" charset="0"/>
              </a:rPr>
              <a:t>dependencies</a:t>
            </a:r>
          </a:p>
          <a:p>
            <a:pPr marL="0" indent="0" eaLnBrk="1" hangingPunct="1">
              <a:spcBef>
                <a:spcPts val="1200"/>
              </a:spcBef>
            </a:pPr>
            <a:r>
              <a:rPr lang="en-US" sz="1800" dirty="0">
                <a:latin typeface="Calibri" panose="020F0502020204030204" pitchFamily="34" charset="0"/>
              </a:rPr>
              <a:t>Tip 6: Writing Testable </a:t>
            </a:r>
            <a:r>
              <a:rPr lang="en-US" sz="1800" dirty="0" smtClean="0">
                <a:latin typeface="Calibri" panose="020F0502020204030204" pitchFamily="34" charset="0"/>
              </a:rPr>
              <a:t>Code</a:t>
            </a:r>
            <a:endParaRPr lang="es-AR" altLang="es-AR" sz="1800" dirty="0" smtClean="0">
              <a:latin typeface="Calibri" panose="020F0502020204030204" pitchFamily="34" charset="0"/>
            </a:endParaRPr>
          </a:p>
          <a:p>
            <a:pPr marL="0" indent="0" eaLnBrk="1" hangingPunct="1">
              <a:spcBef>
                <a:spcPts val="1200"/>
              </a:spcBef>
            </a:pPr>
            <a:r>
              <a:rPr lang="en-US" sz="1800" dirty="0">
                <a:latin typeface="Calibri" panose="020F0502020204030204" pitchFamily="34" charset="0"/>
              </a:rPr>
              <a:t>Tip 7: Use wrappers to encapsulate static </a:t>
            </a:r>
            <a:r>
              <a:rPr lang="en-US" sz="1800" dirty="0" smtClean="0">
                <a:latin typeface="Calibri" panose="020F0502020204030204" pitchFamily="34" charset="0"/>
              </a:rPr>
              <a:t>dependencies</a:t>
            </a:r>
          </a:p>
          <a:p>
            <a:pPr marL="0" indent="0" eaLnBrk="1" hangingPunct="1">
              <a:spcBef>
                <a:spcPts val="1200"/>
              </a:spcBef>
            </a:pPr>
            <a:r>
              <a:rPr lang="en-US" sz="1800" dirty="0">
                <a:latin typeface="Calibri" panose="020F0502020204030204" pitchFamily="34" charset="0"/>
              </a:rPr>
              <a:t>Tip 8: Create </a:t>
            </a:r>
            <a:r>
              <a:rPr lang="en-US" sz="1800" dirty="0" err="1">
                <a:latin typeface="Calibri" panose="020F0502020204030204" pitchFamily="34" charset="0"/>
              </a:rPr>
              <a:t>MSBuild</a:t>
            </a:r>
            <a:r>
              <a:rPr lang="en-US" sz="1800" dirty="0">
                <a:latin typeface="Calibri" panose="020F0502020204030204" pitchFamily="34" charset="0"/>
              </a:rPr>
              <a:t> </a:t>
            </a:r>
            <a:r>
              <a:rPr lang="en-US" sz="1800" dirty="0" smtClean="0">
                <a:latin typeface="Calibri" panose="020F0502020204030204" pitchFamily="34" charset="0"/>
              </a:rPr>
              <a:t>configuration</a:t>
            </a:r>
          </a:p>
          <a:p>
            <a:pPr marL="0" indent="0" eaLnBrk="1" hangingPunct="1">
              <a:spcBef>
                <a:spcPts val="1200"/>
              </a:spcBef>
            </a:pPr>
            <a:r>
              <a:rPr lang="en-US" sz="1800" dirty="0">
                <a:latin typeface="Calibri" panose="020F0502020204030204" pitchFamily="34" charset="0"/>
              </a:rPr>
              <a:t>Tip 9: Upload solution to CI server</a:t>
            </a:r>
            <a:endParaRPr lang="es-AR" altLang="es-AR" sz="1800" dirty="0">
              <a:latin typeface="Calibri" panose="020F0502020204030204" pitchFamily="34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755650" y="0"/>
            <a:ext cx="7931150" cy="836613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dirty="0" smtClean="0"/>
              <a:t>Agenda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2"/>
          <p:cNvSpPr>
            <a:spLocks noGrp="1"/>
          </p:cNvSpPr>
          <p:nvPr>
            <p:ph sz="half" idx="2"/>
          </p:nvPr>
        </p:nvSpPr>
        <p:spPr>
          <a:xfrm>
            <a:off x="755650" y="1130300"/>
            <a:ext cx="8064500" cy="4891088"/>
          </a:xfrm>
        </p:spPr>
        <p:txBody>
          <a:bodyPr/>
          <a:lstStyle/>
          <a:p>
            <a:pPr marL="0" lvl="1" indent="0" eaLnBrk="1" hangingPunct="1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GB" sz="2000" dirty="0">
                <a:latin typeface="+mj-lt"/>
              </a:rPr>
              <a:t> </a:t>
            </a:r>
            <a:endParaRPr lang="en-GB" i="1" dirty="0">
              <a:latin typeface="+mj-lt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755650" y="0"/>
            <a:ext cx="7931150" cy="836613"/>
          </a:xfrm>
        </p:spPr>
        <p:txBody>
          <a:bodyPr>
            <a:noAutofit/>
          </a:bodyPr>
          <a:lstStyle/>
          <a:p>
            <a:pPr lvl="0"/>
            <a:r>
              <a:rPr lang="en-US" sz="2400" dirty="0"/>
              <a:t>Tip 2: Generate “master” data insertion scripts</a:t>
            </a:r>
            <a:endParaRPr lang="es-AR" sz="2400" dirty="0"/>
          </a:p>
        </p:txBody>
      </p:sp>
    </p:spTree>
    <p:extLst>
      <p:ext uri="{BB962C8B-B14F-4D97-AF65-F5344CB8AC3E}">
        <p14:creationId xmlns:p14="http://schemas.microsoft.com/office/powerpoint/2010/main" val="298219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2"/>
          <p:cNvSpPr>
            <a:spLocks noGrp="1"/>
          </p:cNvSpPr>
          <p:nvPr>
            <p:ph sz="half" idx="2"/>
          </p:nvPr>
        </p:nvSpPr>
        <p:spPr>
          <a:xfrm>
            <a:off x="755650" y="1130300"/>
            <a:ext cx="8064500" cy="4891088"/>
          </a:xfrm>
        </p:spPr>
        <p:txBody>
          <a:bodyPr/>
          <a:lstStyle/>
          <a:p>
            <a:pPr marL="0" lvl="1" indent="0" eaLnBrk="1" hangingPunct="1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GB" sz="2000" dirty="0">
                <a:latin typeface="+mj-lt"/>
              </a:rPr>
              <a:t> </a:t>
            </a:r>
            <a:endParaRPr lang="en-GB" i="1" dirty="0">
              <a:latin typeface="+mj-lt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755650" y="0"/>
            <a:ext cx="7931150" cy="836613"/>
          </a:xfrm>
        </p:spPr>
        <p:txBody>
          <a:bodyPr>
            <a:noAutofit/>
          </a:bodyPr>
          <a:lstStyle/>
          <a:p>
            <a:pPr lvl="0"/>
            <a:r>
              <a:rPr lang="en-US" sz="2400" dirty="0"/>
              <a:t>Tip 3: Execute scripts automatically</a:t>
            </a:r>
            <a:endParaRPr lang="es-AR" sz="2400" dirty="0"/>
          </a:p>
        </p:txBody>
      </p:sp>
    </p:spTree>
    <p:extLst>
      <p:ext uri="{BB962C8B-B14F-4D97-AF65-F5344CB8AC3E}">
        <p14:creationId xmlns:p14="http://schemas.microsoft.com/office/powerpoint/2010/main" val="3623297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2"/>
          <p:cNvSpPr>
            <a:spLocks noGrp="1"/>
          </p:cNvSpPr>
          <p:nvPr>
            <p:ph sz="half" idx="2"/>
          </p:nvPr>
        </p:nvSpPr>
        <p:spPr>
          <a:xfrm>
            <a:off x="755650" y="1130300"/>
            <a:ext cx="8064500" cy="4891088"/>
          </a:xfrm>
        </p:spPr>
        <p:txBody>
          <a:bodyPr/>
          <a:lstStyle/>
          <a:p>
            <a:pPr marL="0" lvl="1" indent="0" eaLnBrk="1" hangingPunct="1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GB" sz="2000" dirty="0">
                <a:latin typeface="+mj-lt"/>
              </a:rPr>
              <a:t> </a:t>
            </a:r>
            <a:endParaRPr lang="en-GB" i="1" dirty="0">
              <a:latin typeface="+mj-lt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755650" y="0"/>
            <a:ext cx="7931150" cy="836613"/>
          </a:xfrm>
        </p:spPr>
        <p:txBody>
          <a:bodyPr>
            <a:noAutofit/>
          </a:bodyPr>
          <a:lstStyle/>
          <a:p>
            <a:pPr lvl="0"/>
            <a:r>
              <a:rPr lang="en-US" sz="2400" dirty="0"/>
              <a:t>Tip 4: Setup CI to regenerate DB on each build</a:t>
            </a:r>
            <a:endParaRPr lang="es-AR" sz="2400" dirty="0"/>
          </a:p>
        </p:txBody>
      </p:sp>
    </p:spTree>
    <p:extLst>
      <p:ext uri="{BB962C8B-B14F-4D97-AF65-F5344CB8AC3E}">
        <p14:creationId xmlns:p14="http://schemas.microsoft.com/office/powerpoint/2010/main" val="1575955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2"/>
          <p:cNvSpPr>
            <a:spLocks noGrp="1"/>
          </p:cNvSpPr>
          <p:nvPr>
            <p:ph sz="half" idx="2"/>
          </p:nvPr>
        </p:nvSpPr>
        <p:spPr>
          <a:xfrm>
            <a:off x="755650" y="1130300"/>
            <a:ext cx="8064500" cy="4891088"/>
          </a:xfrm>
        </p:spPr>
        <p:txBody>
          <a:bodyPr/>
          <a:lstStyle/>
          <a:p>
            <a:pPr marL="0" lvl="1" indent="0" eaLnBrk="1" hangingPunct="1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GB" sz="2000" dirty="0">
                <a:latin typeface="+mj-lt"/>
              </a:rPr>
              <a:t> </a:t>
            </a:r>
            <a:endParaRPr lang="en-GB" i="1" dirty="0">
              <a:latin typeface="+mj-lt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755650" y="0"/>
            <a:ext cx="7931150" cy="836613"/>
          </a:xfrm>
        </p:spPr>
        <p:txBody>
          <a:bodyPr>
            <a:noAutofit/>
          </a:bodyPr>
          <a:lstStyle/>
          <a:p>
            <a:pPr lvl="0"/>
            <a:r>
              <a:rPr lang="en-US" sz="2400" dirty="0"/>
              <a:t>Tip 5: Setup test data (initialization &amp; cleanup)</a:t>
            </a:r>
            <a:endParaRPr lang="es-AR" sz="2400" dirty="0"/>
          </a:p>
        </p:txBody>
      </p:sp>
    </p:spTree>
    <p:extLst>
      <p:ext uri="{BB962C8B-B14F-4D97-AF65-F5344CB8AC3E}">
        <p14:creationId xmlns:p14="http://schemas.microsoft.com/office/powerpoint/2010/main" val="653606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2"/>
          <p:cNvSpPr>
            <a:spLocks noGrp="1"/>
          </p:cNvSpPr>
          <p:nvPr>
            <p:ph sz="half" idx="2"/>
          </p:nvPr>
        </p:nvSpPr>
        <p:spPr>
          <a:xfrm>
            <a:off x="755650" y="1130300"/>
            <a:ext cx="8064500" cy="4891088"/>
          </a:xfrm>
        </p:spPr>
        <p:txBody>
          <a:bodyPr/>
          <a:lstStyle/>
          <a:p>
            <a:pPr marL="0" lvl="1" indent="0" eaLnBrk="1" hangingPunct="1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GB" sz="2000" dirty="0">
                <a:latin typeface="+mj-lt"/>
              </a:rPr>
              <a:t> </a:t>
            </a:r>
            <a:endParaRPr lang="en-GB" i="1" dirty="0">
              <a:latin typeface="+mj-lt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755650" y="0"/>
            <a:ext cx="7931150" cy="836613"/>
          </a:xfrm>
        </p:spPr>
        <p:txBody>
          <a:bodyPr>
            <a:noAutofit/>
          </a:bodyPr>
          <a:lstStyle/>
          <a:p>
            <a:pPr lvl="0"/>
            <a:r>
              <a:rPr lang="en-US" sz="2400" dirty="0"/>
              <a:t>Tip 6: Generate Integration tests</a:t>
            </a:r>
            <a:endParaRPr lang="es-AR" sz="2400" dirty="0"/>
          </a:p>
        </p:txBody>
      </p:sp>
    </p:spTree>
    <p:extLst>
      <p:ext uri="{BB962C8B-B14F-4D97-AF65-F5344CB8AC3E}">
        <p14:creationId xmlns:p14="http://schemas.microsoft.com/office/powerpoint/2010/main" val="1963521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2"/>
          <p:cNvSpPr>
            <a:spLocks noGrp="1"/>
          </p:cNvSpPr>
          <p:nvPr>
            <p:ph sz="half" idx="2"/>
          </p:nvPr>
        </p:nvSpPr>
        <p:spPr>
          <a:xfrm>
            <a:off x="755650" y="1130300"/>
            <a:ext cx="8064500" cy="4891088"/>
          </a:xfrm>
        </p:spPr>
        <p:txBody>
          <a:bodyPr/>
          <a:lstStyle/>
          <a:p>
            <a:pPr marL="0" lvl="1" indent="0" eaLnBrk="1" hangingPunct="1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GB" sz="2000" dirty="0">
                <a:latin typeface="+mj-lt"/>
              </a:rPr>
              <a:t> </a:t>
            </a:r>
            <a:endParaRPr lang="en-GB" i="1" dirty="0">
              <a:latin typeface="+mj-lt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755650" y="0"/>
            <a:ext cx="7931150" cy="836613"/>
          </a:xfrm>
        </p:spPr>
        <p:txBody>
          <a:bodyPr>
            <a:noAutofit/>
          </a:bodyPr>
          <a:lstStyle/>
          <a:p>
            <a:pPr lvl="0"/>
            <a:r>
              <a:rPr lang="en-US" sz="2400" dirty="0"/>
              <a:t>Tip 7: Add task to CI</a:t>
            </a:r>
            <a:endParaRPr lang="es-AR" sz="2400" dirty="0"/>
          </a:p>
        </p:txBody>
      </p:sp>
    </p:spTree>
    <p:extLst>
      <p:ext uri="{BB962C8B-B14F-4D97-AF65-F5344CB8AC3E}">
        <p14:creationId xmlns:p14="http://schemas.microsoft.com/office/powerpoint/2010/main" val="3567453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extLst/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s-AR" dirty="0" err="1" smtClean="0">
                <a:latin typeface="+mn-lt"/>
              </a:rPr>
              <a:t>Working</a:t>
            </a:r>
            <a:r>
              <a:rPr lang="es-AR" dirty="0" smtClean="0">
                <a:latin typeface="+mn-lt"/>
              </a:rPr>
              <a:t> </a:t>
            </a:r>
            <a:r>
              <a:rPr lang="es-AR" dirty="0" err="1" smtClean="0">
                <a:latin typeface="+mn-lt"/>
              </a:rPr>
              <a:t>with</a:t>
            </a:r>
            <a:r>
              <a:rPr lang="es-AR" dirty="0" smtClean="0">
                <a:latin typeface="+mn-lt"/>
              </a:rPr>
              <a:t> </a:t>
            </a:r>
            <a:r>
              <a:rPr lang="es-AR" dirty="0" err="1" smtClean="0">
                <a:latin typeface="+mn-lt"/>
              </a:rPr>
              <a:t>Legacy</a:t>
            </a:r>
            <a:r>
              <a:rPr lang="es-AR" dirty="0" smtClean="0">
                <a:latin typeface="+mn-lt"/>
              </a:rPr>
              <a:t> </a:t>
            </a:r>
            <a:r>
              <a:rPr lang="es-AR" dirty="0" err="1" smtClean="0">
                <a:latin typeface="+mn-lt"/>
              </a:rPr>
              <a:t>code</a:t>
            </a:r>
            <a:endParaRPr dirty="0">
              <a:latin typeface="+mn-lt"/>
            </a:endParaRPr>
          </a:p>
        </p:txBody>
      </p:sp>
      <p:sp>
        <p:nvSpPr>
          <p:cNvPr id="5" name="4 Marcador de texto"/>
          <p:cNvSpPr>
            <a:spLocks noGrp="1"/>
          </p:cNvSpPr>
          <p:nvPr>
            <p:ph type="body" idx="1"/>
          </p:nvPr>
        </p:nvSpPr>
        <p:spPr>
          <a:xfrm>
            <a:off x="971550" y="3513138"/>
            <a:ext cx="7412038" cy="1500187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endParaRPr lang="es-AR" sz="1600" dirty="0">
              <a:latin typeface="+mn-lt"/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383738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2"/>
          <p:cNvSpPr>
            <a:spLocks noGrp="1"/>
          </p:cNvSpPr>
          <p:nvPr>
            <p:ph sz="half" idx="2"/>
          </p:nvPr>
        </p:nvSpPr>
        <p:spPr>
          <a:xfrm>
            <a:off x="755650" y="1130300"/>
            <a:ext cx="8064500" cy="4891088"/>
          </a:xfrm>
        </p:spPr>
        <p:txBody>
          <a:bodyPr/>
          <a:lstStyle/>
          <a:p>
            <a:pPr marL="0" lvl="1" indent="0" eaLnBrk="1" hangingPunct="1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GB" sz="2000" dirty="0">
                <a:latin typeface="+mj-lt"/>
              </a:rPr>
              <a:t> </a:t>
            </a:r>
            <a:endParaRPr lang="en-GB" i="1" dirty="0">
              <a:latin typeface="+mj-lt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755650" y="0"/>
            <a:ext cx="7931150" cy="836613"/>
          </a:xfrm>
        </p:spPr>
        <p:txBody>
          <a:bodyPr>
            <a:noAutofit/>
          </a:bodyPr>
          <a:lstStyle/>
          <a:p>
            <a:pPr lvl="0"/>
            <a:r>
              <a:rPr lang="es-AR" sz="2400" dirty="0" err="1"/>
              <a:t>Tip</a:t>
            </a:r>
            <a:r>
              <a:rPr lang="es-AR" sz="2400" dirty="0"/>
              <a:t> 1: </a:t>
            </a:r>
            <a:r>
              <a:rPr lang="es-AR" sz="2400" dirty="0" err="1"/>
              <a:t>Decouple</a:t>
            </a:r>
            <a:r>
              <a:rPr lang="es-AR" sz="2400" dirty="0"/>
              <a:t> </a:t>
            </a:r>
            <a:r>
              <a:rPr lang="es-AR" sz="2400" dirty="0" err="1"/>
              <a:t>method</a:t>
            </a:r>
            <a:r>
              <a:rPr lang="es-AR" sz="2400" dirty="0"/>
              <a:t> </a:t>
            </a:r>
            <a:r>
              <a:rPr lang="es-AR" sz="2400" dirty="0" err="1"/>
              <a:t>code</a:t>
            </a:r>
            <a:endParaRPr lang="es-AR" sz="2400" dirty="0"/>
          </a:p>
        </p:txBody>
      </p:sp>
    </p:spTree>
    <p:extLst>
      <p:ext uri="{BB962C8B-B14F-4D97-AF65-F5344CB8AC3E}">
        <p14:creationId xmlns:p14="http://schemas.microsoft.com/office/powerpoint/2010/main" val="2433608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2"/>
          <p:cNvSpPr>
            <a:spLocks noGrp="1"/>
          </p:cNvSpPr>
          <p:nvPr>
            <p:ph sz="half" idx="2"/>
          </p:nvPr>
        </p:nvSpPr>
        <p:spPr>
          <a:xfrm>
            <a:off x="755650" y="1130300"/>
            <a:ext cx="8064500" cy="4891088"/>
          </a:xfrm>
        </p:spPr>
        <p:txBody>
          <a:bodyPr/>
          <a:lstStyle/>
          <a:p>
            <a:pPr marL="0" lvl="1" indent="0" eaLnBrk="1" hangingPunct="1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GB" sz="2000" dirty="0">
                <a:latin typeface="+mj-lt"/>
              </a:rPr>
              <a:t> </a:t>
            </a:r>
            <a:endParaRPr lang="en-GB" i="1" dirty="0">
              <a:latin typeface="+mj-lt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755650" y="0"/>
            <a:ext cx="7931150" cy="836613"/>
          </a:xfrm>
        </p:spPr>
        <p:txBody>
          <a:bodyPr>
            <a:noAutofit/>
          </a:bodyPr>
          <a:lstStyle/>
          <a:p>
            <a:pPr lvl="0"/>
            <a:r>
              <a:rPr lang="es-AR" sz="2400" dirty="0" err="1"/>
              <a:t>Tip</a:t>
            </a:r>
            <a:r>
              <a:rPr lang="es-AR" sz="2400" dirty="0"/>
              <a:t> 2: Test </a:t>
            </a:r>
            <a:r>
              <a:rPr lang="es-AR" sz="2400" dirty="0" err="1"/>
              <a:t>method</a:t>
            </a:r>
            <a:endParaRPr lang="es-AR" sz="2400" dirty="0"/>
          </a:p>
        </p:txBody>
      </p:sp>
    </p:spTree>
    <p:extLst>
      <p:ext uri="{BB962C8B-B14F-4D97-AF65-F5344CB8AC3E}">
        <p14:creationId xmlns:p14="http://schemas.microsoft.com/office/powerpoint/2010/main" val="3712365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2"/>
          <p:cNvSpPr>
            <a:spLocks noGrp="1"/>
          </p:cNvSpPr>
          <p:nvPr>
            <p:ph sz="half" idx="2"/>
          </p:nvPr>
        </p:nvSpPr>
        <p:spPr>
          <a:xfrm>
            <a:off x="755650" y="1130300"/>
            <a:ext cx="8064500" cy="4891088"/>
          </a:xfrm>
        </p:spPr>
        <p:txBody>
          <a:bodyPr/>
          <a:lstStyle/>
          <a:p>
            <a:pPr marL="0" lvl="1" indent="0" eaLnBrk="1" hangingPunct="1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GB" sz="2000" dirty="0">
                <a:latin typeface="+mj-lt"/>
              </a:rPr>
              <a:t> </a:t>
            </a:r>
            <a:endParaRPr lang="en-GB" i="1" dirty="0">
              <a:latin typeface="+mj-lt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755650" y="0"/>
            <a:ext cx="7931150" cy="836613"/>
          </a:xfrm>
        </p:spPr>
        <p:txBody>
          <a:bodyPr>
            <a:noAutofit/>
          </a:bodyPr>
          <a:lstStyle/>
          <a:p>
            <a:pPr lvl="0"/>
            <a:r>
              <a:rPr lang="es-AR" sz="2400" dirty="0" err="1"/>
              <a:t>Tip</a:t>
            </a:r>
            <a:r>
              <a:rPr lang="es-AR" sz="2400" dirty="0"/>
              <a:t> 3: </a:t>
            </a:r>
            <a:r>
              <a:rPr lang="es-AR" sz="2400" dirty="0" err="1"/>
              <a:t>Refactoring</a:t>
            </a:r>
            <a:endParaRPr lang="es-AR" sz="2400" dirty="0"/>
          </a:p>
        </p:txBody>
      </p:sp>
      <p:pic>
        <p:nvPicPr>
          <p:cNvPr id="1026" name="Picture 2" descr="http://1.bp.blogspot.com/-Mpykpfpj4l4/U7mwCWCX7TI/AAAAAAAAr_I/nEhB7tgjYhY/w600-h450/Brtku2iCMAI36EV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196752"/>
            <a:ext cx="5715000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0315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Content Placeholder 2"/>
          <p:cNvSpPr>
            <a:spLocks noGrp="1"/>
          </p:cNvSpPr>
          <p:nvPr>
            <p:ph sz="half" idx="2"/>
          </p:nvPr>
        </p:nvSpPr>
        <p:spPr>
          <a:xfrm>
            <a:off x="755650" y="1130300"/>
            <a:ext cx="8064500" cy="4891088"/>
          </a:xfrm>
        </p:spPr>
        <p:txBody>
          <a:bodyPr/>
          <a:lstStyle/>
          <a:p>
            <a:pPr marL="0" indent="0" eaLnBrk="1" hangingPunct="1">
              <a:spcBef>
                <a:spcPts val="1200"/>
              </a:spcBef>
            </a:pPr>
            <a:endParaRPr lang="es-AR" altLang="es-AR" sz="1600" dirty="0" smtClean="0">
              <a:latin typeface="Calibri" panose="020F0502020204030204" pitchFamily="34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755650" y="0"/>
            <a:ext cx="7931150" cy="836613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dirty="0" err="1" smtClean="0"/>
              <a:t>Objectives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Line 6"/>
          <p:cNvSpPr>
            <a:spLocks noChangeShapeType="1"/>
          </p:cNvSpPr>
          <p:nvPr/>
        </p:nvSpPr>
        <p:spPr bwMode="auto">
          <a:xfrm>
            <a:off x="1158875" y="4097338"/>
            <a:ext cx="0" cy="2160587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AR"/>
          </a:p>
        </p:txBody>
      </p:sp>
      <p:pic>
        <p:nvPicPr>
          <p:cNvPr id="36867" name="Picture 22" descr="final final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1125538"/>
            <a:ext cx="7916862" cy="193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8" name="Line 6"/>
          <p:cNvSpPr>
            <a:spLocks noChangeShapeType="1"/>
          </p:cNvSpPr>
          <p:nvPr/>
        </p:nvSpPr>
        <p:spPr bwMode="auto">
          <a:xfrm>
            <a:off x="1158875" y="4097338"/>
            <a:ext cx="0" cy="2160587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36869" name="Text Box 14"/>
          <p:cNvSpPr txBox="1">
            <a:spLocks noChangeArrowheads="1"/>
          </p:cNvSpPr>
          <p:nvPr/>
        </p:nvSpPr>
        <p:spPr bwMode="auto">
          <a:xfrm>
            <a:off x="6961188" y="3149600"/>
            <a:ext cx="1801812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9144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/>
            <a:r>
              <a:rPr lang="es-ES" altLang="es-AR" sz="1000" b="1">
                <a:solidFill>
                  <a:srgbClr val="333333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info@baufest.com</a:t>
            </a:r>
            <a:r>
              <a:rPr lang="en-US" altLang="es-AR" sz="1000">
                <a:solidFill>
                  <a:srgbClr val="333333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 </a:t>
            </a:r>
          </a:p>
          <a:p>
            <a:pPr algn="r"/>
            <a:r>
              <a:rPr lang="es-ES" altLang="es-AR" sz="1000">
                <a:solidFill>
                  <a:srgbClr val="333333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baufest.com</a:t>
            </a:r>
            <a:endParaRPr lang="en-US" altLang="es-AR" sz="1000">
              <a:solidFill>
                <a:srgbClr val="333333"/>
              </a:solidFill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6870" name="Text Box 15"/>
          <p:cNvSpPr txBox="1">
            <a:spLocks noChangeArrowheads="1"/>
          </p:cNvSpPr>
          <p:nvPr/>
        </p:nvSpPr>
        <p:spPr bwMode="auto">
          <a:xfrm>
            <a:off x="828675" y="3149600"/>
            <a:ext cx="1649413" cy="1185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9144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s-AR" sz="1100" b="1">
                <a:solidFill>
                  <a:srgbClr val="C00000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Argentina</a:t>
            </a:r>
          </a:p>
          <a:p>
            <a:endParaRPr lang="en-US" altLang="es-AR" sz="900">
              <a:solidFill>
                <a:srgbClr val="333333"/>
              </a:solidFill>
              <a:latin typeface="Calibri" panose="020F0502020204030204" pitchFamily="34" charset="0"/>
              <a:ea typeface="ＭＳ Ｐゴシック" panose="020B0600070205080204" pitchFamily="34" charset="-128"/>
            </a:endParaRPr>
          </a:p>
          <a:p>
            <a:r>
              <a:rPr lang="en-US" altLang="es-AR" sz="900">
                <a:solidFill>
                  <a:srgbClr val="333333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Tel.: +54 (11) 4118-8080</a:t>
            </a:r>
          </a:p>
          <a:p>
            <a:r>
              <a:rPr lang="en-US" altLang="es-AR" sz="900">
                <a:solidFill>
                  <a:srgbClr val="333333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Fax: +54 (11) 4118-8080</a:t>
            </a:r>
          </a:p>
          <a:p>
            <a:r>
              <a:rPr lang="es-ES" altLang="es-AR" sz="900">
                <a:solidFill>
                  <a:srgbClr val="333333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Roosevelt 1655</a:t>
            </a:r>
          </a:p>
          <a:p>
            <a:r>
              <a:rPr lang="es-ES" altLang="es-AR" sz="900">
                <a:solidFill>
                  <a:srgbClr val="333333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C1428BNC, Buenos Aires</a:t>
            </a:r>
          </a:p>
          <a:p>
            <a:r>
              <a:rPr lang="es-ES" altLang="es-AR" sz="900">
                <a:solidFill>
                  <a:srgbClr val="333333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Argentina</a:t>
            </a:r>
          </a:p>
        </p:txBody>
      </p:sp>
      <p:sp>
        <p:nvSpPr>
          <p:cNvPr id="36871" name="Text Box 16"/>
          <p:cNvSpPr txBox="1">
            <a:spLocks noChangeArrowheads="1"/>
          </p:cNvSpPr>
          <p:nvPr/>
        </p:nvSpPr>
        <p:spPr bwMode="auto">
          <a:xfrm>
            <a:off x="5802313" y="3149600"/>
            <a:ext cx="1577975" cy="124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9144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s-AR" sz="1100" b="1">
                <a:solidFill>
                  <a:srgbClr val="C00000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España</a:t>
            </a:r>
          </a:p>
          <a:p>
            <a:endParaRPr lang="en-US" altLang="es-AR" sz="900" b="1">
              <a:solidFill>
                <a:srgbClr val="333333"/>
              </a:solidFill>
              <a:latin typeface="Calibri" panose="020F0502020204030204" pitchFamily="34" charset="0"/>
              <a:ea typeface="ＭＳ Ｐゴシック" panose="020B0600070205080204" pitchFamily="34" charset="-128"/>
            </a:endParaRPr>
          </a:p>
          <a:p>
            <a:r>
              <a:rPr lang="en-US" altLang="es-AR" sz="900">
                <a:solidFill>
                  <a:srgbClr val="333333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Tel.: +34 91 745-2763</a:t>
            </a:r>
          </a:p>
          <a:p>
            <a:r>
              <a:rPr lang="en-US" altLang="es-AR" sz="900">
                <a:solidFill>
                  <a:srgbClr val="333333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Fax: +34 91 561-5626</a:t>
            </a:r>
          </a:p>
          <a:p>
            <a:r>
              <a:rPr lang="es-ES" altLang="es-AR" sz="900">
                <a:solidFill>
                  <a:srgbClr val="333333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c/ Francisco Giralte, 2</a:t>
            </a:r>
          </a:p>
          <a:p>
            <a:r>
              <a:rPr lang="es-ES" altLang="es-AR" sz="900">
                <a:solidFill>
                  <a:srgbClr val="333333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28002, Madrid</a:t>
            </a:r>
          </a:p>
          <a:p>
            <a:r>
              <a:rPr lang="es-ES" altLang="es-AR" sz="900">
                <a:solidFill>
                  <a:srgbClr val="333333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España</a:t>
            </a:r>
          </a:p>
        </p:txBody>
      </p:sp>
      <p:sp>
        <p:nvSpPr>
          <p:cNvPr id="36872" name="Text Box 17"/>
          <p:cNvSpPr txBox="1">
            <a:spLocks noChangeArrowheads="1"/>
          </p:cNvSpPr>
          <p:nvPr/>
        </p:nvSpPr>
        <p:spPr bwMode="auto">
          <a:xfrm>
            <a:off x="2436813" y="3149600"/>
            <a:ext cx="1939925" cy="134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9144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s-AR" sz="1100" b="1">
                <a:solidFill>
                  <a:srgbClr val="C00000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México</a:t>
            </a:r>
          </a:p>
          <a:p>
            <a:endParaRPr lang="en-US" altLang="es-AR" sz="900" b="1">
              <a:solidFill>
                <a:srgbClr val="333333"/>
              </a:solidFill>
              <a:latin typeface="Calibri" panose="020F0502020204030204" pitchFamily="34" charset="0"/>
              <a:ea typeface="ＭＳ Ｐゴシック" panose="020B0600070205080204" pitchFamily="34" charset="-128"/>
            </a:endParaRPr>
          </a:p>
          <a:p>
            <a:r>
              <a:rPr lang="es-AR" altLang="es-AR" sz="900">
                <a:latin typeface="Calibri" panose="020F0502020204030204" pitchFamily="34" charset="0"/>
                <a:ea typeface="ＭＳ Ｐゴシック" panose="020B0600070205080204" pitchFamily="34" charset="-128"/>
              </a:rPr>
              <a:t>Tel.: +52 (55) 5284-2842 </a:t>
            </a:r>
            <a:br>
              <a:rPr lang="es-AR" altLang="es-AR" sz="900">
                <a:latin typeface="Calibri" panose="020F0502020204030204" pitchFamily="34" charset="0"/>
                <a:ea typeface="ＭＳ Ｐゴシック" panose="020B0600070205080204" pitchFamily="34" charset="-128"/>
              </a:rPr>
            </a:br>
            <a:r>
              <a:rPr lang="es-AR" altLang="es-AR" sz="900">
                <a:latin typeface="Calibri" panose="020F0502020204030204" pitchFamily="34" charset="0"/>
                <a:ea typeface="ＭＳ Ｐゴシック" panose="020B0600070205080204" pitchFamily="34" charset="-128"/>
              </a:rPr>
              <a:t>Fax: +52 (55) 5284-2803 </a:t>
            </a:r>
            <a:r>
              <a:rPr lang="en-US" altLang="es-AR" sz="900">
                <a:solidFill>
                  <a:srgbClr val="333333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/>
            </a:r>
            <a:br>
              <a:rPr lang="en-US" altLang="es-AR" sz="900">
                <a:solidFill>
                  <a:srgbClr val="333333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</a:br>
            <a:r>
              <a:rPr lang="es-AR" altLang="es-AR" sz="900">
                <a:latin typeface="Calibri" panose="020F0502020204030204" pitchFamily="34" charset="0"/>
              </a:rPr>
              <a:t>Avda. Ejército Nacional 678,</a:t>
            </a:r>
            <a:br>
              <a:rPr lang="es-AR" altLang="es-AR" sz="900">
                <a:latin typeface="Calibri" panose="020F0502020204030204" pitchFamily="34" charset="0"/>
              </a:rPr>
            </a:br>
            <a:r>
              <a:rPr lang="es-AR" altLang="es-AR" sz="900">
                <a:latin typeface="Calibri" panose="020F0502020204030204" pitchFamily="34" charset="0"/>
              </a:rPr>
              <a:t>Col. Polanco Reforma, </a:t>
            </a:r>
          </a:p>
          <a:p>
            <a:r>
              <a:rPr lang="es-AR" altLang="es-AR" sz="900">
                <a:latin typeface="Calibri" panose="020F0502020204030204" pitchFamily="34" charset="0"/>
              </a:rPr>
              <a:t>Distrito Federal C.P. 11550 </a:t>
            </a:r>
          </a:p>
          <a:p>
            <a:r>
              <a:rPr lang="es-MX" altLang="es-AR" sz="900">
                <a:solidFill>
                  <a:srgbClr val="333333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México D.F.</a:t>
            </a:r>
            <a:endParaRPr lang="es-ES" altLang="es-AR" sz="900">
              <a:solidFill>
                <a:srgbClr val="333333"/>
              </a:solidFill>
              <a:latin typeface="Calibri" panose="020F0502020204030204" pitchFamily="34" charset="0"/>
              <a:ea typeface="ＭＳ Ｐゴシック" panose="020B0600070205080204" pitchFamily="34" charset="-128"/>
            </a:endParaRPr>
          </a:p>
          <a:p>
            <a:endParaRPr lang="es-ES" altLang="es-AR" sz="900">
              <a:solidFill>
                <a:srgbClr val="333333"/>
              </a:solidFill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6873" name="Text Box 17"/>
          <p:cNvSpPr txBox="1">
            <a:spLocks noChangeArrowheads="1"/>
          </p:cNvSpPr>
          <p:nvPr/>
        </p:nvSpPr>
        <p:spPr bwMode="auto">
          <a:xfrm>
            <a:off x="4217988" y="3149600"/>
            <a:ext cx="1939925" cy="1185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9144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s-AR" sz="1100" b="1">
                <a:solidFill>
                  <a:srgbClr val="C00000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USA</a:t>
            </a:r>
          </a:p>
          <a:p>
            <a:endParaRPr lang="en-US" altLang="es-AR" sz="900" b="1">
              <a:solidFill>
                <a:srgbClr val="333333"/>
              </a:solidFill>
              <a:latin typeface="Calibri" panose="020F0502020204030204" pitchFamily="34" charset="0"/>
              <a:ea typeface="ＭＳ Ｐゴシック" panose="020B0600070205080204" pitchFamily="34" charset="-128"/>
            </a:endParaRPr>
          </a:p>
          <a:p>
            <a:r>
              <a:rPr lang="en-US" altLang="es-AR" sz="900">
                <a:solidFill>
                  <a:srgbClr val="333333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Tel</a:t>
            </a:r>
            <a:r>
              <a:rPr lang="es-AR" altLang="es-AR" sz="900">
                <a:latin typeface="Calibri" panose="020F0502020204030204" pitchFamily="34" charset="0"/>
              </a:rPr>
              <a:t>  +1 (617) 275-2420</a:t>
            </a:r>
            <a:r>
              <a:rPr lang="en-US" altLang="es-AR" sz="900">
                <a:solidFill>
                  <a:srgbClr val="333333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/>
            </a:r>
            <a:br>
              <a:rPr lang="en-US" altLang="es-AR" sz="900">
                <a:solidFill>
                  <a:srgbClr val="333333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</a:br>
            <a:r>
              <a:rPr lang="en-US" altLang="es-AR" sz="900">
                <a:latin typeface="Calibri" panose="020F0502020204030204" pitchFamily="34" charset="0"/>
              </a:rPr>
              <a:t>1 Broadway 14th floor</a:t>
            </a:r>
            <a:br>
              <a:rPr lang="en-US" altLang="es-AR" sz="900">
                <a:latin typeface="Calibri" panose="020F0502020204030204" pitchFamily="34" charset="0"/>
              </a:rPr>
            </a:br>
            <a:r>
              <a:rPr lang="en-US" altLang="es-AR" sz="900">
                <a:latin typeface="Calibri" panose="020F0502020204030204" pitchFamily="34" charset="0"/>
              </a:rPr>
              <a:t>Cambridge, MA 02142</a:t>
            </a:r>
          </a:p>
          <a:p>
            <a:r>
              <a:rPr lang="es-AR" altLang="es-AR" sz="900">
                <a:latin typeface="Calibri" panose="020F0502020204030204" pitchFamily="34" charset="0"/>
              </a:rPr>
              <a:t>EE.UU</a:t>
            </a:r>
            <a:endParaRPr lang="es-ES" altLang="es-AR" sz="900">
              <a:solidFill>
                <a:srgbClr val="333333"/>
              </a:solidFill>
              <a:latin typeface="Calibri" panose="020F0502020204030204" pitchFamily="34" charset="0"/>
              <a:ea typeface="ＭＳ Ｐゴシック" panose="020B0600070205080204" pitchFamily="34" charset="-128"/>
            </a:endParaRPr>
          </a:p>
          <a:p>
            <a:endParaRPr lang="es-ES" altLang="es-AR" sz="900">
              <a:solidFill>
                <a:srgbClr val="333333"/>
              </a:solidFill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6874" name="Text Box 15"/>
          <p:cNvSpPr txBox="1">
            <a:spLocks noChangeArrowheads="1"/>
          </p:cNvSpPr>
          <p:nvPr/>
        </p:nvSpPr>
        <p:spPr bwMode="auto">
          <a:xfrm>
            <a:off x="828675" y="4508500"/>
            <a:ext cx="1649413" cy="1185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9144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s-AR" sz="1100" b="1">
                <a:solidFill>
                  <a:srgbClr val="C00000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Santa Fe</a:t>
            </a:r>
          </a:p>
          <a:p>
            <a:endParaRPr lang="en-US" altLang="es-AR" sz="900">
              <a:solidFill>
                <a:srgbClr val="333333"/>
              </a:solidFill>
              <a:latin typeface="Calibri" panose="020F0502020204030204" pitchFamily="34" charset="0"/>
              <a:ea typeface="ＭＳ Ｐゴシック" panose="020B0600070205080204" pitchFamily="34" charset="-128"/>
            </a:endParaRPr>
          </a:p>
          <a:p>
            <a:r>
              <a:rPr lang="en-US" altLang="es-AR" sz="900">
                <a:solidFill>
                  <a:srgbClr val="333333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Tel.: +54 (342) 412-0368</a:t>
            </a:r>
          </a:p>
          <a:p>
            <a:r>
              <a:rPr lang="es-ES" altLang="es-AR" sz="900">
                <a:solidFill>
                  <a:srgbClr val="333333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San Jerónimo 1838</a:t>
            </a:r>
          </a:p>
          <a:p>
            <a:r>
              <a:rPr lang="es-ES" altLang="es-AR" sz="900">
                <a:solidFill>
                  <a:srgbClr val="333333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S3000FPP, Santa Fe</a:t>
            </a:r>
          </a:p>
          <a:p>
            <a:r>
              <a:rPr lang="es-ES" altLang="es-AR" sz="900">
                <a:solidFill>
                  <a:srgbClr val="333333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Argentina</a:t>
            </a:r>
          </a:p>
        </p:txBody>
      </p:sp>
      <p:sp>
        <p:nvSpPr>
          <p:cNvPr id="36875" name="1 Título"/>
          <p:cNvSpPr txBox="1">
            <a:spLocks/>
          </p:cNvSpPr>
          <p:nvPr/>
        </p:nvSpPr>
        <p:spPr bwMode="auto">
          <a:xfrm>
            <a:off x="755650" y="0"/>
            <a:ext cx="7931150" cy="836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s-AR" altLang="es-AR" sz="3200" b="1">
                <a:latin typeface="Calibri" panose="020F0502020204030204" pitchFamily="34" charset="0"/>
              </a:rPr>
              <a:t>¡Muchas Gracias!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extLst/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s-AR" dirty="0" err="1" smtClean="0">
                <a:latin typeface="+mn-lt"/>
              </a:rPr>
              <a:t>Unit</a:t>
            </a:r>
            <a:r>
              <a:rPr lang="es-AR" dirty="0">
                <a:latin typeface="+mn-lt"/>
              </a:rPr>
              <a:t> </a:t>
            </a:r>
            <a:r>
              <a:rPr lang="es-AR" dirty="0" smtClean="0">
                <a:latin typeface="+mn-lt"/>
              </a:rPr>
              <a:t>Test-</a:t>
            </a:r>
            <a:r>
              <a:rPr lang="es-AR" dirty="0" err="1" smtClean="0">
                <a:latin typeface="+mn-lt"/>
              </a:rPr>
              <a:t>oriented</a:t>
            </a:r>
            <a:r>
              <a:rPr lang="es-AR" dirty="0" smtClean="0">
                <a:latin typeface="+mn-lt"/>
              </a:rPr>
              <a:t> </a:t>
            </a:r>
            <a:r>
              <a:rPr lang="es-AR" dirty="0" err="1" smtClean="0">
                <a:latin typeface="+mn-lt"/>
              </a:rPr>
              <a:t>development</a:t>
            </a:r>
            <a:r>
              <a:rPr lang="es-AR" dirty="0" smtClean="0">
                <a:latin typeface="+mn-lt"/>
              </a:rPr>
              <a:t> </a:t>
            </a:r>
            <a:r>
              <a:rPr lang="es-AR" dirty="0" err="1" smtClean="0">
                <a:latin typeface="+mn-lt"/>
              </a:rPr>
              <a:t>Tips</a:t>
            </a:r>
            <a:endParaRPr dirty="0">
              <a:latin typeface="+mn-lt"/>
            </a:endParaRPr>
          </a:p>
        </p:txBody>
      </p:sp>
      <p:sp>
        <p:nvSpPr>
          <p:cNvPr id="5" name="4 Marcador de texto"/>
          <p:cNvSpPr>
            <a:spLocks noGrp="1"/>
          </p:cNvSpPr>
          <p:nvPr>
            <p:ph type="body" idx="1"/>
          </p:nvPr>
        </p:nvSpPr>
        <p:spPr>
          <a:xfrm>
            <a:off x="971550" y="3513138"/>
            <a:ext cx="7412038" cy="1500187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endParaRPr lang="es-AR" sz="1600" dirty="0">
              <a:latin typeface="+mn-lt"/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2"/>
          <p:cNvSpPr>
            <a:spLocks noGrp="1"/>
          </p:cNvSpPr>
          <p:nvPr>
            <p:ph sz="half" idx="2"/>
          </p:nvPr>
        </p:nvSpPr>
        <p:spPr>
          <a:xfrm>
            <a:off x="755650" y="1130300"/>
            <a:ext cx="8064500" cy="4891088"/>
          </a:xfrm>
        </p:spPr>
        <p:txBody>
          <a:bodyPr/>
          <a:lstStyle/>
          <a:p>
            <a:pPr marL="0" indent="0" eaLnBrk="1" hangingPunct="1">
              <a:spcBef>
                <a:spcPts val="1200"/>
              </a:spcBef>
            </a:pPr>
            <a:r>
              <a:rPr lang="en-GB" b="1" dirty="0" smtClean="0">
                <a:latin typeface="+mj-lt"/>
              </a:rPr>
              <a:t> Maintainability</a:t>
            </a:r>
          </a:p>
          <a:p>
            <a:pPr marL="547688" lvl="1" indent="-285750" eaLnBrk="1" hangingPunct="1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GB" dirty="0" smtClean="0">
                <a:latin typeface="+mj-lt"/>
              </a:rPr>
              <a:t>Allows the internal implementation of the concrete classes to change without having to modify the application code.</a:t>
            </a:r>
          </a:p>
          <a:p>
            <a:pPr marL="0" indent="0" eaLnBrk="1" hangingPunct="1">
              <a:spcBef>
                <a:spcPts val="1200"/>
              </a:spcBef>
            </a:pPr>
            <a:r>
              <a:rPr lang="en-GB" altLang="es-AR" dirty="0" smtClean="0">
                <a:latin typeface="+mj-lt"/>
              </a:rPr>
              <a:t> </a:t>
            </a:r>
            <a:r>
              <a:rPr lang="es-AR" b="1" dirty="0" err="1">
                <a:latin typeface="+mj-lt"/>
              </a:rPr>
              <a:t>Extensibility</a:t>
            </a:r>
            <a:endParaRPr lang="es-AR" b="1" dirty="0">
              <a:latin typeface="+mj-lt"/>
            </a:endParaRPr>
          </a:p>
          <a:p>
            <a:pPr marL="547688" lvl="1" indent="-285750" eaLnBrk="1" hangingPunct="1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GB" altLang="es-AR" dirty="0" smtClean="0">
                <a:latin typeface="+mj-lt"/>
              </a:rPr>
              <a:t>Allows the creation of different concrete classes which implement the interface without having to modify the application code.</a:t>
            </a:r>
          </a:p>
          <a:p>
            <a:pPr marL="0" indent="0" eaLnBrk="1" hangingPunct="1">
              <a:spcBef>
                <a:spcPts val="1200"/>
              </a:spcBef>
            </a:pPr>
            <a:r>
              <a:rPr lang="es-AR" b="1" dirty="0" smtClean="0">
                <a:latin typeface="+mj-lt"/>
              </a:rPr>
              <a:t> </a:t>
            </a:r>
            <a:r>
              <a:rPr lang="es-AR" b="1" dirty="0" err="1" smtClean="0">
                <a:latin typeface="+mj-lt"/>
              </a:rPr>
              <a:t>Testability</a:t>
            </a:r>
            <a:r>
              <a:rPr lang="es-AR" dirty="0">
                <a:latin typeface="+mj-lt"/>
              </a:rPr>
              <a:t> </a:t>
            </a:r>
            <a:r>
              <a:rPr lang="es-AR" dirty="0" smtClean="0">
                <a:latin typeface="+mj-lt"/>
              </a:rPr>
              <a:t>(</a:t>
            </a:r>
            <a:r>
              <a:rPr lang="es-AR" dirty="0" err="1" smtClean="0">
                <a:latin typeface="+mj-lt"/>
              </a:rPr>
              <a:t>when</a:t>
            </a:r>
            <a:r>
              <a:rPr lang="es-AR" dirty="0" smtClean="0">
                <a:latin typeface="+mj-lt"/>
              </a:rPr>
              <a:t> </a:t>
            </a:r>
            <a:r>
              <a:rPr lang="es-AR" dirty="0" err="1" smtClean="0">
                <a:latin typeface="+mj-lt"/>
              </a:rPr>
              <a:t>used</a:t>
            </a:r>
            <a:r>
              <a:rPr lang="es-AR" dirty="0" smtClean="0">
                <a:latin typeface="+mj-lt"/>
              </a:rPr>
              <a:t> </a:t>
            </a:r>
            <a:r>
              <a:rPr lang="es-AR" dirty="0" err="1" smtClean="0">
                <a:latin typeface="+mj-lt"/>
              </a:rPr>
              <a:t>together</a:t>
            </a:r>
            <a:r>
              <a:rPr lang="es-AR" dirty="0" smtClean="0">
                <a:latin typeface="+mj-lt"/>
              </a:rPr>
              <a:t> </a:t>
            </a:r>
            <a:r>
              <a:rPr lang="es-AR" dirty="0" err="1" smtClean="0">
                <a:latin typeface="+mj-lt"/>
              </a:rPr>
              <a:t>with</a:t>
            </a:r>
            <a:r>
              <a:rPr lang="es-AR" dirty="0" smtClean="0">
                <a:latin typeface="+mj-lt"/>
              </a:rPr>
              <a:t> </a:t>
            </a:r>
            <a:r>
              <a:rPr lang="es-AR" dirty="0" err="1" smtClean="0">
                <a:latin typeface="+mj-lt"/>
              </a:rPr>
              <a:t>Tip</a:t>
            </a:r>
            <a:r>
              <a:rPr lang="es-AR" dirty="0" smtClean="0">
                <a:latin typeface="+mj-lt"/>
              </a:rPr>
              <a:t> 2)</a:t>
            </a:r>
          </a:p>
          <a:p>
            <a:pPr marL="547688" lvl="1" indent="-285750" eaLnBrk="1" hangingPunct="1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GB" altLang="es-AR" dirty="0" smtClean="0">
                <a:latin typeface="+mj-lt"/>
              </a:rPr>
              <a:t>Allows the use of Mock classes to unit test components </a:t>
            </a:r>
          </a:p>
          <a:p>
            <a:pPr marL="547688" lvl="1" indent="-285750" eaLnBrk="1" hangingPunct="1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GB" altLang="es-AR" dirty="0" smtClean="0">
                <a:latin typeface="+mj-lt"/>
              </a:rPr>
              <a:t>Application code does not depend on the concrete class 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755650" y="0"/>
            <a:ext cx="7931150" cy="836613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700" dirty="0" smtClean="0"/>
              <a:t>Tip </a:t>
            </a:r>
            <a:r>
              <a:rPr lang="en-US" sz="2700" dirty="0"/>
              <a:t>1: Program to an interface, not an implementation</a:t>
            </a:r>
            <a:endParaRPr sz="27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2"/>
          <p:cNvSpPr>
            <a:spLocks noGrp="1"/>
          </p:cNvSpPr>
          <p:nvPr>
            <p:ph sz="half" idx="2"/>
          </p:nvPr>
        </p:nvSpPr>
        <p:spPr>
          <a:xfrm>
            <a:off x="755650" y="1130300"/>
            <a:ext cx="8064500" cy="4891088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dirty="0">
                <a:latin typeface="+mj-lt"/>
              </a:rPr>
              <a:t>An injection is the passing of a dependency </a:t>
            </a:r>
            <a:r>
              <a:rPr lang="en-US" dirty="0" smtClean="0">
                <a:latin typeface="+mj-lt"/>
              </a:rPr>
              <a:t>(a service) to </a:t>
            </a:r>
            <a:r>
              <a:rPr lang="en-US" dirty="0">
                <a:latin typeface="+mj-lt"/>
              </a:rPr>
              <a:t>a dependent object</a:t>
            </a:r>
            <a:r>
              <a:rPr lang="en-US" dirty="0" smtClean="0">
                <a:latin typeface="+mj-lt"/>
              </a:rPr>
              <a:t> (a client). </a:t>
            </a:r>
            <a:r>
              <a:rPr lang="en-US" dirty="0">
                <a:latin typeface="+mj-lt"/>
              </a:rPr>
              <a:t>The service is made part of the client's state. </a:t>
            </a:r>
            <a:r>
              <a:rPr lang="en-US" dirty="0" smtClean="0">
                <a:latin typeface="+mj-lt"/>
              </a:rPr>
              <a:t>The </a:t>
            </a:r>
            <a:r>
              <a:rPr lang="en-US" dirty="0">
                <a:latin typeface="+mj-lt"/>
              </a:rPr>
              <a:t>client </a:t>
            </a:r>
            <a:r>
              <a:rPr lang="en-US" dirty="0" smtClean="0">
                <a:latin typeface="+mj-lt"/>
              </a:rPr>
              <a:t>does not build </a:t>
            </a:r>
            <a:r>
              <a:rPr lang="en-US" dirty="0">
                <a:latin typeface="+mj-lt"/>
              </a:rPr>
              <a:t>or find the </a:t>
            </a:r>
            <a:r>
              <a:rPr lang="en-US" dirty="0" smtClean="0">
                <a:latin typeface="+mj-lt"/>
              </a:rPr>
              <a:t>service.</a:t>
            </a:r>
            <a:endParaRPr lang="en-US" dirty="0">
              <a:latin typeface="+mj-lt"/>
            </a:endParaRPr>
          </a:p>
          <a:p>
            <a:pPr eaLnBrk="1" hangingPunct="1">
              <a:spcBef>
                <a:spcPts val="1200"/>
              </a:spcBef>
            </a:pPr>
            <a:r>
              <a:rPr lang="en-US" dirty="0" smtClean="0">
                <a:latin typeface="+mj-lt"/>
              </a:rPr>
              <a:t>Requires </a:t>
            </a:r>
            <a:r>
              <a:rPr lang="en-US" dirty="0">
                <a:latin typeface="+mj-lt"/>
              </a:rPr>
              <a:t>the client to provide a parameter in a constructor for the </a:t>
            </a:r>
            <a:r>
              <a:rPr lang="en-US" dirty="0" smtClean="0">
                <a:latin typeface="+mj-lt"/>
              </a:rPr>
              <a:t>dependency</a:t>
            </a:r>
          </a:p>
          <a:p>
            <a:pPr lvl="1" eaLnBrk="1" hangingPunct="1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dirty="0" smtClean="0">
                <a:latin typeface="+mj-lt"/>
              </a:rPr>
              <a:t>public Constructor (</a:t>
            </a:r>
            <a:r>
              <a:rPr lang="en-US" dirty="0" err="1" smtClean="0">
                <a:latin typeface="+mj-lt"/>
              </a:rPr>
              <a:t>IDependency</a:t>
            </a:r>
            <a:r>
              <a:rPr lang="en-US" dirty="0" smtClean="0">
                <a:latin typeface="+mj-lt"/>
              </a:rPr>
              <a:t> dependency)</a:t>
            </a:r>
          </a:p>
          <a:p>
            <a:pPr eaLnBrk="1" hangingPunct="1">
              <a:spcBef>
                <a:spcPts val="1200"/>
              </a:spcBef>
            </a:pPr>
            <a:r>
              <a:rPr lang="en-US" dirty="0">
                <a:latin typeface="+mj-lt"/>
              </a:rPr>
              <a:t>Removes all knowledge about a concrete implementation a client needs to use, promoting reusability, testability and maintainability</a:t>
            </a:r>
          </a:p>
          <a:p>
            <a:pPr eaLnBrk="1" hangingPunct="1">
              <a:spcBef>
                <a:spcPts val="1200"/>
              </a:spcBef>
            </a:pPr>
            <a:r>
              <a:rPr lang="en-US" dirty="0" smtClean="0">
                <a:latin typeface="+mj-lt"/>
              </a:rPr>
              <a:t>Mock objects can be injected for unit-testing</a:t>
            </a:r>
            <a:endParaRPr lang="en-US" dirty="0">
              <a:latin typeface="+mj-lt"/>
            </a:endParaRPr>
          </a:p>
          <a:p>
            <a:pPr eaLnBrk="1" hangingPunct="1">
              <a:spcBef>
                <a:spcPts val="1200"/>
              </a:spcBef>
            </a:pPr>
            <a:r>
              <a:rPr lang="en-GB" dirty="0">
                <a:latin typeface="+mj-lt"/>
              </a:rPr>
              <a:t>Adheres to Dependency inversion principle</a:t>
            </a:r>
            <a:endParaRPr lang="en-US" dirty="0">
              <a:latin typeface="+mj-lt"/>
            </a:endParaRPr>
          </a:p>
          <a:p>
            <a:pPr eaLnBrk="1" hangingPunct="1">
              <a:spcBef>
                <a:spcPts val="1200"/>
              </a:spcBef>
            </a:pPr>
            <a:r>
              <a:rPr lang="en-US" dirty="0" smtClean="0">
                <a:latin typeface="+mj-lt"/>
              </a:rPr>
              <a:t>Makes </a:t>
            </a:r>
            <a:r>
              <a:rPr lang="en-US" dirty="0">
                <a:latin typeface="+mj-lt"/>
              </a:rPr>
              <a:t>violations of the Single Responsibility Principle </a:t>
            </a:r>
            <a:r>
              <a:rPr lang="en-US" dirty="0" smtClean="0">
                <a:latin typeface="+mj-lt"/>
              </a:rPr>
              <a:t>obvious</a:t>
            </a:r>
            <a:endParaRPr lang="en-GB" dirty="0" smtClean="0">
              <a:latin typeface="+mj-lt"/>
            </a:endParaRPr>
          </a:p>
          <a:p>
            <a:pPr lvl="1" eaLnBrk="1" hangingPunct="1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GB" dirty="0" smtClean="0">
                <a:latin typeface="+mj-lt"/>
              </a:rPr>
              <a:t>public Constructor(IClass1 c1, IClass2 c2, IClass3 c3, IClass4 c4, IClass5 c5, ……)</a:t>
            </a:r>
          </a:p>
          <a:p>
            <a:pPr eaLnBrk="1" hangingPunct="1">
              <a:spcBef>
                <a:spcPts val="1200"/>
              </a:spcBef>
            </a:pPr>
            <a:r>
              <a:rPr lang="en-GB" dirty="0" smtClean="0">
                <a:latin typeface="+mj-lt"/>
              </a:rPr>
              <a:t>Dependency injection frameworks (IOC)</a:t>
            </a:r>
          </a:p>
          <a:p>
            <a:pPr lvl="1" eaLnBrk="1" hangingPunct="1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GB" dirty="0" err="1" smtClean="0">
                <a:latin typeface="+mj-lt"/>
              </a:rPr>
              <a:t>Ninject</a:t>
            </a:r>
            <a:r>
              <a:rPr lang="en-GB" dirty="0" smtClean="0">
                <a:latin typeface="+mj-lt"/>
              </a:rPr>
              <a:t>, </a:t>
            </a:r>
            <a:r>
              <a:rPr lang="en-GB" dirty="0" err="1" smtClean="0">
                <a:latin typeface="+mj-lt"/>
              </a:rPr>
              <a:t>SimpleInjector</a:t>
            </a:r>
            <a:r>
              <a:rPr lang="en-GB" dirty="0" smtClean="0">
                <a:latin typeface="+mj-lt"/>
              </a:rPr>
              <a:t>, Castle, </a:t>
            </a:r>
            <a:r>
              <a:rPr lang="en-GB" dirty="0" err="1" smtClean="0">
                <a:latin typeface="+mj-lt"/>
              </a:rPr>
              <a:t>Autofac</a:t>
            </a:r>
            <a:r>
              <a:rPr lang="en-GB" dirty="0" smtClean="0">
                <a:latin typeface="+mj-lt"/>
              </a:rPr>
              <a:t>, Unity, Spring.NET…</a:t>
            </a:r>
          </a:p>
          <a:p>
            <a:pPr eaLnBrk="1" hangingPunct="1">
              <a:spcBef>
                <a:spcPts val="1200"/>
              </a:spcBef>
            </a:pPr>
            <a:endParaRPr lang="en-US" dirty="0">
              <a:latin typeface="+mj-lt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755650" y="0"/>
            <a:ext cx="7931150" cy="836613"/>
          </a:xfrm>
        </p:spPr>
        <p:txBody>
          <a:bodyPr>
            <a:noAutofit/>
          </a:bodyPr>
          <a:lstStyle/>
          <a:p>
            <a:pPr lvl="0"/>
            <a:r>
              <a:rPr lang="en-US" sz="2800" dirty="0"/>
              <a:t>Tip 2: Use Constructor dependency injection</a:t>
            </a:r>
            <a:endParaRPr lang="es-AR" sz="2800" dirty="0"/>
          </a:p>
        </p:txBody>
      </p:sp>
    </p:spTree>
    <p:extLst>
      <p:ext uri="{BB962C8B-B14F-4D97-AF65-F5344CB8AC3E}">
        <p14:creationId xmlns:p14="http://schemas.microsoft.com/office/powerpoint/2010/main" val="805748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2"/>
          <p:cNvSpPr>
            <a:spLocks noGrp="1"/>
          </p:cNvSpPr>
          <p:nvPr>
            <p:ph sz="half" idx="2"/>
          </p:nvPr>
        </p:nvSpPr>
        <p:spPr>
          <a:xfrm>
            <a:off x="755650" y="1130300"/>
            <a:ext cx="8064500" cy="4891088"/>
          </a:xfrm>
        </p:spPr>
        <p:txBody>
          <a:bodyPr/>
          <a:lstStyle/>
          <a:p>
            <a:pPr marL="0" indent="0" eaLnBrk="1" hangingPunct="1">
              <a:spcBef>
                <a:spcPts val="1200"/>
              </a:spcBef>
            </a:pPr>
            <a:r>
              <a:rPr lang="en-GB" dirty="0" smtClean="0">
                <a:latin typeface="+mj-lt"/>
              </a:rPr>
              <a:t> Ideal for cases where a type will implement only some/part of the behaviour exposed by the superclass. </a:t>
            </a:r>
          </a:p>
          <a:p>
            <a:pPr marL="0" indent="0" eaLnBrk="1" hangingPunct="1">
              <a:spcBef>
                <a:spcPts val="1200"/>
              </a:spcBef>
            </a:pPr>
            <a:r>
              <a:rPr lang="en-GB" dirty="0" smtClean="0">
                <a:latin typeface="+mj-lt"/>
              </a:rPr>
              <a:t> Allows subclasses to implement new functionality without affecting other subclasses.</a:t>
            </a:r>
          </a:p>
          <a:p>
            <a:pPr marL="0" indent="0" eaLnBrk="1" hangingPunct="1">
              <a:spcBef>
                <a:spcPts val="1200"/>
              </a:spcBef>
            </a:pPr>
            <a:r>
              <a:rPr lang="en-GB" dirty="0">
                <a:latin typeface="+mj-lt"/>
              </a:rPr>
              <a:t> </a:t>
            </a:r>
            <a:r>
              <a:rPr lang="en-GB" dirty="0" smtClean="0">
                <a:latin typeface="+mj-lt"/>
              </a:rPr>
              <a:t>Allows behaviour to change on the fly.</a:t>
            </a:r>
          </a:p>
          <a:p>
            <a:pPr marL="0" indent="0" eaLnBrk="1" hangingPunct="1">
              <a:spcBef>
                <a:spcPts val="1200"/>
              </a:spcBef>
              <a:buNone/>
            </a:pPr>
            <a:endParaRPr lang="en-GB" b="1" dirty="0">
              <a:latin typeface="+mj-lt"/>
            </a:endParaRPr>
          </a:p>
          <a:p>
            <a:pPr marL="0" indent="0" eaLnBrk="1" hangingPunct="1">
              <a:spcBef>
                <a:spcPts val="1200"/>
              </a:spcBef>
              <a:buNone/>
            </a:pPr>
            <a:endParaRPr lang="en-GB" b="1" dirty="0" smtClean="0">
              <a:latin typeface="+mj-lt"/>
            </a:endParaRPr>
          </a:p>
          <a:p>
            <a:pPr marL="0" indent="0" eaLnBrk="1" hangingPunct="1">
              <a:spcBef>
                <a:spcPts val="1200"/>
              </a:spcBef>
              <a:buNone/>
            </a:pPr>
            <a:endParaRPr lang="en-GB" b="1" dirty="0">
              <a:latin typeface="+mj-lt"/>
            </a:endParaRPr>
          </a:p>
          <a:p>
            <a:pPr marL="0" indent="0" eaLnBrk="1" hangingPunct="1">
              <a:spcBef>
                <a:spcPts val="1200"/>
              </a:spcBef>
              <a:buNone/>
            </a:pPr>
            <a:endParaRPr lang="en-GB" b="1" dirty="0" smtClean="0">
              <a:latin typeface="+mj-lt"/>
            </a:endParaRPr>
          </a:p>
          <a:p>
            <a:pPr marL="0" indent="0" eaLnBrk="1" hangingPunct="1">
              <a:spcBef>
                <a:spcPts val="1200"/>
              </a:spcBef>
            </a:pPr>
            <a:r>
              <a:rPr lang="en-GB" b="1" dirty="0" smtClean="0">
                <a:latin typeface="+mj-lt"/>
              </a:rPr>
              <a:t> </a:t>
            </a:r>
            <a:r>
              <a:rPr lang="en-US" i="1" dirty="0">
                <a:latin typeface="+mj-lt"/>
              </a:rPr>
              <a:t>Prefer composition over inheritance as it is more malleable / easy to modify later, but do not use a compose-always approach</a:t>
            </a:r>
            <a:endParaRPr lang="en-GB" i="1" dirty="0">
              <a:latin typeface="+mj-lt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755650" y="0"/>
            <a:ext cx="7931150" cy="836613"/>
          </a:xfrm>
        </p:spPr>
        <p:txBody>
          <a:bodyPr>
            <a:noAutofit/>
          </a:bodyPr>
          <a:lstStyle/>
          <a:p>
            <a:pPr lvl="0"/>
            <a:r>
              <a:rPr lang="en-US" sz="2800" dirty="0"/>
              <a:t>Tip </a:t>
            </a:r>
            <a:r>
              <a:rPr lang="en-US" sz="2800" dirty="0" smtClean="0"/>
              <a:t>3: </a:t>
            </a:r>
            <a:r>
              <a:rPr lang="en-US" sz="2800" dirty="0" err="1"/>
              <a:t>Favour</a:t>
            </a:r>
            <a:r>
              <a:rPr lang="en-US" sz="2800" dirty="0"/>
              <a:t> composition over inheritance</a:t>
            </a:r>
            <a:endParaRPr lang="es-AR" sz="2800" dirty="0"/>
          </a:p>
        </p:txBody>
      </p:sp>
    </p:spTree>
    <p:extLst>
      <p:ext uri="{BB962C8B-B14F-4D97-AF65-F5344CB8AC3E}">
        <p14:creationId xmlns:p14="http://schemas.microsoft.com/office/powerpoint/2010/main" val="349956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2"/>
          <p:cNvSpPr>
            <a:spLocks noGrp="1"/>
          </p:cNvSpPr>
          <p:nvPr>
            <p:ph sz="half" idx="2"/>
          </p:nvPr>
        </p:nvSpPr>
        <p:spPr>
          <a:xfrm>
            <a:off x="755650" y="1130300"/>
            <a:ext cx="8064500" cy="4891088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GB" dirty="0">
                <a:latin typeface="+mj-lt"/>
              </a:rPr>
              <a:t>How to write unit tests:</a:t>
            </a:r>
          </a:p>
          <a:p>
            <a:pPr marL="547688" lvl="1" indent="-285750" eaLnBrk="1" hangingPunct="1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</a:rPr>
              <a:t>Setup preconditions</a:t>
            </a:r>
          </a:p>
          <a:p>
            <a:pPr marL="547688" lvl="1" indent="-285750" eaLnBrk="1" hangingPunct="1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</a:rPr>
              <a:t>Execute the code to be tested</a:t>
            </a:r>
          </a:p>
          <a:p>
            <a:pPr marL="547688" lvl="1" indent="-285750" eaLnBrk="1" hangingPunct="1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</a:rPr>
              <a:t>Assert on the expected results</a:t>
            </a:r>
          </a:p>
          <a:p>
            <a:pPr marL="0" indent="0" eaLnBrk="1" hangingPunct="1">
              <a:spcBef>
                <a:spcPts val="1200"/>
              </a:spcBef>
            </a:pPr>
            <a:r>
              <a:rPr lang="en-US" dirty="0" smtClean="0">
                <a:latin typeface="+mj-lt"/>
              </a:rPr>
              <a:t> A good unit test:</a:t>
            </a:r>
          </a:p>
          <a:p>
            <a:pPr marL="547688" lvl="1" indent="-285750" eaLnBrk="1" hangingPunct="1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dirty="0" smtClean="0">
                <a:latin typeface="+mj-lt"/>
              </a:rPr>
              <a:t>Documents your design</a:t>
            </a:r>
          </a:p>
          <a:p>
            <a:pPr marL="547688" lvl="1" indent="-285750" eaLnBrk="1" hangingPunct="1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dirty="0" smtClean="0">
                <a:latin typeface="+mj-lt"/>
              </a:rPr>
              <a:t>Has </a:t>
            </a:r>
            <a:r>
              <a:rPr lang="en-US" dirty="0">
                <a:latin typeface="+mj-lt"/>
              </a:rPr>
              <a:t>full control over all the pieces </a:t>
            </a:r>
            <a:r>
              <a:rPr lang="en-US" dirty="0" smtClean="0">
                <a:latin typeface="+mj-lt"/>
              </a:rPr>
              <a:t>running</a:t>
            </a:r>
            <a:endParaRPr lang="en-US" dirty="0">
              <a:latin typeface="+mj-lt"/>
            </a:endParaRPr>
          </a:p>
          <a:p>
            <a:pPr marL="547688" lvl="1" indent="-285750" eaLnBrk="1" hangingPunct="1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dirty="0" smtClean="0">
                <a:latin typeface="+mj-lt"/>
              </a:rPr>
              <a:t>Can </a:t>
            </a:r>
            <a:r>
              <a:rPr lang="en-US" dirty="0">
                <a:latin typeface="+mj-lt"/>
              </a:rPr>
              <a:t>be run in any </a:t>
            </a:r>
            <a:r>
              <a:rPr lang="en-US" dirty="0" smtClean="0">
                <a:latin typeface="+mj-lt"/>
              </a:rPr>
              <a:t>order if </a:t>
            </a:r>
            <a:r>
              <a:rPr lang="en-US" dirty="0">
                <a:latin typeface="+mj-lt"/>
              </a:rPr>
              <a:t>part of many other tests</a:t>
            </a:r>
          </a:p>
          <a:p>
            <a:pPr marL="547688" lvl="1" indent="-285750" eaLnBrk="1" hangingPunct="1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dirty="0" smtClean="0">
                <a:latin typeface="+mj-lt"/>
              </a:rPr>
              <a:t>Consistently</a:t>
            </a:r>
            <a:r>
              <a:rPr lang="en-US" dirty="0">
                <a:latin typeface="+mj-lt"/>
              </a:rPr>
              <a:t> returns the same </a:t>
            </a:r>
            <a:r>
              <a:rPr lang="en-US" dirty="0" smtClean="0">
                <a:latin typeface="+mj-lt"/>
              </a:rPr>
              <a:t>result</a:t>
            </a:r>
          </a:p>
          <a:p>
            <a:pPr marL="547688" lvl="1" indent="-285750" eaLnBrk="1" hangingPunct="1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dirty="0" smtClean="0">
                <a:latin typeface="+mj-lt"/>
              </a:rPr>
              <a:t>Tests </a:t>
            </a:r>
            <a:r>
              <a:rPr lang="en-US" dirty="0">
                <a:latin typeface="+mj-lt"/>
              </a:rPr>
              <a:t>a single logical concept in the </a:t>
            </a:r>
            <a:r>
              <a:rPr lang="en-US" dirty="0" smtClean="0">
                <a:latin typeface="+mj-lt"/>
              </a:rPr>
              <a:t>system</a:t>
            </a:r>
          </a:p>
          <a:p>
            <a:pPr marL="547688" lvl="1" indent="-285750" eaLnBrk="1" hangingPunct="1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dirty="0" smtClean="0">
                <a:latin typeface="+mj-lt"/>
              </a:rPr>
              <a:t>Is named clearly and consistently</a:t>
            </a:r>
            <a:endParaRPr lang="en-US" dirty="0">
              <a:latin typeface="+mj-lt"/>
            </a:endParaRPr>
          </a:p>
          <a:p>
            <a:pPr marL="547688" lvl="1" indent="-285750" eaLnBrk="1" hangingPunct="1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dirty="0" smtClean="0">
                <a:latin typeface="+mj-lt"/>
              </a:rPr>
              <a:t>Is readable</a:t>
            </a:r>
            <a:endParaRPr lang="en-US" dirty="0">
              <a:latin typeface="+mj-lt"/>
            </a:endParaRPr>
          </a:p>
          <a:p>
            <a:pPr marL="547688" lvl="1" indent="-285750" eaLnBrk="1" hangingPunct="1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dirty="0" smtClean="0">
                <a:latin typeface="+mj-lt"/>
              </a:rPr>
              <a:t>Is maintainable</a:t>
            </a:r>
            <a:endParaRPr lang="en-GB" i="1" dirty="0">
              <a:latin typeface="+mj-lt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755650" y="0"/>
            <a:ext cx="7931150" cy="836613"/>
          </a:xfrm>
        </p:spPr>
        <p:txBody>
          <a:bodyPr>
            <a:noAutofit/>
          </a:bodyPr>
          <a:lstStyle/>
          <a:p>
            <a:pPr lvl="0"/>
            <a:r>
              <a:rPr lang="en-US" sz="2800" dirty="0"/>
              <a:t>Tip </a:t>
            </a:r>
            <a:r>
              <a:rPr lang="en-US" sz="2800" dirty="0" smtClean="0"/>
              <a:t>4: </a:t>
            </a:r>
            <a:r>
              <a:rPr lang="en-US" sz="2800" dirty="0"/>
              <a:t>Generate Unit tests</a:t>
            </a:r>
            <a:endParaRPr lang="es-AR" sz="2800" dirty="0"/>
          </a:p>
        </p:txBody>
      </p:sp>
    </p:spTree>
    <p:extLst>
      <p:ext uri="{BB962C8B-B14F-4D97-AF65-F5344CB8AC3E}">
        <p14:creationId xmlns:p14="http://schemas.microsoft.com/office/powerpoint/2010/main" val="2903620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2"/>
          <p:cNvSpPr>
            <a:spLocks noGrp="1"/>
          </p:cNvSpPr>
          <p:nvPr>
            <p:ph sz="half" idx="2"/>
          </p:nvPr>
        </p:nvSpPr>
        <p:spPr>
          <a:xfrm>
            <a:off x="755650" y="1052736"/>
            <a:ext cx="8064500" cy="4891088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dirty="0">
                <a:latin typeface="+mj-lt"/>
              </a:rPr>
              <a:t>Mock objects are simulated objects that mimic the behavior of real objects in controlled ways</a:t>
            </a:r>
          </a:p>
          <a:p>
            <a:pPr eaLnBrk="1" hangingPunct="1">
              <a:spcBef>
                <a:spcPts val="1200"/>
              </a:spcBef>
            </a:pPr>
            <a:r>
              <a:rPr lang="en-US" dirty="0" smtClean="0">
                <a:latin typeface="+mj-lt"/>
              </a:rPr>
              <a:t>Not </a:t>
            </a:r>
            <a:r>
              <a:rPr lang="en-US" dirty="0">
                <a:latin typeface="+mj-lt"/>
              </a:rPr>
              <a:t>all code is self </a:t>
            </a:r>
            <a:r>
              <a:rPr lang="en-US" dirty="0" smtClean="0">
                <a:latin typeface="+mj-lt"/>
              </a:rPr>
              <a:t>contained</a:t>
            </a:r>
          </a:p>
          <a:p>
            <a:pPr eaLnBrk="1" hangingPunct="1">
              <a:spcBef>
                <a:spcPts val="1200"/>
              </a:spcBef>
            </a:pPr>
            <a:r>
              <a:rPr lang="en-US" dirty="0" smtClean="0">
                <a:latin typeface="+mj-lt"/>
              </a:rPr>
              <a:t>A unit test should test code without testing dependencies</a:t>
            </a:r>
          </a:p>
          <a:p>
            <a:pPr eaLnBrk="1" hangingPunct="1">
              <a:spcBef>
                <a:spcPts val="1200"/>
              </a:spcBef>
            </a:pPr>
            <a:r>
              <a:rPr lang="en-US" dirty="0" smtClean="0">
                <a:latin typeface="+mj-lt"/>
              </a:rPr>
              <a:t>Refer to Tips 1 and 2</a:t>
            </a:r>
          </a:p>
          <a:p>
            <a:pPr lvl="1" eaLnBrk="1" hangingPunct="1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</a:rPr>
              <a:t>Program to an interface, not an implementation</a:t>
            </a:r>
          </a:p>
          <a:p>
            <a:pPr lvl="1" eaLnBrk="1" hangingPunct="1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</a:rPr>
              <a:t>Use Constructor dependency </a:t>
            </a:r>
            <a:r>
              <a:rPr lang="en-US" dirty="0" smtClean="0">
                <a:latin typeface="+mj-lt"/>
              </a:rPr>
              <a:t>injection</a:t>
            </a:r>
            <a:endParaRPr lang="en-US" dirty="0">
              <a:latin typeface="+mj-lt"/>
            </a:endParaRPr>
          </a:p>
          <a:p>
            <a:pPr eaLnBrk="1" hangingPunct="1">
              <a:spcBef>
                <a:spcPts val="1200"/>
              </a:spcBef>
            </a:pPr>
            <a:r>
              <a:rPr lang="en-US" dirty="0" smtClean="0">
                <a:latin typeface="+mj-lt"/>
              </a:rPr>
              <a:t>How to write unit tests using mocks:</a:t>
            </a:r>
          </a:p>
          <a:p>
            <a:pPr lvl="1" eaLnBrk="1" hangingPunct="1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dirty="0" smtClean="0">
                <a:latin typeface="+mj-lt"/>
              </a:rPr>
              <a:t>Setup preconditions including the setup of mock objects</a:t>
            </a:r>
          </a:p>
          <a:p>
            <a:pPr lvl="1" eaLnBrk="1" hangingPunct="1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dirty="0" smtClean="0">
                <a:latin typeface="+mj-lt"/>
              </a:rPr>
              <a:t>Inject mocked dependencies</a:t>
            </a:r>
          </a:p>
          <a:p>
            <a:pPr lvl="1" eaLnBrk="1" hangingPunct="1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dirty="0" smtClean="0">
                <a:latin typeface="+mj-lt"/>
              </a:rPr>
              <a:t>Execute the code to be tested</a:t>
            </a:r>
          </a:p>
          <a:p>
            <a:pPr lvl="1" eaLnBrk="1" hangingPunct="1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dirty="0" smtClean="0">
                <a:latin typeface="+mj-lt"/>
              </a:rPr>
              <a:t>Assert on the expected results</a:t>
            </a:r>
          </a:p>
          <a:p>
            <a:pPr lvl="1" eaLnBrk="1" hangingPunct="1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dirty="0" smtClean="0">
                <a:latin typeface="+mj-lt"/>
              </a:rPr>
              <a:t>Verify that the mock object was called the expected number</a:t>
            </a:r>
            <a:br>
              <a:rPr lang="en-US" dirty="0" smtClean="0">
                <a:latin typeface="+mj-lt"/>
              </a:rPr>
            </a:br>
            <a:r>
              <a:rPr lang="en-US" dirty="0" smtClean="0">
                <a:latin typeface="+mj-lt"/>
              </a:rPr>
              <a:t>of times and with the expected parameters</a:t>
            </a:r>
            <a:endParaRPr lang="en-US" dirty="0">
              <a:latin typeface="+mj-lt"/>
            </a:endParaRPr>
          </a:p>
          <a:p>
            <a:pPr eaLnBrk="1" hangingPunct="1">
              <a:spcBef>
                <a:spcPts val="1200"/>
              </a:spcBef>
            </a:pPr>
            <a:endParaRPr lang="en-GB" i="1" dirty="0">
              <a:latin typeface="+mj-lt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755650" y="0"/>
            <a:ext cx="7931150" cy="836613"/>
          </a:xfrm>
        </p:spPr>
        <p:txBody>
          <a:bodyPr>
            <a:noAutofit/>
          </a:bodyPr>
          <a:lstStyle/>
          <a:p>
            <a:pPr lvl="0"/>
            <a:r>
              <a:rPr lang="en-US" sz="2800" dirty="0"/>
              <a:t>Tip 5: Mock dependencies</a:t>
            </a:r>
            <a:endParaRPr lang="es-AR" sz="2800" dirty="0"/>
          </a:p>
        </p:txBody>
      </p:sp>
    </p:spTree>
    <p:extLst>
      <p:ext uri="{BB962C8B-B14F-4D97-AF65-F5344CB8AC3E}">
        <p14:creationId xmlns:p14="http://schemas.microsoft.com/office/powerpoint/2010/main" val="603481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6324</TotalTime>
  <Words>663</Words>
  <Application>Microsoft Office PowerPoint</Application>
  <PresentationFormat>On-screen Show (4:3)</PresentationFormat>
  <Paragraphs>156</Paragraphs>
  <Slides>30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ＭＳ Ｐゴシック</vt:lpstr>
      <vt:lpstr>Arial</vt:lpstr>
      <vt:lpstr>Calibri</vt:lpstr>
      <vt:lpstr>Courier New</vt:lpstr>
      <vt:lpstr>Wingdings</vt:lpstr>
      <vt:lpstr>Office Theme</vt:lpstr>
      <vt:lpstr>PowerPoint Presentation</vt:lpstr>
      <vt:lpstr>Agenda</vt:lpstr>
      <vt:lpstr>Objectives</vt:lpstr>
      <vt:lpstr>Unit Test-oriented development Tips</vt:lpstr>
      <vt:lpstr>Tip 1: Program to an interface, not an implementation</vt:lpstr>
      <vt:lpstr>Tip 2: Use Constructor dependency injection</vt:lpstr>
      <vt:lpstr>Tip 3: Favour composition over inheritance</vt:lpstr>
      <vt:lpstr>Tip 4: Generate Unit tests</vt:lpstr>
      <vt:lpstr>Tip 5: Mock dependencies</vt:lpstr>
      <vt:lpstr>Tip 6: Writing Testable Code</vt:lpstr>
      <vt:lpstr>Tip 7: Use wrappers to encapsulate static dependencies</vt:lpstr>
      <vt:lpstr>Tip 8: Create MSBuild configuration</vt:lpstr>
      <vt:lpstr>Tip 8: Create MSBuild configuration</vt:lpstr>
      <vt:lpstr>Tip 8: Create MSBuild configuration</vt:lpstr>
      <vt:lpstr>Tip 8: Create MSBuild configuration</vt:lpstr>
      <vt:lpstr>Tip 9: Upload solution to CI server</vt:lpstr>
      <vt:lpstr>Tip 9: Upload solution to CI server</vt:lpstr>
      <vt:lpstr>DB Integration test-oriented development Tips</vt:lpstr>
      <vt:lpstr>Tip 1: Generate creation scripts for DB, Tables, Views, SPs, Functions</vt:lpstr>
      <vt:lpstr>Tip 2: Generate “master” data insertion scripts</vt:lpstr>
      <vt:lpstr>Tip 3: Execute scripts automatically</vt:lpstr>
      <vt:lpstr>Tip 4: Setup CI to regenerate DB on each build</vt:lpstr>
      <vt:lpstr>Tip 5: Setup test data (initialization &amp; cleanup)</vt:lpstr>
      <vt:lpstr>Tip 6: Generate Integration tests</vt:lpstr>
      <vt:lpstr>Tip 7: Add task to CI</vt:lpstr>
      <vt:lpstr>Working with Legacy code</vt:lpstr>
      <vt:lpstr>Tip 1: Decouple method code</vt:lpstr>
      <vt:lpstr>Tip 2: Test method</vt:lpstr>
      <vt:lpstr>Tip 3: Refactoring</vt:lpstr>
      <vt:lpstr>PowerPoint Presentation</vt:lpstr>
    </vt:vector>
  </TitlesOfParts>
  <Company>Microsoft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BFNB11132</dc:creator>
  <cp:lastModifiedBy>Leandro Miguel Goldin</cp:lastModifiedBy>
  <cp:revision>582</cp:revision>
  <cp:lastPrinted>2012-09-11T19:01:15Z</cp:lastPrinted>
  <dcterms:created xsi:type="dcterms:W3CDTF">2011-06-03T14:43:18Z</dcterms:created>
  <dcterms:modified xsi:type="dcterms:W3CDTF">2015-03-04T19:42:54Z</dcterms:modified>
</cp:coreProperties>
</file>