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8" r:id="rId8"/>
  </p:sldMasterIdLst>
  <p:notesMasterIdLst>
    <p:notesMasterId r:id="rId41"/>
  </p:notesMasterIdLst>
  <p:handoutMasterIdLst>
    <p:handoutMasterId r:id="rId42"/>
  </p:handoutMasterIdLst>
  <p:sldIdLst>
    <p:sldId id="541" r:id="rId9"/>
    <p:sldId id="565" r:id="rId10"/>
    <p:sldId id="569" r:id="rId11"/>
    <p:sldId id="568" r:id="rId12"/>
    <p:sldId id="566" r:id="rId13"/>
    <p:sldId id="594" r:id="rId14"/>
    <p:sldId id="595" r:id="rId15"/>
    <p:sldId id="596" r:id="rId16"/>
    <p:sldId id="601" r:id="rId17"/>
    <p:sldId id="616" r:id="rId18"/>
    <p:sldId id="618" r:id="rId19"/>
    <p:sldId id="617" r:id="rId20"/>
    <p:sldId id="591" r:id="rId21"/>
    <p:sldId id="597" r:id="rId22"/>
    <p:sldId id="598" r:id="rId23"/>
    <p:sldId id="599" r:id="rId24"/>
    <p:sldId id="600" r:id="rId25"/>
    <p:sldId id="606" r:id="rId26"/>
    <p:sldId id="602" r:id="rId27"/>
    <p:sldId id="603" r:id="rId28"/>
    <p:sldId id="604" r:id="rId29"/>
    <p:sldId id="605" r:id="rId30"/>
    <p:sldId id="611" r:id="rId31"/>
    <p:sldId id="614" r:id="rId32"/>
    <p:sldId id="612" r:id="rId33"/>
    <p:sldId id="615" r:id="rId34"/>
    <p:sldId id="619" r:id="rId35"/>
    <p:sldId id="608" r:id="rId36"/>
    <p:sldId id="609" r:id="rId37"/>
    <p:sldId id="610" r:id="rId38"/>
    <p:sldId id="613" r:id="rId39"/>
    <p:sldId id="5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4AD26-A91E-4E11-8F27-816FC7A75AB4}">
          <p14:sldIdLst>
            <p14:sldId id="541"/>
            <p14:sldId id="565"/>
            <p14:sldId id="569"/>
            <p14:sldId id="568"/>
            <p14:sldId id="566"/>
            <p14:sldId id="594"/>
            <p14:sldId id="595"/>
            <p14:sldId id="596"/>
            <p14:sldId id="601"/>
            <p14:sldId id="616"/>
            <p14:sldId id="618"/>
            <p14:sldId id="617"/>
            <p14:sldId id="591"/>
            <p14:sldId id="597"/>
            <p14:sldId id="598"/>
            <p14:sldId id="599"/>
            <p14:sldId id="600"/>
            <p14:sldId id="606"/>
            <p14:sldId id="602"/>
            <p14:sldId id="603"/>
            <p14:sldId id="604"/>
            <p14:sldId id="605"/>
            <p14:sldId id="611"/>
            <p14:sldId id="614"/>
            <p14:sldId id="612"/>
            <p14:sldId id="615"/>
            <p14:sldId id="619"/>
            <p14:sldId id="608"/>
            <p14:sldId id="609"/>
            <p14:sldId id="610"/>
            <p14:sldId id="613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71BC"/>
    <a:srgbClr val="D9D9D9"/>
    <a:srgbClr val="969696"/>
    <a:srgbClr val="33CCFF"/>
    <a:srgbClr val="7CB6E1"/>
    <a:srgbClr val="59A3DA"/>
    <a:srgbClr val="FBFBFB"/>
    <a:srgbClr val="50505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4" autoAdjust="0"/>
    <p:restoredTop sz="76302" autoAdjust="0"/>
  </p:normalViewPr>
  <p:slideViewPr>
    <p:cSldViewPr snapToGrid="0" snapToObjects="1">
      <p:cViewPr varScale="1">
        <p:scale>
          <a:sx n="57" d="100"/>
          <a:sy n="57" d="100"/>
        </p:scale>
        <p:origin x="1470" y="60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commentAuthors" Target="commentAuthors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0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99153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6687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8043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8194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29902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74469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8499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04178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605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2275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2594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4996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88061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91599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60067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5174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38477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399781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87353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78797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2368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5383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94647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47921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518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2042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184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266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5859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8130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111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799"/>
            <a:ext cx="11151918" cy="83086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796"/>
              </a:spcAft>
              <a:buNone/>
              <a:defRPr sz="3537" spc="-89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54"/>
              </a:spcAft>
              <a:buNone/>
              <a:defRPr sz="1768" spc="-44" baseline="0"/>
            </a:lvl2pPr>
            <a:lvl3pPr marL="0" indent="0">
              <a:spcBef>
                <a:spcPts val="0"/>
              </a:spcBef>
              <a:spcAft>
                <a:spcPts val="354"/>
              </a:spcAft>
              <a:buNone/>
              <a:defRPr sz="1768"/>
            </a:lvl3pPr>
            <a:lvl4pPr marL="0" indent="0">
              <a:spcBef>
                <a:spcPts val="0"/>
              </a:spcBef>
              <a:spcAft>
                <a:spcPts val="354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54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9825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48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Blu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6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Blu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8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Accent Colo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2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35301" y="2084176"/>
            <a:ext cx="9575874" cy="2404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buFontTx/>
              <a:buNone/>
              <a:defRPr sz="1863">
                <a:latin typeface="Segoe UI Light" pitchFamily="34" charset="0"/>
              </a:defRPr>
            </a:lvl2pPr>
            <a:lvl3pPr marL="223957" indent="0">
              <a:buNone/>
              <a:defRPr>
                <a:latin typeface="Segoe UI Light" pitchFamily="34" charset="0"/>
              </a:defRPr>
            </a:lvl3pPr>
            <a:lvl4pPr marL="44791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55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300" y="831186"/>
            <a:ext cx="9575872" cy="899665"/>
          </a:xfrm>
        </p:spPr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35300" y="2084176"/>
            <a:ext cx="9575872" cy="240430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FontTx/>
              <a:buNone/>
              <a:defRPr sz="1863">
                <a:solidFill>
                  <a:schemeClr val="tx1"/>
                </a:solidFill>
                <a:latin typeface="Segoe UI Light" pitchFamily="34" charset="0"/>
              </a:defRPr>
            </a:lvl2pPr>
            <a:lvl3pPr marL="223957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  <a:lvl4pPr marL="447917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4pPr>
            <a:lvl5pPr marL="671874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21717" y="2084177"/>
            <a:ext cx="4652894" cy="284866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None/>
              <a:defRPr sz="1863">
                <a:latin typeface="Segoe UI Light" pitchFamily="34" charset="0"/>
              </a:defRPr>
            </a:lvl2pPr>
            <a:lvl3pPr marL="227068" indent="0">
              <a:buNone/>
              <a:tabLst/>
              <a:defRPr sz="1863">
                <a:latin typeface="Segoe UI Light" pitchFamily="34" charset="0"/>
              </a:defRPr>
            </a:lvl3pPr>
            <a:lvl4pPr marL="45102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tabLst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23069" y="2084177"/>
            <a:ext cx="4661409" cy="284866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None/>
              <a:defRPr sz="1863">
                <a:latin typeface="Segoe UI Light" pitchFamily="34" charset="0"/>
              </a:defRPr>
            </a:lvl2pPr>
            <a:lvl3pPr marL="227068" indent="0">
              <a:buNone/>
              <a:tabLst/>
              <a:defRPr sz="1863">
                <a:latin typeface="Segoe UI Light" pitchFamily="34" charset="0"/>
              </a:defRPr>
            </a:lvl3pPr>
            <a:lvl4pPr marL="45102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tabLst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57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801"/>
            <a:ext cx="11151918" cy="1768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35305" y="831181"/>
            <a:ext cx="4639311" cy="876540"/>
          </a:xfrm>
        </p:spPr>
        <p:txBody>
          <a:bodyPr anchor="b" anchorCtr="0"/>
          <a:lstStyle>
            <a:lvl1pPr>
              <a:defRPr sz="4803" spc="-149" baseline="0">
                <a:latin typeface="Segoe UI Light" pitchFamily="34" charset="0"/>
                <a:cs typeface="Consolas" pitchFamily="49" charset="0"/>
              </a:defRPr>
            </a:lvl1pPr>
          </a:lstStyle>
          <a:p>
            <a:r>
              <a:rPr lang="en-US" dirty="0" smtClean="0"/>
              <a:t>Title Main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335305" y="2084175"/>
            <a:ext cx="4639311" cy="39665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3" spc="-6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cs typeface="Vijaya" pitchFamily="34" charset="0"/>
              </a:defRPr>
            </a:lvl1pPr>
          </a:lstStyle>
          <a:p>
            <a:pPr lvl="0"/>
            <a:r>
              <a:rPr lang="en-US" dirty="0" smtClean="0"/>
              <a:t>Chart information</a:t>
            </a:r>
          </a:p>
          <a:p>
            <a:pPr lvl="0"/>
            <a:r>
              <a:rPr lang="en-US" dirty="0" smtClean="0"/>
              <a:t>Details of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4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03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11845" y="291070"/>
            <a:ext cx="10985651" cy="2547645"/>
          </a:xfrm>
          <a:prstGeom prst="rect">
            <a:avLst/>
          </a:prstGeom>
        </p:spPr>
        <p:txBody>
          <a:bodyPr/>
          <a:lstStyle>
            <a:lvl1pPr marL="284614" indent="-284614">
              <a:buClr>
                <a:schemeClr val="tx1"/>
              </a:buClr>
              <a:buSzPct val="90000"/>
              <a:buFont typeface="Arial" pitchFamily="34" charset="0"/>
              <a:buChar char="•"/>
              <a:defRPr sz="32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559894" indent="-275282">
              <a:buClr>
                <a:schemeClr val="tx1"/>
              </a:buClr>
              <a:buSzPct val="90000"/>
              <a:buFont typeface="Arial" pitchFamily="34" charset="0"/>
              <a:buChar char="•"/>
              <a:defRPr sz="284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844509" indent="-28461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068466" indent="-223957">
              <a:buClr>
                <a:schemeClr val="tx1"/>
              </a:buClr>
              <a:buSzPct val="90000"/>
              <a:buFont typeface="Arial" pitchFamily="34" charset="0"/>
              <a:buChar char="•"/>
              <a:defRPr sz="186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1292426" indent="-22395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360" tIns="77680" rIns="155360" bIns="77680" anchor="b" anchorCtr="0">
            <a:noAutofit/>
          </a:bodyPr>
          <a:lstStyle>
            <a:lvl1pPr algn="r">
              <a:buFont typeface="Arial" pitchFamily="34" charset="0"/>
              <a:buNone/>
              <a:defRPr sz="3431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 [enter following slide title here]</a:t>
            </a:r>
          </a:p>
        </p:txBody>
      </p:sp>
    </p:spTree>
    <p:extLst>
      <p:ext uri="{BB962C8B-B14F-4D97-AF65-F5344CB8AC3E}">
        <p14:creationId xmlns:p14="http://schemas.microsoft.com/office/powerpoint/2010/main" val="152775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29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402781"/>
            <a:ext cx="11151918" cy="747897"/>
          </a:xfrm>
        </p:spPr>
        <p:txBody>
          <a:bodyPr/>
          <a:lstStyle>
            <a:lvl1pPr>
              <a:defRPr sz="5196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370529"/>
            <a:ext cx="11151918" cy="1154226"/>
          </a:xfrm>
        </p:spPr>
        <p:txBody>
          <a:bodyPr/>
          <a:lstStyle>
            <a:lvl1pPr marL="3173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19" spc="-1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3173" indent="0">
              <a:spcBef>
                <a:spcPts val="0"/>
              </a:spcBef>
              <a:buSzPct val="80000"/>
              <a:buFont typeface="Arial" pitchFamily="34" charset="0"/>
              <a:buNone/>
              <a:defRPr sz="1863" spc="-49" baseline="0">
                <a:solidFill>
                  <a:schemeClr val="bg1"/>
                </a:solidFill>
                <a:latin typeface="Segoe UI Light" pitchFamily="34" charset="0"/>
              </a:defRPr>
            </a:lvl2pPr>
            <a:lvl3pPr marL="1257990" indent="-40294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3820" indent="-34582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0129" indent="-33631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6441" y="6630411"/>
            <a:ext cx="1196685" cy="1381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7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374" tIns="45687" rIns="91374" bIns="45687" numCol="1" rtlCol="0" anchor="ctr" anchorCtr="0" compatLnSpc="1">
            <a:prstTxWarp prst="textNoShape">
              <a:avLst/>
            </a:prstTxWarp>
          </a:bodyPr>
          <a:lstStyle/>
          <a:p>
            <a:pPr algn="ctr" defTabSz="913448" fontAlgn="base">
              <a:spcBef>
                <a:spcPct val="0"/>
              </a:spcBef>
              <a:spcAft>
                <a:spcPct val="0"/>
              </a:spcAft>
            </a:pPr>
            <a:endParaRPr lang="en-US" sz="2157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1358747" y="-8277"/>
            <a:ext cx="846220" cy="834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135652" y="-8276"/>
            <a:ext cx="1666509" cy="834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2559" y="-8276"/>
            <a:ext cx="1666509" cy="8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356353"/>
            <a:ext cx="27432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fld id="{1CC966C8-4429-4DB6-A7BE-1EA47DB5F61E}" type="datetimeFigureOut">
              <a:rPr lang="en-US" smtClean="0">
                <a:solidFill>
                  <a:srgbClr val="FFFFFF"/>
                </a:solidFill>
              </a:rPr>
              <a:pPr defTabSz="913802"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fld id="{73B840DF-8E69-480B-AF98-F175601996AE}" type="slidenum">
              <a:rPr lang="en-US" smtClean="0">
                <a:solidFill>
                  <a:srgbClr val="FFFFFF"/>
                </a:solidFill>
              </a:rPr>
              <a:pPr defTabSz="913802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3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799"/>
            <a:ext cx="11151918" cy="83086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796"/>
              </a:spcAft>
              <a:buNone/>
              <a:defRPr sz="3537" spc="-89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54"/>
              </a:spcAft>
              <a:buNone/>
              <a:defRPr sz="1768" spc="-44" baseline="0"/>
            </a:lvl2pPr>
            <a:lvl3pPr marL="0" indent="0">
              <a:spcBef>
                <a:spcPts val="0"/>
              </a:spcBef>
              <a:spcAft>
                <a:spcPts val="354"/>
              </a:spcAft>
              <a:buNone/>
              <a:defRPr sz="1768"/>
            </a:lvl3pPr>
            <a:lvl4pPr marL="0" indent="0">
              <a:spcBef>
                <a:spcPts val="0"/>
              </a:spcBef>
              <a:spcAft>
                <a:spcPts val="354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54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90724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801"/>
            <a:ext cx="11151918" cy="1768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8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858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851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7" y="1447800"/>
            <a:ext cx="11151918" cy="1768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660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09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53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7" y="1447800"/>
            <a:ext cx="11151918" cy="1768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170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9419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8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306" y="831186"/>
            <a:ext cx="9549860" cy="899665"/>
          </a:xfrm>
          <a:prstGeom prst="rect">
            <a:avLst/>
          </a:prstGeom>
        </p:spPr>
        <p:txBody>
          <a:bodyPr vert="horz" wrap="square" lIns="146215" tIns="91384" rIns="146215" bIns="91384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5300" y="2084174"/>
            <a:ext cx="9535630" cy="2475976"/>
          </a:xfrm>
          <a:prstGeom prst="rect">
            <a:avLst/>
          </a:prstGeom>
        </p:spPr>
        <p:txBody>
          <a:bodyPr vert="horz" wrap="square" lIns="146215" tIns="91384" rIns="146215" bIns="91384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802" rtl="0" eaLnBrk="1" latinLnBrk="0" hangingPunct="1">
        <a:lnSpc>
          <a:spcPct val="90000"/>
        </a:lnSpc>
        <a:spcBef>
          <a:spcPct val="0"/>
        </a:spcBef>
        <a:buNone/>
        <a:defRPr lang="en-US" sz="48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Segoe UI" pitchFamily="34" charset="0"/>
        </a:defRPr>
      </a:lvl1pPr>
    </p:titleStyle>
    <p:bodyStyle>
      <a:lvl1pPr marL="0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3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335938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559894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86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783855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007810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2954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969855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426756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883658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6900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3802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3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5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4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5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7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7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36" y="618091"/>
            <a:ext cx="11397630" cy="2825389"/>
          </a:xfrm>
        </p:spPr>
        <p:txBody>
          <a:bodyPr/>
          <a:lstStyle/>
          <a:p>
            <a:r>
              <a:rPr lang="es-AR" sz="8000" dirty="0" smtClean="0"/>
              <a:t>Programa</a:t>
            </a:r>
            <a:r>
              <a:rPr sz="8000" dirty="0" smtClean="0"/>
              <a:t> de </a:t>
            </a:r>
            <a:r>
              <a:rPr lang="es-AR" sz="8000" dirty="0" smtClean="0"/>
              <a:t>entrenamiento</a:t>
            </a:r>
            <a:r>
              <a:rPr sz="8000" dirty="0" smtClean="0"/>
              <a:t> </a:t>
            </a:r>
            <a:r>
              <a:rPr lang="es-AR" sz="8000" dirty="0" smtClean="0"/>
              <a:t>intensivo</a:t>
            </a: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44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16866" y="3988250"/>
            <a:ext cx="10261600" cy="620683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PEI 2016</a:t>
            </a:r>
            <a:endParaRPr lang="en-US" sz="4400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1" y="3570563"/>
            <a:ext cx="4925112" cy="2076740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99933" y="5901718"/>
            <a:ext cx="10261600" cy="620683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10 –  </a:t>
            </a:r>
            <a:r>
              <a:rPr lang="es-AR" sz="4400" dirty="0" err="1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Testing</a:t>
            </a:r>
            <a:r>
              <a:rPr lang="es-AR" sz="440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 automático </a:t>
            </a:r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y </a:t>
            </a:r>
            <a:r>
              <a:rPr lang="es-AR" sz="4400" dirty="0" err="1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deploy</a:t>
            </a:r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 de la solución</a:t>
            </a:r>
            <a:endParaRPr lang="es-AR" sz="4400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6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de integración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3817327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  <a:buClrTx/>
            </a:pPr>
            <a:r>
              <a:rPr lang="en-GB" sz="2800" dirty="0" smtClean="0"/>
              <a:t>Los tests de </a:t>
            </a:r>
            <a:r>
              <a:rPr lang="en-GB" sz="2800" dirty="0" err="1" smtClean="0"/>
              <a:t>integración</a:t>
            </a:r>
            <a:r>
              <a:rPr lang="en-GB" sz="28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GB" sz="2445" dirty="0" smtClean="0"/>
              <a:t>Son </a:t>
            </a:r>
            <a:r>
              <a:rPr lang="en-GB" sz="2445" dirty="0" err="1" smtClean="0"/>
              <a:t>complementarios</a:t>
            </a:r>
            <a:r>
              <a:rPr lang="en-GB" sz="2445" dirty="0" smtClean="0"/>
              <a:t> a los tests </a:t>
            </a:r>
            <a:r>
              <a:rPr lang="en-GB" sz="2445" dirty="0" err="1" smtClean="0"/>
              <a:t>unitarios</a:t>
            </a:r>
            <a:endParaRPr lang="en-GB" sz="2445" dirty="0"/>
          </a:p>
          <a:p>
            <a:pPr lvl="2">
              <a:lnSpc>
                <a:spcPct val="100000"/>
              </a:lnSpc>
            </a:pPr>
            <a:r>
              <a:rPr lang="en-GB" sz="2445" dirty="0" err="1" smtClean="0"/>
              <a:t>Usan</a:t>
            </a:r>
            <a:r>
              <a:rPr lang="en-GB" sz="2445" dirty="0" smtClean="0"/>
              <a:t> </a:t>
            </a:r>
            <a:r>
              <a:rPr lang="en-GB" sz="2445" dirty="0" err="1" smtClean="0"/>
              <a:t>dependencias</a:t>
            </a:r>
            <a:r>
              <a:rPr lang="en-GB" sz="2445" dirty="0" smtClean="0"/>
              <a:t> tales </a:t>
            </a:r>
            <a:r>
              <a:rPr lang="en-GB" sz="2445" dirty="0" err="1" smtClean="0"/>
              <a:t>como</a:t>
            </a:r>
            <a:r>
              <a:rPr lang="en-GB" sz="2445" dirty="0" smtClean="0"/>
              <a:t> a </a:t>
            </a:r>
            <a:r>
              <a:rPr lang="en-GB" sz="2445" dirty="0" err="1" smtClean="0"/>
              <a:t>una</a:t>
            </a:r>
            <a:r>
              <a:rPr lang="en-GB" sz="2445" dirty="0" smtClean="0"/>
              <a:t> base de </a:t>
            </a:r>
            <a:r>
              <a:rPr lang="en-GB" sz="2445" dirty="0" err="1" smtClean="0"/>
              <a:t>datos</a:t>
            </a:r>
            <a:endParaRPr lang="en-GB" sz="2445" dirty="0"/>
          </a:p>
          <a:p>
            <a:pPr lvl="2">
              <a:lnSpc>
                <a:spcPct val="100000"/>
              </a:lnSpc>
            </a:pPr>
            <a:r>
              <a:rPr lang="en-GB" sz="2445" dirty="0" err="1" smtClean="0"/>
              <a:t>Pueden</a:t>
            </a:r>
            <a:r>
              <a:rPr lang="en-GB" sz="2445" dirty="0" smtClean="0"/>
              <a:t> </a:t>
            </a:r>
            <a:r>
              <a:rPr lang="en-GB" sz="2445" dirty="0" err="1" smtClean="0"/>
              <a:t>ser</a:t>
            </a:r>
            <a:r>
              <a:rPr lang="en-GB" sz="2445" dirty="0" smtClean="0"/>
              <a:t> </a:t>
            </a:r>
            <a:r>
              <a:rPr lang="en-GB" sz="2445" dirty="0" err="1" smtClean="0"/>
              <a:t>utilizado</a:t>
            </a:r>
            <a:r>
              <a:rPr lang="en-GB" sz="2445" dirty="0" smtClean="0"/>
              <a:t> para </a:t>
            </a:r>
            <a:r>
              <a:rPr lang="en-GB" sz="2445" dirty="0" err="1" smtClean="0"/>
              <a:t>probar</a:t>
            </a:r>
            <a:r>
              <a:rPr lang="en-GB" sz="2445" dirty="0" smtClean="0"/>
              <a:t> stored procedures y </a:t>
            </a:r>
            <a:r>
              <a:rPr lang="en-GB" sz="2445" dirty="0" err="1" smtClean="0"/>
              <a:t>llamadas</a:t>
            </a:r>
            <a:r>
              <a:rPr lang="en-GB" sz="2445" dirty="0" smtClean="0"/>
              <a:t> a </a:t>
            </a:r>
            <a:r>
              <a:rPr lang="en-GB" sz="2445" dirty="0" err="1" smtClean="0"/>
              <a:t>aplicaciones</a:t>
            </a:r>
            <a:r>
              <a:rPr lang="en-GB" sz="2445" dirty="0" smtClean="0"/>
              <a:t> </a:t>
            </a:r>
            <a:r>
              <a:rPr lang="en-GB" sz="2445" dirty="0" err="1" smtClean="0"/>
              <a:t>externas</a:t>
            </a:r>
            <a:endParaRPr lang="en-GB" sz="2445" dirty="0"/>
          </a:p>
          <a:p>
            <a:pPr lvl="2">
              <a:lnSpc>
                <a:spcPct val="100000"/>
              </a:lnSpc>
            </a:pPr>
            <a:r>
              <a:rPr lang="en-GB" sz="2445" dirty="0" smtClean="0"/>
              <a:t>Son </a:t>
            </a:r>
            <a:r>
              <a:rPr lang="en-GB" sz="2445" dirty="0" err="1" smtClean="0"/>
              <a:t>menos</a:t>
            </a:r>
            <a:r>
              <a:rPr lang="en-GB" sz="2445" dirty="0" smtClean="0"/>
              <a:t> </a:t>
            </a:r>
            <a:r>
              <a:rPr lang="en-GB" sz="2445" dirty="0" err="1" smtClean="0"/>
              <a:t>performantes</a:t>
            </a:r>
            <a:r>
              <a:rPr lang="en-GB" sz="2445" dirty="0" smtClean="0"/>
              <a:t> </a:t>
            </a:r>
            <a:r>
              <a:rPr lang="en-GB" sz="2445" dirty="0" err="1" smtClean="0"/>
              <a:t>que</a:t>
            </a:r>
            <a:r>
              <a:rPr lang="en-GB" sz="2445" dirty="0" smtClean="0"/>
              <a:t> los tests </a:t>
            </a:r>
            <a:r>
              <a:rPr lang="en-GB" sz="2445" dirty="0" err="1" smtClean="0"/>
              <a:t>unitarios</a:t>
            </a:r>
            <a:r>
              <a:rPr lang="en-GB" sz="2445" dirty="0" smtClean="0"/>
              <a:t> y a </a:t>
            </a:r>
            <a:r>
              <a:rPr lang="en-GB" sz="2445" dirty="0" err="1" smtClean="0"/>
              <a:t>veces</a:t>
            </a:r>
            <a:r>
              <a:rPr lang="en-GB" sz="2445" dirty="0" smtClean="0"/>
              <a:t> se </a:t>
            </a:r>
            <a:r>
              <a:rPr lang="en-GB" sz="2445" dirty="0" err="1" smtClean="0"/>
              <a:t>ejecutan</a:t>
            </a:r>
            <a:r>
              <a:rPr lang="en-GB" sz="2445" dirty="0" smtClean="0"/>
              <a:t> </a:t>
            </a:r>
            <a:r>
              <a:rPr lang="en-GB" sz="2445" dirty="0" err="1" smtClean="0"/>
              <a:t>menos</a:t>
            </a:r>
            <a:r>
              <a:rPr lang="en-GB" sz="2445" dirty="0" smtClean="0"/>
              <a:t> </a:t>
            </a:r>
            <a:r>
              <a:rPr lang="en-GB" sz="2445" dirty="0" err="1" smtClean="0"/>
              <a:t>frecuentemente</a:t>
            </a:r>
            <a:endParaRPr lang="en-GB" sz="2445" dirty="0"/>
          </a:p>
          <a:p>
            <a:pPr lvl="2">
              <a:lnSpc>
                <a:spcPct val="100000"/>
              </a:lnSpc>
            </a:pPr>
            <a:r>
              <a:rPr lang="en-GB" sz="2445" dirty="0" smtClean="0"/>
              <a:t>Se </a:t>
            </a:r>
            <a:r>
              <a:rPr lang="en-GB" sz="2445" dirty="0" err="1" smtClean="0"/>
              <a:t>enfocan</a:t>
            </a:r>
            <a:r>
              <a:rPr lang="en-GB" sz="2445" dirty="0" smtClean="0"/>
              <a:t> </a:t>
            </a:r>
            <a:r>
              <a:rPr lang="en-GB" sz="2445" dirty="0" err="1" smtClean="0"/>
              <a:t>en</a:t>
            </a:r>
            <a:r>
              <a:rPr lang="en-GB" sz="2445" dirty="0" smtClean="0"/>
              <a:t> </a:t>
            </a:r>
            <a:r>
              <a:rPr lang="en-GB" sz="2445" dirty="0" err="1" smtClean="0"/>
              <a:t>métodos</a:t>
            </a:r>
            <a:r>
              <a:rPr lang="en-GB" sz="2445" dirty="0" smtClean="0"/>
              <a:t> con </a:t>
            </a:r>
            <a:r>
              <a:rPr lang="en-GB" sz="2445" dirty="0" err="1" smtClean="0"/>
              <a:t>dependencias</a:t>
            </a:r>
            <a:r>
              <a:rPr lang="en-GB" sz="2445" dirty="0" smtClean="0"/>
              <a:t>, no </a:t>
            </a:r>
            <a:r>
              <a:rPr lang="en-GB" sz="2445" dirty="0" err="1" smtClean="0"/>
              <a:t>pruebas</a:t>
            </a:r>
            <a:r>
              <a:rPr lang="en-GB" sz="2445" dirty="0" smtClean="0"/>
              <a:t> de la </a:t>
            </a:r>
            <a:r>
              <a:rPr lang="en-GB" sz="2445" dirty="0" err="1" smtClean="0"/>
              <a:t>aplicación</a:t>
            </a:r>
            <a:r>
              <a:rPr lang="en-GB" sz="2445" dirty="0" smtClean="0"/>
              <a:t> de </a:t>
            </a:r>
            <a:r>
              <a:rPr lang="en-GB" sz="2445" dirty="0" err="1" smtClean="0"/>
              <a:t>punta</a:t>
            </a:r>
            <a:r>
              <a:rPr lang="en-GB" sz="2445" dirty="0" smtClean="0"/>
              <a:t> a </a:t>
            </a:r>
            <a:r>
              <a:rPr lang="en-GB" sz="2445" dirty="0" err="1" smtClean="0"/>
              <a:t>punta</a:t>
            </a: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31125679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de integración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2368341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dirty="0" err="1" smtClean="0"/>
              <a:t>Cómo</a:t>
            </a:r>
            <a:r>
              <a:rPr lang="en-GB" sz="2800" dirty="0" smtClean="0"/>
              <a:t> </a:t>
            </a:r>
            <a:r>
              <a:rPr lang="en-GB" sz="2800" dirty="0" err="1"/>
              <a:t>escribir</a:t>
            </a:r>
            <a:r>
              <a:rPr lang="en-GB" sz="2800" dirty="0"/>
              <a:t> tests </a:t>
            </a:r>
            <a:r>
              <a:rPr lang="en-GB" sz="2800" dirty="0" smtClean="0"/>
              <a:t>de </a:t>
            </a:r>
            <a:r>
              <a:rPr lang="en-GB" sz="2800" dirty="0" err="1" smtClean="0"/>
              <a:t>integración</a:t>
            </a:r>
            <a:r>
              <a:rPr lang="en-GB" sz="2800" dirty="0" smtClean="0"/>
              <a:t>: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US" sz="2446" dirty="0"/>
              <a:t>Setup de </a:t>
            </a:r>
            <a:r>
              <a:rPr lang="en-US" sz="2446" dirty="0" err="1"/>
              <a:t>precondiciones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Ejecutar</a:t>
            </a:r>
            <a:r>
              <a:rPr lang="en-US" sz="2446" dirty="0"/>
              <a:t> el </a:t>
            </a:r>
            <a:r>
              <a:rPr lang="en-US" sz="2446" dirty="0" err="1"/>
              <a:t>código</a:t>
            </a:r>
            <a:r>
              <a:rPr lang="en-US" sz="2446" dirty="0"/>
              <a:t> a </a:t>
            </a:r>
            <a:r>
              <a:rPr lang="en-US" sz="2446" dirty="0" err="1"/>
              <a:t>testear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Realizar</a:t>
            </a:r>
            <a:r>
              <a:rPr lang="en-US" sz="2446" dirty="0"/>
              <a:t> asserts </a:t>
            </a:r>
            <a:r>
              <a:rPr lang="en-US" sz="2446" dirty="0" err="1"/>
              <a:t>sobre</a:t>
            </a:r>
            <a:r>
              <a:rPr lang="en-US" sz="2446" dirty="0"/>
              <a:t> los </a:t>
            </a:r>
            <a:r>
              <a:rPr lang="en-US" sz="2446" dirty="0" err="1"/>
              <a:t>resultados</a:t>
            </a:r>
            <a:r>
              <a:rPr lang="en-US" sz="2446" dirty="0"/>
              <a:t> </a:t>
            </a:r>
            <a:r>
              <a:rPr lang="en-US" sz="2446" dirty="0" err="1"/>
              <a:t>esperados</a:t>
            </a:r>
            <a:r>
              <a:rPr lang="en-GB" sz="2800" dirty="0"/>
              <a:t> </a:t>
            </a:r>
            <a:endParaRPr lang="en-GB" sz="2400" i="1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42292235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de integración</a:t>
            </a:r>
            <a:endParaRPr lang="es-AR" altLang="es-AR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19247" y="1447801"/>
            <a:ext cx="11151918" cy="4561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 Un </a:t>
            </a:r>
            <a:r>
              <a:rPr lang="en-US" sz="2800" dirty="0" err="1" smtClean="0"/>
              <a:t>buen</a:t>
            </a:r>
            <a:r>
              <a:rPr lang="en-US" sz="2800" dirty="0" smtClean="0"/>
              <a:t> test de </a:t>
            </a:r>
            <a:r>
              <a:rPr lang="en-US" sz="2800" dirty="0" err="1" smtClean="0"/>
              <a:t>integración</a:t>
            </a:r>
            <a:r>
              <a:rPr lang="en-US" sz="28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b="1" dirty="0" err="1" smtClean="0"/>
              <a:t>Utiliza</a:t>
            </a:r>
            <a:r>
              <a:rPr lang="en-US" sz="2446" b="1" dirty="0" smtClean="0"/>
              <a:t> </a:t>
            </a:r>
            <a:r>
              <a:rPr lang="en-US" sz="2446" b="1" dirty="0" err="1" smtClean="0"/>
              <a:t>dependencias</a:t>
            </a:r>
            <a:r>
              <a:rPr lang="en-US" sz="2446" b="1" dirty="0" smtClean="0"/>
              <a:t> de forma </a:t>
            </a:r>
            <a:r>
              <a:rPr lang="en-US" sz="2446" b="1" dirty="0" err="1" smtClean="0"/>
              <a:t>controlada</a:t>
            </a:r>
            <a:endParaRPr lang="en-US" sz="2446" b="1" dirty="0" smtClean="0"/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Documenta</a:t>
            </a:r>
            <a:r>
              <a:rPr lang="en-US" sz="2446" dirty="0" smtClean="0"/>
              <a:t> el </a:t>
            </a:r>
            <a:r>
              <a:rPr lang="en-US" sz="2446" dirty="0" err="1" smtClean="0"/>
              <a:t>diseño</a:t>
            </a:r>
            <a:r>
              <a:rPr lang="en-US" sz="2446" dirty="0" smtClean="0"/>
              <a:t> de la </a:t>
            </a:r>
            <a:r>
              <a:rPr lang="en-US" sz="2446" dirty="0" err="1" smtClean="0"/>
              <a:t>aplicación</a:t>
            </a:r>
            <a:endParaRPr lang="en-US" sz="2446" dirty="0" smtClean="0"/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Puede</a:t>
            </a:r>
            <a:r>
              <a:rPr lang="en-US" sz="2446" dirty="0" smtClean="0"/>
              <a:t> </a:t>
            </a:r>
            <a:r>
              <a:rPr lang="en-US" sz="2446" dirty="0" err="1" smtClean="0"/>
              <a:t>ejecutarse</a:t>
            </a:r>
            <a:r>
              <a:rPr lang="en-US" sz="2446" dirty="0" smtClean="0"/>
              <a:t> </a:t>
            </a:r>
            <a:r>
              <a:rPr lang="en-US" sz="2446" dirty="0" err="1" smtClean="0"/>
              <a:t>en</a:t>
            </a:r>
            <a:r>
              <a:rPr lang="en-US" sz="2446" dirty="0" smtClean="0"/>
              <a:t> </a:t>
            </a:r>
            <a:r>
              <a:rPr lang="en-US" sz="2446" dirty="0" err="1" smtClean="0"/>
              <a:t>cualquier</a:t>
            </a:r>
            <a:r>
              <a:rPr lang="en-US" sz="2446" dirty="0" smtClean="0"/>
              <a:t> </a:t>
            </a:r>
            <a:r>
              <a:rPr lang="en-US" sz="2446" dirty="0" err="1" smtClean="0"/>
              <a:t>orden</a:t>
            </a:r>
            <a:r>
              <a:rPr lang="en-US" sz="2446" dirty="0" smtClean="0"/>
              <a:t> </a:t>
            </a:r>
            <a:r>
              <a:rPr lang="en-US" sz="2446" dirty="0" err="1" smtClean="0"/>
              <a:t>si</a:t>
            </a:r>
            <a:r>
              <a:rPr lang="en-US" sz="2446" dirty="0" smtClean="0"/>
              <a:t> </a:t>
            </a:r>
            <a:r>
              <a:rPr lang="en-US" sz="2446" dirty="0" err="1" smtClean="0"/>
              <a:t>es</a:t>
            </a:r>
            <a:r>
              <a:rPr lang="en-US" sz="2446" dirty="0" smtClean="0"/>
              <a:t> parte de </a:t>
            </a:r>
            <a:r>
              <a:rPr lang="en-US" sz="2446" dirty="0" err="1" smtClean="0"/>
              <a:t>muchos</a:t>
            </a:r>
            <a:r>
              <a:rPr lang="en-US" sz="2446" dirty="0" smtClean="0"/>
              <a:t> </a:t>
            </a:r>
            <a:r>
              <a:rPr lang="en-US" sz="2446" dirty="0" err="1" smtClean="0"/>
              <a:t>otros</a:t>
            </a:r>
            <a:r>
              <a:rPr lang="en-US" sz="2446" dirty="0" smtClean="0"/>
              <a:t> tests</a:t>
            </a:r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Retorna</a:t>
            </a:r>
            <a:r>
              <a:rPr lang="en-US" sz="2446" dirty="0" smtClean="0"/>
              <a:t> </a:t>
            </a:r>
            <a:r>
              <a:rPr lang="en-US" sz="2446" dirty="0" err="1" smtClean="0"/>
              <a:t>consistentemente</a:t>
            </a:r>
            <a:r>
              <a:rPr lang="en-US" sz="2446" dirty="0" smtClean="0"/>
              <a:t> el </a:t>
            </a:r>
            <a:r>
              <a:rPr lang="en-US" sz="2446" dirty="0" err="1" smtClean="0"/>
              <a:t>mismo</a:t>
            </a:r>
            <a:r>
              <a:rPr lang="en-US" sz="2446" dirty="0" smtClean="0"/>
              <a:t> </a:t>
            </a:r>
            <a:r>
              <a:rPr lang="en-US" sz="2446" dirty="0" err="1" smtClean="0"/>
              <a:t>resultado</a:t>
            </a:r>
            <a:endParaRPr lang="en-US" sz="2446" dirty="0" smtClean="0"/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Prueba</a:t>
            </a:r>
            <a:r>
              <a:rPr lang="en-US" sz="2446" dirty="0" smtClean="0"/>
              <a:t> un </a:t>
            </a:r>
            <a:r>
              <a:rPr lang="en-US" sz="2446" dirty="0" err="1" smtClean="0"/>
              <a:t>único</a:t>
            </a:r>
            <a:r>
              <a:rPr lang="en-US" sz="2446" dirty="0" smtClean="0"/>
              <a:t> </a:t>
            </a:r>
            <a:r>
              <a:rPr lang="en-US" sz="2446" dirty="0" err="1" smtClean="0"/>
              <a:t>concepto</a:t>
            </a:r>
            <a:r>
              <a:rPr lang="en-US" sz="2446" dirty="0" smtClean="0"/>
              <a:t> </a:t>
            </a:r>
            <a:r>
              <a:rPr lang="en-US" sz="2446" dirty="0" err="1" smtClean="0"/>
              <a:t>lógico</a:t>
            </a:r>
            <a:r>
              <a:rPr lang="en-US" sz="2446" dirty="0" smtClean="0"/>
              <a:t> </a:t>
            </a:r>
            <a:r>
              <a:rPr lang="en-US" sz="2446" dirty="0" err="1" smtClean="0"/>
              <a:t>en</a:t>
            </a:r>
            <a:r>
              <a:rPr lang="en-US" sz="2446" dirty="0" smtClean="0"/>
              <a:t> el </a:t>
            </a:r>
            <a:r>
              <a:rPr lang="en-US" sz="2446" dirty="0" err="1" smtClean="0"/>
              <a:t>sistema</a:t>
            </a:r>
            <a:endParaRPr lang="en-US" sz="2446" dirty="0" smtClean="0"/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Tiene</a:t>
            </a:r>
            <a:r>
              <a:rPr lang="en-US" sz="2446" dirty="0" smtClean="0"/>
              <a:t> un </a:t>
            </a:r>
            <a:r>
              <a:rPr lang="en-US" sz="2446" dirty="0" err="1" smtClean="0"/>
              <a:t>nombre</a:t>
            </a:r>
            <a:r>
              <a:rPr lang="en-US" sz="2446" dirty="0" smtClean="0"/>
              <a:t> </a:t>
            </a:r>
            <a:r>
              <a:rPr lang="en-US" sz="2446" dirty="0" err="1" smtClean="0"/>
              <a:t>claro</a:t>
            </a:r>
            <a:r>
              <a:rPr lang="en-US" sz="2446" dirty="0" smtClean="0"/>
              <a:t> y </a:t>
            </a:r>
            <a:r>
              <a:rPr lang="en-US" sz="2446" dirty="0" err="1" smtClean="0"/>
              <a:t>consistente</a:t>
            </a:r>
            <a:endParaRPr lang="en-US" sz="2446" dirty="0" smtClean="0"/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Es</a:t>
            </a:r>
            <a:r>
              <a:rPr lang="en-US" sz="2446" dirty="0" smtClean="0"/>
              <a:t> legible</a:t>
            </a:r>
          </a:p>
          <a:p>
            <a:pPr lvl="1">
              <a:lnSpc>
                <a:spcPct val="100000"/>
              </a:lnSpc>
            </a:pPr>
            <a:r>
              <a:rPr lang="en-US" sz="2446" dirty="0" err="1" smtClean="0"/>
              <a:t>Es</a:t>
            </a:r>
            <a:r>
              <a:rPr lang="en-US" sz="2446" dirty="0" smtClean="0"/>
              <a:t> </a:t>
            </a:r>
            <a:r>
              <a:rPr lang="en-US" sz="2446" dirty="0" err="1" smtClean="0"/>
              <a:t>mantenible</a:t>
            </a:r>
            <a:endParaRPr lang="en-US" sz="2446" dirty="0" smtClean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18309970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dirty="0" err="1" smtClean="0"/>
              <a:t>Tests</a:t>
            </a:r>
            <a:r>
              <a:rPr lang="es-AR" dirty="0" smtClean="0"/>
              <a:t> Unitarios: </a:t>
            </a:r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64456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193801"/>
            <a:ext cx="11151918" cy="53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Mantenibilidad</a:t>
            </a:r>
            <a:endParaRPr lang="en-GB" sz="2800" dirty="0"/>
          </a:p>
          <a:p>
            <a:pPr marL="547688" lvl="1" indent="-285750">
              <a:lnSpc>
                <a:spcPct val="100000"/>
              </a:lnSpc>
            </a:pP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cambiar</a:t>
            </a:r>
            <a:r>
              <a:rPr lang="en-GB" sz="2800" dirty="0"/>
              <a:t> la </a:t>
            </a:r>
            <a:r>
              <a:rPr lang="en-GB" sz="2800" dirty="0" err="1"/>
              <a:t>implementación</a:t>
            </a:r>
            <a:r>
              <a:rPr lang="en-GB" sz="2800" dirty="0"/>
              <a:t> </a:t>
            </a:r>
            <a:r>
              <a:rPr lang="en-GB" sz="2800" dirty="0" err="1"/>
              <a:t>interna</a:t>
            </a:r>
            <a:r>
              <a:rPr lang="en-GB" sz="2800" dirty="0"/>
              <a:t> de </a:t>
            </a:r>
            <a:r>
              <a:rPr lang="en-GB" sz="2800" dirty="0" err="1"/>
              <a:t>las</a:t>
            </a:r>
            <a:r>
              <a:rPr lang="en-GB" sz="2800" dirty="0"/>
              <a:t> </a:t>
            </a:r>
            <a:r>
              <a:rPr lang="en-GB" sz="2800" dirty="0" err="1"/>
              <a:t>clases</a:t>
            </a:r>
            <a:r>
              <a:rPr lang="en-GB" sz="2800" dirty="0"/>
              <a:t> </a:t>
            </a:r>
            <a:r>
              <a:rPr lang="en-GB" sz="2800" dirty="0" err="1"/>
              <a:t>concretas</a:t>
            </a:r>
            <a:r>
              <a:rPr lang="en-GB" sz="2800" dirty="0"/>
              <a:t> sin </a:t>
            </a:r>
            <a:r>
              <a:rPr lang="en-GB" sz="2800" dirty="0" err="1"/>
              <a:t>modificar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altLang="es-AR" sz="2800" dirty="0"/>
              <a:t> </a:t>
            </a:r>
            <a:r>
              <a:rPr lang="es-AR" sz="2800" dirty="0"/>
              <a:t>Extensibilidad</a:t>
            </a:r>
          </a:p>
          <a:p>
            <a:pPr marL="547688" lvl="1" indent="-285750">
              <a:lnSpc>
                <a:spcPct val="100000"/>
              </a:lnSpc>
            </a:pPr>
            <a:r>
              <a:rPr lang="en-GB" altLang="es-AR" sz="2800" dirty="0" err="1"/>
              <a:t>Permite</a:t>
            </a:r>
            <a:r>
              <a:rPr lang="en-GB" altLang="es-AR" sz="2800" dirty="0"/>
              <a:t> la </a:t>
            </a:r>
            <a:r>
              <a:rPr lang="en-GB" altLang="es-AR" sz="2800" dirty="0" err="1"/>
              <a:t>creación</a:t>
            </a:r>
            <a:r>
              <a:rPr lang="en-GB" altLang="es-AR" sz="2800" dirty="0"/>
              <a:t> de </a:t>
            </a:r>
            <a:r>
              <a:rPr lang="en-GB" altLang="es-AR" sz="2800" dirty="0" err="1"/>
              <a:t>diferentes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clases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concretas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que</a:t>
            </a:r>
            <a:r>
              <a:rPr lang="en-GB" altLang="es-AR" sz="2800" dirty="0"/>
              <a:t> </a:t>
            </a:r>
            <a:r>
              <a:rPr lang="en-GB" altLang="es-AR" sz="2800" dirty="0" err="1"/>
              <a:t>implementen</a:t>
            </a:r>
            <a:r>
              <a:rPr lang="en-GB" altLang="es-AR" sz="2800" dirty="0"/>
              <a:t> la </a:t>
            </a:r>
            <a:r>
              <a:rPr lang="en-GB" altLang="es-AR" sz="2800" dirty="0" err="1"/>
              <a:t>interfaz</a:t>
            </a:r>
            <a:r>
              <a:rPr lang="en-GB" altLang="es-AR" sz="2800" dirty="0"/>
              <a:t> sin </a:t>
            </a:r>
            <a:r>
              <a:rPr lang="en-GB" altLang="es-AR" sz="2800" dirty="0" err="1"/>
              <a:t>modificar</a:t>
            </a:r>
            <a:r>
              <a:rPr lang="en-GB" altLang="es-AR" sz="2800" dirty="0"/>
              <a:t> el </a:t>
            </a:r>
            <a:r>
              <a:rPr lang="en-GB" altLang="es-AR" sz="2800" dirty="0" err="1"/>
              <a:t>código</a:t>
            </a:r>
            <a:r>
              <a:rPr lang="en-GB" altLang="es-AR" sz="2800" dirty="0"/>
              <a:t> de la </a:t>
            </a:r>
            <a:r>
              <a:rPr lang="en-GB" altLang="es-AR" sz="2800" dirty="0" err="1"/>
              <a:t>aplicación</a:t>
            </a:r>
            <a:r>
              <a:rPr lang="en-GB" altLang="es-AR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s-AR" sz="2800" dirty="0"/>
              <a:t> </a:t>
            </a:r>
            <a:r>
              <a:rPr lang="es-AR" sz="2800" dirty="0" err="1"/>
              <a:t>Testeabilidad</a:t>
            </a:r>
            <a:r>
              <a:rPr lang="es-AR" sz="2800" dirty="0"/>
              <a:t> (cuando se usa en conjunto con </a:t>
            </a:r>
            <a:r>
              <a:rPr lang="es-AR" sz="2800" dirty="0" err="1"/>
              <a:t>Tip</a:t>
            </a:r>
            <a:r>
              <a:rPr lang="es-AR" sz="2800" dirty="0"/>
              <a:t> 2)</a:t>
            </a:r>
          </a:p>
          <a:p>
            <a:pPr marL="547688" lvl="1" indent="-285750">
              <a:lnSpc>
                <a:spcPct val="100000"/>
              </a:lnSpc>
            </a:pPr>
            <a:r>
              <a:rPr lang="es-AR" altLang="es-AR" sz="2800" dirty="0"/>
              <a:t>Permite el uso de clases </a:t>
            </a:r>
            <a:r>
              <a:rPr lang="es-AR" altLang="es-AR" sz="2800" dirty="0" err="1"/>
              <a:t>Mock</a:t>
            </a:r>
            <a:r>
              <a:rPr lang="es-AR" altLang="es-AR" sz="2800" dirty="0"/>
              <a:t> para testear componentes unitariamente.</a:t>
            </a:r>
          </a:p>
          <a:p>
            <a:pPr marL="547688" lvl="1" indent="-285750">
              <a:lnSpc>
                <a:spcPct val="100000"/>
              </a:lnSpc>
            </a:pPr>
            <a:r>
              <a:rPr lang="es-AR" altLang="es-AR" sz="2800" dirty="0"/>
              <a:t>El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código</a:t>
            </a:r>
            <a:r>
              <a:rPr lang="en-GB" altLang="es-AR" sz="2800" dirty="0"/>
              <a:t> </a:t>
            </a:r>
            <a:r>
              <a:rPr lang="es-AR" altLang="es-AR" sz="2800" dirty="0"/>
              <a:t>de</a:t>
            </a:r>
            <a:r>
              <a:rPr lang="en-GB" altLang="es-AR" sz="2800" dirty="0"/>
              <a:t> la a</a:t>
            </a:r>
            <a:r>
              <a:rPr lang="es-AR" altLang="es-AR" sz="2800" dirty="0" err="1"/>
              <a:t>plicación</a:t>
            </a:r>
            <a:r>
              <a:rPr lang="es-AR" altLang="es-AR" sz="2800" dirty="0"/>
              <a:t> no depende de clases concretas.</a:t>
            </a:r>
            <a:endParaRPr lang="es-AR" sz="2800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7154437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18076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inyección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el </a:t>
            </a:r>
            <a:r>
              <a:rPr lang="en-US" sz="2800" dirty="0" err="1"/>
              <a:t>pasaje</a:t>
            </a:r>
            <a:r>
              <a:rPr lang="en-US" sz="2800" dirty="0"/>
              <a:t> de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dependencia</a:t>
            </a:r>
            <a:r>
              <a:rPr lang="en-US" sz="2800" dirty="0"/>
              <a:t> (un </a:t>
            </a:r>
            <a:r>
              <a:rPr lang="en-US" sz="2800" dirty="0" err="1"/>
              <a:t>servicio</a:t>
            </a:r>
            <a:r>
              <a:rPr lang="en-US" sz="2800" dirty="0"/>
              <a:t>) a un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dependiente</a:t>
            </a:r>
            <a:r>
              <a:rPr lang="en-US" sz="2800" dirty="0"/>
              <a:t> (un </a:t>
            </a:r>
            <a:r>
              <a:rPr lang="en-US" sz="2800" dirty="0" err="1"/>
              <a:t>cliente</a:t>
            </a:r>
            <a:r>
              <a:rPr lang="en-US" sz="2800" dirty="0"/>
              <a:t>). El </a:t>
            </a:r>
            <a:r>
              <a:rPr lang="en-US" sz="2800" dirty="0" err="1"/>
              <a:t>servicio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parte del </a:t>
            </a:r>
            <a:r>
              <a:rPr lang="en-US" sz="2800" dirty="0" err="1"/>
              <a:t>estado</a:t>
            </a:r>
            <a:r>
              <a:rPr lang="en-US" sz="2800" dirty="0"/>
              <a:t> del </a:t>
            </a:r>
            <a:r>
              <a:rPr lang="en-US" sz="2800" dirty="0" err="1"/>
              <a:t>cliente</a:t>
            </a:r>
            <a:r>
              <a:rPr lang="en-US" sz="2800" dirty="0"/>
              <a:t>. El </a:t>
            </a:r>
            <a:r>
              <a:rPr lang="en-US" sz="2800" dirty="0" err="1"/>
              <a:t>cliente</a:t>
            </a:r>
            <a:r>
              <a:rPr lang="en-US" sz="2800" dirty="0"/>
              <a:t> no </a:t>
            </a:r>
            <a:r>
              <a:rPr lang="en-US" sz="2800" dirty="0" err="1"/>
              <a:t>crea</a:t>
            </a:r>
            <a:r>
              <a:rPr lang="en-US" sz="2800" dirty="0"/>
              <a:t> </a:t>
            </a:r>
            <a:r>
              <a:rPr lang="en-US" sz="2800" dirty="0" err="1"/>
              <a:t>ni</a:t>
            </a:r>
            <a:r>
              <a:rPr lang="en-US" sz="2800" dirty="0"/>
              <a:t> </a:t>
            </a:r>
            <a:r>
              <a:rPr lang="en-US" sz="2800" dirty="0" err="1"/>
              <a:t>busca</a:t>
            </a:r>
            <a:r>
              <a:rPr lang="en-US" sz="2800" dirty="0"/>
              <a:t> el </a:t>
            </a:r>
            <a:r>
              <a:rPr lang="en-US" sz="2800" dirty="0" err="1"/>
              <a:t>servicio</a:t>
            </a:r>
            <a:r>
              <a:rPr lang="en-US" sz="2800" dirty="0"/>
              <a:t>.</a:t>
            </a:r>
          </a:p>
          <a:p>
            <a:pPr lvl="0">
              <a:lnSpc>
                <a:spcPct val="100000"/>
              </a:lnSpc>
            </a:pPr>
            <a:r>
              <a:rPr lang="en-US" sz="2800" dirty="0" err="1"/>
              <a:t>Requiere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provea</a:t>
            </a:r>
            <a:r>
              <a:rPr lang="en-US" sz="2800" dirty="0"/>
              <a:t> un </a:t>
            </a:r>
            <a:r>
              <a:rPr lang="en-US" sz="2800" dirty="0" err="1"/>
              <a:t>parámetro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constructor para la </a:t>
            </a:r>
            <a:r>
              <a:rPr lang="en-US" sz="2800" dirty="0" err="1"/>
              <a:t>dependencia</a:t>
            </a:r>
            <a:r>
              <a:rPr lang="en-US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public Constructor (</a:t>
            </a:r>
            <a:r>
              <a:rPr lang="en-US" sz="2800" dirty="0" err="1"/>
              <a:t>IDependency</a:t>
            </a:r>
            <a:r>
              <a:rPr lang="en-US" sz="2800" dirty="0"/>
              <a:t> dependency)</a:t>
            </a:r>
          </a:p>
          <a:p>
            <a:pPr lvl="0">
              <a:lnSpc>
                <a:spcPct val="100000"/>
              </a:lnSpc>
            </a:pPr>
            <a:r>
              <a:rPr lang="en-US" sz="2800" dirty="0"/>
              <a:t>El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no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ningún</a:t>
            </a:r>
            <a:r>
              <a:rPr lang="en-US" sz="2800" dirty="0"/>
              <a:t> </a:t>
            </a:r>
            <a:r>
              <a:rPr lang="en-US" sz="2800" dirty="0" err="1"/>
              <a:t>conocimiento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la </a:t>
            </a:r>
            <a:r>
              <a:rPr lang="en-US" sz="2800" dirty="0" err="1"/>
              <a:t>implementación</a:t>
            </a:r>
            <a:r>
              <a:rPr lang="en-US" sz="2800" dirty="0"/>
              <a:t> </a:t>
            </a:r>
            <a:r>
              <a:rPr lang="en-US" sz="2800" dirty="0" err="1"/>
              <a:t>concreta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a </a:t>
            </a:r>
            <a:r>
              <a:rPr lang="en-US" sz="2800" dirty="0" err="1"/>
              <a:t>utilizar</a:t>
            </a:r>
            <a:r>
              <a:rPr lang="en-US" sz="2800" dirty="0"/>
              <a:t>, </a:t>
            </a:r>
            <a:r>
              <a:rPr lang="en-US" sz="2800" dirty="0" err="1"/>
              <a:t>favoreciendo</a:t>
            </a:r>
            <a:r>
              <a:rPr lang="en-US" sz="2800" dirty="0"/>
              <a:t> la </a:t>
            </a:r>
            <a:r>
              <a:rPr lang="en-US" sz="2800" dirty="0" err="1"/>
              <a:t>reusabilidad</a:t>
            </a:r>
            <a:r>
              <a:rPr lang="en-US" sz="2800" dirty="0"/>
              <a:t>, </a:t>
            </a:r>
            <a:r>
              <a:rPr lang="en-US" sz="2800" dirty="0" err="1"/>
              <a:t>testeabilidad</a:t>
            </a:r>
            <a:r>
              <a:rPr lang="en-US" sz="2800" dirty="0"/>
              <a:t> y </a:t>
            </a:r>
            <a:r>
              <a:rPr lang="en-US" sz="2800" dirty="0" err="1"/>
              <a:t>mantenibilidad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5500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3483902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800" dirty="0"/>
              <a:t>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inyectar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Mock para tests </a:t>
            </a:r>
            <a:r>
              <a:rPr lang="en-US" sz="2800" dirty="0" err="1"/>
              <a:t>unitarios</a:t>
            </a:r>
            <a:endParaRPr lang="en-US" sz="2800" dirty="0"/>
          </a:p>
          <a:p>
            <a:pPr lvl="0">
              <a:lnSpc>
                <a:spcPct val="100000"/>
              </a:lnSpc>
            </a:pPr>
            <a:r>
              <a:rPr lang="en-US" sz="2800" dirty="0" err="1"/>
              <a:t>Adhiere</a:t>
            </a:r>
            <a:r>
              <a:rPr lang="en-US" sz="2800" dirty="0"/>
              <a:t> al Dependency Inversion Principle (</a:t>
            </a:r>
            <a:r>
              <a:rPr lang="en-US" sz="2800" dirty="0" err="1"/>
              <a:t>soliD</a:t>
            </a:r>
            <a:r>
              <a:rPr lang="en-US" sz="2800" dirty="0"/>
              <a:t>)</a:t>
            </a:r>
          </a:p>
          <a:p>
            <a:pPr lvl="0">
              <a:lnSpc>
                <a:spcPct val="100000"/>
              </a:lnSpc>
            </a:pPr>
            <a:r>
              <a:rPr lang="es-AR" sz="2800" dirty="0"/>
              <a:t>Hace obvias las violaciones </a:t>
            </a:r>
            <a:r>
              <a:rPr lang="en-GB" sz="2800" dirty="0"/>
              <a:t>al Single Responsibility Principal (Solid)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GB" sz="2800" dirty="0"/>
              <a:t>public Constructor(IClass1 c1, IClass2 c2, IClass3 c3, IClass4 c4, IClass5 c5, ……)</a:t>
            </a:r>
          </a:p>
          <a:p>
            <a:pPr lvl="0">
              <a:lnSpc>
                <a:spcPct val="100000"/>
              </a:lnSpc>
            </a:pPr>
            <a:r>
              <a:rPr lang="es-AR" sz="2800" dirty="0" err="1"/>
              <a:t>Frameworks</a:t>
            </a:r>
            <a:r>
              <a:rPr lang="es-AR" sz="2800" dirty="0"/>
              <a:t> de inyección de dependencias </a:t>
            </a:r>
            <a:r>
              <a:rPr lang="en-GB" sz="2800" dirty="0"/>
              <a:t>(IOC)</a:t>
            </a:r>
          </a:p>
          <a:p>
            <a:pPr lvl="1">
              <a:lnSpc>
                <a:spcPct val="100000"/>
              </a:lnSpc>
            </a:pPr>
            <a:r>
              <a:rPr lang="en-GB" sz="2800" dirty="0" err="1"/>
              <a:t>Ninject</a:t>
            </a:r>
            <a:r>
              <a:rPr lang="en-GB" sz="2800" dirty="0"/>
              <a:t>, </a:t>
            </a:r>
            <a:r>
              <a:rPr lang="en-GB" sz="2800" dirty="0" err="1"/>
              <a:t>SimpleInjector</a:t>
            </a:r>
            <a:r>
              <a:rPr lang="en-GB" sz="2800" dirty="0"/>
              <a:t>, Castle, </a:t>
            </a:r>
            <a:r>
              <a:rPr lang="en-GB" sz="2800" dirty="0" err="1"/>
              <a:t>Autofac</a:t>
            </a:r>
            <a:r>
              <a:rPr lang="en-GB" sz="2800" dirty="0"/>
              <a:t>, Unity, Spring.NET…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661956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3: </a:t>
            </a:r>
            <a:r>
              <a:rPr lang="en-US" sz="4000" dirty="0" err="1"/>
              <a:t>Favorecer</a:t>
            </a:r>
            <a:r>
              <a:rPr lang="en-US" sz="4000" dirty="0"/>
              <a:t> la </a:t>
            </a:r>
            <a:r>
              <a:rPr lang="en-US" sz="4000" dirty="0" err="1"/>
              <a:t>composición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la </a:t>
            </a:r>
            <a:r>
              <a:rPr lang="en-US" sz="4000" dirty="0" err="1"/>
              <a:t>herencia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7070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 Ideal para </a:t>
            </a:r>
            <a:r>
              <a:rPr lang="en-GB" sz="2800" dirty="0" err="1"/>
              <a:t>casos</a:t>
            </a:r>
            <a:r>
              <a:rPr lang="en-GB" sz="2800" dirty="0"/>
              <a:t> </a:t>
            </a:r>
            <a:r>
              <a:rPr lang="en-GB" sz="2800" dirty="0" err="1"/>
              <a:t>donde</a:t>
            </a:r>
            <a:r>
              <a:rPr lang="en-GB" sz="2800" dirty="0"/>
              <a:t> un </a:t>
            </a:r>
            <a:r>
              <a:rPr lang="en-GB" sz="2800" dirty="0" err="1"/>
              <a:t>tipo</a:t>
            </a:r>
            <a:r>
              <a:rPr lang="en-GB" sz="2800" dirty="0"/>
              <a:t> </a:t>
            </a:r>
            <a:r>
              <a:rPr lang="en-GB" sz="2800" dirty="0" err="1"/>
              <a:t>va</a:t>
            </a:r>
            <a:r>
              <a:rPr lang="en-GB" sz="2800" dirty="0"/>
              <a:t> a </a:t>
            </a:r>
            <a:r>
              <a:rPr lang="en-GB" sz="2800" dirty="0" err="1"/>
              <a:t>implementar</a:t>
            </a:r>
            <a:r>
              <a:rPr lang="en-GB" sz="2800" dirty="0"/>
              <a:t> </a:t>
            </a:r>
            <a:r>
              <a:rPr lang="en-GB" sz="2800" dirty="0" err="1"/>
              <a:t>solamente</a:t>
            </a:r>
            <a:r>
              <a:rPr lang="en-GB" sz="2800" dirty="0"/>
              <a:t> </a:t>
            </a:r>
            <a:r>
              <a:rPr lang="en-GB" sz="2800" dirty="0" err="1"/>
              <a:t>una</a:t>
            </a:r>
            <a:r>
              <a:rPr lang="en-GB" sz="2800" dirty="0"/>
              <a:t> parte del </a:t>
            </a:r>
            <a:r>
              <a:rPr lang="en-GB" sz="2800" dirty="0" err="1"/>
              <a:t>comportamiento</a:t>
            </a:r>
            <a:r>
              <a:rPr lang="en-GB" sz="2800" dirty="0"/>
              <a:t> </a:t>
            </a:r>
            <a:r>
              <a:rPr lang="en-GB" sz="2800" dirty="0" err="1"/>
              <a:t>expuesto</a:t>
            </a:r>
            <a:r>
              <a:rPr lang="en-GB" sz="2800" dirty="0"/>
              <a:t> </a:t>
            </a:r>
            <a:r>
              <a:rPr lang="en-GB" sz="2800" dirty="0" err="1"/>
              <a:t>por</a:t>
            </a:r>
            <a:r>
              <a:rPr lang="en-GB" sz="2800" dirty="0"/>
              <a:t> la </a:t>
            </a:r>
            <a:r>
              <a:rPr lang="en-GB" sz="2800" dirty="0" err="1"/>
              <a:t>superclase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las</a:t>
            </a:r>
            <a:r>
              <a:rPr lang="en-GB" sz="2800" dirty="0"/>
              <a:t> </a:t>
            </a:r>
            <a:r>
              <a:rPr lang="en-GB" sz="2800" dirty="0" err="1"/>
              <a:t>subclases</a:t>
            </a:r>
            <a:r>
              <a:rPr lang="en-GB" sz="2800" dirty="0"/>
              <a:t> </a:t>
            </a:r>
            <a:r>
              <a:rPr lang="en-GB" sz="2800" dirty="0" err="1"/>
              <a:t>implementen</a:t>
            </a:r>
            <a:r>
              <a:rPr lang="en-GB" sz="2800" dirty="0"/>
              <a:t> </a:t>
            </a:r>
            <a:r>
              <a:rPr lang="en-GB" sz="2800" dirty="0" err="1"/>
              <a:t>nueva</a:t>
            </a:r>
            <a:r>
              <a:rPr lang="en-GB" sz="2800" dirty="0"/>
              <a:t> </a:t>
            </a:r>
            <a:r>
              <a:rPr lang="en-GB" sz="2800" dirty="0" err="1"/>
              <a:t>funcionalidad</a:t>
            </a:r>
            <a:r>
              <a:rPr lang="en-GB" sz="2800" dirty="0"/>
              <a:t> sin </a:t>
            </a:r>
            <a:r>
              <a:rPr lang="en-GB" sz="2800" dirty="0" err="1"/>
              <a:t>afectar</a:t>
            </a:r>
            <a:r>
              <a:rPr lang="en-GB" sz="2800" dirty="0"/>
              <a:t> </a:t>
            </a:r>
            <a:r>
              <a:rPr lang="en-GB" sz="2800" dirty="0" err="1"/>
              <a:t>otras</a:t>
            </a:r>
            <a:r>
              <a:rPr lang="en-GB" sz="2800" dirty="0"/>
              <a:t> </a:t>
            </a:r>
            <a:r>
              <a:rPr lang="en-GB" sz="2800" dirty="0" err="1"/>
              <a:t>subclases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cambios</a:t>
            </a:r>
            <a:r>
              <a:rPr lang="en-GB" sz="2800" dirty="0"/>
              <a:t> de </a:t>
            </a:r>
            <a:r>
              <a:rPr lang="en-GB" sz="2800" dirty="0" err="1"/>
              <a:t>comportamiento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tiempo</a:t>
            </a:r>
            <a:r>
              <a:rPr lang="en-GB" sz="2800" dirty="0"/>
              <a:t> de </a:t>
            </a:r>
            <a:r>
              <a:rPr lang="en-GB" sz="2800" dirty="0" err="1"/>
              <a:t>ejecución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i="1" dirty="0" err="1"/>
              <a:t>Elegir</a:t>
            </a:r>
            <a:r>
              <a:rPr lang="en-US" sz="2400" i="1" dirty="0"/>
              <a:t> la </a:t>
            </a:r>
            <a:r>
              <a:rPr lang="en-US" sz="2400" i="1" dirty="0" err="1"/>
              <a:t>composición</a:t>
            </a:r>
            <a:r>
              <a:rPr lang="en-US" sz="2400" i="1" dirty="0"/>
              <a:t>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sobre</a:t>
            </a:r>
            <a:r>
              <a:rPr lang="en-US" sz="2400" i="1" dirty="0"/>
              <a:t> la </a:t>
            </a:r>
            <a:r>
              <a:rPr lang="en-US" sz="2400" i="1" dirty="0" err="1"/>
              <a:t>herencia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</a:t>
            </a:r>
            <a:r>
              <a:rPr lang="en-US" sz="2400" i="1" dirty="0" err="1"/>
              <a:t>que</a:t>
            </a:r>
            <a:r>
              <a:rPr lang="en-US" sz="2400" i="1" dirty="0"/>
              <a:t> </a:t>
            </a:r>
            <a:r>
              <a:rPr lang="en-US" sz="2400" i="1" dirty="0" err="1"/>
              <a:t>es</a:t>
            </a:r>
            <a:r>
              <a:rPr lang="en-US" sz="2400" i="1" dirty="0"/>
              <a:t> </a:t>
            </a:r>
            <a:r>
              <a:rPr lang="en-US" sz="2400" i="1" dirty="0" err="1"/>
              <a:t>más</a:t>
            </a:r>
            <a:r>
              <a:rPr lang="en-US" sz="2400" i="1" dirty="0"/>
              <a:t> </a:t>
            </a:r>
            <a:r>
              <a:rPr lang="en-US" sz="2400" i="1" dirty="0" err="1"/>
              <a:t>maleable</a:t>
            </a:r>
            <a:r>
              <a:rPr lang="en-US" sz="2400" i="1" dirty="0"/>
              <a:t> y </a:t>
            </a:r>
            <a:r>
              <a:rPr lang="en-US" sz="2400" i="1" dirty="0" err="1"/>
              <a:t>sencilla</a:t>
            </a:r>
            <a:r>
              <a:rPr lang="en-US" sz="2400" i="1" dirty="0"/>
              <a:t> para la </a:t>
            </a:r>
            <a:r>
              <a:rPr lang="en-US" sz="2400" i="1" dirty="0" err="1"/>
              <a:t>modificación</a:t>
            </a:r>
            <a:r>
              <a:rPr lang="en-US" sz="2400" i="1" dirty="0"/>
              <a:t> de </a:t>
            </a:r>
            <a:r>
              <a:rPr lang="en-US" sz="2400" i="1" dirty="0" err="1"/>
              <a:t>código</a:t>
            </a:r>
            <a:r>
              <a:rPr lang="en-US" sz="2400" i="1" dirty="0"/>
              <a:t>, </a:t>
            </a:r>
            <a:r>
              <a:rPr lang="en-US" sz="2400" i="1" dirty="0" err="1"/>
              <a:t>pero</a:t>
            </a:r>
            <a:r>
              <a:rPr lang="en-US" sz="2400" i="1" dirty="0"/>
              <a:t> </a:t>
            </a:r>
            <a:r>
              <a:rPr lang="en-US" sz="2400" i="1" dirty="0" err="1"/>
              <a:t>tampoco</a:t>
            </a:r>
            <a:r>
              <a:rPr lang="en-US" sz="2400" i="1" dirty="0"/>
              <a:t> </a:t>
            </a:r>
            <a:r>
              <a:rPr lang="en-US" sz="2400" i="1" dirty="0" err="1"/>
              <a:t>componer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los </a:t>
            </a:r>
            <a:r>
              <a:rPr lang="en-US" sz="2400" i="1" dirty="0" err="1"/>
              <a:t>casos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8750315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4: </a:t>
            </a:r>
            <a:r>
              <a:rPr lang="en-US" sz="4000" dirty="0" err="1" smtClean="0"/>
              <a:t>Generar</a:t>
            </a:r>
            <a:r>
              <a:rPr lang="en-US" sz="4000" dirty="0" smtClean="0"/>
              <a:t> Tests </a:t>
            </a:r>
            <a:r>
              <a:rPr lang="en-US" sz="4000" dirty="0" err="1" smtClean="0"/>
              <a:t>Unitarios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1851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err="1"/>
              <a:t>Cómo</a:t>
            </a:r>
            <a:r>
              <a:rPr lang="en-GB" sz="2800" dirty="0"/>
              <a:t> </a:t>
            </a:r>
            <a:r>
              <a:rPr lang="en-GB" sz="2800" dirty="0" err="1"/>
              <a:t>escribir</a:t>
            </a:r>
            <a:r>
              <a:rPr lang="en-GB" sz="2800" dirty="0"/>
              <a:t> tests </a:t>
            </a:r>
            <a:r>
              <a:rPr lang="en-GB" sz="2800" dirty="0" err="1"/>
              <a:t>unitarios</a:t>
            </a:r>
            <a:r>
              <a:rPr lang="en-GB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/>
              <a:t>Setup de </a:t>
            </a:r>
            <a:r>
              <a:rPr lang="en-US" sz="2446" dirty="0" err="1"/>
              <a:t>precondiciones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Ejecutar</a:t>
            </a:r>
            <a:r>
              <a:rPr lang="en-US" sz="2446" dirty="0"/>
              <a:t> el </a:t>
            </a:r>
            <a:r>
              <a:rPr lang="en-US" sz="2446" dirty="0" err="1"/>
              <a:t>código</a:t>
            </a:r>
            <a:r>
              <a:rPr lang="en-US" sz="2446" dirty="0"/>
              <a:t> a </a:t>
            </a:r>
            <a:r>
              <a:rPr lang="en-US" sz="2446" dirty="0" err="1"/>
              <a:t>testear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Realizar</a:t>
            </a:r>
            <a:r>
              <a:rPr lang="en-US" sz="2446" dirty="0"/>
              <a:t> asserts </a:t>
            </a:r>
            <a:r>
              <a:rPr lang="en-US" sz="2446" dirty="0" err="1"/>
              <a:t>sobre</a:t>
            </a:r>
            <a:r>
              <a:rPr lang="en-US" sz="2446" dirty="0"/>
              <a:t> los </a:t>
            </a:r>
            <a:r>
              <a:rPr lang="en-US" sz="2446" dirty="0" err="1"/>
              <a:t>resultados</a:t>
            </a:r>
            <a:r>
              <a:rPr lang="en-US" sz="2446" dirty="0"/>
              <a:t> </a:t>
            </a:r>
            <a:r>
              <a:rPr lang="en-US" sz="2446" dirty="0" err="1" smtClean="0"/>
              <a:t>esperados</a:t>
            </a:r>
            <a:r>
              <a:rPr lang="en-GB" sz="2800" dirty="0" smtClean="0"/>
              <a:t>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9488632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5: Mocking de </a:t>
            </a:r>
            <a:r>
              <a:rPr lang="en-US" sz="4000" dirty="0" err="1" smtClean="0"/>
              <a:t>dependencias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447098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Los </a:t>
            </a:r>
            <a:r>
              <a:rPr lang="en-US" sz="2800" dirty="0" err="1"/>
              <a:t>objetos</a:t>
            </a:r>
            <a:r>
              <a:rPr lang="en-US" sz="2800" dirty="0"/>
              <a:t> Mock son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simulados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imitan</a:t>
            </a:r>
            <a:r>
              <a:rPr lang="en-US" sz="2800" dirty="0"/>
              <a:t> el </a:t>
            </a:r>
            <a:r>
              <a:rPr lang="en-US" sz="2800" dirty="0" err="1"/>
              <a:t>comportamiento</a:t>
            </a:r>
            <a:r>
              <a:rPr lang="en-US" sz="2800" dirty="0"/>
              <a:t> de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 de forma </a:t>
            </a:r>
            <a:r>
              <a:rPr lang="en-US" sz="2800" dirty="0" err="1"/>
              <a:t>controlada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No </a:t>
            </a:r>
            <a:r>
              <a:rPr lang="en-US" sz="2800" dirty="0" err="1"/>
              <a:t>todo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contenido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sí</a:t>
            </a:r>
            <a:r>
              <a:rPr lang="en-US" sz="2800" dirty="0"/>
              <a:t> </a:t>
            </a:r>
            <a:r>
              <a:rPr lang="en-US" sz="2800" dirty="0" err="1"/>
              <a:t>mismo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Un test </a:t>
            </a:r>
            <a:r>
              <a:rPr lang="en-US" sz="2800" dirty="0" err="1"/>
              <a:t>unitario</a:t>
            </a:r>
            <a:r>
              <a:rPr lang="en-US" sz="2800" dirty="0"/>
              <a:t>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/>
              <a:t>probar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sin </a:t>
            </a:r>
            <a:r>
              <a:rPr lang="en-US" sz="2800" dirty="0" err="1"/>
              <a:t>probar</a:t>
            </a:r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dependencias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err="1"/>
              <a:t>Ver</a:t>
            </a:r>
            <a:r>
              <a:rPr lang="en-US" sz="2800" dirty="0"/>
              <a:t> Tips 1 y 2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orientada</a:t>
            </a:r>
            <a:r>
              <a:rPr lang="en-US" sz="2800" dirty="0"/>
              <a:t> a interfaces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Inyección</a:t>
            </a:r>
            <a:r>
              <a:rPr lang="en-US" sz="2800" dirty="0"/>
              <a:t> de </a:t>
            </a:r>
            <a:r>
              <a:rPr lang="en-US" sz="2800" dirty="0" err="1"/>
              <a:t>dependencias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constructor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7829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Sobre los instructores</a:t>
            </a:r>
            <a:endParaRPr lang="es-AR" altLang="es-AR" dirty="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447801"/>
            <a:ext cx="10445261" cy="3705630"/>
          </a:xfrm>
        </p:spPr>
        <p:txBody>
          <a:bodyPr/>
          <a:lstStyle/>
          <a:p>
            <a:pPr marL="0" indent="0">
              <a:buNone/>
            </a:pPr>
            <a:r>
              <a:rPr lang="es-AR" altLang="es-AR" sz="2800" b="1" dirty="0" smtClean="0"/>
              <a:t>Leandro Goldin</a:t>
            </a:r>
          </a:p>
          <a:p>
            <a:pPr marL="0" indent="0">
              <a:buNone/>
            </a:pPr>
            <a:r>
              <a:rPr lang="es-AR" altLang="es-AR" sz="2800" dirty="0" smtClean="0"/>
              <a:t>Ingeniería en Sistemas de Información - UTN</a:t>
            </a:r>
            <a:endParaRPr lang="es-AR" altLang="es-AR" sz="2800" dirty="0"/>
          </a:p>
          <a:p>
            <a:pPr marL="0" indent="0">
              <a:buNone/>
            </a:pPr>
            <a:r>
              <a:rPr lang="es-AR" altLang="es-AR" sz="2800" i="1" dirty="0" err="1" smtClean="0"/>
              <a:t>.Net</a:t>
            </a:r>
            <a:r>
              <a:rPr lang="es-AR" altLang="es-AR" sz="2800" i="1" dirty="0" smtClean="0"/>
              <a:t> </a:t>
            </a:r>
            <a:r>
              <a:rPr lang="es-AR" altLang="es-AR" sz="2800" i="1" dirty="0" err="1" smtClean="0"/>
              <a:t>Technical</a:t>
            </a:r>
            <a:r>
              <a:rPr lang="es-AR" altLang="es-AR" sz="2800" i="1" dirty="0" smtClean="0"/>
              <a:t> Leader</a:t>
            </a:r>
            <a:endParaRPr lang="es-AR" altLang="es-AR" sz="2800" i="1" dirty="0"/>
          </a:p>
          <a:p>
            <a:pPr marL="0" indent="0">
              <a:buNone/>
            </a:pPr>
            <a:r>
              <a:rPr lang="es-AR" altLang="es-AR" sz="2800" dirty="0" smtClean="0"/>
              <a:t>2 años en Baufest</a:t>
            </a:r>
          </a:p>
          <a:p>
            <a:pPr marL="0" indent="0">
              <a:buNone/>
            </a:pPr>
            <a:endParaRPr lang="es-AR" altLang="es-AR" sz="2800" dirty="0" smtClean="0"/>
          </a:p>
          <a:p>
            <a:pPr marL="0" indent="0">
              <a:buNone/>
            </a:pPr>
            <a:r>
              <a:rPr lang="es-AR" altLang="es-AR" sz="2800" dirty="0"/>
              <a:t>Principales proyectos en los que participé…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Control y Gestión de Obras (</a:t>
            </a:r>
            <a:r>
              <a:rPr lang="es-AR" altLang="es-AR" sz="2400" dirty="0" err="1" smtClean="0"/>
              <a:t>AySA</a:t>
            </a:r>
            <a:r>
              <a:rPr lang="es-AR" altLang="es-AR" sz="2400" dirty="0" smtClean="0"/>
              <a:t>)</a:t>
            </a:r>
          </a:p>
          <a:p>
            <a:pPr>
              <a:buFontTx/>
              <a:buChar char="-"/>
            </a:pPr>
            <a:r>
              <a:rPr lang="es-AR" altLang="es-AR" sz="2400" dirty="0"/>
              <a:t>Modernización </a:t>
            </a:r>
            <a:r>
              <a:rPr lang="es-AR" altLang="es-AR" sz="2400" dirty="0" err="1"/>
              <a:t>Area</a:t>
            </a:r>
            <a:r>
              <a:rPr lang="es-AR" altLang="es-AR" sz="2400" dirty="0"/>
              <a:t> de </a:t>
            </a:r>
            <a:r>
              <a:rPr lang="es-AR" altLang="es-AR" sz="2400" dirty="0" err="1" smtClean="0"/>
              <a:t>Investigacion</a:t>
            </a:r>
            <a:r>
              <a:rPr lang="es-AR" altLang="es-AR" sz="2400" dirty="0" smtClean="0"/>
              <a:t> (Don Mario)</a:t>
            </a:r>
          </a:p>
        </p:txBody>
      </p:sp>
    </p:spTree>
    <p:extLst>
      <p:ext uri="{BB962C8B-B14F-4D97-AF65-F5344CB8AC3E}">
        <p14:creationId xmlns:p14="http://schemas.microsoft.com/office/powerpoint/2010/main" val="31310450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5: Mocking de </a:t>
            </a:r>
            <a:r>
              <a:rPr lang="en-US" sz="4000" dirty="0" err="1" smtClean="0"/>
              <a:t>dependencias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447098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Cómo</a:t>
            </a:r>
            <a:r>
              <a:rPr lang="en-US" sz="2800" dirty="0"/>
              <a:t> </a:t>
            </a:r>
            <a:r>
              <a:rPr lang="en-US" sz="2800" dirty="0" err="1"/>
              <a:t>escribir</a:t>
            </a:r>
            <a:r>
              <a:rPr lang="en-US" sz="2800" dirty="0"/>
              <a:t> tests </a:t>
            </a:r>
            <a:r>
              <a:rPr lang="en-US" sz="2800" dirty="0" err="1"/>
              <a:t>unitarios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Mocks: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Setup de </a:t>
            </a:r>
            <a:r>
              <a:rPr lang="en-US" sz="2800" dirty="0" err="1"/>
              <a:t>precondiciones</a:t>
            </a:r>
            <a:r>
              <a:rPr lang="en-US" sz="2800" dirty="0"/>
              <a:t> </a:t>
            </a:r>
            <a:r>
              <a:rPr lang="en-US" sz="2800" dirty="0" err="1"/>
              <a:t>incluyendo</a:t>
            </a:r>
            <a:r>
              <a:rPr lang="en-US" sz="2800" dirty="0"/>
              <a:t> el setup de los </a:t>
            </a:r>
            <a:r>
              <a:rPr lang="en-US" sz="2800" dirty="0" err="1"/>
              <a:t>objetos</a:t>
            </a:r>
            <a:r>
              <a:rPr lang="en-US" sz="2800" dirty="0"/>
              <a:t> mock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Inyectar</a:t>
            </a:r>
            <a:r>
              <a:rPr lang="en-US" sz="2800" dirty="0"/>
              <a:t> mocks de </a:t>
            </a:r>
            <a:r>
              <a:rPr lang="en-US" sz="2800" dirty="0" err="1"/>
              <a:t>dependencias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Ejecutar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a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testeado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Realizar</a:t>
            </a:r>
            <a:r>
              <a:rPr lang="en-US" sz="2800" dirty="0"/>
              <a:t> asserts </a:t>
            </a:r>
            <a:r>
              <a:rPr lang="en-US" sz="2800" dirty="0" err="1"/>
              <a:t>sobre</a:t>
            </a:r>
            <a:r>
              <a:rPr lang="en-US" sz="2800" dirty="0"/>
              <a:t> los </a:t>
            </a:r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esperados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Verificar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mock </a:t>
            </a:r>
            <a:r>
              <a:rPr lang="en-US" sz="2800" dirty="0" err="1"/>
              <a:t>fue</a:t>
            </a:r>
            <a:r>
              <a:rPr lang="en-US" sz="2800" dirty="0"/>
              <a:t> </a:t>
            </a:r>
            <a:r>
              <a:rPr lang="en-US" sz="2800" dirty="0" err="1"/>
              <a:t>llamado</a:t>
            </a:r>
            <a:r>
              <a:rPr lang="en-US" sz="2800" dirty="0"/>
              <a:t> la </a:t>
            </a:r>
            <a:r>
              <a:rPr lang="en-US" sz="2800" dirty="0" err="1"/>
              <a:t>cantidad</a:t>
            </a:r>
            <a:r>
              <a:rPr lang="en-US" sz="2800" dirty="0"/>
              <a:t> de </a:t>
            </a:r>
            <a:r>
              <a:rPr lang="en-US" sz="2800" dirty="0" err="1"/>
              <a:t>veces</a:t>
            </a:r>
            <a:r>
              <a:rPr lang="en-US" sz="2800" dirty="0"/>
              <a:t> y con los </a:t>
            </a:r>
            <a:r>
              <a:rPr lang="en-US" sz="2800" dirty="0" err="1"/>
              <a:t>parámetros</a:t>
            </a:r>
            <a:r>
              <a:rPr lang="en-US" sz="2800" dirty="0"/>
              <a:t> </a:t>
            </a:r>
            <a:r>
              <a:rPr lang="en-US" sz="2800" dirty="0" err="1"/>
              <a:t>esperados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617288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6: </a:t>
            </a:r>
            <a:r>
              <a:rPr lang="en-US" sz="4000" dirty="0" err="1" smtClean="0"/>
              <a:t>Escribiendo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testeable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460965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lang="en-GB" sz="2800" dirty="0"/>
              <a:t> No </a:t>
            </a:r>
            <a:r>
              <a:rPr lang="en-GB" sz="2800" dirty="0" err="1"/>
              <a:t>mezclar</a:t>
            </a:r>
            <a:r>
              <a:rPr lang="en-GB" sz="2800" dirty="0"/>
              <a:t> el </a:t>
            </a:r>
            <a:r>
              <a:rPr lang="en-GB" sz="2800" dirty="0" err="1"/>
              <a:t>grafo</a:t>
            </a:r>
            <a:r>
              <a:rPr lang="en-GB" sz="2800" dirty="0"/>
              <a:t> de </a:t>
            </a:r>
            <a:r>
              <a:rPr lang="en-GB" sz="2800" dirty="0" err="1"/>
              <a:t>instanciación</a:t>
            </a:r>
            <a:r>
              <a:rPr lang="en-GB" sz="2800" dirty="0"/>
              <a:t> de </a:t>
            </a:r>
            <a:r>
              <a:rPr lang="en-GB" sz="2800" dirty="0" err="1"/>
              <a:t>objetos</a:t>
            </a:r>
            <a:r>
              <a:rPr lang="en-GB" sz="2800" dirty="0"/>
              <a:t> con la </a:t>
            </a:r>
            <a:r>
              <a:rPr lang="en-GB" sz="2800" dirty="0" err="1"/>
              <a:t>lógica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s-AR" sz="2800" dirty="0"/>
              <a:t> Pedir los objetos, no ir a buscarlos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escribir</a:t>
            </a:r>
            <a:r>
              <a:rPr lang="en-US" sz="2800" dirty="0"/>
              <a:t> </a:t>
            </a:r>
            <a:r>
              <a:rPr lang="en-US" sz="2800" dirty="0" err="1"/>
              <a:t>lógica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constructor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cuidado</a:t>
            </a:r>
            <a:r>
              <a:rPr lang="en-US" sz="2800" dirty="0"/>
              <a:t> con </a:t>
            </a:r>
            <a:r>
              <a:rPr lang="en-US" sz="2800" dirty="0" err="1"/>
              <a:t>estado</a:t>
            </a:r>
            <a:r>
              <a:rPr lang="en-US" sz="2800" dirty="0"/>
              <a:t> global y singletons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cuidado</a:t>
            </a:r>
            <a:r>
              <a:rPr lang="en-US" sz="2800" dirty="0"/>
              <a:t> con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estáticos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Elegir</a:t>
            </a:r>
            <a:r>
              <a:rPr lang="en-US" sz="2800" dirty="0"/>
              <a:t> el </a:t>
            </a:r>
            <a:r>
              <a:rPr lang="en-US" sz="2800" dirty="0" err="1"/>
              <a:t>polimorfismo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los </a:t>
            </a:r>
            <a:r>
              <a:rPr lang="en-US" sz="2800" dirty="0" err="1"/>
              <a:t>condicionales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mezclar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de </a:t>
            </a:r>
            <a:r>
              <a:rPr lang="en-US" sz="2800" dirty="0" err="1"/>
              <a:t>servicio</a:t>
            </a:r>
            <a:r>
              <a:rPr lang="en-US" sz="2800" dirty="0"/>
              <a:t> con </a:t>
            </a:r>
            <a:r>
              <a:rPr lang="en-US" sz="2800" dirty="0" err="1"/>
              <a:t>objetos</a:t>
            </a:r>
            <a:r>
              <a:rPr lang="en-US" sz="2800" dirty="0"/>
              <a:t> de valor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mezclar</a:t>
            </a:r>
            <a:r>
              <a:rPr lang="en-US" sz="2800" dirty="0"/>
              <a:t> </a:t>
            </a:r>
            <a:r>
              <a:rPr lang="en-US" sz="2800" dirty="0" err="1"/>
              <a:t>responsabilidades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32896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498598"/>
          </a:xfrm>
        </p:spPr>
        <p:txBody>
          <a:bodyPr/>
          <a:lstStyle/>
          <a:p>
            <a:r>
              <a:rPr lang="en-US" sz="3600" dirty="0"/>
              <a:t>Tip </a:t>
            </a:r>
            <a:r>
              <a:rPr lang="en-US" sz="3600" dirty="0" smtClean="0"/>
              <a:t>7: </a:t>
            </a:r>
            <a:r>
              <a:rPr lang="en-US" sz="3600" dirty="0"/>
              <a:t>Wrappers para </a:t>
            </a:r>
            <a:r>
              <a:rPr lang="en-US" sz="3600" dirty="0" err="1"/>
              <a:t>encapsular</a:t>
            </a:r>
            <a:r>
              <a:rPr lang="en-US" sz="3600" dirty="0"/>
              <a:t> </a:t>
            </a:r>
            <a:r>
              <a:rPr lang="en-US" sz="3600" dirty="0" err="1"/>
              <a:t>dependencias</a:t>
            </a:r>
            <a:r>
              <a:rPr lang="en-US" sz="3600" dirty="0"/>
              <a:t> </a:t>
            </a:r>
            <a:r>
              <a:rPr lang="en-US" sz="3600" dirty="0" err="1"/>
              <a:t>estáticas</a:t>
            </a:r>
            <a:endParaRPr lang="es-AR" sz="36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761030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lang="en-GB" sz="2800" dirty="0" err="1" smtClean="0"/>
              <a:t>Evitan</a:t>
            </a:r>
            <a:r>
              <a:rPr lang="en-GB" sz="2800" dirty="0" smtClean="0"/>
              <a:t> </a:t>
            </a:r>
            <a:r>
              <a:rPr lang="en-GB" sz="2800" dirty="0" err="1"/>
              <a:t>acoplar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</a:t>
            </a:r>
            <a:r>
              <a:rPr lang="en-GB" sz="2800" dirty="0" err="1"/>
              <a:t>directamente</a:t>
            </a:r>
            <a:r>
              <a:rPr lang="en-GB" sz="2800" dirty="0"/>
              <a:t> a </a:t>
            </a:r>
            <a:r>
              <a:rPr lang="en-GB" sz="2800" dirty="0" err="1"/>
              <a:t>librerías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smtClean="0"/>
              <a:t>Se </a:t>
            </a:r>
            <a:r>
              <a:rPr lang="en-GB" sz="2800" dirty="0" err="1"/>
              <a:t>puede</a:t>
            </a:r>
            <a:r>
              <a:rPr lang="en-GB" sz="2800" dirty="0"/>
              <a:t> </a:t>
            </a:r>
            <a:r>
              <a:rPr lang="en-GB" sz="2800" dirty="0" err="1"/>
              <a:t>cambiar</a:t>
            </a:r>
            <a:r>
              <a:rPr lang="en-GB" sz="2800" dirty="0"/>
              <a:t> de </a:t>
            </a:r>
            <a:r>
              <a:rPr lang="en-GB" sz="2800" dirty="0" err="1"/>
              <a:t>librería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r>
              <a:rPr lang="en-GB" sz="2800" dirty="0"/>
              <a:t> sin </a:t>
            </a:r>
            <a:r>
              <a:rPr lang="en-GB" sz="2800" dirty="0" err="1"/>
              <a:t>cambiar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Permiten</a:t>
            </a:r>
            <a:r>
              <a:rPr lang="en-GB" sz="2800" dirty="0" smtClean="0"/>
              <a:t> </a:t>
            </a:r>
            <a:r>
              <a:rPr lang="en-GB" sz="2800" dirty="0" err="1"/>
              <a:t>usar</a:t>
            </a:r>
            <a:r>
              <a:rPr lang="en-GB" sz="2800" dirty="0"/>
              <a:t> mocks de </a:t>
            </a:r>
            <a:r>
              <a:rPr lang="en-GB" sz="2800" dirty="0" err="1"/>
              <a:t>dependencias</a:t>
            </a:r>
            <a:r>
              <a:rPr lang="en-GB" sz="2800" dirty="0"/>
              <a:t> </a:t>
            </a:r>
            <a:r>
              <a:rPr lang="en-GB" sz="2800" b="1" dirty="0" err="1"/>
              <a:t>estáticas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Evitan</a:t>
            </a:r>
            <a:r>
              <a:rPr lang="en-GB" sz="2800" dirty="0" smtClean="0"/>
              <a:t> </a:t>
            </a:r>
            <a:r>
              <a:rPr lang="en-GB" sz="2800" dirty="0"/>
              <a:t>el </a:t>
            </a:r>
            <a:r>
              <a:rPr lang="en-GB" sz="2800" dirty="0" err="1"/>
              <a:t>uso</a:t>
            </a:r>
            <a:r>
              <a:rPr lang="en-GB" sz="2800" dirty="0"/>
              <a:t> de </a:t>
            </a:r>
            <a:r>
              <a:rPr lang="en-GB" sz="2800" dirty="0" err="1"/>
              <a:t>clases</a:t>
            </a:r>
            <a:r>
              <a:rPr lang="en-GB" sz="2800" dirty="0"/>
              <a:t> </a:t>
            </a:r>
            <a:r>
              <a:rPr lang="en-GB" sz="2800" dirty="0" err="1"/>
              <a:t>específicas</a:t>
            </a:r>
            <a:r>
              <a:rPr lang="en-GB" sz="2800" dirty="0"/>
              <a:t> de </a:t>
            </a:r>
            <a:r>
              <a:rPr lang="en-GB" sz="2800" dirty="0" err="1"/>
              <a:t>librerías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tu</a:t>
            </a:r>
            <a:r>
              <a:rPr lang="en-GB" sz="2800" dirty="0"/>
              <a:t> </a:t>
            </a:r>
            <a:r>
              <a:rPr lang="en-GB" sz="2800" dirty="0" err="1"/>
              <a:t>código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smtClean="0"/>
              <a:t>No </a:t>
            </a:r>
            <a:r>
              <a:rPr lang="en-GB" sz="2800" b="1" dirty="0" err="1"/>
              <a:t>siempre</a:t>
            </a:r>
            <a:r>
              <a:rPr lang="en-GB" sz="2800" dirty="0"/>
              <a:t> </a:t>
            </a:r>
            <a:r>
              <a:rPr lang="en-GB" sz="2800" dirty="0" err="1"/>
              <a:t>es</a:t>
            </a:r>
            <a:r>
              <a:rPr lang="en-GB" sz="2800" dirty="0"/>
              <a:t> </a:t>
            </a:r>
            <a:r>
              <a:rPr lang="en-GB" sz="2800" dirty="0" err="1"/>
              <a:t>necesario</a:t>
            </a:r>
            <a:r>
              <a:rPr lang="en-GB" sz="2800" dirty="0"/>
              <a:t> </a:t>
            </a:r>
            <a:r>
              <a:rPr lang="en-GB" sz="2800" dirty="0" err="1"/>
              <a:t>usar</a:t>
            </a:r>
            <a:r>
              <a:rPr lang="en-GB" sz="2800" dirty="0"/>
              <a:t> wrappers para </a:t>
            </a:r>
            <a:r>
              <a:rPr lang="en-GB" sz="2800" dirty="0" err="1"/>
              <a:t>dependencias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227246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err="1" smtClean="0"/>
              <a:t>Deploy</a:t>
            </a:r>
            <a:r>
              <a:rPr lang="es-AR" altLang="es-AR" dirty="0" smtClean="0"/>
              <a:t> de la soluci</a:t>
            </a:r>
            <a:r>
              <a:rPr lang="es-AR" altLang="es-AR" dirty="0" smtClean="0"/>
              <a:t>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81570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 smtClean="0"/>
              <a:t>Deploy de la </a:t>
            </a:r>
            <a:r>
              <a:rPr lang="en-US" sz="4000" dirty="0" err="1" smtClean="0"/>
              <a:t>solución</a:t>
            </a:r>
            <a:endParaRPr lang="es-AR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5310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smtClean="0"/>
              <a:t>Integración continua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92334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s-AR" altLang="es-AR" sz="4000" dirty="0"/>
              <a:t>Integración continua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016210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lang="es-AR" sz="2800" dirty="0"/>
              <a:t>Integración continua es una práctica, adoptada por </a:t>
            </a:r>
            <a:r>
              <a:rPr lang="es-AR" sz="2800" dirty="0" err="1"/>
              <a:t>eXtreme</a:t>
            </a:r>
            <a:r>
              <a:rPr lang="es-AR" sz="2800" dirty="0"/>
              <a:t> </a:t>
            </a:r>
            <a:r>
              <a:rPr lang="es-AR" sz="2800" dirty="0" err="1"/>
              <a:t>Programming</a:t>
            </a:r>
            <a:r>
              <a:rPr lang="es-AR" sz="2800" dirty="0"/>
              <a:t> (XP), que consiste en la unificación de las versiones de la aplicación de cada desarrollador a una línea base compartida, varias veces al día. Se utiliza en combinación con pruebas unitarias y de integración automatizadas, que se ejecuten periódicamente o ante cada actualización al repositorio de código, reportando los resultados al equipo de desarrollo</a:t>
            </a:r>
            <a:r>
              <a:rPr lang="es-AR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329758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s-AR" altLang="es-AR" sz="4000" dirty="0"/>
              <a:t>Integración continua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193801"/>
            <a:ext cx="11151918" cy="5376857"/>
          </a:xfr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s-AR" sz="2800" dirty="0"/>
              <a:t>Algunos de los beneficios que la práctica promueve son</a:t>
            </a:r>
            <a:r>
              <a:rPr lang="es-AR" sz="2800" dirty="0" smtClean="0"/>
              <a:t>:</a:t>
            </a:r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r>
              <a:rPr lang="es-AR" sz="2400" dirty="0"/>
              <a:t>Permite que los errores sean detectados de forma temprana  en el contexto de desarrollo y localizarlos fácilmente</a:t>
            </a:r>
          </a:p>
          <a:p>
            <a:r>
              <a:rPr lang="es-AR" sz="2400" dirty="0"/>
              <a:t>Reduce tiempo de desarrollo y mantenimiento durante la vida de un proyecto</a:t>
            </a:r>
          </a:p>
          <a:p>
            <a:r>
              <a:rPr lang="es-AR" sz="2400" dirty="0"/>
              <a:t>Mejora la calidad del producto final, entregándole software con menos errores al cliente</a:t>
            </a:r>
          </a:p>
          <a:p>
            <a:r>
              <a:rPr lang="es-AR" sz="2400" dirty="0"/>
              <a:t>Mantiene disponible siempre una versión actual de la aplicación para </a:t>
            </a:r>
            <a:r>
              <a:rPr lang="es-AR" sz="2400" dirty="0" err="1"/>
              <a:t>testing</a:t>
            </a:r>
            <a:r>
              <a:rPr lang="es-AR" sz="2400" dirty="0"/>
              <a:t>, demo o despliegue</a:t>
            </a:r>
          </a:p>
          <a:p>
            <a:r>
              <a:rPr lang="es-AR" sz="2400" dirty="0"/>
              <a:t>Mejora la organización del equipo de desarrollo</a:t>
            </a:r>
          </a:p>
          <a:p>
            <a:r>
              <a:rPr lang="es-AR" sz="2400" dirty="0"/>
              <a:t>Permite generar métricas de calidad de código, cobertura de pruebas automatizadas, etc.</a:t>
            </a:r>
          </a:p>
          <a:p>
            <a:r>
              <a:rPr lang="es-AR" sz="2400" dirty="0"/>
              <a:t>Puede asociarse a prácticas como el despliegue continuo, para la instalación de la aplicación en otros ambientes</a:t>
            </a:r>
          </a:p>
        </p:txBody>
      </p:sp>
    </p:spTree>
    <p:extLst>
      <p:ext uri="{BB962C8B-B14F-4D97-AF65-F5344CB8AC3E}">
        <p14:creationId xmlns:p14="http://schemas.microsoft.com/office/powerpoint/2010/main" val="10067997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75159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 err="1" smtClean="0"/>
              <a:t>Resumen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413516"/>
          </a:xfrm>
        </p:spPr>
        <p:txBody>
          <a:bodyPr vert="horz" wrap="square" lIns="0" tIns="0" rIns="0" bIns="0" rtlCol="0">
            <a:spAutoFit/>
          </a:bodyPr>
          <a:lstStyle/>
          <a:p>
            <a:pPr marL="305971" lvl="1" indent="0">
              <a:lnSpc>
                <a:spcPct val="100000"/>
              </a:lnSpc>
              <a:buNone/>
            </a:pPr>
            <a:r>
              <a:rPr lang="es-AR" sz="2800" dirty="0"/>
              <a:t>Estas prácticas:</a:t>
            </a:r>
          </a:p>
          <a:p>
            <a:pPr lvl="1">
              <a:lnSpc>
                <a:spcPct val="100000"/>
              </a:lnSpc>
            </a:pP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Hacen </a:t>
            </a:r>
            <a:r>
              <a:rPr lang="es-AR" sz="2800" dirty="0"/>
              <a:t>tu código más </a:t>
            </a:r>
            <a:r>
              <a:rPr lang="es-AR" sz="2800" dirty="0" err="1"/>
              <a:t>mantenible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Minimizan </a:t>
            </a:r>
            <a:r>
              <a:rPr lang="es-AR" sz="2800" dirty="0"/>
              <a:t>la cantidad de errores en el producto final</a:t>
            </a:r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Permiten </a:t>
            </a:r>
            <a:r>
              <a:rPr lang="es-AR" sz="2800" dirty="0"/>
              <a:t>detectar tempranamente errores en el entorno de desarrollo</a:t>
            </a:r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Reducen </a:t>
            </a:r>
            <a:r>
              <a:rPr lang="es-AR" sz="2800" dirty="0"/>
              <a:t>el desarrollo y mantenimiento durante el ciclo de vida del proyecto</a:t>
            </a:r>
          </a:p>
          <a:p>
            <a:pPr lvl="1">
              <a:lnSpc>
                <a:spcPct val="100000"/>
              </a:lnSpc>
            </a:pPr>
            <a:r>
              <a:rPr lang="es-AR" sz="2800" b="1" dirty="0" smtClean="0"/>
              <a:t>Mejoran </a:t>
            </a:r>
            <a:r>
              <a:rPr lang="es-AR" sz="2800" b="1" dirty="0"/>
              <a:t>la calidad del producto final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6618308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Sobre los instructores</a:t>
            </a:r>
            <a:endParaRPr lang="es-AR" altLang="es-AR" dirty="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066801"/>
            <a:ext cx="10445261" cy="5601533"/>
          </a:xfrm>
        </p:spPr>
        <p:txBody>
          <a:bodyPr/>
          <a:lstStyle/>
          <a:p>
            <a:pPr marL="0" indent="0">
              <a:buNone/>
            </a:pPr>
            <a:r>
              <a:rPr lang="es-AR" altLang="es-AR" sz="2800" b="1" dirty="0" smtClean="0"/>
              <a:t>Christian Smirnoff</a:t>
            </a:r>
          </a:p>
          <a:p>
            <a:pPr marL="0" indent="0">
              <a:buNone/>
            </a:pPr>
            <a:r>
              <a:rPr lang="es-AR" altLang="es-AR" sz="2800" dirty="0" smtClean="0"/>
              <a:t>Ingeniero en Informática – UADE - 2011</a:t>
            </a:r>
            <a:endParaRPr lang="es-AR" altLang="es-AR" sz="2800" dirty="0"/>
          </a:p>
          <a:p>
            <a:pPr marL="0" indent="0">
              <a:buNone/>
            </a:pPr>
            <a:r>
              <a:rPr lang="es-AR" altLang="es-AR" sz="2800" i="1" dirty="0" err="1" smtClean="0"/>
              <a:t>.Net</a:t>
            </a:r>
            <a:r>
              <a:rPr lang="es-AR" altLang="es-AR" sz="2800" i="1" dirty="0" smtClean="0"/>
              <a:t> </a:t>
            </a:r>
            <a:r>
              <a:rPr lang="es-AR" altLang="es-AR" sz="2800" i="1" dirty="0" err="1" smtClean="0"/>
              <a:t>Technical</a:t>
            </a:r>
            <a:r>
              <a:rPr lang="es-AR" altLang="es-AR" sz="2800" i="1" dirty="0" smtClean="0"/>
              <a:t> Leader</a:t>
            </a:r>
            <a:endParaRPr lang="es-AR" altLang="es-AR" sz="2800" i="1" dirty="0"/>
          </a:p>
          <a:p>
            <a:pPr marL="0" indent="0">
              <a:buNone/>
            </a:pPr>
            <a:r>
              <a:rPr lang="es-AR" altLang="es-AR" sz="2800" dirty="0" smtClean="0"/>
              <a:t>5 años en Baufest</a:t>
            </a:r>
          </a:p>
          <a:p>
            <a:pPr marL="0" indent="0">
              <a:buNone/>
            </a:pPr>
            <a:endParaRPr lang="es-AR" altLang="es-AR" sz="2800" dirty="0" smtClean="0"/>
          </a:p>
          <a:p>
            <a:pPr marL="0" indent="0">
              <a:buNone/>
            </a:pPr>
            <a:r>
              <a:rPr lang="es-AR" altLang="es-AR" sz="2800" dirty="0"/>
              <a:t>Principales proyectos en los que participé…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Comisiones (Falabella)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Ajustes al Origen / Facturación por Módulos (La Nación)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Evaluación de Productos de Desarrollo (Bunge)</a:t>
            </a:r>
          </a:p>
          <a:p>
            <a:pPr>
              <a:buFontTx/>
              <a:buChar char="-"/>
            </a:pPr>
            <a:r>
              <a:rPr lang="es-AR" altLang="es-AR" sz="2400" dirty="0" err="1" smtClean="0"/>
              <a:t>Transportation</a:t>
            </a:r>
            <a:r>
              <a:rPr lang="es-AR" altLang="es-AR" sz="2400" dirty="0" smtClean="0"/>
              <a:t> Management </a:t>
            </a:r>
            <a:r>
              <a:rPr lang="es-AR" altLang="es-AR" sz="2400" dirty="0" err="1" smtClean="0"/>
              <a:t>System</a:t>
            </a:r>
            <a:r>
              <a:rPr lang="es-AR" altLang="es-AR" sz="2400" dirty="0" smtClean="0"/>
              <a:t> (SC Johnson)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Sincronización y Tareas de </a:t>
            </a:r>
            <a:r>
              <a:rPr lang="es-AR" altLang="es-AR" sz="2400" dirty="0" err="1" smtClean="0"/>
              <a:t>Gálpón</a:t>
            </a:r>
            <a:r>
              <a:rPr lang="es-AR" altLang="es-AR" sz="2400" dirty="0" smtClean="0"/>
              <a:t> (Don Mario)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Control y Gestión de Obras (</a:t>
            </a:r>
            <a:r>
              <a:rPr lang="es-AR" altLang="es-AR" sz="2400" dirty="0" err="1" smtClean="0"/>
              <a:t>AySA</a:t>
            </a:r>
            <a:r>
              <a:rPr lang="es-AR" altLang="es-AR" sz="2400" dirty="0" smtClean="0"/>
              <a:t>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Factory Desarrollo Club La Nación (La Nación)</a:t>
            </a:r>
          </a:p>
        </p:txBody>
      </p:sp>
    </p:spTree>
    <p:extLst>
      <p:ext uri="{BB962C8B-B14F-4D97-AF65-F5344CB8AC3E}">
        <p14:creationId xmlns:p14="http://schemas.microsoft.com/office/powerpoint/2010/main" val="9819534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 err="1" smtClean="0"/>
              <a:t>Resumen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360920"/>
          </a:xfrm>
        </p:spPr>
        <p:txBody>
          <a:bodyPr vert="horz" wrap="square" lIns="0" tIns="0" rIns="0" bIns="0" rtlCol="0">
            <a:spAutoFit/>
          </a:bodyPr>
          <a:lstStyle/>
          <a:p>
            <a:pPr marL="305971" lvl="1" indent="0">
              <a:lnSpc>
                <a:spcPct val="100000"/>
              </a:lnSpc>
              <a:buNone/>
            </a:pPr>
            <a:r>
              <a:rPr lang="en-US" sz="2800" dirty="0" err="1"/>
              <a:t>Estas</a:t>
            </a:r>
            <a:r>
              <a:rPr lang="en-US" sz="2800" dirty="0"/>
              <a:t> </a:t>
            </a:r>
            <a:r>
              <a:rPr lang="en-US" sz="2800" dirty="0" err="1" smtClean="0"/>
              <a:t>prácticas</a:t>
            </a:r>
            <a:r>
              <a:rPr lang="en-US" sz="2800" dirty="0" smtClean="0"/>
              <a:t> </a:t>
            </a:r>
            <a:r>
              <a:rPr lang="en-US" sz="2800" dirty="0" err="1"/>
              <a:t>también</a:t>
            </a:r>
            <a:r>
              <a:rPr lang="en-GB" sz="2800" dirty="0"/>
              <a:t>:</a:t>
            </a:r>
          </a:p>
          <a:p>
            <a:pPr marL="305971" lvl="1" indent="0">
              <a:lnSpc>
                <a:spcPct val="100000"/>
              </a:lnSpc>
              <a:buNone/>
            </a:pPr>
            <a:endParaRPr lang="en-GB" sz="2800" dirty="0" smtClean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Mejoran</a:t>
            </a:r>
            <a:r>
              <a:rPr lang="en-GB" sz="2800" dirty="0" smtClean="0"/>
              <a:t> </a:t>
            </a:r>
            <a:r>
              <a:rPr lang="en-GB" sz="2800" dirty="0"/>
              <a:t>la </a:t>
            </a:r>
            <a:r>
              <a:rPr lang="en-GB" sz="2800" dirty="0" err="1"/>
              <a:t>organización</a:t>
            </a:r>
            <a:r>
              <a:rPr lang="en-GB" sz="2800" dirty="0"/>
              <a:t> </a:t>
            </a:r>
            <a:r>
              <a:rPr lang="en-GB" sz="2800" dirty="0" err="1"/>
              <a:t>interna</a:t>
            </a:r>
            <a:r>
              <a:rPr lang="en-GB" sz="2800" dirty="0"/>
              <a:t> del </a:t>
            </a:r>
            <a:r>
              <a:rPr lang="en-GB" sz="2800" dirty="0" err="1"/>
              <a:t>equipo</a:t>
            </a:r>
            <a:r>
              <a:rPr lang="en-GB" sz="2800" dirty="0"/>
              <a:t> de </a:t>
            </a:r>
            <a:r>
              <a:rPr lang="en-GB" sz="2800" dirty="0" smtClean="0"/>
              <a:t>Desarrollo</a:t>
            </a:r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Mantienen</a:t>
            </a:r>
            <a:r>
              <a:rPr lang="en-GB" sz="2800" dirty="0" smtClean="0"/>
              <a:t> </a:t>
            </a:r>
            <a:r>
              <a:rPr lang="en-GB" sz="2800" dirty="0" err="1"/>
              <a:t>una</a:t>
            </a:r>
            <a:r>
              <a:rPr lang="en-GB" sz="2800" dirty="0"/>
              <a:t> version </a:t>
            </a:r>
            <a:r>
              <a:rPr lang="en-GB" sz="2800" dirty="0" err="1"/>
              <a:t>actualizada</a:t>
            </a:r>
            <a:r>
              <a:rPr lang="en-GB" sz="2800" dirty="0"/>
              <a:t> </a:t>
            </a:r>
            <a:r>
              <a:rPr lang="en-GB" sz="2800" dirty="0" err="1"/>
              <a:t>siempre</a:t>
            </a:r>
            <a:r>
              <a:rPr lang="en-GB" sz="2800" dirty="0"/>
              <a:t> </a:t>
            </a:r>
            <a:r>
              <a:rPr lang="en-GB" sz="2800" dirty="0" err="1"/>
              <a:t>disponible</a:t>
            </a:r>
            <a:r>
              <a:rPr lang="en-GB" sz="2800" dirty="0"/>
              <a:t> para </a:t>
            </a:r>
            <a:r>
              <a:rPr lang="en-GB" sz="2800" dirty="0" err="1"/>
              <a:t>testear</a:t>
            </a:r>
            <a:r>
              <a:rPr lang="en-GB" sz="2800" dirty="0"/>
              <a:t>, </a:t>
            </a:r>
            <a:r>
              <a:rPr lang="en-GB" sz="2800" dirty="0" err="1"/>
              <a:t>realizar</a:t>
            </a:r>
            <a:r>
              <a:rPr lang="en-GB" sz="2800" dirty="0"/>
              <a:t> demos o </a:t>
            </a:r>
            <a:r>
              <a:rPr lang="en-GB" sz="2800" dirty="0" smtClean="0"/>
              <a:t>deploy</a:t>
            </a:r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Permiten</a:t>
            </a:r>
            <a:r>
              <a:rPr lang="en-GB" sz="2800" dirty="0" smtClean="0"/>
              <a:t> </a:t>
            </a:r>
            <a:r>
              <a:rPr lang="en-GB" sz="2800" dirty="0" err="1"/>
              <a:t>generar</a:t>
            </a:r>
            <a:r>
              <a:rPr lang="en-GB" sz="2800" dirty="0"/>
              <a:t> </a:t>
            </a:r>
            <a:r>
              <a:rPr lang="en-GB" sz="2800" dirty="0" err="1"/>
              <a:t>métricas</a:t>
            </a:r>
            <a:r>
              <a:rPr lang="en-GB" sz="2800" dirty="0"/>
              <a:t> e </a:t>
            </a:r>
            <a:r>
              <a:rPr lang="en-GB" sz="2800" dirty="0" err="1"/>
              <a:t>indicadores</a:t>
            </a:r>
            <a:r>
              <a:rPr lang="en-GB" sz="2800" dirty="0"/>
              <a:t> de </a:t>
            </a:r>
            <a:r>
              <a:rPr lang="en-GB" sz="2800" dirty="0" err="1"/>
              <a:t>calidad</a:t>
            </a:r>
            <a:r>
              <a:rPr lang="en-GB" sz="2800" dirty="0"/>
              <a:t> de </a:t>
            </a:r>
            <a:r>
              <a:rPr lang="en-GB" sz="2800" dirty="0" err="1"/>
              <a:t>código</a:t>
            </a:r>
            <a:r>
              <a:rPr lang="en-GB" sz="2800" dirty="0"/>
              <a:t>, </a:t>
            </a:r>
            <a:r>
              <a:rPr lang="en-GB" sz="2800" dirty="0" err="1"/>
              <a:t>cobertura</a:t>
            </a:r>
            <a:r>
              <a:rPr lang="en-GB" sz="2800" dirty="0"/>
              <a:t> de tests, etc.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412599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52199" y="228601"/>
            <a:ext cx="1115191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dirty="0" smtClean="0"/>
              <a:t>Preguntas</a:t>
            </a:r>
            <a:endParaRPr lang="es-A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1185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/>
              <a:t>¡Muchas Gracias por Participar!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23039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Objetivos del Módulo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447801"/>
            <a:ext cx="10445261" cy="35496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sz="2800" dirty="0" smtClean="0"/>
              <a:t>Entender el concepto de </a:t>
            </a:r>
            <a:r>
              <a:rPr lang="es-AR" altLang="es-AR" sz="2800" dirty="0" err="1" smtClean="0"/>
              <a:t>testing</a:t>
            </a:r>
            <a:r>
              <a:rPr lang="es-AR" altLang="es-AR" sz="2800" dirty="0" smtClean="0"/>
              <a:t> del desarrollador</a:t>
            </a:r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Comprender qué es un test unitario automático</a:t>
            </a:r>
          </a:p>
          <a:p>
            <a:pPr lvl="0">
              <a:lnSpc>
                <a:spcPct val="10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AR" sz="2800" dirty="0" smtClean="0"/>
              <a:t>Conocer buenas </a:t>
            </a:r>
            <a:r>
              <a:rPr lang="es-AR" sz="2800" dirty="0"/>
              <a:t>prácticas </a:t>
            </a:r>
            <a:r>
              <a:rPr lang="es-AR" sz="2800" dirty="0" smtClean="0"/>
              <a:t>para diseñar y desarrollar aplicaciones </a:t>
            </a:r>
            <a:r>
              <a:rPr lang="es-AR" sz="2800" dirty="0" err="1" smtClean="0"/>
              <a:t>testeables</a:t>
            </a:r>
            <a:endParaRPr lang="es-AR" sz="2800" dirty="0"/>
          </a:p>
          <a:p>
            <a:pPr lvl="0">
              <a:lnSpc>
                <a:spcPct val="10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AR" sz="2800" dirty="0" smtClean="0"/>
              <a:t>Obtener las </a:t>
            </a:r>
            <a:r>
              <a:rPr lang="es-AR" sz="2800" dirty="0"/>
              <a:t>herramientas necesarias para </a:t>
            </a:r>
            <a:r>
              <a:rPr lang="es-AR" sz="2800" dirty="0" smtClean="0"/>
              <a:t>utilizar estas prácticas</a:t>
            </a:r>
            <a:endParaRPr lang="es-AR" altLang="es-AR" sz="2800" dirty="0" smtClean="0"/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Aprender cómo realizar el </a:t>
            </a:r>
            <a:r>
              <a:rPr lang="es-AR" altLang="es-AR" sz="2800" dirty="0" err="1" smtClean="0"/>
              <a:t>deploy</a:t>
            </a:r>
            <a:r>
              <a:rPr lang="es-AR" altLang="es-AR" sz="2800" dirty="0" smtClean="0"/>
              <a:t> de una aplicación Web</a:t>
            </a:r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872876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Agenda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2891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dirty="0" err="1" smtClean="0"/>
              <a:t>Testing</a:t>
            </a:r>
            <a:r>
              <a:rPr lang="es-AR" altLang="es-AR" dirty="0" smtClean="0"/>
              <a:t> del desarrollador</a:t>
            </a:r>
          </a:p>
          <a:p>
            <a:pPr lvl="1">
              <a:lnSpc>
                <a:spcPct val="100000"/>
              </a:lnSpc>
            </a:pPr>
            <a:r>
              <a:rPr lang="es-AR" altLang="es-AR" dirty="0" smtClean="0"/>
              <a:t>Introducción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de integración</a:t>
            </a:r>
          </a:p>
          <a:p>
            <a:pPr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Tips</a:t>
            </a:r>
            <a:r>
              <a:rPr lang="es-AR" altLang="es-AR" dirty="0" smtClean="0"/>
              <a:t> de arquitectura</a:t>
            </a:r>
          </a:p>
          <a:p>
            <a:pPr lvl="1">
              <a:lnSpc>
                <a:spcPct val="100000"/>
              </a:lnSpc>
            </a:pPr>
            <a:r>
              <a:rPr lang="es-AR" altLang="es-AR" dirty="0" smtClean="0"/>
              <a:t>Ejemplos de arquitectura</a:t>
            </a:r>
          </a:p>
          <a:p>
            <a:pPr>
              <a:lnSpc>
                <a:spcPct val="100000"/>
              </a:lnSpc>
            </a:pPr>
            <a:r>
              <a:rPr lang="es-AR" altLang="es-AR" dirty="0" err="1" smtClean="0"/>
              <a:t>Deploy</a:t>
            </a:r>
            <a:r>
              <a:rPr lang="es-AR" altLang="es-AR" dirty="0" smtClean="0"/>
              <a:t> de la solución</a:t>
            </a:r>
          </a:p>
          <a:p>
            <a:pPr>
              <a:lnSpc>
                <a:spcPct val="100000"/>
              </a:lnSpc>
            </a:pPr>
            <a:r>
              <a:rPr lang="es-AR" altLang="es-AR" dirty="0" smtClean="0"/>
              <a:t>Integración continua</a:t>
            </a:r>
          </a:p>
        </p:txBody>
      </p:sp>
    </p:spTree>
    <p:extLst>
      <p:ext uri="{BB962C8B-B14F-4D97-AF65-F5344CB8AC3E}">
        <p14:creationId xmlns:p14="http://schemas.microsoft.com/office/powerpoint/2010/main" val="40844320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2501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Introducción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335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sz="2800" dirty="0"/>
              <a:t>¿Qué es </a:t>
            </a:r>
            <a:r>
              <a:rPr lang="es-AR" altLang="es-AR" sz="2800" dirty="0" smtClean="0"/>
              <a:t>un test?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Es una prueba que compara el resultado esperado y el obtenido al ejecutar cierta funcionalidad de un sistema.</a:t>
            </a:r>
          </a:p>
          <a:p>
            <a:pPr lvl="1">
              <a:lnSpc>
                <a:spcPct val="100000"/>
              </a:lnSpc>
            </a:pPr>
            <a:endParaRPr lang="es-AR" altLang="es-AR" sz="2446" dirty="0" smtClean="0"/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¿Qué es un test de desarrollador?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Código escrito por el desarrollador para testear que lo desarrollado genera los resultados esperados (caja blanca).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Es complementario a las pruebas funcionales, generalmente realizadas por un especialista en </a:t>
            </a:r>
            <a:r>
              <a:rPr lang="es-AR" altLang="es-AR" sz="2446" dirty="0" err="1" smtClean="0"/>
              <a:t>testing</a:t>
            </a:r>
            <a:r>
              <a:rPr lang="es-AR" altLang="es-AR" sz="2446" dirty="0"/>
              <a:t> </a:t>
            </a:r>
            <a:r>
              <a:rPr lang="es-AR" altLang="es-AR" sz="2446" dirty="0" smtClean="0"/>
              <a:t>(caja negra).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Generalmente se ejecutan de forma automática mediante una herramienta.</a:t>
            </a:r>
            <a:endParaRPr lang="es-AR" altLang="es-AR" sz="2446" dirty="0"/>
          </a:p>
        </p:txBody>
      </p:sp>
    </p:spTree>
    <p:extLst>
      <p:ext uri="{BB962C8B-B14F-4D97-AF65-F5344CB8AC3E}">
        <p14:creationId xmlns:p14="http://schemas.microsoft.com/office/powerpoint/2010/main" val="1701449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3833357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AR" altLang="es-AR" sz="2800" dirty="0"/>
              <a:t>¿Qué es un test unitario</a:t>
            </a:r>
            <a:r>
              <a:rPr lang="es-AR" altLang="es-AR" sz="2800" dirty="0" smtClean="0"/>
              <a:t>?</a:t>
            </a:r>
            <a:br>
              <a:rPr lang="es-AR" altLang="es-AR" sz="2800" dirty="0" smtClean="0"/>
            </a:br>
            <a:endParaRPr lang="es-AR" altLang="es-AR" sz="2800" dirty="0" smtClean="0"/>
          </a:p>
          <a:p>
            <a:pPr>
              <a:lnSpc>
                <a:spcPct val="100000"/>
              </a:lnSpc>
            </a:pPr>
            <a:r>
              <a:rPr lang="en-GB" sz="2800" dirty="0" err="1"/>
              <a:t>Cómo</a:t>
            </a:r>
            <a:r>
              <a:rPr lang="en-GB" sz="2800" dirty="0"/>
              <a:t> </a:t>
            </a:r>
            <a:r>
              <a:rPr lang="en-GB" sz="2800" dirty="0" err="1"/>
              <a:t>escribir</a:t>
            </a:r>
            <a:r>
              <a:rPr lang="en-GB" sz="2800" dirty="0"/>
              <a:t> tests </a:t>
            </a:r>
            <a:r>
              <a:rPr lang="en-GB" sz="2800" dirty="0" err="1"/>
              <a:t>unitarios</a:t>
            </a:r>
            <a:r>
              <a:rPr lang="en-GB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/>
              <a:t>Setup de </a:t>
            </a:r>
            <a:r>
              <a:rPr lang="en-US" sz="2446" dirty="0" err="1"/>
              <a:t>precondiciones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Ejecutar</a:t>
            </a:r>
            <a:r>
              <a:rPr lang="en-US" sz="2446" dirty="0"/>
              <a:t> el </a:t>
            </a:r>
            <a:r>
              <a:rPr lang="en-US" sz="2446" dirty="0" err="1"/>
              <a:t>código</a:t>
            </a:r>
            <a:r>
              <a:rPr lang="en-US" sz="2446" dirty="0"/>
              <a:t> a </a:t>
            </a:r>
            <a:r>
              <a:rPr lang="en-US" sz="2446" dirty="0" err="1"/>
              <a:t>testear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Realizar</a:t>
            </a:r>
            <a:r>
              <a:rPr lang="en-US" sz="2446" dirty="0"/>
              <a:t> asserts </a:t>
            </a:r>
            <a:r>
              <a:rPr lang="en-US" sz="2446" dirty="0" err="1"/>
              <a:t>sobre</a:t>
            </a:r>
            <a:r>
              <a:rPr lang="en-US" sz="2446" dirty="0"/>
              <a:t> los </a:t>
            </a:r>
            <a:r>
              <a:rPr lang="en-US" sz="2446" dirty="0" err="1"/>
              <a:t>resultados</a:t>
            </a:r>
            <a:r>
              <a:rPr lang="en-US" sz="2446" dirty="0"/>
              <a:t> </a:t>
            </a:r>
            <a:r>
              <a:rPr lang="en-US" sz="2446" dirty="0" err="1"/>
              <a:t>esperados</a:t>
            </a:r>
            <a:r>
              <a:rPr lang="en-GB" sz="2800" dirty="0"/>
              <a:t> </a:t>
            </a:r>
            <a:endParaRPr lang="en-GB" sz="2400" i="1" dirty="0"/>
          </a:p>
          <a:p>
            <a:pPr marL="0" indent="0">
              <a:lnSpc>
                <a:spcPct val="100000"/>
              </a:lnSpc>
              <a:buNone/>
            </a:pPr>
            <a:endParaRPr lang="es-AR" altLang="es-AR" sz="2800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35186383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561249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 Un </a:t>
            </a:r>
            <a:r>
              <a:rPr lang="en-US" sz="2800" dirty="0" err="1"/>
              <a:t>buen</a:t>
            </a:r>
            <a:r>
              <a:rPr lang="en-US" sz="2800" dirty="0"/>
              <a:t> test </a:t>
            </a:r>
            <a:r>
              <a:rPr lang="en-US" sz="2800" dirty="0" err="1"/>
              <a:t>unitario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Documenta</a:t>
            </a:r>
            <a:r>
              <a:rPr lang="en-US" sz="2446" dirty="0"/>
              <a:t> el </a:t>
            </a:r>
            <a:r>
              <a:rPr lang="en-US" sz="2446" dirty="0" err="1"/>
              <a:t>diseño</a:t>
            </a:r>
            <a:r>
              <a:rPr lang="en-US" sz="2446" dirty="0"/>
              <a:t> de la </a:t>
            </a:r>
            <a:r>
              <a:rPr lang="en-US" sz="2446" dirty="0" err="1"/>
              <a:t>aplicación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Tiene</a:t>
            </a:r>
            <a:r>
              <a:rPr lang="en-US" sz="2446" dirty="0"/>
              <a:t> control total de </a:t>
            </a:r>
            <a:r>
              <a:rPr lang="en-US" sz="2446" dirty="0" err="1"/>
              <a:t>todos</a:t>
            </a:r>
            <a:r>
              <a:rPr lang="en-US" sz="2446" dirty="0"/>
              <a:t> los </a:t>
            </a:r>
            <a:r>
              <a:rPr lang="en-US" sz="2446" dirty="0" err="1"/>
              <a:t>componentes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</a:t>
            </a:r>
            <a:r>
              <a:rPr lang="en-US" sz="2446" dirty="0" err="1"/>
              <a:t>ejecución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Puede</a:t>
            </a:r>
            <a:r>
              <a:rPr lang="en-US" sz="2446" dirty="0"/>
              <a:t> </a:t>
            </a:r>
            <a:r>
              <a:rPr lang="en-US" sz="2446" dirty="0" err="1"/>
              <a:t>ejecutarse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</a:t>
            </a:r>
            <a:r>
              <a:rPr lang="en-US" sz="2446" dirty="0" err="1"/>
              <a:t>cualquier</a:t>
            </a:r>
            <a:r>
              <a:rPr lang="en-US" sz="2446" dirty="0"/>
              <a:t> </a:t>
            </a:r>
            <a:r>
              <a:rPr lang="en-US" sz="2446" dirty="0" err="1"/>
              <a:t>orden</a:t>
            </a:r>
            <a:r>
              <a:rPr lang="en-US" sz="2446" dirty="0"/>
              <a:t> </a:t>
            </a:r>
            <a:r>
              <a:rPr lang="en-US" sz="2446" dirty="0" err="1"/>
              <a:t>si</a:t>
            </a:r>
            <a:r>
              <a:rPr lang="en-US" sz="2446" dirty="0"/>
              <a:t> </a:t>
            </a:r>
            <a:r>
              <a:rPr lang="en-US" sz="2446" dirty="0" err="1"/>
              <a:t>es</a:t>
            </a:r>
            <a:r>
              <a:rPr lang="en-US" sz="2446" dirty="0"/>
              <a:t> parte de </a:t>
            </a:r>
            <a:r>
              <a:rPr lang="en-US" sz="2446" dirty="0" err="1"/>
              <a:t>muchos</a:t>
            </a:r>
            <a:r>
              <a:rPr lang="en-US" sz="2446" dirty="0"/>
              <a:t> </a:t>
            </a:r>
            <a:r>
              <a:rPr lang="en-US" sz="2446" dirty="0" err="1"/>
              <a:t>otros</a:t>
            </a:r>
            <a:r>
              <a:rPr lang="en-US" sz="2446" dirty="0"/>
              <a:t> tests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Retorna</a:t>
            </a:r>
            <a:r>
              <a:rPr lang="en-US" sz="2446" dirty="0"/>
              <a:t> </a:t>
            </a:r>
            <a:r>
              <a:rPr lang="en-US" sz="2446" dirty="0" err="1"/>
              <a:t>consistentemente</a:t>
            </a:r>
            <a:r>
              <a:rPr lang="en-US" sz="2446" dirty="0"/>
              <a:t> el </a:t>
            </a:r>
            <a:r>
              <a:rPr lang="en-US" sz="2446" dirty="0" err="1"/>
              <a:t>mismo</a:t>
            </a:r>
            <a:r>
              <a:rPr lang="en-US" sz="2446" dirty="0"/>
              <a:t> </a:t>
            </a:r>
            <a:r>
              <a:rPr lang="en-US" sz="2446" dirty="0" err="1"/>
              <a:t>resultado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Prueba</a:t>
            </a:r>
            <a:r>
              <a:rPr lang="en-US" sz="2446" dirty="0"/>
              <a:t> un </a:t>
            </a:r>
            <a:r>
              <a:rPr lang="en-US" sz="2446" dirty="0" err="1"/>
              <a:t>único</a:t>
            </a:r>
            <a:r>
              <a:rPr lang="en-US" sz="2446" dirty="0"/>
              <a:t> </a:t>
            </a:r>
            <a:r>
              <a:rPr lang="en-US" sz="2446" dirty="0" err="1"/>
              <a:t>concepto</a:t>
            </a:r>
            <a:r>
              <a:rPr lang="en-US" sz="2446" dirty="0"/>
              <a:t> </a:t>
            </a:r>
            <a:r>
              <a:rPr lang="en-US" sz="2446" dirty="0" err="1"/>
              <a:t>lógico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el </a:t>
            </a:r>
            <a:r>
              <a:rPr lang="en-US" sz="2446" dirty="0" err="1"/>
              <a:t>sistema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Tiene</a:t>
            </a:r>
            <a:r>
              <a:rPr lang="en-US" sz="2446" dirty="0"/>
              <a:t> un </a:t>
            </a:r>
            <a:r>
              <a:rPr lang="en-US" sz="2446" dirty="0" err="1"/>
              <a:t>nombre</a:t>
            </a:r>
            <a:r>
              <a:rPr lang="en-US" sz="2446" dirty="0"/>
              <a:t> </a:t>
            </a:r>
            <a:r>
              <a:rPr lang="en-US" sz="2446" dirty="0" err="1"/>
              <a:t>claro</a:t>
            </a:r>
            <a:r>
              <a:rPr lang="en-US" sz="2446" dirty="0"/>
              <a:t> y </a:t>
            </a:r>
            <a:r>
              <a:rPr lang="en-US" sz="2446" dirty="0" err="1"/>
              <a:t>consistente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Es</a:t>
            </a:r>
            <a:r>
              <a:rPr lang="en-US" sz="2446" dirty="0"/>
              <a:t> legible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Es</a:t>
            </a:r>
            <a:r>
              <a:rPr lang="en-US" sz="2446" dirty="0"/>
              <a:t> </a:t>
            </a:r>
            <a:r>
              <a:rPr lang="en-US" sz="2446" dirty="0" err="1"/>
              <a:t>mantenible</a:t>
            </a:r>
            <a:endParaRPr lang="en-US" sz="2446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5962828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etro Template Light 16x9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SPC2013_Keynote_Template_DRAFT1">
  <a:themeElements>
    <a:clrScheme name="SPC2012 - Business">
      <a:dk1>
        <a:srgbClr val="505050"/>
      </a:dk1>
      <a:lt1>
        <a:srgbClr val="FFFFFF"/>
      </a:lt1>
      <a:dk2>
        <a:srgbClr val="012654"/>
      </a:dk2>
      <a:lt2>
        <a:srgbClr val="00AEEF"/>
      </a:lt2>
      <a:accent1>
        <a:srgbClr val="BA141A"/>
      </a:accent1>
      <a:accent2>
        <a:srgbClr val="00A651"/>
      </a:accent2>
      <a:accent3>
        <a:srgbClr val="F26522"/>
      </a:accent3>
      <a:accent4>
        <a:srgbClr val="68217A"/>
      </a:accent4>
      <a:accent5>
        <a:srgbClr val="B4009E"/>
      </a:accent5>
      <a:accent6>
        <a:srgbClr val="008272"/>
      </a:accent6>
      <a:hlink>
        <a:srgbClr val="F26522"/>
      </a:hlink>
      <a:folHlink>
        <a:srgbClr val="F7A2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2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C8098EC-BD0F-4988-8F2F-6892F80F8076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63931</TotalTime>
  <Words>1295</Words>
  <Application>Microsoft Office PowerPoint</Application>
  <PresentationFormat>Widescreen</PresentationFormat>
  <Paragraphs>185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Consolas</vt:lpstr>
      <vt:lpstr>Segoe Pro Light</vt:lpstr>
      <vt:lpstr>Segoe UI</vt:lpstr>
      <vt:lpstr>Segoe UI Light</vt:lpstr>
      <vt:lpstr>Vijaya</vt:lpstr>
      <vt:lpstr>Wingdings</vt:lpstr>
      <vt:lpstr>Metro Template Light 16x9</vt:lpstr>
      <vt:lpstr>SPC2013_Keynote_Template_DRAFT1</vt:lpstr>
      <vt:lpstr>1_Metro Template Light 16x9</vt:lpstr>
      <vt:lpstr>Programa de entrenamiento intensivo </vt:lpstr>
      <vt:lpstr>Sobre los instructores</vt:lpstr>
      <vt:lpstr>Sobre los instructores</vt:lpstr>
      <vt:lpstr>Objetivos del Módulo</vt:lpstr>
      <vt:lpstr>Agenda</vt:lpstr>
      <vt:lpstr>PowerPoint Presentation</vt:lpstr>
      <vt:lpstr>Introducción</vt:lpstr>
      <vt:lpstr>Tests unitarios</vt:lpstr>
      <vt:lpstr>Tests unitarios</vt:lpstr>
      <vt:lpstr>Tests de integración</vt:lpstr>
      <vt:lpstr>Tests de integración</vt:lpstr>
      <vt:lpstr>Tests de integración</vt:lpstr>
      <vt:lpstr>PowerPoint Presentation</vt:lpstr>
      <vt:lpstr>Tip 1: Programación orientada a interfaces</vt:lpstr>
      <vt:lpstr>Tip 2: Inyección de dependencias por constructor</vt:lpstr>
      <vt:lpstr>Tip 2: Inyección de dependencias por constructor</vt:lpstr>
      <vt:lpstr>Tip 3: Favorecer la composición por sobre la herencia</vt:lpstr>
      <vt:lpstr>Tip 4: Generar Tests Unitarios</vt:lpstr>
      <vt:lpstr>Tip 5: Mocking de dependencias</vt:lpstr>
      <vt:lpstr>Tip 5: Mocking de dependencias</vt:lpstr>
      <vt:lpstr>Tip 6: Escribiendo código testeable</vt:lpstr>
      <vt:lpstr>Tip 7: Wrappers para encapsular dependencias estáticas</vt:lpstr>
      <vt:lpstr>PowerPoint Presentation</vt:lpstr>
      <vt:lpstr>Deploy de la solución</vt:lpstr>
      <vt:lpstr>PowerPoint Presentation</vt:lpstr>
      <vt:lpstr>Integración continua</vt:lpstr>
      <vt:lpstr>Integración continua</vt:lpstr>
      <vt:lpstr>PowerPoint Presentation</vt:lpstr>
      <vt:lpstr>Resumen</vt:lpstr>
      <vt:lpstr>Resumen</vt:lpstr>
      <vt:lpstr>PowerPoint Presentation</vt:lpstr>
      <vt:lpstr>PowerPoint Presentation</vt:lpstr>
    </vt:vector>
  </TitlesOfParts>
  <Company>baufest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Smirnoff Christian (Consultora Baufest)</cp:lastModifiedBy>
  <cp:revision>1290</cp:revision>
  <dcterms:created xsi:type="dcterms:W3CDTF">2013-09-25T20:22:51Z</dcterms:created>
  <dcterms:modified xsi:type="dcterms:W3CDTF">2016-04-01T19:54:31Z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