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8"/>
  </p:notesMasterIdLst>
  <p:handoutMasterIdLst>
    <p:handoutMasterId r:id="rId39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409" r:id="rId29"/>
    <p:sldId id="387" r:id="rId30"/>
    <p:sldId id="383" r:id="rId31"/>
    <p:sldId id="384" r:id="rId32"/>
    <p:sldId id="378" r:id="rId33"/>
    <p:sldId id="382" r:id="rId34"/>
    <p:sldId id="386" r:id="rId35"/>
    <p:sldId id="385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883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r>
              <a:rPr lang="es-AR" sz="1800" dirty="0" smtClean="0">
                <a:latin typeface="+mn-lt"/>
              </a:rPr>
              <a:t>*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 smtClean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r>
              <a:rPr lang="es-AR" sz="1400" dirty="0" smtClean="0">
                <a:latin typeface="+mn-lt"/>
              </a:rPr>
              <a:t>(*) Be </a:t>
            </a:r>
            <a:r>
              <a:rPr lang="es-AR" sz="1400" dirty="0" err="1" smtClean="0">
                <a:latin typeface="+mn-lt"/>
              </a:rPr>
              <a:t>careful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with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identity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IDs</a:t>
            </a:r>
            <a:r>
              <a:rPr lang="es-AR" sz="1400" dirty="0" smtClean="0">
                <a:latin typeface="+mn-lt"/>
              </a:rPr>
              <a:t>!</a:t>
            </a:r>
            <a:endParaRPr lang="es-AR" sz="14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Refer </a:t>
            </a:r>
            <a:r>
              <a:rPr lang="en-GB" sz="2000" dirty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Tip 8: Create </a:t>
            </a:r>
            <a:r>
              <a:rPr lang="en-US" sz="2000" dirty="0" err="1">
                <a:latin typeface="+mn-lt"/>
              </a:rPr>
              <a:t>MSBuild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configuration</a:t>
            </a:r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Add Integration tests to your </a:t>
            </a:r>
            <a:r>
              <a:rPr lang="en-US" sz="2000" dirty="0" err="1" smtClean="0">
                <a:latin typeface="+mn-lt"/>
              </a:rPr>
              <a:t>MSBuild</a:t>
            </a:r>
            <a:r>
              <a:rPr lang="en-US" sz="2000" dirty="0" smtClean="0">
                <a:latin typeface="+mn-lt"/>
              </a:rPr>
              <a:t>, just as you did with your Unit tests!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Check</a:t>
            </a:r>
            <a:r>
              <a:rPr lang="es-AR" sz="2000" dirty="0">
                <a:latin typeface="+mn-lt"/>
              </a:rPr>
              <a:t>-in </a:t>
            </a:r>
            <a:r>
              <a:rPr lang="es-AR" sz="2000" dirty="0" err="1">
                <a:latin typeface="+mn-lt"/>
              </a:rPr>
              <a:t>changes</a:t>
            </a:r>
            <a:r>
              <a:rPr lang="es-AR" sz="2000" dirty="0">
                <a:latin typeface="+mn-lt"/>
              </a:rPr>
              <a:t> so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Integration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tests</a:t>
            </a:r>
            <a:r>
              <a:rPr lang="es-AR" sz="2000" dirty="0">
                <a:latin typeface="+mn-lt"/>
              </a:rPr>
              <a:t> are run </a:t>
            </a:r>
            <a:r>
              <a:rPr lang="es-AR" sz="2000" dirty="0" err="1">
                <a:latin typeface="+mn-lt"/>
              </a:rPr>
              <a:t>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your</a:t>
            </a:r>
            <a:r>
              <a:rPr lang="es-AR" sz="2000" dirty="0">
                <a:latin typeface="+mn-lt"/>
              </a:rPr>
              <a:t> CI </a:t>
            </a:r>
            <a:r>
              <a:rPr lang="es-AR" sz="2000" dirty="0" smtClean="0">
                <a:latin typeface="+mn-lt"/>
              </a:rPr>
              <a:t>server</a:t>
            </a:r>
            <a:br>
              <a:rPr lang="es-AR" sz="2000" dirty="0" smtClean="0">
                <a:latin typeface="+mn-lt"/>
              </a:rPr>
            </a:b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have</a:t>
            </a:r>
            <a:r>
              <a:rPr lang="es-AR" sz="2000" b="1" dirty="0" smtClean="0">
                <a:latin typeface="+mn-lt"/>
              </a:rPr>
              <a:t> a </a:t>
            </a:r>
            <a:r>
              <a:rPr lang="es-AR" sz="2000" b="1" dirty="0" err="1" smtClean="0">
                <a:latin typeface="+mn-lt"/>
              </a:rPr>
              <a:t>fully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testable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application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congratulations</a:t>
            </a:r>
            <a:r>
              <a:rPr lang="es-AR" sz="2000" b="1" dirty="0" smtClean="0">
                <a:latin typeface="+mn-lt"/>
              </a:rPr>
              <a:t>!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make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sure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keep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your</a:t>
            </a:r>
            <a:r>
              <a:rPr lang="es-AR" sz="2000" b="1" dirty="0" smtClean="0">
                <a:latin typeface="+mn-lt"/>
              </a:rPr>
              <a:t> test </a:t>
            </a:r>
            <a:r>
              <a:rPr lang="es-AR" sz="2000" b="1" dirty="0" err="1" smtClean="0">
                <a:latin typeface="+mn-lt"/>
              </a:rPr>
              <a:t>coverage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high</a:t>
            </a:r>
            <a:r>
              <a:rPr lang="es-AR" sz="2000" b="1" dirty="0" smtClean="0">
                <a:latin typeface="+mn-lt"/>
              </a:rPr>
              <a:t>!</a:t>
            </a:r>
            <a:r>
              <a:rPr lang="es-AR" sz="2000" dirty="0" smtClean="0">
                <a:latin typeface="+mn-lt"/>
              </a:rPr>
              <a:t/>
            </a:r>
            <a:br>
              <a:rPr lang="es-AR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created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Usually has code with multiple responsibilities (not-SOLID)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inheritance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behaviour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298677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US" sz="2000" dirty="0" smtClean="0"/>
              <a:t> Code </a:t>
            </a:r>
            <a:r>
              <a:rPr lang="en-US" sz="2000" dirty="0"/>
              <a:t>refactoring is the process of restructuring existing computer code </a:t>
            </a:r>
            <a:r>
              <a:rPr lang="en-US" sz="2000" dirty="0" smtClean="0"/>
              <a:t>without </a:t>
            </a:r>
            <a:r>
              <a:rPr lang="en-US" sz="2000" dirty="0"/>
              <a:t>changing its external </a:t>
            </a:r>
            <a:r>
              <a:rPr lang="en-US" sz="2000" dirty="0" smtClean="0"/>
              <a:t>behavior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Advantages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code readability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Reduced complexity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source code maintainability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Improved </a:t>
            </a:r>
            <a:r>
              <a:rPr lang="en-GB" sz="1600" dirty="0">
                <a:latin typeface="+mn-lt"/>
              </a:rPr>
              <a:t>c</a:t>
            </a:r>
            <a:r>
              <a:rPr lang="en-GB" sz="1600" dirty="0" smtClean="0">
                <a:latin typeface="+mn-lt"/>
              </a:rPr>
              <a:t>ode extensibility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>
                <a:latin typeface="+mn-lt"/>
              </a:rPr>
              <a:t>Identify hidden, dormant or undiscovered </a:t>
            </a:r>
            <a:r>
              <a:rPr lang="en-GB" sz="1600" dirty="0" smtClean="0">
                <a:latin typeface="+mn-lt"/>
              </a:rPr>
              <a:t>bugs</a:t>
            </a:r>
            <a:endParaRPr lang="en-US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Helps </a:t>
            </a:r>
            <a:r>
              <a:rPr lang="en-US" sz="1600" dirty="0">
                <a:latin typeface="+mn-lt"/>
              </a:rPr>
              <a:t>identify improvement </a:t>
            </a:r>
            <a:r>
              <a:rPr lang="en-US" sz="1600" dirty="0" smtClean="0">
                <a:latin typeface="+mn-lt"/>
              </a:rPr>
              <a:t>opportunities</a:t>
            </a:r>
            <a:endParaRPr lang="en-GB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Allows you to </a:t>
            </a:r>
            <a:r>
              <a:rPr lang="en-GB" sz="1600" i="1" dirty="0" smtClean="0">
                <a:latin typeface="+mn-lt"/>
              </a:rPr>
              <a:t>design testable applications</a:t>
            </a:r>
            <a:r>
              <a:rPr lang="en-GB" sz="1600" i="1" dirty="0">
                <a:latin typeface="+mn-lt"/>
              </a:rPr>
              <a:t/>
            </a:r>
            <a:br>
              <a:rPr lang="en-GB" sz="1600" i="1" dirty="0">
                <a:latin typeface="+mn-lt"/>
              </a:rPr>
            </a:br>
            <a:endParaRPr lang="en-GB" sz="2000" b="1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/>
              <a:t> In your application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/>
              <a:t>Make </a:t>
            </a:r>
            <a:r>
              <a:rPr lang="en-GB" sz="1600" dirty="0"/>
              <a:t>sure all tests pass before changing application 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After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changing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application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code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tests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should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still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pass</a:t>
            </a:r>
            <a:endParaRPr lang="es-AR" sz="1600" dirty="0">
              <a:solidFill>
                <a:srgbClr val="000000"/>
              </a:solidFill>
              <a:latin typeface="Avenir 45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394213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000" b="1" dirty="0" smtClean="0"/>
              <a:t>Convince yourselves (and your pals!) refactoring is an investment, not a time loss</a:t>
            </a:r>
            <a:r>
              <a:rPr lang="en-GB" sz="2000" b="1" dirty="0" smtClean="0">
                <a:latin typeface="+mn-lt"/>
              </a:rPr>
              <a:t/>
            </a:r>
            <a:br>
              <a:rPr lang="en-GB" sz="2000" b="1" dirty="0" smtClean="0">
                <a:latin typeface="+mn-lt"/>
              </a:rPr>
            </a:br>
            <a:endParaRPr lang="en-GB" sz="2000" b="1" dirty="0" smtClean="0">
              <a:latin typeface="+mn-lt"/>
            </a:endParaRPr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261601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or 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117382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Enunciado </a:t>
            </a:r>
            <a:r>
              <a:rPr lang="es-AR" sz="1600" dirty="0" smtClean="0">
                <a:cs typeface="Arial" pitchFamily="34" charset="0"/>
              </a:rPr>
              <a:t>(</a:t>
            </a:r>
            <a:r>
              <a:rPr lang="es-AR" sz="1600" dirty="0" err="1" smtClean="0">
                <a:cs typeface="Arial" pitchFamily="34" charset="0"/>
              </a:rPr>
              <a:t>oops</a:t>
            </a:r>
            <a:r>
              <a:rPr lang="es-AR" sz="1600" dirty="0" smtClean="0">
                <a:cs typeface="Arial" pitchFamily="34" charset="0"/>
              </a:rPr>
              <a:t>, </a:t>
            </a:r>
            <a:r>
              <a:rPr lang="es-AR" sz="1600" dirty="0" err="1" smtClean="0">
                <a:cs typeface="Arial" pitchFamily="34" charset="0"/>
              </a:rPr>
              <a:t>we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got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the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language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wrong</a:t>
            </a:r>
            <a:r>
              <a:rPr lang="es-AR" sz="1600" dirty="0" smtClean="0">
                <a:cs typeface="Arial" pitchFamily="34" charset="0"/>
              </a:rPr>
              <a:t>!)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Como la empresa está festejando su 10° aniversario, los directivos decidieron ofrecer una promoción especial.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puntos se otorgarán según los siguientes rangos: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 y $4999: Puntos otorgados = Monto Compra * 1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$5000 y $9999: Puntos otorgados = Monto Compra * 2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$10000 y $19999: Puntos otorgados = Monto Compra * 3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mayor a $20000: Puntos otorgados = Monto Compra * 4</a:t>
            </a:r>
          </a:p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Objetivo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Implementar los nuevos requerimientos de negocio, asegurando mediante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unitarios, que se cumplan adecuadamente y que no se vea afectada la funcionalidad actual de la aplicación.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de integración que ya tiene la aplicación deben seguir ejecutando exitosamente.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Se permite (y recomienda!) hacer todos los cambios que sean necesarios para que </a:t>
            </a:r>
            <a:br>
              <a:rPr lang="es-AR" sz="1600" dirty="0" smtClean="0">
                <a:cs typeface="Arial" pitchFamily="34" charset="0"/>
              </a:rPr>
            </a:br>
            <a:r>
              <a:rPr lang="es-AR" sz="1600" dirty="0" smtClean="0">
                <a:cs typeface="Arial" pitchFamily="34" charset="0"/>
              </a:rPr>
              <a:t>la aplicación sea </a:t>
            </a:r>
            <a:r>
              <a:rPr lang="es-AR" sz="1600" dirty="0" err="1" smtClean="0">
                <a:cs typeface="Arial" pitchFamily="34" charset="0"/>
              </a:rPr>
              <a:t>testeable</a:t>
            </a:r>
            <a:r>
              <a:rPr lang="es-AR" sz="1600" dirty="0" smtClean="0">
                <a:cs typeface="Arial" pitchFamily="34" charset="0"/>
              </a:rPr>
              <a:t>.</a:t>
            </a:r>
            <a:endParaRPr lang="es-A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0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No, it’s over, just kidding…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1214</Words>
  <Application>Microsoft Office PowerPoint</Application>
  <PresentationFormat>Widescreen</PresentationFormat>
  <Paragraphs>232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2015-11-17T13:18:25Z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