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6" r:id="rId2"/>
    <p:sldId id="395" r:id="rId3"/>
    <p:sldId id="429" r:id="rId4"/>
    <p:sldId id="427" r:id="rId5"/>
    <p:sldId id="430" r:id="rId6"/>
    <p:sldId id="432" r:id="rId7"/>
    <p:sldId id="431" r:id="rId8"/>
    <p:sldId id="434" r:id="rId9"/>
    <p:sldId id="435" r:id="rId10"/>
    <p:sldId id="433" r:id="rId11"/>
    <p:sldId id="436" r:id="rId12"/>
    <p:sldId id="437" r:id="rId13"/>
    <p:sldId id="451" r:id="rId14"/>
    <p:sldId id="452" r:id="rId15"/>
    <p:sldId id="453" r:id="rId16"/>
    <p:sldId id="438" r:id="rId17"/>
    <p:sldId id="454" r:id="rId18"/>
    <p:sldId id="439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0" r:id="rId27"/>
    <p:sldId id="448" r:id="rId28"/>
    <p:sldId id="449" r:id="rId29"/>
    <p:sldId id="450" r:id="rId30"/>
    <p:sldId id="428" r:id="rId31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3224">
          <p15:clr>
            <a:srgbClr val="A4A3A4"/>
          </p15:clr>
        </p15:guide>
        <p15:guide id="3" pos="2208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127"/>
    <a:srgbClr val="1F497D"/>
    <a:srgbClr val="C0504D"/>
    <a:srgbClr val="DA1218"/>
    <a:srgbClr val="8064A2"/>
    <a:srgbClr val="4BACC6"/>
    <a:srgbClr val="FF9933"/>
    <a:srgbClr val="32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959" autoAdjust="0"/>
  </p:normalViewPr>
  <p:slideViewPr>
    <p:cSldViewPr>
      <p:cViewPr varScale="1">
        <p:scale>
          <a:sx n="74" d="100"/>
          <a:sy n="74" d="100"/>
        </p:scale>
        <p:origin x="1470" y="72"/>
      </p:cViewPr>
      <p:guideLst>
        <p:guide orient="horz" pos="1933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928"/>
        <p:guide orient="horz" pos="3224"/>
        <p:guide pos="2208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1D4A72D-796F-4962-9004-240257E0746E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CEF6D0-F9E8-4123-94B6-FB320929455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731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E2808F-8BA8-4F46-B338-EA949B941F1E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6FCA845-6846-4E6A-92C8-F07ECFD8CFF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351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AR" smtClean="0"/>
          </a:p>
        </p:txBody>
      </p:sp>
    </p:spTree>
    <p:extLst>
      <p:ext uri="{BB962C8B-B14F-4D97-AF65-F5344CB8AC3E}">
        <p14:creationId xmlns:p14="http://schemas.microsoft.com/office/powerpoint/2010/main" val="24292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55650" y="547688"/>
            <a:ext cx="838835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8062664" cy="1656184"/>
          </a:xfr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s-AR" sz="29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7376864" cy="19217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AR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399D-6DB0-4D36-B193-5E1033EA5958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CDC81E-8C95-4981-B1DE-8AA010F0BDC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23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8064896" cy="5001419"/>
          </a:xfrm>
        </p:spPr>
        <p:txBody>
          <a:bodyPr/>
          <a:lstStyle>
            <a:lvl1pPr marL="273050" indent="-273050">
              <a:spcBef>
                <a:spcPts val="1200"/>
              </a:spcBef>
              <a:buClr>
                <a:srgbClr val="DA1218"/>
              </a:buClr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28650" indent="-355600">
              <a:buClr>
                <a:srgbClr val="DA1218"/>
              </a:buClr>
              <a:buFont typeface="Wingdings" pitchFamily="2" charset="2"/>
              <a:buChar char=""/>
              <a:defRPr sz="2000">
                <a:latin typeface="Arial" pitchFamily="34" charset="0"/>
                <a:cs typeface="Arial" pitchFamily="34" charset="0"/>
              </a:defRPr>
            </a:lvl2pPr>
            <a:lvl3pPr marL="903288" indent="-274638">
              <a:buClr>
                <a:srgbClr val="DA1218"/>
              </a:buClr>
              <a:buFont typeface="Wingdings" pitchFamily="2" charset="2"/>
              <a:buChar char="ü"/>
              <a:defRPr sz="1800">
                <a:latin typeface="Arial" pitchFamily="34" charset="0"/>
                <a:cs typeface="Arial" pitchFamily="34" charset="0"/>
              </a:defRPr>
            </a:lvl3pPr>
            <a:lvl4pPr marL="1081088" indent="-177800">
              <a:buClr>
                <a:srgbClr val="DA1218"/>
              </a:buClr>
              <a:buFont typeface="Arial" pitchFamily="34" charset="0"/>
              <a:buChar char="•"/>
              <a:defRPr sz="1600">
                <a:latin typeface="Arial" pitchFamily="34" charset="0"/>
                <a:cs typeface="Arial" pitchFamily="34" charset="0"/>
              </a:defRPr>
            </a:lvl4pPr>
            <a:lvl5pPr marL="1258888" indent="-177800">
              <a:buClr>
                <a:srgbClr val="DA1218"/>
              </a:buClr>
              <a:buSzPct val="100000"/>
              <a:buFont typeface="Courier New" pitchFamily="49" charset="0"/>
              <a:buChar char="o"/>
              <a:tabLst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C2DB-0EB2-4B29-9EE8-2D37A288635F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C266-7C53-4E56-9C0C-D83010C0D89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8313" y="765175"/>
            <a:ext cx="8675687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1550" y="3429000"/>
            <a:ext cx="8172450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412360" cy="136207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3200" b="1" kern="1200" dirty="0">
                <a:solidFill>
                  <a:schemeClr val="tx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3512989"/>
            <a:ext cx="741236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B70A-60DC-4D16-A91B-3B7635DC21A6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CB708C-886A-4A7E-9A0B-5781C3FA3FFC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46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908720"/>
            <a:ext cx="3932884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1569318"/>
            <a:ext cx="3932884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tabLst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tabLst/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6097" y="908720"/>
            <a:ext cx="4041775" cy="639762"/>
          </a:xfrm>
        </p:spPr>
        <p:txBody>
          <a:bodyPr anchor="b"/>
          <a:lstStyle>
            <a:lvl1pPr marL="0" indent="0">
              <a:buClr>
                <a:srgbClr val="C00000"/>
              </a:buClr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835080" y="1561728"/>
            <a:ext cx="4040188" cy="4231010"/>
          </a:xfrm>
        </p:spPr>
        <p:txBody>
          <a:bodyPr/>
          <a:lstStyle>
            <a:lvl1pPr>
              <a:buClr>
                <a:srgbClr val="DA1218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34988" indent="-261938">
              <a:buClr>
                <a:srgbClr val="DA1218"/>
              </a:buClr>
              <a:buFont typeface="Wingdings" pitchFamily="2" charset="2"/>
              <a:buChar char="ä"/>
              <a:defRPr sz="1800">
                <a:latin typeface="Arial" pitchFamily="34" charset="0"/>
                <a:cs typeface="Arial" pitchFamily="34" charset="0"/>
              </a:defRPr>
            </a:lvl2pPr>
            <a:lvl3pPr marL="808038" indent="-273050">
              <a:buClr>
                <a:srgbClr val="DA1218"/>
              </a:buClr>
              <a:buFont typeface="Wingdings" pitchFamily="2" charset="2"/>
              <a:buChar char="ü"/>
              <a:defRPr sz="1600">
                <a:latin typeface="Arial" pitchFamily="34" charset="0"/>
                <a:cs typeface="Arial" pitchFamily="34" charset="0"/>
              </a:defRPr>
            </a:lvl3pPr>
            <a:lvl4pPr marL="985838" indent="-177800">
              <a:buClr>
                <a:srgbClr val="DA1218"/>
              </a:buClr>
              <a:defRPr sz="1400">
                <a:latin typeface="Arial" pitchFamily="34" charset="0"/>
                <a:cs typeface="Arial" pitchFamily="34" charset="0"/>
              </a:defRPr>
            </a:lvl4pPr>
            <a:lvl5pPr marL="1163638" indent="-177800">
              <a:buClr>
                <a:srgbClr val="DA1218"/>
              </a:buClr>
              <a:buFont typeface="Courier New" pitchFamily="49" charset="0"/>
              <a:buChar char="o"/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s-AR" b="1">
                <a:latin typeface="+mn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E2187-306F-42B2-9323-CF92BB0334F5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B3069B-6278-4EE6-8763-ED4584C12F9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758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106AF-B5FE-4C96-82DF-4A2509E09386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BF8553-9125-40A3-8B63-7C2059C4CB2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15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1B33F-E23E-4FA3-B4B3-093066D3E875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31273-B532-4F37-8F2F-289C3C0FFC8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3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  <a:endParaRPr lang="es-AR" altLang="es-AR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650" y="1125538"/>
            <a:ext cx="79311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  <a:endParaRPr lang="es-AR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6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014544-65DF-4C98-83F4-94F80EC260DF}" type="datetimeFigureOut">
              <a:rPr lang="es-AR"/>
              <a:pPr>
                <a:defRPr/>
              </a:pPr>
              <a:t>20/02/2015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E72441-2FFE-44D6-8883-BC9CD3D14D6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7088" y="846138"/>
            <a:ext cx="8316912" cy="0"/>
          </a:xfrm>
          <a:prstGeom prst="line">
            <a:avLst/>
          </a:prstGeom>
          <a:ln w="57150">
            <a:solidFill>
              <a:srgbClr val="DA12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4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2" r:id="rId2"/>
    <p:sldLayoutId id="2147483725" r:id="rId3"/>
    <p:sldLayoutId id="2147483726" r:id="rId4"/>
    <p:sldLayoutId id="2147483727" r:id="rId5"/>
    <p:sldLayoutId id="2147483723" r:id="rId6"/>
    <p:sldLayoutId id="2147483728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es-AR"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5600" indent="-177800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Wingdings" panose="05000000000000000000" pitchFamily="2" charset="2"/>
        <a:buChar char="ü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18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23900" indent="-192088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113" indent="-176213" algn="l" rtl="0" eaLnBrk="0" fontAlgn="base" hangingPunct="0">
        <a:spcBef>
          <a:spcPct val="20000"/>
        </a:spcBef>
        <a:spcAft>
          <a:spcPct val="0"/>
        </a:spcAft>
        <a:buClr>
          <a:srgbClr val="DA1218"/>
        </a:buClr>
        <a:buFont typeface="Arial" panose="020B0604020202020204" pitchFamily="34" charset="0"/>
        <a:buChar char="•"/>
        <a:defRPr lang="es-AR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8697912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dirty="0"/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288" y="-3175"/>
            <a:ext cx="9158288" cy="6867525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07950" y="5516563"/>
            <a:ext cx="6551613" cy="100806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defPPr>
              <a:defRPr lang="es-ES"/>
            </a:defPPr>
            <a:lvl1pPr fontAlgn="base">
              <a:spcBef>
                <a:spcPct val="0"/>
              </a:spcBef>
              <a:spcAft>
                <a:spcPct val="0"/>
              </a:spcAft>
              <a:buNone/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5pPr>
            <a:lvl6pPr>
              <a:defRPr>
                <a:latin typeface="Arial" charset="0"/>
              </a:defRPr>
            </a:lvl6pPr>
            <a:lvl7pPr>
              <a:defRPr>
                <a:latin typeface="Arial" charset="0"/>
              </a:defRPr>
            </a:lvl7pPr>
            <a:lvl8pPr>
              <a:defRPr>
                <a:latin typeface="Arial" charset="0"/>
              </a:defRPr>
            </a:lvl8pPr>
            <a:lvl9pPr>
              <a:defRPr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endParaRPr lang="es-AR" dirty="0"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Don’t mix object graph instantiation with application logic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Ask </a:t>
            </a:r>
            <a:r>
              <a:rPr lang="en-US" sz="2000" dirty="0">
                <a:latin typeface="+mj-lt"/>
              </a:rPr>
              <a:t>for things, don't look for things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do work in constructor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global state and singletons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Be </a:t>
            </a:r>
            <a:r>
              <a:rPr lang="en-US" sz="2000" dirty="0">
                <a:latin typeface="+mj-lt"/>
              </a:rPr>
              <a:t>careful with static methods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Favor </a:t>
            </a:r>
            <a:r>
              <a:rPr lang="en-US" sz="2000" dirty="0">
                <a:latin typeface="+mj-lt"/>
              </a:rPr>
              <a:t>polymorphism over conditionals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service objects with value objects</a:t>
            </a:r>
            <a:endParaRPr lang="es-AR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 Don’t </a:t>
            </a:r>
            <a:r>
              <a:rPr lang="en-US" sz="2000" dirty="0">
                <a:latin typeface="+mj-lt"/>
              </a:rPr>
              <a:t>mix concerns</a:t>
            </a:r>
            <a:endParaRPr lang="es-AR" sz="2000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6: </a:t>
            </a:r>
            <a:r>
              <a:rPr lang="en-US" sz="2800" dirty="0"/>
              <a:t>Writing Testable Code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747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Avoids coupling your code directly to third-party libraries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i="1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You can change the third-party library without changing your code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Allows mocking of </a:t>
            </a:r>
            <a:r>
              <a:rPr lang="en-GB" sz="2000" b="1" dirty="0" smtClean="0">
                <a:latin typeface="+mj-lt"/>
              </a:rPr>
              <a:t>static</a:t>
            </a:r>
            <a:r>
              <a:rPr lang="en-GB" sz="2000" dirty="0" smtClean="0">
                <a:latin typeface="+mj-lt"/>
              </a:rPr>
              <a:t> third-party dependencies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Do not </a:t>
            </a:r>
            <a:r>
              <a:rPr lang="en-GB" sz="2000" b="1" dirty="0" smtClean="0">
                <a:latin typeface="+mj-lt"/>
              </a:rPr>
              <a:t>always</a:t>
            </a:r>
            <a:r>
              <a:rPr lang="en-GB" sz="2000" dirty="0" smtClean="0">
                <a:latin typeface="+mj-lt"/>
              </a:rPr>
              <a:t> use wrappers for third-party dependencies</a:t>
            </a:r>
            <a:endParaRPr lang="en-GB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r>
              <a:rPr lang="en-US" sz="2400" dirty="0"/>
              <a:t>Tip 7: Use wrappers to encapsulate static </a:t>
            </a:r>
            <a:r>
              <a:rPr lang="en-US" sz="2400" dirty="0" smtClean="0"/>
              <a:t>dependencies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04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</a:t>
            </a:r>
            <a:r>
              <a:rPr lang="en-GB" sz="2000" dirty="0" err="1" smtClean="0">
                <a:latin typeface="+mj-lt"/>
              </a:rPr>
              <a:t>Cleanup</a:t>
            </a: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9" y="2204864"/>
            <a:ext cx="781159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Build solution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 smtClean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>
                <a:latin typeface="+mj-lt"/>
              </a:rPr>
              <a:t>Run Unit tests</a:t>
            </a:r>
          </a:p>
          <a:p>
            <a:pPr marL="0" lvl="1" indent="0" eaLnBrk="1" hangingPunct="1">
              <a:spcBef>
                <a:spcPts val="1200"/>
              </a:spcBef>
              <a:buNone/>
            </a:pPr>
            <a:endParaRPr lang="en-GB" sz="2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50" y="1700808"/>
            <a:ext cx="8085899" cy="46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4" y="3356992"/>
            <a:ext cx="8117310" cy="21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Publish </a:t>
            </a:r>
            <a:r>
              <a:rPr lang="en-GB" sz="2000" dirty="0">
                <a:latin typeface="+mj-lt"/>
              </a:rPr>
              <a:t>websites &amp; services </a:t>
            </a:r>
            <a:r>
              <a:rPr lang="en-GB" sz="2000" dirty="0">
                <a:latin typeface="+mj-lt"/>
              </a:rPr>
              <a:t>(optional</a:t>
            </a:r>
            <a:r>
              <a:rPr lang="en-GB" sz="2000" dirty="0" smtClean="0">
                <a:latin typeface="+mj-lt"/>
              </a:rPr>
              <a:t>)</a:t>
            </a: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 smtClean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None/>
            </a:pPr>
            <a:endParaRPr lang="en-GB" sz="2000" dirty="0">
              <a:latin typeface="+mj-lt"/>
            </a:endParaRPr>
          </a:p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>
                <a:latin typeface="+mj-lt"/>
              </a:rPr>
              <a:t>Deploy (optional)</a:t>
            </a:r>
            <a:endParaRPr lang="en-GB" sz="2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916832"/>
            <a:ext cx="8064500" cy="997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2" y="4149080"/>
            <a:ext cx="81635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8: </a:t>
            </a:r>
            <a:r>
              <a:rPr lang="en-US" sz="2800" dirty="0" smtClean="0"/>
              <a:t>Create </a:t>
            </a:r>
            <a:r>
              <a:rPr lang="en-US" sz="2800" dirty="0" err="1" smtClean="0"/>
              <a:t>MSBuild</a:t>
            </a:r>
            <a:r>
              <a:rPr lang="en-US" sz="2800" dirty="0" smtClean="0"/>
              <a:t> configuration</a:t>
            </a:r>
            <a:endParaRPr lang="es-A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56" y="1412776"/>
            <a:ext cx="779253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r>
              <a:rPr lang="en-GB" sz="2000" dirty="0" smtClean="0">
                <a:latin typeface="+mj-lt"/>
              </a:rPr>
              <a:t>Set up CI Job (Jenkins)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9: </a:t>
            </a:r>
            <a:r>
              <a:rPr lang="en-US" sz="2800" dirty="0"/>
              <a:t>Upload solution to CI server</a:t>
            </a:r>
            <a:endParaRPr lang="es-AR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8" y="1706464"/>
            <a:ext cx="8153824" cy="431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 Run </a:t>
            </a:r>
            <a:r>
              <a:rPr lang="en-GB" sz="2000" dirty="0" err="1" smtClean="0">
                <a:latin typeface="+mj-lt"/>
              </a:rPr>
              <a:t>MSBuild</a:t>
            </a:r>
            <a:r>
              <a:rPr lang="en-GB" sz="2000" dirty="0" smtClean="0">
                <a:latin typeface="+mj-lt"/>
              </a:rPr>
              <a:t> file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9: </a:t>
            </a:r>
            <a:r>
              <a:rPr lang="en-US" sz="2800" dirty="0"/>
              <a:t>Upload solution to CI server</a:t>
            </a:r>
            <a:endParaRPr lang="es-AR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37" y="2852936"/>
            <a:ext cx="8559976" cy="11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971600" y="1844824"/>
            <a:ext cx="8064896" cy="1362075"/>
          </a:xfrm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800" dirty="0" smtClean="0">
                <a:latin typeface="+mn-lt"/>
              </a:rPr>
              <a:t>DB </a:t>
            </a:r>
            <a:r>
              <a:rPr lang="es-AR" sz="2800" dirty="0" err="1" smtClean="0">
                <a:latin typeface="+mn-lt"/>
              </a:rPr>
              <a:t>Integration</a:t>
            </a:r>
            <a:r>
              <a:rPr lang="es-AR" sz="2800" dirty="0" smtClean="0">
                <a:latin typeface="+mn-lt"/>
              </a:rPr>
              <a:t> test-</a:t>
            </a:r>
            <a:r>
              <a:rPr lang="es-AR" sz="2800" dirty="0" err="1" smtClean="0">
                <a:latin typeface="+mn-lt"/>
              </a:rPr>
              <a:t>oriented</a:t>
            </a:r>
            <a:r>
              <a:rPr lang="es-AR" sz="2800" dirty="0" smtClean="0">
                <a:latin typeface="+mn-lt"/>
              </a:rPr>
              <a:t> </a:t>
            </a:r>
            <a:r>
              <a:rPr lang="es-AR" sz="2800" dirty="0" err="1" smtClean="0">
                <a:latin typeface="+mn-lt"/>
              </a:rPr>
              <a:t>development</a:t>
            </a:r>
            <a:r>
              <a:rPr lang="es-AR" sz="2800" dirty="0" smtClean="0">
                <a:latin typeface="+mn-lt"/>
              </a:rPr>
              <a:t> </a:t>
            </a:r>
            <a:r>
              <a:rPr lang="es-AR" sz="2800" dirty="0" err="1" smtClean="0">
                <a:latin typeface="+mn-lt"/>
              </a:rPr>
              <a:t>Tips</a:t>
            </a:r>
            <a:endParaRPr sz="2800"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63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Tip 1: Generate creation scripts for DB, Tables, Views, SPs, Functions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26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s-AR" altLang="es-AR" sz="1800" dirty="0" smtClean="0">
                <a:latin typeface="Calibri" panose="020F0502020204030204" pitchFamily="34" charset="0"/>
              </a:rPr>
              <a:t> Objetivos</a:t>
            </a: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Agenda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2: Generate “master” data insertion scripts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8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3: Execute scripts automatically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232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4: Setup CI to regenerate DB on each build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759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5: Setup test data (initialization &amp; cleanup)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6536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6: Generate Integration tests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635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Tip 7: Add task to CI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6745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Working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with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Legacy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code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37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1: </a:t>
            </a:r>
            <a:r>
              <a:rPr lang="es-AR" sz="2400" dirty="0" err="1"/>
              <a:t>Decouple</a:t>
            </a:r>
            <a:r>
              <a:rPr lang="es-AR" sz="2400" dirty="0"/>
              <a:t> </a:t>
            </a:r>
            <a:r>
              <a:rPr lang="es-AR" sz="2400" dirty="0" err="1"/>
              <a:t>method</a:t>
            </a:r>
            <a:r>
              <a:rPr lang="es-AR" sz="2400" dirty="0"/>
              <a:t> </a:t>
            </a:r>
            <a:r>
              <a:rPr lang="es-AR" sz="2400" dirty="0" err="1"/>
              <a:t>code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336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2: Test </a:t>
            </a:r>
            <a:r>
              <a:rPr lang="es-AR" sz="2400" dirty="0" err="1"/>
              <a:t>method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123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lvl="1" indent="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latin typeface="+mj-lt"/>
              </a:rPr>
              <a:t> 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s-AR" sz="2400" dirty="0" err="1"/>
              <a:t>Tip</a:t>
            </a:r>
            <a:r>
              <a:rPr lang="es-AR" sz="2400" dirty="0"/>
              <a:t> 3: </a:t>
            </a:r>
            <a:r>
              <a:rPr lang="es-AR" sz="2400" dirty="0" err="1"/>
              <a:t>Refactoring</a:t>
            </a:r>
            <a:endParaRPr lang="es-AR" sz="2400" dirty="0"/>
          </a:p>
        </p:txBody>
      </p:sp>
      <p:pic>
        <p:nvPicPr>
          <p:cNvPr id="102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endParaRPr lang="es-AR" altLang="es-AR" sz="1600" dirty="0" smtClean="0">
              <a:latin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Objetivos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36867" name="Picture 22" descr="final fina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916862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1158875" y="4097338"/>
            <a:ext cx="0" cy="2160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6869" name="Text Box 14"/>
          <p:cNvSpPr txBox="1">
            <a:spLocks noChangeArrowheads="1"/>
          </p:cNvSpPr>
          <p:nvPr/>
        </p:nvSpPr>
        <p:spPr bwMode="auto">
          <a:xfrm>
            <a:off x="6961188" y="3149600"/>
            <a:ext cx="18018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s-ES" altLang="es-AR" sz="1000" b="1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info@baufest.com</a:t>
            </a:r>
            <a:r>
              <a:rPr lang="en-U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algn="r"/>
            <a:r>
              <a:rPr lang="es-ES" altLang="es-AR" sz="10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baufest.com</a:t>
            </a:r>
            <a:endParaRPr lang="en-US" altLang="es-AR" sz="10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0" name="Text Box 15"/>
          <p:cNvSpPr txBox="1">
            <a:spLocks noChangeArrowheads="1"/>
          </p:cNvSpPr>
          <p:nvPr/>
        </p:nvSpPr>
        <p:spPr bwMode="auto">
          <a:xfrm>
            <a:off x="828675" y="31496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(11) 4118-8080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+54 (11) 4118-8080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Roosevelt 1655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C1428BNC, Buenos Aires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1" name="Text Box 16"/>
          <p:cNvSpPr txBox="1">
            <a:spLocks noChangeArrowheads="1"/>
          </p:cNvSpPr>
          <p:nvPr/>
        </p:nvSpPr>
        <p:spPr bwMode="auto">
          <a:xfrm>
            <a:off x="5802313" y="3149600"/>
            <a:ext cx="15779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+34 91 745-2763</a:t>
            </a: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Fax: +34 91 561-5626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c/ Francisco Giralte, 2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28002, Madrid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España</a:t>
            </a:r>
          </a:p>
        </p:txBody>
      </p:sp>
      <p:sp>
        <p:nvSpPr>
          <p:cNvPr id="36872" name="Text Box 17"/>
          <p:cNvSpPr txBox="1">
            <a:spLocks noChangeArrowheads="1"/>
          </p:cNvSpPr>
          <p:nvPr/>
        </p:nvSpPr>
        <p:spPr bwMode="auto">
          <a:xfrm>
            <a:off x="2436813" y="3149600"/>
            <a:ext cx="19399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Tel.: +52 (55) 5284-2842 </a:t>
            </a:r>
            <a:b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  <a:ea typeface="ＭＳ Ｐゴシック" panose="020B0600070205080204" pitchFamily="34" charset="-128"/>
              </a:rPr>
              <a:t>Fax: +52 (55) 5284-2803 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s-AR" altLang="es-AR" sz="900">
                <a:latin typeface="Calibri" panose="020F0502020204030204" pitchFamily="34" charset="0"/>
              </a:rPr>
              <a:t>Avda. Ejército Nacional 678,</a:t>
            </a:r>
            <a:br>
              <a:rPr lang="es-AR" altLang="es-AR" sz="900">
                <a:latin typeface="Calibri" panose="020F0502020204030204" pitchFamily="34" charset="0"/>
              </a:rPr>
            </a:br>
            <a:r>
              <a:rPr lang="es-AR" altLang="es-AR" sz="900">
                <a:latin typeface="Calibri" panose="020F0502020204030204" pitchFamily="34" charset="0"/>
              </a:rPr>
              <a:t>Col. Polanco Reforma, 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Distrito Federal C.P. 11550 </a:t>
            </a:r>
          </a:p>
          <a:p>
            <a:r>
              <a:rPr lang="es-MX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México D.F.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3" name="Text Box 17"/>
          <p:cNvSpPr txBox="1">
            <a:spLocks noChangeArrowheads="1"/>
          </p:cNvSpPr>
          <p:nvPr/>
        </p:nvSpPr>
        <p:spPr bwMode="auto">
          <a:xfrm>
            <a:off x="4217988" y="3149600"/>
            <a:ext cx="193992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USA</a:t>
            </a:r>
          </a:p>
          <a:p>
            <a:endParaRPr lang="en-US" altLang="es-AR" sz="900" b="1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</a:t>
            </a:r>
            <a:r>
              <a:rPr lang="es-AR" altLang="es-AR" sz="900">
                <a:latin typeface="Calibri" panose="020F0502020204030204" pitchFamily="34" charset="0"/>
              </a:rPr>
              <a:t>  +1 (617) 275-2420</a:t>
            </a:r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/>
            </a:r>
            <a:b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s-AR" sz="900">
                <a:latin typeface="Calibri" panose="020F0502020204030204" pitchFamily="34" charset="0"/>
              </a:rPr>
              <a:t>1 Broadway 14th floor</a:t>
            </a:r>
            <a:br>
              <a:rPr lang="en-US" altLang="es-AR" sz="900">
                <a:latin typeface="Calibri" panose="020F0502020204030204" pitchFamily="34" charset="0"/>
              </a:rPr>
            </a:br>
            <a:r>
              <a:rPr lang="en-US" altLang="es-AR" sz="900">
                <a:latin typeface="Calibri" panose="020F0502020204030204" pitchFamily="34" charset="0"/>
              </a:rPr>
              <a:t>Cambridge, MA 02142</a:t>
            </a:r>
          </a:p>
          <a:p>
            <a:r>
              <a:rPr lang="es-AR" altLang="es-AR" sz="900">
                <a:latin typeface="Calibri" panose="020F0502020204030204" pitchFamily="34" charset="0"/>
              </a:rPr>
              <a:t>EE.UU</a:t>
            </a:r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s-E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74" name="Text Box 15"/>
          <p:cNvSpPr txBox="1">
            <a:spLocks noChangeArrowheads="1"/>
          </p:cNvSpPr>
          <p:nvPr/>
        </p:nvSpPr>
        <p:spPr bwMode="auto">
          <a:xfrm>
            <a:off x="828675" y="4508500"/>
            <a:ext cx="16494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AR" sz="1100" b="1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Santa Fe</a:t>
            </a:r>
          </a:p>
          <a:p>
            <a:endParaRPr lang="en-US" altLang="es-AR" sz="900">
              <a:solidFill>
                <a:srgbClr val="333333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Tel.: +54 (342) 412-0368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San Jerónimo 1838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S3000FPP, Santa Fe</a:t>
            </a:r>
          </a:p>
          <a:p>
            <a:r>
              <a:rPr lang="es-ES" altLang="es-AR" sz="900">
                <a:solidFill>
                  <a:srgbClr val="333333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Argentina</a:t>
            </a:r>
          </a:p>
        </p:txBody>
      </p:sp>
      <p:sp>
        <p:nvSpPr>
          <p:cNvPr id="36875" name="1 Título"/>
          <p:cNvSpPr txBox="1">
            <a:spLocks/>
          </p:cNvSpPr>
          <p:nvPr/>
        </p:nvSpPr>
        <p:spPr bwMode="auto">
          <a:xfrm>
            <a:off x="755650" y="0"/>
            <a:ext cx="793115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AR" sz="3200" b="1">
                <a:latin typeface="Calibri" panose="020F0502020204030204" pitchFamily="34" charset="0"/>
              </a:rPr>
              <a:t>¡Muchas Gracias!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s-AR" dirty="0" err="1" smtClean="0">
                <a:latin typeface="+mn-lt"/>
              </a:rPr>
              <a:t>Unit</a:t>
            </a:r>
            <a:r>
              <a:rPr lang="es-AR" dirty="0">
                <a:latin typeface="+mn-lt"/>
              </a:rPr>
              <a:t> </a:t>
            </a:r>
            <a:r>
              <a:rPr lang="es-AR" dirty="0" smtClean="0">
                <a:latin typeface="+mn-lt"/>
              </a:rPr>
              <a:t>Test-</a:t>
            </a:r>
            <a:r>
              <a:rPr lang="es-AR" dirty="0" err="1" smtClean="0">
                <a:latin typeface="+mn-lt"/>
              </a:rPr>
              <a:t>oriented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development</a:t>
            </a:r>
            <a:r>
              <a:rPr lang="es-AR" dirty="0" smtClean="0">
                <a:latin typeface="+mn-lt"/>
              </a:rPr>
              <a:t> </a:t>
            </a:r>
            <a:r>
              <a:rPr lang="es-AR" dirty="0" err="1" smtClean="0">
                <a:latin typeface="+mn-lt"/>
              </a:rPr>
              <a:t>Tips</a:t>
            </a:r>
            <a:endParaRPr dirty="0">
              <a:latin typeface="+mn-lt"/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971550" y="3513138"/>
            <a:ext cx="7412038" cy="15001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s-AR" sz="1600" dirty="0">
              <a:latin typeface="+mn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Maintainability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Allows the internal implementation of the concrete classes to change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altLang="es-AR" dirty="0" smtClean="0">
                <a:latin typeface="+mj-lt"/>
              </a:rPr>
              <a:t> </a:t>
            </a:r>
            <a:r>
              <a:rPr lang="es-AR" b="1" dirty="0" err="1">
                <a:latin typeface="+mj-lt"/>
              </a:rPr>
              <a:t>Extensibility</a:t>
            </a:r>
            <a:endParaRPr lang="es-AR" b="1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creation of different concrete classes which implement the interface without having to modify the application code.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s-AR" b="1" dirty="0" smtClean="0">
                <a:latin typeface="+mj-lt"/>
              </a:rPr>
              <a:t> </a:t>
            </a:r>
            <a:r>
              <a:rPr lang="es-AR" b="1" dirty="0" err="1" smtClean="0">
                <a:latin typeface="+mj-lt"/>
              </a:rPr>
              <a:t>Testability</a:t>
            </a:r>
            <a:r>
              <a:rPr lang="es-AR" dirty="0">
                <a:latin typeface="+mj-lt"/>
              </a:rPr>
              <a:t> </a:t>
            </a:r>
            <a:r>
              <a:rPr lang="es-AR" dirty="0" smtClean="0">
                <a:latin typeface="+mj-lt"/>
              </a:rPr>
              <a:t>(</a:t>
            </a:r>
            <a:r>
              <a:rPr lang="es-AR" dirty="0" err="1" smtClean="0">
                <a:latin typeface="+mj-lt"/>
              </a:rPr>
              <a:t>when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used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together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with</a:t>
            </a:r>
            <a:r>
              <a:rPr lang="es-AR" dirty="0" smtClean="0">
                <a:latin typeface="+mj-lt"/>
              </a:rPr>
              <a:t> </a:t>
            </a:r>
            <a:r>
              <a:rPr lang="es-AR" dirty="0" err="1" smtClean="0">
                <a:latin typeface="+mj-lt"/>
              </a:rPr>
              <a:t>Tip</a:t>
            </a:r>
            <a:r>
              <a:rPr lang="es-AR" dirty="0" smtClean="0">
                <a:latin typeface="+mj-lt"/>
              </a:rPr>
              <a:t> 2)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Allows the use of Mock classes to unit test components 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altLang="es-AR" dirty="0" smtClean="0">
                <a:latin typeface="+mj-lt"/>
              </a:rPr>
              <a:t>Application code does not depend on the concrete class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/>
              <a:t>Tip </a:t>
            </a:r>
            <a:r>
              <a:rPr lang="en-US" sz="2700" dirty="0"/>
              <a:t>1: Program to an interface, not an implementation</a:t>
            </a:r>
            <a:endParaRPr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An injection is the passing of a dependency </a:t>
            </a:r>
            <a:r>
              <a:rPr lang="en-US" dirty="0" smtClean="0">
                <a:latin typeface="+mj-lt"/>
              </a:rPr>
              <a:t>(a service) to </a:t>
            </a:r>
            <a:r>
              <a:rPr lang="en-US" dirty="0">
                <a:latin typeface="+mj-lt"/>
              </a:rPr>
              <a:t>a dependent object</a:t>
            </a:r>
            <a:r>
              <a:rPr lang="en-US" dirty="0" smtClean="0">
                <a:latin typeface="+mj-lt"/>
              </a:rPr>
              <a:t> (a client). </a:t>
            </a:r>
            <a:r>
              <a:rPr lang="en-US" dirty="0">
                <a:latin typeface="+mj-lt"/>
              </a:rPr>
              <a:t>The service is made part of the client's state.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client </a:t>
            </a:r>
            <a:r>
              <a:rPr lang="en-US" dirty="0" smtClean="0">
                <a:latin typeface="+mj-lt"/>
              </a:rPr>
              <a:t>does not build </a:t>
            </a:r>
            <a:r>
              <a:rPr lang="en-US" dirty="0">
                <a:latin typeface="+mj-lt"/>
              </a:rPr>
              <a:t>or find the </a:t>
            </a:r>
            <a:r>
              <a:rPr lang="en-US" dirty="0" smtClean="0">
                <a:latin typeface="+mj-lt"/>
              </a:rPr>
              <a:t>service.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Requires </a:t>
            </a:r>
            <a:r>
              <a:rPr lang="en-US" dirty="0">
                <a:latin typeface="+mj-lt"/>
              </a:rPr>
              <a:t>the client to provide a parameter in a constructor for the </a:t>
            </a:r>
            <a:r>
              <a:rPr lang="en-US" dirty="0" smtClean="0">
                <a:latin typeface="+mj-lt"/>
              </a:rPr>
              <a:t>dependency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public Constructor (</a:t>
            </a:r>
            <a:r>
              <a:rPr lang="en-US" dirty="0" err="1" smtClean="0">
                <a:latin typeface="+mj-lt"/>
              </a:rPr>
              <a:t>IDependency</a:t>
            </a:r>
            <a:r>
              <a:rPr lang="en-US" dirty="0" smtClean="0">
                <a:latin typeface="+mj-lt"/>
              </a:rPr>
              <a:t> dependency)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Removes all knowledge about a concrete implementation a client needs to use, promoting reusability, testability and maintainability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Mock objects can be injected for unit-testing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Adheres to Dependency inversion principle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Makes </a:t>
            </a:r>
            <a:r>
              <a:rPr lang="en-US" dirty="0">
                <a:latin typeface="+mj-lt"/>
              </a:rPr>
              <a:t>violations of the Single Responsibility Principle </a:t>
            </a:r>
            <a:r>
              <a:rPr lang="en-US" dirty="0" smtClean="0">
                <a:latin typeface="+mj-lt"/>
              </a:rPr>
              <a:t>obvious</a:t>
            </a:r>
            <a:endParaRPr lang="en-GB" dirty="0" smtClean="0">
              <a:latin typeface="+mj-lt"/>
            </a:endParaRP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+mj-lt"/>
              </a:rPr>
              <a:t>public Constructor(IClass1 c1, IClass2 c2, IClass3 c3, IClass4 c4, IClass5 c5, ……)</a:t>
            </a:r>
          </a:p>
          <a:p>
            <a:pPr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Dependency injection frameworks (IOC)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+mj-lt"/>
              </a:rPr>
              <a:t>Ninject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SimpleInjector</a:t>
            </a:r>
            <a:r>
              <a:rPr lang="en-GB" dirty="0" smtClean="0">
                <a:latin typeface="+mj-lt"/>
              </a:rPr>
              <a:t>, Castle, </a:t>
            </a:r>
            <a:r>
              <a:rPr lang="en-GB" dirty="0" err="1" smtClean="0">
                <a:latin typeface="+mj-lt"/>
              </a:rPr>
              <a:t>Autofac</a:t>
            </a:r>
            <a:r>
              <a:rPr lang="en-GB" dirty="0" smtClean="0">
                <a:latin typeface="+mj-lt"/>
              </a:rPr>
              <a:t>, Unity, Spring.NET…</a:t>
            </a:r>
          </a:p>
          <a:p>
            <a:pPr eaLnBrk="1" hangingPunct="1">
              <a:spcBef>
                <a:spcPts val="1200"/>
              </a:spcBef>
            </a:pPr>
            <a:endParaRPr lang="en-US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2: Use Constructor dependency injection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57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Ideal for cases where a type will implement only some/part of the behaviour exposed by the superclass. 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 smtClean="0">
                <a:latin typeface="+mj-lt"/>
              </a:rPr>
              <a:t> Allows subclasses to implement new functionality without affecting other subclasses.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Allows behaviour to change on the fly.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GB" b="1" dirty="0" smtClean="0">
              <a:latin typeface="+mj-lt"/>
            </a:endParaRPr>
          </a:p>
          <a:p>
            <a:pPr marL="0" indent="0" eaLnBrk="1" hangingPunct="1">
              <a:spcBef>
                <a:spcPts val="1200"/>
              </a:spcBef>
            </a:pPr>
            <a:r>
              <a:rPr lang="en-GB" b="1" dirty="0" smtClean="0">
                <a:latin typeface="+mj-lt"/>
              </a:rPr>
              <a:t> </a:t>
            </a:r>
            <a:r>
              <a:rPr lang="en-US" i="1" dirty="0">
                <a:latin typeface="+mj-lt"/>
              </a:rPr>
              <a:t>Prefer composition over inheritance as it is more malleable / easy to modify later, but do not use a compose-always approach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3: </a:t>
            </a:r>
            <a:r>
              <a:rPr lang="en-US" sz="2800" dirty="0" err="1"/>
              <a:t>Favour</a:t>
            </a:r>
            <a:r>
              <a:rPr lang="en-US" sz="2800" dirty="0"/>
              <a:t> composition over inheritance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99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130300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GB" dirty="0">
                <a:latin typeface="+mj-lt"/>
              </a:rPr>
              <a:t>How to write unit tests: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Setup preconditions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Execute the code to be tested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Assert on the expected results</a:t>
            </a:r>
          </a:p>
          <a:p>
            <a:pPr marL="0" indent="0"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 A good unit test: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Documents your design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full control over all the pieces </a:t>
            </a:r>
            <a:r>
              <a:rPr lang="en-US" dirty="0" smtClean="0">
                <a:latin typeface="+mj-lt"/>
              </a:rPr>
              <a:t>running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Can </a:t>
            </a:r>
            <a:r>
              <a:rPr lang="en-US" dirty="0">
                <a:latin typeface="+mj-lt"/>
              </a:rPr>
              <a:t>be run in any </a:t>
            </a:r>
            <a:r>
              <a:rPr lang="en-US" dirty="0" smtClean="0">
                <a:latin typeface="+mj-lt"/>
              </a:rPr>
              <a:t>order if </a:t>
            </a:r>
            <a:r>
              <a:rPr lang="en-US" dirty="0">
                <a:latin typeface="+mj-lt"/>
              </a:rPr>
              <a:t>part of many other tests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Consistently</a:t>
            </a:r>
            <a:r>
              <a:rPr lang="en-US" dirty="0">
                <a:latin typeface="+mj-lt"/>
              </a:rPr>
              <a:t> returns the same </a:t>
            </a:r>
            <a:r>
              <a:rPr lang="en-US" dirty="0" smtClean="0">
                <a:latin typeface="+mj-lt"/>
              </a:rPr>
              <a:t>result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Tests </a:t>
            </a:r>
            <a:r>
              <a:rPr lang="en-US" dirty="0">
                <a:latin typeface="+mj-lt"/>
              </a:rPr>
              <a:t>a single logical concept in the </a:t>
            </a:r>
            <a:r>
              <a:rPr lang="en-US" dirty="0" smtClean="0">
                <a:latin typeface="+mj-lt"/>
              </a:rPr>
              <a:t>system</a:t>
            </a: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named clearly and consistently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readable</a:t>
            </a:r>
            <a:endParaRPr lang="en-US" dirty="0">
              <a:latin typeface="+mj-lt"/>
            </a:endParaRPr>
          </a:p>
          <a:p>
            <a:pPr marL="547688" lvl="1" indent="-28575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Is maintainable</a:t>
            </a: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</a:t>
            </a:r>
            <a:r>
              <a:rPr lang="en-US" sz="2800" dirty="0" smtClean="0"/>
              <a:t>4: </a:t>
            </a:r>
            <a:r>
              <a:rPr lang="en-US" sz="2800" dirty="0"/>
              <a:t>Generate Unit tests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0362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half" idx="2"/>
          </p:nvPr>
        </p:nvSpPr>
        <p:spPr>
          <a:xfrm>
            <a:off x="755650" y="1052736"/>
            <a:ext cx="8064500" cy="48910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latin typeface="+mj-lt"/>
              </a:rPr>
              <a:t>Mock objects are simulated objects that mimic the behavior of real objects in controlled ways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Not </a:t>
            </a:r>
            <a:r>
              <a:rPr lang="en-US" dirty="0">
                <a:latin typeface="+mj-lt"/>
              </a:rPr>
              <a:t>all code is self </a:t>
            </a:r>
            <a:r>
              <a:rPr lang="en-US" dirty="0" smtClean="0">
                <a:latin typeface="+mj-lt"/>
              </a:rPr>
              <a:t>contained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A unit test should test code without testing dependencies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Refer to Tips 1 and 2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Program to an interface, not an implementation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Use Constructor dependency </a:t>
            </a:r>
            <a:r>
              <a:rPr lang="en-US" dirty="0" smtClean="0">
                <a:latin typeface="+mj-lt"/>
              </a:rPr>
              <a:t>injection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 smtClean="0">
                <a:latin typeface="+mj-lt"/>
              </a:rPr>
              <a:t>How to write unit tests using mocks: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Setup preconditions including the setup of mock objects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Inject mocked dependencies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Execute the code to be tested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Assert on the expected results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Verify that the mock object was called the expected number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of times and with the expected parameters</a:t>
            </a:r>
            <a:endParaRPr lang="en-US" dirty="0">
              <a:latin typeface="+mj-lt"/>
            </a:endParaRPr>
          </a:p>
          <a:p>
            <a:pPr eaLnBrk="1" hangingPunct="1">
              <a:spcBef>
                <a:spcPts val="1200"/>
              </a:spcBef>
            </a:pPr>
            <a:endParaRPr lang="en-GB" i="1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650" y="0"/>
            <a:ext cx="7931150" cy="836613"/>
          </a:xfrm>
        </p:spPr>
        <p:txBody>
          <a:bodyPr>
            <a:noAutofit/>
          </a:bodyPr>
          <a:lstStyle/>
          <a:p>
            <a:pPr lvl="0"/>
            <a:r>
              <a:rPr lang="en-US" sz="2800" dirty="0"/>
              <a:t>Tip 5: Mock dependencies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034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</TotalTime>
  <Words>598</Words>
  <Application>Microsoft Office PowerPoint</Application>
  <PresentationFormat>On-screen Show (4:3)</PresentationFormat>
  <Paragraphs>147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  <vt:lpstr>Agenda</vt:lpstr>
      <vt:lpstr>Objetivos</vt:lpstr>
      <vt:lpstr>Unit Test-oriented development Tips</vt:lpstr>
      <vt:lpstr>Tip 1: Program to an interface, not an implementation</vt:lpstr>
      <vt:lpstr>Tip 2: Use Constructor dependency injection</vt:lpstr>
      <vt:lpstr>Tip 3: Favour composition over inheritance</vt:lpstr>
      <vt:lpstr>Tip 4: Generate Unit tests</vt:lpstr>
      <vt:lpstr>Tip 5: Mock dependencies</vt:lpstr>
      <vt:lpstr>Tip 6: Writing Testable Code</vt:lpstr>
      <vt:lpstr>Tip 7: Use wrappers to encapsulate static dependencies</vt:lpstr>
      <vt:lpstr>Tip 8: Create MSBuild configuration</vt:lpstr>
      <vt:lpstr>Tip 8: Create MSBuild configuration</vt:lpstr>
      <vt:lpstr>Tip 8: Create MSBuild configuration</vt:lpstr>
      <vt:lpstr>Tip 8: Create MSBuild configuration</vt:lpstr>
      <vt:lpstr>Tip 9: Upload solution to CI server</vt:lpstr>
      <vt:lpstr>Tip 9: Upload solution to CI server</vt:lpstr>
      <vt:lpstr>DB Integration test-oriented development Tips</vt:lpstr>
      <vt:lpstr>Tip 1: Generate creation scripts for DB, Tables, Views, SPs, Functions</vt:lpstr>
      <vt:lpstr>Tip 2: Generate “master” data insertion scripts</vt:lpstr>
      <vt:lpstr>Tip 3: Execute scripts automatically</vt:lpstr>
      <vt:lpstr>Tip 4: Setup CI to regenerate DB on each build</vt:lpstr>
      <vt:lpstr>Tip 5: Setup test data (initialization &amp; cleanup)</vt:lpstr>
      <vt:lpstr>Tip 6: Generate Integration tests</vt:lpstr>
      <vt:lpstr>Tip 7: Add task to CI</vt:lpstr>
      <vt:lpstr>Working with Legacy code</vt:lpstr>
      <vt:lpstr>Tip 1: Decouple method code</vt:lpstr>
      <vt:lpstr>Tip 2: Test method</vt:lpstr>
      <vt:lpstr>Tip 3: Refactoring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BFNB11132</dc:creator>
  <cp:lastModifiedBy>Smirnoff Christian (Consultora Baufest)</cp:lastModifiedBy>
  <cp:revision>569</cp:revision>
  <cp:lastPrinted>2012-09-11T19:01:15Z</cp:lastPrinted>
  <dcterms:created xsi:type="dcterms:W3CDTF">2011-06-03T14:43:18Z</dcterms:created>
  <dcterms:modified xsi:type="dcterms:W3CDTF">2015-02-20T14:07:01Z</dcterms:modified>
</cp:coreProperties>
</file>