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2"/>
    <p:sldId id="395" r:id="rId3"/>
    <p:sldId id="429" r:id="rId4"/>
    <p:sldId id="427" r:id="rId5"/>
    <p:sldId id="430" r:id="rId6"/>
    <p:sldId id="432" r:id="rId7"/>
    <p:sldId id="431" r:id="rId8"/>
    <p:sldId id="428" r:id="rId9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3224">
          <p15:clr>
            <a:srgbClr val="A4A3A4"/>
          </p15:clr>
        </p15:guide>
        <p15:guide id="3" pos="2208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127"/>
    <a:srgbClr val="1F497D"/>
    <a:srgbClr val="C0504D"/>
    <a:srgbClr val="DA1218"/>
    <a:srgbClr val="8064A2"/>
    <a:srgbClr val="4BACC6"/>
    <a:srgbClr val="FF9933"/>
    <a:srgbClr val="323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959" autoAdjust="0"/>
  </p:normalViewPr>
  <p:slideViewPr>
    <p:cSldViewPr>
      <p:cViewPr varScale="1">
        <p:scale>
          <a:sx n="74" d="100"/>
          <a:sy n="74" d="100"/>
        </p:scale>
        <p:origin x="1470" y="72"/>
      </p:cViewPr>
      <p:guideLst>
        <p:guide orient="horz" pos="1933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928"/>
        <p:guide orient="horz" pos="3224"/>
        <p:guide pos="2208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1D4A72D-796F-4962-9004-240257E0746E}" type="datetimeFigureOut">
              <a:rPr lang="es-AR"/>
              <a:pPr>
                <a:defRPr/>
              </a:pPr>
              <a:t>16/09/2014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CEF6D0-F9E8-4123-94B6-FB320929455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31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E2808F-8BA8-4F46-B338-EA949B941F1E}" type="datetimeFigureOut">
              <a:rPr lang="es-AR"/>
              <a:pPr>
                <a:defRPr/>
              </a:pPr>
              <a:t>16/09/2014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pPr lvl="0"/>
            <a:endParaRPr lang="es-A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A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6FCA845-6846-4E6A-92C8-F07ECFD8CFF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351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AR" smtClean="0"/>
          </a:p>
        </p:txBody>
      </p:sp>
    </p:spTree>
    <p:extLst>
      <p:ext uri="{BB962C8B-B14F-4D97-AF65-F5344CB8AC3E}">
        <p14:creationId xmlns:p14="http://schemas.microsoft.com/office/powerpoint/2010/main" val="242928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55650" y="547688"/>
            <a:ext cx="8388350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8062664" cy="1656184"/>
          </a:xfr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s-AR" sz="2900" b="1" kern="1200" dirty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7376864" cy="19217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A399D-6DB0-4D36-B193-5E1033EA5958}" type="datetimeFigureOut">
              <a:rPr lang="es-AR"/>
              <a:pPr>
                <a:defRPr/>
              </a:pPr>
              <a:t>16/09/2014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CDC81E-8C95-4981-B1DE-8AA010F0BDC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23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8064896" cy="5001419"/>
          </a:xfrm>
        </p:spPr>
        <p:txBody>
          <a:bodyPr/>
          <a:lstStyle>
            <a:lvl1pPr marL="273050" indent="-273050">
              <a:spcBef>
                <a:spcPts val="1200"/>
              </a:spcBef>
              <a:buClr>
                <a:srgbClr val="DA1218"/>
              </a:buClr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628650" indent="-355600">
              <a:buClr>
                <a:srgbClr val="DA1218"/>
              </a:buClr>
              <a:buFont typeface="Wingdings" pitchFamily="2" charset="2"/>
              <a:buChar char=""/>
              <a:defRPr sz="2000">
                <a:latin typeface="Arial" pitchFamily="34" charset="0"/>
                <a:cs typeface="Arial" pitchFamily="34" charset="0"/>
              </a:defRPr>
            </a:lvl2pPr>
            <a:lvl3pPr marL="903288" indent="-274638">
              <a:buClr>
                <a:srgbClr val="DA1218"/>
              </a:buClr>
              <a:buFont typeface="Wingdings" pitchFamily="2" charset="2"/>
              <a:buChar char="ü"/>
              <a:defRPr sz="1800">
                <a:latin typeface="Arial" pitchFamily="34" charset="0"/>
                <a:cs typeface="Arial" pitchFamily="34" charset="0"/>
              </a:defRPr>
            </a:lvl3pPr>
            <a:lvl4pPr marL="1081088" indent="-177800">
              <a:buClr>
                <a:srgbClr val="DA1218"/>
              </a:buClr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1258888" indent="-177800"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C2DB-0EB2-4B29-9EE8-2D37A288635F}" type="datetimeFigureOut">
              <a:rPr lang="es-AR"/>
              <a:pPr>
                <a:defRPr/>
              </a:pPr>
              <a:t>16/09/2014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3C266-7C53-4E56-9C0C-D83010C0D89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5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8313" y="765175"/>
            <a:ext cx="8675687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1550" y="3429000"/>
            <a:ext cx="8172450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44824"/>
            <a:ext cx="7412360" cy="136207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3200" b="1" kern="1200" dirty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3512989"/>
            <a:ext cx="741236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BB70A-60DC-4D16-A91B-3B7635DC21A6}" type="datetimeFigureOut">
              <a:rPr lang="es-AR"/>
              <a:pPr>
                <a:defRPr/>
              </a:pPr>
              <a:t>16/09/2014</a:t>
            </a:fld>
            <a:endParaRPr lang="es-A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CB708C-886A-4A7E-9A0B-5781C3FA3FF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46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908720"/>
            <a:ext cx="3932884" cy="639762"/>
          </a:xfrm>
        </p:spPr>
        <p:txBody>
          <a:bodyPr anchor="b"/>
          <a:lstStyle>
            <a:lvl1pPr marL="0" indent="0">
              <a:buClr>
                <a:srgbClr val="C00000"/>
              </a:buClr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6" y="1569318"/>
            <a:ext cx="3932884" cy="4231010"/>
          </a:xfrm>
        </p:spPr>
        <p:txBody>
          <a:bodyPr/>
          <a:lstStyle>
            <a:lvl1pPr>
              <a:buClr>
                <a:srgbClr val="DA1218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34988" indent="-261938">
              <a:buClr>
                <a:srgbClr val="DA1218"/>
              </a:buClr>
              <a:buFont typeface="Wingdings" pitchFamily="2" charset="2"/>
              <a:buChar char="ä"/>
              <a:defRPr sz="1800">
                <a:latin typeface="Arial" pitchFamily="34" charset="0"/>
                <a:cs typeface="Arial" pitchFamily="34" charset="0"/>
              </a:defRPr>
            </a:lvl2pPr>
            <a:lvl3pPr marL="808038" indent="-273050">
              <a:buClr>
                <a:srgbClr val="DA1218"/>
              </a:buClr>
              <a:buFont typeface="Wingdings" pitchFamily="2" charset="2"/>
              <a:buChar char="ü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985838" indent="-177800">
              <a:buClr>
                <a:srgbClr val="DA1218"/>
              </a:buClr>
              <a:tabLst/>
              <a:defRPr sz="1400">
                <a:latin typeface="Arial" pitchFamily="34" charset="0"/>
                <a:cs typeface="Arial" pitchFamily="34" charset="0"/>
              </a:defRPr>
            </a:lvl4pPr>
            <a:lvl5pPr marL="1163638" indent="-177800">
              <a:buClr>
                <a:srgbClr val="DA1218"/>
              </a:buClr>
              <a:buFont typeface="Courier New" pitchFamily="49" charset="0"/>
              <a:buChar char="o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6097" y="908720"/>
            <a:ext cx="4041775" cy="639762"/>
          </a:xfrm>
        </p:spPr>
        <p:txBody>
          <a:bodyPr anchor="b"/>
          <a:lstStyle>
            <a:lvl1pPr marL="0" indent="0">
              <a:buClr>
                <a:srgbClr val="C00000"/>
              </a:buClr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835080" y="1561728"/>
            <a:ext cx="4040188" cy="4231010"/>
          </a:xfrm>
        </p:spPr>
        <p:txBody>
          <a:bodyPr/>
          <a:lstStyle>
            <a:lvl1pPr>
              <a:buClr>
                <a:srgbClr val="DA1218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34988" indent="-261938">
              <a:buClr>
                <a:srgbClr val="DA1218"/>
              </a:buClr>
              <a:buFont typeface="Wingdings" pitchFamily="2" charset="2"/>
              <a:buChar char="ä"/>
              <a:defRPr sz="1800">
                <a:latin typeface="Arial" pitchFamily="34" charset="0"/>
                <a:cs typeface="Arial" pitchFamily="34" charset="0"/>
              </a:defRPr>
            </a:lvl2pPr>
            <a:lvl3pPr marL="808038" indent="-273050">
              <a:buClr>
                <a:srgbClr val="DA1218"/>
              </a:buClr>
              <a:buFont typeface="Wingdings" pitchFamily="2" charset="2"/>
              <a:buChar char="ü"/>
              <a:defRPr sz="1600">
                <a:latin typeface="Arial" pitchFamily="34" charset="0"/>
                <a:cs typeface="Arial" pitchFamily="34" charset="0"/>
              </a:defRPr>
            </a:lvl3pPr>
            <a:lvl4pPr marL="985838" indent="-177800">
              <a:buClr>
                <a:srgbClr val="DA1218"/>
              </a:buClr>
              <a:defRPr sz="1400">
                <a:latin typeface="Arial" pitchFamily="34" charset="0"/>
                <a:cs typeface="Arial" pitchFamily="34" charset="0"/>
              </a:defRPr>
            </a:lvl4pPr>
            <a:lvl5pPr marL="1163638" indent="-177800">
              <a:buClr>
                <a:srgbClr val="DA1218"/>
              </a:buClr>
              <a:buFont typeface="Courier New" pitchFamily="49" charset="0"/>
              <a:buChar char="o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s-AR" b="1"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E2187-306F-42B2-9323-CF92BB0334F5}" type="datetimeFigureOut">
              <a:rPr lang="es-AR"/>
              <a:pPr>
                <a:defRPr/>
              </a:pPr>
              <a:t>16/09/2014</a:t>
            </a:fld>
            <a:endParaRPr lang="es-A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B3069B-6278-4EE6-8763-ED4584C12F9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758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106AF-B5FE-4C96-82DF-4A2509E09386}" type="datetimeFigureOut">
              <a:rPr lang="es-AR"/>
              <a:pPr>
                <a:defRPr/>
              </a:pPr>
              <a:t>16/09/2014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BF8553-9125-40A3-8B63-7C2059C4CB2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159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B33F-E23E-4FA3-B4B3-093066D3E875}" type="datetimeFigureOut">
              <a:rPr lang="es-AR"/>
              <a:pPr>
                <a:defRPr/>
              </a:pPr>
              <a:t>16/09/2014</a:t>
            </a:fld>
            <a:endParaRPr lang="es-A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31273-B532-4F37-8F2F-289C3C0FFC8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337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0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55650" y="0"/>
            <a:ext cx="7931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title style</a:t>
            </a:r>
            <a:endParaRPr lang="es-AR" altLang="es-AR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650" y="1125538"/>
            <a:ext cx="79311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text styles</a:t>
            </a:r>
          </a:p>
          <a:p>
            <a:pPr lvl="1"/>
            <a:r>
              <a:rPr lang="en-US" altLang="es-AR" smtClean="0"/>
              <a:t>Second level</a:t>
            </a:r>
          </a:p>
          <a:p>
            <a:pPr lvl="2"/>
            <a:r>
              <a:rPr lang="en-US" altLang="es-AR" smtClean="0"/>
              <a:t>Third level</a:t>
            </a:r>
          </a:p>
          <a:p>
            <a:pPr lvl="3"/>
            <a:r>
              <a:rPr lang="en-US" altLang="es-AR" smtClean="0"/>
              <a:t>Fourth level</a:t>
            </a:r>
          </a:p>
          <a:p>
            <a:pPr lvl="4"/>
            <a:r>
              <a:rPr lang="en-US" altLang="es-AR" smtClean="0"/>
              <a:t>Fifth level</a:t>
            </a:r>
            <a:endParaRPr lang="es-AR" altLang="es-A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6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014544-65DF-4C98-83F4-94F80EC260DF}" type="datetimeFigureOut">
              <a:rPr lang="es-AR"/>
              <a:pPr>
                <a:defRPr/>
              </a:pPr>
              <a:t>16/09/2014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E72441-2FFE-44D6-8883-BC9CD3D14D6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4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2" r:id="rId2"/>
    <p:sldLayoutId id="2147483725" r:id="rId3"/>
    <p:sldLayoutId id="2147483726" r:id="rId4"/>
    <p:sldLayoutId id="2147483727" r:id="rId5"/>
    <p:sldLayoutId id="2147483723" r:id="rId6"/>
    <p:sldLayoutId id="2147483728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AR"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Wingdings" panose="05000000000000000000" pitchFamily="2" charset="2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5600" indent="-177800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Wingdings" panose="05000000000000000000" pitchFamily="2" charset="2"/>
        <a:buChar char="ü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1813" indent="-176213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23900" indent="-192088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113" indent="-176213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s-AR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8697912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dirty="0"/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288" y="-3175"/>
            <a:ext cx="9158288" cy="6867525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07950" y="5516563"/>
            <a:ext cx="6551613" cy="100806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defPPr>
              <a:defRPr lang="es-ES"/>
            </a:defPPr>
            <a:lvl1pPr fontAlgn="base">
              <a:spcBef>
                <a:spcPct val="0"/>
              </a:spcBef>
              <a:spcAft>
                <a:spcPct val="0"/>
              </a:spcAft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5pPr>
            <a:lvl6pPr>
              <a:defRPr>
                <a:latin typeface="Arial" charset="0"/>
              </a:defRPr>
            </a:lvl6pPr>
            <a:lvl7pPr>
              <a:defRPr>
                <a:latin typeface="Arial" charset="0"/>
              </a:defRPr>
            </a:lvl7pPr>
            <a:lvl8pPr>
              <a:defRPr>
                <a:latin typeface="Arial" charset="0"/>
              </a:defRPr>
            </a:lvl8pPr>
            <a:lvl9pPr>
              <a:defRPr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AR" dirty="0" smtClean="0">
                <a:latin typeface="+mn-lt"/>
              </a:rPr>
              <a:t>Charla UT + CI (nombre </a:t>
            </a:r>
            <a:r>
              <a:rPr lang="es-AR" dirty="0" err="1" smtClean="0">
                <a:latin typeface="+mn-lt"/>
              </a:rPr>
              <a:t>pending</a:t>
            </a:r>
            <a:r>
              <a:rPr lang="es-AR" dirty="0" smtClean="0">
                <a:latin typeface="+mn-lt"/>
              </a:rPr>
              <a:t>)</a:t>
            </a:r>
            <a:endParaRPr lang="es-AR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s-AR" altLang="es-AR" sz="1800" dirty="0" smtClean="0">
                <a:latin typeface="Calibri" panose="020F0502020204030204" pitchFamily="34" charset="0"/>
              </a:rPr>
              <a:t> Objetivos</a:t>
            </a:r>
            <a:endParaRPr lang="es-AR" altLang="es-AR" sz="1600" dirty="0" smtClean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Agenda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endParaRPr lang="es-AR" altLang="es-AR" sz="1600" dirty="0" smtClean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Objetivos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s-AR" dirty="0" err="1" smtClean="0">
                <a:latin typeface="+mn-lt"/>
              </a:rPr>
              <a:t>Unit</a:t>
            </a:r>
            <a:r>
              <a:rPr lang="es-AR" dirty="0">
                <a:latin typeface="+mn-lt"/>
              </a:rPr>
              <a:t> </a:t>
            </a:r>
            <a:r>
              <a:rPr lang="es-AR" dirty="0" smtClean="0">
                <a:latin typeface="+mn-lt"/>
              </a:rPr>
              <a:t>Test-</a:t>
            </a:r>
            <a:r>
              <a:rPr lang="es-AR" dirty="0" err="1" smtClean="0">
                <a:latin typeface="+mn-lt"/>
              </a:rPr>
              <a:t>oriented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development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Tips</a:t>
            </a:r>
            <a:endParaRPr dirty="0">
              <a:latin typeface="+mn-lt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550" y="3513138"/>
            <a:ext cx="7412038" cy="1500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1600" dirty="0" err="1" smtClean="0">
                <a:latin typeface="+mn-lt"/>
              </a:rPr>
              <a:t>Tip</a:t>
            </a:r>
            <a:r>
              <a:rPr lang="es-AR" sz="1600" dirty="0" smtClean="0">
                <a:latin typeface="+mn-lt"/>
              </a:rPr>
              <a:t> 1….</a:t>
            </a: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 Maintainability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+mj-lt"/>
              </a:rPr>
              <a:t>Allows the internal implementation of the concrete classes to change without having to modify the application code.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altLang="es-AR" dirty="0" smtClean="0">
                <a:latin typeface="+mj-lt"/>
              </a:rPr>
              <a:t> </a:t>
            </a:r>
            <a:r>
              <a:rPr lang="es-AR" b="1" dirty="0" err="1">
                <a:latin typeface="+mj-lt"/>
              </a:rPr>
              <a:t>Extensibility</a:t>
            </a:r>
            <a:endParaRPr lang="es-AR" b="1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Allows the creation of different concrete classes which implement the interface without having to modify the application code.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s-AR" b="1" dirty="0" smtClean="0">
                <a:latin typeface="+mj-lt"/>
              </a:rPr>
              <a:t> </a:t>
            </a:r>
            <a:r>
              <a:rPr lang="es-AR" b="1" dirty="0" err="1" smtClean="0">
                <a:latin typeface="+mj-lt"/>
              </a:rPr>
              <a:t>Testability</a:t>
            </a:r>
            <a:r>
              <a:rPr lang="es-AR" dirty="0">
                <a:latin typeface="+mj-lt"/>
              </a:rPr>
              <a:t> </a:t>
            </a:r>
            <a:r>
              <a:rPr lang="es-AR" dirty="0" smtClean="0">
                <a:latin typeface="+mj-lt"/>
              </a:rPr>
              <a:t>(</a:t>
            </a:r>
            <a:r>
              <a:rPr lang="es-AR" dirty="0" err="1" smtClean="0">
                <a:latin typeface="+mj-lt"/>
              </a:rPr>
              <a:t>when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used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together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with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Tip</a:t>
            </a:r>
            <a:r>
              <a:rPr lang="es-AR" dirty="0" smtClean="0">
                <a:latin typeface="+mj-lt"/>
              </a:rPr>
              <a:t> 2)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Allows the use of Mock classes to unit test components 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Application code does not depend on the concrete class </a:t>
            </a:r>
            <a:endParaRPr lang="en-GB" altLang="es-AR" dirty="0" smtClean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 smtClean="0"/>
              <a:t>Tip </a:t>
            </a:r>
            <a:r>
              <a:rPr lang="en-US" sz="2700" dirty="0"/>
              <a:t>1: Program to an interface, not an implementation</a:t>
            </a:r>
            <a:endParaRPr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endParaRPr lang="en-GB" altLang="es-AR" dirty="0" smtClean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2: Use Constructor dependency injection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057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 Ideal for cases where a type will implement only some/part of the behaviour exposed by the superclass. 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Allows subclasses to implement new functionality without affecting other subclasses.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b="1" dirty="0">
                <a:latin typeface="+mj-lt"/>
              </a:rPr>
              <a:t> </a:t>
            </a:r>
            <a:r>
              <a:rPr lang="en-GB" b="1" dirty="0" smtClean="0">
                <a:latin typeface="+mj-lt"/>
              </a:rPr>
              <a:t>Allows behaviour to change on the fly.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 smtClean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 smtClean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 </a:t>
            </a:r>
            <a:r>
              <a:rPr lang="en-US" b="1" i="1" dirty="0">
                <a:latin typeface="+mj-lt"/>
              </a:rPr>
              <a:t>Prefer composition over inheritance as it is more malleable / easy to modify later, but do not use a compose-always approach</a:t>
            </a:r>
            <a:endParaRPr lang="en-GB" b="1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3: </a:t>
            </a:r>
            <a:r>
              <a:rPr lang="en-US" sz="2800" dirty="0" err="1"/>
              <a:t>Favour</a:t>
            </a:r>
            <a:r>
              <a:rPr lang="en-US" sz="2800" dirty="0"/>
              <a:t> composition over inheritance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99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6"/>
          <p:cNvSpPr>
            <a:spLocks noChangeShapeType="1"/>
          </p:cNvSpPr>
          <p:nvPr/>
        </p:nvSpPr>
        <p:spPr bwMode="auto">
          <a:xfrm>
            <a:off x="1158875" y="409733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36867" name="Picture 22" descr="final final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916862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1158875" y="409733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6869" name="Text Box 14"/>
          <p:cNvSpPr txBox="1">
            <a:spLocks noChangeArrowheads="1"/>
          </p:cNvSpPr>
          <p:nvPr/>
        </p:nvSpPr>
        <p:spPr bwMode="auto">
          <a:xfrm>
            <a:off x="6961188" y="3149600"/>
            <a:ext cx="1801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s-ES" altLang="es-AR" sz="1000" b="1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info@baufest.com</a:t>
            </a:r>
            <a:r>
              <a:rPr lang="en-US" altLang="es-AR" sz="10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algn="r"/>
            <a:r>
              <a:rPr lang="es-ES" altLang="es-AR" sz="10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baufest.com</a:t>
            </a:r>
            <a:endParaRPr lang="en-US" altLang="es-AR" sz="10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0" name="Text Box 15"/>
          <p:cNvSpPr txBox="1">
            <a:spLocks noChangeArrowheads="1"/>
          </p:cNvSpPr>
          <p:nvPr/>
        </p:nvSpPr>
        <p:spPr bwMode="auto">
          <a:xfrm>
            <a:off x="828675" y="3149600"/>
            <a:ext cx="16494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  <a:p>
            <a:endParaRPr lang="en-U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+54 (11) 4118-8080</a:t>
            </a: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Fax: +54 (11) 4118-8080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Roosevelt 1655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C1428BNC, Buenos Aires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</p:txBody>
      </p:sp>
      <p:sp>
        <p:nvSpPr>
          <p:cNvPr id="36871" name="Text Box 16"/>
          <p:cNvSpPr txBox="1">
            <a:spLocks noChangeArrowheads="1"/>
          </p:cNvSpPr>
          <p:nvPr/>
        </p:nvSpPr>
        <p:spPr bwMode="auto">
          <a:xfrm>
            <a:off x="5802313" y="3149600"/>
            <a:ext cx="15779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España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+34 91 745-2763</a:t>
            </a: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Fax: +34 91 561-5626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c/ Francisco Giralte, 2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28002, Madrid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España</a:t>
            </a:r>
          </a:p>
        </p:txBody>
      </p:sp>
      <p:sp>
        <p:nvSpPr>
          <p:cNvPr id="36872" name="Text Box 17"/>
          <p:cNvSpPr txBox="1">
            <a:spLocks noChangeArrowheads="1"/>
          </p:cNvSpPr>
          <p:nvPr/>
        </p:nvSpPr>
        <p:spPr bwMode="auto">
          <a:xfrm>
            <a:off x="2436813" y="3149600"/>
            <a:ext cx="19399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México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  <a:t>Tel.: +52 (55) 5284-2842 </a:t>
            </a:r>
            <a:b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  <a:t>Fax: +52 (55) 5284-2803 </a:t>
            </a:r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s-AR" altLang="es-AR" sz="900">
                <a:latin typeface="Calibri" panose="020F0502020204030204" pitchFamily="34" charset="0"/>
              </a:rPr>
              <a:t>Avda. Ejército Nacional 678,</a:t>
            </a:r>
            <a:br>
              <a:rPr lang="es-AR" altLang="es-AR" sz="900">
                <a:latin typeface="Calibri" panose="020F0502020204030204" pitchFamily="34" charset="0"/>
              </a:rPr>
            </a:br>
            <a:r>
              <a:rPr lang="es-AR" altLang="es-AR" sz="900">
                <a:latin typeface="Calibri" panose="020F0502020204030204" pitchFamily="34" charset="0"/>
              </a:rPr>
              <a:t>Col. Polanco Reforma, </a:t>
            </a:r>
          </a:p>
          <a:p>
            <a:r>
              <a:rPr lang="es-AR" altLang="es-AR" sz="900">
                <a:latin typeface="Calibri" panose="020F0502020204030204" pitchFamily="34" charset="0"/>
              </a:rPr>
              <a:t>Distrito Federal C.P. 11550 </a:t>
            </a:r>
          </a:p>
          <a:p>
            <a:r>
              <a:rPr lang="es-MX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México D.F.</a:t>
            </a:r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3" name="Text Box 17"/>
          <p:cNvSpPr txBox="1">
            <a:spLocks noChangeArrowheads="1"/>
          </p:cNvSpPr>
          <p:nvPr/>
        </p:nvSpPr>
        <p:spPr bwMode="auto">
          <a:xfrm>
            <a:off x="4217988" y="3149600"/>
            <a:ext cx="193992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USA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</a:t>
            </a:r>
            <a:r>
              <a:rPr lang="es-AR" altLang="es-AR" sz="900">
                <a:latin typeface="Calibri" panose="020F0502020204030204" pitchFamily="34" charset="0"/>
              </a:rPr>
              <a:t>  +1 (617) 275-2420</a:t>
            </a:r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es-AR" sz="900">
                <a:latin typeface="Calibri" panose="020F0502020204030204" pitchFamily="34" charset="0"/>
              </a:rPr>
              <a:t>1 Broadway 14th floor</a:t>
            </a:r>
            <a:br>
              <a:rPr lang="en-US" altLang="es-AR" sz="900">
                <a:latin typeface="Calibri" panose="020F0502020204030204" pitchFamily="34" charset="0"/>
              </a:rPr>
            </a:br>
            <a:r>
              <a:rPr lang="en-US" altLang="es-AR" sz="900">
                <a:latin typeface="Calibri" panose="020F0502020204030204" pitchFamily="34" charset="0"/>
              </a:rPr>
              <a:t>Cambridge, MA 02142</a:t>
            </a:r>
          </a:p>
          <a:p>
            <a:r>
              <a:rPr lang="es-AR" altLang="es-AR" sz="900">
                <a:latin typeface="Calibri" panose="020F0502020204030204" pitchFamily="34" charset="0"/>
              </a:rPr>
              <a:t>EE.UU</a:t>
            </a:r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4" name="Text Box 15"/>
          <p:cNvSpPr txBox="1">
            <a:spLocks noChangeArrowheads="1"/>
          </p:cNvSpPr>
          <p:nvPr/>
        </p:nvSpPr>
        <p:spPr bwMode="auto">
          <a:xfrm>
            <a:off x="828675" y="4508500"/>
            <a:ext cx="16494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Santa Fe</a:t>
            </a:r>
          </a:p>
          <a:p>
            <a:endParaRPr lang="en-U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+54 (342) 412-0368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San Jerónimo 1838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S3000FPP, Santa Fe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</p:txBody>
      </p:sp>
      <p:sp>
        <p:nvSpPr>
          <p:cNvPr id="36875" name="1 Título"/>
          <p:cNvSpPr txBox="1">
            <a:spLocks/>
          </p:cNvSpPr>
          <p:nvPr/>
        </p:nvSpPr>
        <p:spPr bwMode="auto">
          <a:xfrm>
            <a:off x="755650" y="0"/>
            <a:ext cx="7931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AR" sz="3200" b="1">
                <a:latin typeface="Calibri" panose="020F0502020204030204" pitchFamily="34" charset="0"/>
              </a:rPr>
              <a:t>¡Muchas Gracias!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</TotalTime>
  <Words>264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  <vt:lpstr>Agenda</vt:lpstr>
      <vt:lpstr>Objetivos</vt:lpstr>
      <vt:lpstr>Unit Test-oriented development Tips</vt:lpstr>
      <vt:lpstr>Tip 1: Program to an interface, not an implementation</vt:lpstr>
      <vt:lpstr>Tip 2: Use Constructor dependency injection</vt:lpstr>
      <vt:lpstr>Tip 3: Favour composition over inheritance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BFNB11132</dc:creator>
  <cp:lastModifiedBy>Christian Alejandro Smirnoff</cp:lastModifiedBy>
  <cp:revision>533</cp:revision>
  <cp:lastPrinted>2012-09-11T19:01:15Z</cp:lastPrinted>
  <dcterms:created xsi:type="dcterms:W3CDTF">2011-06-03T14:43:18Z</dcterms:created>
  <dcterms:modified xsi:type="dcterms:W3CDTF">2014-09-16T14:34:33Z</dcterms:modified>
</cp:coreProperties>
</file>