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29"/>
  </p:notesMasterIdLst>
  <p:handoutMasterIdLst>
    <p:handoutMasterId r:id="rId30"/>
  </p:handoutMasterIdLst>
  <p:sldIdLst>
    <p:sldId id="321" r:id="rId4"/>
    <p:sldId id="327" r:id="rId5"/>
    <p:sldId id="366" r:id="rId6"/>
    <p:sldId id="343" r:id="rId7"/>
    <p:sldId id="358" r:id="rId8"/>
    <p:sldId id="367" r:id="rId9"/>
    <p:sldId id="368" r:id="rId10"/>
    <p:sldId id="369" r:id="rId11"/>
    <p:sldId id="370" r:id="rId12"/>
    <p:sldId id="371" r:id="rId13"/>
    <p:sldId id="381" r:id="rId14"/>
    <p:sldId id="372" r:id="rId15"/>
    <p:sldId id="373" r:id="rId16"/>
    <p:sldId id="380" r:id="rId17"/>
    <p:sldId id="374" r:id="rId18"/>
    <p:sldId id="379" r:id="rId19"/>
    <p:sldId id="375" r:id="rId20"/>
    <p:sldId id="376" r:id="rId21"/>
    <p:sldId id="377" r:id="rId22"/>
    <p:sldId id="387" r:id="rId23"/>
    <p:sldId id="378" r:id="rId24"/>
    <p:sldId id="382" r:id="rId25"/>
    <p:sldId id="386" r:id="rId26"/>
    <p:sldId id="383" r:id="rId27"/>
    <p:sldId id="34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smtClean="0"/>
              <a:t>Parte </a:t>
            </a:r>
            <a:r>
              <a:rPr lang="es-AR" sz="2400" dirty="0" smtClean="0"/>
              <a:t>I: </a:t>
            </a:r>
            <a:r>
              <a:rPr lang="es-AR" sz="2400" dirty="0" err="1" smtClean="0"/>
              <a:t>Tests</a:t>
            </a:r>
            <a:r>
              <a:rPr lang="es-AR" sz="2400" dirty="0" smtClean="0"/>
              <a:t> Unitarios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0359788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No </a:t>
            </a:r>
            <a:r>
              <a:rPr lang="en-GB" dirty="0" err="1" smtClean="0">
                <a:latin typeface="Avenir 45 Book (Body)"/>
              </a:rPr>
              <a:t>mezclar</a:t>
            </a:r>
            <a:r>
              <a:rPr lang="en-GB" dirty="0" smtClean="0">
                <a:latin typeface="Avenir 45 Book (Body)"/>
              </a:rPr>
              <a:t> el </a:t>
            </a:r>
            <a:r>
              <a:rPr lang="en-GB" dirty="0" err="1" smtClean="0">
                <a:latin typeface="Avenir 45 Book (Body)"/>
              </a:rPr>
              <a:t>grafo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instanciación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objetos</a:t>
            </a:r>
            <a:r>
              <a:rPr lang="en-GB" dirty="0" smtClean="0">
                <a:latin typeface="Avenir 45 Book (Body)"/>
              </a:rPr>
              <a:t> con la </a:t>
            </a:r>
            <a:r>
              <a:rPr lang="en-GB" dirty="0" err="1" smtClean="0">
                <a:latin typeface="Avenir 45 Book (Body)"/>
              </a:rPr>
              <a:t>lógica</a:t>
            </a:r>
            <a:r>
              <a:rPr lang="en-GB" dirty="0" smtClean="0">
                <a:latin typeface="Avenir 45 Book (Body)"/>
              </a:rPr>
              <a:t> de la </a:t>
            </a:r>
            <a:r>
              <a:rPr lang="en-GB" dirty="0" err="1" smtClean="0">
                <a:latin typeface="Avenir 45 Book (Body)"/>
              </a:rPr>
              <a:t>aplicación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s-AR" dirty="0" smtClean="0">
                <a:latin typeface="Avenir 45 Book (Body)"/>
              </a:rPr>
              <a:t> Pedir los objetos, no ir a buscarlos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</a:t>
            </a:r>
            <a:r>
              <a:rPr lang="en-US" dirty="0" smtClean="0">
                <a:latin typeface="Avenir 45 Book (Body)"/>
              </a:rPr>
              <a:t>No </a:t>
            </a:r>
            <a:r>
              <a:rPr lang="en-US" dirty="0" err="1" smtClean="0">
                <a:latin typeface="Avenir 45 Book (Body)"/>
              </a:rPr>
              <a:t>escribir</a:t>
            </a:r>
            <a:r>
              <a:rPr lang="en-US" dirty="0" smtClean="0">
                <a:latin typeface="Avenir 45 Book (Body)"/>
              </a:rPr>
              <a:t> </a:t>
            </a:r>
            <a:r>
              <a:rPr lang="en-US" dirty="0" err="1" smtClean="0">
                <a:latin typeface="Avenir 45 Book (Body)"/>
              </a:rPr>
              <a:t>lógica</a:t>
            </a:r>
            <a:r>
              <a:rPr lang="en-US" dirty="0" smtClean="0">
                <a:latin typeface="Avenir 45 Book (Body)"/>
              </a:rPr>
              <a:t> </a:t>
            </a:r>
            <a:r>
              <a:rPr lang="en-US" dirty="0" err="1" smtClean="0">
                <a:latin typeface="Avenir 45 Book (Body)"/>
              </a:rPr>
              <a:t>en</a:t>
            </a:r>
            <a:r>
              <a:rPr lang="en-US" dirty="0" smtClean="0">
                <a:latin typeface="Avenir 45 Book (Body)"/>
              </a:rPr>
              <a:t> el constructor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</a:t>
            </a:r>
            <a:r>
              <a:rPr lang="en-US" dirty="0" err="1" smtClean="0">
                <a:latin typeface="Avenir 45 Book (Body)"/>
              </a:rPr>
              <a:t>Tener</a:t>
            </a:r>
            <a:r>
              <a:rPr lang="en-US" dirty="0" smtClean="0">
                <a:latin typeface="Avenir 45 Book (Body)"/>
              </a:rPr>
              <a:t> </a:t>
            </a:r>
            <a:r>
              <a:rPr lang="en-US" dirty="0" err="1" smtClean="0">
                <a:latin typeface="Avenir 45 Book (Body)"/>
              </a:rPr>
              <a:t>cuidado</a:t>
            </a:r>
            <a:r>
              <a:rPr lang="en-US" dirty="0" smtClean="0">
                <a:latin typeface="Avenir 45 Book (Body)"/>
              </a:rPr>
              <a:t> con </a:t>
            </a:r>
            <a:r>
              <a:rPr lang="en-US" dirty="0" err="1" smtClean="0">
                <a:latin typeface="Avenir 45 Book (Body)"/>
              </a:rPr>
              <a:t>estad</a:t>
            </a:r>
            <a:r>
              <a:rPr lang="en-US" dirty="0" err="1" smtClean="0">
                <a:latin typeface="Avenir 45 Book (Body)"/>
              </a:rPr>
              <a:t>o</a:t>
            </a:r>
            <a:r>
              <a:rPr lang="en-US" dirty="0" smtClean="0">
                <a:latin typeface="Avenir 45 Book (Body)"/>
              </a:rPr>
              <a:t> global y singletons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</a:t>
            </a:r>
            <a:r>
              <a:rPr lang="en-US" dirty="0" err="1" smtClean="0">
                <a:latin typeface="Avenir 45 Book (Body)"/>
              </a:rPr>
              <a:t>Tener</a:t>
            </a:r>
            <a:r>
              <a:rPr lang="en-US" dirty="0" smtClean="0">
                <a:latin typeface="Avenir 45 Book (Body)"/>
              </a:rPr>
              <a:t> </a:t>
            </a:r>
            <a:r>
              <a:rPr lang="en-US" dirty="0" err="1" smtClean="0">
                <a:latin typeface="Avenir 45 Book (Body)"/>
              </a:rPr>
              <a:t>cuidado</a:t>
            </a:r>
            <a:r>
              <a:rPr lang="en-US" dirty="0" smtClean="0">
                <a:latin typeface="Avenir 45 Book (Body)"/>
              </a:rPr>
              <a:t> con </a:t>
            </a:r>
            <a:r>
              <a:rPr lang="en-US" dirty="0" err="1" smtClean="0">
                <a:latin typeface="Avenir 45 Book (Body)"/>
              </a:rPr>
              <a:t>métodos</a:t>
            </a:r>
            <a:r>
              <a:rPr lang="en-US" dirty="0" smtClean="0">
                <a:latin typeface="Avenir 45 Book (Body)"/>
              </a:rPr>
              <a:t> </a:t>
            </a:r>
            <a:r>
              <a:rPr lang="en-US" dirty="0" err="1" smtClean="0">
                <a:latin typeface="Avenir 45 Book (Body)"/>
              </a:rPr>
              <a:t>estáticos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</a:t>
            </a:r>
            <a:r>
              <a:rPr lang="en-US" dirty="0" err="1" smtClean="0">
                <a:latin typeface="Avenir 45 Book (Body)"/>
              </a:rPr>
              <a:t>Elegir</a:t>
            </a:r>
            <a:r>
              <a:rPr lang="en-US" dirty="0" smtClean="0">
                <a:latin typeface="Avenir 45 Book (Body)"/>
              </a:rPr>
              <a:t> el </a:t>
            </a:r>
            <a:r>
              <a:rPr lang="en-US" dirty="0" err="1" smtClean="0">
                <a:latin typeface="Avenir 45 Book (Body)"/>
              </a:rPr>
              <a:t>polimorfismo</a:t>
            </a:r>
            <a:r>
              <a:rPr lang="en-US" dirty="0" smtClean="0">
                <a:latin typeface="Avenir 45 Book (Body)"/>
              </a:rPr>
              <a:t> </a:t>
            </a:r>
            <a:r>
              <a:rPr lang="en-US" dirty="0" err="1" smtClean="0">
                <a:latin typeface="Avenir 45 Book (Body)"/>
              </a:rPr>
              <a:t>por</a:t>
            </a:r>
            <a:r>
              <a:rPr lang="en-US" dirty="0" smtClean="0">
                <a:latin typeface="Avenir 45 Book (Body)"/>
              </a:rPr>
              <a:t> </a:t>
            </a:r>
            <a:r>
              <a:rPr lang="en-US" dirty="0" err="1" smtClean="0">
                <a:latin typeface="Avenir 45 Book (Body)"/>
              </a:rPr>
              <a:t>sobre</a:t>
            </a:r>
            <a:r>
              <a:rPr lang="en-US" dirty="0" smtClean="0">
                <a:latin typeface="Avenir 45 Book (Body)"/>
              </a:rPr>
              <a:t> los </a:t>
            </a:r>
            <a:r>
              <a:rPr lang="en-US" dirty="0" err="1" smtClean="0">
                <a:latin typeface="Avenir 45 Book (Body)"/>
              </a:rPr>
              <a:t>condicionales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</a:t>
            </a:r>
            <a:r>
              <a:rPr lang="en-US" dirty="0" smtClean="0">
                <a:latin typeface="Avenir 45 Book (Body)"/>
              </a:rPr>
              <a:t>No </a:t>
            </a:r>
            <a:r>
              <a:rPr lang="en-US" dirty="0" err="1" smtClean="0">
                <a:latin typeface="Avenir 45 Book (Body)"/>
              </a:rPr>
              <a:t>mezclar</a:t>
            </a:r>
            <a:r>
              <a:rPr lang="en-US" dirty="0" smtClean="0">
                <a:latin typeface="Avenir 45 Book (Body)"/>
              </a:rPr>
              <a:t> </a:t>
            </a:r>
            <a:r>
              <a:rPr lang="en-US" dirty="0" err="1" smtClean="0">
                <a:latin typeface="Avenir 45 Book (Body)"/>
              </a:rPr>
              <a:t>objetos</a:t>
            </a:r>
            <a:r>
              <a:rPr lang="en-US" dirty="0" smtClean="0">
                <a:latin typeface="Avenir 45 Book (Body)"/>
              </a:rPr>
              <a:t> de </a:t>
            </a:r>
            <a:r>
              <a:rPr lang="en-US" dirty="0" err="1" smtClean="0">
                <a:latin typeface="Avenir 45 Book (Body)"/>
              </a:rPr>
              <a:t>servicio</a:t>
            </a:r>
            <a:r>
              <a:rPr lang="en-US" dirty="0" smtClean="0">
                <a:latin typeface="Avenir 45 Book (Body)"/>
              </a:rPr>
              <a:t> con </a:t>
            </a:r>
            <a:r>
              <a:rPr lang="en-US" dirty="0" err="1" smtClean="0">
                <a:latin typeface="Avenir 45 Book (Body)"/>
              </a:rPr>
              <a:t>objetos</a:t>
            </a:r>
            <a:r>
              <a:rPr lang="en-US" dirty="0" smtClean="0">
                <a:latin typeface="Avenir 45 Book (Body)"/>
              </a:rPr>
              <a:t> de valor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</a:t>
            </a:r>
            <a:r>
              <a:rPr lang="en-US" dirty="0" smtClean="0">
                <a:latin typeface="Avenir 45 Book (Body)"/>
              </a:rPr>
              <a:t>No </a:t>
            </a:r>
            <a:r>
              <a:rPr lang="en-US" dirty="0" err="1" smtClean="0">
                <a:latin typeface="Avenir 45 Book (Body)"/>
              </a:rPr>
              <a:t>mezclar</a:t>
            </a:r>
            <a:r>
              <a:rPr lang="en-US" dirty="0" smtClean="0">
                <a:latin typeface="Avenir 45 Book (Body)"/>
              </a:rPr>
              <a:t> </a:t>
            </a:r>
            <a:r>
              <a:rPr lang="en-US" dirty="0" err="1" smtClean="0">
                <a:latin typeface="Avenir 45 Book (Body)"/>
              </a:rPr>
              <a:t>responsabilidades</a:t>
            </a:r>
            <a:endParaRPr lang="es-AR" dirty="0">
              <a:latin typeface="Avenir 45 Book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6: </a:t>
            </a:r>
            <a:r>
              <a:rPr lang="en-US" sz="3600" dirty="0" err="1" smtClean="0">
                <a:solidFill>
                  <a:schemeClr val="bg1"/>
                </a:solidFill>
              </a:rPr>
              <a:t>Escribiendo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código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testeable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3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9759287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Evitan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acoplar</a:t>
            </a:r>
            <a:r>
              <a:rPr lang="en-GB" dirty="0" smtClean="0">
                <a:latin typeface="Avenir 45 Book (Body)"/>
              </a:rPr>
              <a:t> el </a:t>
            </a:r>
            <a:r>
              <a:rPr lang="en-GB" dirty="0" err="1" smtClean="0">
                <a:latin typeface="Avenir 45 Book (Body)"/>
              </a:rPr>
              <a:t>código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directamente</a:t>
            </a:r>
            <a:r>
              <a:rPr lang="en-GB" dirty="0" smtClean="0">
                <a:latin typeface="Avenir 45 Book (Body)"/>
              </a:rPr>
              <a:t> a </a:t>
            </a:r>
            <a:r>
              <a:rPr lang="en-GB" dirty="0" err="1" smtClean="0">
                <a:latin typeface="Avenir 45 Book (Body)"/>
              </a:rPr>
              <a:t>librerías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terceros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Se </a:t>
            </a:r>
            <a:r>
              <a:rPr lang="en-GB" dirty="0" err="1" smtClean="0">
                <a:latin typeface="Avenir 45 Book (Body)"/>
              </a:rPr>
              <a:t>puede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cambiar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librería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terceros</a:t>
            </a:r>
            <a:r>
              <a:rPr lang="en-GB" dirty="0" smtClean="0">
                <a:latin typeface="Avenir 45 Book (Body)"/>
              </a:rPr>
              <a:t> sin </a:t>
            </a:r>
            <a:r>
              <a:rPr lang="en-GB" dirty="0" err="1" smtClean="0">
                <a:latin typeface="Avenir 45 Book (Body)"/>
              </a:rPr>
              <a:t>cambiar</a:t>
            </a:r>
            <a:r>
              <a:rPr lang="en-GB" dirty="0" smtClean="0">
                <a:latin typeface="Avenir 45 Book (Body)"/>
              </a:rPr>
              <a:t> el </a:t>
            </a:r>
            <a:r>
              <a:rPr lang="en-GB" dirty="0" err="1" smtClean="0">
                <a:latin typeface="Avenir 45 Book (Body)"/>
              </a:rPr>
              <a:t>código</a:t>
            </a:r>
            <a:r>
              <a:rPr lang="en-GB" dirty="0" smtClean="0">
                <a:latin typeface="Avenir 45 Book (Body)"/>
              </a:rPr>
              <a:t> de la </a:t>
            </a:r>
            <a:r>
              <a:rPr lang="en-GB" dirty="0" err="1" smtClean="0">
                <a:latin typeface="Avenir 45 Book (Body)"/>
              </a:rPr>
              <a:t>aplicación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i="1" dirty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Permiten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usar</a:t>
            </a:r>
            <a:r>
              <a:rPr lang="en-GB" dirty="0" smtClean="0">
                <a:latin typeface="Avenir 45 Book (Body)"/>
              </a:rPr>
              <a:t> mocks de </a:t>
            </a:r>
            <a:r>
              <a:rPr lang="en-GB" dirty="0" err="1" smtClean="0">
                <a:latin typeface="Avenir 45 Book (Body)"/>
              </a:rPr>
              <a:t>dependencias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b="1" dirty="0" err="1" smtClean="0">
                <a:latin typeface="Avenir 45 Book (Body)"/>
              </a:rPr>
              <a:t>estáticas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terceros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Evitan</a:t>
            </a:r>
            <a:r>
              <a:rPr lang="en-GB" dirty="0" smtClean="0">
                <a:latin typeface="Avenir 45 Book (Body)"/>
              </a:rPr>
              <a:t> el </a:t>
            </a:r>
            <a:r>
              <a:rPr lang="en-GB" dirty="0" err="1" smtClean="0">
                <a:latin typeface="Avenir 45 Book (Body)"/>
              </a:rPr>
              <a:t>uso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clases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específicas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librerías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terceros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en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tu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código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No </a:t>
            </a:r>
            <a:r>
              <a:rPr lang="en-GB" b="1" dirty="0" err="1" smtClean="0">
                <a:latin typeface="Avenir 45 Book (Body)"/>
              </a:rPr>
              <a:t>siempre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es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necesario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usar</a:t>
            </a:r>
            <a:r>
              <a:rPr lang="en-GB" dirty="0" smtClean="0">
                <a:latin typeface="Avenir 45 Book (Body)"/>
              </a:rPr>
              <a:t> wrappers para </a:t>
            </a:r>
            <a:r>
              <a:rPr lang="en-GB" dirty="0" err="1" smtClean="0">
                <a:latin typeface="Avenir 45 Book (Body)"/>
              </a:rPr>
              <a:t>dependencias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terceros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68931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7: </a:t>
            </a:r>
            <a:r>
              <a:rPr lang="en-US" sz="3600" dirty="0" smtClean="0">
                <a:solidFill>
                  <a:schemeClr val="bg1"/>
                </a:solidFill>
              </a:rPr>
              <a:t>Wrappers para </a:t>
            </a:r>
            <a:r>
              <a:rPr lang="en-US" sz="3600" dirty="0" err="1" smtClean="0">
                <a:solidFill>
                  <a:schemeClr val="bg1"/>
                </a:solidFill>
              </a:rPr>
              <a:t>encapsular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dependencias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estáticas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60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Cleanup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</a:t>
            </a:r>
            <a:r>
              <a:rPr lang="en-US" sz="3600" dirty="0" err="1" smtClean="0">
                <a:solidFill>
                  <a:schemeClr val="bg1"/>
                </a:solidFill>
              </a:rPr>
              <a:t>Crear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configuración</a:t>
            </a:r>
            <a:r>
              <a:rPr lang="en-US" sz="3600" dirty="0" smtClean="0">
                <a:solidFill>
                  <a:schemeClr val="bg1"/>
                </a:solidFill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</a:rPr>
              <a:t>MSBuild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51" y="2399007"/>
            <a:ext cx="9225897" cy="2869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092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Build de la </a:t>
            </a:r>
            <a:r>
              <a:rPr lang="en-GB" dirty="0" err="1" smtClean="0">
                <a:latin typeface="Avenir 45 Book (Body)"/>
              </a:rPr>
              <a:t>solución</a:t>
            </a:r>
            <a:endParaRPr lang="en-GB" dirty="0">
              <a:latin typeface="Avenir 45 Book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8: </a:t>
            </a:r>
            <a:r>
              <a:rPr lang="en-US" sz="3600" dirty="0" err="1">
                <a:solidFill>
                  <a:schemeClr val="bg1"/>
                </a:solidFill>
              </a:rPr>
              <a:t>Crear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configuración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8" y="2916111"/>
            <a:ext cx="11222603" cy="1285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841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Ejecutar</a:t>
            </a:r>
            <a:r>
              <a:rPr lang="en-GB" dirty="0" smtClean="0">
                <a:latin typeface="Avenir 45 Book (Body)"/>
              </a:rPr>
              <a:t> tests </a:t>
            </a:r>
            <a:r>
              <a:rPr lang="en-GB" dirty="0" err="1" smtClean="0">
                <a:latin typeface="Avenir 45 Book (Body)"/>
              </a:rPr>
              <a:t>unitarios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8: </a:t>
            </a:r>
            <a:r>
              <a:rPr lang="en-US" sz="3600" dirty="0" err="1">
                <a:solidFill>
                  <a:schemeClr val="bg1"/>
                </a:solidFill>
              </a:rPr>
              <a:t>Crear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configuración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7" y="2099654"/>
            <a:ext cx="10733425" cy="3318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384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Publicar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sitios</a:t>
            </a:r>
            <a:r>
              <a:rPr lang="en-GB" dirty="0" smtClean="0">
                <a:latin typeface="Avenir 45 Book (Body)"/>
              </a:rPr>
              <a:t> web y </a:t>
            </a:r>
            <a:r>
              <a:rPr lang="en-GB" dirty="0" err="1" smtClean="0">
                <a:latin typeface="Avenir 45 Book (Body)"/>
              </a:rPr>
              <a:t>servicios</a:t>
            </a:r>
            <a:r>
              <a:rPr lang="en-GB" dirty="0" smtClean="0">
                <a:latin typeface="Avenir 45 Book (Body)"/>
              </a:rPr>
              <a:t> (</a:t>
            </a:r>
            <a:r>
              <a:rPr lang="en-GB" dirty="0" err="1" smtClean="0">
                <a:latin typeface="Avenir 45 Book (Body)"/>
              </a:rPr>
              <a:t>opcional</a:t>
            </a:r>
            <a:r>
              <a:rPr lang="en-GB" dirty="0" smtClean="0">
                <a:latin typeface="Avenir 45 Book (Body)"/>
              </a:rPr>
              <a:t>)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8: </a:t>
            </a:r>
            <a:r>
              <a:rPr lang="en-US" sz="3600" dirty="0" err="1">
                <a:solidFill>
                  <a:schemeClr val="bg1"/>
                </a:solidFill>
              </a:rPr>
              <a:t>Crear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configuración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1" y="2502374"/>
            <a:ext cx="11656498" cy="2113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999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Deploy </a:t>
            </a:r>
            <a:r>
              <a:rPr lang="en-GB" dirty="0">
                <a:latin typeface="Avenir 45 Book (Body)"/>
              </a:rPr>
              <a:t>(</a:t>
            </a:r>
            <a:r>
              <a:rPr lang="en-GB" dirty="0" err="1" smtClean="0">
                <a:latin typeface="Avenir 45 Book (Body)"/>
              </a:rPr>
              <a:t>opcional</a:t>
            </a:r>
            <a:r>
              <a:rPr lang="en-GB" dirty="0" smtClean="0">
                <a:latin typeface="Avenir 45 Book (Body)"/>
              </a:rPr>
              <a:t>)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8: </a:t>
            </a:r>
            <a:r>
              <a:rPr lang="en-US" sz="3600" dirty="0" err="1">
                <a:solidFill>
                  <a:schemeClr val="bg1"/>
                </a:solidFill>
              </a:rPr>
              <a:t>Crear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configuración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5" y="2449918"/>
            <a:ext cx="10752535" cy="247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004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8: </a:t>
            </a:r>
            <a:r>
              <a:rPr lang="en-US" sz="3600" dirty="0" err="1">
                <a:solidFill>
                  <a:schemeClr val="bg1"/>
                </a:solidFill>
              </a:rPr>
              <a:t>Crear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configuración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3" y="1590197"/>
            <a:ext cx="9383294" cy="4046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543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</a:t>
            </a:r>
            <a:r>
              <a:rPr lang="en-US" sz="3600" dirty="0" err="1" smtClean="0">
                <a:solidFill>
                  <a:schemeClr val="bg1"/>
                </a:solidFill>
              </a:rPr>
              <a:t>Subir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solución</a:t>
            </a:r>
            <a:r>
              <a:rPr lang="en-US" sz="3600" dirty="0" smtClean="0">
                <a:solidFill>
                  <a:schemeClr val="bg1"/>
                </a:solidFill>
              </a:rPr>
              <a:t> a </a:t>
            </a:r>
            <a:r>
              <a:rPr lang="en-US" sz="3600" dirty="0" err="1" smtClean="0">
                <a:solidFill>
                  <a:schemeClr val="bg1"/>
                </a:solidFill>
              </a:rPr>
              <a:t>Integración</a:t>
            </a:r>
            <a:r>
              <a:rPr lang="en-US" sz="3600" dirty="0" smtClean="0">
                <a:solidFill>
                  <a:schemeClr val="bg1"/>
                </a:solidFill>
              </a:rPr>
              <a:t> Continua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Setup de la </a:t>
            </a:r>
            <a:r>
              <a:rPr lang="en-GB" dirty="0" err="1" smtClean="0">
                <a:latin typeface="Avenir 45 Book (Body)"/>
              </a:rPr>
              <a:t>tarea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Integración</a:t>
            </a:r>
            <a:r>
              <a:rPr lang="en-GB" dirty="0" smtClean="0">
                <a:latin typeface="Avenir 45 Book (Body)"/>
              </a:rPr>
              <a:t> Continua (</a:t>
            </a:r>
            <a:r>
              <a:rPr lang="en-GB" dirty="0">
                <a:latin typeface="Avenir 45 Book (Body)"/>
              </a:rPr>
              <a:t>Jenkins)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00" y="1877008"/>
            <a:ext cx="7972199" cy="4225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837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9: </a:t>
            </a:r>
            <a:r>
              <a:rPr lang="en-US" sz="3600" dirty="0" err="1">
                <a:solidFill>
                  <a:schemeClr val="bg1"/>
                </a:solidFill>
              </a:rPr>
              <a:t>Subir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solución</a:t>
            </a:r>
            <a:r>
              <a:rPr lang="en-US" sz="3600" dirty="0">
                <a:solidFill>
                  <a:schemeClr val="bg1"/>
                </a:solidFill>
              </a:rPr>
              <a:t> a </a:t>
            </a:r>
            <a:r>
              <a:rPr lang="en-US" sz="3600" dirty="0" err="1">
                <a:solidFill>
                  <a:schemeClr val="bg1"/>
                </a:solidFill>
              </a:rPr>
              <a:t>Integración</a:t>
            </a:r>
            <a:r>
              <a:rPr lang="en-US" sz="3600" dirty="0">
                <a:solidFill>
                  <a:schemeClr val="bg1"/>
                </a:solidFill>
              </a:rPr>
              <a:t> Continua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Ejecutar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archivo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MSBuild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8" y="2822321"/>
            <a:ext cx="11200084" cy="147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578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663925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Objetivos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379460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Tests Unitarios: Tips de Arquitectura</a:t>
              </a:r>
              <a:endParaRPr lang="da-DK" dirty="0" smtClean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3094995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Tests Unitarios: Ejemplos de Arquitectura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3810530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Resumen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526064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Preguntas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03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Resumen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Resumen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s-AR" dirty="0" smtClean="0">
                <a:latin typeface="Avenir 45 Book (Body)"/>
              </a:rPr>
              <a:t>Estas prácticas: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s-AR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s-AR" dirty="0" smtClean="0">
                <a:latin typeface="Avenir 45 Book (Body)"/>
              </a:rPr>
              <a:t> Hacen tu código más </a:t>
            </a:r>
            <a:r>
              <a:rPr lang="es-AR" dirty="0" err="1" smtClean="0">
                <a:latin typeface="Avenir 45 Book (Body)"/>
              </a:rPr>
              <a:t>mantenible</a:t>
            </a:r>
            <a:endParaRPr lang="es-AR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s-AR" dirty="0" smtClean="0">
                <a:latin typeface="Avenir 45 Book (Body)"/>
              </a:rPr>
              <a:t> Minimizan la cantidad de errores en el producto final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s-AR" dirty="0">
                <a:latin typeface="Avenir 45 Book (Body)"/>
              </a:rPr>
              <a:t> </a:t>
            </a:r>
            <a:r>
              <a:rPr lang="es-AR" dirty="0" smtClean="0">
                <a:latin typeface="Avenir 45 Book (Body)"/>
              </a:rPr>
              <a:t>Permiten detectar tempranamente errores en el entorno de desarrollo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s-AR" dirty="0" smtClean="0">
                <a:latin typeface="Avenir 45 Book (Body)"/>
              </a:rPr>
              <a:t> Reducen el desarrollo y mantenimiento durante el ciclo de vida del proyecto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s-AR" dirty="0" smtClean="0">
                <a:latin typeface="Avenir 45 Book (Body)"/>
              </a:rPr>
              <a:t> </a:t>
            </a:r>
            <a:r>
              <a:rPr lang="es-AR" b="1" dirty="0" smtClean="0">
                <a:latin typeface="Avenir 45 Book (Body)"/>
              </a:rPr>
              <a:t>Mejoran la calidad del producto final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Resumen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US" dirty="0" err="1" smtClean="0">
                <a:latin typeface="Avenir 45 Book (Body)"/>
              </a:rPr>
              <a:t>Estas</a:t>
            </a:r>
            <a:r>
              <a:rPr lang="en-US" dirty="0" smtClean="0">
                <a:latin typeface="Avenir 45 Book (Body)"/>
              </a:rPr>
              <a:t> practices </a:t>
            </a:r>
            <a:r>
              <a:rPr lang="en-US" dirty="0" err="1" smtClean="0">
                <a:latin typeface="Avenir 45 Book (Body)"/>
              </a:rPr>
              <a:t>también</a:t>
            </a:r>
            <a:r>
              <a:rPr lang="en-GB" dirty="0" smtClean="0">
                <a:latin typeface="Avenir 45 Book (Body)"/>
              </a:rPr>
              <a:t>: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Mejoran</a:t>
            </a:r>
            <a:r>
              <a:rPr lang="en-GB" dirty="0" smtClean="0">
                <a:latin typeface="Avenir 45 Book (Body)"/>
              </a:rPr>
              <a:t> la </a:t>
            </a:r>
            <a:r>
              <a:rPr lang="en-GB" dirty="0" err="1" smtClean="0">
                <a:latin typeface="Avenir 45 Book (Body)"/>
              </a:rPr>
              <a:t>organización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interna</a:t>
            </a:r>
            <a:r>
              <a:rPr lang="en-GB" dirty="0" smtClean="0">
                <a:latin typeface="Avenir 45 Book (Body)"/>
              </a:rPr>
              <a:t> del </a:t>
            </a:r>
            <a:r>
              <a:rPr lang="en-GB" dirty="0" err="1" smtClean="0">
                <a:latin typeface="Avenir 45 Book (Body)"/>
              </a:rPr>
              <a:t>equipo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desarrollo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Mantienen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una</a:t>
            </a:r>
            <a:r>
              <a:rPr lang="en-GB" dirty="0" smtClean="0">
                <a:latin typeface="Avenir 45 Book (Body)"/>
              </a:rPr>
              <a:t> version </a:t>
            </a:r>
            <a:r>
              <a:rPr lang="en-GB" dirty="0" err="1" smtClean="0">
                <a:latin typeface="Avenir 45 Book (Body)"/>
              </a:rPr>
              <a:t>actualizada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siempre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disponible</a:t>
            </a:r>
            <a:r>
              <a:rPr lang="en-GB" dirty="0" smtClean="0">
                <a:latin typeface="Avenir 45 Book (Body)"/>
              </a:rPr>
              <a:t> para </a:t>
            </a:r>
            <a:r>
              <a:rPr lang="en-GB" dirty="0" err="1" smtClean="0">
                <a:latin typeface="Avenir 45 Book (Body)"/>
              </a:rPr>
              <a:t>testear</a:t>
            </a:r>
            <a:r>
              <a:rPr lang="en-GB" dirty="0" smtClean="0">
                <a:latin typeface="Avenir 45 Book (Body)"/>
              </a:rPr>
              <a:t>, </a:t>
            </a:r>
            <a:r>
              <a:rPr lang="en-GB" dirty="0" err="1" smtClean="0">
                <a:latin typeface="Avenir 45 Book (Body)"/>
              </a:rPr>
              <a:t>realizar</a:t>
            </a:r>
            <a:r>
              <a:rPr lang="en-GB" dirty="0" smtClean="0">
                <a:latin typeface="Avenir 45 Book (Body)"/>
              </a:rPr>
              <a:t> demos o deploy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Permiten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generar</a:t>
            </a:r>
            <a:r>
              <a:rPr lang="en-GB" dirty="0" smtClean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métricas</a:t>
            </a:r>
            <a:r>
              <a:rPr lang="en-GB" dirty="0" smtClean="0">
                <a:latin typeface="Avenir 45 Book (Body)"/>
              </a:rPr>
              <a:t> e </a:t>
            </a:r>
            <a:r>
              <a:rPr lang="en-GB" dirty="0" err="1" smtClean="0">
                <a:latin typeface="Avenir 45 Book (Body)"/>
              </a:rPr>
              <a:t>indicadores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calidad</a:t>
            </a:r>
            <a:r>
              <a:rPr lang="en-GB" dirty="0" smtClean="0">
                <a:latin typeface="Avenir 45 Book (Body)"/>
              </a:rPr>
              <a:t> de </a:t>
            </a:r>
            <a:r>
              <a:rPr lang="en-GB" dirty="0" err="1" smtClean="0">
                <a:latin typeface="Avenir 45 Book (Body)"/>
              </a:rPr>
              <a:t>código</a:t>
            </a:r>
            <a:r>
              <a:rPr lang="en-GB" dirty="0" smtClean="0">
                <a:latin typeface="Avenir 45 Book (Body)"/>
              </a:rPr>
              <a:t>, </a:t>
            </a:r>
            <a:r>
              <a:rPr lang="en-GB" dirty="0" err="1" smtClean="0">
                <a:latin typeface="Avenir 45 Book (Body)"/>
              </a:rPr>
              <a:t>cobertura</a:t>
            </a:r>
            <a:r>
              <a:rPr lang="en-GB" dirty="0" smtClean="0">
                <a:latin typeface="Avenir 45 Book (Body)"/>
              </a:rPr>
              <a:t> de tests, etc.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81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Muchas</a:t>
            </a:r>
            <a:r>
              <a:rPr lang="en-GB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GB" sz="6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gracias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s-AR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Divulgar el uso de buenas práctica</a:t>
            </a:r>
            <a:r>
              <a:rPr lang="es-AR" sz="1800" dirty="0" smtClean="0">
                <a:solidFill>
                  <a:srgbClr val="000000"/>
                </a:solidFill>
                <a:latin typeface="Avenir 45 Book"/>
                <a:cs typeface="+mn-cs"/>
              </a:rPr>
              <a:t>s tales como </a:t>
            </a:r>
            <a:r>
              <a:rPr lang="es-AR" sz="1800" dirty="0" err="1" smtClean="0">
                <a:solidFill>
                  <a:srgbClr val="000000"/>
                </a:solidFill>
                <a:latin typeface="Avenir 45 Book"/>
                <a:cs typeface="+mn-cs"/>
              </a:rPr>
              <a:t>testing</a:t>
            </a:r>
            <a:r>
              <a:rPr lang="es-AR" sz="1800" dirty="0" smtClean="0">
                <a:solidFill>
                  <a:srgbClr val="000000"/>
                </a:solidFill>
                <a:latin typeface="Avenir 45 Book"/>
                <a:cs typeface="+mn-cs"/>
              </a:rPr>
              <a:t>, unitario y de integración, e integración continua</a:t>
            </a:r>
            <a:br>
              <a:rPr lang="es-AR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s-AR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s-AR" sz="1800" dirty="0" smtClean="0">
                <a:solidFill>
                  <a:srgbClr val="000000"/>
                </a:solidFill>
                <a:latin typeface="Avenir 45 Book"/>
                <a:cs typeface="+mn-cs"/>
              </a:rPr>
              <a:t>Brindar a los desarrolladores las herramientas necesarias para diseñar y desarrollar aplicaciones mediantes estas prácticas (¿Cómo?)</a:t>
            </a:r>
            <a:r>
              <a:rPr lang="es-AR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s-AR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s-AR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s-AR" sz="1800" dirty="0" smtClean="0">
                <a:solidFill>
                  <a:srgbClr val="000000"/>
                </a:solidFill>
                <a:latin typeface="Avenir 45 Book"/>
                <a:cs typeface="+mn-cs"/>
              </a:rPr>
              <a:t>Ventajas del uso de estas prácticas (¿Por qué?)</a:t>
            </a:r>
            <a:endParaRPr lang="es-AR" sz="1800" dirty="0" smtClean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Objetivos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Unitarios: </a:t>
            </a:r>
            <a:r>
              <a:rPr lang="es-AR" dirty="0" err="1" smtClean="0"/>
              <a:t>Tips</a:t>
            </a:r>
            <a:r>
              <a:rPr lang="es-AR" dirty="0" smtClean="0"/>
              <a:t> y Ejemplos de 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0946642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b="1" dirty="0" err="1" smtClean="0">
                <a:latin typeface="+mn-lt"/>
              </a:rPr>
              <a:t>Mantenibilidad</a:t>
            </a:r>
            <a:endParaRPr lang="en-GB" sz="2000" b="1" dirty="0" smtClean="0">
              <a:latin typeface="+mn-lt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sz="1800" dirty="0" err="1" smtClean="0">
                <a:latin typeface="+mn-lt"/>
              </a:rPr>
              <a:t>Permite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dirty="0" err="1" smtClean="0">
                <a:latin typeface="+mn-lt"/>
              </a:rPr>
              <a:t>cambiar</a:t>
            </a:r>
            <a:r>
              <a:rPr lang="en-GB" sz="1800" dirty="0" smtClean="0">
                <a:latin typeface="+mn-lt"/>
              </a:rPr>
              <a:t> la </a:t>
            </a:r>
            <a:r>
              <a:rPr lang="en-GB" sz="1800" dirty="0" err="1" smtClean="0">
                <a:latin typeface="+mn-lt"/>
              </a:rPr>
              <a:t>implementación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dirty="0" err="1" smtClean="0">
                <a:latin typeface="+mn-lt"/>
              </a:rPr>
              <a:t>interna</a:t>
            </a:r>
            <a:r>
              <a:rPr lang="en-GB" sz="1800" dirty="0" smtClean="0">
                <a:latin typeface="+mn-lt"/>
              </a:rPr>
              <a:t> de </a:t>
            </a:r>
            <a:r>
              <a:rPr lang="en-GB" sz="1800" dirty="0" err="1" smtClean="0">
                <a:latin typeface="+mn-lt"/>
              </a:rPr>
              <a:t>las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dirty="0" err="1" smtClean="0">
                <a:latin typeface="+mn-lt"/>
              </a:rPr>
              <a:t>clases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dirty="0" err="1" smtClean="0">
                <a:latin typeface="+mn-lt"/>
              </a:rPr>
              <a:t>concretas</a:t>
            </a:r>
            <a:r>
              <a:rPr lang="en-GB" sz="1800" dirty="0" smtClean="0">
                <a:latin typeface="+mn-lt"/>
              </a:rPr>
              <a:t> sin </a:t>
            </a:r>
            <a:r>
              <a:rPr lang="en-GB" sz="1800" dirty="0" err="1" smtClean="0">
                <a:latin typeface="+mn-lt"/>
              </a:rPr>
              <a:t>modificar</a:t>
            </a:r>
            <a:r>
              <a:rPr lang="en-GB" sz="1800" dirty="0" smtClean="0">
                <a:latin typeface="+mn-lt"/>
              </a:rPr>
              <a:t> el </a:t>
            </a:r>
            <a:r>
              <a:rPr lang="en-GB" sz="1800" dirty="0" err="1" smtClean="0">
                <a:latin typeface="+mn-lt"/>
              </a:rPr>
              <a:t>código</a:t>
            </a:r>
            <a:r>
              <a:rPr lang="en-GB" sz="1800" dirty="0" smtClean="0">
                <a:latin typeface="+mn-lt"/>
              </a:rPr>
              <a:t> de la </a:t>
            </a:r>
            <a:r>
              <a:rPr lang="en-GB" sz="1800" dirty="0" err="1" smtClean="0">
                <a:latin typeface="+mn-lt"/>
              </a:rPr>
              <a:t>aplicación</a:t>
            </a:r>
            <a:r>
              <a:rPr lang="en-GB" sz="1800" dirty="0" smtClean="0">
                <a:latin typeface="+mn-lt"/>
              </a:rPr>
              <a:t>.</a:t>
            </a:r>
          </a:p>
          <a:p>
            <a:pPr marL="0" indent="0">
              <a:buClrTx/>
            </a:pPr>
            <a:r>
              <a:rPr lang="en-GB" altLang="es-AR" sz="2000" dirty="0" smtClean="0">
                <a:latin typeface="+mn-lt"/>
              </a:rPr>
              <a:t> </a:t>
            </a:r>
            <a:r>
              <a:rPr lang="es-AR" sz="2000" b="1" dirty="0" smtClean="0">
                <a:latin typeface="+mn-lt"/>
              </a:rPr>
              <a:t>Extensibilidad</a:t>
            </a:r>
            <a:endParaRPr lang="es-AR" sz="2000" b="1" dirty="0">
              <a:latin typeface="+mn-lt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 err="1" smtClean="0">
                <a:latin typeface="+mn-lt"/>
              </a:rPr>
              <a:t>Permite</a:t>
            </a:r>
            <a:r>
              <a:rPr lang="en-GB" altLang="es-AR" sz="1800" dirty="0" smtClean="0">
                <a:latin typeface="+mn-lt"/>
              </a:rPr>
              <a:t> la </a:t>
            </a:r>
            <a:r>
              <a:rPr lang="en-GB" altLang="es-AR" sz="1800" dirty="0" err="1" smtClean="0">
                <a:latin typeface="+mn-lt"/>
              </a:rPr>
              <a:t>creación</a:t>
            </a:r>
            <a:r>
              <a:rPr lang="en-GB" altLang="es-AR" sz="1800" dirty="0" smtClean="0">
                <a:latin typeface="+mn-lt"/>
              </a:rPr>
              <a:t> de </a:t>
            </a:r>
            <a:r>
              <a:rPr lang="en-GB" altLang="es-AR" sz="1800" dirty="0" err="1" smtClean="0">
                <a:latin typeface="+mn-lt"/>
              </a:rPr>
              <a:t>diferentes</a:t>
            </a:r>
            <a:r>
              <a:rPr lang="en-GB" altLang="es-AR" sz="1800" dirty="0" smtClean="0">
                <a:latin typeface="+mn-lt"/>
              </a:rPr>
              <a:t> </a:t>
            </a:r>
            <a:r>
              <a:rPr lang="en-GB" altLang="es-AR" sz="1800" dirty="0" err="1" smtClean="0">
                <a:latin typeface="+mn-lt"/>
              </a:rPr>
              <a:t>clases</a:t>
            </a:r>
            <a:r>
              <a:rPr lang="en-GB" altLang="es-AR" sz="1800" dirty="0" smtClean="0">
                <a:latin typeface="+mn-lt"/>
              </a:rPr>
              <a:t> </a:t>
            </a:r>
            <a:r>
              <a:rPr lang="en-GB" altLang="es-AR" sz="1800" dirty="0" err="1" smtClean="0">
                <a:latin typeface="+mn-lt"/>
              </a:rPr>
              <a:t>concretas</a:t>
            </a:r>
            <a:r>
              <a:rPr lang="en-GB" altLang="es-AR" sz="1800" dirty="0" smtClean="0">
                <a:latin typeface="+mn-lt"/>
              </a:rPr>
              <a:t> </a:t>
            </a:r>
            <a:r>
              <a:rPr lang="en-GB" altLang="es-AR" sz="1800" dirty="0" err="1" smtClean="0">
                <a:latin typeface="+mn-lt"/>
              </a:rPr>
              <a:t>que</a:t>
            </a:r>
            <a:r>
              <a:rPr lang="en-GB" altLang="es-AR" sz="1800" dirty="0" smtClean="0">
                <a:latin typeface="+mn-lt"/>
              </a:rPr>
              <a:t> </a:t>
            </a:r>
            <a:r>
              <a:rPr lang="en-GB" altLang="es-AR" sz="1800" dirty="0" err="1" smtClean="0">
                <a:latin typeface="+mn-lt"/>
              </a:rPr>
              <a:t>implementen</a:t>
            </a:r>
            <a:r>
              <a:rPr lang="en-GB" altLang="es-AR" sz="1800" dirty="0" smtClean="0">
                <a:latin typeface="+mn-lt"/>
              </a:rPr>
              <a:t> la </a:t>
            </a:r>
            <a:r>
              <a:rPr lang="en-GB" altLang="es-AR" sz="1800" dirty="0" err="1" smtClean="0">
                <a:latin typeface="+mn-lt"/>
              </a:rPr>
              <a:t>interfaz</a:t>
            </a:r>
            <a:r>
              <a:rPr lang="en-GB" altLang="es-AR" sz="1800" dirty="0" smtClean="0">
                <a:latin typeface="+mn-lt"/>
              </a:rPr>
              <a:t> sin </a:t>
            </a:r>
            <a:r>
              <a:rPr lang="en-GB" altLang="es-AR" sz="1800" dirty="0" err="1" smtClean="0">
                <a:latin typeface="+mn-lt"/>
              </a:rPr>
              <a:t>modificar</a:t>
            </a:r>
            <a:r>
              <a:rPr lang="en-GB" altLang="es-AR" sz="1800" dirty="0" smtClean="0">
                <a:latin typeface="+mn-lt"/>
              </a:rPr>
              <a:t> el </a:t>
            </a:r>
            <a:r>
              <a:rPr lang="en-GB" altLang="es-AR" sz="1800" dirty="0" err="1" smtClean="0">
                <a:latin typeface="+mn-lt"/>
              </a:rPr>
              <a:t>código</a:t>
            </a:r>
            <a:r>
              <a:rPr lang="en-GB" altLang="es-AR" sz="1800" dirty="0" smtClean="0">
                <a:latin typeface="+mn-lt"/>
              </a:rPr>
              <a:t> de la </a:t>
            </a:r>
            <a:r>
              <a:rPr lang="en-GB" altLang="es-AR" sz="1800" dirty="0" err="1" smtClean="0">
                <a:latin typeface="+mn-lt"/>
              </a:rPr>
              <a:t>aplicación</a:t>
            </a:r>
            <a:r>
              <a:rPr lang="en-GB" altLang="es-AR" sz="1800" dirty="0" smtClean="0">
                <a:latin typeface="+mn-lt"/>
              </a:rPr>
              <a:t>.</a:t>
            </a:r>
            <a:endParaRPr lang="en-GB" altLang="es-AR" sz="1800" dirty="0" smtClean="0">
              <a:latin typeface="+mn-lt"/>
            </a:endParaRPr>
          </a:p>
          <a:p>
            <a:pPr marL="0" indent="0">
              <a:buClrTx/>
            </a:pP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Testeabilidad</a:t>
            </a:r>
            <a:r>
              <a:rPr lang="es-AR" sz="2000" dirty="0" smtClean="0">
                <a:latin typeface="+mn-lt"/>
              </a:rPr>
              <a:t> </a:t>
            </a:r>
            <a:r>
              <a:rPr lang="es-AR" sz="1600" dirty="0" smtClean="0">
                <a:latin typeface="+mn-lt"/>
              </a:rPr>
              <a:t>(cuando se usa en conjunto con </a:t>
            </a:r>
            <a:r>
              <a:rPr lang="es-AR" sz="1600" dirty="0" err="1" smtClean="0">
                <a:latin typeface="+mn-lt"/>
              </a:rPr>
              <a:t>Tip</a:t>
            </a:r>
            <a:r>
              <a:rPr lang="es-AR" sz="1600" dirty="0" smtClean="0">
                <a:latin typeface="+mn-lt"/>
              </a:rPr>
              <a:t> 2)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s-AR" altLang="es-AR" sz="1800" dirty="0" smtClean="0">
                <a:latin typeface="+mn-lt"/>
              </a:rPr>
              <a:t>Permite el uso de clases </a:t>
            </a:r>
            <a:r>
              <a:rPr lang="es-AR" altLang="es-AR" sz="1800" dirty="0" err="1" smtClean="0">
                <a:latin typeface="+mn-lt"/>
              </a:rPr>
              <a:t>Mock</a:t>
            </a:r>
            <a:r>
              <a:rPr lang="es-AR" altLang="es-AR" sz="1800" dirty="0" smtClean="0">
                <a:latin typeface="+mn-lt"/>
              </a:rPr>
              <a:t> para testear componentes unitariamente.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s-AR" altLang="es-AR" sz="1800" dirty="0" smtClean="0">
                <a:latin typeface="+mn-lt"/>
              </a:rPr>
              <a:t>El</a:t>
            </a:r>
            <a:r>
              <a:rPr lang="en-GB" altLang="es-AR" sz="1800" dirty="0" smtClean="0">
                <a:latin typeface="+mn-lt"/>
              </a:rPr>
              <a:t> </a:t>
            </a:r>
            <a:r>
              <a:rPr lang="en-GB" altLang="es-AR" sz="1800" dirty="0" err="1" smtClean="0">
                <a:latin typeface="+mn-lt"/>
              </a:rPr>
              <a:t>código</a:t>
            </a:r>
            <a:r>
              <a:rPr lang="en-GB" altLang="es-AR" sz="1800" dirty="0" smtClean="0">
                <a:latin typeface="+mn-lt"/>
              </a:rPr>
              <a:t> </a:t>
            </a:r>
            <a:r>
              <a:rPr lang="es-AR" altLang="es-AR" sz="1800" dirty="0" smtClean="0">
                <a:latin typeface="+mn-lt"/>
              </a:rPr>
              <a:t>de</a:t>
            </a:r>
            <a:r>
              <a:rPr lang="en-GB" altLang="es-AR" sz="1800" dirty="0" smtClean="0">
                <a:latin typeface="+mn-lt"/>
              </a:rPr>
              <a:t> la a</a:t>
            </a:r>
            <a:r>
              <a:rPr lang="es-AR" altLang="es-AR" sz="1800" dirty="0" err="1" smtClean="0">
                <a:latin typeface="+mn-lt"/>
              </a:rPr>
              <a:t>plicaci</a:t>
            </a:r>
            <a:r>
              <a:rPr lang="es-AR" altLang="es-AR" sz="1800" dirty="0" err="1" smtClean="0">
                <a:latin typeface="+mn-lt"/>
              </a:rPr>
              <a:t>ón</a:t>
            </a:r>
            <a:r>
              <a:rPr lang="es-AR" altLang="es-AR" sz="1800" dirty="0" smtClean="0">
                <a:latin typeface="+mn-lt"/>
              </a:rPr>
              <a:t> no depende de clases concretas.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5213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Tip </a:t>
            </a:r>
            <a:r>
              <a:rPr lang="en-US" dirty="0"/>
              <a:t>1: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interfaces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515937" y="1228035"/>
            <a:ext cx="1115289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ClrTx/>
            </a:pP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Una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inyección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es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el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pasaje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de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una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dependencia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(un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servicio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) a un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objeto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dependiente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(un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cliente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). El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servicio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es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parte del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estado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del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cliente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. El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cliente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no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crea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ni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busca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el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servicio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.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Requiere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que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el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cliente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provea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un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parámetro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en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un constructor para la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dependencia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.</a:t>
            </a:r>
            <a:endParaRPr lang="en-US" sz="2000" dirty="0">
              <a:solidFill>
                <a:prstClr val="black"/>
              </a:solidFill>
              <a:latin typeface="Avenir 45 Book (Body)"/>
            </a:endParaRP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public Constructor (</a:t>
            </a:r>
            <a:r>
              <a:rPr lang="en-US" sz="1800" dirty="0" err="1">
                <a:solidFill>
                  <a:prstClr val="black"/>
                </a:solidFill>
                <a:latin typeface="Avenir 45 Book (Body)"/>
              </a:rPr>
              <a:t>IDependency</a:t>
            </a: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 dependency)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El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cliente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ya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no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necesita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ningún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conocimiento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sobre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la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implementación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concreta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que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va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a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utilizar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favoreciendo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la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reusabilidad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testeabilidad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y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mantenibilidad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.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Se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pueden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inyectar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objetos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Mock para tests 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unitarios</a:t>
            </a:r>
            <a:endParaRPr lang="en-US" sz="2000" dirty="0" smtClean="0">
              <a:solidFill>
                <a:prstClr val="black"/>
              </a:solidFill>
              <a:latin typeface="Avenir 45 Book (Body)"/>
            </a:endParaRP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Adhiere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 al Dependency Inversion Principle (</a:t>
            </a:r>
            <a:r>
              <a:rPr lang="en-US" sz="2000" dirty="0" err="1" smtClean="0">
                <a:solidFill>
                  <a:prstClr val="black"/>
                </a:solidFill>
                <a:latin typeface="Avenir 45 Book (Body)"/>
              </a:rPr>
              <a:t>soliD</a:t>
            </a:r>
            <a:r>
              <a:rPr lang="en-US" sz="2000" dirty="0" smtClean="0">
                <a:solidFill>
                  <a:prstClr val="black"/>
                </a:solidFill>
                <a:latin typeface="Avenir 45 Book (Body)"/>
              </a:rPr>
              <a:t>)</a:t>
            </a:r>
            <a:endParaRPr lang="en-US" sz="2000" dirty="0">
              <a:solidFill>
                <a:prstClr val="black"/>
              </a:solidFill>
              <a:latin typeface="Avenir 45 Book (Body)"/>
            </a:endParaRPr>
          </a:p>
          <a:p>
            <a:pPr lvl="0" fontAlgn="base">
              <a:spcAft>
                <a:spcPct val="0"/>
              </a:spcAft>
              <a:buClrTx/>
            </a:pPr>
            <a:r>
              <a:rPr lang="es-AR" sz="2000" dirty="0" smtClean="0">
                <a:solidFill>
                  <a:prstClr val="black"/>
                </a:solidFill>
                <a:latin typeface="Avenir 45 Book (Body)"/>
              </a:rPr>
              <a:t>Hace obvias las violaciones </a:t>
            </a:r>
            <a:r>
              <a:rPr lang="en-GB" sz="2000" dirty="0" smtClean="0">
                <a:solidFill>
                  <a:prstClr val="black"/>
                </a:solidFill>
                <a:latin typeface="Avenir 45 Book (Body)"/>
              </a:rPr>
              <a:t>al Single Responsibility Principal (Solid)</a:t>
            </a:r>
            <a:endParaRPr lang="en-US" sz="2000" dirty="0">
              <a:solidFill>
                <a:prstClr val="black"/>
              </a:solidFill>
              <a:latin typeface="Avenir 45 Book (Body)"/>
            </a:endParaRP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prstClr val="black"/>
                </a:solidFill>
                <a:latin typeface="Avenir 45 Book (Body)"/>
              </a:rPr>
              <a:t>public 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Constructor(IClass1 c1, IClass2 c2, IClass3 c3, IClass4 c4, IClass5 c5, ……)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s-AR" sz="2000" dirty="0" err="1" smtClean="0">
                <a:solidFill>
                  <a:prstClr val="black"/>
                </a:solidFill>
                <a:latin typeface="Avenir 45 Book (Body)"/>
              </a:rPr>
              <a:t>Frameworks</a:t>
            </a:r>
            <a:r>
              <a:rPr lang="es-AR" sz="2000" dirty="0" smtClean="0">
                <a:solidFill>
                  <a:prstClr val="black"/>
                </a:solidFill>
                <a:latin typeface="Avenir 45 Book (Body)"/>
              </a:rPr>
              <a:t> de inyección de dependencias </a:t>
            </a:r>
            <a:r>
              <a:rPr lang="en-GB" sz="2000" dirty="0" smtClean="0">
                <a:solidFill>
                  <a:prstClr val="black"/>
                </a:solidFill>
                <a:latin typeface="Avenir 45 Book (Body)"/>
              </a:rPr>
              <a:t>(IOC)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 err="1" smtClean="0">
                <a:solidFill>
                  <a:prstClr val="black"/>
                </a:solidFill>
                <a:latin typeface="Avenir 45 Book (Body)"/>
              </a:rPr>
              <a:t>Ninject</a:t>
            </a:r>
            <a:r>
              <a:rPr lang="en-GB" sz="1800" dirty="0" smtClean="0">
                <a:solidFill>
                  <a:prstClr val="black"/>
                </a:solidFill>
                <a:latin typeface="Avenir 45 Book (Body)"/>
              </a:rPr>
              <a:t>, </a:t>
            </a:r>
            <a:r>
              <a:rPr lang="en-GB" sz="1800" dirty="0" err="1" smtClean="0">
                <a:solidFill>
                  <a:prstClr val="black"/>
                </a:solidFill>
                <a:latin typeface="Avenir 45 Book (Body)"/>
              </a:rPr>
              <a:t>SimpleInjector</a:t>
            </a:r>
            <a:r>
              <a:rPr lang="en-GB" sz="1800" dirty="0" smtClean="0">
                <a:solidFill>
                  <a:prstClr val="black"/>
                </a:solidFill>
                <a:latin typeface="Avenir 45 Book (Body)"/>
              </a:rPr>
              <a:t>, Castle, </a:t>
            </a:r>
            <a:r>
              <a:rPr lang="en-GB" sz="1800" dirty="0" err="1" smtClean="0">
                <a:solidFill>
                  <a:prstClr val="black"/>
                </a:solidFill>
                <a:latin typeface="Avenir 45 Book (Body)"/>
              </a:rPr>
              <a:t>Autofac</a:t>
            </a:r>
            <a:r>
              <a:rPr lang="en-GB" sz="1800" dirty="0" smtClean="0">
                <a:solidFill>
                  <a:prstClr val="black"/>
                </a:solidFill>
                <a:latin typeface="Avenir 45 Book (Body)"/>
              </a:rPr>
              <a:t>, Unity, Spring.NET…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</a:t>
            </a:r>
            <a:r>
              <a:rPr lang="en-US" sz="3600" dirty="0" err="1" smtClean="0">
                <a:solidFill>
                  <a:schemeClr val="bg1"/>
                </a:solidFill>
              </a:rPr>
              <a:t>Inyección</a:t>
            </a:r>
            <a:r>
              <a:rPr lang="en-US" sz="3600" dirty="0" smtClean="0">
                <a:solidFill>
                  <a:schemeClr val="bg1"/>
                </a:solidFill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</a:rPr>
              <a:t>dependencias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por</a:t>
            </a:r>
            <a:r>
              <a:rPr lang="en-US" sz="3600" dirty="0" smtClean="0">
                <a:solidFill>
                  <a:schemeClr val="bg1"/>
                </a:solidFill>
              </a:rPr>
              <a:t> constructor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66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219597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</a:t>
            </a:r>
            <a:r>
              <a:rPr lang="en-GB" sz="2000" dirty="0" smtClean="0">
                <a:latin typeface="Avenir 45 Book (Body)"/>
              </a:rPr>
              <a:t>Ideal para </a:t>
            </a:r>
            <a:r>
              <a:rPr lang="en-GB" sz="2000" dirty="0" err="1" smtClean="0">
                <a:latin typeface="Avenir 45 Book (Body)"/>
              </a:rPr>
              <a:t>casos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donde</a:t>
            </a:r>
            <a:r>
              <a:rPr lang="en-GB" sz="2000" dirty="0" smtClean="0">
                <a:latin typeface="Avenir 45 Book (Body)"/>
              </a:rPr>
              <a:t> un </a:t>
            </a:r>
            <a:r>
              <a:rPr lang="en-GB" sz="2000" dirty="0" err="1" smtClean="0">
                <a:latin typeface="Avenir 45 Book (Body)"/>
              </a:rPr>
              <a:t>tipo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va</a:t>
            </a:r>
            <a:r>
              <a:rPr lang="en-GB" sz="2000" dirty="0" smtClean="0">
                <a:latin typeface="Avenir 45 Book (Body)"/>
              </a:rPr>
              <a:t> a </a:t>
            </a:r>
            <a:r>
              <a:rPr lang="en-GB" sz="2000" dirty="0" err="1" smtClean="0">
                <a:latin typeface="Avenir 45 Book (Body)"/>
              </a:rPr>
              <a:t>implementar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solamente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una</a:t>
            </a:r>
            <a:r>
              <a:rPr lang="en-GB" sz="2000" dirty="0" smtClean="0">
                <a:latin typeface="Avenir 45 Book (Body)"/>
              </a:rPr>
              <a:t> parte del </a:t>
            </a:r>
            <a:r>
              <a:rPr lang="en-GB" sz="2000" dirty="0" err="1" smtClean="0">
                <a:latin typeface="Avenir 45 Book (Body)"/>
              </a:rPr>
              <a:t>comportamiento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expuesto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por</a:t>
            </a:r>
            <a:r>
              <a:rPr lang="en-GB" sz="2000" dirty="0" smtClean="0">
                <a:latin typeface="Avenir 45 Book (Body)"/>
              </a:rPr>
              <a:t> la </a:t>
            </a:r>
            <a:r>
              <a:rPr lang="en-GB" sz="2000" dirty="0" err="1" smtClean="0">
                <a:latin typeface="Avenir 45 Book (Body)"/>
              </a:rPr>
              <a:t>superclase</a:t>
            </a:r>
            <a:r>
              <a:rPr lang="en-GB" sz="2000" dirty="0" smtClean="0">
                <a:latin typeface="Avenir 45 Book (Body)"/>
              </a:rPr>
              <a:t>.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Permite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que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las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subclases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implementen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nueva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funcionalidad</a:t>
            </a:r>
            <a:r>
              <a:rPr lang="en-GB" sz="2000" dirty="0" smtClean="0">
                <a:latin typeface="Avenir 45 Book (Body)"/>
              </a:rPr>
              <a:t> sin </a:t>
            </a:r>
            <a:r>
              <a:rPr lang="en-GB" sz="2000" dirty="0" err="1" smtClean="0">
                <a:latin typeface="Avenir 45 Book (Body)"/>
              </a:rPr>
              <a:t>afectar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otras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subclases</a:t>
            </a:r>
            <a:r>
              <a:rPr lang="en-GB" sz="2000" dirty="0" smtClean="0">
                <a:latin typeface="Avenir 45 Book (Body)"/>
              </a:rPr>
              <a:t>.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Permite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cambios</a:t>
            </a:r>
            <a:r>
              <a:rPr lang="en-GB" sz="2000" dirty="0" smtClean="0">
                <a:latin typeface="Avenir 45 Book (Body)"/>
              </a:rPr>
              <a:t> de </a:t>
            </a:r>
            <a:r>
              <a:rPr lang="en-GB" sz="2000" dirty="0" err="1" smtClean="0">
                <a:latin typeface="Avenir 45 Book (Body)"/>
              </a:rPr>
              <a:t>comportamiento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en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tiempo</a:t>
            </a:r>
            <a:r>
              <a:rPr lang="en-GB" sz="2000" dirty="0" smtClean="0">
                <a:latin typeface="Avenir 45 Book (Body)"/>
              </a:rPr>
              <a:t> de </a:t>
            </a:r>
            <a:r>
              <a:rPr lang="en-GB" sz="2000" dirty="0" err="1" smtClean="0">
                <a:latin typeface="Avenir 45 Book (Body)"/>
              </a:rPr>
              <a:t>ejecución</a:t>
            </a:r>
            <a:r>
              <a:rPr lang="en-GB" sz="2000" dirty="0" smtClean="0">
                <a:latin typeface="Avenir 45 Book (Body)"/>
              </a:rPr>
              <a:t>.</a:t>
            </a: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 smtClean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</a:pPr>
            <a:endParaRPr lang="en-US" sz="2000" i="1" dirty="0" smtClean="0">
              <a:latin typeface="Avenir 45 Book (Body)"/>
            </a:endParaRPr>
          </a:p>
          <a:p>
            <a:pPr marL="0" indent="0">
              <a:buClrTx/>
            </a:pPr>
            <a:endParaRPr lang="en-US" sz="2000" i="1" dirty="0">
              <a:latin typeface="Avenir 45 Book (Body)"/>
            </a:endParaRPr>
          </a:p>
          <a:p>
            <a:pPr marL="0" indent="0">
              <a:buClrTx/>
            </a:pPr>
            <a:r>
              <a:rPr lang="en-US" sz="2000" i="1" dirty="0" err="1" smtClean="0">
                <a:latin typeface="Avenir 45 Book (Body)"/>
              </a:rPr>
              <a:t>Elegir</a:t>
            </a:r>
            <a:r>
              <a:rPr lang="en-US" sz="2000" i="1" dirty="0" smtClean="0">
                <a:latin typeface="Avenir 45 Book (Body)"/>
              </a:rPr>
              <a:t> la </a:t>
            </a:r>
            <a:r>
              <a:rPr lang="en-US" sz="2000" i="1" dirty="0" err="1" smtClean="0">
                <a:latin typeface="Avenir 45 Book (Body)"/>
              </a:rPr>
              <a:t>composición</a:t>
            </a:r>
            <a:r>
              <a:rPr lang="en-US" sz="2000" i="1" dirty="0" smtClean="0">
                <a:latin typeface="Avenir 45 Book (Body)"/>
              </a:rPr>
              <a:t> </a:t>
            </a:r>
            <a:r>
              <a:rPr lang="en-US" sz="2000" i="1" dirty="0" err="1" smtClean="0">
                <a:latin typeface="Avenir 45 Book (Body)"/>
              </a:rPr>
              <a:t>por</a:t>
            </a:r>
            <a:r>
              <a:rPr lang="en-US" sz="2000" i="1" dirty="0" smtClean="0">
                <a:latin typeface="Avenir 45 Book (Body)"/>
              </a:rPr>
              <a:t> </a:t>
            </a:r>
            <a:r>
              <a:rPr lang="en-US" sz="2000" i="1" dirty="0" err="1" smtClean="0">
                <a:latin typeface="Avenir 45 Book (Body)"/>
              </a:rPr>
              <a:t>sobre</a:t>
            </a:r>
            <a:r>
              <a:rPr lang="en-US" sz="2000" i="1" dirty="0" smtClean="0">
                <a:latin typeface="Avenir 45 Book (Body)"/>
              </a:rPr>
              <a:t> la </a:t>
            </a:r>
            <a:r>
              <a:rPr lang="en-US" sz="2000" i="1" dirty="0" err="1" smtClean="0">
                <a:latin typeface="Avenir 45 Book (Body)"/>
              </a:rPr>
              <a:t>herencia</a:t>
            </a:r>
            <a:r>
              <a:rPr lang="en-US" sz="2000" i="1" dirty="0" smtClean="0">
                <a:latin typeface="Avenir 45 Book (Body)"/>
              </a:rPr>
              <a:t> </a:t>
            </a:r>
            <a:r>
              <a:rPr lang="en-US" sz="2000" i="1" dirty="0" err="1" smtClean="0">
                <a:latin typeface="Avenir 45 Book (Body)"/>
              </a:rPr>
              <a:t>ya</a:t>
            </a:r>
            <a:r>
              <a:rPr lang="en-US" sz="2000" i="1" dirty="0" smtClean="0">
                <a:latin typeface="Avenir 45 Book (Body)"/>
              </a:rPr>
              <a:t> </a:t>
            </a:r>
            <a:r>
              <a:rPr lang="en-US" sz="2000" i="1" dirty="0" err="1" smtClean="0">
                <a:latin typeface="Avenir 45 Book (Body)"/>
              </a:rPr>
              <a:t>que</a:t>
            </a:r>
            <a:r>
              <a:rPr lang="en-US" sz="2000" i="1" dirty="0" smtClean="0">
                <a:latin typeface="Avenir 45 Book (Body)"/>
              </a:rPr>
              <a:t> </a:t>
            </a:r>
            <a:r>
              <a:rPr lang="en-US" sz="2000" i="1" dirty="0" err="1" smtClean="0">
                <a:latin typeface="Avenir 45 Book (Body)"/>
              </a:rPr>
              <a:t>es</a:t>
            </a:r>
            <a:r>
              <a:rPr lang="en-US" sz="2000" i="1" dirty="0" smtClean="0">
                <a:latin typeface="Avenir 45 Book (Body)"/>
              </a:rPr>
              <a:t> </a:t>
            </a:r>
            <a:r>
              <a:rPr lang="en-US" sz="2000" i="1" dirty="0" err="1" smtClean="0">
                <a:latin typeface="Avenir 45 Book (Body)"/>
              </a:rPr>
              <a:t>más</a:t>
            </a:r>
            <a:r>
              <a:rPr lang="en-US" sz="2000" i="1" dirty="0" smtClean="0">
                <a:latin typeface="Avenir 45 Book (Body)"/>
              </a:rPr>
              <a:t> </a:t>
            </a:r>
            <a:r>
              <a:rPr lang="en-US" sz="2000" i="1" dirty="0" err="1" smtClean="0">
                <a:latin typeface="Avenir 45 Book (Body)"/>
              </a:rPr>
              <a:t>maleable</a:t>
            </a:r>
            <a:r>
              <a:rPr lang="en-US" sz="2000" i="1" dirty="0" smtClean="0">
                <a:latin typeface="Avenir 45 Book (Body)"/>
              </a:rPr>
              <a:t> y </a:t>
            </a:r>
            <a:r>
              <a:rPr lang="en-US" sz="2000" i="1" dirty="0" err="1" smtClean="0">
                <a:latin typeface="Avenir 45 Book (Body)"/>
              </a:rPr>
              <a:t>sencilla</a:t>
            </a:r>
            <a:r>
              <a:rPr lang="en-US" sz="2000" i="1" dirty="0" smtClean="0">
                <a:latin typeface="Avenir 45 Book (Body)"/>
              </a:rPr>
              <a:t> para la </a:t>
            </a:r>
            <a:r>
              <a:rPr lang="en-US" sz="2000" i="1" dirty="0" err="1" smtClean="0">
                <a:latin typeface="Avenir 45 Book (Body)"/>
              </a:rPr>
              <a:t>modificación</a:t>
            </a:r>
            <a:r>
              <a:rPr lang="en-US" sz="2000" i="1" dirty="0" smtClean="0">
                <a:latin typeface="Avenir 45 Book (Body)"/>
              </a:rPr>
              <a:t> de </a:t>
            </a:r>
            <a:r>
              <a:rPr lang="en-US" sz="2000" i="1" dirty="0" err="1" smtClean="0">
                <a:latin typeface="Avenir 45 Book (Body)"/>
              </a:rPr>
              <a:t>código</a:t>
            </a:r>
            <a:r>
              <a:rPr lang="en-US" sz="2000" i="1" dirty="0" smtClean="0">
                <a:latin typeface="Avenir 45 Book (Body)"/>
              </a:rPr>
              <a:t>, </a:t>
            </a:r>
            <a:r>
              <a:rPr lang="en-US" sz="2000" i="1" dirty="0" err="1" smtClean="0">
                <a:latin typeface="Avenir 45 Book (Body)"/>
              </a:rPr>
              <a:t>pero</a:t>
            </a:r>
            <a:r>
              <a:rPr lang="en-US" sz="2000" i="1" dirty="0" smtClean="0">
                <a:latin typeface="Avenir 45 Book (Body)"/>
              </a:rPr>
              <a:t> </a:t>
            </a:r>
            <a:r>
              <a:rPr lang="en-US" sz="2000" i="1" dirty="0" err="1" smtClean="0">
                <a:latin typeface="Avenir 45 Book (Body)"/>
              </a:rPr>
              <a:t>tampoco</a:t>
            </a:r>
            <a:r>
              <a:rPr lang="en-US" sz="2000" i="1" dirty="0" smtClean="0">
                <a:latin typeface="Avenir 45 Book (Body)"/>
              </a:rPr>
              <a:t> </a:t>
            </a:r>
            <a:r>
              <a:rPr lang="en-US" sz="2000" i="1" dirty="0" err="1" smtClean="0">
                <a:latin typeface="Avenir 45 Book (Body)"/>
              </a:rPr>
              <a:t>componer</a:t>
            </a:r>
            <a:r>
              <a:rPr lang="en-US" sz="2000" i="1" dirty="0" smtClean="0">
                <a:latin typeface="Avenir 45 Book (Body)"/>
              </a:rPr>
              <a:t> </a:t>
            </a:r>
            <a:r>
              <a:rPr lang="en-US" sz="2000" i="1" dirty="0" err="1" smtClean="0">
                <a:latin typeface="Avenir 45 Book (Body)"/>
              </a:rPr>
              <a:t>en</a:t>
            </a:r>
            <a:r>
              <a:rPr lang="en-US" sz="2000" i="1" dirty="0" smtClean="0">
                <a:latin typeface="Avenir 45 Book (Body)"/>
              </a:rPr>
              <a:t> </a:t>
            </a:r>
            <a:r>
              <a:rPr lang="en-US" sz="2000" i="1" dirty="0" err="1" smtClean="0">
                <a:latin typeface="Avenir 45 Book (Body)"/>
              </a:rPr>
              <a:t>todos</a:t>
            </a:r>
            <a:r>
              <a:rPr lang="en-US" sz="2000" i="1" dirty="0" smtClean="0">
                <a:latin typeface="Avenir 45 Book (Body)"/>
              </a:rPr>
              <a:t> los </a:t>
            </a:r>
            <a:r>
              <a:rPr lang="en-US" sz="2000" i="1" dirty="0" err="1" smtClean="0">
                <a:latin typeface="Avenir 45 Book (Body)"/>
              </a:rPr>
              <a:t>casos</a:t>
            </a:r>
            <a:endParaRPr lang="en-GB" sz="20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3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</a:rPr>
              <a:t>Favorecer</a:t>
            </a:r>
            <a:r>
              <a:rPr lang="en-US" sz="3600" dirty="0" smtClean="0">
                <a:solidFill>
                  <a:schemeClr val="bg1"/>
                </a:solidFill>
              </a:rPr>
              <a:t> la </a:t>
            </a:r>
            <a:r>
              <a:rPr lang="en-US" sz="3600" dirty="0" err="1" smtClean="0">
                <a:solidFill>
                  <a:schemeClr val="bg1"/>
                </a:solidFill>
              </a:rPr>
              <a:t>composición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por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sobre</a:t>
            </a:r>
            <a:r>
              <a:rPr lang="en-US" sz="3600" dirty="0" smtClean="0">
                <a:solidFill>
                  <a:schemeClr val="bg1"/>
                </a:solidFill>
              </a:rPr>
              <a:t> la </a:t>
            </a:r>
            <a:r>
              <a:rPr lang="en-US" sz="3600" dirty="0" err="1" smtClean="0">
                <a:solidFill>
                  <a:schemeClr val="bg1"/>
                </a:solidFill>
              </a:rPr>
              <a:t>herencia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7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039366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 err="1" smtClean="0">
                <a:latin typeface="Avenir 45 Book (Body)"/>
              </a:rPr>
              <a:t>Cómo</a:t>
            </a:r>
            <a:r>
              <a:rPr lang="en-GB" sz="2000" dirty="0" smtClean="0">
                <a:latin typeface="Avenir 45 Book (Body)"/>
              </a:rPr>
              <a:t> </a:t>
            </a:r>
            <a:r>
              <a:rPr lang="en-GB" sz="2000" dirty="0" err="1" smtClean="0">
                <a:latin typeface="Avenir 45 Book (Body)"/>
              </a:rPr>
              <a:t>escribir</a:t>
            </a:r>
            <a:r>
              <a:rPr lang="en-GB" sz="2000" dirty="0">
                <a:latin typeface="Avenir 45 Book (Body)"/>
              </a:rPr>
              <a:t> </a:t>
            </a:r>
            <a:r>
              <a:rPr lang="en-GB" sz="2000" dirty="0" smtClean="0">
                <a:latin typeface="Avenir 45 Book (Body)"/>
              </a:rPr>
              <a:t>tests </a:t>
            </a:r>
            <a:r>
              <a:rPr lang="en-GB" sz="2000" dirty="0" err="1" smtClean="0">
                <a:latin typeface="Avenir 45 Book (Body)"/>
              </a:rPr>
              <a:t>unitarios</a:t>
            </a:r>
            <a:r>
              <a:rPr lang="en-GB" sz="2000" dirty="0" smtClean="0">
                <a:latin typeface="Avenir 45 Book (Body)"/>
              </a:rPr>
              <a:t>:</a:t>
            </a:r>
            <a:endParaRPr lang="en-GB" sz="2000" dirty="0">
              <a:latin typeface="Avenir 45 Book (Body)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Setup de </a:t>
            </a:r>
            <a:r>
              <a:rPr lang="en-US" sz="1800" dirty="0" err="1" smtClean="0">
                <a:latin typeface="Avenir 45 Book (Body)"/>
              </a:rPr>
              <a:t>precondiciones</a:t>
            </a:r>
            <a:endParaRPr lang="en-US" sz="1800" dirty="0">
              <a:latin typeface="Avenir 45 Book (Body)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Ejecutar</a:t>
            </a:r>
            <a:r>
              <a:rPr lang="en-US" sz="1800" dirty="0" smtClean="0">
                <a:latin typeface="Avenir 45 Book (Body)"/>
              </a:rPr>
              <a:t> el </a:t>
            </a:r>
            <a:r>
              <a:rPr lang="en-US" sz="1800" dirty="0" err="1" smtClean="0">
                <a:latin typeface="Avenir 45 Book (Body)"/>
              </a:rPr>
              <a:t>código</a:t>
            </a:r>
            <a:r>
              <a:rPr lang="en-US" sz="1800" dirty="0" smtClean="0">
                <a:latin typeface="Avenir 45 Book (Body)"/>
              </a:rPr>
              <a:t> a </a:t>
            </a:r>
            <a:r>
              <a:rPr lang="en-US" sz="1800" dirty="0" err="1" smtClean="0">
                <a:latin typeface="Avenir 45 Book (Body)"/>
              </a:rPr>
              <a:t>testear</a:t>
            </a:r>
            <a:endParaRPr lang="en-US" sz="1800" dirty="0">
              <a:latin typeface="Avenir 45 Book (Body)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Realizar</a:t>
            </a:r>
            <a:r>
              <a:rPr lang="en-US" sz="1800" dirty="0" smtClean="0">
                <a:latin typeface="Avenir 45 Book (Body)"/>
              </a:rPr>
              <a:t> asserts </a:t>
            </a:r>
            <a:r>
              <a:rPr lang="en-US" sz="1800" dirty="0" err="1" smtClean="0">
                <a:latin typeface="Avenir 45 Book (Body)"/>
              </a:rPr>
              <a:t>sobre</a:t>
            </a:r>
            <a:r>
              <a:rPr lang="en-US" sz="1800" dirty="0" smtClean="0">
                <a:latin typeface="Avenir 45 Book (Body)"/>
              </a:rPr>
              <a:t> los </a:t>
            </a:r>
            <a:r>
              <a:rPr lang="en-US" sz="1800" dirty="0" err="1" smtClean="0">
                <a:latin typeface="Avenir 45 Book (Body)"/>
              </a:rPr>
              <a:t>resultados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esperados</a:t>
            </a:r>
            <a:endParaRPr lang="en-US" sz="1800" dirty="0" smtClean="0">
              <a:latin typeface="Avenir 45 Book (Body)"/>
            </a:endParaRPr>
          </a:p>
          <a:p>
            <a:pPr marL="0" indent="0">
              <a:buClrTx/>
            </a:pPr>
            <a:r>
              <a:rPr lang="en-US" sz="2000" dirty="0" smtClean="0">
                <a:latin typeface="Avenir 45 Book (Body)"/>
              </a:rPr>
              <a:t> Un </a:t>
            </a:r>
            <a:r>
              <a:rPr lang="en-US" sz="2000" dirty="0" err="1" smtClean="0">
                <a:latin typeface="Avenir 45 Book (Body)"/>
              </a:rPr>
              <a:t>buen</a:t>
            </a:r>
            <a:r>
              <a:rPr lang="en-US" sz="2000" dirty="0" smtClean="0">
                <a:latin typeface="Avenir 45 Book (Body)"/>
              </a:rPr>
              <a:t> test </a:t>
            </a:r>
            <a:r>
              <a:rPr lang="en-US" sz="2000" dirty="0" err="1" smtClean="0">
                <a:latin typeface="Avenir 45 Book (Body)"/>
              </a:rPr>
              <a:t>unitario</a:t>
            </a:r>
            <a:r>
              <a:rPr lang="en-US" sz="2000" dirty="0" smtClean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Documenta</a:t>
            </a:r>
            <a:r>
              <a:rPr lang="en-US" sz="1800" dirty="0" smtClean="0">
                <a:latin typeface="Avenir 45 Book (Body)"/>
              </a:rPr>
              <a:t> el </a:t>
            </a:r>
            <a:r>
              <a:rPr lang="en-US" sz="1800" dirty="0" err="1" smtClean="0">
                <a:latin typeface="Avenir 45 Book (Body)"/>
              </a:rPr>
              <a:t>diseño</a:t>
            </a:r>
            <a:r>
              <a:rPr lang="en-US" sz="1800" dirty="0" smtClean="0">
                <a:latin typeface="Avenir 45 Book (Body)"/>
              </a:rPr>
              <a:t> de la </a:t>
            </a:r>
            <a:r>
              <a:rPr lang="en-US" sz="1800" dirty="0" err="1" smtClean="0">
                <a:latin typeface="Avenir 45 Book (Body)"/>
              </a:rPr>
              <a:t>aplicación</a:t>
            </a:r>
            <a:endParaRPr lang="en-US" sz="1800" dirty="0" smtClean="0">
              <a:latin typeface="Avenir 45 Book (Body)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Tiene</a:t>
            </a:r>
            <a:r>
              <a:rPr lang="en-US" sz="1800" dirty="0" smtClean="0">
                <a:latin typeface="Avenir 45 Book (Body)"/>
              </a:rPr>
              <a:t> control total de </a:t>
            </a:r>
            <a:r>
              <a:rPr lang="en-US" sz="1800" dirty="0" err="1" smtClean="0">
                <a:latin typeface="Avenir 45 Book (Body)"/>
              </a:rPr>
              <a:t>todos</a:t>
            </a:r>
            <a:r>
              <a:rPr lang="en-US" sz="1800" dirty="0" smtClean="0">
                <a:latin typeface="Avenir 45 Book (Body)"/>
              </a:rPr>
              <a:t> los </a:t>
            </a:r>
            <a:r>
              <a:rPr lang="en-US" sz="1800" dirty="0" err="1" smtClean="0">
                <a:latin typeface="Avenir 45 Book (Body)"/>
              </a:rPr>
              <a:t>componentes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en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ejecución</a:t>
            </a:r>
            <a:endParaRPr lang="en-US" sz="1800" dirty="0">
              <a:latin typeface="Avenir 45 Book (Body)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Puede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ejecutarse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en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cualquier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orden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si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es</a:t>
            </a:r>
            <a:r>
              <a:rPr lang="en-US" sz="1800" dirty="0" smtClean="0">
                <a:latin typeface="Avenir 45 Book (Body)"/>
              </a:rPr>
              <a:t> parte de </a:t>
            </a:r>
            <a:r>
              <a:rPr lang="en-US" sz="1800" dirty="0" err="1" smtClean="0">
                <a:latin typeface="Avenir 45 Book (Body)"/>
              </a:rPr>
              <a:t>muchos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otros</a:t>
            </a:r>
            <a:r>
              <a:rPr lang="en-US" sz="1800" dirty="0" smtClean="0">
                <a:latin typeface="Avenir 45 Book (Body)"/>
              </a:rPr>
              <a:t> tests</a:t>
            </a:r>
            <a:endParaRPr lang="en-US" sz="1800" dirty="0">
              <a:latin typeface="Avenir 45 Book (Body)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Retorna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consistentemente</a:t>
            </a:r>
            <a:r>
              <a:rPr lang="en-US" sz="1800" dirty="0" smtClean="0">
                <a:latin typeface="Avenir 45 Book (Body)"/>
              </a:rPr>
              <a:t> el </a:t>
            </a:r>
            <a:r>
              <a:rPr lang="en-US" sz="1800" dirty="0" err="1" smtClean="0">
                <a:latin typeface="Avenir 45 Book (Body)"/>
              </a:rPr>
              <a:t>mismo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resultado</a:t>
            </a:r>
            <a:endParaRPr lang="en-US" sz="1800" dirty="0">
              <a:latin typeface="Avenir 45 Book (Body)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Prueba</a:t>
            </a:r>
            <a:r>
              <a:rPr lang="en-US" sz="1800" dirty="0" smtClean="0">
                <a:latin typeface="Avenir 45 Book (Body)"/>
              </a:rPr>
              <a:t> un </a:t>
            </a:r>
            <a:r>
              <a:rPr lang="en-US" sz="1800" dirty="0" err="1" smtClean="0">
                <a:latin typeface="Avenir 45 Book (Body)"/>
              </a:rPr>
              <a:t>único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concepto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lógico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en</a:t>
            </a:r>
            <a:r>
              <a:rPr lang="en-US" sz="1800" dirty="0" smtClean="0">
                <a:latin typeface="Avenir 45 Book (Body)"/>
              </a:rPr>
              <a:t> el </a:t>
            </a:r>
            <a:r>
              <a:rPr lang="en-US" sz="1800" dirty="0" err="1" smtClean="0">
                <a:latin typeface="Avenir 45 Book (Body)"/>
              </a:rPr>
              <a:t>sistema</a:t>
            </a:r>
            <a:endParaRPr lang="en-US" sz="1800" dirty="0">
              <a:latin typeface="Avenir 45 Book (Body)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Tiene</a:t>
            </a:r>
            <a:r>
              <a:rPr lang="en-US" sz="1800" dirty="0" smtClean="0">
                <a:latin typeface="Avenir 45 Book (Body)"/>
              </a:rPr>
              <a:t> un </a:t>
            </a:r>
            <a:r>
              <a:rPr lang="en-US" sz="1800" dirty="0" err="1" smtClean="0">
                <a:latin typeface="Avenir 45 Book (Body)"/>
              </a:rPr>
              <a:t>nombre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claro</a:t>
            </a:r>
            <a:r>
              <a:rPr lang="en-US" sz="1800" dirty="0" smtClean="0">
                <a:latin typeface="Avenir 45 Book (Body)"/>
              </a:rPr>
              <a:t> y </a:t>
            </a:r>
            <a:r>
              <a:rPr lang="en-US" sz="1800" dirty="0" err="1" smtClean="0">
                <a:latin typeface="Avenir 45 Book (Body)"/>
              </a:rPr>
              <a:t>consistente</a:t>
            </a:r>
            <a:endParaRPr lang="en-US" sz="1800" dirty="0">
              <a:latin typeface="Avenir 45 Book (Body)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Es</a:t>
            </a:r>
            <a:r>
              <a:rPr lang="en-US" sz="1800" dirty="0" smtClean="0">
                <a:latin typeface="Avenir 45 Book (Body)"/>
              </a:rPr>
              <a:t> legible</a:t>
            </a:r>
            <a:endParaRPr lang="en-US" sz="1800" dirty="0">
              <a:latin typeface="Avenir 45 Book (Body)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Es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mantenible</a:t>
            </a:r>
            <a:endParaRPr lang="en-US" sz="1800" dirty="0">
              <a:latin typeface="Avenir 45 Book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4: </a:t>
            </a:r>
            <a:r>
              <a:rPr lang="en-US" sz="3600" dirty="0" err="1" smtClean="0">
                <a:solidFill>
                  <a:schemeClr val="bg1"/>
                </a:solidFill>
              </a:rPr>
              <a:t>Generar</a:t>
            </a:r>
            <a:r>
              <a:rPr lang="en-US" sz="3600" dirty="0" smtClean="0">
                <a:solidFill>
                  <a:schemeClr val="bg1"/>
                </a:solidFill>
              </a:rPr>
              <a:t> Tests </a:t>
            </a:r>
            <a:r>
              <a:rPr lang="en-US" sz="3600" dirty="0" err="1" smtClean="0">
                <a:solidFill>
                  <a:schemeClr val="bg1"/>
                </a:solidFill>
              </a:rPr>
              <a:t>Unitarios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17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066667"/>
            <a:ext cx="1074192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000" dirty="0" smtClean="0">
                <a:latin typeface="Avenir 45 Book (Body)"/>
              </a:rPr>
              <a:t>Los </a:t>
            </a:r>
            <a:r>
              <a:rPr lang="en-US" sz="2000" dirty="0" err="1" smtClean="0">
                <a:latin typeface="Avenir 45 Book (Body)"/>
              </a:rPr>
              <a:t>objetos</a:t>
            </a:r>
            <a:r>
              <a:rPr lang="en-US" sz="2000" dirty="0" smtClean="0">
                <a:latin typeface="Avenir 45 Book (Body)"/>
              </a:rPr>
              <a:t> Mock son </a:t>
            </a:r>
            <a:r>
              <a:rPr lang="en-US" sz="2000" dirty="0" err="1" smtClean="0">
                <a:latin typeface="Avenir 45 Book (Body)"/>
              </a:rPr>
              <a:t>objetos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simulados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que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imitan</a:t>
            </a:r>
            <a:r>
              <a:rPr lang="en-US" sz="2000" dirty="0" smtClean="0">
                <a:latin typeface="Avenir 45 Book (Body)"/>
              </a:rPr>
              <a:t> el </a:t>
            </a:r>
            <a:r>
              <a:rPr lang="en-US" sz="2000" dirty="0" err="1" smtClean="0">
                <a:latin typeface="Avenir 45 Book (Body)"/>
              </a:rPr>
              <a:t>comportamiento</a:t>
            </a:r>
            <a:r>
              <a:rPr lang="en-US" sz="2000" dirty="0" smtClean="0">
                <a:latin typeface="Avenir 45 Book (Body)"/>
              </a:rPr>
              <a:t> de </a:t>
            </a:r>
            <a:r>
              <a:rPr lang="en-US" sz="2000" dirty="0" err="1" smtClean="0">
                <a:latin typeface="Avenir 45 Book (Body)"/>
              </a:rPr>
              <a:t>objetos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reales</a:t>
            </a:r>
            <a:r>
              <a:rPr lang="en-US" sz="2000" dirty="0" smtClean="0">
                <a:latin typeface="Avenir 45 Book (Body)"/>
              </a:rPr>
              <a:t> de forma </a:t>
            </a:r>
            <a:r>
              <a:rPr lang="en-US" sz="2000" dirty="0" err="1" smtClean="0">
                <a:latin typeface="Avenir 45 Book (Body)"/>
              </a:rPr>
              <a:t>controlada</a:t>
            </a:r>
            <a:endParaRPr lang="en-US" sz="2000" dirty="0" smtClean="0">
              <a:latin typeface="Avenir 45 Book (Body)"/>
            </a:endParaRPr>
          </a:p>
          <a:p>
            <a:pPr>
              <a:buClrTx/>
            </a:pPr>
            <a:r>
              <a:rPr lang="en-US" sz="2000" dirty="0" smtClean="0">
                <a:latin typeface="Avenir 45 Book (Body)"/>
              </a:rPr>
              <a:t>No </a:t>
            </a:r>
            <a:r>
              <a:rPr lang="en-US" sz="2000" dirty="0" err="1" smtClean="0">
                <a:latin typeface="Avenir 45 Book (Body)"/>
              </a:rPr>
              <a:t>tod</a:t>
            </a:r>
            <a:r>
              <a:rPr lang="en-US" sz="2000" dirty="0" err="1" smtClean="0">
                <a:latin typeface="Avenir 45 Book (Body)"/>
              </a:rPr>
              <a:t>o</a:t>
            </a:r>
            <a:r>
              <a:rPr lang="en-US" sz="2000" dirty="0" smtClean="0">
                <a:latin typeface="Avenir 45 Book (Body)"/>
              </a:rPr>
              <a:t> el </a:t>
            </a:r>
            <a:r>
              <a:rPr lang="en-US" sz="2000" dirty="0" err="1" smtClean="0">
                <a:latin typeface="Avenir 45 Book (Body)"/>
              </a:rPr>
              <a:t>código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está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contenido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en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sí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mismo</a:t>
            </a:r>
            <a:endParaRPr lang="en-US" sz="2000" dirty="0" smtClean="0">
              <a:latin typeface="Avenir 45 Book (Body)"/>
            </a:endParaRPr>
          </a:p>
          <a:p>
            <a:pPr>
              <a:buClrTx/>
            </a:pPr>
            <a:r>
              <a:rPr lang="en-US" sz="2000" dirty="0" smtClean="0">
                <a:latin typeface="Avenir 45 Book (Body)"/>
              </a:rPr>
              <a:t>Un test </a:t>
            </a:r>
            <a:r>
              <a:rPr lang="en-US" sz="2000" dirty="0" err="1" smtClean="0">
                <a:latin typeface="Avenir 45 Book (Body)"/>
              </a:rPr>
              <a:t>unitario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debe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probar</a:t>
            </a:r>
            <a:r>
              <a:rPr lang="en-US" sz="2000" dirty="0" smtClean="0">
                <a:latin typeface="Avenir 45 Book (Body)"/>
              </a:rPr>
              <a:t> el </a:t>
            </a:r>
            <a:r>
              <a:rPr lang="en-US" sz="2000" dirty="0" err="1" smtClean="0">
                <a:latin typeface="Avenir 45 Book (Body)"/>
              </a:rPr>
              <a:t>código</a:t>
            </a:r>
            <a:r>
              <a:rPr lang="en-US" sz="2000" dirty="0" smtClean="0">
                <a:latin typeface="Avenir 45 Book (Body)"/>
              </a:rPr>
              <a:t> sin </a:t>
            </a:r>
            <a:r>
              <a:rPr lang="en-US" sz="2000" dirty="0" err="1" smtClean="0">
                <a:latin typeface="Avenir 45 Book (Body)"/>
              </a:rPr>
              <a:t>probar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las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dependencias</a:t>
            </a:r>
            <a:endParaRPr lang="en-US" sz="2000" dirty="0" smtClean="0">
              <a:latin typeface="Avenir 45 Book (Body)"/>
            </a:endParaRPr>
          </a:p>
          <a:p>
            <a:pPr>
              <a:buClrTx/>
            </a:pPr>
            <a:r>
              <a:rPr lang="en-US" sz="2000" dirty="0" err="1" smtClean="0">
                <a:latin typeface="Avenir 45 Book (Body)"/>
              </a:rPr>
              <a:t>Ver</a:t>
            </a:r>
            <a:r>
              <a:rPr lang="en-US" sz="2000" dirty="0" smtClean="0">
                <a:latin typeface="Avenir 45 Book (Body)"/>
              </a:rPr>
              <a:t> Tips 1 y 2</a:t>
            </a:r>
            <a:endParaRPr lang="en-US" sz="2000" dirty="0">
              <a:latin typeface="Avenir 45 Book (Body)"/>
            </a:endParaRP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Programación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orientada</a:t>
            </a:r>
            <a:r>
              <a:rPr lang="en-US" sz="1800" dirty="0" smtClean="0">
                <a:latin typeface="Avenir 45 Book (Body)"/>
              </a:rPr>
              <a:t> a interfaces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Inyección</a:t>
            </a:r>
            <a:r>
              <a:rPr lang="en-US" sz="1800" dirty="0" smtClean="0">
                <a:latin typeface="Avenir 45 Book (Body)"/>
              </a:rPr>
              <a:t> de </a:t>
            </a:r>
            <a:r>
              <a:rPr lang="en-US" sz="1800" dirty="0" err="1" smtClean="0">
                <a:latin typeface="Avenir 45 Book (Body)"/>
              </a:rPr>
              <a:t>dependencias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por</a:t>
            </a:r>
            <a:r>
              <a:rPr lang="en-US" sz="1800" dirty="0" smtClean="0">
                <a:latin typeface="Avenir 45 Book (Body)"/>
              </a:rPr>
              <a:t> constructor</a:t>
            </a:r>
            <a:endParaRPr lang="en-US" sz="1800" dirty="0">
              <a:latin typeface="Avenir 45 Book (Body)"/>
            </a:endParaRPr>
          </a:p>
          <a:p>
            <a:pPr>
              <a:buClrTx/>
            </a:pPr>
            <a:r>
              <a:rPr lang="en-US" sz="2000" dirty="0" err="1" smtClean="0">
                <a:latin typeface="Avenir 45 Book (Body)"/>
              </a:rPr>
              <a:t>Cómo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escribir</a:t>
            </a:r>
            <a:r>
              <a:rPr lang="en-US" sz="2000" dirty="0" smtClean="0">
                <a:latin typeface="Avenir 45 Book (Body)"/>
              </a:rPr>
              <a:t> tests </a:t>
            </a:r>
            <a:r>
              <a:rPr lang="en-US" sz="2000" dirty="0" err="1" smtClean="0">
                <a:latin typeface="Avenir 45 Book (Body)"/>
              </a:rPr>
              <a:t>unitarios</a:t>
            </a:r>
            <a:r>
              <a:rPr lang="en-US" sz="2000" dirty="0" smtClean="0">
                <a:latin typeface="Avenir 45 Book (Body)"/>
              </a:rPr>
              <a:t> </a:t>
            </a:r>
            <a:r>
              <a:rPr lang="en-US" sz="2000" dirty="0" err="1" smtClean="0">
                <a:latin typeface="Avenir 45 Book (Body)"/>
              </a:rPr>
              <a:t>usando</a:t>
            </a:r>
            <a:r>
              <a:rPr lang="en-US" sz="2000" dirty="0" smtClean="0">
                <a:latin typeface="Avenir 45 Book (Body)"/>
              </a:rPr>
              <a:t> Mocks:</a:t>
            </a:r>
            <a:endParaRPr lang="en-US" sz="2000" dirty="0">
              <a:latin typeface="Avenir 45 Book (Body)"/>
            </a:endParaRP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Setu</a:t>
            </a:r>
            <a:r>
              <a:rPr lang="en-US" sz="1800" dirty="0" smtClean="0">
                <a:latin typeface="Avenir 45 Book (Body)"/>
              </a:rPr>
              <a:t>p de </a:t>
            </a:r>
            <a:r>
              <a:rPr lang="en-US" sz="1800" dirty="0" err="1" smtClean="0">
                <a:latin typeface="Avenir 45 Book (Body)"/>
              </a:rPr>
              <a:t>precondiciones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incluyendo</a:t>
            </a:r>
            <a:r>
              <a:rPr lang="en-US" sz="1800" dirty="0" smtClean="0">
                <a:latin typeface="Avenir 45 Book (Body)"/>
              </a:rPr>
              <a:t> el setup de los </a:t>
            </a:r>
            <a:r>
              <a:rPr lang="en-US" sz="1800" dirty="0" err="1" smtClean="0">
                <a:latin typeface="Avenir 45 Book (Body)"/>
              </a:rPr>
              <a:t>objetos</a:t>
            </a:r>
            <a:r>
              <a:rPr lang="en-US" sz="1800" dirty="0" smtClean="0">
                <a:latin typeface="Avenir 45 Book (Body)"/>
              </a:rPr>
              <a:t> mock</a:t>
            </a:r>
            <a:endParaRPr lang="en-US" sz="1800" dirty="0" smtClean="0">
              <a:latin typeface="Avenir 45 Book (Body)"/>
            </a:endParaRP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Inyectar</a:t>
            </a:r>
            <a:r>
              <a:rPr lang="en-US" sz="1800" dirty="0" smtClean="0">
                <a:latin typeface="Avenir 45 Book (Body)"/>
              </a:rPr>
              <a:t> mocks de </a:t>
            </a:r>
            <a:r>
              <a:rPr lang="en-US" sz="1800" dirty="0" err="1" smtClean="0">
                <a:latin typeface="Avenir 45 Book (Body)"/>
              </a:rPr>
              <a:t>dependencias</a:t>
            </a:r>
            <a:endParaRPr lang="en-US" sz="1800" dirty="0">
              <a:latin typeface="Avenir 45 Book (Body)"/>
            </a:endParaRP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Ejecutar</a:t>
            </a:r>
            <a:r>
              <a:rPr lang="en-US" sz="1800" dirty="0" smtClean="0">
                <a:latin typeface="Avenir 45 Book (Body)"/>
              </a:rPr>
              <a:t> el </a:t>
            </a:r>
            <a:r>
              <a:rPr lang="en-US" sz="1800" dirty="0" err="1" smtClean="0">
                <a:latin typeface="Avenir 45 Book (Body)"/>
              </a:rPr>
              <a:t>código</a:t>
            </a:r>
            <a:r>
              <a:rPr lang="en-US" sz="1800" dirty="0" smtClean="0">
                <a:latin typeface="Avenir 45 Book (Body)"/>
              </a:rPr>
              <a:t> a </a:t>
            </a:r>
            <a:r>
              <a:rPr lang="en-US" sz="1800" dirty="0" err="1" smtClean="0">
                <a:latin typeface="Avenir 45 Book (Body)"/>
              </a:rPr>
              <a:t>ser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testeado</a:t>
            </a:r>
            <a:endParaRPr lang="en-US" sz="1800" dirty="0">
              <a:latin typeface="Avenir 45 Book (Body)"/>
            </a:endParaRP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Realizar</a:t>
            </a:r>
            <a:r>
              <a:rPr lang="en-US" sz="1800" dirty="0" smtClean="0">
                <a:latin typeface="Avenir 45 Book (Body)"/>
              </a:rPr>
              <a:t> asserts </a:t>
            </a:r>
            <a:r>
              <a:rPr lang="en-US" sz="1800" dirty="0" err="1" smtClean="0">
                <a:latin typeface="Avenir 45 Book (Body)"/>
              </a:rPr>
              <a:t>sobre</a:t>
            </a:r>
            <a:r>
              <a:rPr lang="en-US" sz="1800" dirty="0" smtClean="0">
                <a:latin typeface="Avenir 45 Book (Body)"/>
              </a:rPr>
              <a:t> los </a:t>
            </a:r>
            <a:r>
              <a:rPr lang="en-US" sz="1800" dirty="0" err="1" smtClean="0">
                <a:latin typeface="Avenir 45 Book (Body)"/>
              </a:rPr>
              <a:t>resultados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esperados</a:t>
            </a:r>
            <a:endParaRPr lang="en-US" sz="1800" dirty="0">
              <a:latin typeface="Avenir 45 Book (Body)"/>
            </a:endParaRP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venir 45 Book (Body)"/>
              </a:rPr>
              <a:t>Verificar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que</a:t>
            </a:r>
            <a:r>
              <a:rPr lang="en-US" sz="1800" dirty="0" smtClean="0">
                <a:latin typeface="Avenir 45 Book (Body)"/>
              </a:rPr>
              <a:t> el mock </a:t>
            </a:r>
            <a:r>
              <a:rPr lang="en-US" sz="1800" dirty="0" err="1" smtClean="0">
                <a:latin typeface="Avenir 45 Book (Body)"/>
              </a:rPr>
              <a:t>fue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llamado</a:t>
            </a:r>
            <a:r>
              <a:rPr lang="en-US" sz="1800" dirty="0" smtClean="0">
                <a:latin typeface="Avenir 45 Book (Body)"/>
              </a:rPr>
              <a:t> la </a:t>
            </a:r>
            <a:r>
              <a:rPr lang="en-US" sz="1800" dirty="0" err="1" smtClean="0">
                <a:latin typeface="Avenir 45 Book (Body)"/>
              </a:rPr>
              <a:t>cantidad</a:t>
            </a:r>
            <a:r>
              <a:rPr lang="en-US" sz="1800" dirty="0" smtClean="0">
                <a:latin typeface="Avenir 45 Book (Body)"/>
              </a:rPr>
              <a:t> de </a:t>
            </a:r>
            <a:r>
              <a:rPr lang="en-US" sz="1800" dirty="0" err="1" smtClean="0">
                <a:latin typeface="Avenir 45 Book (Body)"/>
              </a:rPr>
              <a:t>veces</a:t>
            </a:r>
            <a:r>
              <a:rPr lang="en-US" sz="1800" dirty="0" smtClean="0">
                <a:latin typeface="Avenir 45 Book (Body)"/>
              </a:rPr>
              <a:t> y con los </a:t>
            </a:r>
            <a:r>
              <a:rPr lang="en-US" sz="1800" dirty="0" err="1" smtClean="0">
                <a:latin typeface="Avenir 45 Book (Body)"/>
              </a:rPr>
              <a:t>parámetros</a:t>
            </a:r>
            <a:r>
              <a:rPr lang="en-US" sz="1800" dirty="0" smtClean="0">
                <a:latin typeface="Avenir 45 Book (Body)"/>
              </a:rPr>
              <a:t> </a:t>
            </a:r>
            <a:r>
              <a:rPr lang="en-US" sz="1800" dirty="0" err="1" smtClean="0">
                <a:latin typeface="Avenir 45 Book (Body)"/>
              </a:rPr>
              <a:t>esperados</a:t>
            </a: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5: </a:t>
            </a:r>
            <a:r>
              <a:rPr lang="en-US" sz="3600" dirty="0" smtClean="0">
                <a:solidFill>
                  <a:schemeClr val="bg1"/>
                </a:solidFill>
              </a:rPr>
              <a:t>Mocking de </a:t>
            </a:r>
            <a:r>
              <a:rPr lang="en-US" sz="3600" dirty="0" err="1" smtClean="0">
                <a:solidFill>
                  <a:schemeClr val="bg1"/>
                </a:solidFill>
              </a:rPr>
              <a:t>dependencias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19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996</Words>
  <Application>Microsoft Office PowerPoint</Application>
  <PresentationFormat>Widescreen</PresentationFormat>
  <Paragraphs>168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Tests Unitarios: Tips y Ejemplos de Arquitectura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Resumen</vt:lpstr>
      <vt:lpstr>PowerPoint Presentation</vt:lpstr>
      <vt:lpstr>PowerPoint Presentation</vt:lpstr>
      <vt:lpstr>Feedback</vt:lpstr>
      <vt:lpstr>Muchas gracias!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2016-03-22T14:02:55Z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