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6" r:id="rId2"/>
    <p:sldMasterId id="2147483944" r:id="rId3"/>
  </p:sldMasterIdLst>
  <p:notesMasterIdLst>
    <p:notesMasterId r:id="rId34"/>
  </p:notesMasterIdLst>
  <p:handoutMasterIdLst>
    <p:handoutMasterId r:id="rId35"/>
  </p:handoutMasterIdLst>
  <p:sldIdLst>
    <p:sldId id="321" r:id="rId4"/>
    <p:sldId id="327" r:id="rId5"/>
    <p:sldId id="366" r:id="rId6"/>
    <p:sldId id="343" r:id="rId7"/>
    <p:sldId id="358" r:id="rId8"/>
    <p:sldId id="400" r:id="rId9"/>
    <p:sldId id="401" r:id="rId10"/>
    <p:sldId id="402" r:id="rId11"/>
    <p:sldId id="403" r:id="rId12"/>
    <p:sldId id="404" r:id="rId13"/>
    <p:sldId id="391" r:id="rId14"/>
    <p:sldId id="392" r:id="rId15"/>
    <p:sldId id="405" r:id="rId16"/>
    <p:sldId id="394" r:id="rId17"/>
    <p:sldId id="395" r:id="rId18"/>
    <p:sldId id="396" r:id="rId19"/>
    <p:sldId id="388" r:id="rId20"/>
    <p:sldId id="397" r:id="rId21"/>
    <p:sldId id="398" r:id="rId22"/>
    <p:sldId id="399" r:id="rId23"/>
    <p:sldId id="390" r:id="rId24"/>
    <p:sldId id="389" r:id="rId25"/>
    <p:sldId id="387" r:id="rId26"/>
    <p:sldId id="383" r:id="rId27"/>
    <p:sldId id="384" r:id="rId28"/>
    <p:sldId id="378" r:id="rId29"/>
    <p:sldId id="382" r:id="rId30"/>
    <p:sldId id="386" r:id="rId31"/>
    <p:sldId id="385" r:id="rId32"/>
    <p:sldId id="34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3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orient="horz" pos="3680" userDrawn="1">
          <p15:clr>
            <a:srgbClr val="A4A3A4"/>
          </p15:clr>
        </p15:guide>
        <p15:guide id="4" pos="54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600"/>
    <a:srgbClr val="1034C8"/>
    <a:srgbClr val="03A83F"/>
    <a:srgbClr val="9F00CE"/>
    <a:srgbClr val="F20D50"/>
    <a:srgbClr val="616265"/>
    <a:srgbClr val="F9F9F9"/>
    <a:srgbClr val="740000"/>
    <a:srgbClr val="0476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4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>
        <p:guide orient="horz" pos="913"/>
        <p:guide pos="325"/>
        <p:guide orient="horz" pos="3680"/>
        <p:guide pos="549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774"/>
    </p:cViewPr>
  </p:sorterViewPr>
  <p:notesViewPr>
    <p:cSldViewPr snapToGrid="0" showGuides="1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4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295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20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886" y="3189503"/>
            <a:ext cx="8548374" cy="387798"/>
          </a:xfrm>
          <a:prstGeom prst="rect">
            <a:avLst/>
          </a:prstGeom>
        </p:spPr>
        <p:txBody>
          <a:bodyPr lIns="0"/>
          <a:lstStyle>
            <a:lvl1pPr>
              <a:buNone/>
              <a:defRPr sz="280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228601"/>
            <a:ext cx="12191999" cy="3122612"/>
          </a:xfrm>
          <a:solidFill>
            <a:srgbClr val="C00000"/>
          </a:solidFill>
        </p:spPr>
        <p:txBody>
          <a:bodyPr lIns="216000" tIns="21600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0" y="3502025"/>
            <a:ext cx="12191999" cy="1881188"/>
          </a:xfrm>
          <a:prstGeom prst="rect">
            <a:avLst/>
          </a:prstGeom>
          <a:solidFill>
            <a:schemeClr val="accent5"/>
          </a:solidFill>
        </p:spPr>
        <p:txBody>
          <a:bodyPr lIns="216000" tIns="216000"/>
          <a:lstStyle>
            <a:lvl1pPr marL="0" indent="0">
              <a:buFontTx/>
              <a:buNone/>
              <a:defRPr sz="28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666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5383213"/>
          </a:xfrm>
          <a:prstGeom prst="rect">
            <a:avLst/>
          </a:prstGeom>
          <a:solidFill>
            <a:srgbClr val="1034C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712" y="3502026"/>
            <a:ext cx="10589876" cy="891089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89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5383213"/>
          </a:xfrm>
          <a:prstGeom prst="rect">
            <a:avLst/>
          </a:prstGeom>
          <a:solidFill>
            <a:srgbClr val="9F00C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712" y="3502026"/>
            <a:ext cx="10589876" cy="891089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066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5383213"/>
          </a:xfrm>
          <a:prstGeom prst="rect">
            <a:avLst/>
          </a:prstGeom>
          <a:solidFill>
            <a:srgbClr val="03A83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712" y="3502026"/>
            <a:ext cx="10589876" cy="891089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06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ey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5383213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712" y="3502026"/>
            <a:ext cx="10589876" cy="891089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25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Grey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5383213"/>
          </a:xfrm>
          <a:prstGeom prst="rect">
            <a:avLst/>
          </a:prstGeom>
          <a:gradFill flip="none" rotWithShape="1">
            <a:gsLst>
              <a:gs pos="36000">
                <a:schemeClr val="bg1">
                  <a:lumMod val="95000"/>
                </a:schemeClr>
              </a:gs>
              <a:gs pos="81000">
                <a:schemeClr val="bg1"/>
              </a:gs>
            </a:gsLst>
            <a:lin ang="54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712" y="3502026"/>
            <a:ext cx="10589876" cy="891089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307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4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4392105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0">
                <a:srgbClr val="C00000"/>
              </a:gs>
              <a:gs pos="85000">
                <a:schemeClr val="bg1"/>
              </a:gs>
            </a:gsLst>
            <a:lin ang="54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47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4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4392105"/>
          </a:xfrm>
          <a:prstGeom prst="rect">
            <a:avLst/>
          </a:prstGeom>
          <a:gradFill flip="none" rotWithShape="1">
            <a:gsLst>
              <a:gs pos="0">
                <a:srgbClr val="9F00CE">
                  <a:tint val="66000"/>
                  <a:satMod val="160000"/>
                </a:srgbClr>
              </a:gs>
              <a:gs pos="0">
                <a:schemeClr val="bg1">
                  <a:lumMod val="85000"/>
                </a:schemeClr>
              </a:gs>
              <a:gs pos="85000">
                <a:schemeClr val="bg1"/>
              </a:gs>
            </a:gsLst>
            <a:lin ang="54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  <p:sp>
        <p:nvSpPr>
          <p:cNvPr id="15" name="Content Placeholder 5"/>
          <p:cNvSpPr>
            <a:spLocks noGrp="1"/>
          </p:cNvSpPr>
          <p:nvPr>
            <p:ph sz="quarter" idx="10"/>
          </p:nvPr>
        </p:nvSpPr>
        <p:spPr>
          <a:xfrm>
            <a:off x="299073" y="1478142"/>
            <a:ext cx="11598515" cy="4571929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352425">
              <a:buClr>
                <a:srgbClr val="C00000"/>
              </a:buClr>
              <a:buFont typeface="Wingdings" panose="05000000000000000000" pitchFamily="2" charset="2"/>
              <a:buChar char="ì"/>
              <a:defRPr sz="2400"/>
            </a:lvl1pPr>
            <a:lvl2pPr marL="630238" indent="-271463">
              <a:buClr>
                <a:srgbClr val="C00000"/>
              </a:buClr>
              <a:buFont typeface="Wingdings" panose="05000000000000000000" pitchFamily="2" charset="2"/>
              <a:buChar char=""/>
              <a:defRPr sz="2000"/>
            </a:lvl2pPr>
            <a:lvl3pPr marL="803275" indent="-173038">
              <a:buClr>
                <a:srgbClr val="C00000"/>
              </a:buClr>
              <a:buFont typeface="Wingdings" panose="05000000000000000000" pitchFamily="2" charset="2"/>
              <a:buChar char="§"/>
              <a:defRPr sz="1800"/>
            </a:lvl3pPr>
            <a:lvl4pPr marL="1074738" indent="-173038">
              <a:buClr>
                <a:srgbClr val="C00000"/>
              </a:buClr>
              <a:buFont typeface="Wingdings" panose="05000000000000000000" pitchFamily="2" charset="2"/>
              <a:buChar char="ü"/>
              <a:defRPr sz="1600"/>
            </a:lvl4pPr>
            <a:lvl5pPr>
              <a:buClr>
                <a:srgbClr val="C00000"/>
              </a:buCl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21" name="Title 6"/>
          <p:cNvSpPr>
            <a:spLocks noGrp="1"/>
          </p:cNvSpPr>
          <p:nvPr>
            <p:ph type="title"/>
          </p:nvPr>
        </p:nvSpPr>
        <p:spPr>
          <a:xfrm>
            <a:off x="299073" y="228602"/>
            <a:ext cx="11598515" cy="5539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06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299073" y="1478142"/>
            <a:ext cx="11598515" cy="4571929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352425">
              <a:buClr>
                <a:srgbClr val="C00000"/>
              </a:buClr>
              <a:buFont typeface="Wingdings" panose="05000000000000000000" pitchFamily="2" charset="2"/>
              <a:buChar char="ì"/>
              <a:defRPr sz="2400"/>
            </a:lvl1pPr>
            <a:lvl2pPr marL="630238" indent="-271463">
              <a:buClr>
                <a:srgbClr val="C00000"/>
              </a:buClr>
              <a:buFont typeface="Wingdings" panose="05000000000000000000" pitchFamily="2" charset="2"/>
              <a:buChar char=""/>
              <a:defRPr sz="2000"/>
            </a:lvl2pPr>
            <a:lvl3pPr marL="803275" indent="-173038">
              <a:buClr>
                <a:srgbClr val="C00000"/>
              </a:buClr>
              <a:buFont typeface="Wingdings" panose="05000000000000000000" pitchFamily="2" charset="2"/>
              <a:buChar char="§"/>
              <a:defRPr sz="1800"/>
            </a:lvl3pPr>
            <a:lvl4pPr marL="1074738" indent="-173038">
              <a:buClr>
                <a:srgbClr val="C00000"/>
              </a:buClr>
              <a:buFont typeface="Wingdings" panose="05000000000000000000" pitchFamily="2" charset="2"/>
              <a:buChar char="ü"/>
              <a:defRPr sz="1600"/>
            </a:lvl4pPr>
            <a:lvl5pPr>
              <a:buClr>
                <a:srgbClr val="C00000"/>
              </a:buCl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17387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15130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w/su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299067" y="893763"/>
            <a:ext cx="11598514" cy="360362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buNone/>
              <a:defRPr b="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30287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886" y="3189503"/>
            <a:ext cx="8548374" cy="387798"/>
          </a:xfrm>
          <a:prstGeom prst="rect">
            <a:avLst/>
          </a:prstGeom>
        </p:spPr>
        <p:txBody>
          <a:bodyPr lIns="0"/>
          <a:lstStyle>
            <a:lvl1pPr>
              <a:buNone/>
              <a:defRPr sz="280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228601"/>
            <a:ext cx="12191999" cy="3122612"/>
          </a:xfrm>
          <a:solidFill>
            <a:srgbClr val="03A83F"/>
          </a:solidFill>
        </p:spPr>
        <p:txBody>
          <a:bodyPr lIns="216000" tIns="21600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0" y="3502025"/>
            <a:ext cx="12191999" cy="1881188"/>
          </a:xfrm>
          <a:prstGeom prst="rect">
            <a:avLst/>
          </a:prstGeom>
          <a:solidFill>
            <a:schemeClr val="accent5"/>
          </a:solidFill>
        </p:spPr>
        <p:txBody>
          <a:bodyPr lIns="216000" tIns="216000"/>
          <a:lstStyle>
            <a:lvl1pPr marL="0" indent="0">
              <a:buFontTx/>
              <a:buNone/>
              <a:defRPr sz="28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879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/su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299067" y="893763"/>
            <a:ext cx="11598514" cy="360362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buNone/>
              <a:defRPr b="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52834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1913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8073248" y="1490663"/>
            <a:ext cx="3824334" cy="3871912"/>
          </a:xfrm>
          <a:prstGeom prst="rect">
            <a:avLst/>
          </a:prstGeom>
          <a:solidFill>
            <a:srgbClr val="C00000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58606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8073248" y="1490663"/>
            <a:ext cx="3824334" cy="3871912"/>
          </a:xfrm>
          <a:prstGeom prst="rect">
            <a:avLst/>
          </a:prstGeom>
          <a:solidFill>
            <a:srgbClr val="03A83F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91489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1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8073248" y="1490663"/>
            <a:ext cx="3824334" cy="3871912"/>
          </a:xfrm>
          <a:prstGeom prst="rect">
            <a:avLst/>
          </a:prstGeom>
          <a:solidFill>
            <a:srgbClr val="FF9600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31365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1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8073248" y="1490663"/>
            <a:ext cx="3824334" cy="3871912"/>
          </a:xfrm>
          <a:prstGeom prst="rect">
            <a:avLst/>
          </a:prstGeom>
          <a:solidFill>
            <a:srgbClr val="F20D50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07948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1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8073248" y="1490663"/>
            <a:ext cx="3824334" cy="3871912"/>
          </a:xfrm>
          <a:prstGeom prst="rect">
            <a:avLst/>
          </a:prstGeom>
          <a:solidFill>
            <a:srgbClr val="1034C8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60552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1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8073248" y="1490663"/>
            <a:ext cx="3824334" cy="3871912"/>
          </a:xfrm>
          <a:prstGeom prst="rect">
            <a:avLst/>
          </a:prstGeom>
          <a:solidFill>
            <a:srgbClr val="9F00CE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43911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6743709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74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4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4392105"/>
          </a:xfrm>
          <a:prstGeom prst="rect">
            <a:avLst/>
          </a:prstGeom>
          <a:gradFill flip="none" rotWithShape="1">
            <a:gsLst>
              <a:gs pos="0">
                <a:srgbClr val="9F00CE">
                  <a:tint val="66000"/>
                  <a:satMod val="160000"/>
                </a:srgbClr>
              </a:gs>
              <a:gs pos="0">
                <a:schemeClr val="bg1">
                  <a:lumMod val="85000"/>
                </a:schemeClr>
              </a:gs>
              <a:gs pos="85000">
                <a:schemeClr val="bg1"/>
              </a:gs>
            </a:gsLst>
            <a:lin ang="54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  <p:sp>
        <p:nvSpPr>
          <p:cNvPr id="15" name="Rectangle 4"/>
          <p:cNvSpPr/>
          <p:nvPr userDrawn="1"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20D5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</a:p>
        </p:txBody>
      </p:sp>
      <p:sp>
        <p:nvSpPr>
          <p:cNvPr id="21" name="TextBox 1"/>
          <p:cNvSpPr txBox="1"/>
          <p:nvPr userDrawn="1"/>
        </p:nvSpPr>
        <p:spPr>
          <a:xfrm>
            <a:off x="515937" y="212035"/>
            <a:ext cx="1101345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sz="4000" dirty="0" smtClean="0">
                <a:solidFill>
                  <a:schemeClr val="bg1"/>
                </a:solidFill>
              </a:rPr>
              <a:t>Software </a:t>
            </a:r>
            <a:r>
              <a:rPr lang="es-AR" sz="4000" dirty="0" err="1" smtClean="0">
                <a:solidFill>
                  <a:schemeClr val="bg1"/>
                </a:solidFill>
              </a:rPr>
              <a:t>Development</a:t>
            </a:r>
            <a:endParaRPr lang="es-AR" sz="4000" dirty="0" smtClean="0">
              <a:solidFill>
                <a:schemeClr val="bg1"/>
              </a:solidFill>
            </a:endParaRPr>
          </a:p>
        </p:txBody>
      </p:sp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502" y="1228035"/>
            <a:ext cx="3333750" cy="4495800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>
          <a:xfrm>
            <a:off x="465138" y="1417638"/>
            <a:ext cx="7697787" cy="5276850"/>
          </a:xfrm>
          <a:prstGeom prst="rect">
            <a:avLst/>
          </a:prstGeom>
        </p:spPr>
        <p:txBody>
          <a:bodyPr/>
          <a:lstStyle>
            <a:lvl1pPr marL="271463" indent="-271463">
              <a:buClr>
                <a:srgbClr val="F20D50"/>
              </a:buClr>
              <a:buFont typeface="Wingdings" panose="05000000000000000000" pitchFamily="2" charset="2"/>
              <a:buChar char=""/>
              <a:defRPr/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47033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886" y="3189503"/>
            <a:ext cx="8548374" cy="387798"/>
          </a:xfrm>
          <a:prstGeom prst="rect">
            <a:avLst/>
          </a:prstGeom>
        </p:spPr>
        <p:txBody>
          <a:bodyPr lIns="0"/>
          <a:lstStyle>
            <a:lvl1pPr>
              <a:buNone/>
              <a:defRPr sz="280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228601"/>
            <a:ext cx="12191999" cy="3122612"/>
          </a:xfrm>
          <a:solidFill>
            <a:srgbClr val="FF9600"/>
          </a:solidFill>
        </p:spPr>
        <p:txBody>
          <a:bodyPr lIns="216000" tIns="21600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0" y="3502025"/>
            <a:ext cx="12191999" cy="1881188"/>
          </a:xfrm>
          <a:prstGeom prst="rect">
            <a:avLst/>
          </a:prstGeom>
          <a:solidFill>
            <a:schemeClr val="accent5"/>
          </a:solidFill>
        </p:spPr>
        <p:txBody>
          <a:bodyPr lIns="216000" tIns="216000"/>
          <a:lstStyle>
            <a:lvl1pPr marL="0" indent="0">
              <a:buFontTx/>
              <a:buNone/>
              <a:defRPr sz="28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563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4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4392105"/>
          </a:xfrm>
          <a:prstGeom prst="rect">
            <a:avLst/>
          </a:prstGeom>
          <a:gradFill flip="none" rotWithShape="1">
            <a:gsLst>
              <a:gs pos="0">
                <a:srgbClr val="9F00CE">
                  <a:tint val="66000"/>
                  <a:satMod val="160000"/>
                </a:srgbClr>
              </a:gs>
              <a:gs pos="0">
                <a:schemeClr val="bg1">
                  <a:lumMod val="85000"/>
                </a:schemeClr>
              </a:gs>
              <a:gs pos="85000">
                <a:schemeClr val="bg1"/>
              </a:gs>
            </a:gsLst>
            <a:lin ang="54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>
          <a:xfrm>
            <a:off x="465138" y="1417638"/>
            <a:ext cx="7697787" cy="5276850"/>
          </a:xfrm>
          <a:prstGeom prst="rect">
            <a:avLst/>
          </a:prstGeom>
        </p:spPr>
        <p:txBody>
          <a:bodyPr/>
          <a:lstStyle>
            <a:lvl1pPr marL="271463" indent="-271463">
              <a:buClr>
                <a:srgbClr val="9F00CE"/>
              </a:buClr>
              <a:buFont typeface="Wingdings" panose="05000000000000000000" pitchFamily="2" charset="2"/>
              <a:buChar char=""/>
              <a:defRPr/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23" name="Rectangle 14"/>
          <p:cNvSpPr/>
          <p:nvPr userDrawn="1"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9F00CE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</a:p>
        </p:txBody>
      </p:sp>
      <p:sp>
        <p:nvSpPr>
          <p:cNvPr id="24" name="TextBox 15"/>
          <p:cNvSpPr txBox="1"/>
          <p:nvPr userDrawn="1"/>
        </p:nvSpPr>
        <p:spPr>
          <a:xfrm>
            <a:off x="515937" y="212035"/>
            <a:ext cx="1101345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sz="4000" dirty="0" smtClean="0">
                <a:solidFill>
                  <a:schemeClr val="bg1"/>
                </a:solidFill>
              </a:rPr>
              <a:t>Outsourcing</a:t>
            </a:r>
          </a:p>
        </p:txBody>
      </p:sp>
      <p:pic>
        <p:nvPicPr>
          <p:cNvPr id="25" name="Imagen 2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50" y="1228035"/>
            <a:ext cx="33337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51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4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4392105"/>
          </a:xfrm>
          <a:prstGeom prst="rect">
            <a:avLst/>
          </a:prstGeom>
          <a:gradFill flip="none" rotWithShape="1">
            <a:gsLst>
              <a:gs pos="0">
                <a:srgbClr val="9F00CE">
                  <a:tint val="66000"/>
                  <a:satMod val="160000"/>
                </a:srgbClr>
              </a:gs>
              <a:gs pos="0">
                <a:schemeClr val="bg1">
                  <a:lumMod val="85000"/>
                </a:schemeClr>
              </a:gs>
              <a:gs pos="85000">
                <a:schemeClr val="bg1"/>
              </a:gs>
            </a:gsLst>
            <a:lin ang="54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>
          <a:xfrm>
            <a:off x="465138" y="1417638"/>
            <a:ext cx="7697787" cy="5276850"/>
          </a:xfrm>
          <a:prstGeom prst="rect">
            <a:avLst/>
          </a:prstGeom>
        </p:spPr>
        <p:txBody>
          <a:bodyPr/>
          <a:lstStyle>
            <a:lvl1pPr marL="271463" indent="-271463">
              <a:buClr>
                <a:srgbClr val="03A83F"/>
              </a:buClr>
              <a:buFont typeface="Wingdings" panose="05000000000000000000" pitchFamily="2" charset="2"/>
              <a:buChar char=""/>
              <a:defRPr/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03A83F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</a:p>
        </p:txBody>
      </p:sp>
      <p:sp>
        <p:nvSpPr>
          <p:cNvPr id="21" name="TextBox 15"/>
          <p:cNvSpPr txBox="1"/>
          <p:nvPr userDrawn="1"/>
        </p:nvSpPr>
        <p:spPr>
          <a:xfrm>
            <a:off x="515937" y="212035"/>
            <a:ext cx="1101345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sz="4000" dirty="0" err="1" smtClean="0">
                <a:solidFill>
                  <a:schemeClr val="bg1"/>
                </a:solidFill>
              </a:rPr>
              <a:t>Consulting</a:t>
            </a:r>
            <a:endParaRPr lang="es-AR" sz="4000" dirty="0" smtClean="0">
              <a:solidFill>
                <a:schemeClr val="bg1"/>
              </a:solidFill>
            </a:endParaRPr>
          </a:p>
        </p:txBody>
      </p:sp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50" y="1228035"/>
            <a:ext cx="33337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413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4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4392105"/>
          </a:xfrm>
          <a:prstGeom prst="rect">
            <a:avLst/>
          </a:prstGeom>
          <a:gradFill flip="none" rotWithShape="1">
            <a:gsLst>
              <a:gs pos="0">
                <a:srgbClr val="9F00CE">
                  <a:tint val="66000"/>
                  <a:satMod val="160000"/>
                </a:srgbClr>
              </a:gs>
              <a:gs pos="0">
                <a:schemeClr val="bg1">
                  <a:lumMod val="85000"/>
                </a:schemeClr>
              </a:gs>
              <a:gs pos="85000">
                <a:schemeClr val="bg1"/>
              </a:gs>
            </a:gsLst>
            <a:lin ang="54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>
          <a:xfrm>
            <a:off x="465138" y="1417638"/>
            <a:ext cx="7697787" cy="5276850"/>
          </a:xfrm>
          <a:prstGeom prst="rect">
            <a:avLst/>
          </a:prstGeom>
        </p:spPr>
        <p:txBody>
          <a:bodyPr/>
          <a:lstStyle>
            <a:lvl1pPr marL="271463" indent="-271463">
              <a:buClr>
                <a:srgbClr val="1034C8"/>
              </a:buClr>
              <a:buFont typeface="Wingdings" panose="05000000000000000000" pitchFamily="2" charset="2"/>
              <a:buChar char=""/>
              <a:defRPr/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23" name="Rectangle 13"/>
          <p:cNvSpPr/>
          <p:nvPr userDrawn="1"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1034C8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</a:p>
        </p:txBody>
      </p:sp>
      <p:sp>
        <p:nvSpPr>
          <p:cNvPr id="24" name="TextBox 14"/>
          <p:cNvSpPr txBox="1"/>
          <p:nvPr userDrawn="1"/>
        </p:nvSpPr>
        <p:spPr>
          <a:xfrm>
            <a:off x="515937" y="212035"/>
            <a:ext cx="1101345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sz="4000" dirty="0" err="1" smtClean="0">
                <a:solidFill>
                  <a:schemeClr val="bg1"/>
                </a:solidFill>
              </a:rPr>
              <a:t>Infrastructure</a:t>
            </a:r>
            <a:endParaRPr lang="es-AR" sz="4000" dirty="0" smtClean="0">
              <a:solidFill>
                <a:schemeClr val="bg1"/>
              </a:solidFill>
            </a:endParaRPr>
          </a:p>
        </p:txBody>
      </p:sp>
      <p:pic>
        <p:nvPicPr>
          <p:cNvPr id="25" name="Imagen 2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50" y="1228035"/>
            <a:ext cx="33337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61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4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4392105"/>
          </a:xfrm>
          <a:prstGeom prst="rect">
            <a:avLst/>
          </a:prstGeom>
          <a:gradFill flip="none" rotWithShape="1">
            <a:gsLst>
              <a:gs pos="0">
                <a:srgbClr val="9F00CE">
                  <a:tint val="66000"/>
                  <a:satMod val="160000"/>
                </a:srgbClr>
              </a:gs>
              <a:gs pos="0">
                <a:schemeClr val="bg1">
                  <a:lumMod val="85000"/>
                </a:schemeClr>
              </a:gs>
              <a:gs pos="85000">
                <a:schemeClr val="bg1"/>
              </a:gs>
            </a:gsLst>
            <a:lin ang="54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>
          <a:xfrm>
            <a:off x="465138" y="1417638"/>
            <a:ext cx="7697787" cy="5276850"/>
          </a:xfrm>
          <a:prstGeom prst="rect">
            <a:avLst/>
          </a:prstGeom>
        </p:spPr>
        <p:txBody>
          <a:bodyPr/>
          <a:lstStyle>
            <a:lvl1pPr marL="271463" indent="-271463">
              <a:buClr>
                <a:srgbClr val="FF9600"/>
              </a:buClr>
              <a:buFont typeface="Wingdings" panose="05000000000000000000" pitchFamily="2" charset="2"/>
              <a:buChar char=""/>
              <a:defRPr/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</a:p>
        </p:txBody>
      </p:sp>
      <p:sp>
        <p:nvSpPr>
          <p:cNvPr id="21" name="TextBox 15"/>
          <p:cNvSpPr txBox="1"/>
          <p:nvPr userDrawn="1"/>
        </p:nvSpPr>
        <p:spPr>
          <a:xfrm>
            <a:off x="515937" y="212035"/>
            <a:ext cx="1101345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sz="4000" dirty="0" smtClean="0">
                <a:solidFill>
                  <a:schemeClr val="bg1"/>
                </a:solidFill>
              </a:rPr>
              <a:t>Enterprise </a:t>
            </a:r>
            <a:r>
              <a:rPr lang="es-AR" sz="4000" dirty="0" err="1" smtClean="0">
                <a:solidFill>
                  <a:schemeClr val="bg1"/>
                </a:solidFill>
              </a:rPr>
              <a:t>Applications</a:t>
            </a:r>
            <a:endParaRPr lang="es-AR" sz="4000" dirty="0" smtClean="0">
              <a:solidFill>
                <a:schemeClr val="bg1"/>
              </a:solidFill>
            </a:endParaRPr>
          </a:p>
        </p:txBody>
      </p:sp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502" y="1228035"/>
            <a:ext cx="33337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77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886" y="3189503"/>
            <a:ext cx="8548374" cy="387798"/>
          </a:xfrm>
          <a:prstGeom prst="rect">
            <a:avLst/>
          </a:prstGeom>
        </p:spPr>
        <p:txBody>
          <a:bodyPr lIns="0"/>
          <a:lstStyle>
            <a:lvl1pPr>
              <a:buNone/>
              <a:defRPr sz="280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228601"/>
            <a:ext cx="12191999" cy="3122612"/>
          </a:xfrm>
          <a:solidFill>
            <a:srgbClr val="F20D50"/>
          </a:solidFill>
        </p:spPr>
        <p:txBody>
          <a:bodyPr lIns="216000" tIns="21600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0" y="3502025"/>
            <a:ext cx="12191999" cy="1881188"/>
          </a:xfrm>
          <a:prstGeom prst="rect">
            <a:avLst/>
          </a:prstGeom>
          <a:solidFill>
            <a:schemeClr val="accent5"/>
          </a:solidFill>
        </p:spPr>
        <p:txBody>
          <a:bodyPr lIns="216000" tIns="216000"/>
          <a:lstStyle>
            <a:lvl1pPr marL="0" indent="0">
              <a:buFontTx/>
              <a:buNone/>
              <a:defRPr sz="28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22" name="Rectangle 21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3" name="Rectangle 22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4" name="Rectangle 23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5" name="Rectangle 24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6" name="Rectangle 25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270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886" y="3189503"/>
            <a:ext cx="8548374" cy="387798"/>
          </a:xfrm>
          <a:prstGeom prst="rect">
            <a:avLst/>
          </a:prstGeom>
        </p:spPr>
        <p:txBody>
          <a:bodyPr lIns="0"/>
          <a:lstStyle>
            <a:lvl1pPr>
              <a:buNone/>
              <a:defRPr sz="280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228601"/>
            <a:ext cx="12191999" cy="3122612"/>
          </a:xfrm>
          <a:solidFill>
            <a:srgbClr val="1034C8"/>
          </a:solidFill>
        </p:spPr>
        <p:txBody>
          <a:bodyPr lIns="216000" tIns="21600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0" y="3502025"/>
            <a:ext cx="12191999" cy="1881188"/>
          </a:xfrm>
          <a:prstGeom prst="rect">
            <a:avLst/>
          </a:prstGeom>
          <a:solidFill>
            <a:schemeClr val="accent5"/>
          </a:solidFill>
        </p:spPr>
        <p:txBody>
          <a:bodyPr lIns="216000" tIns="216000"/>
          <a:lstStyle>
            <a:lvl1pPr marL="0" indent="0">
              <a:buFontTx/>
              <a:buNone/>
              <a:defRPr sz="28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461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886" y="3189503"/>
            <a:ext cx="8548374" cy="387798"/>
          </a:xfrm>
          <a:prstGeom prst="rect">
            <a:avLst/>
          </a:prstGeom>
        </p:spPr>
        <p:txBody>
          <a:bodyPr lIns="0"/>
          <a:lstStyle>
            <a:lvl1pPr>
              <a:buNone/>
              <a:defRPr sz="280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228601"/>
            <a:ext cx="12191999" cy="3122612"/>
          </a:xfrm>
          <a:solidFill>
            <a:srgbClr val="9F00CE"/>
          </a:solidFill>
        </p:spPr>
        <p:txBody>
          <a:bodyPr lIns="216000" tIns="21600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0" y="3502025"/>
            <a:ext cx="12191999" cy="1881188"/>
          </a:xfrm>
          <a:prstGeom prst="rect">
            <a:avLst/>
          </a:prstGeom>
          <a:solidFill>
            <a:schemeClr val="accent5"/>
          </a:solidFill>
        </p:spPr>
        <p:txBody>
          <a:bodyPr lIns="216000" tIns="216000"/>
          <a:lstStyle>
            <a:lvl1pPr marL="0" indent="0">
              <a:buFontTx/>
              <a:buNone/>
              <a:defRPr sz="28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908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5383213"/>
          </a:xfrm>
          <a:prstGeom prst="rect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712" y="3502026"/>
            <a:ext cx="10589876" cy="891089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204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5383213"/>
          </a:xfrm>
          <a:prstGeom prst="rect">
            <a:avLst/>
          </a:prstGeom>
          <a:solidFill>
            <a:srgbClr val="FF96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712" y="3502026"/>
            <a:ext cx="10589876" cy="891089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11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5383213"/>
          </a:xfrm>
          <a:prstGeom prst="rect">
            <a:avLst/>
          </a:prstGeom>
          <a:solidFill>
            <a:srgbClr val="F20D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712" y="3502026"/>
            <a:ext cx="10589876" cy="891089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54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1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9073" y="228602"/>
            <a:ext cx="11598515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9" name="Rectangle 8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4" name="Rectangle 13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5" name="Rectangle 14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6" name="Rectangle 15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72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681" r:id="rId7"/>
    <p:sldLayoutId id="2147483927" r:id="rId8"/>
    <p:sldLayoutId id="2147483928" r:id="rId9"/>
    <p:sldLayoutId id="2147483929" r:id="rId10"/>
    <p:sldLayoutId id="2147483930" r:id="rId11"/>
    <p:sldLayoutId id="2147483926" r:id="rId12"/>
    <p:sldLayoutId id="2147483682" r:id="rId13"/>
    <p:sldLayoutId id="2147483941" r:id="rId14"/>
    <p:sldLayoutId id="2147483943" r:id="rId15"/>
    <p:sldLayoutId id="2147483942" r:id="rId16"/>
    <p:sldLayoutId id="2147483690" r:id="rId17"/>
    <p:sldLayoutId id="2147483691" r:id="rId18"/>
    <p:sldLayoutId id="2147483692" r:id="rId19"/>
    <p:sldLayoutId id="2147483693" r:id="rId20"/>
    <p:sldLayoutId id="2147483694" r:id="rId21"/>
    <p:sldLayoutId id="2147483925" r:id="rId22"/>
    <p:sldLayoutId id="2147483936" r:id="rId23"/>
    <p:sldLayoutId id="2147483937" r:id="rId24"/>
    <p:sldLayoutId id="2147483938" r:id="rId25"/>
    <p:sldLayoutId id="2147483939" r:id="rId26"/>
    <p:sldLayoutId id="2147483940" r:id="rId27"/>
    <p:sldLayoutId id="2147483923" r:id="rId28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000" b="0" kern="1200" cap="none" spc="-100" baseline="0" dirty="0" smtClean="0">
          <a:ln w="3175">
            <a:noFill/>
          </a:ln>
          <a:solidFill>
            <a:schemeClr val="bg2"/>
          </a:solidFill>
          <a:effectLst/>
          <a:latin typeface="+mj-lt"/>
          <a:ea typeface="+mn-ea"/>
          <a:cs typeface="Arial" charset="0"/>
        </a:defRPr>
      </a:lvl1pPr>
    </p:titleStyle>
    <p:bodyStyle>
      <a:lvl1pPr marL="271463" indent="-271463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100000"/>
        <a:buFontTx/>
        <a:buBlip>
          <a:blip r:embed="rId31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30238" indent="-271463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90000"/>
        <a:buFont typeface="Arial" pitchFamily="34" charset="0"/>
        <a:buChar char="•"/>
        <a:tabLst>
          <a:tab pos="630238" algn="l"/>
        </a:tabLst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03275" indent="-173038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90000"/>
        <a:buFont typeface="Arial" pitchFamily="34" charset="0"/>
        <a:buChar char="•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74738" indent="-173038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90000"/>
        <a:buFont typeface="Arial" pitchFamily="34" charset="0"/>
        <a:buChar char="•"/>
        <a:tabLst>
          <a:tab pos="914400" algn="l"/>
        </a:tabLst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46200" indent="-184150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90000"/>
        <a:buFont typeface="Arial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9073" y="228602"/>
            <a:ext cx="11598515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9" name="Rectangle 8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4" name="Rectangle 13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5" name="Rectangle 14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6" name="Rectangle 15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143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6" r:id="rId2"/>
    <p:sldLayoutId id="2147483947" r:id="rId3"/>
    <p:sldLayoutId id="2147483948" r:id="rId4"/>
    <p:sldLayoutId id="2147483949" r:id="rId5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000" b="0" kern="1200" cap="none" spc="-100" baseline="0" dirty="0" smtClean="0">
          <a:ln w="3175">
            <a:noFill/>
          </a:ln>
          <a:solidFill>
            <a:schemeClr val="bg2"/>
          </a:solidFill>
          <a:effectLst/>
          <a:latin typeface="+mj-lt"/>
          <a:ea typeface="+mn-ea"/>
          <a:cs typeface="Arial" charset="0"/>
        </a:defRPr>
      </a:lvl1pPr>
    </p:titleStyle>
    <p:bodyStyle>
      <a:lvl1pPr marL="271463" indent="-271463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100000"/>
        <a:buFontTx/>
        <a:buBlip>
          <a:blip r:embed="rId8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30238" indent="-271463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90000"/>
        <a:buFont typeface="Arial" pitchFamily="34" charset="0"/>
        <a:buChar char="•"/>
        <a:tabLst>
          <a:tab pos="630238" algn="l"/>
        </a:tabLst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03275" indent="-173038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90000"/>
        <a:buFont typeface="Arial" pitchFamily="34" charset="0"/>
        <a:buChar char="•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74738" indent="-173038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90000"/>
        <a:buFont typeface="Arial" pitchFamily="34" charset="0"/>
        <a:buChar char="•"/>
        <a:tabLst>
          <a:tab pos="914400" algn="l"/>
        </a:tabLst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46200" indent="-184150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90000"/>
        <a:buFont typeface="Arial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png"/><Relationship Id="rId7" Type="http://schemas.openxmlformats.org/officeDocument/2006/relationships/hyperlink" Target="http://www.youtube.com/user/BaufestChannel" TargetMode="External"/><Relationship Id="rId2" Type="http://schemas.openxmlformats.org/officeDocument/2006/relationships/hyperlink" Target="https://twitter.com/Baufest" TargetMode="Externa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21.png"/><Relationship Id="rId11" Type="http://schemas.openxmlformats.org/officeDocument/2006/relationships/image" Target="../media/image24.png"/><Relationship Id="rId5" Type="http://schemas.openxmlformats.org/officeDocument/2006/relationships/image" Target="../media/image20.png"/><Relationship Id="rId10" Type="http://schemas.openxmlformats.org/officeDocument/2006/relationships/image" Target="../media/image23.png"/><Relationship Id="rId4" Type="http://schemas.openxmlformats.org/officeDocument/2006/relationships/hyperlink" Target="http://www.linkedin.com/company/baufest" TargetMode="External"/><Relationship Id="rId9" Type="http://schemas.openxmlformats.org/officeDocument/2006/relationships/hyperlink" Target="http://www.baufest.com/index.php/es/acerca-de-baufest/contacteno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Designing</a:t>
            </a:r>
            <a:r>
              <a:rPr lang="es-AR" dirty="0" smtClean="0"/>
              <a:t> </a:t>
            </a:r>
            <a:r>
              <a:rPr lang="es-AR" dirty="0" err="1" smtClean="0"/>
              <a:t>Testable</a:t>
            </a:r>
            <a:r>
              <a:rPr lang="es-AR" dirty="0" smtClean="0"/>
              <a:t> </a:t>
            </a:r>
            <a:r>
              <a:rPr lang="es-AR" dirty="0" err="1" smtClean="0"/>
              <a:t>Applications</a:t>
            </a: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itle 4"/>
          <p:cNvSpPr txBox="1">
            <a:spLocks/>
          </p:cNvSpPr>
          <p:nvPr/>
        </p:nvSpPr>
        <p:spPr>
          <a:xfrm>
            <a:off x="1307712" y="4403726"/>
            <a:ext cx="10589876" cy="891089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0" kern="1200" cap="none" spc="-100" baseline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algn="r"/>
            <a:endParaRPr lang="es-AR" sz="2400" dirty="0"/>
          </a:p>
        </p:txBody>
      </p:sp>
      <p:sp>
        <p:nvSpPr>
          <p:cNvPr id="4" name="Title 4"/>
          <p:cNvSpPr txBox="1">
            <a:spLocks/>
          </p:cNvSpPr>
          <p:nvPr/>
        </p:nvSpPr>
        <p:spPr>
          <a:xfrm>
            <a:off x="1323632" y="3968322"/>
            <a:ext cx="10589876" cy="891089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0" kern="1200" cap="none" spc="-100" baseline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es-AR" sz="2400" dirty="0" err="1" smtClean="0"/>
              <a:t>Part</a:t>
            </a:r>
            <a:r>
              <a:rPr lang="es-AR" sz="2400" dirty="0" smtClean="0"/>
              <a:t> II: DB </a:t>
            </a:r>
            <a:r>
              <a:rPr lang="es-AR" sz="2400" dirty="0" err="1" smtClean="0"/>
              <a:t>Integration</a:t>
            </a:r>
            <a:r>
              <a:rPr lang="es-AR" sz="2400" dirty="0" smtClean="0"/>
              <a:t> &amp; </a:t>
            </a:r>
            <a:r>
              <a:rPr lang="es-AR" sz="2400" dirty="0" err="1" smtClean="0"/>
              <a:t>Legacy</a:t>
            </a:r>
            <a:r>
              <a:rPr lang="es-AR" sz="2400" dirty="0" smtClean="0"/>
              <a:t> </a:t>
            </a:r>
            <a:r>
              <a:rPr lang="es-AR" sz="2400" dirty="0" err="1" smtClean="0"/>
              <a:t>Code</a:t>
            </a:r>
            <a:endParaRPr lang="es-A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4018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307571"/>
            <a:ext cx="1101345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Tip </a:t>
            </a:r>
            <a:r>
              <a:rPr lang="en-US" sz="2800" dirty="0">
                <a:solidFill>
                  <a:schemeClr val="bg1"/>
                </a:solidFill>
              </a:rPr>
              <a:t>1: Generate creation scripts for DB, Tables, Views, SPs, Functions </a:t>
            </a:r>
            <a:endParaRPr lang="es-AR" sz="28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802" y="1173708"/>
            <a:ext cx="5559775" cy="51708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70672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Tip </a:t>
            </a:r>
            <a:r>
              <a:rPr lang="en-US" sz="3600" dirty="0">
                <a:solidFill>
                  <a:schemeClr val="bg1"/>
                </a:solidFill>
              </a:rPr>
              <a:t>2: Generate “master” data insertion scripts</a:t>
            </a:r>
            <a:endParaRPr lang="es-AR" sz="36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477" y="1228035"/>
            <a:ext cx="4491613" cy="50255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05659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Tip 3: Execute scripts automatically</a:t>
            </a:r>
            <a:endParaRPr lang="es-AR" sz="36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519" y="1228035"/>
            <a:ext cx="9754961" cy="46012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30282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Tip 3: Execute scripts automatically</a:t>
            </a:r>
            <a:endParaRPr lang="es-AR" sz="36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861" y="1351248"/>
            <a:ext cx="9326277" cy="44011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40798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394213"/>
            <a:ext cx="8142809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</a:pPr>
            <a:r>
              <a:rPr lang="en-GB" sz="2000" b="1" dirty="0" smtClean="0">
                <a:latin typeface="+mn-lt"/>
              </a:rPr>
              <a:t> </a:t>
            </a:r>
            <a:r>
              <a:rPr lang="en-GB" sz="2000" dirty="0" err="1" smtClean="0">
                <a:latin typeface="+mn-lt"/>
              </a:rPr>
              <a:t>Abcdefghi</a:t>
            </a:r>
            <a:endParaRPr lang="es-AR" sz="1600" b="1" dirty="0">
              <a:solidFill>
                <a:srgbClr val="000000"/>
              </a:solidFill>
              <a:latin typeface="Avenir 45 Book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Tip </a:t>
            </a:r>
            <a:r>
              <a:rPr lang="en-US" sz="3600" dirty="0" smtClean="0">
                <a:solidFill>
                  <a:schemeClr val="bg1"/>
                </a:solidFill>
              </a:rPr>
              <a:t>4: </a:t>
            </a:r>
            <a:r>
              <a:rPr lang="en-US" sz="3600" dirty="0">
                <a:solidFill>
                  <a:schemeClr val="bg1"/>
                </a:solidFill>
              </a:rPr>
              <a:t>Setup test data (initialization &amp; cleanup)</a:t>
            </a:r>
            <a:endParaRPr lang="es-A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1690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394213"/>
            <a:ext cx="8142809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</a:pPr>
            <a:r>
              <a:rPr lang="en-GB" sz="2000" b="1" dirty="0" smtClean="0">
                <a:latin typeface="+mn-lt"/>
              </a:rPr>
              <a:t> </a:t>
            </a:r>
            <a:r>
              <a:rPr lang="en-GB" sz="2000" dirty="0" err="1" smtClean="0">
                <a:latin typeface="+mn-lt"/>
              </a:rPr>
              <a:t>Abcdefghi</a:t>
            </a:r>
            <a:endParaRPr lang="es-AR" sz="1600" b="1" dirty="0">
              <a:solidFill>
                <a:srgbClr val="000000"/>
              </a:solidFill>
              <a:latin typeface="Avenir 45 Book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Tip </a:t>
            </a:r>
            <a:r>
              <a:rPr lang="en-US" sz="3600" dirty="0" smtClean="0">
                <a:solidFill>
                  <a:schemeClr val="bg1"/>
                </a:solidFill>
              </a:rPr>
              <a:t>5: </a:t>
            </a:r>
            <a:r>
              <a:rPr lang="en-US" sz="3600" dirty="0">
                <a:solidFill>
                  <a:schemeClr val="bg1"/>
                </a:solidFill>
              </a:rPr>
              <a:t>Generate Integration tests</a:t>
            </a:r>
            <a:endParaRPr lang="es-A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2505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394213"/>
            <a:ext cx="8142809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</a:pPr>
            <a:r>
              <a:rPr lang="en-GB" sz="2000" b="1" dirty="0" smtClean="0">
                <a:latin typeface="+mn-lt"/>
              </a:rPr>
              <a:t> </a:t>
            </a:r>
            <a:r>
              <a:rPr lang="en-GB" sz="2000" dirty="0" err="1" smtClean="0">
                <a:latin typeface="+mn-lt"/>
              </a:rPr>
              <a:t>Abcdefghi</a:t>
            </a:r>
            <a:endParaRPr lang="es-AR" sz="1600" b="1" dirty="0">
              <a:solidFill>
                <a:srgbClr val="000000"/>
              </a:solidFill>
              <a:latin typeface="Avenir 45 Book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Tip </a:t>
            </a:r>
            <a:r>
              <a:rPr lang="en-US" sz="3600" dirty="0" smtClean="0">
                <a:solidFill>
                  <a:schemeClr val="bg1"/>
                </a:solidFill>
              </a:rPr>
              <a:t>6: </a:t>
            </a:r>
            <a:r>
              <a:rPr lang="en-US" sz="3600" dirty="0">
                <a:solidFill>
                  <a:schemeClr val="bg1"/>
                </a:solidFill>
              </a:rPr>
              <a:t>Add </a:t>
            </a:r>
            <a:r>
              <a:rPr lang="en-US" sz="3600" dirty="0" smtClean="0">
                <a:solidFill>
                  <a:schemeClr val="bg1"/>
                </a:solidFill>
              </a:rPr>
              <a:t>Integration Tests to </a:t>
            </a:r>
            <a:r>
              <a:rPr lang="en-US" sz="3600" dirty="0" err="1" smtClean="0">
                <a:solidFill>
                  <a:schemeClr val="bg1"/>
                </a:solidFill>
              </a:rPr>
              <a:t>MSBuild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7396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Legacy</a:t>
            </a:r>
            <a:r>
              <a:rPr lang="es-AR" dirty="0" smtClean="0"/>
              <a:t> </a:t>
            </a:r>
            <a:r>
              <a:rPr lang="es-AR" dirty="0" err="1" smtClean="0"/>
              <a:t>Code</a:t>
            </a:r>
            <a:r>
              <a:rPr lang="es-AR" dirty="0" smtClean="0"/>
              <a:t> </a:t>
            </a:r>
            <a:r>
              <a:rPr lang="es-AR" dirty="0" err="1" smtClean="0"/>
              <a:t>Refactoring</a:t>
            </a:r>
            <a:r>
              <a:rPr lang="es-AR" dirty="0" smtClean="0"/>
              <a:t>: </a:t>
            </a:r>
            <a:r>
              <a:rPr lang="es-AR" dirty="0" err="1" smtClean="0"/>
              <a:t>Tips</a:t>
            </a:r>
            <a:r>
              <a:rPr lang="es-AR" dirty="0" smtClean="0"/>
              <a:t> &amp; </a:t>
            </a:r>
            <a:r>
              <a:rPr lang="es-AR" dirty="0" err="1" smtClean="0"/>
              <a:t>Samples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456013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394213"/>
            <a:ext cx="8142809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</a:pPr>
            <a:r>
              <a:rPr lang="en-GB" sz="2000" b="1" dirty="0" smtClean="0">
                <a:latin typeface="+mn-lt"/>
              </a:rPr>
              <a:t> </a:t>
            </a:r>
            <a:r>
              <a:rPr lang="en-GB" sz="2000" dirty="0" err="1" smtClean="0">
                <a:latin typeface="+mn-lt"/>
              </a:rPr>
              <a:t>Abcdefghi</a:t>
            </a:r>
            <a:endParaRPr lang="es-AR" sz="1600" b="1" dirty="0">
              <a:solidFill>
                <a:srgbClr val="000000"/>
              </a:solidFill>
              <a:latin typeface="Avenir 45 Book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Tip 1: Decouple method code</a:t>
            </a:r>
          </a:p>
        </p:txBody>
      </p:sp>
    </p:spTree>
    <p:extLst>
      <p:ext uri="{BB962C8B-B14F-4D97-AF65-F5344CB8AC3E}">
        <p14:creationId xmlns:p14="http://schemas.microsoft.com/office/powerpoint/2010/main" val="13681659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394213"/>
            <a:ext cx="8142809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</a:pPr>
            <a:r>
              <a:rPr lang="en-GB" sz="2000" b="1" dirty="0" smtClean="0">
                <a:latin typeface="+mn-lt"/>
              </a:rPr>
              <a:t> </a:t>
            </a:r>
            <a:r>
              <a:rPr lang="en-GB" sz="2000" dirty="0" err="1" smtClean="0">
                <a:latin typeface="+mn-lt"/>
              </a:rPr>
              <a:t>Abcdefghi</a:t>
            </a:r>
            <a:endParaRPr lang="es-AR" sz="1600" b="1" dirty="0">
              <a:solidFill>
                <a:srgbClr val="000000"/>
              </a:solidFill>
              <a:latin typeface="Avenir 45 Book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Tip 2: Test method</a:t>
            </a:r>
          </a:p>
        </p:txBody>
      </p:sp>
    </p:spTree>
    <p:extLst>
      <p:ext uri="{BB962C8B-B14F-4D97-AF65-F5344CB8AC3E}">
        <p14:creationId xmlns:p14="http://schemas.microsoft.com/office/powerpoint/2010/main" val="2349878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solidFill>
                  <a:schemeClr val="tx1"/>
                </a:solidFill>
              </a:rPr>
              <a:t>Agenda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8073248" y="-38100"/>
            <a:ext cx="4118752" cy="5413375"/>
          </a:xfrm>
          <a:solidFill>
            <a:srgbClr val="FF9600"/>
          </a:solidFill>
        </p:spPr>
        <p:txBody>
          <a:bodyPr/>
          <a:lstStyle/>
          <a:p>
            <a:endParaRPr lang="es-AR" dirty="0"/>
          </a:p>
        </p:txBody>
      </p:sp>
      <p:grpSp>
        <p:nvGrpSpPr>
          <p:cNvPr id="4" name="Group 3"/>
          <p:cNvGrpSpPr/>
          <p:nvPr/>
        </p:nvGrpSpPr>
        <p:grpSpPr>
          <a:xfrm>
            <a:off x="365333" y="1322731"/>
            <a:ext cx="5309041" cy="439246"/>
            <a:chOff x="369947" y="1663925"/>
            <a:chExt cx="5309041" cy="439246"/>
          </a:xfrm>
        </p:grpSpPr>
        <p:sp>
          <p:nvSpPr>
            <p:cNvPr id="18" name="Rektangel 30"/>
            <p:cNvSpPr>
              <a:spLocks noChangeArrowheads="1"/>
            </p:cNvSpPr>
            <p:nvPr/>
          </p:nvSpPr>
          <p:spPr bwMode="auto">
            <a:xfrm>
              <a:off x="878388" y="1663925"/>
              <a:ext cx="4800600" cy="424814"/>
            </a:xfrm>
            <a:prstGeom prst="rect">
              <a:avLst/>
            </a:prstGeom>
            <a:gradFill rotWithShape="1">
              <a:gsLst>
                <a:gs pos="0">
                  <a:srgbClr val="D7D8D9"/>
                </a:gs>
                <a:gs pos="100000">
                  <a:sysClr val="window" lastClr="FFFFFF"/>
                </a:gs>
              </a:gsLst>
              <a:lin ang="16200000"/>
            </a:gradFill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44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21" name="Tekstboks 44"/>
            <p:cNvSpPr txBox="1">
              <a:spLocks noChangeArrowheads="1"/>
            </p:cNvSpPr>
            <p:nvPr/>
          </p:nvSpPr>
          <p:spPr bwMode="auto">
            <a:xfrm>
              <a:off x="878388" y="1712765"/>
              <a:ext cx="4800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586130" fontAlgn="base">
                <a:spcBef>
                  <a:spcPct val="0"/>
                </a:spcBef>
                <a:spcAft>
                  <a:spcPct val="0"/>
                </a:spcAft>
              </a:pPr>
              <a:r>
                <a:rPr lang="da-DK" dirty="0" smtClean="0">
                  <a:solidFill>
                    <a:srgbClr val="E6E6E6">
                      <a:lumMod val="10000"/>
                    </a:srgbClr>
                  </a:solidFill>
                  <a:latin typeface="Segoe UI Light" panose="020B0502040204020203" pitchFamily="34" charset="0"/>
                  <a:ea typeface="ＭＳ Ｐゴシック" charset="-128"/>
                  <a:cs typeface="Segoe UI Light" panose="020B0502040204020203" pitchFamily="34" charset="0"/>
                </a:rPr>
                <a:t>Objectives</a:t>
              </a:r>
              <a:endParaRPr lang="da-DK" dirty="0">
                <a:solidFill>
                  <a:srgbClr val="E6E6E6">
                    <a:lumMod val="10000"/>
                  </a:srgbClr>
                </a:solidFill>
                <a:latin typeface="Segoe UI Light" panose="020B0502040204020203" pitchFamily="34" charset="0"/>
                <a:ea typeface="ＭＳ Ｐゴシック" charset="-128"/>
                <a:cs typeface="Segoe UI Light" panose="020B0502040204020203" pitchFamily="34" charset="0"/>
              </a:endParaRPr>
            </a:p>
          </p:txBody>
        </p:sp>
        <p:sp>
          <p:nvSpPr>
            <p:cNvPr id="26" name="Rektangel 7"/>
            <p:cNvSpPr>
              <a:spLocks noChangeArrowheads="1"/>
            </p:cNvSpPr>
            <p:nvPr/>
          </p:nvSpPr>
          <p:spPr bwMode="auto">
            <a:xfrm>
              <a:off x="369947" y="1691691"/>
              <a:ext cx="413386" cy="411480"/>
            </a:xfrm>
            <a:prstGeom prst="rect">
              <a:avLst/>
            </a:prstGeom>
            <a:solidFill>
              <a:srgbClr val="FF9600"/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-411458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da-DK" sz="18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5333" y="2038266"/>
            <a:ext cx="5309041" cy="439246"/>
            <a:chOff x="369947" y="1663925"/>
            <a:chExt cx="5309041" cy="439246"/>
          </a:xfrm>
        </p:grpSpPr>
        <p:sp>
          <p:nvSpPr>
            <p:cNvPr id="22" name="Rektangel 30"/>
            <p:cNvSpPr>
              <a:spLocks noChangeArrowheads="1"/>
            </p:cNvSpPr>
            <p:nvPr/>
          </p:nvSpPr>
          <p:spPr bwMode="auto">
            <a:xfrm>
              <a:off x="878388" y="1663925"/>
              <a:ext cx="4800600" cy="424814"/>
            </a:xfrm>
            <a:prstGeom prst="rect">
              <a:avLst/>
            </a:prstGeom>
            <a:gradFill rotWithShape="1">
              <a:gsLst>
                <a:gs pos="0">
                  <a:srgbClr val="D7D8D9"/>
                </a:gs>
                <a:gs pos="100000">
                  <a:sysClr val="window" lastClr="FFFFFF"/>
                </a:gs>
              </a:gsLst>
              <a:lin ang="16200000"/>
            </a:gradFill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44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23" name="Tekstboks 44"/>
            <p:cNvSpPr txBox="1">
              <a:spLocks noChangeArrowheads="1"/>
            </p:cNvSpPr>
            <p:nvPr/>
          </p:nvSpPr>
          <p:spPr bwMode="auto">
            <a:xfrm>
              <a:off x="878388" y="1712765"/>
              <a:ext cx="4800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586130" fontAlgn="base">
                <a:spcBef>
                  <a:spcPct val="0"/>
                </a:spcBef>
                <a:spcAft>
                  <a:spcPct val="0"/>
                </a:spcAft>
              </a:pPr>
              <a:r>
                <a:rPr lang="da-DK" dirty="0" smtClean="0">
                  <a:solidFill>
                    <a:srgbClr val="E6E6E6">
                      <a:lumMod val="10000"/>
                    </a:srgbClr>
                  </a:solidFill>
                  <a:latin typeface="Segoe UI Light" panose="020B0502040204020203" pitchFamily="34" charset="0"/>
                  <a:ea typeface="ＭＳ Ｐゴシック" charset="-128"/>
                  <a:cs typeface="Segoe UI Light" panose="020B0502040204020203" pitchFamily="34" charset="0"/>
                </a:rPr>
                <a:t>Database Integration: Tips &amp; Samples</a:t>
              </a:r>
            </a:p>
          </p:txBody>
        </p:sp>
        <p:sp>
          <p:nvSpPr>
            <p:cNvPr id="24" name="Rektangel 7"/>
            <p:cNvSpPr>
              <a:spLocks noChangeArrowheads="1"/>
            </p:cNvSpPr>
            <p:nvPr/>
          </p:nvSpPr>
          <p:spPr bwMode="auto">
            <a:xfrm>
              <a:off x="369947" y="1691691"/>
              <a:ext cx="413386" cy="411480"/>
            </a:xfrm>
            <a:prstGeom prst="rect">
              <a:avLst/>
            </a:prstGeom>
            <a:solidFill>
              <a:srgbClr val="FF9600"/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-411458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da-DK" sz="18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65333" y="2753801"/>
            <a:ext cx="5309041" cy="439246"/>
            <a:chOff x="369947" y="1663925"/>
            <a:chExt cx="5309041" cy="439246"/>
          </a:xfrm>
        </p:grpSpPr>
        <p:sp>
          <p:nvSpPr>
            <p:cNvPr id="27" name="Rektangel 30"/>
            <p:cNvSpPr>
              <a:spLocks noChangeArrowheads="1"/>
            </p:cNvSpPr>
            <p:nvPr/>
          </p:nvSpPr>
          <p:spPr bwMode="auto">
            <a:xfrm>
              <a:off x="878388" y="1663925"/>
              <a:ext cx="4800600" cy="424814"/>
            </a:xfrm>
            <a:prstGeom prst="rect">
              <a:avLst/>
            </a:prstGeom>
            <a:gradFill rotWithShape="1">
              <a:gsLst>
                <a:gs pos="0">
                  <a:srgbClr val="D7D8D9"/>
                </a:gs>
                <a:gs pos="100000">
                  <a:sysClr val="window" lastClr="FFFFFF"/>
                </a:gs>
              </a:gsLst>
              <a:lin ang="16200000"/>
            </a:gradFill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44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28" name="Tekstboks 44"/>
            <p:cNvSpPr txBox="1">
              <a:spLocks noChangeArrowheads="1"/>
            </p:cNvSpPr>
            <p:nvPr/>
          </p:nvSpPr>
          <p:spPr bwMode="auto">
            <a:xfrm>
              <a:off x="878388" y="1712765"/>
              <a:ext cx="4800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586130" fontAlgn="base">
                <a:spcBef>
                  <a:spcPct val="0"/>
                </a:spcBef>
                <a:spcAft>
                  <a:spcPct val="0"/>
                </a:spcAft>
              </a:pPr>
              <a:r>
                <a:rPr lang="da-DK" dirty="0" smtClean="0">
                  <a:solidFill>
                    <a:srgbClr val="E6E6E6">
                      <a:lumMod val="10000"/>
                    </a:srgbClr>
                  </a:solidFill>
                  <a:latin typeface="Segoe UI Light" panose="020B0502040204020203" pitchFamily="34" charset="0"/>
                  <a:ea typeface="ＭＳ Ｐゴシック" charset="-128"/>
                  <a:cs typeface="Segoe UI Light" panose="020B0502040204020203" pitchFamily="34" charset="0"/>
                </a:rPr>
                <a:t>Legacy Code Refactoring: Tips &amp; Samples</a:t>
              </a:r>
              <a:endParaRPr lang="da-DK" dirty="0">
                <a:solidFill>
                  <a:srgbClr val="E6E6E6">
                    <a:lumMod val="10000"/>
                  </a:srgbClr>
                </a:solidFill>
                <a:latin typeface="Segoe UI Light" panose="020B0502040204020203" pitchFamily="34" charset="0"/>
                <a:ea typeface="ＭＳ Ｐゴシック" charset="-128"/>
                <a:cs typeface="Segoe UI Light" panose="020B0502040204020203" pitchFamily="34" charset="0"/>
              </a:endParaRPr>
            </a:p>
          </p:txBody>
        </p:sp>
        <p:sp>
          <p:nvSpPr>
            <p:cNvPr id="29" name="Rektangel 7"/>
            <p:cNvSpPr>
              <a:spLocks noChangeArrowheads="1"/>
            </p:cNvSpPr>
            <p:nvPr/>
          </p:nvSpPr>
          <p:spPr bwMode="auto">
            <a:xfrm>
              <a:off x="369947" y="1691691"/>
              <a:ext cx="413386" cy="411480"/>
            </a:xfrm>
            <a:prstGeom prst="rect">
              <a:avLst/>
            </a:prstGeom>
            <a:solidFill>
              <a:srgbClr val="FF9600"/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-411458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da-DK" sz="18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65333" y="4268167"/>
            <a:ext cx="5309041" cy="439246"/>
            <a:chOff x="369947" y="1663925"/>
            <a:chExt cx="5309041" cy="439246"/>
          </a:xfrm>
        </p:grpSpPr>
        <p:sp>
          <p:nvSpPr>
            <p:cNvPr id="40" name="Rektangel 30"/>
            <p:cNvSpPr>
              <a:spLocks noChangeArrowheads="1"/>
            </p:cNvSpPr>
            <p:nvPr/>
          </p:nvSpPr>
          <p:spPr bwMode="auto">
            <a:xfrm>
              <a:off x="878388" y="1663925"/>
              <a:ext cx="4800600" cy="424814"/>
            </a:xfrm>
            <a:prstGeom prst="rect">
              <a:avLst/>
            </a:prstGeom>
            <a:gradFill rotWithShape="1">
              <a:gsLst>
                <a:gs pos="0">
                  <a:srgbClr val="D7D8D9"/>
                </a:gs>
                <a:gs pos="100000">
                  <a:sysClr val="window" lastClr="FFFFFF"/>
                </a:gs>
              </a:gsLst>
              <a:lin ang="16200000"/>
            </a:gradFill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44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41" name="Tekstboks 44"/>
            <p:cNvSpPr txBox="1">
              <a:spLocks noChangeArrowheads="1"/>
            </p:cNvSpPr>
            <p:nvPr/>
          </p:nvSpPr>
          <p:spPr bwMode="auto">
            <a:xfrm>
              <a:off x="878388" y="1712765"/>
              <a:ext cx="4800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586130" fontAlgn="base">
                <a:spcBef>
                  <a:spcPct val="0"/>
                </a:spcBef>
                <a:spcAft>
                  <a:spcPct val="0"/>
                </a:spcAft>
              </a:pPr>
              <a:r>
                <a:rPr lang="da-DK" dirty="0" smtClean="0">
                  <a:solidFill>
                    <a:srgbClr val="E6E6E6">
                      <a:lumMod val="10000"/>
                    </a:srgbClr>
                  </a:solidFill>
                  <a:latin typeface="Segoe UI Light" panose="020B0502040204020203" pitchFamily="34" charset="0"/>
                  <a:ea typeface="ＭＳ Ｐゴシック" charset="-128"/>
                  <a:cs typeface="Segoe UI Light" panose="020B0502040204020203" pitchFamily="34" charset="0"/>
                </a:rPr>
                <a:t>Feedback</a:t>
              </a:r>
              <a:endParaRPr lang="da-DK" dirty="0">
                <a:solidFill>
                  <a:srgbClr val="E6E6E6">
                    <a:lumMod val="10000"/>
                  </a:srgbClr>
                </a:solidFill>
                <a:latin typeface="Segoe UI Light" panose="020B0502040204020203" pitchFamily="34" charset="0"/>
                <a:ea typeface="ＭＳ Ｐゴシック" charset="-128"/>
                <a:cs typeface="Segoe UI Light" panose="020B0502040204020203" pitchFamily="34" charset="0"/>
              </a:endParaRPr>
            </a:p>
          </p:txBody>
        </p:sp>
        <p:sp>
          <p:nvSpPr>
            <p:cNvPr id="42" name="Rektangel 7"/>
            <p:cNvSpPr>
              <a:spLocks noChangeArrowheads="1"/>
            </p:cNvSpPr>
            <p:nvPr/>
          </p:nvSpPr>
          <p:spPr bwMode="auto">
            <a:xfrm>
              <a:off x="369947" y="1691691"/>
              <a:ext cx="413386" cy="411480"/>
            </a:xfrm>
            <a:prstGeom prst="rect">
              <a:avLst/>
            </a:prstGeom>
            <a:solidFill>
              <a:srgbClr val="FF9600"/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-411458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da-DK" sz="18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65333" y="4983701"/>
            <a:ext cx="5309041" cy="439246"/>
            <a:chOff x="369947" y="1663925"/>
            <a:chExt cx="5309041" cy="439246"/>
          </a:xfrm>
        </p:grpSpPr>
        <p:sp>
          <p:nvSpPr>
            <p:cNvPr id="44" name="Rektangel 30"/>
            <p:cNvSpPr>
              <a:spLocks noChangeArrowheads="1"/>
            </p:cNvSpPr>
            <p:nvPr/>
          </p:nvSpPr>
          <p:spPr bwMode="auto">
            <a:xfrm>
              <a:off x="878388" y="1663925"/>
              <a:ext cx="4800600" cy="424814"/>
            </a:xfrm>
            <a:prstGeom prst="rect">
              <a:avLst/>
            </a:prstGeom>
            <a:gradFill rotWithShape="1">
              <a:gsLst>
                <a:gs pos="0">
                  <a:srgbClr val="D7D8D9"/>
                </a:gs>
                <a:gs pos="100000">
                  <a:sysClr val="window" lastClr="FFFFFF"/>
                </a:gs>
              </a:gsLst>
              <a:lin ang="16200000"/>
            </a:gradFill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44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45" name="Tekstboks 44"/>
            <p:cNvSpPr txBox="1">
              <a:spLocks noChangeArrowheads="1"/>
            </p:cNvSpPr>
            <p:nvPr/>
          </p:nvSpPr>
          <p:spPr bwMode="auto">
            <a:xfrm>
              <a:off x="878388" y="1712765"/>
              <a:ext cx="4800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586130" fontAlgn="base">
                <a:spcBef>
                  <a:spcPct val="0"/>
                </a:spcBef>
                <a:spcAft>
                  <a:spcPct val="0"/>
                </a:spcAft>
              </a:pPr>
              <a:r>
                <a:rPr lang="da-DK" dirty="0" smtClean="0">
                  <a:solidFill>
                    <a:srgbClr val="E6E6E6">
                      <a:lumMod val="10000"/>
                    </a:srgbClr>
                  </a:solidFill>
                  <a:latin typeface="Segoe UI Light" panose="020B0502040204020203" pitchFamily="34" charset="0"/>
                  <a:ea typeface="ＭＳ Ｐゴシック" charset="-128"/>
                  <a:cs typeface="Segoe UI Light" panose="020B0502040204020203" pitchFamily="34" charset="0"/>
                </a:rPr>
                <a:t>Summary</a:t>
              </a:r>
              <a:endParaRPr lang="da-DK" dirty="0">
                <a:solidFill>
                  <a:srgbClr val="E6E6E6">
                    <a:lumMod val="10000"/>
                  </a:srgbClr>
                </a:solidFill>
                <a:latin typeface="Segoe UI Light" panose="020B0502040204020203" pitchFamily="34" charset="0"/>
                <a:ea typeface="ＭＳ Ｐゴシック" charset="-128"/>
                <a:cs typeface="Segoe UI Light" panose="020B0502040204020203" pitchFamily="34" charset="0"/>
              </a:endParaRPr>
            </a:p>
          </p:txBody>
        </p:sp>
        <p:sp>
          <p:nvSpPr>
            <p:cNvPr id="46" name="Rektangel 7"/>
            <p:cNvSpPr>
              <a:spLocks noChangeArrowheads="1"/>
            </p:cNvSpPr>
            <p:nvPr/>
          </p:nvSpPr>
          <p:spPr bwMode="auto">
            <a:xfrm>
              <a:off x="369947" y="1691691"/>
              <a:ext cx="413386" cy="411480"/>
            </a:xfrm>
            <a:prstGeom prst="rect">
              <a:avLst/>
            </a:prstGeom>
            <a:solidFill>
              <a:srgbClr val="FF9600"/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-411458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da-DK" sz="18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65333" y="3497101"/>
            <a:ext cx="5309041" cy="439246"/>
            <a:chOff x="369947" y="1663925"/>
            <a:chExt cx="5309041" cy="439246"/>
          </a:xfrm>
        </p:grpSpPr>
        <p:sp>
          <p:nvSpPr>
            <p:cNvPr id="47" name="Rektangel 30"/>
            <p:cNvSpPr>
              <a:spLocks noChangeArrowheads="1"/>
            </p:cNvSpPr>
            <p:nvPr/>
          </p:nvSpPr>
          <p:spPr bwMode="auto">
            <a:xfrm>
              <a:off x="878388" y="1663925"/>
              <a:ext cx="4800600" cy="424814"/>
            </a:xfrm>
            <a:prstGeom prst="rect">
              <a:avLst/>
            </a:prstGeom>
            <a:gradFill rotWithShape="1">
              <a:gsLst>
                <a:gs pos="0">
                  <a:srgbClr val="D7D8D9"/>
                </a:gs>
                <a:gs pos="100000">
                  <a:sysClr val="window" lastClr="FFFFFF"/>
                </a:gs>
              </a:gsLst>
              <a:lin ang="16200000"/>
            </a:gradFill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44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48" name="Tekstboks 44"/>
            <p:cNvSpPr txBox="1">
              <a:spLocks noChangeArrowheads="1"/>
            </p:cNvSpPr>
            <p:nvPr/>
          </p:nvSpPr>
          <p:spPr bwMode="auto">
            <a:xfrm>
              <a:off x="878388" y="1712765"/>
              <a:ext cx="4800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586130" fontAlgn="base">
                <a:spcBef>
                  <a:spcPct val="0"/>
                </a:spcBef>
                <a:spcAft>
                  <a:spcPct val="0"/>
                </a:spcAft>
              </a:pPr>
              <a:r>
                <a:rPr lang="da-DK" dirty="0" smtClean="0">
                  <a:solidFill>
                    <a:srgbClr val="E6E6E6">
                      <a:lumMod val="10000"/>
                    </a:srgbClr>
                  </a:solidFill>
                  <a:latin typeface="Segoe UI Light" panose="020B0502040204020203" pitchFamily="34" charset="0"/>
                  <a:ea typeface="ＭＳ Ｐゴシック" charset="-128"/>
                  <a:cs typeface="Segoe UI Light" panose="020B0502040204020203" pitchFamily="34" charset="0"/>
                </a:rPr>
                <a:t>Coding time!</a:t>
              </a:r>
              <a:endParaRPr lang="da-DK" dirty="0">
                <a:solidFill>
                  <a:srgbClr val="E6E6E6">
                    <a:lumMod val="10000"/>
                  </a:srgbClr>
                </a:solidFill>
                <a:latin typeface="Segoe UI Light" panose="020B0502040204020203" pitchFamily="34" charset="0"/>
                <a:ea typeface="ＭＳ Ｐゴシック" charset="-128"/>
                <a:cs typeface="Segoe UI Light" panose="020B0502040204020203" pitchFamily="34" charset="0"/>
              </a:endParaRPr>
            </a:p>
          </p:txBody>
        </p:sp>
        <p:sp>
          <p:nvSpPr>
            <p:cNvPr id="49" name="Rektangel 7"/>
            <p:cNvSpPr>
              <a:spLocks noChangeArrowheads="1"/>
            </p:cNvSpPr>
            <p:nvPr/>
          </p:nvSpPr>
          <p:spPr bwMode="auto">
            <a:xfrm>
              <a:off x="369947" y="1691691"/>
              <a:ext cx="413386" cy="411480"/>
            </a:xfrm>
            <a:prstGeom prst="rect">
              <a:avLst/>
            </a:prstGeom>
            <a:solidFill>
              <a:srgbClr val="FF9600"/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-411458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da-DK" sz="18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00997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394213"/>
            <a:ext cx="8142809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</a:pPr>
            <a:r>
              <a:rPr lang="en-GB" sz="2000" b="1" dirty="0" smtClean="0">
                <a:latin typeface="+mn-lt"/>
              </a:rPr>
              <a:t> </a:t>
            </a:r>
            <a:r>
              <a:rPr lang="en-GB" sz="2000" dirty="0" err="1" smtClean="0">
                <a:latin typeface="+mn-lt"/>
              </a:rPr>
              <a:t>Abcdefghi</a:t>
            </a:r>
            <a:endParaRPr lang="es-AR" sz="1600" b="1" dirty="0">
              <a:solidFill>
                <a:srgbClr val="000000"/>
              </a:solidFill>
              <a:latin typeface="Avenir 45 Book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Tip 3: Refactoring</a:t>
            </a:r>
          </a:p>
        </p:txBody>
      </p:sp>
    </p:spTree>
    <p:extLst>
      <p:ext uri="{BB962C8B-B14F-4D97-AF65-F5344CB8AC3E}">
        <p14:creationId xmlns:p14="http://schemas.microsoft.com/office/powerpoint/2010/main" val="17969495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Tip 3: Refactoring</a:t>
            </a:r>
            <a:endParaRPr lang="es-AR" sz="3600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://1.bp.blogspot.com/-Mpykpfpj4l4/U7mwCWCX7TI/AAAAAAAAr_I/nEhB7tgjYhY/w600-h450/Brtku2iCMAI36E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285875"/>
            <a:ext cx="5715000" cy="4286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65395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Coding</a:t>
            </a:r>
            <a:r>
              <a:rPr lang="es-AR" dirty="0" smtClean="0"/>
              <a:t> time!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179261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6" y="212035"/>
            <a:ext cx="1167606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Questions</a:t>
            </a:r>
            <a:endParaRPr lang="es-AR" sz="3600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6534" y="1394213"/>
            <a:ext cx="8142809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ClrTx/>
              <a:buNone/>
            </a:pPr>
            <a:endParaRPr lang="en-GB" dirty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None/>
            </a:pPr>
            <a:endParaRPr lang="es-AR" sz="16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389" y="1322164"/>
            <a:ext cx="4661777" cy="46617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7030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err="1" smtClean="0"/>
              <a:t>Feedback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44128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6" y="212035"/>
            <a:ext cx="1167606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Feedback</a:t>
            </a:r>
            <a:endParaRPr lang="es-AR" sz="3600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6534" y="1394213"/>
            <a:ext cx="8142809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What do you think about using these practices in your projects?</a:t>
            </a:r>
          </a:p>
          <a:p>
            <a:pPr marL="0" lvl="1" indent="0">
              <a:spcBef>
                <a:spcPts val="1200"/>
              </a:spcBef>
              <a:buClrTx/>
              <a:buNone/>
            </a:pPr>
            <a:r>
              <a:rPr lang="en-GB" dirty="0">
                <a:latin typeface="Avenir 45 Book (Body)"/>
              </a:rPr>
              <a:t> </a:t>
            </a:r>
            <a:endParaRPr lang="en-GB" dirty="0" smtClean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What advantages would you have by incorporating these practices in your current project?</a:t>
            </a:r>
          </a:p>
          <a:p>
            <a:pPr marL="0" lvl="1" indent="0">
              <a:spcBef>
                <a:spcPts val="1200"/>
              </a:spcBef>
              <a:buClrTx/>
              <a:buNone/>
            </a:pPr>
            <a:endParaRPr lang="en-GB" dirty="0" smtClean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What’s your take on </a:t>
            </a:r>
            <a:r>
              <a:rPr lang="en-GB" smtClean="0">
                <a:latin typeface="Avenir 45 Book (Body)"/>
              </a:rPr>
              <a:t>the concepts </a:t>
            </a:r>
            <a:r>
              <a:rPr lang="en-GB" dirty="0" smtClean="0">
                <a:latin typeface="Avenir 45 Book (Body)"/>
              </a:rPr>
              <a:t>of today’s talk?</a:t>
            </a:r>
            <a:endParaRPr lang="es-AR" sz="16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12752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err="1" smtClean="0"/>
              <a:t>Summary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890751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6" y="212035"/>
            <a:ext cx="1167606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Summary</a:t>
            </a:r>
            <a:endParaRPr lang="es-AR" sz="3600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6534" y="1312325"/>
            <a:ext cx="10987585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ClrTx/>
              <a:buNone/>
            </a:pPr>
            <a:r>
              <a:rPr lang="en-GB" dirty="0" smtClean="0">
                <a:latin typeface="Avenir 45 Book (Body)"/>
              </a:rPr>
              <a:t>These practices:</a:t>
            </a: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endParaRPr lang="en-GB" dirty="0" smtClean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Make your code more maintainable</a:t>
            </a:r>
            <a:endParaRPr lang="en-GB" dirty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>
                <a:latin typeface="Avenir 45 Book (Body)"/>
              </a:rPr>
              <a:t> </a:t>
            </a:r>
            <a:r>
              <a:rPr lang="en-GB" dirty="0" smtClean="0">
                <a:latin typeface="Avenir 45 Book (Body)"/>
              </a:rPr>
              <a:t>Minimize the number of errors in the final product</a:t>
            </a: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Allow early detection of errors in the development environment</a:t>
            </a: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>
                <a:latin typeface="Avenir 45 Book (Body)"/>
              </a:rPr>
              <a:t> </a:t>
            </a:r>
            <a:r>
              <a:rPr lang="en-GB" dirty="0" smtClean="0">
                <a:latin typeface="Avenir 45 Book (Body)"/>
              </a:rPr>
              <a:t>Reduce development and maintenance time over the project’s lifecycle</a:t>
            </a: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b="1" dirty="0" smtClean="0">
                <a:latin typeface="Avenir 45 Book (Body)"/>
              </a:rPr>
              <a:t> Improve the quality of the final product</a:t>
            </a:r>
            <a:endParaRPr lang="en-GB" b="1" dirty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endParaRPr lang="en-GB" dirty="0">
              <a:latin typeface="Avenir 45 Book (Body)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endParaRPr lang="es-AR" sz="16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98652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6" y="212035"/>
            <a:ext cx="1167606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Summary</a:t>
            </a:r>
            <a:endParaRPr lang="es-AR" sz="3600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6534" y="1312325"/>
            <a:ext cx="10987585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ClrTx/>
              <a:buNone/>
            </a:pPr>
            <a:r>
              <a:rPr lang="en-US" dirty="0" smtClean="0">
                <a:latin typeface="Avenir 45 Book (Body)"/>
              </a:rPr>
              <a:t>These </a:t>
            </a:r>
            <a:r>
              <a:rPr lang="en-US" dirty="0">
                <a:latin typeface="Avenir 45 Book (Body)"/>
              </a:rPr>
              <a:t>practices </a:t>
            </a:r>
            <a:r>
              <a:rPr lang="en-US" dirty="0" smtClean="0">
                <a:latin typeface="Avenir 45 Book (Body)"/>
              </a:rPr>
              <a:t>will also</a:t>
            </a:r>
            <a:r>
              <a:rPr lang="en-GB" dirty="0" smtClean="0">
                <a:latin typeface="Avenir 45 Book (Body)"/>
              </a:rPr>
              <a:t>:</a:t>
            </a: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endParaRPr lang="en-GB" dirty="0" smtClean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Improve the development team’s internal organization</a:t>
            </a: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>
                <a:latin typeface="Avenir 45 Book (Body)"/>
              </a:rPr>
              <a:t> </a:t>
            </a:r>
            <a:r>
              <a:rPr lang="en-GB" dirty="0" smtClean="0">
                <a:latin typeface="Avenir 45 Book (Body)"/>
              </a:rPr>
              <a:t>Maintain a current build always available for testing, demos or deployment</a:t>
            </a: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Allow you to generate metrics of code quality, test coverage, etc.</a:t>
            </a:r>
            <a:endParaRPr lang="en-GB" dirty="0">
              <a:latin typeface="Avenir 45 Book (Body)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endParaRPr lang="es-AR" sz="16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58818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6" y="212035"/>
            <a:ext cx="1167606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Part III: Scenes of the next episode…</a:t>
            </a:r>
            <a:endParaRPr lang="es-AR" sz="3600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6534" y="1312325"/>
            <a:ext cx="10987585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No, it’s over, just kidding…</a:t>
            </a:r>
          </a:p>
          <a:p>
            <a:pPr marL="0" lvl="1" indent="0">
              <a:spcBef>
                <a:spcPts val="1200"/>
              </a:spcBef>
              <a:buClrTx/>
              <a:buNone/>
            </a:pPr>
            <a:endParaRPr lang="en-GB" dirty="0">
              <a:latin typeface="Avenir 45 Book (Body)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endParaRPr lang="es-AR" sz="16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57225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394213"/>
            <a:ext cx="8142809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r>
              <a:rPr lang="en-GB" sz="1800" dirty="0" smtClean="0">
                <a:solidFill>
                  <a:srgbClr val="000000"/>
                </a:solidFill>
                <a:latin typeface="Avenir 45 Book"/>
                <a:cs typeface="+mn-cs"/>
              </a:rPr>
              <a:t>Divulge the use of best practices such as unit &amp; integration testing and continuous integration</a:t>
            </a:r>
            <a:r>
              <a:rPr lang="en-GB" sz="1600" b="1" dirty="0" smtClean="0">
                <a:solidFill>
                  <a:srgbClr val="000000"/>
                </a:solidFill>
                <a:latin typeface="Avenir 45 Book"/>
                <a:cs typeface="+mn-cs"/>
              </a:rPr>
              <a:t/>
            </a:r>
            <a:br>
              <a:rPr lang="en-GB" sz="1600" b="1" dirty="0" smtClean="0">
                <a:solidFill>
                  <a:srgbClr val="000000"/>
                </a:solidFill>
                <a:latin typeface="Avenir 45 Book"/>
                <a:cs typeface="+mn-cs"/>
              </a:rPr>
            </a:br>
            <a:endParaRPr lang="en-GB" sz="1600" b="1" dirty="0" smtClean="0">
              <a:solidFill>
                <a:srgbClr val="000000"/>
              </a:solidFill>
              <a:latin typeface="Avenir 45 Book"/>
              <a:cs typeface="+mn-cs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r>
              <a:rPr lang="en-GB" sz="1800" dirty="0" smtClean="0">
                <a:solidFill>
                  <a:srgbClr val="000000"/>
                </a:solidFill>
                <a:latin typeface="Avenir 45 Book"/>
                <a:cs typeface="+mn-cs"/>
              </a:rPr>
              <a:t>Provide developers with the </a:t>
            </a:r>
            <a:r>
              <a:rPr lang="en-GB" sz="1800" dirty="0" smtClean="0">
                <a:solidFill>
                  <a:srgbClr val="000000"/>
                </a:solidFill>
                <a:latin typeface="Avenir 45 Book"/>
              </a:rPr>
              <a:t>necessary </a:t>
            </a:r>
            <a:r>
              <a:rPr lang="en-GB" sz="1800" dirty="0" smtClean="0">
                <a:solidFill>
                  <a:srgbClr val="000000"/>
                </a:solidFill>
                <a:latin typeface="Avenir 45 Book"/>
                <a:cs typeface="+mn-cs"/>
              </a:rPr>
              <a:t>tools to design and develop applications using these practices (How?)</a:t>
            </a:r>
            <a:br>
              <a:rPr lang="en-GB" sz="1800" dirty="0" smtClean="0">
                <a:solidFill>
                  <a:srgbClr val="000000"/>
                </a:solidFill>
                <a:latin typeface="Avenir 45 Book"/>
                <a:cs typeface="+mn-cs"/>
              </a:rPr>
            </a:br>
            <a:endParaRPr lang="en-GB" sz="1800" dirty="0" smtClean="0">
              <a:solidFill>
                <a:srgbClr val="000000"/>
              </a:solidFill>
              <a:latin typeface="Avenir 45 Book"/>
              <a:cs typeface="+mn-cs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r>
              <a:rPr lang="en-GB" sz="1800" dirty="0" smtClean="0">
                <a:solidFill>
                  <a:srgbClr val="000000"/>
                </a:solidFill>
                <a:latin typeface="Avenir 45 Book"/>
                <a:cs typeface="+mn-cs"/>
              </a:rPr>
              <a:t>Advantages of using these practices (Why?)</a:t>
            </a:r>
            <a:br>
              <a:rPr lang="en-GB" sz="1800" dirty="0" smtClean="0">
                <a:solidFill>
                  <a:srgbClr val="000000"/>
                </a:solidFill>
                <a:latin typeface="Avenir 45 Book"/>
                <a:cs typeface="+mn-cs"/>
              </a:rPr>
            </a:br>
            <a:endParaRPr lang="en-GB" sz="1800" dirty="0" smtClean="0">
              <a:solidFill>
                <a:srgbClr val="000000"/>
              </a:solidFill>
              <a:latin typeface="Avenir 45 Book"/>
              <a:cs typeface="+mn-cs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r>
              <a:rPr lang="en-GB" sz="1800" dirty="0" smtClean="0">
                <a:solidFill>
                  <a:srgbClr val="000000"/>
                </a:solidFill>
                <a:latin typeface="Avenir 45 Book"/>
                <a:cs typeface="+mn-cs"/>
              </a:rPr>
              <a:t>I have inherited non-testable legacy code. Where do I start?</a:t>
            </a: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sz="4000" dirty="0" err="1" smtClean="0">
                <a:solidFill>
                  <a:schemeClr val="bg1"/>
                </a:solidFill>
              </a:rPr>
              <a:t>Objectives</a:t>
            </a:r>
            <a:endParaRPr lang="es-AR" sz="4000" dirty="0" smtClean="0">
              <a:solidFill>
                <a:schemeClr val="bg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502" y="1228035"/>
            <a:ext cx="33337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1199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 flipH="1">
            <a:off x="0" y="0"/>
            <a:ext cx="6769370" cy="6857215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25" name="Picture 24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366" y="6316699"/>
            <a:ext cx="275189" cy="275189"/>
          </a:xfrm>
          <a:prstGeom prst="rect">
            <a:avLst/>
          </a:prstGeom>
        </p:spPr>
      </p:pic>
      <p:pic>
        <p:nvPicPr>
          <p:cNvPr id="26" name="Picture 25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266" y="6316700"/>
            <a:ext cx="274105" cy="27410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066" y="6316700"/>
            <a:ext cx="274105" cy="274105"/>
          </a:xfrm>
          <a:prstGeom prst="rect">
            <a:avLst/>
          </a:prstGeom>
        </p:spPr>
      </p:pic>
      <p:pic>
        <p:nvPicPr>
          <p:cNvPr id="28" name="Picture 27">
            <a:hlinkClick r:id="rId7"/>
          </p:cNvPr>
          <p:cNvPicPr>
            <a:picLocks noChangeAspect="1"/>
          </p:cNvPicPr>
          <p:nvPr/>
        </p:nvPicPr>
        <p:blipFill>
          <a:blip r:embed="rId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166" y="6316700"/>
            <a:ext cx="274105" cy="274105"/>
          </a:xfrm>
          <a:prstGeom prst="rect">
            <a:avLst/>
          </a:prstGeom>
        </p:spPr>
      </p:pic>
      <p:pic>
        <p:nvPicPr>
          <p:cNvPr id="29" name="Picture 28">
            <a:hlinkClick r:id="rId9"/>
          </p:cNvPr>
          <p:cNvPicPr>
            <a:picLocks noChangeAspect="1"/>
          </p:cNvPicPr>
          <p:nvPr/>
        </p:nvPicPr>
        <p:blipFill>
          <a:blip r:embed="rId1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966" y="6316699"/>
            <a:ext cx="274105" cy="274105"/>
          </a:xfrm>
          <a:prstGeom prst="rect">
            <a:avLst/>
          </a:prstGeom>
        </p:spPr>
      </p:pic>
      <p:sp>
        <p:nvSpPr>
          <p:cNvPr id="32" name="Text Box 15"/>
          <p:cNvSpPr txBox="1">
            <a:spLocks noChangeArrowheads="1"/>
          </p:cNvSpPr>
          <p:nvPr/>
        </p:nvSpPr>
        <p:spPr bwMode="auto">
          <a:xfrm>
            <a:off x="10390935" y="2668636"/>
            <a:ext cx="1728000" cy="2061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tIns="9144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74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Argentina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500" dirty="0" smtClean="0">
              <a:solidFill>
                <a:srgbClr val="333333"/>
              </a:solidFill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C0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Buenos </a:t>
            </a:r>
            <a:r>
              <a:rPr lang="en-US" sz="1000" b="1" dirty="0">
                <a:solidFill>
                  <a:srgbClr val="C0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Aires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Tel</a:t>
            </a:r>
            <a:r>
              <a:rPr lang="en-U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.: +54 (11) 4118-8080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Fax: +54 (11) 4118-8080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Roosevelt 1655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 smtClean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C1428BNC, </a:t>
            </a:r>
            <a:r>
              <a:rPr lang="es-E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Buenos </a:t>
            </a:r>
            <a:r>
              <a:rPr lang="es-ES" sz="900" dirty="0" smtClean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Aires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 smtClean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Argentina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400" dirty="0" smtClean="0">
              <a:solidFill>
                <a:srgbClr val="333333"/>
              </a:solidFill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C0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Santa Fe</a:t>
            </a:r>
            <a:endParaRPr lang="en-US" sz="1000" b="1" dirty="0">
              <a:solidFill>
                <a:srgbClr val="C00000"/>
              </a:solidFill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Tel</a:t>
            </a:r>
            <a:r>
              <a:rPr lang="en-U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.: +54 (342) 412-0368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San Jerónimo 1838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S3000FPP, Santa Fe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Argentina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900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900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</p:txBody>
      </p:sp>
      <p:sp>
        <p:nvSpPr>
          <p:cNvPr id="33" name="Text Box 16"/>
          <p:cNvSpPr txBox="1">
            <a:spLocks noChangeArrowheads="1"/>
          </p:cNvSpPr>
          <p:nvPr/>
        </p:nvSpPr>
        <p:spPr bwMode="auto">
          <a:xfrm>
            <a:off x="10390935" y="4807198"/>
            <a:ext cx="1728000" cy="1244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tIns="9144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74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Spain</a:t>
            </a:r>
            <a:endParaRPr lang="en-US" sz="1200" b="1" dirty="0">
              <a:solidFill>
                <a:srgbClr val="740000"/>
              </a:solidFill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500" b="1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Tel.: +34 91 745-2763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Fax: +34 91 561-5626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c/ Francisco </a:t>
            </a:r>
            <a:r>
              <a:rPr lang="es-ES" sz="900" dirty="0" err="1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Giralte</a:t>
            </a:r>
            <a:r>
              <a:rPr lang="es-E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, 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28002, </a:t>
            </a:r>
            <a:r>
              <a:rPr lang="es-ES" sz="900" dirty="0" smtClean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Madrid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 err="1" smtClean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Spain</a:t>
            </a:r>
            <a:endParaRPr lang="es-ES" sz="900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</p:txBody>
      </p:sp>
      <p:sp>
        <p:nvSpPr>
          <p:cNvPr id="34" name="Text Box 17"/>
          <p:cNvSpPr txBox="1">
            <a:spLocks noChangeArrowheads="1"/>
          </p:cNvSpPr>
          <p:nvPr/>
        </p:nvSpPr>
        <p:spPr bwMode="auto">
          <a:xfrm>
            <a:off x="10390935" y="1292391"/>
            <a:ext cx="1728000" cy="12992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tIns="9144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74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Mexico</a:t>
            </a:r>
            <a:endParaRPr lang="en-US" sz="1200" b="1" dirty="0">
              <a:solidFill>
                <a:srgbClr val="740000"/>
              </a:solidFill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500" b="1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  <a:t>Tel.: +52 (55) </a:t>
            </a:r>
            <a:r>
              <a:rPr lang="es-AR" sz="900" dirty="0">
                <a:latin typeface="Calibri" panose="020F0502020204030204" pitchFamily="34" charset="0"/>
                <a:cs typeface="Arial" pitchFamily="34" charset="0"/>
              </a:rPr>
              <a:t>5531-8878</a:t>
            </a:r>
            <a: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  <a:t> </a:t>
            </a:r>
            <a:b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</a:br>
            <a: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  <a:t>Fax: +52 (55) </a:t>
            </a:r>
            <a:r>
              <a:rPr lang="es-AR" sz="900" dirty="0">
                <a:latin typeface="Calibri" panose="020F0502020204030204" pitchFamily="34" charset="0"/>
                <a:cs typeface="Arial" pitchFamily="34" charset="0"/>
              </a:rPr>
              <a:t>5531-8878</a:t>
            </a:r>
            <a:r>
              <a:rPr lang="en-U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/>
            </a:r>
            <a:br>
              <a:rPr lang="en-U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</a:br>
            <a: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  <a:t>Avda. Ejército Nacional 678,</a:t>
            </a:r>
            <a:b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</a:br>
            <a: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  <a:t>Col. Polanco Reforma,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  <a:t>Distrito Federal C.P. 11550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sz="900" dirty="0" smtClean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México </a:t>
            </a:r>
            <a:r>
              <a:rPr lang="es-MX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D.F.</a:t>
            </a:r>
            <a:endParaRPr lang="es-ES" sz="900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900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</p:txBody>
      </p:sp>
      <p:sp>
        <p:nvSpPr>
          <p:cNvPr id="35" name="Text Box 17"/>
          <p:cNvSpPr txBox="1">
            <a:spLocks noChangeArrowheads="1"/>
          </p:cNvSpPr>
          <p:nvPr/>
        </p:nvSpPr>
        <p:spPr bwMode="auto">
          <a:xfrm>
            <a:off x="10390935" y="147777"/>
            <a:ext cx="1728191" cy="106759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tIns="9144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74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USA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500" b="1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Tel</a:t>
            </a:r>
            <a: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  <a:t>  +1 (617) 275-2420</a:t>
            </a:r>
            <a:r>
              <a:rPr lang="en-U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/>
            </a:r>
            <a:br>
              <a:rPr lang="en-U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</a:br>
            <a:r>
              <a:rPr lang="en-US" sz="900" dirty="0" smtClean="0">
                <a:latin typeface="Calibri" panose="020F0502020204030204" pitchFamily="34" charset="0"/>
                <a:cs typeface="Arial" pitchFamily="34" charset="0"/>
              </a:rPr>
              <a:t>1 Broadway 14th floor</a:t>
            </a:r>
            <a:br>
              <a:rPr lang="en-US" sz="900" dirty="0" smtClean="0">
                <a:latin typeface="Calibri" panose="020F0502020204030204" pitchFamily="34" charset="0"/>
                <a:cs typeface="Arial" pitchFamily="34" charset="0"/>
              </a:rPr>
            </a:br>
            <a:r>
              <a:rPr lang="en-US" sz="900" dirty="0" smtClean="0">
                <a:latin typeface="Calibri" panose="020F0502020204030204" pitchFamily="34" charset="0"/>
                <a:cs typeface="Arial" pitchFamily="34" charset="0"/>
              </a:rPr>
              <a:t>Cambridge, MA 02142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  <a:t>USA</a:t>
            </a:r>
            <a:endParaRPr lang="es-ES" sz="900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99027" y="431800"/>
            <a:ext cx="5542974" cy="5440293"/>
          </a:xfrm>
        </p:spPr>
        <p:txBody>
          <a:bodyPr>
            <a:normAutofit/>
          </a:bodyPr>
          <a:lstStyle/>
          <a:p>
            <a:r>
              <a:rPr lang="en-GB" sz="6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Thanks</a:t>
            </a:r>
            <a:r>
              <a:rPr lang="es-AR" sz="6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!</a:t>
            </a:r>
            <a:r>
              <a:rPr lang="es-AR" sz="4800" dirty="0" smtClean="0">
                <a:solidFill>
                  <a:schemeClr val="bg1"/>
                </a:solidFill>
                <a:latin typeface="Calibri" panose="020F0502020204030204" pitchFamily="34" charset="0"/>
              </a:rPr>
              <a:t/>
            </a:r>
            <a:br>
              <a:rPr lang="es-AR" sz="4800" dirty="0" smtClean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s-AR" sz="4800" dirty="0" smtClean="0">
                <a:solidFill>
                  <a:schemeClr val="bg1"/>
                </a:solidFill>
                <a:latin typeface="Calibri" panose="020F0502020204030204" pitchFamily="34" charset="0"/>
              </a:rPr>
              <a:t/>
            </a:r>
            <a:br>
              <a:rPr lang="es-AR" sz="4800" dirty="0" smtClean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s-AR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Leandro Goldin</a:t>
            </a:r>
            <a:r>
              <a:rPr lang="es-AR" sz="1800" dirty="0">
                <a:solidFill>
                  <a:schemeClr val="bg1"/>
                </a:solidFill>
                <a:latin typeface="Calibri" panose="020F0502020204030204" pitchFamily="34" charset="0"/>
              </a:rPr>
              <a:t/>
            </a:r>
            <a:br>
              <a:rPr lang="es-AR" sz="1800" dirty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s-AR" sz="1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lgoldin@baufest.com</a:t>
            </a:r>
            <a:r>
              <a:rPr lang="es-AR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/>
            </a:r>
            <a:br>
              <a:rPr lang="es-AR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s-AR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/>
            </a:r>
            <a:br>
              <a:rPr lang="es-AR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s-AR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Christian Smirnoff</a:t>
            </a:r>
            <a:r>
              <a:rPr lang="es-AR" sz="1800" dirty="0">
                <a:solidFill>
                  <a:schemeClr val="bg1"/>
                </a:solidFill>
                <a:latin typeface="Calibri" panose="020F0502020204030204" pitchFamily="34" charset="0"/>
              </a:rPr>
              <a:t/>
            </a:r>
            <a:br>
              <a:rPr lang="es-AR" sz="1800" dirty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s-AR" sz="1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csmirnoff@baufest.com</a:t>
            </a:r>
            <a:br>
              <a:rPr lang="es-AR" sz="1800" dirty="0" smtClean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s-AR" sz="2000" dirty="0">
                <a:solidFill>
                  <a:schemeClr val="bg1"/>
                </a:solidFill>
                <a:latin typeface="Calibri" panose="020F0502020204030204" pitchFamily="34" charset="0"/>
              </a:rPr>
              <a:t/>
            </a:r>
            <a:br>
              <a:rPr lang="es-AR" sz="2000" dirty="0">
                <a:solidFill>
                  <a:schemeClr val="bg1"/>
                </a:solidFill>
                <a:latin typeface="Calibri" panose="020F0502020204030204" pitchFamily="34" charset="0"/>
              </a:rPr>
            </a:br>
            <a:endParaRPr lang="es-AR" sz="18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666" y="0"/>
            <a:ext cx="3035238" cy="617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1237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Database</a:t>
            </a:r>
            <a:r>
              <a:rPr lang="es-AR" dirty="0" smtClean="0"/>
              <a:t> </a:t>
            </a:r>
            <a:r>
              <a:rPr lang="es-AR" dirty="0" err="1" smtClean="0"/>
              <a:t>Integration</a:t>
            </a:r>
            <a:r>
              <a:rPr lang="es-AR" dirty="0" smtClean="0"/>
              <a:t>: </a:t>
            </a:r>
            <a:r>
              <a:rPr lang="es-AR" dirty="0" err="1" smtClean="0"/>
              <a:t>Tips</a:t>
            </a:r>
            <a:r>
              <a:rPr lang="es-AR" dirty="0" smtClean="0"/>
              <a:t> &amp; </a:t>
            </a:r>
            <a:r>
              <a:rPr lang="es-AR" dirty="0" err="1" smtClean="0"/>
              <a:t>Samples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354863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307571"/>
            <a:ext cx="1101345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Tip </a:t>
            </a:r>
            <a:r>
              <a:rPr lang="en-US" sz="2800" dirty="0">
                <a:solidFill>
                  <a:schemeClr val="bg1"/>
                </a:solidFill>
              </a:rPr>
              <a:t>1: Generate creation scripts for DB, Tables, Views, SPs, Functions </a:t>
            </a:r>
            <a:endParaRPr lang="es-AR" sz="28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388" y="1323571"/>
            <a:ext cx="8541224" cy="46097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29844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307571"/>
            <a:ext cx="1101345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Tip </a:t>
            </a:r>
            <a:r>
              <a:rPr lang="en-US" sz="2800" dirty="0">
                <a:solidFill>
                  <a:schemeClr val="bg1"/>
                </a:solidFill>
              </a:rPr>
              <a:t>1: Generate creation scripts for DB, Tables, Views, SPs, Functions </a:t>
            </a:r>
            <a:endParaRPr lang="es-AR" sz="28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871" y="1201003"/>
            <a:ext cx="5178241" cy="48159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87284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307571"/>
            <a:ext cx="1101345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Tip </a:t>
            </a:r>
            <a:r>
              <a:rPr lang="en-US" sz="2800" dirty="0">
                <a:solidFill>
                  <a:schemeClr val="bg1"/>
                </a:solidFill>
              </a:rPr>
              <a:t>1: Generate creation scripts for DB, Tables, Views, SPs, Functions </a:t>
            </a:r>
            <a:endParaRPr lang="es-AR" sz="28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008" y="1201003"/>
            <a:ext cx="5428625" cy="50488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16370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307571"/>
            <a:ext cx="1101345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Tip </a:t>
            </a:r>
            <a:r>
              <a:rPr lang="en-US" sz="2800" dirty="0">
                <a:solidFill>
                  <a:schemeClr val="bg1"/>
                </a:solidFill>
              </a:rPr>
              <a:t>1: Generate creation scripts for DB, Tables, Views, SPs, Functions </a:t>
            </a:r>
            <a:endParaRPr lang="es-AR" sz="28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087" y="1196616"/>
            <a:ext cx="4318809" cy="48316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74903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307571"/>
            <a:ext cx="1101345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Tip </a:t>
            </a:r>
            <a:r>
              <a:rPr lang="en-US" sz="2800" dirty="0">
                <a:solidFill>
                  <a:schemeClr val="bg1"/>
                </a:solidFill>
              </a:rPr>
              <a:t>1: Generate creation scripts for DB, Tables, Views, SPs, Functions </a:t>
            </a:r>
            <a:endParaRPr lang="es-AR" sz="28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111" y="1114268"/>
            <a:ext cx="5624143" cy="52306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42687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W1 Metro Template 16x9">
  <a:themeElements>
    <a:clrScheme name="S1 - 2">
      <a:dk1>
        <a:srgbClr val="000000"/>
      </a:dk1>
      <a:lt1>
        <a:srgbClr val="FFFFFF"/>
      </a:lt1>
      <a:dk2>
        <a:srgbClr val="BDBEC0"/>
      </a:dk2>
      <a:lt2>
        <a:srgbClr val="D21034"/>
      </a:lt2>
      <a:accent1>
        <a:srgbClr val="003C79"/>
      </a:accent1>
      <a:accent2>
        <a:srgbClr val="002F5D"/>
      </a:accent2>
      <a:accent3>
        <a:srgbClr val="007E3A"/>
      </a:accent3>
      <a:accent4>
        <a:srgbClr val="006233"/>
      </a:accent4>
      <a:accent5>
        <a:srgbClr val="616265"/>
      </a:accent5>
      <a:accent6>
        <a:srgbClr val="D21034"/>
      </a:accent6>
      <a:hlink>
        <a:srgbClr val="D21034"/>
      </a:hlink>
      <a:folHlink>
        <a:srgbClr val="D21034"/>
      </a:folHlink>
    </a:clrScheme>
    <a:fontScheme name="SoftwareOne">
      <a:majorFont>
        <a:latin typeface="Avenir 65 Medium"/>
        <a:ea typeface=""/>
        <a:cs typeface=""/>
      </a:majorFont>
      <a:minorFont>
        <a:latin typeface="Avenir 45 Book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pc="-5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W1 Metro Template 16x9">
  <a:themeElements>
    <a:clrScheme name="S1 - 2">
      <a:dk1>
        <a:srgbClr val="000000"/>
      </a:dk1>
      <a:lt1>
        <a:srgbClr val="FFFFFF"/>
      </a:lt1>
      <a:dk2>
        <a:srgbClr val="BDBEC0"/>
      </a:dk2>
      <a:lt2>
        <a:srgbClr val="D21034"/>
      </a:lt2>
      <a:accent1>
        <a:srgbClr val="003C79"/>
      </a:accent1>
      <a:accent2>
        <a:srgbClr val="002F5D"/>
      </a:accent2>
      <a:accent3>
        <a:srgbClr val="007E3A"/>
      </a:accent3>
      <a:accent4>
        <a:srgbClr val="006233"/>
      </a:accent4>
      <a:accent5>
        <a:srgbClr val="616265"/>
      </a:accent5>
      <a:accent6>
        <a:srgbClr val="D21034"/>
      </a:accent6>
      <a:hlink>
        <a:srgbClr val="D21034"/>
      </a:hlink>
      <a:folHlink>
        <a:srgbClr val="D21034"/>
      </a:folHlink>
    </a:clrScheme>
    <a:fontScheme name="SoftwareOne">
      <a:majorFont>
        <a:latin typeface="Avenir 65 Medium"/>
        <a:ea typeface=""/>
        <a:cs typeface=""/>
      </a:majorFont>
      <a:minorFont>
        <a:latin typeface="Avenir 45 Book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pc="-5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567D146-4D1C-466E-9A63-FAD8863F0C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499</Words>
  <Application>Microsoft Office PowerPoint</Application>
  <PresentationFormat>Widescreen</PresentationFormat>
  <Paragraphs>120</Paragraphs>
  <Slides>30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42" baseType="lpstr">
      <vt:lpstr>ＭＳ Ｐゴシック</vt:lpstr>
      <vt:lpstr>Arial</vt:lpstr>
      <vt:lpstr>Avenir 45 Book</vt:lpstr>
      <vt:lpstr>Avenir 45 Book (Body)</vt:lpstr>
      <vt:lpstr>Avenir 65 Medium</vt:lpstr>
      <vt:lpstr>Book Antiqua</vt:lpstr>
      <vt:lpstr>Calibri</vt:lpstr>
      <vt:lpstr>Segoe UI</vt:lpstr>
      <vt:lpstr>Segoe UI Light</vt:lpstr>
      <vt:lpstr>Wingdings</vt:lpstr>
      <vt:lpstr>SW1 Metro Template 16x9</vt:lpstr>
      <vt:lpstr>1_SW1 Metro Template 16x9</vt:lpstr>
      <vt:lpstr>Designing Testable Applications</vt:lpstr>
      <vt:lpstr>Agenda</vt:lpstr>
      <vt:lpstr>PowerPoint Presentation</vt:lpstr>
      <vt:lpstr>Database Integration: Tips &amp; Samples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Legacy Code Refactoring: Tips &amp; Samples</vt:lpstr>
      <vt:lpstr>PowerPoint Presentation</vt:lpstr>
      <vt:lpstr>PowerPoint Presentation</vt:lpstr>
      <vt:lpstr>PowerPoint Presentation</vt:lpstr>
      <vt:lpstr>PowerPoint Presentation</vt:lpstr>
      <vt:lpstr>Coding time!</vt:lpstr>
      <vt:lpstr>PowerPoint Presentation</vt:lpstr>
      <vt:lpstr>Feedback</vt:lpstr>
      <vt:lpstr>PowerPoint Presentation</vt:lpstr>
      <vt:lpstr>Summary</vt:lpstr>
      <vt:lpstr>PowerPoint Presentation</vt:lpstr>
      <vt:lpstr>PowerPoint Presentation</vt:lpstr>
      <vt:lpstr>PowerPoint Presentation</vt:lpstr>
      <vt:lpstr>Thanks!  Leandro Goldin lgoldin@baufest.com  Christian Smirnoff csmirnoff@baufest.com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2013-12-12T16:48:31Z</dcterms:created>
  <dcterms:modified xsi:type="dcterms:W3CDTF">2015-07-21T14:02:59Z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