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  <p:sldMasterId id="2147483678" r:id="rId8"/>
  </p:sldMasterIdLst>
  <p:notesMasterIdLst>
    <p:notesMasterId r:id="rId35"/>
  </p:notesMasterIdLst>
  <p:handoutMasterIdLst>
    <p:handoutMasterId r:id="rId36"/>
  </p:handoutMasterIdLst>
  <p:sldIdLst>
    <p:sldId id="541" r:id="rId9"/>
    <p:sldId id="565" r:id="rId10"/>
    <p:sldId id="569" r:id="rId11"/>
    <p:sldId id="568" r:id="rId12"/>
    <p:sldId id="566" r:id="rId13"/>
    <p:sldId id="594" r:id="rId14"/>
    <p:sldId id="595" r:id="rId15"/>
    <p:sldId id="596" r:id="rId16"/>
    <p:sldId id="601" r:id="rId17"/>
    <p:sldId id="591" r:id="rId18"/>
    <p:sldId id="597" r:id="rId19"/>
    <p:sldId id="598" r:id="rId20"/>
    <p:sldId id="599" r:id="rId21"/>
    <p:sldId id="600" r:id="rId22"/>
    <p:sldId id="606" r:id="rId23"/>
    <p:sldId id="602" r:id="rId24"/>
    <p:sldId id="603" r:id="rId25"/>
    <p:sldId id="604" r:id="rId26"/>
    <p:sldId id="605" r:id="rId27"/>
    <p:sldId id="607" r:id="rId28"/>
    <p:sldId id="611" r:id="rId29"/>
    <p:sldId id="612" r:id="rId30"/>
    <p:sldId id="608" r:id="rId31"/>
    <p:sldId id="609" r:id="rId32"/>
    <p:sldId id="610" r:id="rId33"/>
    <p:sldId id="5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E4AD26-A91E-4E11-8F27-816FC7A75AB4}">
          <p14:sldIdLst>
            <p14:sldId id="541"/>
            <p14:sldId id="565"/>
            <p14:sldId id="569"/>
            <p14:sldId id="568"/>
            <p14:sldId id="566"/>
            <p14:sldId id="594"/>
            <p14:sldId id="595"/>
            <p14:sldId id="596"/>
            <p14:sldId id="601"/>
            <p14:sldId id="591"/>
            <p14:sldId id="597"/>
            <p14:sldId id="598"/>
            <p14:sldId id="599"/>
            <p14:sldId id="600"/>
            <p14:sldId id="606"/>
            <p14:sldId id="602"/>
            <p14:sldId id="603"/>
            <p14:sldId id="604"/>
            <p14:sldId id="605"/>
            <p14:sldId id="607"/>
            <p14:sldId id="611"/>
            <p14:sldId id="612"/>
            <p14:sldId id="608"/>
            <p14:sldId id="609"/>
            <p14:sldId id="610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731">
          <p15:clr>
            <a:srgbClr val="A4A3A4"/>
          </p15:clr>
        </p15:guide>
        <p15:guide id="5" orient="horz" pos="2216">
          <p15:clr>
            <a:srgbClr val="A4A3A4"/>
          </p15:clr>
        </p15:guide>
        <p15:guide id="6" pos="370">
          <p15:clr>
            <a:srgbClr val="A4A3A4"/>
          </p15:clr>
        </p15:guide>
        <p15:guide id="7" pos="7310">
          <p15:clr>
            <a:srgbClr val="A4A3A4"/>
          </p15:clr>
        </p15:guide>
        <p15:guide id="8" pos="550">
          <p15:clr>
            <a:srgbClr val="A4A3A4"/>
          </p15:clr>
        </p15:guide>
        <p15:guide id="9" orient="horz" pos="3720">
          <p15:clr>
            <a:srgbClr val="A4A3A4"/>
          </p15:clr>
        </p15:guide>
        <p15:guide id="10" orient="horz" pos="2085">
          <p15:clr>
            <a:srgbClr val="A4A3A4"/>
          </p15:clr>
        </p15:guide>
        <p15:guide id="11" orient="horz" pos="2280">
          <p15:clr>
            <a:srgbClr val="A4A3A4"/>
          </p15:clr>
        </p15:guide>
        <p15:guide id="12" orient="horz" pos="3816">
          <p15:clr>
            <a:srgbClr val="A4A3A4"/>
          </p15:clr>
        </p15:guide>
        <p15:guide id="13" pos="2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tone" initials="MS" lastIdx="1" clrIdx="0">
    <p:extLst>
      <p:ext uri="{19B8F6BF-5375-455C-9EA6-DF929625EA0E}">
        <p15:presenceInfo xmlns:p15="http://schemas.microsoft.com/office/powerpoint/2012/main" userId="S-1-5-21-124525095-708259637-1543119021-935102" providerId="AD"/>
      </p:ext>
    </p:extLst>
  </p:cmAuthor>
  <p:cmAuthor id="2" name="Mary Feil-Jacobs" initials="MFJ" lastIdx="56" clrIdx="1"/>
  <p:cmAuthor id="3" name="Christophe Fiessinger" initials="CF" lastIdx="3" clrIdx="2">
    <p:extLst>
      <p:ext uri="{19B8F6BF-5375-455C-9EA6-DF929625EA0E}">
        <p15:presenceInfo xmlns:p15="http://schemas.microsoft.com/office/powerpoint/2012/main" userId="S-1-5-21-2127521184-1604012920-1887927527-3682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71BC"/>
    <a:srgbClr val="D9D9D9"/>
    <a:srgbClr val="969696"/>
    <a:srgbClr val="33CCFF"/>
    <a:srgbClr val="7CB6E1"/>
    <a:srgbClr val="59A3DA"/>
    <a:srgbClr val="FBFBFB"/>
    <a:srgbClr val="50505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4" autoAdjust="0"/>
    <p:restoredTop sz="76302" autoAdjust="0"/>
  </p:normalViewPr>
  <p:slideViewPr>
    <p:cSldViewPr snapToGrid="0" snapToObjects="1">
      <p:cViewPr varScale="1">
        <p:scale>
          <a:sx n="57" d="100"/>
          <a:sy n="57" d="100"/>
        </p:scale>
        <p:origin x="1470" y="60"/>
      </p:cViewPr>
      <p:guideLst>
        <p:guide orient="horz" pos="2160"/>
        <p:guide pos="3840"/>
        <p:guide orient="horz" pos="3048"/>
        <p:guide orient="horz" pos="731"/>
        <p:guide orient="horz" pos="2216"/>
        <p:guide pos="370"/>
        <p:guide pos="7310"/>
        <p:guide pos="550"/>
        <p:guide orient="horz" pos="3720"/>
        <p:guide orient="horz" pos="2085"/>
        <p:guide orient="horz" pos="2280"/>
        <p:guide orient="horz" pos="3816"/>
        <p:guide pos="24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AED2-0EDC-41D4-9E17-C6F0028F92E6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0618-4BE6-41D8-BDC9-B2BB6BC9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CE36-25C5-4CA5-A178-0B2B6B82BC53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5716-D24E-4FC4-B470-2C33324D5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5996-F446-43CA-BB10-71AE2A864C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0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8194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299026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7446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384996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04178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60558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22754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49960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88061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9159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2594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707116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60067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38477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78797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923682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94647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518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538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2042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1843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7266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58597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8130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1113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7" y="228602"/>
            <a:ext cx="1115191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7" y="1447799"/>
            <a:ext cx="11151918" cy="83086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796"/>
              </a:spcAft>
              <a:buNone/>
              <a:defRPr sz="3537" spc="-89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54"/>
              </a:spcAft>
              <a:buNone/>
              <a:defRPr sz="1768" spc="-44" baseline="0"/>
            </a:lvl2pPr>
            <a:lvl3pPr marL="0" indent="0">
              <a:spcBef>
                <a:spcPts val="0"/>
              </a:spcBef>
              <a:spcAft>
                <a:spcPts val="354"/>
              </a:spcAft>
              <a:buNone/>
              <a:defRPr sz="1768"/>
            </a:lvl3pPr>
            <a:lvl4pPr marL="0" indent="0">
              <a:spcBef>
                <a:spcPts val="0"/>
              </a:spcBef>
              <a:spcAft>
                <a:spcPts val="354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54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98250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8148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02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3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Blu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56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Blu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88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5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1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Accent Colo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72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3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35301" y="2084176"/>
            <a:ext cx="9575874" cy="2404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>
                        <a:lumMod val="40000"/>
                        <a:lumOff val="60000"/>
                      </a:schemeClr>
                    </a:gs>
                    <a:gs pos="99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buFontTx/>
              <a:buNone/>
              <a:defRPr sz="1863">
                <a:latin typeface="Segoe UI Light" pitchFamily="34" charset="0"/>
              </a:defRPr>
            </a:lvl2pPr>
            <a:lvl3pPr marL="223957" indent="0">
              <a:buNone/>
              <a:defRPr>
                <a:latin typeface="Segoe UI Light" pitchFamily="34" charset="0"/>
              </a:defRPr>
            </a:lvl3pPr>
            <a:lvl4pPr marL="447917" indent="0">
              <a:buNone/>
              <a:defRPr>
                <a:latin typeface="Segoe UI Light" pitchFamily="34" charset="0"/>
              </a:defRPr>
            </a:lvl4pPr>
            <a:lvl5pPr marL="671874" indent="0">
              <a:buNone/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55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300" y="831186"/>
            <a:ext cx="9575872" cy="899665"/>
          </a:xfrm>
        </p:spPr>
        <p:txBody>
          <a:bodyPr/>
          <a:lstStyle>
            <a:lvl1pPr>
              <a:defRPr sz="4803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35300" y="2084176"/>
            <a:ext cx="9575872" cy="240430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0" indent="0">
              <a:buFontTx/>
              <a:buNone/>
              <a:defRPr sz="1863">
                <a:solidFill>
                  <a:schemeClr val="tx1"/>
                </a:solidFill>
                <a:latin typeface="Segoe UI Light" pitchFamily="34" charset="0"/>
              </a:defRPr>
            </a:lvl2pPr>
            <a:lvl3pPr marL="223957" indent="0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  <a:lvl4pPr marL="447917" indent="0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4pPr>
            <a:lvl5pPr marL="671874" indent="0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3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21717" y="2084177"/>
            <a:ext cx="4652894" cy="2848660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>
                <a:solidFill>
                  <a:schemeClr val="tx1"/>
                </a:solidFill>
                <a:latin typeface="Segoe UI Light" pitchFamily="34" charset="0"/>
              </a:defRPr>
            </a:lvl1pPr>
            <a:lvl2pPr marL="0" indent="0">
              <a:buNone/>
              <a:defRPr sz="1863">
                <a:latin typeface="Segoe UI Light" pitchFamily="34" charset="0"/>
              </a:defRPr>
            </a:lvl2pPr>
            <a:lvl3pPr marL="227068" indent="0">
              <a:buNone/>
              <a:tabLst/>
              <a:defRPr sz="1863">
                <a:latin typeface="Segoe UI Light" pitchFamily="34" charset="0"/>
              </a:defRPr>
            </a:lvl3pPr>
            <a:lvl4pPr marL="451027" indent="0">
              <a:buNone/>
              <a:defRPr>
                <a:latin typeface="Segoe UI Light" pitchFamily="34" charset="0"/>
              </a:defRPr>
            </a:lvl4pPr>
            <a:lvl5pPr marL="671874" indent="0">
              <a:buNone/>
              <a:tabLst/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23069" y="2084177"/>
            <a:ext cx="4661409" cy="2848660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>
                <a:solidFill>
                  <a:schemeClr val="tx1"/>
                </a:solidFill>
                <a:latin typeface="Segoe UI Light" pitchFamily="34" charset="0"/>
              </a:defRPr>
            </a:lvl1pPr>
            <a:lvl2pPr marL="0" indent="0">
              <a:buNone/>
              <a:defRPr sz="1863">
                <a:latin typeface="Segoe UI Light" pitchFamily="34" charset="0"/>
              </a:defRPr>
            </a:lvl2pPr>
            <a:lvl3pPr marL="227068" indent="0">
              <a:buNone/>
              <a:tabLst/>
              <a:defRPr sz="1863">
                <a:latin typeface="Segoe UI Light" pitchFamily="34" charset="0"/>
              </a:defRPr>
            </a:lvl3pPr>
            <a:lvl4pPr marL="451027" indent="0">
              <a:buNone/>
              <a:defRPr>
                <a:latin typeface="Segoe UI Light" pitchFamily="34" charset="0"/>
              </a:defRPr>
            </a:lvl4pPr>
            <a:lvl5pPr marL="671874" indent="0">
              <a:buNone/>
              <a:tabLst/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57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7" y="228602"/>
            <a:ext cx="1115191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7" y="1447801"/>
            <a:ext cx="11151918" cy="1768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60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35305" y="831181"/>
            <a:ext cx="4639311" cy="876540"/>
          </a:xfrm>
        </p:spPr>
        <p:txBody>
          <a:bodyPr anchor="b" anchorCtr="0"/>
          <a:lstStyle>
            <a:lvl1pPr>
              <a:defRPr sz="4803" spc="-149" baseline="0">
                <a:latin typeface="Segoe UI Light" pitchFamily="34" charset="0"/>
                <a:cs typeface="Consolas" pitchFamily="49" charset="0"/>
              </a:defRPr>
            </a:lvl1pPr>
          </a:lstStyle>
          <a:p>
            <a:r>
              <a:rPr lang="en-US" dirty="0" smtClean="0"/>
              <a:t>Title Main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335305" y="2084175"/>
            <a:ext cx="4639311" cy="39665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63" spc="-6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cs typeface="Vijaya" pitchFamily="34" charset="0"/>
              </a:defRPr>
            </a:lvl1pPr>
          </a:lstStyle>
          <a:p>
            <a:pPr lvl="0"/>
            <a:r>
              <a:rPr lang="en-US" dirty="0" smtClean="0"/>
              <a:t>Chart information</a:t>
            </a:r>
          </a:p>
          <a:p>
            <a:pPr lvl="0"/>
            <a:r>
              <a:rPr lang="en-US" dirty="0" smtClean="0"/>
              <a:t>Details of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1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3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4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103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11845" y="291070"/>
            <a:ext cx="10985651" cy="2547645"/>
          </a:xfrm>
          <a:prstGeom prst="rect">
            <a:avLst/>
          </a:prstGeom>
        </p:spPr>
        <p:txBody>
          <a:bodyPr/>
          <a:lstStyle>
            <a:lvl1pPr marL="284614" indent="-284614">
              <a:buClr>
                <a:schemeClr val="tx1"/>
              </a:buClr>
              <a:buSzPct val="90000"/>
              <a:buFont typeface="Arial" pitchFamily="34" charset="0"/>
              <a:buChar char="•"/>
              <a:defRPr sz="32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559894" indent="-275282">
              <a:buClr>
                <a:schemeClr val="tx1"/>
              </a:buClr>
              <a:buSzPct val="90000"/>
              <a:buFont typeface="Arial" pitchFamily="34" charset="0"/>
              <a:buChar char="•"/>
              <a:defRPr sz="284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844509" indent="-28461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068466" indent="-223957">
              <a:buClr>
                <a:schemeClr val="tx1"/>
              </a:buClr>
              <a:buSzPct val="90000"/>
              <a:buFont typeface="Arial" pitchFamily="34" charset="0"/>
              <a:buChar char="•"/>
              <a:defRPr sz="186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1292426" indent="-22395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360" tIns="77680" rIns="155360" bIns="77680" anchor="b" anchorCtr="0">
            <a:noAutofit/>
          </a:bodyPr>
          <a:lstStyle>
            <a:lvl1pPr algn="r">
              <a:buFont typeface="Arial" pitchFamily="34" charset="0"/>
              <a:buNone/>
              <a:defRPr sz="3431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 [enter following slide title here]</a:t>
            </a:r>
          </a:p>
        </p:txBody>
      </p:sp>
    </p:spTree>
    <p:extLst>
      <p:ext uri="{BB962C8B-B14F-4D97-AF65-F5344CB8AC3E}">
        <p14:creationId xmlns:p14="http://schemas.microsoft.com/office/powerpoint/2010/main" val="1527751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291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402781"/>
            <a:ext cx="11151918" cy="747897"/>
          </a:xfrm>
        </p:spPr>
        <p:txBody>
          <a:bodyPr/>
          <a:lstStyle>
            <a:lvl1pPr>
              <a:defRPr sz="5196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370529"/>
            <a:ext cx="11151918" cy="1154226"/>
          </a:xfrm>
        </p:spPr>
        <p:txBody>
          <a:bodyPr/>
          <a:lstStyle>
            <a:lvl1pPr marL="3173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19" spc="-100" baseline="0">
                <a:solidFill>
                  <a:schemeClr val="bg1"/>
                </a:solidFill>
                <a:latin typeface="Segoe UI Light" pitchFamily="34" charset="0"/>
              </a:defRPr>
            </a:lvl1pPr>
            <a:lvl2pPr marL="3173" indent="0">
              <a:spcBef>
                <a:spcPts val="0"/>
              </a:spcBef>
              <a:buSzPct val="80000"/>
              <a:buFont typeface="Arial" pitchFamily="34" charset="0"/>
              <a:buNone/>
              <a:defRPr sz="1863" spc="-49" baseline="0">
                <a:solidFill>
                  <a:schemeClr val="bg1"/>
                </a:solidFill>
                <a:latin typeface="Segoe UI Light" pitchFamily="34" charset="0"/>
              </a:defRPr>
            </a:lvl2pPr>
            <a:lvl3pPr marL="1257990" indent="-40294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3820" indent="-345827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0129" indent="-33631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6441" y="6630411"/>
            <a:ext cx="1196685" cy="1381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7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374" tIns="45687" rIns="91374" bIns="45687" numCol="1" rtlCol="0" anchor="ctr" anchorCtr="0" compatLnSpc="1">
            <a:prstTxWarp prst="textNoShape">
              <a:avLst/>
            </a:prstTxWarp>
          </a:bodyPr>
          <a:lstStyle/>
          <a:p>
            <a:pPr algn="ctr" defTabSz="913448" fontAlgn="base">
              <a:spcBef>
                <a:spcPct val="0"/>
              </a:spcBef>
              <a:spcAft>
                <a:spcPct val="0"/>
              </a:spcAft>
            </a:pPr>
            <a:endParaRPr lang="en-US" sz="2157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1358747" y="-8277"/>
            <a:ext cx="846220" cy="834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135652" y="-8276"/>
            <a:ext cx="1666509" cy="8346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2559" y="-8276"/>
            <a:ext cx="1666509" cy="8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5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2" y="6356353"/>
            <a:ext cx="2743200" cy="365125"/>
          </a:xfrm>
          <a:prstGeom prst="rect">
            <a:avLst/>
          </a:prstGeom>
        </p:spPr>
        <p:txBody>
          <a:bodyPr lIns="93212" tIns="46604" rIns="93212" bIns="46604"/>
          <a:lstStyle>
            <a:lvl1pPr>
              <a:defRPr>
                <a:latin typeface="Segoe UI Light" pitchFamily="34" charset="0"/>
              </a:defRPr>
            </a:lvl1pPr>
          </a:lstStyle>
          <a:p>
            <a:pPr defTabSz="913802"/>
            <a:fld id="{1CC966C8-4429-4DB6-A7BE-1EA47DB5F61E}" type="datetimeFigureOut">
              <a:rPr lang="en-US" smtClean="0">
                <a:solidFill>
                  <a:srgbClr val="FFFFFF"/>
                </a:solidFill>
              </a:rPr>
              <a:pPr defTabSz="913802"/>
              <a:t>4/1/2016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lIns="93212" tIns="46604" rIns="93212" bIns="46604"/>
          <a:lstStyle>
            <a:lvl1pPr>
              <a:defRPr>
                <a:latin typeface="Segoe UI Light" pitchFamily="34" charset="0"/>
              </a:defRPr>
            </a:lvl1pPr>
          </a:lstStyle>
          <a:p>
            <a:pPr defTabSz="913802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lIns="93212" tIns="46604" rIns="93212" bIns="46604"/>
          <a:lstStyle>
            <a:lvl1pPr>
              <a:defRPr>
                <a:latin typeface="Segoe UI Light" pitchFamily="34" charset="0"/>
              </a:defRPr>
            </a:lvl1pPr>
          </a:lstStyle>
          <a:p>
            <a:pPr defTabSz="913802"/>
            <a:fld id="{73B840DF-8E69-480B-AF98-F175601996AE}" type="slidenum">
              <a:rPr lang="en-US" smtClean="0">
                <a:solidFill>
                  <a:srgbClr val="FFFFFF"/>
                </a:solidFill>
              </a:rPr>
              <a:pPr defTabSz="913802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3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7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7" y="228602"/>
            <a:ext cx="1115191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7" y="1447799"/>
            <a:ext cx="11151918" cy="83086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796"/>
              </a:spcAft>
              <a:buNone/>
              <a:defRPr sz="3537" spc="-89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54"/>
              </a:spcAft>
              <a:buNone/>
              <a:defRPr sz="1768" spc="-44" baseline="0"/>
            </a:lvl2pPr>
            <a:lvl3pPr marL="0" indent="0">
              <a:spcBef>
                <a:spcPts val="0"/>
              </a:spcBef>
              <a:spcAft>
                <a:spcPts val="354"/>
              </a:spcAft>
              <a:buNone/>
              <a:defRPr sz="1768"/>
            </a:lvl3pPr>
            <a:lvl4pPr marL="0" indent="0">
              <a:spcBef>
                <a:spcPts val="0"/>
              </a:spcBef>
              <a:spcAft>
                <a:spcPts val="354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54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4907247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7" y="228602"/>
            <a:ext cx="1115191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7" y="1447801"/>
            <a:ext cx="11151918" cy="1768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958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80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8586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8512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7" y="1447800"/>
            <a:ext cx="11151918" cy="1768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9660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1867306"/>
            <a:ext cx="11151917" cy="1218795"/>
          </a:xfrm>
        </p:spPr>
        <p:txBody>
          <a:bodyPr lIns="91440" anchor="b" anchorCtr="0"/>
          <a:lstStyle>
            <a:lvl1pPr>
              <a:defRPr sz="72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09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1867306"/>
            <a:ext cx="11151917" cy="1218795"/>
          </a:xfrm>
        </p:spPr>
        <p:txBody>
          <a:bodyPr lIns="91440" anchor="b" anchorCtr="0"/>
          <a:lstStyle>
            <a:lvl1pPr>
              <a:defRPr sz="72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3890" y="6151698"/>
            <a:ext cx="160976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9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53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7" y="1447800"/>
            <a:ext cx="11151918" cy="1768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170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1867306"/>
            <a:ext cx="11151917" cy="1218795"/>
          </a:xfrm>
        </p:spPr>
        <p:txBody>
          <a:bodyPr lIns="91440" anchor="b" anchorCtr="0"/>
          <a:lstStyle>
            <a:lvl1pPr>
              <a:defRPr sz="72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5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1867306"/>
            <a:ext cx="11151917" cy="1218795"/>
          </a:xfrm>
        </p:spPr>
        <p:txBody>
          <a:bodyPr lIns="91440" anchor="b" anchorCtr="0"/>
          <a:lstStyle>
            <a:lvl1pPr>
              <a:defRPr sz="72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3890" y="6151698"/>
            <a:ext cx="160976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61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941907"/>
            <a:ext cx="12192000" cy="373063"/>
          </a:xfrm>
          <a:prstGeom prst="rect">
            <a:avLst/>
          </a:prstGeom>
        </p:spPr>
        <p:txBody>
          <a:bodyPr lIns="380893" tIns="53325" rIns="53325" bIns="53325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78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306" y="831186"/>
            <a:ext cx="9549860" cy="899665"/>
          </a:xfrm>
          <a:prstGeom prst="rect">
            <a:avLst/>
          </a:prstGeom>
        </p:spPr>
        <p:txBody>
          <a:bodyPr vert="horz" wrap="square" lIns="146215" tIns="91384" rIns="146215" bIns="91384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5300" y="2084174"/>
            <a:ext cx="9535630" cy="2475976"/>
          </a:xfrm>
          <a:prstGeom prst="rect">
            <a:avLst/>
          </a:prstGeom>
        </p:spPr>
        <p:txBody>
          <a:bodyPr vert="horz" wrap="square" lIns="146215" tIns="91384" rIns="146215" bIns="91384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8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802" rtl="0" eaLnBrk="1" latinLnBrk="0" hangingPunct="1">
        <a:lnSpc>
          <a:spcPct val="90000"/>
        </a:lnSpc>
        <a:spcBef>
          <a:spcPct val="0"/>
        </a:spcBef>
        <a:buNone/>
        <a:defRPr lang="en-US" sz="48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Segoe UI" pitchFamily="34" charset="0"/>
        </a:defRPr>
      </a:lvl1pPr>
    </p:titleStyle>
    <p:bodyStyle>
      <a:lvl1pPr marL="0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38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335938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559894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186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783855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007810" marR="0" indent="0" algn="l" defTabSz="913802" rtl="0" eaLnBrk="1" fontAlgn="auto" latinLnBrk="0" hangingPunct="1">
        <a:lnSpc>
          <a:spcPct val="95000"/>
        </a:lnSpc>
        <a:spcBef>
          <a:spcPts val="1176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2954" indent="-228450" algn="l" defTabSz="913802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969855" indent="-228450" algn="l" defTabSz="913802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426756" indent="-228450" algn="l" defTabSz="913802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883658" indent="-228450" algn="l" defTabSz="913802" rtl="0" eaLnBrk="1" latinLnBrk="0" hangingPunct="1">
        <a:spcBef>
          <a:spcPct val="20000"/>
        </a:spcBef>
        <a:buFont typeface="Arial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6900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3802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703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7605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4504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1405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8307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5207" algn="l" defTabSz="91380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36" y="618091"/>
            <a:ext cx="11397630" cy="2825389"/>
          </a:xfrm>
        </p:spPr>
        <p:txBody>
          <a:bodyPr/>
          <a:lstStyle/>
          <a:p>
            <a:r>
              <a:rPr lang="es-AR" sz="8000" dirty="0" smtClean="0"/>
              <a:t>Programa</a:t>
            </a:r>
            <a:r>
              <a:rPr sz="8000" dirty="0" smtClean="0"/>
              <a:t> de </a:t>
            </a:r>
            <a:r>
              <a:rPr lang="es-AR" sz="8000" dirty="0" smtClean="0"/>
              <a:t>entrenamiento</a:t>
            </a:r>
            <a:r>
              <a:rPr sz="8000" dirty="0" smtClean="0"/>
              <a:t> </a:t>
            </a:r>
            <a:r>
              <a:rPr lang="es-AR" sz="8000" dirty="0" smtClean="0"/>
              <a:t>intensivo</a:t>
            </a:r>
            <a:r>
              <a:rPr lang="en-US" sz="8000" dirty="0" smtClean="0"/>
              <a:t/>
            </a:r>
            <a:br>
              <a:rPr lang="en-US" sz="8000" dirty="0" smtClean="0"/>
            </a:br>
            <a:endParaRPr lang="en-US" sz="44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16866" y="3988250"/>
            <a:ext cx="10261600" cy="620683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4400" dirty="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PEI 2016</a:t>
            </a:r>
            <a:endParaRPr lang="en-US" sz="4400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1" y="3570563"/>
            <a:ext cx="4925112" cy="2076740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99933" y="5901718"/>
            <a:ext cx="10261600" cy="620683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400" dirty="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10 –  </a:t>
            </a:r>
            <a:r>
              <a:rPr lang="es-AR" sz="4400" dirty="0" err="1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Testing</a:t>
            </a:r>
            <a:r>
              <a:rPr lang="es-AR" sz="440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 automático </a:t>
            </a:r>
            <a:r>
              <a:rPr lang="es-AR" sz="4400" dirty="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y </a:t>
            </a:r>
            <a:r>
              <a:rPr lang="es-AR" sz="4400" dirty="0" err="1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deploy</a:t>
            </a:r>
            <a:r>
              <a:rPr lang="es-AR" sz="4400" dirty="0" smtClean="0">
                <a:solidFill>
                  <a:schemeClr val="bg1">
                    <a:alpha val="99000"/>
                  </a:schemeClr>
                </a:solidFill>
                <a:latin typeface="+mj-lt"/>
              </a:rPr>
              <a:t> de la solución</a:t>
            </a:r>
            <a:endParaRPr lang="es-AR" sz="4400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6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dirty="0" err="1" smtClean="0"/>
              <a:t>Tests</a:t>
            </a:r>
            <a:r>
              <a:rPr lang="es-AR" dirty="0" smtClean="0"/>
              <a:t> Unitarios: </a:t>
            </a:r>
            <a:r>
              <a:rPr lang="es-AR" dirty="0" err="1" smtClean="0"/>
              <a:t>Tips</a:t>
            </a:r>
            <a:r>
              <a:rPr lang="es-AR" dirty="0" smtClean="0"/>
              <a:t> y Ejemplos de 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64456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193801"/>
            <a:ext cx="11151918" cy="5329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 </a:t>
            </a:r>
            <a:r>
              <a:rPr lang="en-GB" sz="2800" dirty="0" err="1"/>
              <a:t>Mantenibilidad</a:t>
            </a:r>
            <a:endParaRPr lang="en-GB" sz="2800" dirty="0"/>
          </a:p>
          <a:p>
            <a:pPr marL="547688" lvl="1" indent="-285750">
              <a:lnSpc>
                <a:spcPct val="100000"/>
              </a:lnSpc>
            </a:pPr>
            <a:r>
              <a:rPr lang="en-GB" sz="2800" dirty="0" err="1"/>
              <a:t>Permite</a:t>
            </a:r>
            <a:r>
              <a:rPr lang="en-GB" sz="2800" dirty="0"/>
              <a:t> </a:t>
            </a:r>
            <a:r>
              <a:rPr lang="en-GB" sz="2800" dirty="0" err="1"/>
              <a:t>cambiar</a:t>
            </a:r>
            <a:r>
              <a:rPr lang="en-GB" sz="2800" dirty="0"/>
              <a:t> la </a:t>
            </a:r>
            <a:r>
              <a:rPr lang="en-GB" sz="2800" dirty="0" err="1"/>
              <a:t>implementación</a:t>
            </a:r>
            <a:r>
              <a:rPr lang="en-GB" sz="2800" dirty="0"/>
              <a:t> </a:t>
            </a:r>
            <a:r>
              <a:rPr lang="en-GB" sz="2800" dirty="0" err="1"/>
              <a:t>interna</a:t>
            </a:r>
            <a:r>
              <a:rPr lang="en-GB" sz="2800" dirty="0"/>
              <a:t> de </a:t>
            </a:r>
            <a:r>
              <a:rPr lang="en-GB" sz="2800" dirty="0" err="1"/>
              <a:t>las</a:t>
            </a:r>
            <a:r>
              <a:rPr lang="en-GB" sz="2800" dirty="0"/>
              <a:t> </a:t>
            </a:r>
            <a:r>
              <a:rPr lang="en-GB" sz="2800" dirty="0" err="1"/>
              <a:t>clases</a:t>
            </a:r>
            <a:r>
              <a:rPr lang="en-GB" sz="2800" dirty="0"/>
              <a:t> </a:t>
            </a:r>
            <a:r>
              <a:rPr lang="en-GB" sz="2800" dirty="0" err="1"/>
              <a:t>concretas</a:t>
            </a:r>
            <a:r>
              <a:rPr lang="en-GB" sz="2800" dirty="0"/>
              <a:t> sin </a:t>
            </a:r>
            <a:r>
              <a:rPr lang="en-GB" sz="2800" dirty="0" err="1"/>
              <a:t>modificar</a:t>
            </a:r>
            <a:r>
              <a:rPr lang="en-GB" sz="2800" dirty="0"/>
              <a:t> el </a:t>
            </a:r>
            <a:r>
              <a:rPr lang="en-GB" sz="2800" dirty="0" err="1"/>
              <a:t>código</a:t>
            </a:r>
            <a:r>
              <a:rPr lang="en-GB" sz="2800" dirty="0"/>
              <a:t> de la </a:t>
            </a:r>
            <a:r>
              <a:rPr lang="en-GB" sz="2800" dirty="0" err="1"/>
              <a:t>aplicación</a:t>
            </a:r>
            <a:r>
              <a:rPr lang="en-GB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GB" altLang="es-AR" sz="2800" dirty="0"/>
              <a:t> </a:t>
            </a:r>
            <a:r>
              <a:rPr lang="es-AR" sz="2800" dirty="0"/>
              <a:t>Extensibilidad</a:t>
            </a:r>
          </a:p>
          <a:p>
            <a:pPr marL="547688" lvl="1" indent="-285750">
              <a:lnSpc>
                <a:spcPct val="100000"/>
              </a:lnSpc>
            </a:pPr>
            <a:r>
              <a:rPr lang="en-GB" altLang="es-AR" sz="2800" dirty="0" err="1"/>
              <a:t>Permite</a:t>
            </a:r>
            <a:r>
              <a:rPr lang="en-GB" altLang="es-AR" sz="2800" dirty="0"/>
              <a:t> la </a:t>
            </a:r>
            <a:r>
              <a:rPr lang="en-GB" altLang="es-AR" sz="2800" dirty="0" err="1"/>
              <a:t>creación</a:t>
            </a:r>
            <a:r>
              <a:rPr lang="en-GB" altLang="es-AR" sz="2800" dirty="0"/>
              <a:t> de </a:t>
            </a:r>
            <a:r>
              <a:rPr lang="en-GB" altLang="es-AR" sz="2800" dirty="0" err="1"/>
              <a:t>diferentes</a:t>
            </a:r>
            <a:r>
              <a:rPr lang="en-GB" altLang="es-AR" sz="2800" dirty="0"/>
              <a:t> </a:t>
            </a:r>
            <a:r>
              <a:rPr lang="en-GB" altLang="es-AR" sz="2800" dirty="0" err="1"/>
              <a:t>clases</a:t>
            </a:r>
            <a:r>
              <a:rPr lang="en-GB" altLang="es-AR" sz="2800" dirty="0"/>
              <a:t> </a:t>
            </a:r>
            <a:r>
              <a:rPr lang="en-GB" altLang="es-AR" sz="2800" dirty="0" err="1"/>
              <a:t>concretas</a:t>
            </a:r>
            <a:r>
              <a:rPr lang="en-GB" altLang="es-AR" sz="2800" dirty="0"/>
              <a:t> </a:t>
            </a:r>
            <a:r>
              <a:rPr lang="en-GB" altLang="es-AR" sz="2800" dirty="0" err="1"/>
              <a:t>que</a:t>
            </a:r>
            <a:r>
              <a:rPr lang="en-GB" altLang="es-AR" sz="2800" dirty="0"/>
              <a:t> </a:t>
            </a:r>
            <a:r>
              <a:rPr lang="en-GB" altLang="es-AR" sz="2800" dirty="0" err="1"/>
              <a:t>implementen</a:t>
            </a:r>
            <a:r>
              <a:rPr lang="en-GB" altLang="es-AR" sz="2800" dirty="0"/>
              <a:t> la </a:t>
            </a:r>
            <a:r>
              <a:rPr lang="en-GB" altLang="es-AR" sz="2800" dirty="0" err="1"/>
              <a:t>interfaz</a:t>
            </a:r>
            <a:r>
              <a:rPr lang="en-GB" altLang="es-AR" sz="2800" dirty="0"/>
              <a:t> sin </a:t>
            </a:r>
            <a:r>
              <a:rPr lang="en-GB" altLang="es-AR" sz="2800" dirty="0" err="1"/>
              <a:t>modificar</a:t>
            </a:r>
            <a:r>
              <a:rPr lang="en-GB" altLang="es-AR" sz="2800" dirty="0"/>
              <a:t> el </a:t>
            </a:r>
            <a:r>
              <a:rPr lang="en-GB" altLang="es-AR" sz="2800" dirty="0" err="1"/>
              <a:t>código</a:t>
            </a:r>
            <a:r>
              <a:rPr lang="en-GB" altLang="es-AR" sz="2800" dirty="0"/>
              <a:t> de la </a:t>
            </a:r>
            <a:r>
              <a:rPr lang="en-GB" altLang="es-AR" sz="2800" dirty="0" err="1"/>
              <a:t>aplicación</a:t>
            </a:r>
            <a:r>
              <a:rPr lang="en-GB" altLang="es-AR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s-AR" sz="2800" dirty="0"/>
              <a:t> </a:t>
            </a:r>
            <a:r>
              <a:rPr lang="es-AR" sz="2800" dirty="0" err="1"/>
              <a:t>Testeabilidad</a:t>
            </a:r>
            <a:r>
              <a:rPr lang="es-AR" sz="2800" dirty="0"/>
              <a:t> (cuando se usa en conjunto con </a:t>
            </a:r>
            <a:r>
              <a:rPr lang="es-AR" sz="2800" dirty="0" err="1"/>
              <a:t>Tip</a:t>
            </a:r>
            <a:r>
              <a:rPr lang="es-AR" sz="2800" dirty="0"/>
              <a:t> 2)</a:t>
            </a:r>
          </a:p>
          <a:p>
            <a:pPr marL="547688" lvl="1" indent="-285750">
              <a:lnSpc>
                <a:spcPct val="100000"/>
              </a:lnSpc>
            </a:pPr>
            <a:r>
              <a:rPr lang="es-AR" altLang="es-AR" sz="2800" dirty="0"/>
              <a:t>Permite el uso de clases </a:t>
            </a:r>
            <a:r>
              <a:rPr lang="es-AR" altLang="es-AR" sz="2800" dirty="0" err="1"/>
              <a:t>Mock</a:t>
            </a:r>
            <a:r>
              <a:rPr lang="es-AR" altLang="es-AR" sz="2800" dirty="0"/>
              <a:t> para testear componentes unitariamente.</a:t>
            </a:r>
          </a:p>
          <a:p>
            <a:pPr marL="547688" lvl="1" indent="-285750">
              <a:lnSpc>
                <a:spcPct val="100000"/>
              </a:lnSpc>
            </a:pPr>
            <a:r>
              <a:rPr lang="es-AR" altLang="es-AR" sz="2800" dirty="0"/>
              <a:t>El</a:t>
            </a:r>
            <a:r>
              <a:rPr lang="en-GB" altLang="es-AR" sz="2800" dirty="0"/>
              <a:t> </a:t>
            </a:r>
            <a:r>
              <a:rPr lang="en-GB" altLang="es-AR" sz="2800" dirty="0" err="1"/>
              <a:t>código</a:t>
            </a:r>
            <a:r>
              <a:rPr lang="en-GB" altLang="es-AR" sz="2800" dirty="0"/>
              <a:t> </a:t>
            </a:r>
            <a:r>
              <a:rPr lang="es-AR" altLang="es-AR" sz="2800" dirty="0"/>
              <a:t>de</a:t>
            </a:r>
            <a:r>
              <a:rPr lang="en-GB" altLang="es-AR" sz="2800" dirty="0"/>
              <a:t> la a</a:t>
            </a:r>
            <a:r>
              <a:rPr lang="es-AR" altLang="es-AR" sz="2800" dirty="0" err="1"/>
              <a:t>plicación</a:t>
            </a:r>
            <a:r>
              <a:rPr lang="es-AR" altLang="es-AR" sz="2800" dirty="0"/>
              <a:t> no depende de clases concretas.</a:t>
            </a:r>
            <a:endParaRPr lang="es-AR" sz="2800" dirty="0"/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7154437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418076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inyección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el </a:t>
            </a:r>
            <a:r>
              <a:rPr lang="en-US" sz="2800" dirty="0" err="1"/>
              <a:t>pasaje</a:t>
            </a:r>
            <a:r>
              <a:rPr lang="en-US" sz="2800" dirty="0"/>
              <a:t> de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dependencia</a:t>
            </a:r>
            <a:r>
              <a:rPr lang="en-US" sz="2800" dirty="0"/>
              <a:t> (un </a:t>
            </a:r>
            <a:r>
              <a:rPr lang="en-US" sz="2800" dirty="0" err="1"/>
              <a:t>servicio</a:t>
            </a:r>
            <a:r>
              <a:rPr lang="en-US" sz="2800" dirty="0"/>
              <a:t>) a un </a:t>
            </a:r>
            <a:r>
              <a:rPr lang="en-US" sz="2800" dirty="0" err="1"/>
              <a:t>objeto</a:t>
            </a:r>
            <a:r>
              <a:rPr lang="en-US" sz="2800" dirty="0"/>
              <a:t> </a:t>
            </a:r>
            <a:r>
              <a:rPr lang="en-US" sz="2800" dirty="0" err="1"/>
              <a:t>dependiente</a:t>
            </a:r>
            <a:r>
              <a:rPr lang="en-US" sz="2800" dirty="0"/>
              <a:t> (un </a:t>
            </a:r>
            <a:r>
              <a:rPr lang="en-US" sz="2800" dirty="0" err="1"/>
              <a:t>cliente</a:t>
            </a:r>
            <a:r>
              <a:rPr lang="en-US" sz="2800" dirty="0"/>
              <a:t>). El </a:t>
            </a:r>
            <a:r>
              <a:rPr lang="en-US" sz="2800" dirty="0" err="1"/>
              <a:t>servicio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parte del </a:t>
            </a:r>
            <a:r>
              <a:rPr lang="en-US" sz="2800" dirty="0" err="1"/>
              <a:t>estado</a:t>
            </a:r>
            <a:r>
              <a:rPr lang="en-US" sz="2800" dirty="0"/>
              <a:t> del </a:t>
            </a:r>
            <a:r>
              <a:rPr lang="en-US" sz="2800" dirty="0" err="1"/>
              <a:t>cliente</a:t>
            </a:r>
            <a:r>
              <a:rPr lang="en-US" sz="2800" dirty="0"/>
              <a:t>. El </a:t>
            </a:r>
            <a:r>
              <a:rPr lang="en-US" sz="2800" dirty="0" err="1"/>
              <a:t>cliente</a:t>
            </a:r>
            <a:r>
              <a:rPr lang="en-US" sz="2800" dirty="0"/>
              <a:t> no </a:t>
            </a:r>
            <a:r>
              <a:rPr lang="en-US" sz="2800" dirty="0" err="1"/>
              <a:t>crea</a:t>
            </a:r>
            <a:r>
              <a:rPr lang="en-US" sz="2800" dirty="0"/>
              <a:t> </a:t>
            </a:r>
            <a:r>
              <a:rPr lang="en-US" sz="2800" dirty="0" err="1"/>
              <a:t>ni</a:t>
            </a:r>
            <a:r>
              <a:rPr lang="en-US" sz="2800" dirty="0"/>
              <a:t> </a:t>
            </a:r>
            <a:r>
              <a:rPr lang="en-US" sz="2800" dirty="0" err="1"/>
              <a:t>busca</a:t>
            </a:r>
            <a:r>
              <a:rPr lang="en-US" sz="2800" dirty="0"/>
              <a:t> el </a:t>
            </a:r>
            <a:r>
              <a:rPr lang="en-US" sz="2800" dirty="0" err="1"/>
              <a:t>servicio</a:t>
            </a:r>
            <a:r>
              <a:rPr lang="en-US" sz="2800" dirty="0"/>
              <a:t>.</a:t>
            </a:r>
          </a:p>
          <a:p>
            <a:pPr lvl="0">
              <a:lnSpc>
                <a:spcPct val="100000"/>
              </a:lnSpc>
            </a:pPr>
            <a:r>
              <a:rPr lang="en-US" sz="2800" dirty="0" err="1"/>
              <a:t>Requiere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el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  <a:r>
              <a:rPr lang="en-US" sz="2800" dirty="0" err="1"/>
              <a:t>provea</a:t>
            </a:r>
            <a:r>
              <a:rPr lang="en-US" sz="2800" dirty="0"/>
              <a:t> un </a:t>
            </a:r>
            <a:r>
              <a:rPr lang="en-US" sz="2800" dirty="0" err="1"/>
              <a:t>parámetro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un constructor para la </a:t>
            </a:r>
            <a:r>
              <a:rPr lang="en-US" sz="2800" dirty="0" err="1"/>
              <a:t>dependencia</a:t>
            </a:r>
            <a:r>
              <a:rPr lang="en-US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public Constructor (</a:t>
            </a:r>
            <a:r>
              <a:rPr lang="en-US" sz="2800" dirty="0" err="1"/>
              <a:t>IDependency</a:t>
            </a:r>
            <a:r>
              <a:rPr lang="en-US" sz="2800" dirty="0"/>
              <a:t> dependency)</a:t>
            </a:r>
          </a:p>
          <a:p>
            <a:pPr lvl="0">
              <a:lnSpc>
                <a:spcPct val="100000"/>
              </a:lnSpc>
            </a:pPr>
            <a:r>
              <a:rPr lang="en-US" sz="2800" dirty="0"/>
              <a:t>El </a:t>
            </a:r>
            <a:r>
              <a:rPr lang="en-US" sz="2800" dirty="0" err="1"/>
              <a:t>cliente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no </a:t>
            </a:r>
            <a:r>
              <a:rPr lang="en-US" sz="2800" dirty="0" err="1"/>
              <a:t>necesita</a:t>
            </a:r>
            <a:r>
              <a:rPr lang="en-US" sz="2800" dirty="0"/>
              <a:t> </a:t>
            </a:r>
            <a:r>
              <a:rPr lang="en-US" sz="2800" dirty="0" err="1"/>
              <a:t>ningún</a:t>
            </a:r>
            <a:r>
              <a:rPr lang="en-US" sz="2800" dirty="0"/>
              <a:t> </a:t>
            </a:r>
            <a:r>
              <a:rPr lang="en-US" sz="2800" dirty="0" err="1"/>
              <a:t>conocimiento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la </a:t>
            </a:r>
            <a:r>
              <a:rPr lang="en-US" sz="2800" dirty="0" err="1"/>
              <a:t>implementación</a:t>
            </a:r>
            <a:r>
              <a:rPr lang="en-US" sz="2800" dirty="0"/>
              <a:t> </a:t>
            </a:r>
            <a:r>
              <a:rPr lang="en-US" sz="2800" dirty="0" err="1"/>
              <a:t>concreta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a </a:t>
            </a:r>
            <a:r>
              <a:rPr lang="en-US" sz="2800" dirty="0" err="1"/>
              <a:t>utilizar</a:t>
            </a:r>
            <a:r>
              <a:rPr lang="en-US" sz="2800" dirty="0"/>
              <a:t>, </a:t>
            </a:r>
            <a:r>
              <a:rPr lang="en-US" sz="2800" dirty="0" err="1"/>
              <a:t>favoreciendo</a:t>
            </a:r>
            <a:r>
              <a:rPr lang="en-US" sz="2800" dirty="0"/>
              <a:t> la </a:t>
            </a:r>
            <a:r>
              <a:rPr lang="en-US" sz="2800" dirty="0" err="1"/>
              <a:t>reusabilidad</a:t>
            </a:r>
            <a:r>
              <a:rPr lang="en-US" sz="2800" dirty="0"/>
              <a:t>, </a:t>
            </a:r>
            <a:r>
              <a:rPr lang="en-US" sz="2800" dirty="0" err="1"/>
              <a:t>testeabilidad</a:t>
            </a:r>
            <a:r>
              <a:rPr lang="en-US" sz="2800" dirty="0"/>
              <a:t> y </a:t>
            </a:r>
            <a:r>
              <a:rPr lang="en-US" sz="2800" dirty="0" err="1"/>
              <a:t>mantenibilidad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15500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3483902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2800" dirty="0"/>
              <a:t>Se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inyectar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Mock para tests </a:t>
            </a:r>
            <a:r>
              <a:rPr lang="en-US" sz="2800" dirty="0" err="1"/>
              <a:t>unitarios</a:t>
            </a:r>
            <a:endParaRPr lang="en-US" sz="2800" dirty="0"/>
          </a:p>
          <a:p>
            <a:pPr lvl="0">
              <a:lnSpc>
                <a:spcPct val="100000"/>
              </a:lnSpc>
            </a:pPr>
            <a:r>
              <a:rPr lang="en-US" sz="2800" dirty="0" err="1"/>
              <a:t>Adhiere</a:t>
            </a:r>
            <a:r>
              <a:rPr lang="en-US" sz="2800" dirty="0"/>
              <a:t> al Dependency Inversion Principle (</a:t>
            </a:r>
            <a:r>
              <a:rPr lang="en-US" sz="2800" dirty="0" err="1"/>
              <a:t>soliD</a:t>
            </a:r>
            <a:r>
              <a:rPr lang="en-US" sz="2800" dirty="0"/>
              <a:t>)</a:t>
            </a:r>
          </a:p>
          <a:p>
            <a:pPr lvl="0">
              <a:lnSpc>
                <a:spcPct val="100000"/>
              </a:lnSpc>
            </a:pPr>
            <a:r>
              <a:rPr lang="es-AR" sz="2800" dirty="0"/>
              <a:t>Hace obvias las violaciones </a:t>
            </a:r>
            <a:r>
              <a:rPr lang="en-GB" sz="2800" dirty="0"/>
              <a:t>al Single Responsibility Principal (Solid)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GB" sz="2800" dirty="0"/>
              <a:t>public Constructor(IClass1 c1, IClass2 c2, IClass3 c3, IClass4 c4, IClass5 c5, ……)</a:t>
            </a:r>
          </a:p>
          <a:p>
            <a:pPr lvl="0">
              <a:lnSpc>
                <a:spcPct val="100000"/>
              </a:lnSpc>
            </a:pPr>
            <a:r>
              <a:rPr lang="es-AR" sz="2800" dirty="0" err="1"/>
              <a:t>Frameworks</a:t>
            </a:r>
            <a:r>
              <a:rPr lang="es-AR" sz="2800" dirty="0"/>
              <a:t> de inyección de dependencias </a:t>
            </a:r>
            <a:r>
              <a:rPr lang="en-GB" sz="2800" dirty="0"/>
              <a:t>(IOC)</a:t>
            </a:r>
          </a:p>
          <a:p>
            <a:pPr lvl="1">
              <a:lnSpc>
                <a:spcPct val="100000"/>
              </a:lnSpc>
            </a:pPr>
            <a:r>
              <a:rPr lang="en-GB" sz="2800" dirty="0" err="1"/>
              <a:t>Ninject</a:t>
            </a:r>
            <a:r>
              <a:rPr lang="en-GB" sz="2800" dirty="0"/>
              <a:t>, </a:t>
            </a:r>
            <a:r>
              <a:rPr lang="en-GB" sz="2800" dirty="0" err="1"/>
              <a:t>SimpleInjector</a:t>
            </a:r>
            <a:r>
              <a:rPr lang="en-GB" sz="2800" dirty="0"/>
              <a:t>, Castle, </a:t>
            </a:r>
            <a:r>
              <a:rPr lang="en-GB" sz="2800" dirty="0" err="1"/>
              <a:t>Autofac</a:t>
            </a:r>
            <a:r>
              <a:rPr lang="en-GB" sz="2800" dirty="0"/>
              <a:t>, Unity, Spring.NET…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661956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3: </a:t>
            </a:r>
            <a:r>
              <a:rPr lang="en-US" sz="4000" dirty="0" err="1"/>
              <a:t>Favorecer</a:t>
            </a:r>
            <a:r>
              <a:rPr lang="en-US" sz="4000" dirty="0"/>
              <a:t> la </a:t>
            </a:r>
            <a:r>
              <a:rPr lang="en-US" sz="4000" dirty="0" err="1"/>
              <a:t>composición</a:t>
            </a:r>
            <a:r>
              <a:rPr lang="en-US" sz="4000" dirty="0"/>
              <a:t> </a:t>
            </a:r>
            <a:r>
              <a:rPr lang="en-US" sz="4000" dirty="0" err="1"/>
              <a:t>por</a:t>
            </a:r>
            <a:r>
              <a:rPr lang="en-US" sz="4000" dirty="0"/>
              <a:t> </a:t>
            </a:r>
            <a:r>
              <a:rPr lang="en-US" sz="4000" dirty="0" err="1"/>
              <a:t>sobre</a:t>
            </a:r>
            <a:r>
              <a:rPr lang="en-US" sz="4000" dirty="0"/>
              <a:t> la </a:t>
            </a:r>
            <a:r>
              <a:rPr lang="en-US" sz="4000" dirty="0" err="1"/>
              <a:t>herencia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47070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 Ideal para </a:t>
            </a:r>
            <a:r>
              <a:rPr lang="en-GB" sz="2800" dirty="0" err="1"/>
              <a:t>casos</a:t>
            </a:r>
            <a:r>
              <a:rPr lang="en-GB" sz="2800" dirty="0"/>
              <a:t> </a:t>
            </a:r>
            <a:r>
              <a:rPr lang="en-GB" sz="2800" dirty="0" err="1"/>
              <a:t>donde</a:t>
            </a:r>
            <a:r>
              <a:rPr lang="en-GB" sz="2800" dirty="0"/>
              <a:t> un </a:t>
            </a:r>
            <a:r>
              <a:rPr lang="en-GB" sz="2800" dirty="0" err="1"/>
              <a:t>tipo</a:t>
            </a:r>
            <a:r>
              <a:rPr lang="en-GB" sz="2800" dirty="0"/>
              <a:t> </a:t>
            </a:r>
            <a:r>
              <a:rPr lang="en-GB" sz="2800" dirty="0" err="1"/>
              <a:t>va</a:t>
            </a:r>
            <a:r>
              <a:rPr lang="en-GB" sz="2800" dirty="0"/>
              <a:t> a </a:t>
            </a:r>
            <a:r>
              <a:rPr lang="en-GB" sz="2800" dirty="0" err="1"/>
              <a:t>implementar</a:t>
            </a:r>
            <a:r>
              <a:rPr lang="en-GB" sz="2800" dirty="0"/>
              <a:t> </a:t>
            </a:r>
            <a:r>
              <a:rPr lang="en-GB" sz="2800" dirty="0" err="1"/>
              <a:t>solamente</a:t>
            </a:r>
            <a:r>
              <a:rPr lang="en-GB" sz="2800" dirty="0"/>
              <a:t> </a:t>
            </a:r>
            <a:r>
              <a:rPr lang="en-GB" sz="2800" dirty="0" err="1"/>
              <a:t>una</a:t>
            </a:r>
            <a:r>
              <a:rPr lang="en-GB" sz="2800" dirty="0"/>
              <a:t> parte del </a:t>
            </a:r>
            <a:r>
              <a:rPr lang="en-GB" sz="2800" dirty="0" err="1"/>
              <a:t>comportamiento</a:t>
            </a:r>
            <a:r>
              <a:rPr lang="en-GB" sz="2800" dirty="0"/>
              <a:t> </a:t>
            </a:r>
            <a:r>
              <a:rPr lang="en-GB" sz="2800" dirty="0" err="1"/>
              <a:t>expuesto</a:t>
            </a:r>
            <a:r>
              <a:rPr lang="en-GB" sz="2800" dirty="0"/>
              <a:t> </a:t>
            </a:r>
            <a:r>
              <a:rPr lang="en-GB" sz="2800" dirty="0" err="1"/>
              <a:t>por</a:t>
            </a:r>
            <a:r>
              <a:rPr lang="en-GB" sz="2800" dirty="0"/>
              <a:t> la </a:t>
            </a:r>
            <a:r>
              <a:rPr lang="en-GB" sz="2800" dirty="0" err="1"/>
              <a:t>superclase</a:t>
            </a:r>
            <a:r>
              <a:rPr lang="en-GB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 </a:t>
            </a:r>
            <a:r>
              <a:rPr lang="en-GB" sz="2800" dirty="0" err="1"/>
              <a:t>Permite</a:t>
            </a:r>
            <a:r>
              <a:rPr lang="en-GB" sz="2800" dirty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/>
              <a:t>las</a:t>
            </a:r>
            <a:r>
              <a:rPr lang="en-GB" sz="2800" dirty="0"/>
              <a:t> </a:t>
            </a:r>
            <a:r>
              <a:rPr lang="en-GB" sz="2800" dirty="0" err="1"/>
              <a:t>subclases</a:t>
            </a:r>
            <a:r>
              <a:rPr lang="en-GB" sz="2800" dirty="0"/>
              <a:t> </a:t>
            </a:r>
            <a:r>
              <a:rPr lang="en-GB" sz="2800" dirty="0" err="1"/>
              <a:t>implementen</a:t>
            </a:r>
            <a:r>
              <a:rPr lang="en-GB" sz="2800" dirty="0"/>
              <a:t> </a:t>
            </a:r>
            <a:r>
              <a:rPr lang="en-GB" sz="2800" dirty="0" err="1"/>
              <a:t>nueva</a:t>
            </a:r>
            <a:r>
              <a:rPr lang="en-GB" sz="2800" dirty="0"/>
              <a:t> </a:t>
            </a:r>
            <a:r>
              <a:rPr lang="en-GB" sz="2800" dirty="0" err="1"/>
              <a:t>funcionalidad</a:t>
            </a:r>
            <a:r>
              <a:rPr lang="en-GB" sz="2800" dirty="0"/>
              <a:t> sin </a:t>
            </a:r>
            <a:r>
              <a:rPr lang="en-GB" sz="2800" dirty="0" err="1"/>
              <a:t>afectar</a:t>
            </a:r>
            <a:r>
              <a:rPr lang="en-GB" sz="2800" dirty="0"/>
              <a:t> </a:t>
            </a:r>
            <a:r>
              <a:rPr lang="en-GB" sz="2800" dirty="0" err="1"/>
              <a:t>otras</a:t>
            </a:r>
            <a:r>
              <a:rPr lang="en-GB" sz="2800" dirty="0"/>
              <a:t> </a:t>
            </a:r>
            <a:r>
              <a:rPr lang="en-GB" sz="2800" dirty="0" err="1"/>
              <a:t>subclases</a:t>
            </a:r>
            <a:r>
              <a:rPr lang="en-GB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 </a:t>
            </a:r>
            <a:r>
              <a:rPr lang="en-GB" sz="2800" dirty="0" err="1"/>
              <a:t>Permite</a:t>
            </a:r>
            <a:r>
              <a:rPr lang="en-GB" sz="2800" dirty="0"/>
              <a:t> </a:t>
            </a:r>
            <a:r>
              <a:rPr lang="en-GB" sz="2800" dirty="0" err="1"/>
              <a:t>cambios</a:t>
            </a:r>
            <a:r>
              <a:rPr lang="en-GB" sz="2800" dirty="0"/>
              <a:t> de </a:t>
            </a:r>
            <a:r>
              <a:rPr lang="en-GB" sz="2800" dirty="0" err="1"/>
              <a:t>comportamiento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tiempo</a:t>
            </a:r>
            <a:r>
              <a:rPr lang="en-GB" sz="2800" dirty="0"/>
              <a:t> de </a:t>
            </a:r>
            <a:r>
              <a:rPr lang="en-GB" sz="2800" dirty="0" err="1"/>
              <a:t>ejecución</a:t>
            </a:r>
            <a:r>
              <a:rPr lang="en-GB" sz="2800" dirty="0"/>
              <a:t>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i="1" dirty="0" err="1"/>
              <a:t>Elegir</a:t>
            </a:r>
            <a:r>
              <a:rPr lang="en-US" sz="2400" i="1" dirty="0"/>
              <a:t> la </a:t>
            </a:r>
            <a:r>
              <a:rPr lang="en-US" sz="2400" i="1" dirty="0" err="1"/>
              <a:t>composición</a:t>
            </a:r>
            <a:r>
              <a:rPr lang="en-US" sz="2400" i="1" dirty="0"/>
              <a:t> </a:t>
            </a:r>
            <a:r>
              <a:rPr lang="en-US" sz="2400" i="1" dirty="0" err="1"/>
              <a:t>por</a:t>
            </a:r>
            <a:r>
              <a:rPr lang="en-US" sz="2400" i="1" dirty="0"/>
              <a:t> </a:t>
            </a:r>
            <a:r>
              <a:rPr lang="en-US" sz="2400" i="1" dirty="0" err="1"/>
              <a:t>sobre</a:t>
            </a:r>
            <a:r>
              <a:rPr lang="en-US" sz="2400" i="1" dirty="0"/>
              <a:t> la </a:t>
            </a:r>
            <a:r>
              <a:rPr lang="en-US" sz="2400" i="1" dirty="0" err="1"/>
              <a:t>herencia</a:t>
            </a:r>
            <a:r>
              <a:rPr lang="en-US" sz="2400" i="1" dirty="0"/>
              <a:t> </a:t>
            </a:r>
            <a:r>
              <a:rPr lang="en-US" sz="2400" i="1" dirty="0" err="1"/>
              <a:t>ya</a:t>
            </a:r>
            <a:r>
              <a:rPr lang="en-US" sz="2400" i="1" dirty="0"/>
              <a:t> </a:t>
            </a:r>
            <a:r>
              <a:rPr lang="en-US" sz="2400" i="1" dirty="0" err="1"/>
              <a:t>que</a:t>
            </a:r>
            <a:r>
              <a:rPr lang="en-US" sz="2400" i="1" dirty="0"/>
              <a:t> </a:t>
            </a:r>
            <a:r>
              <a:rPr lang="en-US" sz="2400" i="1" dirty="0" err="1"/>
              <a:t>es</a:t>
            </a:r>
            <a:r>
              <a:rPr lang="en-US" sz="2400" i="1" dirty="0"/>
              <a:t> </a:t>
            </a:r>
            <a:r>
              <a:rPr lang="en-US" sz="2400" i="1" dirty="0" err="1"/>
              <a:t>más</a:t>
            </a:r>
            <a:r>
              <a:rPr lang="en-US" sz="2400" i="1" dirty="0"/>
              <a:t> </a:t>
            </a:r>
            <a:r>
              <a:rPr lang="en-US" sz="2400" i="1" dirty="0" err="1"/>
              <a:t>maleable</a:t>
            </a:r>
            <a:r>
              <a:rPr lang="en-US" sz="2400" i="1" dirty="0"/>
              <a:t> y </a:t>
            </a:r>
            <a:r>
              <a:rPr lang="en-US" sz="2400" i="1" dirty="0" err="1"/>
              <a:t>sencilla</a:t>
            </a:r>
            <a:r>
              <a:rPr lang="en-US" sz="2400" i="1" dirty="0"/>
              <a:t> para la </a:t>
            </a:r>
            <a:r>
              <a:rPr lang="en-US" sz="2400" i="1" dirty="0" err="1"/>
              <a:t>modificación</a:t>
            </a:r>
            <a:r>
              <a:rPr lang="en-US" sz="2400" i="1" dirty="0"/>
              <a:t> de </a:t>
            </a:r>
            <a:r>
              <a:rPr lang="en-US" sz="2400" i="1" dirty="0" err="1"/>
              <a:t>código</a:t>
            </a:r>
            <a:r>
              <a:rPr lang="en-US" sz="2400" i="1" dirty="0"/>
              <a:t>, </a:t>
            </a:r>
            <a:r>
              <a:rPr lang="en-US" sz="2400" i="1" dirty="0" err="1"/>
              <a:t>pero</a:t>
            </a:r>
            <a:r>
              <a:rPr lang="en-US" sz="2400" i="1" dirty="0"/>
              <a:t> </a:t>
            </a:r>
            <a:r>
              <a:rPr lang="en-US" sz="2400" i="1" dirty="0" err="1"/>
              <a:t>tampoco</a:t>
            </a:r>
            <a:r>
              <a:rPr lang="en-US" sz="2400" i="1" dirty="0"/>
              <a:t> </a:t>
            </a:r>
            <a:r>
              <a:rPr lang="en-US" sz="2400" i="1" dirty="0" err="1"/>
              <a:t>componer</a:t>
            </a:r>
            <a:r>
              <a:rPr lang="en-US" sz="2400" i="1" dirty="0"/>
              <a:t> </a:t>
            </a:r>
            <a:r>
              <a:rPr lang="en-US" sz="2400" i="1" dirty="0" err="1"/>
              <a:t>en</a:t>
            </a:r>
            <a:r>
              <a:rPr lang="en-US" sz="2400" i="1" dirty="0"/>
              <a:t> </a:t>
            </a:r>
            <a:r>
              <a:rPr lang="en-US" sz="2400" i="1" dirty="0" err="1"/>
              <a:t>todos</a:t>
            </a:r>
            <a:r>
              <a:rPr lang="en-US" sz="2400" i="1" dirty="0"/>
              <a:t> los </a:t>
            </a:r>
            <a:r>
              <a:rPr lang="en-US" sz="2400" i="1" dirty="0" err="1"/>
              <a:t>casos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8750315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</a:t>
            </a:r>
            <a:r>
              <a:rPr lang="en-US" sz="4000" dirty="0" smtClean="0"/>
              <a:t>4: </a:t>
            </a:r>
            <a:r>
              <a:rPr lang="en-US" sz="4000" dirty="0" err="1" smtClean="0"/>
              <a:t>Generar</a:t>
            </a:r>
            <a:r>
              <a:rPr lang="en-US" sz="4000" dirty="0" smtClean="0"/>
              <a:t> Tests </a:t>
            </a:r>
            <a:r>
              <a:rPr lang="en-US" sz="4000" dirty="0" err="1" smtClean="0"/>
              <a:t>Unitarios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1851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err="1"/>
              <a:t>Cómo</a:t>
            </a:r>
            <a:r>
              <a:rPr lang="en-GB" sz="2800" dirty="0"/>
              <a:t> </a:t>
            </a:r>
            <a:r>
              <a:rPr lang="en-GB" sz="2800" dirty="0" err="1"/>
              <a:t>escribir</a:t>
            </a:r>
            <a:r>
              <a:rPr lang="en-GB" sz="2800" dirty="0"/>
              <a:t> tests </a:t>
            </a:r>
            <a:r>
              <a:rPr lang="en-GB" sz="2800" dirty="0" err="1"/>
              <a:t>unitarios</a:t>
            </a:r>
            <a:r>
              <a:rPr lang="en-GB" sz="2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46" dirty="0"/>
              <a:t>Setup de </a:t>
            </a:r>
            <a:r>
              <a:rPr lang="en-US" sz="2446" dirty="0" err="1"/>
              <a:t>precondiciones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Ejecutar</a:t>
            </a:r>
            <a:r>
              <a:rPr lang="en-US" sz="2446" dirty="0"/>
              <a:t> el </a:t>
            </a:r>
            <a:r>
              <a:rPr lang="en-US" sz="2446" dirty="0" err="1"/>
              <a:t>código</a:t>
            </a:r>
            <a:r>
              <a:rPr lang="en-US" sz="2446" dirty="0"/>
              <a:t> a </a:t>
            </a:r>
            <a:r>
              <a:rPr lang="en-US" sz="2446" dirty="0" err="1"/>
              <a:t>testear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Realizar</a:t>
            </a:r>
            <a:r>
              <a:rPr lang="en-US" sz="2446" dirty="0"/>
              <a:t> asserts </a:t>
            </a:r>
            <a:r>
              <a:rPr lang="en-US" sz="2446" dirty="0" err="1"/>
              <a:t>sobre</a:t>
            </a:r>
            <a:r>
              <a:rPr lang="en-US" sz="2446" dirty="0"/>
              <a:t> los </a:t>
            </a:r>
            <a:r>
              <a:rPr lang="en-US" sz="2446" dirty="0" err="1"/>
              <a:t>resultados</a:t>
            </a:r>
            <a:r>
              <a:rPr lang="en-US" sz="2446" dirty="0"/>
              <a:t> </a:t>
            </a:r>
            <a:r>
              <a:rPr lang="en-US" sz="2446" dirty="0" err="1" smtClean="0"/>
              <a:t>esperados</a:t>
            </a:r>
            <a:r>
              <a:rPr lang="en-GB" sz="2800" dirty="0" smtClean="0"/>
              <a:t> 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9488632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</a:t>
            </a:r>
            <a:r>
              <a:rPr lang="en-US" sz="4000" dirty="0" smtClean="0"/>
              <a:t>5: Mocking de </a:t>
            </a:r>
            <a:r>
              <a:rPr lang="en-US" sz="4000" dirty="0" err="1" smtClean="0"/>
              <a:t>dependencias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3447098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Los </a:t>
            </a:r>
            <a:r>
              <a:rPr lang="en-US" sz="2800" dirty="0" err="1"/>
              <a:t>objetos</a:t>
            </a:r>
            <a:r>
              <a:rPr lang="en-US" sz="2800" dirty="0"/>
              <a:t> Mock son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simulados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imitan</a:t>
            </a:r>
            <a:r>
              <a:rPr lang="en-US" sz="2800" dirty="0"/>
              <a:t> el </a:t>
            </a:r>
            <a:r>
              <a:rPr lang="en-US" sz="2800" dirty="0" err="1"/>
              <a:t>comportamiento</a:t>
            </a:r>
            <a:r>
              <a:rPr lang="en-US" sz="2800" dirty="0"/>
              <a:t> de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reales</a:t>
            </a:r>
            <a:r>
              <a:rPr lang="en-US" sz="2800" dirty="0"/>
              <a:t> de forma </a:t>
            </a:r>
            <a:r>
              <a:rPr lang="en-US" sz="2800" dirty="0" err="1"/>
              <a:t>controlada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No </a:t>
            </a:r>
            <a:r>
              <a:rPr lang="en-US" sz="2800" dirty="0" err="1"/>
              <a:t>todo</a:t>
            </a:r>
            <a:r>
              <a:rPr lang="en-US" sz="2800" dirty="0"/>
              <a:t> el </a:t>
            </a:r>
            <a:r>
              <a:rPr lang="en-US" sz="2800" dirty="0" err="1"/>
              <a:t>código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contenido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sí</a:t>
            </a:r>
            <a:r>
              <a:rPr lang="en-US" sz="2800" dirty="0"/>
              <a:t> </a:t>
            </a:r>
            <a:r>
              <a:rPr lang="en-US" sz="2800" dirty="0" err="1"/>
              <a:t>mismo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Un test </a:t>
            </a:r>
            <a:r>
              <a:rPr lang="en-US" sz="2800" dirty="0" err="1"/>
              <a:t>unitario</a:t>
            </a:r>
            <a:r>
              <a:rPr lang="en-US" sz="2800" dirty="0"/>
              <a:t> </a:t>
            </a:r>
            <a:r>
              <a:rPr lang="en-US" sz="2800" dirty="0" err="1"/>
              <a:t>debe</a:t>
            </a:r>
            <a:r>
              <a:rPr lang="en-US" sz="2800" dirty="0"/>
              <a:t> </a:t>
            </a:r>
            <a:r>
              <a:rPr lang="en-US" sz="2800" dirty="0" err="1"/>
              <a:t>probar</a:t>
            </a:r>
            <a:r>
              <a:rPr lang="en-US" sz="2800" dirty="0"/>
              <a:t> el </a:t>
            </a:r>
            <a:r>
              <a:rPr lang="en-US" sz="2800" dirty="0" err="1"/>
              <a:t>código</a:t>
            </a:r>
            <a:r>
              <a:rPr lang="en-US" sz="2800" dirty="0"/>
              <a:t> sin </a:t>
            </a:r>
            <a:r>
              <a:rPr lang="en-US" sz="2800" dirty="0" err="1"/>
              <a:t>probar</a:t>
            </a:r>
            <a:r>
              <a:rPr lang="en-US" sz="2800" dirty="0"/>
              <a:t>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dependencias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err="1"/>
              <a:t>Ver</a:t>
            </a:r>
            <a:r>
              <a:rPr lang="en-US" sz="2800" dirty="0"/>
              <a:t> Tips 1 y 2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Programación</a:t>
            </a:r>
            <a:r>
              <a:rPr lang="en-US" sz="2800" dirty="0"/>
              <a:t> </a:t>
            </a:r>
            <a:r>
              <a:rPr lang="en-US" sz="2800" dirty="0" err="1"/>
              <a:t>orientada</a:t>
            </a:r>
            <a:r>
              <a:rPr lang="en-US" sz="2800" dirty="0"/>
              <a:t> a interfaces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Inyección</a:t>
            </a:r>
            <a:r>
              <a:rPr lang="en-US" sz="2800" dirty="0"/>
              <a:t> de </a:t>
            </a:r>
            <a:r>
              <a:rPr lang="en-US" sz="2800" dirty="0" err="1"/>
              <a:t>dependencias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constructor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07829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</a:t>
            </a:r>
            <a:r>
              <a:rPr lang="en-US" sz="4000" dirty="0" smtClean="0"/>
              <a:t>5: Mocking de </a:t>
            </a:r>
            <a:r>
              <a:rPr lang="en-US" sz="4000" dirty="0" err="1" smtClean="0"/>
              <a:t>dependencias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3447098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/>
              <a:t>Cómo</a:t>
            </a:r>
            <a:r>
              <a:rPr lang="en-US" sz="2800" dirty="0"/>
              <a:t> </a:t>
            </a:r>
            <a:r>
              <a:rPr lang="en-US" sz="2800" dirty="0" err="1"/>
              <a:t>escribir</a:t>
            </a:r>
            <a:r>
              <a:rPr lang="en-US" sz="2800" dirty="0"/>
              <a:t> tests </a:t>
            </a:r>
            <a:r>
              <a:rPr lang="en-US" sz="2800" dirty="0" err="1"/>
              <a:t>unitarios</a:t>
            </a:r>
            <a:r>
              <a:rPr lang="en-US" sz="2800" dirty="0"/>
              <a:t> </a:t>
            </a:r>
            <a:r>
              <a:rPr lang="en-US" sz="2800" dirty="0" err="1"/>
              <a:t>usando</a:t>
            </a:r>
            <a:r>
              <a:rPr lang="en-US" sz="2800" dirty="0"/>
              <a:t> Mocks: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Setup de </a:t>
            </a:r>
            <a:r>
              <a:rPr lang="en-US" sz="2800" dirty="0" err="1"/>
              <a:t>precondiciones</a:t>
            </a:r>
            <a:r>
              <a:rPr lang="en-US" sz="2800" dirty="0"/>
              <a:t> </a:t>
            </a:r>
            <a:r>
              <a:rPr lang="en-US" sz="2800" dirty="0" err="1"/>
              <a:t>incluyendo</a:t>
            </a:r>
            <a:r>
              <a:rPr lang="en-US" sz="2800" dirty="0"/>
              <a:t> el setup de los </a:t>
            </a:r>
            <a:r>
              <a:rPr lang="en-US" sz="2800" dirty="0" err="1"/>
              <a:t>objetos</a:t>
            </a:r>
            <a:r>
              <a:rPr lang="en-US" sz="2800" dirty="0"/>
              <a:t> mock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Inyectar</a:t>
            </a:r>
            <a:r>
              <a:rPr lang="en-US" sz="2800" dirty="0"/>
              <a:t> mocks de </a:t>
            </a:r>
            <a:r>
              <a:rPr lang="en-US" sz="2800" dirty="0" err="1"/>
              <a:t>dependencias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err="1"/>
              <a:t>Ejecutar</a:t>
            </a:r>
            <a:r>
              <a:rPr lang="en-US" sz="2800" dirty="0"/>
              <a:t> el </a:t>
            </a:r>
            <a:r>
              <a:rPr lang="en-US" sz="2800" dirty="0" err="1"/>
              <a:t>código</a:t>
            </a:r>
            <a:r>
              <a:rPr lang="en-US" sz="2800" dirty="0"/>
              <a:t> a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testeado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err="1"/>
              <a:t>Realizar</a:t>
            </a:r>
            <a:r>
              <a:rPr lang="en-US" sz="2800" dirty="0"/>
              <a:t> asserts </a:t>
            </a:r>
            <a:r>
              <a:rPr lang="en-US" sz="2800" dirty="0" err="1"/>
              <a:t>sobre</a:t>
            </a:r>
            <a:r>
              <a:rPr lang="en-US" sz="2800" dirty="0"/>
              <a:t> los </a:t>
            </a:r>
            <a:r>
              <a:rPr lang="en-US" sz="2800" dirty="0" err="1"/>
              <a:t>resultados</a:t>
            </a:r>
            <a:r>
              <a:rPr lang="en-US" sz="2800" dirty="0"/>
              <a:t> </a:t>
            </a:r>
            <a:r>
              <a:rPr lang="en-US" sz="2800" dirty="0" err="1"/>
              <a:t>esperados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err="1"/>
              <a:t>Verificar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el mock </a:t>
            </a:r>
            <a:r>
              <a:rPr lang="en-US" sz="2800" dirty="0" err="1"/>
              <a:t>fue</a:t>
            </a:r>
            <a:r>
              <a:rPr lang="en-US" sz="2800" dirty="0"/>
              <a:t> </a:t>
            </a:r>
            <a:r>
              <a:rPr lang="en-US" sz="2800" dirty="0" err="1"/>
              <a:t>llamado</a:t>
            </a:r>
            <a:r>
              <a:rPr lang="en-US" sz="2800" dirty="0"/>
              <a:t> la </a:t>
            </a:r>
            <a:r>
              <a:rPr lang="en-US" sz="2800" dirty="0" err="1"/>
              <a:t>cantidad</a:t>
            </a:r>
            <a:r>
              <a:rPr lang="en-US" sz="2800" dirty="0"/>
              <a:t> de </a:t>
            </a:r>
            <a:r>
              <a:rPr lang="en-US" sz="2800" dirty="0" err="1"/>
              <a:t>veces</a:t>
            </a:r>
            <a:r>
              <a:rPr lang="en-US" sz="2800" dirty="0"/>
              <a:t> y con los </a:t>
            </a:r>
            <a:r>
              <a:rPr lang="en-US" sz="2800" dirty="0" err="1"/>
              <a:t>parámetros</a:t>
            </a:r>
            <a:r>
              <a:rPr lang="en-US" sz="2800" dirty="0"/>
              <a:t> </a:t>
            </a:r>
            <a:r>
              <a:rPr lang="en-US" sz="2800" dirty="0" err="1"/>
              <a:t>esperados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9617288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/>
              <a:t>Tip </a:t>
            </a:r>
            <a:r>
              <a:rPr lang="en-US" sz="4000" dirty="0" smtClean="0"/>
              <a:t>6: </a:t>
            </a:r>
            <a:r>
              <a:rPr lang="en-US" sz="4000" dirty="0" err="1" smtClean="0"/>
              <a:t>Escribiendo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</a:t>
            </a:r>
            <a:r>
              <a:rPr lang="en-US" sz="4000" dirty="0" err="1" smtClean="0"/>
              <a:t>testeable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4460965"/>
          </a:xfr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lang="en-GB" sz="2800" dirty="0"/>
              <a:t> No </a:t>
            </a:r>
            <a:r>
              <a:rPr lang="en-GB" sz="2800" dirty="0" err="1"/>
              <a:t>mezclar</a:t>
            </a:r>
            <a:r>
              <a:rPr lang="en-GB" sz="2800" dirty="0"/>
              <a:t> el </a:t>
            </a:r>
            <a:r>
              <a:rPr lang="en-GB" sz="2800" dirty="0" err="1"/>
              <a:t>grafo</a:t>
            </a:r>
            <a:r>
              <a:rPr lang="en-GB" sz="2800" dirty="0"/>
              <a:t> de </a:t>
            </a:r>
            <a:r>
              <a:rPr lang="en-GB" sz="2800" dirty="0" err="1"/>
              <a:t>instanciación</a:t>
            </a:r>
            <a:r>
              <a:rPr lang="en-GB" sz="2800" dirty="0"/>
              <a:t> de </a:t>
            </a:r>
            <a:r>
              <a:rPr lang="en-GB" sz="2800" dirty="0" err="1"/>
              <a:t>objetos</a:t>
            </a:r>
            <a:r>
              <a:rPr lang="en-GB" sz="2800" dirty="0"/>
              <a:t> con la </a:t>
            </a:r>
            <a:r>
              <a:rPr lang="en-GB" sz="2800" dirty="0" err="1"/>
              <a:t>lógica</a:t>
            </a:r>
            <a:r>
              <a:rPr lang="en-GB" sz="2800" dirty="0"/>
              <a:t> de la </a:t>
            </a:r>
            <a:r>
              <a:rPr lang="en-GB" sz="2800" dirty="0" err="1"/>
              <a:t>aplicación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s-AR" sz="2800" dirty="0"/>
              <a:t> Pedir los objetos, no ir a buscarlos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 No </a:t>
            </a:r>
            <a:r>
              <a:rPr lang="en-US" sz="2800" dirty="0" err="1"/>
              <a:t>escribir</a:t>
            </a:r>
            <a:r>
              <a:rPr lang="en-US" sz="2800" dirty="0"/>
              <a:t> </a:t>
            </a:r>
            <a:r>
              <a:rPr lang="en-US" sz="2800" dirty="0" err="1"/>
              <a:t>lógica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constructor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cuidado</a:t>
            </a:r>
            <a:r>
              <a:rPr lang="en-US" sz="2800" dirty="0"/>
              <a:t> con </a:t>
            </a:r>
            <a:r>
              <a:rPr lang="en-US" sz="2800" dirty="0" err="1"/>
              <a:t>estado</a:t>
            </a:r>
            <a:r>
              <a:rPr lang="en-US" sz="2800" dirty="0"/>
              <a:t> global y singletons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cuidado</a:t>
            </a:r>
            <a:r>
              <a:rPr lang="en-US" sz="2800" dirty="0"/>
              <a:t> con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estáticos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US" sz="2800" dirty="0" err="1"/>
              <a:t>Elegir</a:t>
            </a:r>
            <a:r>
              <a:rPr lang="en-US" sz="2800" dirty="0"/>
              <a:t> el </a:t>
            </a:r>
            <a:r>
              <a:rPr lang="en-US" sz="2800" dirty="0" err="1"/>
              <a:t>polimorfismo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los </a:t>
            </a:r>
            <a:r>
              <a:rPr lang="en-US" sz="2800" dirty="0" err="1"/>
              <a:t>condicionales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No </a:t>
            </a:r>
            <a:r>
              <a:rPr lang="en-US" sz="2800" dirty="0" err="1"/>
              <a:t>mezclar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de </a:t>
            </a:r>
            <a:r>
              <a:rPr lang="en-US" sz="2800" dirty="0" err="1"/>
              <a:t>servicio</a:t>
            </a:r>
            <a:r>
              <a:rPr lang="en-US" sz="2800" dirty="0"/>
              <a:t> con </a:t>
            </a:r>
            <a:r>
              <a:rPr lang="en-US" sz="2800" dirty="0" err="1"/>
              <a:t>objetos</a:t>
            </a:r>
            <a:r>
              <a:rPr lang="en-US" sz="2800" dirty="0"/>
              <a:t> de valor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 No </a:t>
            </a:r>
            <a:r>
              <a:rPr lang="en-US" sz="2800" dirty="0" err="1"/>
              <a:t>mezclar</a:t>
            </a:r>
            <a:r>
              <a:rPr lang="en-US" sz="2800" dirty="0"/>
              <a:t> </a:t>
            </a:r>
            <a:r>
              <a:rPr lang="en-US" sz="2800" dirty="0" err="1"/>
              <a:t>responsabilidades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32896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498598"/>
          </a:xfrm>
        </p:spPr>
        <p:txBody>
          <a:bodyPr/>
          <a:lstStyle/>
          <a:p>
            <a:r>
              <a:rPr lang="en-US" sz="3600" dirty="0"/>
              <a:t>Tip </a:t>
            </a:r>
            <a:r>
              <a:rPr lang="en-US" sz="3600" dirty="0" smtClean="0"/>
              <a:t>7: </a:t>
            </a:r>
            <a:r>
              <a:rPr lang="en-US" sz="3600" dirty="0"/>
              <a:t>Wrappers para </a:t>
            </a:r>
            <a:r>
              <a:rPr lang="en-US" sz="3600" dirty="0" err="1"/>
              <a:t>encapsular</a:t>
            </a:r>
            <a:r>
              <a:rPr lang="en-US" sz="3600" dirty="0"/>
              <a:t> </a:t>
            </a:r>
            <a:r>
              <a:rPr lang="en-US" sz="3600" dirty="0" err="1"/>
              <a:t>dependencias</a:t>
            </a:r>
            <a:r>
              <a:rPr lang="en-US" sz="3600" dirty="0"/>
              <a:t> </a:t>
            </a:r>
            <a:r>
              <a:rPr lang="en-US" sz="3600" dirty="0" err="1"/>
              <a:t>estáticas</a:t>
            </a:r>
            <a:endParaRPr lang="es-AR" sz="36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3761030"/>
          </a:xfr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lang="en-GB" sz="2800" dirty="0" err="1" smtClean="0"/>
              <a:t>Evitan</a:t>
            </a:r>
            <a:r>
              <a:rPr lang="en-GB" sz="2800" dirty="0" smtClean="0"/>
              <a:t> </a:t>
            </a:r>
            <a:r>
              <a:rPr lang="en-GB" sz="2800" dirty="0" err="1"/>
              <a:t>acoplar</a:t>
            </a:r>
            <a:r>
              <a:rPr lang="en-GB" sz="2800" dirty="0"/>
              <a:t> el </a:t>
            </a:r>
            <a:r>
              <a:rPr lang="en-GB" sz="2800" dirty="0" err="1"/>
              <a:t>código</a:t>
            </a:r>
            <a:r>
              <a:rPr lang="en-GB" sz="2800" dirty="0"/>
              <a:t> </a:t>
            </a:r>
            <a:r>
              <a:rPr lang="en-GB" sz="2800" dirty="0" err="1"/>
              <a:t>directamente</a:t>
            </a:r>
            <a:r>
              <a:rPr lang="en-GB" sz="2800" dirty="0"/>
              <a:t> a </a:t>
            </a:r>
            <a:r>
              <a:rPr lang="en-GB" sz="2800" dirty="0" err="1"/>
              <a:t>librerías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 smtClean="0"/>
              <a:t>Se </a:t>
            </a:r>
            <a:r>
              <a:rPr lang="en-GB" sz="2800" dirty="0" err="1"/>
              <a:t>puede</a:t>
            </a:r>
            <a:r>
              <a:rPr lang="en-GB" sz="2800" dirty="0"/>
              <a:t> </a:t>
            </a:r>
            <a:r>
              <a:rPr lang="en-GB" sz="2800" dirty="0" err="1"/>
              <a:t>cambiar</a:t>
            </a:r>
            <a:r>
              <a:rPr lang="en-GB" sz="2800" dirty="0"/>
              <a:t> de </a:t>
            </a:r>
            <a:r>
              <a:rPr lang="en-GB" sz="2800" dirty="0" err="1"/>
              <a:t>librería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r>
              <a:rPr lang="en-GB" sz="2800" dirty="0"/>
              <a:t> sin </a:t>
            </a:r>
            <a:r>
              <a:rPr lang="en-GB" sz="2800" dirty="0" err="1"/>
              <a:t>cambiar</a:t>
            </a:r>
            <a:r>
              <a:rPr lang="en-GB" sz="2800" dirty="0"/>
              <a:t> el </a:t>
            </a:r>
            <a:r>
              <a:rPr lang="en-GB" sz="2800" dirty="0" err="1"/>
              <a:t>código</a:t>
            </a:r>
            <a:r>
              <a:rPr lang="en-GB" sz="2800" dirty="0"/>
              <a:t> de la </a:t>
            </a:r>
            <a:r>
              <a:rPr lang="en-GB" sz="2800" dirty="0" err="1"/>
              <a:t>aplicación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Permiten</a:t>
            </a:r>
            <a:r>
              <a:rPr lang="en-GB" sz="2800" dirty="0" smtClean="0"/>
              <a:t> </a:t>
            </a:r>
            <a:r>
              <a:rPr lang="en-GB" sz="2800" dirty="0" err="1"/>
              <a:t>usar</a:t>
            </a:r>
            <a:r>
              <a:rPr lang="en-GB" sz="2800" dirty="0"/>
              <a:t> mocks de </a:t>
            </a:r>
            <a:r>
              <a:rPr lang="en-GB" sz="2800" dirty="0" err="1"/>
              <a:t>dependencias</a:t>
            </a:r>
            <a:r>
              <a:rPr lang="en-GB" sz="2800" dirty="0"/>
              <a:t> </a:t>
            </a:r>
            <a:r>
              <a:rPr lang="en-GB" sz="2800" b="1" dirty="0" err="1"/>
              <a:t>estáticas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Evitan</a:t>
            </a:r>
            <a:r>
              <a:rPr lang="en-GB" sz="2800" dirty="0" smtClean="0"/>
              <a:t> </a:t>
            </a:r>
            <a:r>
              <a:rPr lang="en-GB" sz="2800" dirty="0"/>
              <a:t>el </a:t>
            </a:r>
            <a:r>
              <a:rPr lang="en-GB" sz="2800" dirty="0" err="1"/>
              <a:t>uso</a:t>
            </a:r>
            <a:r>
              <a:rPr lang="en-GB" sz="2800" dirty="0"/>
              <a:t> de </a:t>
            </a:r>
            <a:r>
              <a:rPr lang="en-GB" sz="2800" dirty="0" err="1"/>
              <a:t>clases</a:t>
            </a:r>
            <a:r>
              <a:rPr lang="en-GB" sz="2800" dirty="0"/>
              <a:t> </a:t>
            </a:r>
            <a:r>
              <a:rPr lang="en-GB" sz="2800" dirty="0" err="1"/>
              <a:t>específicas</a:t>
            </a:r>
            <a:r>
              <a:rPr lang="en-GB" sz="2800" dirty="0"/>
              <a:t> de </a:t>
            </a:r>
            <a:r>
              <a:rPr lang="en-GB" sz="2800" dirty="0" err="1"/>
              <a:t>librerías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tu</a:t>
            </a:r>
            <a:r>
              <a:rPr lang="en-GB" sz="2800" dirty="0"/>
              <a:t> </a:t>
            </a:r>
            <a:r>
              <a:rPr lang="en-GB" sz="2800" dirty="0" err="1"/>
              <a:t>código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 smtClean="0"/>
              <a:t>No </a:t>
            </a:r>
            <a:r>
              <a:rPr lang="en-GB" sz="2800" b="1" dirty="0" err="1"/>
              <a:t>siempre</a:t>
            </a:r>
            <a:r>
              <a:rPr lang="en-GB" sz="2800" dirty="0"/>
              <a:t> </a:t>
            </a:r>
            <a:r>
              <a:rPr lang="en-GB" sz="2800" dirty="0" err="1"/>
              <a:t>es</a:t>
            </a:r>
            <a:r>
              <a:rPr lang="en-GB" sz="2800" dirty="0"/>
              <a:t> </a:t>
            </a:r>
            <a:r>
              <a:rPr lang="en-GB" sz="2800" dirty="0" err="1"/>
              <a:t>necesario</a:t>
            </a:r>
            <a:r>
              <a:rPr lang="en-GB" sz="2800" dirty="0"/>
              <a:t> </a:t>
            </a:r>
            <a:r>
              <a:rPr lang="en-GB" sz="2800" dirty="0" err="1"/>
              <a:t>usar</a:t>
            </a:r>
            <a:r>
              <a:rPr lang="en-GB" sz="2800" dirty="0"/>
              <a:t> wrappers para </a:t>
            </a:r>
            <a:r>
              <a:rPr lang="en-GB" sz="2800" dirty="0" err="1"/>
              <a:t>dependencias</a:t>
            </a:r>
            <a:r>
              <a:rPr lang="en-GB" sz="2800" dirty="0"/>
              <a:t> de </a:t>
            </a:r>
            <a:r>
              <a:rPr lang="en-GB" sz="2800" dirty="0" err="1"/>
              <a:t>terceros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3227246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Sobre los instructores</a:t>
            </a:r>
            <a:endParaRPr lang="es-AR" altLang="es-AR" dirty="0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1662" y="1447801"/>
            <a:ext cx="10445261" cy="3705630"/>
          </a:xfrm>
        </p:spPr>
        <p:txBody>
          <a:bodyPr/>
          <a:lstStyle/>
          <a:p>
            <a:pPr marL="0" indent="0">
              <a:buNone/>
            </a:pPr>
            <a:r>
              <a:rPr lang="es-AR" altLang="es-AR" sz="2800" b="1" dirty="0" smtClean="0"/>
              <a:t>Leandro Goldin</a:t>
            </a:r>
          </a:p>
          <a:p>
            <a:pPr marL="0" indent="0">
              <a:buNone/>
            </a:pPr>
            <a:r>
              <a:rPr lang="es-AR" altLang="es-AR" sz="2800" dirty="0" smtClean="0"/>
              <a:t>Ingeniería en Sistemas de Información - UTN</a:t>
            </a:r>
            <a:endParaRPr lang="es-AR" altLang="es-AR" sz="2800" dirty="0"/>
          </a:p>
          <a:p>
            <a:pPr marL="0" indent="0">
              <a:buNone/>
            </a:pPr>
            <a:r>
              <a:rPr lang="es-AR" altLang="es-AR" sz="2800" i="1" dirty="0" err="1" smtClean="0"/>
              <a:t>.Net</a:t>
            </a:r>
            <a:r>
              <a:rPr lang="es-AR" altLang="es-AR" sz="2800" i="1" dirty="0" smtClean="0"/>
              <a:t> </a:t>
            </a:r>
            <a:r>
              <a:rPr lang="es-AR" altLang="es-AR" sz="2800" i="1" dirty="0" err="1" smtClean="0"/>
              <a:t>Technical</a:t>
            </a:r>
            <a:r>
              <a:rPr lang="es-AR" altLang="es-AR" sz="2800" i="1" dirty="0" smtClean="0"/>
              <a:t> Leader</a:t>
            </a:r>
            <a:endParaRPr lang="es-AR" altLang="es-AR" sz="2800" i="1" dirty="0"/>
          </a:p>
          <a:p>
            <a:pPr marL="0" indent="0">
              <a:buNone/>
            </a:pPr>
            <a:r>
              <a:rPr lang="es-AR" altLang="es-AR" sz="2800" dirty="0" smtClean="0"/>
              <a:t>2 años en Baufest</a:t>
            </a:r>
          </a:p>
          <a:p>
            <a:pPr marL="0" indent="0">
              <a:buNone/>
            </a:pPr>
            <a:endParaRPr lang="es-AR" altLang="es-AR" sz="2800" dirty="0" smtClean="0"/>
          </a:p>
          <a:p>
            <a:pPr marL="0" indent="0">
              <a:buNone/>
            </a:pPr>
            <a:r>
              <a:rPr lang="es-AR" altLang="es-AR" sz="2800" dirty="0"/>
              <a:t>Principales proyectos en los que participé…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Control y Gestión de Obras (</a:t>
            </a:r>
            <a:r>
              <a:rPr lang="es-AR" altLang="es-AR" sz="2400" dirty="0" err="1" smtClean="0"/>
              <a:t>AySA</a:t>
            </a:r>
            <a:r>
              <a:rPr lang="es-AR" altLang="es-AR" sz="2400" dirty="0" smtClean="0"/>
              <a:t>)</a:t>
            </a:r>
          </a:p>
          <a:p>
            <a:pPr>
              <a:buFontTx/>
              <a:buChar char="-"/>
            </a:pPr>
            <a:r>
              <a:rPr lang="es-AR" altLang="es-AR" sz="2400" dirty="0"/>
              <a:t>Modernización </a:t>
            </a:r>
            <a:r>
              <a:rPr lang="es-AR" altLang="es-AR" sz="2400" dirty="0" err="1"/>
              <a:t>Area</a:t>
            </a:r>
            <a:r>
              <a:rPr lang="es-AR" altLang="es-AR" sz="2400" dirty="0"/>
              <a:t> de </a:t>
            </a:r>
            <a:r>
              <a:rPr lang="es-AR" altLang="es-AR" sz="2400" dirty="0" err="1" smtClean="0"/>
              <a:t>Investigacion</a:t>
            </a:r>
            <a:r>
              <a:rPr lang="es-AR" altLang="es-AR" sz="2400" dirty="0" smtClean="0"/>
              <a:t> (Don Mario)</a:t>
            </a:r>
          </a:p>
        </p:txBody>
      </p:sp>
    </p:spTree>
    <p:extLst>
      <p:ext uri="{BB962C8B-B14F-4D97-AF65-F5344CB8AC3E}">
        <p14:creationId xmlns:p14="http://schemas.microsoft.com/office/powerpoint/2010/main" val="31310450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52199" y="228601"/>
            <a:ext cx="1115191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000" dirty="0" smtClean="0"/>
              <a:t>Preguntas</a:t>
            </a:r>
            <a:endParaRPr lang="es-AR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5056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altLang="es-AR" dirty="0" err="1" smtClean="0"/>
              <a:t>Deploy</a:t>
            </a:r>
            <a:r>
              <a:rPr lang="es-AR" altLang="es-AR" dirty="0" smtClean="0"/>
              <a:t> de la soluci</a:t>
            </a:r>
            <a:r>
              <a:rPr lang="es-AR" altLang="es-AR" dirty="0" smtClean="0"/>
              <a:t>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81570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altLang="es-AR" dirty="0" smtClean="0"/>
              <a:t>Integración continua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92334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alt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751591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 err="1" smtClean="0"/>
              <a:t>Resumen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4413516"/>
          </a:xfrm>
        </p:spPr>
        <p:txBody>
          <a:bodyPr vert="horz" wrap="square" lIns="0" tIns="0" rIns="0" bIns="0" rtlCol="0">
            <a:spAutoFit/>
          </a:bodyPr>
          <a:lstStyle/>
          <a:p>
            <a:pPr marL="305971" lvl="1" indent="0">
              <a:lnSpc>
                <a:spcPct val="100000"/>
              </a:lnSpc>
              <a:buNone/>
            </a:pPr>
            <a:r>
              <a:rPr lang="es-AR" sz="2800" dirty="0"/>
              <a:t>Estas prácticas:</a:t>
            </a:r>
          </a:p>
          <a:p>
            <a:pPr lvl="1">
              <a:lnSpc>
                <a:spcPct val="100000"/>
              </a:lnSpc>
            </a:pP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s-AR" sz="2800" dirty="0" smtClean="0"/>
              <a:t>Hacen </a:t>
            </a:r>
            <a:r>
              <a:rPr lang="es-AR" sz="2800" dirty="0"/>
              <a:t>tu código más </a:t>
            </a:r>
            <a:r>
              <a:rPr lang="es-AR" sz="2800" dirty="0" err="1"/>
              <a:t>mantenible</a:t>
            </a:r>
            <a:endParaRPr lang="es-AR" sz="2800" dirty="0"/>
          </a:p>
          <a:p>
            <a:pPr lvl="1">
              <a:lnSpc>
                <a:spcPct val="100000"/>
              </a:lnSpc>
            </a:pPr>
            <a:r>
              <a:rPr lang="es-AR" sz="2800" dirty="0" smtClean="0"/>
              <a:t>Minimizan </a:t>
            </a:r>
            <a:r>
              <a:rPr lang="es-AR" sz="2800" dirty="0"/>
              <a:t>la cantidad de errores en el producto final</a:t>
            </a:r>
          </a:p>
          <a:p>
            <a:pPr lvl="1">
              <a:lnSpc>
                <a:spcPct val="100000"/>
              </a:lnSpc>
            </a:pPr>
            <a:r>
              <a:rPr lang="es-AR" sz="2800" dirty="0" smtClean="0"/>
              <a:t>Permiten </a:t>
            </a:r>
            <a:r>
              <a:rPr lang="es-AR" sz="2800" dirty="0"/>
              <a:t>detectar tempranamente errores en el entorno de desarrollo</a:t>
            </a:r>
          </a:p>
          <a:p>
            <a:pPr lvl="1">
              <a:lnSpc>
                <a:spcPct val="100000"/>
              </a:lnSpc>
            </a:pPr>
            <a:r>
              <a:rPr lang="es-AR" sz="2800" dirty="0" smtClean="0"/>
              <a:t>Reducen </a:t>
            </a:r>
            <a:r>
              <a:rPr lang="es-AR" sz="2800" dirty="0"/>
              <a:t>el desarrollo y mantenimiento durante el ciclo de vida del proyecto</a:t>
            </a:r>
          </a:p>
          <a:p>
            <a:pPr lvl="1">
              <a:lnSpc>
                <a:spcPct val="100000"/>
              </a:lnSpc>
            </a:pPr>
            <a:r>
              <a:rPr lang="es-AR" sz="2800" b="1" dirty="0" smtClean="0"/>
              <a:t>Mejoran </a:t>
            </a:r>
            <a:r>
              <a:rPr lang="es-AR" sz="2800" b="1" dirty="0"/>
              <a:t>la calidad del producto final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66183083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199" y="228601"/>
            <a:ext cx="11151918" cy="553998"/>
          </a:xfrm>
        </p:spPr>
        <p:txBody>
          <a:bodyPr/>
          <a:lstStyle/>
          <a:p>
            <a:r>
              <a:rPr lang="en-US" sz="4000" dirty="0" err="1" smtClean="0"/>
              <a:t>Resumen</a:t>
            </a:r>
            <a:endParaRPr lang="es-AR" sz="40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320801"/>
            <a:ext cx="11151918" cy="3360920"/>
          </a:xfrm>
        </p:spPr>
        <p:txBody>
          <a:bodyPr vert="horz" wrap="square" lIns="0" tIns="0" rIns="0" bIns="0" rtlCol="0">
            <a:spAutoFit/>
          </a:bodyPr>
          <a:lstStyle/>
          <a:p>
            <a:pPr marL="305971" lvl="1" indent="0">
              <a:lnSpc>
                <a:spcPct val="100000"/>
              </a:lnSpc>
              <a:buNone/>
            </a:pPr>
            <a:r>
              <a:rPr lang="en-US" sz="2800" dirty="0" err="1"/>
              <a:t>Estas</a:t>
            </a:r>
            <a:r>
              <a:rPr lang="en-US" sz="2800" dirty="0"/>
              <a:t> </a:t>
            </a:r>
            <a:r>
              <a:rPr lang="en-US" sz="2800" dirty="0" err="1" smtClean="0"/>
              <a:t>prácticas</a:t>
            </a:r>
            <a:r>
              <a:rPr lang="en-US" sz="2800" dirty="0" smtClean="0"/>
              <a:t> </a:t>
            </a:r>
            <a:r>
              <a:rPr lang="en-US" sz="2800" dirty="0" err="1"/>
              <a:t>también</a:t>
            </a:r>
            <a:r>
              <a:rPr lang="en-GB" sz="2800" dirty="0"/>
              <a:t>:</a:t>
            </a:r>
          </a:p>
          <a:p>
            <a:pPr marL="305971" lvl="1" indent="0">
              <a:lnSpc>
                <a:spcPct val="100000"/>
              </a:lnSpc>
              <a:buNone/>
            </a:pPr>
            <a:endParaRPr lang="en-GB" sz="2800" dirty="0" smtClean="0"/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Mejoran</a:t>
            </a:r>
            <a:r>
              <a:rPr lang="en-GB" sz="2800" dirty="0" smtClean="0"/>
              <a:t> </a:t>
            </a:r>
            <a:r>
              <a:rPr lang="en-GB" sz="2800" dirty="0"/>
              <a:t>la </a:t>
            </a:r>
            <a:r>
              <a:rPr lang="en-GB" sz="2800" dirty="0" err="1"/>
              <a:t>organización</a:t>
            </a:r>
            <a:r>
              <a:rPr lang="en-GB" sz="2800" dirty="0"/>
              <a:t> </a:t>
            </a:r>
            <a:r>
              <a:rPr lang="en-GB" sz="2800" dirty="0" err="1"/>
              <a:t>interna</a:t>
            </a:r>
            <a:r>
              <a:rPr lang="en-GB" sz="2800" dirty="0"/>
              <a:t> del </a:t>
            </a:r>
            <a:r>
              <a:rPr lang="en-GB" sz="2800" dirty="0" err="1"/>
              <a:t>equipo</a:t>
            </a:r>
            <a:r>
              <a:rPr lang="en-GB" sz="2800" dirty="0"/>
              <a:t> de </a:t>
            </a:r>
            <a:r>
              <a:rPr lang="en-GB" sz="2800" dirty="0" smtClean="0"/>
              <a:t>Desarrollo</a:t>
            </a:r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Mantienen</a:t>
            </a:r>
            <a:r>
              <a:rPr lang="en-GB" sz="2800" dirty="0" smtClean="0"/>
              <a:t> </a:t>
            </a:r>
            <a:r>
              <a:rPr lang="en-GB" sz="2800" dirty="0" err="1"/>
              <a:t>una</a:t>
            </a:r>
            <a:r>
              <a:rPr lang="en-GB" sz="2800" dirty="0"/>
              <a:t> version </a:t>
            </a:r>
            <a:r>
              <a:rPr lang="en-GB" sz="2800" dirty="0" err="1"/>
              <a:t>actualizada</a:t>
            </a:r>
            <a:r>
              <a:rPr lang="en-GB" sz="2800" dirty="0"/>
              <a:t> </a:t>
            </a:r>
            <a:r>
              <a:rPr lang="en-GB" sz="2800" dirty="0" err="1"/>
              <a:t>siempre</a:t>
            </a:r>
            <a:r>
              <a:rPr lang="en-GB" sz="2800" dirty="0"/>
              <a:t> </a:t>
            </a:r>
            <a:r>
              <a:rPr lang="en-GB" sz="2800" dirty="0" err="1"/>
              <a:t>disponible</a:t>
            </a:r>
            <a:r>
              <a:rPr lang="en-GB" sz="2800" dirty="0"/>
              <a:t> para </a:t>
            </a:r>
            <a:r>
              <a:rPr lang="en-GB" sz="2800" dirty="0" err="1"/>
              <a:t>testear</a:t>
            </a:r>
            <a:r>
              <a:rPr lang="en-GB" sz="2800" dirty="0"/>
              <a:t>, </a:t>
            </a:r>
            <a:r>
              <a:rPr lang="en-GB" sz="2800" dirty="0" err="1"/>
              <a:t>realizar</a:t>
            </a:r>
            <a:r>
              <a:rPr lang="en-GB" sz="2800" dirty="0"/>
              <a:t> demos o </a:t>
            </a:r>
            <a:r>
              <a:rPr lang="en-GB" sz="2800" dirty="0" smtClean="0"/>
              <a:t>deploy</a:t>
            </a:r>
          </a:p>
          <a:p>
            <a:pPr lvl="1">
              <a:lnSpc>
                <a:spcPct val="100000"/>
              </a:lnSpc>
            </a:pPr>
            <a:r>
              <a:rPr lang="en-GB" sz="2800" dirty="0" err="1" smtClean="0"/>
              <a:t>Permiten</a:t>
            </a:r>
            <a:r>
              <a:rPr lang="en-GB" sz="2800" dirty="0" smtClean="0"/>
              <a:t> </a:t>
            </a:r>
            <a:r>
              <a:rPr lang="en-GB" sz="2800" dirty="0" err="1"/>
              <a:t>generar</a:t>
            </a:r>
            <a:r>
              <a:rPr lang="en-GB" sz="2800" dirty="0"/>
              <a:t> </a:t>
            </a:r>
            <a:r>
              <a:rPr lang="en-GB" sz="2800" dirty="0" err="1"/>
              <a:t>métricas</a:t>
            </a:r>
            <a:r>
              <a:rPr lang="en-GB" sz="2800" dirty="0"/>
              <a:t> e </a:t>
            </a:r>
            <a:r>
              <a:rPr lang="en-GB" sz="2800" dirty="0" err="1"/>
              <a:t>indicadores</a:t>
            </a:r>
            <a:r>
              <a:rPr lang="en-GB" sz="2800" dirty="0"/>
              <a:t> de </a:t>
            </a:r>
            <a:r>
              <a:rPr lang="en-GB" sz="2800" dirty="0" err="1"/>
              <a:t>calidad</a:t>
            </a:r>
            <a:r>
              <a:rPr lang="en-GB" sz="2800" dirty="0"/>
              <a:t> de </a:t>
            </a:r>
            <a:r>
              <a:rPr lang="en-GB" sz="2800" dirty="0" err="1"/>
              <a:t>código</a:t>
            </a:r>
            <a:r>
              <a:rPr lang="en-GB" sz="2800" dirty="0"/>
              <a:t>, </a:t>
            </a:r>
            <a:r>
              <a:rPr lang="en-GB" sz="2800" dirty="0" err="1"/>
              <a:t>cobertura</a:t>
            </a:r>
            <a:r>
              <a:rPr lang="en-GB" sz="2800" dirty="0"/>
              <a:t> de tests, etc.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9412599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altLang="es-AR" dirty="0"/>
              <a:t>¡Muchas Gracias por Participar!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23039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Sobre los instructores</a:t>
            </a:r>
            <a:endParaRPr lang="es-AR" altLang="es-AR" dirty="0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1662" y="1066801"/>
            <a:ext cx="10445261" cy="5601533"/>
          </a:xfrm>
        </p:spPr>
        <p:txBody>
          <a:bodyPr/>
          <a:lstStyle/>
          <a:p>
            <a:pPr marL="0" indent="0">
              <a:buNone/>
            </a:pPr>
            <a:r>
              <a:rPr lang="es-AR" altLang="es-AR" sz="2800" b="1" dirty="0" smtClean="0"/>
              <a:t>Christian Smirnoff</a:t>
            </a:r>
          </a:p>
          <a:p>
            <a:pPr marL="0" indent="0">
              <a:buNone/>
            </a:pPr>
            <a:r>
              <a:rPr lang="es-AR" altLang="es-AR" sz="2800" dirty="0" smtClean="0"/>
              <a:t>Ingeniero en Informática – UADE - 2011</a:t>
            </a:r>
            <a:endParaRPr lang="es-AR" altLang="es-AR" sz="2800" dirty="0"/>
          </a:p>
          <a:p>
            <a:pPr marL="0" indent="0">
              <a:buNone/>
            </a:pPr>
            <a:r>
              <a:rPr lang="es-AR" altLang="es-AR" sz="2800" i="1" dirty="0" err="1" smtClean="0"/>
              <a:t>.Net</a:t>
            </a:r>
            <a:r>
              <a:rPr lang="es-AR" altLang="es-AR" sz="2800" i="1" dirty="0" smtClean="0"/>
              <a:t> </a:t>
            </a:r>
            <a:r>
              <a:rPr lang="es-AR" altLang="es-AR" sz="2800" i="1" dirty="0" err="1" smtClean="0"/>
              <a:t>Technical</a:t>
            </a:r>
            <a:r>
              <a:rPr lang="es-AR" altLang="es-AR" sz="2800" i="1" dirty="0" smtClean="0"/>
              <a:t> Leader</a:t>
            </a:r>
            <a:endParaRPr lang="es-AR" altLang="es-AR" sz="2800" i="1" dirty="0"/>
          </a:p>
          <a:p>
            <a:pPr marL="0" indent="0">
              <a:buNone/>
            </a:pPr>
            <a:r>
              <a:rPr lang="es-AR" altLang="es-AR" sz="2800" dirty="0" smtClean="0"/>
              <a:t>5 años en Baufest</a:t>
            </a:r>
          </a:p>
          <a:p>
            <a:pPr marL="0" indent="0">
              <a:buNone/>
            </a:pPr>
            <a:endParaRPr lang="es-AR" altLang="es-AR" sz="2800" dirty="0" smtClean="0"/>
          </a:p>
          <a:p>
            <a:pPr marL="0" indent="0">
              <a:buNone/>
            </a:pPr>
            <a:r>
              <a:rPr lang="es-AR" altLang="es-AR" sz="2800" dirty="0"/>
              <a:t>Principales proyectos en los que participé…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Comisiones (Falabella)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Ajustes al Origen / Facturación por Módulos (La Nación)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Evaluación de Productos de Desarrollo (Bunge)</a:t>
            </a:r>
          </a:p>
          <a:p>
            <a:pPr>
              <a:buFontTx/>
              <a:buChar char="-"/>
            </a:pPr>
            <a:r>
              <a:rPr lang="es-AR" altLang="es-AR" sz="2400" dirty="0" err="1" smtClean="0"/>
              <a:t>Transportation</a:t>
            </a:r>
            <a:r>
              <a:rPr lang="es-AR" altLang="es-AR" sz="2400" dirty="0" smtClean="0"/>
              <a:t> Management </a:t>
            </a:r>
            <a:r>
              <a:rPr lang="es-AR" altLang="es-AR" sz="2400" dirty="0" err="1" smtClean="0"/>
              <a:t>System</a:t>
            </a:r>
            <a:r>
              <a:rPr lang="es-AR" altLang="es-AR" sz="2400" dirty="0" smtClean="0"/>
              <a:t> (SC Johnson)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Sincronización y Tareas de </a:t>
            </a:r>
            <a:r>
              <a:rPr lang="es-AR" altLang="es-AR" sz="2400" dirty="0" err="1" smtClean="0"/>
              <a:t>Gálpón</a:t>
            </a:r>
            <a:r>
              <a:rPr lang="es-AR" altLang="es-AR" sz="2400" dirty="0" smtClean="0"/>
              <a:t> (Don Mario)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Control y Gestión de Obras (</a:t>
            </a:r>
            <a:r>
              <a:rPr lang="es-AR" altLang="es-AR" sz="2400" dirty="0" err="1" smtClean="0"/>
              <a:t>AySA</a:t>
            </a:r>
            <a:r>
              <a:rPr lang="es-AR" altLang="es-AR" sz="2400" dirty="0" smtClean="0"/>
              <a:t>)</a:t>
            </a:r>
          </a:p>
          <a:p>
            <a:pPr>
              <a:buFontTx/>
              <a:buChar char="-"/>
            </a:pPr>
            <a:r>
              <a:rPr lang="es-AR" altLang="es-AR" sz="2400" dirty="0" smtClean="0"/>
              <a:t>Factory Desarrollo Club La Nación (La Nación)</a:t>
            </a:r>
          </a:p>
        </p:txBody>
      </p:sp>
    </p:spTree>
    <p:extLst>
      <p:ext uri="{BB962C8B-B14F-4D97-AF65-F5344CB8AC3E}">
        <p14:creationId xmlns:p14="http://schemas.microsoft.com/office/powerpoint/2010/main" val="9819534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Objetivos del Módulo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1662" y="1447801"/>
            <a:ext cx="10445261" cy="35496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altLang="es-AR" sz="2800" dirty="0" smtClean="0"/>
              <a:t>Entender el concepto de </a:t>
            </a:r>
            <a:r>
              <a:rPr lang="es-AR" altLang="es-AR" sz="2800" dirty="0" err="1" smtClean="0"/>
              <a:t>testing</a:t>
            </a:r>
            <a:r>
              <a:rPr lang="es-AR" altLang="es-AR" sz="2800" dirty="0" smtClean="0"/>
              <a:t> del desarrollador</a:t>
            </a:r>
          </a:p>
          <a:p>
            <a:pPr>
              <a:lnSpc>
                <a:spcPct val="100000"/>
              </a:lnSpc>
            </a:pPr>
            <a:r>
              <a:rPr lang="es-AR" altLang="es-AR" sz="2800" dirty="0" smtClean="0"/>
              <a:t>Comprender qué es un test unitario automático</a:t>
            </a:r>
          </a:p>
          <a:p>
            <a:pPr lvl="0">
              <a:lnSpc>
                <a:spcPct val="10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s-AR" sz="2800" dirty="0" smtClean="0"/>
              <a:t>Conocer buenas </a:t>
            </a:r>
            <a:r>
              <a:rPr lang="es-AR" sz="2800" dirty="0"/>
              <a:t>prácticas </a:t>
            </a:r>
            <a:r>
              <a:rPr lang="es-AR" sz="2800" dirty="0" smtClean="0"/>
              <a:t>para diseñar y desarrollar aplicaciones </a:t>
            </a:r>
            <a:r>
              <a:rPr lang="es-AR" sz="2800" dirty="0" err="1" smtClean="0"/>
              <a:t>testeables</a:t>
            </a:r>
            <a:endParaRPr lang="es-AR" sz="2800" dirty="0"/>
          </a:p>
          <a:p>
            <a:pPr lvl="0">
              <a:lnSpc>
                <a:spcPct val="10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s-AR" sz="2800" dirty="0" smtClean="0"/>
              <a:t>Obtener las </a:t>
            </a:r>
            <a:r>
              <a:rPr lang="es-AR" sz="2800" dirty="0"/>
              <a:t>herramientas necesarias para </a:t>
            </a:r>
            <a:r>
              <a:rPr lang="es-AR" sz="2800" dirty="0" smtClean="0"/>
              <a:t>utilizar estas prácticas</a:t>
            </a:r>
            <a:endParaRPr lang="es-AR" altLang="es-AR" sz="2800" dirty="0" smtClean="0"/>
          </a:p>
          <a:p>
            <a:pPr>
              <a:lnSpc>
                <a:spcPct val="100000"/>
              </a:lnSpc>
            </a:pPr>
            <a:r>
              <a:rPr lang="es-AR" altLang="es-AR" sz="2800" dirty="0" smtClean="0"/>
              <a:t>Aprender cómo realizar el </a:t>
            </a:r>
            <a:r>
              <a:rPr lang="es-AR" altLang="es-AR" sz="2800" dirty="0" err="1" smtClean="0"/>
              <a:t>deploy</a:t>
            </a:r>
            <a:r>
              <a:rPr lang="es-AR" altLang="es-AR" sz="2800" dirty="0" smtClean="0"/>
              <a:t> de una aplicación Web</a:t>
            </a:r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8728769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Agenda</a:t>
            </a: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42891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altLang="es-AR" dirty="0" err="1" smtClean="0"/>
              <a:t>Testing</a:t>
            </a:r>
            <a:r>
              <a:rPr lang="es-AR" altLang="es-AR" dirty="0" smtClean="0"/>
              <a:t> del desarrollador</a:t>
            </a:r>
          </a:p>
          <a:p>
            <a:pPr lvl="1">
              <a:lnSpc>
                <a:spcPct val="100000"/>
              </a:lnSpc>
            </a:pPr>
            <a:r>
              <a:rPr lang="es-AR" altLang="es-AR" dirty="0" smtClean="0"/>
              <a:t>Introducción</a:t>
            </a:r>
          </a:p>
          <a:p>
            <a:pPr lvl="1">
              <a:lnSpc>
                <a:spcPct val="100000"/>
              </a:lnSpc>
            </a:pP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</a:p>
          <a:p>
            <a:pPr lvl="1">
              <a:lnSpc>
                <a:spcPct val="100000"/>
              </a:lnSpc>
            </a:pPr>
            <a:r>
              <a:rPr lang="es-AR" altLang="es-AR" dirty="0" err="1" smtClean="0"/>
              <a:t>Tests</a:t>
            </a:r>
            <a:r>
              <a:rPr lang="es-AR" altLang="es-AR" dirty="0" smtClean="0"/>
              <a:t> de integración</a:t>
            </a:r>
          </a:p>
          <a:p>
            <a:pPr>
              <a:lnSpc>
                <a:spcPct val="100000"/>
              </a:lnSpc>
            </a:pP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</a:p>
          <a:p>
            <a:pPr lvl="1">
              <a:lnSpc>
                <a:spcPct val="100000"/>
              </a:lnSpc>
            </a:pPr>
            <a:r>
              <a:rPr lang="es-AR" altLang="es-AR" dirty="0" err="1" smtClean="0"/>
              <a:t>Tips</a:t>
            </a:r>
            <a:r>
              <a:rPr lang="es-AR" altLang="es-AR" dirty="0" smtClean="0"/>
              <a:t> de arquitectura</a:t>
            </a:r>
          </a:p>
          <a:p>
            <a:pPr lvl="1">
              <a:lnSpc>
                <a:spcPct val="100000"/>
              </a:lnSpc>
            </a:pPr>
            <a:r>
              <a:rPr lang="es-AR" altLang="es-AR" dirty="0" smtClean="0"/>
              <a:t>Ejemplos de arquitectura</a:t>
            </a:r>
          </a:p>
          <a:p>
            <a:pPr>
              <a:lnSpc>
                <a:spcPct val="100000"/>
              </a:lnSpc>
            </a:pPr>
            <a:r>
              <a:rPr lang="es-AR" altLang="es-AR" dirty="0" err="1" smtClean="0"/>
              <a:t>Deploy</a:t>
            </a:r>
            <a:r>
              <a:rPr lang="es-AR" altLang="es-AR" dirty="0" smtClean="0"/>
              <a:t> de la solución</a:t>
            </a:r>
          </a:p>
          <a:p>
            <a:pPr>
              <a:lnSpc>
                <a:spcPct val="100000"/>
              </a:lnSpc>
            </a:pPr>
            <a:r>
              <a:rPr lang="es-AR" altLang="es-AR" dirty="0" smtClean="0"/>
              <a:t>Integración continua</a:t>
            </a:r>
          </a:p>
        </p:txBody>
      </p:sp>
    </p:spTree>
    <p:extLst>
      <p:ext uri="{BB962C8B-B14F-4D97-AF65-F5344CB8AC3E}">
        <p14:creationId xmlns:p14="http://schemas.microsoft.com/office/powerpoint/2010/main" val="40844320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502026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2501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Introducción</a:t>
            </a:r>
            <a:endParaRPr lang="es-AR" alt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43354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altLang="es-AR" sz="2800" dirty="0"/>
              <a:t>¿Qué es </a:t>
            </a:r>
            <a:r>
              <a:rPr lang="es-AR" altLang="es-AR" sz="2800" dirty="0" smtClean="0"/>
              <a:t>un test?</a:t>
            </a:r>
          </a:p>
          <a:p>
            <a:pPr lvl="1">
              <a:lnSpc>
                <a:spcPct val="100000"/>
              </a:lnSpc>
            </a:pPr>
            <a:r>
              <a:rPr lang="es-AR" altLang="es-AR" sz="2446" dirty="0" smtClean="0"/>
              <a:t>Es una prueba que compara el resultado esperado y el obtenido al ejecutar cierta funcionalidad de un sistema.</a:t>
            </a:r>
          </a:p>
          <a:p>
            <a:pPr lvl="1">
              <a:lnSpc>
                <a:spcPct val="100000"/>
              </a:lnSpc>
            </a:pPr>
            <a:endParaRPr lang="es-AR" altLang="es-AR" sz="2446" dirty="0" smtClean="0"/>
          </a:p>
          <a:p>
            <a:pPr>
              <a:lnSpc>
                <a:spcPct val="100000"/>
              </a:lnSpc>
            </a:pPr>
            <a:r>
              <a:rPr lang="es-AR" altLang="es-AR" sz="2800" dirty="0" smtClean="0"/>
              <a:t>¿Qué es un test de desarrollador?</a:t>
            </a:r>
          </a:p>
          <a:p>
            <a:pPr lvl="1">
              <a:lnSpc>
                <a:spcPct val="100000"/>
              </a:lnSpc>
            </a:pPr>
            <a:r>
              <a:rPr lang="es-AR" altLang="es-AR" sz="2446" dirty="0" smtClean="0"/>
              <a:t>Código escrito por el desarrollador para testear que lo desarrollado genera los resultados esperados (caja blanca).</a:t>
            </a:r>
          </a:p>
          <a:p>
            <a:pPr lvl="1">
              <a:lnSpc>
                <a:spcPct val="100000"/>
              </a:lnSpc>
            </a:pPr>
            <a:r>
              <a:rPr lang="es-AR" altLang="es-AR" sz="2446" dirty="0" smtClean="0"/>
              <a:t>Es complementario a las pruebas funcionales, generalmente realizadas por un especialista en </a:t>
            </a:r>
            <a:r>
              <a:rPr lang="es-AR" altLang="es-AR" sz="2446" dirty="0" err="1" smtClean="0"/>
              <a:t>testing</a:t>
            </a:r>
            <a:r>
              <a:rPr lang="es-AR" altLang="es-AR" sz="2446" dirty="0"/>
              <a:t> </a:t>
            </a:r>
            <a:r>
              <a:rPr lang="es-AR" altLang="es-AR" sz="2446" dirty="0" smtClean="0"/>
              <a:t>(caja negra).</a:t>
            </a:r>
          </a:p>
          <a:p>
            <a:pPr lvl="1">
              <a:lnSpc>
                <a:spcPct val="100000"/>
              </a:lnSpc>
            </a:pPr>
            <a:r>
              <a:rPr lang="es-AR" altLang="es-AR" sz="2446" dirty="0" smtClean="0"/>
              <a:t>Generalmente se ejecutan de forma automática mediante una herramienta.</a:t>
            </a:r>
            <a:endParaRPr lang="es-AR" altLang="es-AR" sz="2446" dirty="0"/>
          </a:p>
        </p:txBody>
      </p:sp>
    </p:spTree>
    <p:extLst>
      <p:ext uri="{BB962C8B-B14F-4D97-AF65-F5344CB8AC3E}">
        <p14:creationId xmlns:p14="http://schemas.microsoft.com/office/powerpoint/2010/main" val="17014498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endParaRPr lang="es-AR" alt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3337067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AR" altLang="es-AR" sz="2800" dirty="0"/>
              <a:t>¿Qué es un test unitario?</a:t>
            </a:r>
          </a:p>
          <a:p>
            <a:pPr>
              <a:lnSpc>
                <a:spcPct val="100000"/>
              </a:lnSpc>
            </a:pPr>
            <a:endParaRPr lang="es-AR" altLang="es-AR" sz="2800" dirty="0"/>
          </a:p>
          <a:p>
            <a:pPr>
              <a:lnSpc>
                <a:spcPct val="100000"/>
              </a:lnSpc>
            </a:pPr>
            <a:r>
              <a:rPr lang="en-GB" sz="2800" dirty="0" err="1"/>
              <a:t>Cómo</a:t>
            </a:r>
            <a:r>
              <a:rPr lang="en-GB" sz="2800" dirty="0"/>
              <a:t> </a:t>
            </a:r>
            <a:r>
              <a:rPr lang="en-GB" sz="2800" dirty="0" err="1"/>
              <a:t>escribir</a:t>
            </a:r>
            <a:r>
              <a:rPr lang="en-GB" sz="2800" dirty="0"/>
              <a:t> tests </a:t>
            </a:r>
            <a:r>
              <a:rPr lang="en-GB" sz="2800" dirty="0" err="1"/>
              <a:t>unitarios</a:t>
            </a:r>
            <a:r>
              <a:rPr lang="en-GB" sz="2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46" dirty="0"/>
              <a:t>Setup de </a:t>
            </a:r>
            <a:r>
              <a:rPr lang="en-US" sz="2446" dirty="0" err="1"/>
              <a:t>precondiciones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Ejecutar</a:t>
            </a:r>
            <a:r>
              <a:rPr lang="en-US" sz="2446" dirty="0"/>
              <a:t> el </a:t>
            </a:r>
            <a:r>
              <a:rPr lang="en-US" sz="2446" dirty="0" err="1"/>
              <a:t>código</a:t>
            </a:r>
            <a:r>
              <a:rPr lang="en-US" sz="2446" dirty="0"/>
              <a:t> a </a:t>
            </a:r>
            <a:r>
              <a:rPr lang="en-US" sz="2446" dirty="0" err="1"/>
              <a:t>testear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Realizar</a:t>
            </a:r>
            <a:r>
              <a:rPr lang="en-US" sz="2446" dirty="0"/>
              <a:t> asserts </a:t>
            </a:r>
            <a:r>
              <a:rPr lang="en-US" sz="2446" dirty="0" err="1"/>
              <a:t>sobre</a:t>
            </a:r>
            <a:r>
              <a:rPr lang="en-US" sz="2446" dirty="0"/>
              <a:t> los </a:t>
            </a:r>
            <a:r>
              <a:rPr lang="en-US" sz="2446" dirty="0" err="1"/>
              <a:t>resultados</a:t>
            </a:r>
            <a:r>
              <a:rPr lang="en-US" sz="2446" dirty="0"/>
              <a:t> </a:t>
            </a:r>
            <a:r>
              <a:rPr lang="en-US" sz="2446" dirty="0" err="1"/>
              <a:t>esperados</a:t>
            </a:r>
            <a:endParaRPr lang="en-US" sz="2446" dirty="0"/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35186383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endParaRPr lang="es-AR" alt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9247" y="1447801"/>
            <a:ext cx="11151918" cy="4561249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 Un </a:t>
            </a:r>
            <a:r>
              <a:rPr lang="en-US" sz="2800" dirty="0" err="1"/>
              <a:t>buen</a:t>
            </a:r>
            <a:r>
              <a:rPr lang="en-US" sz="2800" dirty="0"/>
              <a:t> test </a:t>
            </a:r>
            <a:r>
              <a:rPr lang="en-US" sz="2800" dirty="0" err="1"/>
              <a:t>unitario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46" dirty="0" err="1"/>
              <a:t>Documenta</a:t>
            </a:r>
            <a:r>
              <a:rPr lang="en-US" sz="2446" dirty="0"/>
              <a:t> el </a:t>
            </a:r>
            <a:r>
              <a:rPr lang="en-US" sz="2446" dirty="0" err="1"/>
              <a:t>diseño</a:t>
            </a:r>
            <a:r>
              <a:rPr lang="en-US" sz="2446" dirty="0"/>
              <a:t> de la </a:t>
            </a:r>
            <a:r>
              <a:rPr lang="en-US" sz="2446" dirty="0" err="1"/>
              <a:t>aplicación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Tiene</a:t>
            </a:r>
            <a:r>
              <a:rPr lang="en-US" sz="2446" dirty="0"/>
              <a:t> control total de </a:t>
            </a:r>
            <a:r>
              <a:rPr lang="en-US" sz="2446" dirty="0" err="1"/>
              <a:t>todos</a:t>
            </a:r>
            <a:r>
              <a:rPr lang="en-US" sz="2446" dirty="0"/>
              <a:t> los </a:t>
            </a:r>
            <a:r>
              <a:rPr lang="en-US" sz="2446" dirty="0" err="1"/>
              <a:t>componentes</a:t>
            </a:r>
            <a:r>
              <a:rPr lang="en-US" sz="2446" dirty="0"/>
              <a:t> </a:t>
            </a:r>
            <a:r>
              <a:rPr lang="en-US" sz="2446" dirty="0" err="1"/>
              <a:t>en</a:t>
            </a:r>
            <a:r>
              <a:rPr lang="en-US" sz="2446" dirty="0"/>
              <a:t> </a:t>
            </a:r>
            <a:r>
              <a:rPr lang="en-US" sz="2446" dirty="0" err="1"/>
              <a:t>ejecución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Puede</a:t>
            </a:r>
            <a:r>
              <a:rPr lang="en-US" sz="2446" dirty="0"/>
              <a:t> </a:t>
            </a:r>
            <a:r>
              <a:rPr lang="en-US" sz="2446" dirty="0" err="1"/>
              <a:t>ejecutarse</a:t>
            </a:r>
            <a:r>
              <a:rPr lang="en-US" sz="2446" dirty="0"/>
              <a:t> </a:t>
            </a:r>
            <a:r>
              <a:rPr lang="en-US" sz="2446" dirty="0" err="1"/>
              <a:t>en</a:t>
            </a:r>
            <a:r>
              <a:rPr lang="en-US" sz="2446" dirty="0"/>
              <a:t> </a:t>
            </a:r>
            <a:r>
              <a:rPr lang="en-US" sz="2446" dirty="0" err="1"/>
              <a:t>cualquier</a:t>
            </a:r>
            <a:r>
              <a:rPr lang="en-US" sz="2446" dirty="0"/>
              <a:t> </a:t>
            </a:r>
            <a:r>
              <a:rPr lang="en-US" sz="2446" dirty="0" err="1"/>
              <a:t>orden</a:t>
            </a:r>
            <a:r>
              <a:rPr lang="en-US" sz="2446" dirty="0"/>
              <a:t> </a:t>
            </a:r>
            <a:r>
              <a:rPr lang="en-US" sz="2446" dirty="0" err="1"/>
              <a:t>si</a:t>
            </a:r>
            <a:r>
              <a:rPr lang="en-US" sz="2446" dirty="0"/>
              <a:t> </a:t>
            </a:r>
            <a:r>
              <a:rPr lang="en-US" sz="2446" dirty="0" err="1"/>
              <a:t>es</a:t>
            </a:r>
            <a:r>
              <a:rPr lang="en-US" sz="2446" dirty="0"/>
              <a:t> parte de </a:t>
            </a:r>
            <a:r>
              <a:rPr lang="en-US" sz="2446" dirty="0" err="1"/>
              <a:t>muchos</a:t>
            </a:r>
            <a:r>
              <a:rPr lang="en-US" sz="2446" dirty="0"/>
              <a:t> </a:t>
            </a:r>
            <a:r>
              <a:rPr lang="en-US" sz="2446" dirty="0" err="1"/>
              <a:t>otros</a:t>
            </a:r>
            <a:r>
              <a:rPr lang="en-US" sz="2446" dirty="0"/>
              <a:t> tests</a:t>
            </a:r>
          </a:p>
          <a:p>
            <a:pPr lvl="1">
              <a:lnSpc>
                <a:spcPct val="100000"/>
              </a:lnSpc>
            </a:pPr>
            <a:r>
              <a:rPr lang="en-US" sz="2446" dirty="0" err="1"/>
              <a:t>Retorna</a:t>
            </a:r>
            <a:r>
              <a:rPr lang="en-US" sz="2446" dirty="0"/>
              <a:t> </a:t>
            </a:r>
            <a:r>
              <a:rPr lang="en-US" sz="2446" dirty="0" err="1"/>
              <a:t>consistentemente</a:t>
            </a:r>
            <a:r>
              <a:rPr lang="en-US" sz="2446" dirty="0"/>
              <a:t> el </a:t>
            </a:r>
            <a:r>
              <a:rPr lang="en-US" sz="2446" dirty="0" err="1"/>
              <a:t>mismo</a:t>
            </a:r>
            <a:r>
              <a:rPr lang="en-US" sz="2446" dirty="0"/>
              <a:t> </a:t>
            </a:r>
            <a:r>
              <a:rPr lang="en-US" sz="2446" dirty="0" err="1"/>
              <a:t>resultado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Prueba</a:t>
            </a:r>
            <a:r>
              <a:rPr lang="en-US" sz="2446" dirty="0"/>
              <a:t> un </a:t>
            </a:r>
            <a:r>
              <a:rPr lang="en-US" sz="2446" dirty="0" err="1"/>
              <a:t>único</a:t>
            </a:r>
            <a:r>
              <a:rPr lang="en-US" sz="2446" dirty="0"/>
              <a:t> </a:t>
            </a:r>
            <a:r>
              <a:rPr lang="en-US" sz="2446" dirty="0" err="1"/>
              <a:t>concepto</a:t>
            </a:r>
            <a:r>
              <a:rPr lang="en-US" sz="2446" dirty="0"/>
              <a:t> </a:t>
            </a:r>
            <a:r>
              <a:rPr lang="en-US" sz="2446" dirty="0" err="1"/>
              <a:t>lógico</a:t>
            </a:r>
            <a:r>
              <a:rPr lang="en-US" sz="2446" dirty="0"/>
              <a:t> </a:t>
            </a:r>
            <a:r>
              <a:rPr lang="en-US" sz="2446" dirty="0" err="1"/>
              <a:t>en</a:t>
            </a:r>
            <a:r>
              <a:rPr lang="en-US" sz="2446" dirty="0"/>
              <a:t> el </a:t>
            </a:r>
            <a:r>
              <a:rPr lang="en-US" sz="2446" dirty="0" err="1"/>
              <a:t>sistema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Tiene</a:t>
            </a:r>
            <a:r>
              <a:rPr lang="en-US" sz="2446" dirty="0"/>
              <a:t> un </a:t>
            </a:r>
            <a:r>
              <a:rPr lang="en-US" sz="2446" dirty="0" err="1"/>
              <a:t>nombre</a:t>
            </a:r>
            <a:r>
              <a:rPr lang="en-US" sz="2446" dirty="0"/>
              <a:t> </a:t>
            </a:r>
            <a:r>
              <a:rPr lang="en-US" sz="2446" dirty="0" err="1"/>
              <a:t>claro</a:t>
            </a:r>
            <a:r>
              <a:rPr lang="en-US" sz="2446" dirty="0"/>
              <a:t> y </a:t>
            </a:r>
            <a:r>
              <a:rPr lang="en-US" sz="2446" dirty="0" err="1"/>
              <a:t>consistente</a:t>
            </a:r>
            <a:endParaRPr lang="en-US" sz="2446" dirty="0"/>
          </a:p>
          <a:p>
            <a:pPr lvl="1">
              <a:lnSpc>
                <a:spcPct val="100000"/>
              </a:lnSpc>
            </a:pPr>
            <a:r>
              <a:rPr lang="en-US" sz="2446" dirty="0" err="1"/>
              <a:t>Es</a:t>
            </a:r>
            <a:r>
              <a:rPr lang="en-US" sz="2446" dirty="0"/>
              <a:t> legible</a:t>
            </a:r>
          </a:p>
          <a:p>
            <a:pPr lvl="1">
              <a:lnSpc>
                <a:spcPct val="100000"/>
              </a:lnSpc>
            </a:pPr>
            <a:r>
              <a:rPr lang="en-US" sz="2446" dirty="0" err="1"/>
              <a:t>Es</a:t>
            </a:r>
            <a:r>
              <a:rPr lang="en-US" sz="2446" dirty="0"/>
              <a:t> </a:t>
            </a:r>
            <a:r>
              <a:rPr lang="en-US" sz="2446" dirty="0" err="1"/>
              <a:t>mantenible</a:t>
            </a:r>
            <a:endParaRPr lang="en-US" sz="2446" dirty="0"/>
          </a:p>
          <a:p>
            <a:pPr>
              <a:lnSpc>
                <a:spcPct val="100000"/>
              </a:lnSpc>
            </a:pP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25962828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etro Template Light 16x9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2.xml><?xml version="1.0" encoding="utf-8"?>
<a:theme xmlns:a="http://schemas.openxmlformats.org/drawingml/2006/main" name="SPC2013_Keynote_Template_DRAFT1">
  <a:themeElements>
    <a:clrScheme name="SPC2012 - Business">
      <a:dk1>
        <a:srgbClr val="505050"/>
      </a:dk1>
      <a:lt1>
        <a:srgbClr val="FFFFFF"/>
      </a:lt1>
      <a:dk2>
        <a:srgbClr val="012654"/>
      </a:dk2>
      <a:lt2>
        <a:srgbClr val="00AEEF"/>
      </a:lt2>
      <a:accent1>
        <a:srgbClr val="BA141A"/>
      </a:accent1>
      <a:accent2>
        <a:srgbClr val="00A651"/>
      </a:accent2>
      <a:accent3>
        <a:srgbClr val="F26522"/>
      </a:accent3>
      <a:accent4>
        <a:srgbClr val="68217A"/>
      </a:accent4>
      <a:accent5>
        <a:srgbClr val="B4009E"/>
      </a:accent5>
      <a:accent6>
        <a:srgbClr val="008272"/>
      </a:accent6>
      <a:hlink>
        <a:srgbClr val="F26522"/>
      </a:hlink>
      <a:folHlink>
        <a:srgbClr val="F7A2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/>
    <Synchronization>Asynchronous</Synchronization>
    <Type>10001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  <Receiver>
    <Name/>
    <Synchronization>Asynchronous</Synchronization>
    <Type>10002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</spe:Receivers>
</file>

<file path=customXml/item2.xml><?xml version="1.0" encoding="utf-8"?>
<?mso-contentType ?>
<SharedContentType xmlns="Microsoft.SharePoint.Taxonomy.ContentTypeSync" SourceId="e5351508-46ca-4454-b07c-bc767568d5f1" ContentTypeId="0x0101009F858E1B7D9342B795C788B53F54E138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RTG Asset File" ma:contentTypeID="0x0101009F858E1B7D9342B795C788B53F54E1380091B2ACDBF8CC8745AF6BBB268F89ECBF" ma:contentTypeVersion="1" ma:contentTypeDescription="Crear nuevo documento." ma:contentTypeScope="" ma:versionID="b775c03566686602620a201f6744a4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0B75D-243C-457B-8958-4F95BD31B0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B7799AE-5935-4791-AB97-7DFEB3E9DB4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C8098EC-BD0F-4988-8F2F-6892F80F8076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FA0A707-7857-4B74-A994-42FA3B6A961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208E0F4-FE14-4B82-B27A-0E40833F2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63904</TotalTime>
  <Words>1081</Words>
  <Application>Microsoft Office PowerPoint</Application>
  <PresentationFormat>Widescreen</PresentationFormat>
  <Paragraphs>151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Consolas</vt:lpstr>
      <vt:lpstr>Segoe Pro Light</vt:lpstr>
      <vt:lpstr>Segoe UI</vt:lpstr>
      <vt:lpstr>Segoe UI Light</vt:lpstr>
      <vt:lpstr>Vijaya</vt:lpstr>
      <vt:lpstr>Wingdings</vt:lpstr>
      <vt:lpstr>Metro Template Light 16x9</vt:lpstr>
      <vt:lpstr>SPC2013_Keynote_Template_DRAFT1</vt:lpstr>
      <vt:lpstr>1_Metro Template Light 16x9</vt:lpstr>
      <vt:lpstr>Programa de entrenamiento intensivo </vt:lpstr>
      <vt:lpstr>Sobre los instructores</vt:lpstr>
      <vt:lpstr>Sobre los instructores</vt:lpstr>
      <vt:lpstr>Objetivos del Módulo</vt:lpstr>
      <vt:lpstr>Agenda</vt:lpstr>
      <vt:lpstr>PowerPoint Presentation</vt:lpstr>
      <vt:lpstr>Introducción</vt:lpstr>
      <vt:lpstr>Tests unitarios</vt:lpstr>
      <vt:lpstr>Tests unitarios</vt:lpstr>
      <vt:lpstr>PowerPoint Presentation</vt:lpstr>
      <vt:lpstr>Tip 1: Programación orientada a interfaces</vt:lpstr>
      <vt:lpstr>Tip 2: Inyección de dependencias por constructor</vt:lpstr>
      <vt:lpstr>Tip 2: Inyección de dependencias por constructor</vt:lpstr>
      <vt:lpstr>Tip 3: Favorecer la composición por sobre la herencia</vt:lpstr>
      <vt:lpstr>Tip 4: Generar Tests Unitarios</vt:lpstr>
      <vt:lpstr>Tip 5: Mocking de dependencias</vt:lpstr>
      <vt:lpstr>Tip 5: Mocking de dependencias</vt:lpstr>
      <vt:lpstr>Tip 6: Escribiendo código testeable</vt:lpstr>
      <vt:lpstr>Tip 7: Wrappers para encapsular dependencias estáticas</vt:lpstr>
      <vt:lpstr>PowerPoint Presentation</vt:lpstr>
      <vt:lpstr>PowerPoint Presentation</vt:lpstr>
      <vt:lpstr>PowerPoint Presentation</vt:lpstr>
      <vt:lpstr>PowerPoint Presentation</vt:lpstr>
      <vt:lpstr>Resumen</vt:lpstr>
      <vt:lpstr>Resumen</vt:lpstr>
      <vt:lpstr>PowerPoint Presentation</vt:lpstr>
    </vt:vector>
  </TitlesOfParts>
  <Company>baufest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PEI</dc:title>
  <dc:creator>fmagallanes</dc:creator>
  <cp:keywords/>
  <dc:description/>
  <cp:lastModifiedBy>Smirnoff Christian (Consultora Baufest)</cp:lastModifiedBy>
  <cp:revision>1287</cp:revision>
  <dcterms:created xsi:type="dcterms:W3CDTF">2013-09-25T20:22:51Z</dcterms:created>
  <dcterms:modified xsi:type="dcterms:W3CDTF">2016-04-01T19:27:38Z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0x0101009F858E1B7D9342B795C788B53F54E1380091B2ACDBF8CC8745AF6BBB268F89ECBF</vt:lpwstr>
  </property>
  <property fmtid="{D5CDD505-2E9C-101B-9397-08002B2CF9AE}" pid="3" name="TaxKeyword">
    <vt:lpwstr>274;#Yammer|11111111-1111-1111-1111-111111111111;#273;#Office 365|11111111-1111-1111-1111-111111111111;#276;#SharePoint|11111111-1111-1111-1111-111111111111</vt:lpwstr>
  </property>
  <property fmtid="{D5CDD505-2E9C-101B-9397-08002B2CF9AE}" pid="4" name="Audiences">
    <vt:lpwstr/>
  </property>
  <property fmtid="{D5CDD505-2E9C-101B-9397-08002B2CF9AE}" pid="5" name="Capabilities">
    <vt:lpwstr/>
  </property>
  <property fmtid="{D5CDD505-2E9C-101B-9397-08002B2CF9AE}" pid="6" name="Region">
    <vt:lpwstr/>
  </property>
  <property fmtid="{D5CDD505-2E9C-101B-9397-08002B2CF9AE}" pid="7" name="Segments">
    <vt:lpwstr/>
  </property>
  <property fmtid="{D5CDD505-2E9C-101B-9397-08002B2CF9AE}" pid="8" name="Confidentiality">
    <vt:lpwstr>21;#Microsoft confidential|461efa83-0283-486a-a8d5-943328f3693f</vt:lpwstr>
  </property>
  <property fmtid="{D5CDD505-2E9C-101B-9397-08002B2CF9AE}" pid="9" name="ActivitiesAndPrograms">
    <vt:lpwstr>12990;#Microsoft product launch campaigns|e634bb7f-b77b-4305-b346-03da1c4c6f6e;#17801;#customer previews|e2bbe8c6-02ca-433d-b282-9f545cdfab07</vt:lpwstr>
  </property>
  <property fmtid="{D5CDD505-2E9C-101B-9397-08002B2CF9AE}" pid="10" name="Partners">
    <vt:lpwstr/>
  </property>
  <property fmtid="{D5CDD505-2E9C-101B-9397-08002B2CF9AE}" pid="11" name="Groups">
    <vt:lpwstr/>
  </property>
  <property fmtid="{D5CDD505-2E9C-101B-9397-08002B2CF9AE}" pid="12" name="Topics">
    <vt:lpwstr/>
  </property>
  <property fmtid="{D5CDD505-2E9C-101B-9397-08002B2CF9AE}" pid="13" name="Industries">
    <vt:lpwstr/>
  </property>
  <property fmtid="{D5CDD505-2E9C-101B-9397-08002B2CF9AE}" pid="14" name="Roles">
    <vt:lpwstr/>
  </property>
  <property fmtid="{D5CDD505-2E9C-101B-9397-08002B2CF9AE}" pid="15" name="SMSGDomain">
    <vt:lpwstr>13357;#Microsoft Office Division|998d7cd0-7f52-4d06-a505-529ce4856340;#12156;#SharePoint Marketing Group|38fce096-29c2-492a-80df-81d2fa31b3d6</vt:lpwstr>
  </property>
  <property fmtid="{D5CDD505-2E9C-101B-9397-08002B2CF9AE}" pid="16" name="Competitors">
    <vt:lpwstr/>
  </property>
  <property fmtid="{D5CDD505-2E9C-101B-9397-08002B2CF9AE}" pid="17" name="BusinessArchitecture">
    <vt:lpwstr/>
  </property>
  <property fmtid="{D5CDD505-2E9C-101B-9397-08002B2CF9AE}" pid="18" name="Products">
    <vt:lpwstr>10899;#Microsoft Office|3a4e9862-cdce-4bdc-8664-91038e3eb1e9;#16039;#Microsoft Office future versions|b77148c7-a73d-44bc-a163-bb7920270559;#14528;#Microsoft SharePoint|58fdf744-ba0b-4be8-990e-0d9024c872fd;#18186;#Microsoft SharePoint Server 2013 (Version)</vt:lpwstr>
  </property>
  <property fmtid="{D5CDD505-2E9C-101B-9397-08002B2CF9AE}" pid="19" name="_dlc_policyId">
    <vt:lpwstr/>
  </property>
  <property fmtid="{D5CDD505-2E9C-101B-9397-08002B2CF9AE}" pid="20" name="ItemRetentionFormula">
    <vt:lpwstr/>
  </property>
  <property fmtid="{D5CDD505-2E9C-101B-9397-08002B2CF9AE}" pid="21" name="ItemType">
    <vt:lpwstr>10070;#presentation slides|3ba3fe7b-e0a0-4921-8b33-d25a05c69d10</vt:lpwstr>
  </property>
  <property fmtid="{D5CDD505-2E9C-101B-9397-08002B2CF9AE}" pid="22" name="LastUpdatedByBatchTagging">
    <vt:bool>false</vt:bool>
  </property>
  <property fmtid="{D5CDD505-2E9C-101B-9397-08002B2CF9AE}" pid="23" name="Languages">
    <vt:lpwstr/>
  </property>
  <property fmtid="{D5CDD505-2E9C-101B-9397-08002B2CF9AE}" pid="24" name="_dlc_DocIdItemGuid">
    <vt:lpwstr>1a6e5196-2108-4f34-a645-44c6da67e10a</vt:lpwstr>
  </property>
  <property fmtid="{D5CDD505-2E9C-101B-9397-08002B2CF9AE}" pid="25" name="WorkflowCreationPath">
    <vt:lpwstr>d3765c0c-e2b5-4307-934b-d5d862e93ab3,3;d3765c0c-e2b5-4307-934b-d5d862e93ab3,3;</vt:lpwstr>
  </property>
  <property fmtid="{D5CDD505-2E9C-101B-9397-08002B2CF9AE}" pid="26" name="IsMyDocuments">
    <vt:bool>true</vt:bool>
  </property>
  <property fmtid="{D5CDD505-2E9C-101B-9397-08002B2CF9AE}" pid="27" name="WorkflowChangePath">
    <vt:lpwstr>d3765c0c-e2b5-4307-934b-d5d862e93ab3,4;d3765c0c-e2b5-4307-934b-d5d862e93ab3,4;d3765c0c-e2b5-4307-934b-d5d862e93ab3,9;d3765c0c-e2b5-4307-934b-d5d862e93ab3,9;d3765c0c-e2b5-4307-934b-d5d862e93ab3,14;d3765c0c-e2b5-4307-934b-d5d862e93ab3,20;</vt:lpwstr>
  </property>
  <property fmtid="{D5CDD505-2E9C-101B-9397-08002B2CF9AE}" pid="28" name="messageframeworktype">
    <vt:lpwstr/>
  </property>
  <property fmtid="{D5CDD505-2E9C-101B-9397-08002B2CF9AE}" pid="29" name="SMSGTags">
    <vt:lpwstr/>
  </property>
  <property fmtid="{D5CDD505-2E9C-101B-9397-08002B2CF9AE}" pid="30" name="EnterpriseDomainTags">
    <vt:lpwstr/>
  </property>
  <property fmtid="{D5CDD505-2E9C-101B-9397-08002B2CF9AE}" pid="31" name="EnterpriseDomainTagsTaxHTField0">
    <vt:lpwstr/>
  </property>
  <property fmtid="{D5CDD505-2E9C-101B-9397-08002B2CF9AE}" pid="32" name="_docset_NoMedatataSyncRequired">
    <vt:lpwstr>False</vt:lpwstr>
  </property>
  <property fmtid="{D5CDD505-2E9C-101B-9397-08002B2CF9AE}" pid="33" name="SMSGTagsTaxHTField0">
    <vt:lpwstr/>
  </property>
  <property fmtid="{D5CDD505-2E9C-101B-9397-08002B2CF9AE}" pid="34" name="TaxCatchAll">
    <vt:lpwstr>11;#Office 365;#3;#Yammer;#14;#SharePoint</vt:lpwstr>
  </property>
  <property fmtid="{D5CDD505-2E9C-101B-9397-08002B2CF9AE}" pid="35" name="TaxKeywordTaxHTField">
    <vt:lpwstr>Office 365|11111111-1111-1111-1111-111111111111;Yammer|11111111-1111-1111-1111-111111111111;SharePoint|11111111-1111-1111-1111-111111111111</vt:lpwstr>
  </property>
</Properties>
</file>