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38"/>
  </p:notesMasterIdLst>
  <p:handoutMasterIdLst>
    <p:handoutMasterId r:id="rId39"/>
  </p:handoutMasterIdLst>
  <p:sldIdLst>
    <p:sldId id="321" r:id="rId4"/>
    <p:sldId id="327" r:id="rId5"/>
    <p:sldId id="366" r:id="rId6"/>
    <p:sldId id="343" r:id="rId7"/>
    <p:sldId id="358" r:id="rId8"/>
    <p:sldId id="400" r:id="rId9"/>
    <p:sldId id="401" r:id="rId10"/>
    <p:sldId id="402" r:id="rId11"/>
    <p:sldId id="403" r:id="rId12"/>
    <p:sldId id="404" r:id="rId13"/>
    <p:sldId id="391" r:id="rId14"/>
    <p:sldId id="392" r:id="rId15"/>
    <p:sldId id="405" r:id="rId16"/>
    <p:sldId id="394" r:id="rId17"/>
    <p:sldId id="395" r:id="rId18"/>
    <p:sldId id="408" r:id="rId19"/>
    <p:sldId id="396" r:id="rId20"/>
    <p:sldId id="388" r:id="rId21"/>
    <p:sldId id="406" r:id="rId22"/>
    <p:sldId id="397" r:id="rId23"/>
    <p:sldId id="398" r:id="rId24"/>
    <p:sldId id="399" r:id="rId25"/>
    <p:sldId id="390" r:id="rId26"/>
    <p:sldId id="407" r:id="rId27"/>
    <p:sldId id="389" r:id="rId28"/>
    <p:sldId id="409" r:id="rId29"/>
    <p:sldId id="387" r:id="rId30"/>
    <p:sldId id="383" r:id="rId31"/>
    <p:sldId id="384" r:id="rId32"/>
    <p:sldId id="378" r:id="rId33"/>
    <p:sldId id="382" r:id="rId34"/>
    <p:sldId id="386" r:id="rId35"/>
    <p:sldId id="385" r:id="rId36"/>
    <p:sldId id="34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err="1" smtClean="0"/>
              <a:t>Part</a:t>
            </a:r>
            <a:r>
              <a:rPr lang="es-AR" sz="2400" dirty="0" smtClean="0"/>
              <a:t> II: DB </a:t>
            </a:r>
            <a:r>
              <a:rPr lang="es-AR" sz="2400" dirty="0" err="1" smtClean="0"/>
              <a:t>Integration</a:t>
            </a:r>
            <a:r>
              <a:rPr lang="es-AR" sz="2400" dirty="0" smtClean="0"/>
              <a:t> &amp; </a:t>
            </a:r>
            <a:r>
              <a:rPr lang="es-AR" sz="2400" dirty="0" err="1" smtClean="0"/>
              <a:t>Legacy</a:t>
            </a:r>
            <a:r>
              <a:rPr lang="es-AR" sz="2400" dirty="0" smtClean="0"/>
              <a:t> </a:t>
            </a:r>
            <a:r>
              <a:rPr lang="es-AR" sz="2400" dirty="0" err="1" smtClean="0"/>
              <a:t>Code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2" y="1173708"/>
            <a:ext cx="5559775" cy="517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067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Generate “master” data insertion scripts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77" y="1228035"/>
            <a:ext cx="4491613" cy="5025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565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228035"/>
            <a:ext cx="9754961" cy="460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28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1351248"/>
            <a:ext cx="9326277" cy="440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07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151359" cy="4883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Test Initialization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Initialize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the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database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context</a:t>
            </a:r>
            <a:r>
              <a:rPr lang="es-AR" sz="1800" dirty="0">
                <a:latin typeface="+mn-lt"/>
              </a:rPr>
              <a:t> and/</a:t>
            </a:r>
            <a:r>
              <a:rPr lang="es-AR" sz="1800" dirty="0" err="1">
                <a:latin typeface="+mn-lt"/>
              </a:rPr>
              <a:t>or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transactions</a:t>
            </a:r>
            <a:endParaRPr lang="es-AR" sz="1800" dirty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Add</a:t>
            </a:r>
            <a:r>
              <a:rPr lang="es-AR" sz="1800" dirty="0">
                <a:latin typeface="+mn-lt"/>
              </a:rPr>
              <a:t> test data </a:t>
            </a:r>
            <a:r>
              <a:rPr lang="es-AR" sz="1800" dirty="0" err="1">
                <a:latin typeface="+mn-lt"/>
              </a:rPr>
              <a:t>that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you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may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need</a:t>
            </a:r>
            <a:r>
              <a:rPr lang="es-AR" sz="1800" dirty="0">
                <a:latin typeface="+mn-lt"/>
              </a:rPr>
              <a:t> in </a:t>
            </a:r>
            <a:r>
              <a:rPr lang="es-AR" sz="1800" dirty="0" err="1">
                <a:latin typeface="+mn-lt"/>
              </a:rPr>
              <a:t>tests</a:t>
            </a:r>
            <a:endParaRPr lang="es-AR" sz="18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marL="171450" indent="-171450">
              <a:buClrTx/>
            </a:pPr>
            <a:r>
              <a:rPr lang="es-AR" sz="2000" dirty="0" smtClean="0">
                <a:latin typeface="+mn-lt"/>
              </a:rPr>
              <a:t>Test </a:t>
            </a:r>
            <a:r>
              <a:rPr lang="es-AR" sz="2000" dirty="0" err="1" smtClean="0">
                <a:latin typeface="+mn-lt"/>
              </a:rPr>
              <a:t>Cleanup</a:t>
            </a:r>
            <a:endParaRPr lang="es-AR" sz="20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Return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its</a:t>
            </a:r>
            <a:r>
              <a:rPr lang="es-AR" sz="1800" dirty="0" smtClean="0">
                <a:latin typeface="+mn-lt"/>
              </a:rPr>
              <a:t> original </a:t>
            </a:r>
            <a:r>
              <a:rPr lang="es-AR" sz="1800" dirty="0" err="1" smtClean="0">
                <a:latin typeface="+mn-lt"/>
              </a:rPr>
              <a:t>state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allow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tests</a:t>
            </a:r>
            <a:r>
              <a:rPr lang="es-AR" sz="1800" dirty="0" smtClean="0">
                <a:latin typeface="+mn-lt"/>
              </a:rPr>
              <a:t> to be run </a:t>
            </a:r>
            <a:r>
              <a:rPr lang="es-AR" sz="1800" dirty="0" err="1" smtClean="0">
                <a:latin typeface="+mn-lt"/>
              </a:rPr>
              <a:t>multiple</a:t>
            </a:r>
            <a:r>
              <a:rPr lang="es-AR" sz="1800" dirty="0" smtClean="0">
                <a:latin typeface="+mn-lt"/>
              </a:rPr>
              <a:t> times </a:t>
            </a:r>
            <a:r>
              <a:rPr lang="es-AR" sz="1800" dirty="0" err="1" smtClean="0">
                <a:latin typeface="+mn-lt"/>
              </a:rPr>
              <a:t>with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expected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result</a:t>
            </a:r>
            <a:r>
              <a:rPr lang="es-AR" sz="1800" dirty="0" smtClean="0">
                <a:latin typeface="+mn-lt"/>
              </a:rPr>
              <a:t>*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Delete</a:t>
            </a:r>
            <a:r>
              <a:rPr lang="es-AR" sz="1800" dirty="0" smtClean="0">
                <a:latin typeface="+mn-lt"/>
              </a:rPr>
              <a:t> test data and/</a:t>
            </a:r>
            <a:r>
              <a:rPr lang="es-AR" sz="1800" dirty="0" err="1" smtClean="0">
                <a:latin typeface="+mn-lt"/>
              </a:rPr>
              <a:t>or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rollback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transactions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Make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sure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connections</a:t>
            </a:r>
            <a:r>
              <a:rPr lang="es-AR" sz="1800" dirty="0" smtClean="0">
                <a:latin typeface="+mn-lt"/>
              </a:rPr>
              <a:t> are </a:t>
            </a:r>
            <a:r>
              <a:rPr lang="es-AR" sz="1800" dirty="0" err="1" smtClean="0">
                <a:latin typeface="+mn-lt"/>
              </a:rPr>
              <a:t>disposed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 smtClean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r>
              <a:rPr lang="es-AR" sz="1400" dirty="0" smtClean="0">
                <a:latin typeface="+mn-lt"/>
              </a:rPr>
              <a:t>(*) Be </a:t>
            </a:r>
            <a:r>
              <a:rPr lang="es-AR" sz="1400" dirty="0" err="1" smtClean="0">
                <a:latin typeface="+mn-lt"/>
              </a:rPr>
              <a:t>careful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with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identity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IDs</a:t>
            </a:r>
            <a:r>
              <a:rPr lang="es-AR" sz="1400" dirty="0" smtClean="0">
                <a:latin typeface="+mn-lt"/>
              </a:rPr>
              <a:t>!</a:t>
            </a:r>
            <a:endParaRPr lang="es-AR" sz="14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4: </a:t>
            </a:r>
            <a:r>
              <a:rPr lang="en-US" sz="3600" dirty="0">
                <a:solidFill>
                  <a:schemeClr val="bg1"/>
                </a:solidFill>
              </a:rPr>
              <a:t>Setup test data (initialization &amp; cleanup)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69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9572" y="1228035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 smtClean="0">
                <a:latin typeface="Avenir 45 Book (Body)"/>
              </a:rPr>
              <a:t>Integration tests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Complementary to unit testing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Uses dependencies such as to a database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May be used to test stored procedures and calls to external applications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Are less performant than unit tests and sometimes executed less often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Focus on methods with dependencies, not end-to-end application testing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endParaRPr lang="en-GB" sz="1800" dirty="0" smtClean="0">
              <a:latin typeface="Avenir 45 Book (Body)"/>
            </a:endParaRPr>
          </a:p>
          <a:p>
            <a:pPr>
              <a:buClrTx/>
            </a:pPr>
            <a:r>
              <a:rPr lang="en-GB" sz="2000" dirty="0" smtClean="0">
                <a:latin typeface="Avenir 45 Book (Body)"/>
              </a:rPr>
              <a:t>How </a:t>
            </a:r>
            <a:r>
              <a:rPr lang="en-GB" sz="2000" dirty="0">
                <a:latin typeface="Avenir 45 Book (Body)"/>
              </a:rPr>
              <a:t>to write </a:t>
            </a:r>
            <a:r>
              <a:rPr lang="en-GB" sz="2000" dirty="0" smtClean="0">
                <a:latin typeface="Avenir 45 Book (Body)"/>
              </a:rPr>
              <a:t>integration tests</a:t>
            </a:r>
            <a:r>
              <a:rPr lang="en-GB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</a:t>
            </a:r>
            <a:r>
              <a:rPr lang="en-US" sz="1800" dirty="0" smtClean="0">
                <a:latin typeface="Avenir 45 Book (Body)"/>
              </a:rPr>
              <a:t>results</a:t>
            </a:r>
            <a:endParaRPr lang="en-US" sz="1800" dirty="0">
              <a:latin typeface="Avenir 45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39250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534" y="1448800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000" dirty="0" smtClean="0">
                <a:latin typeface="Avenir 45 Book (Body)"/>
              </a:rPr>
              <a:t>A </a:t>
            </a:r>
            <a:r>
              <a:rPr lang="en-US" sz="2000" dirty="0">
                <a:latin typeface="Avenir 45 Book (Body)"/>
              </a:rPr>
              <a:t>good </a:t>
            </a:r>
            <a:r>
              <a:rPr lang="en-US" sz="2000" dirty="0" smtClean="0">
                <a:latin typeface="Avenir 45 Book (Body)"/>
              </a:rPr>
              <a:t>integration test</a:t>
            </a:r>
            <a:r>
              <a:rPr lang="en-US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Avenir 45 Book (Body)"/>
              </a:rPr>
              <a:t>Uses dependencies in a controlled way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Documents </a:t>
            </a:r>
            <a:r>
              <a:rPr lang="en-US" sz="1800" dirty="0">
                <a:latin typeface="Avenir 45 Book (Body)"/>
              </a:rPr>
              <a:t>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Can </a:t>
            </a:r>
            <a:r>
              <a:rPr lang="en-US" sz="1800" dirty="0">
                <a:latin typeface="Avenir 45 Book (Body)"/>
              </a:rPr>
              <a:t>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820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Refer </a:t>
            </a:r>
            <a:r>
              <a:rPr lang="en-GB" sz="2000" dirty="0">
                <a:latin typeface="+mn-lt"/>
              </a:rPr>
              <a:t>to </a:t>
            </a:r>
            <a:r>
              <a:rPr lang="en-US" sz="2000" dirty="0">
                <a:latin typeface="+mn-lt"/>
              </a:rPr>
              <a:t>Tip 8: Create </a:t>
            </a:r>
            <a:r>
              <a:rPr lang="en-US" sz="2000" dirty="0" err="1">
                <a:latin typeface="+mn-lt"/>
              </a:rPr>
              <a:t>MSBuild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configuration</a:t>
            </a:r>
          </a:p>
          <a:p>
            <a:pPr marL="0" indent="0">
              <a:buClrTx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Add Integration tests to your </a:t>
            </a:r>
            <a:r>
              <a:rPr lang="en-US" sz="2000" dirty="0" err="1" smtClean="0">
                <a:latin typeface="+mn-lt"/>
              </a:rPr>
              <a:t>MSBuild</a:t>
            </a:r>
            <a:r>
              <a:rPr lang="en-US" sz="2000" dirty="0" smtClean="0">
                <a:latin typeface="+mn-lt"/>
              </a:rPr>
              <a:t>, just as you did with your Unit tests!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  <a:p>
            <a:pPr marL="0" indent="0">
              <a:buClrTx/>
            </a:pP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Check</a:t>
            </a:r>
            <a:r>
              <a:rPr lang="es-AR" sz="2000" dirty="0">
                <a:latin typeface="+mn-lt"/>
              </a:rPr>
              <a:t>-in </a:t>
            </a:r>
            <a:r>
              <a:rPr lang="es-AR" sz="2000" dirty="0" err="1">
                <a:latin typeface="+mn-lt"/>
              </a:rPr>
              <a:t>changes</a:t>
            </a:r>
            <a:r>
              <a:rPr lang="es-AR" sz="2000" dirty="0">
                <a:latin typeface="+mn-lt"/>
              </a:rPr>
              <a:t> so </a:t>
            </a:r>
            <a:r>
              <a:rPr lang="es-AR" sz="2000" dirty="0" err="1">
                <a:latin typeface="+mn-lt"/>
              </a:rPr>
              <a:t>the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Integration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tests</a:t>
            </a:r>
            <a:r>
              <a:rPr lang="es-AR" sz="2000" dirty="0">
                <a:latin typeface="+mn-lt"/>
              </a:rPr>
              <a:t> are run </a:t>
            </a:r>
            <a:r>
              <a:rPr lang="es-AR" sz="2000" dirty="0" err="1">
                <a:latin typeface="+mn-lt"/>
              </a:rPr>
              <a:t>on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your</a:t>
            </a:r>
            <a:r>
              <a:rPr lang="es-AR" sz="2000" dirty="0">
                <a:latin typeface="+mn-lt"/>
              </a:rPr>
              <a:t> CI </a:t>
            </a:r>
            <a:r>
              <a:rPr lang="es-AR" sz="2000" dirty="0" smtClean="0">
                <a:latin typeface="+mn-lt"/>
              </a:rPr>
              <a:t>server</a:t>
            </a:r>
            <a:br>
              <a:rPr lang="es-AR" sz="2000" dirty="0" smtClean="0">
                <a:latin typeface="+mn-lt"/>
              </a:rPr>
            </a:b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endParaRPr lang="es-AR" sz="2000" dirty="0">
              <a:latin typeface="+mn-lt"/>
            </a:endParaRPr>
          </a:p>
          <a:p>
            <a:pPr marL="0" indent="0">
              <a:buClrTx/>
            </a:pP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r>
              <a:rPr lang="es-AR" sz="2000" dirty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now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have</a:t>
            </a:r>
            <a:r>
              <a:rPr lang="es-AR" sz="2000" b="1" dirty="0" smtClean="0">
                <a:latin typeface="+mn-lt"/>
              </a:rPr>
              <a:t> a </a:t>
            </a:r>
            <a:r>
              <a:rPr lang="es-AR" sz="2000" b="1" dirty="0" err="1" smtClean="0">
                <a:latin typeface="+mn-lt"/>
              </a:rPr>
              <a:t>fully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testable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application</a:t>
            </a:r>
            <a:r>
              <a:rPr lang="es-AR" sz="2000" b="1" dirty="0" smtClean="0">
                <a:latin typeface="+mn-lt"/>
              </a:rPr>
              <a:t>, </a:t>
            </a:r>
            <a:r>
              <a:rPr lang="es-AR" sz="2000" b="1" dirty="0" err="1" smtClean="0">
                <a:latin typeface="+mn-lt"/>
              </a:rPr>
              <a:t>congratulations</a:t>
            </a:r>
            <a:r>
              <a:rPr lang="es-AR" sz="2000" b="1" dirty="0" smtClean="0">
                <a:latin typeface="+mn-lt"/>
              </a:rPr>
              <a:t>!</a:t>
            </a:r>
          </a:p>
          <a:p>
            <a:pPr marL="0" indent="0">
              <a:buClrTx/>
            </a:pPr>
            <a:r>
              <a:rPr lang="es-AR" sz="2000" b="1" dirty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Now</a:t>
            </a:r>
            <a:r>
              <a:rPr lang="es-AR" sz="2000" b="1" dirty="0" smtClean="0">
                <a:latin typeface="+mn-lt"/>
              </a:rPr>
              <a:t>, </a:t>
            </a:r>
            <a:r>
              <a:rPr lang="es-AR" sz="2000" b="1" dirty="0" err="1" smtClean="0">
                <a:latin typeface="+mn-lt"/>
              </a:rPr>
              <a:t>make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sure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keep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your</a:t>
            </a:r>
            <a:r>
              <a:rPr lang="es-AR" sz="2000" b="1" dirty="0" smtClean="0">
                <a:latin typeface="+mn-lt"/>
              </a:rPr>
              <a:t> test </a:t>
            </a:r>
            <a:r>
              <a:rPr lang="es-AR" sz="2000" b="1" dirty="0" err="1" smtClean="0">
                <a:latin typeface="+mn-lt"/>
              </a:rPr>
              <a:t>coverage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smtClean="0">
                <a:latin typeface="+mn-lt"/>
              </a:rPr>
              <a:t>up in </a:t>
            </a:r>
            <a:r>
              <a:rPr lang="es-AR" sz="2000" b="1" dirty="0" err="1" smtClean="0">
                <a:latin typeface="+mn-lt"/>
              </a:rPr>
              <a:t>the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sky</a:t>
            </a:r>
            <a:r>
              <a:rPr lang="es-AR" sz="2000" b="1" dirty="0" smtClean="0">
                <a:latin typeface="+mn-lt"/>
              </a:rPr>
              <a:t>!</a:t>
            </a:r>
            <a:r>
              <a:rPr lang="es-AR" sz="2000" dirty="0" smtClean="0">
                <a:latin typeface="+mn-lt"/>
              </a:rPr>
              <a:t/>
            </a:r>
            <a:br>
              <a:rPr lang="es-AR" sz="2000" dirty="0" smtClean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6: </a:t>
            </a:r>
            <a:r>
              <a:rPr lang="en-US" sz="3600" dirty="0">
                <a:solidFill>
                  <a:schemeClr val="bg1"/>
                </a:solidFill>
              </a:rPr>
              <a:t>Add </a:t>
            </a:r>
            <a:r>
              <a:rPr lang="en-US" sz="3600" dirty="0" smtClean="0">
                <a:solidFill>
                  <a:schemeClr val="bg1"/>
                </a:solidFill>
              </a:rPr>
              <a:t>Integration Tests to </a:t>
            </a:r>
            <a:r>
              <a:rPr lang="en-US" sz="3600" dirty="0" err="1" smtClean="0">
                <a:solidFill>
                  <a:schemeClr val="bg1"/>
                </a:solidFill>
              </a:rPr>
              <a:t>MSBuild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39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Legacy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Refactoring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5601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16500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Making changes to legacy code raises two alternatives: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  <a:cs typeface="+mn-cs"/>
              </a:rPr>
              <a:t>Edit and pray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  <a:cs typeface="+mn-cs"/>
              </a:rPr>
              <a:t>Cover and modify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n-GB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n-US" sz="2000" dirty="0">
                <a:latin typeface="+mn-lt"/>
              </a:rPr>
              <a:t>Refactoring </a:t>
            </a:r>
            <a:r>
              <a:rPr lang="en-US" sz="2000" dirty="0" smtClean="0">
                <a:latin typeface="+mn-lt"/>
              </a:rPr>
              <a:t>dilemma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When we change code, we should have tests in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place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To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put tests in place, we often have to change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Legacy code often: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dependencies coupled to concrete implementations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Uses singletons and static variables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significant work happening in the constructor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objects that cannot be easily created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Usually has code with multiple responsibilities (not-SOLID)</a:t>
            </a:r>
            <a:endParaRPr lang="en-US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</a:pPr>
            <a:endParaRPr lang="en-US" sz="1600" dirty="0">
              <a:latin typeface="+mn-lt"/>
            </a:endParaRPr>
          </a:p>
          <a:p>
            <a:pPr marL="285750" indent="-285750">
              <a:buClrTx/>
            </a:pPr>
            <a:endParaRPr lang="es-AR" sz="22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Working with Legacy Code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42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322731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038266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Database Integration: Tips &amp; Samples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2753801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Legacy Code Refactoring: Tips &amp;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4268167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983701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333" y="3497101"/>
            <a:ext cx="5309041" cy="439246"/>
            <a:chOff x="369947" y="1663925"/>
            <a:chExt cx="5309041" cy="439246"/>
          </a:xfrm>
        </p:grpSpPr>
        <p:sp>
          <p:nvSpPr>
            <p:cNvPr id="4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Coding time!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979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Extract concrete implementations to interfaces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1: Program to an interface, not an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implementation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2: Use constructor dependency injection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Allows you to mock dependencies for unit testing</a:t>
            </a:r>
          </a:p>
          <a:p>
            <a:pPr marL="285750" indent="-285750">
              <a:buClrTx/>
            </a:pP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Careful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with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hidden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Eg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. Constructor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creates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an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instance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of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another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class</a:t>
            </a:r>
            <a:endParaRPr lang="es-AR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When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adding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constructors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for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dependency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injection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,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keep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a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parameterless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constructor to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avoid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changing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existing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Use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wrappers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to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decouple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from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third-party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libraries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cannot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instanciate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7: Use wrappers to encapsulate static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Keep best practices for writing testable code in mind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3: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+mn-cs"/>
              </a:rPr>
              <a:t>Favour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 composition over inheritance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6: Writing Testable Code</a:t>
            </a: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1: Decouple method code</a:t>
            </a:r>
          </a:p>
        </p:txBody>
      </p:sp>
    </p:spTree>
    <p:extLst>
      <p:ext uri="{BB962C8B-B14F-4D97-AF65-F5344CB8AC3E}">
        <p14:creationId xmlns:p14="http://schemas.microsoft.com/office/powerpoint/2010/main" val="1368165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Decoupling made your application testable, test it!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4: Generate Unit tests</a:t>
            </a: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5: Mock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Run tests on your CI server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8: Create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cs typeface="+mn-cs"/>
              </a:rPr>
              <a:t>MSBuild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 configuration</a:t>
            </a:r>
            <a:endParaRPr lang="es-AR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9: Upload solution to CI server</a:t>
            </a:r>
            <a:endParaRPr lang="en-GB" sz="1800" dirty="0" smtClean="0">
              <a:latin typeface="+mn-lt"/>
            </a:endParaRPr>
          </a:p>
          <a:p>
            <a:pPr marL="0" indent="0">
              <a:buClrTx/>
            </a:pPr>
            <a:r>
              <a:rPr lang="en-GB" sz="2000" dirty="0" smtClean="0">
                <a:latin typeface="+mn-lt"/>
              </a:rPr>
              <a:t> Ensure tests properly test the expected application behaviour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2: Test method</a:t>
            </a:r>
          </a:p>
        </p:txBody>
      </p:sp>
    </p:spTree>
    <p:extLst>
      <p:ext uri="{BB962C8B-B14F-4D97-AF65-F5344CB8AC3E}">
        <p14:creationId xmlns:p14="http://schemas.microsoft.com/office/powerpoint/2010/main" val="2349878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298677"/>
            <a:ext cx="1105285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US" sz="2000" dirty="0" smtClean="0"/>
              <a:t> Code </a:t>
            </a:r>
            <a:r>
              <a:rPr lang="en-US" sz="2000" dirty="0"/>
              <a:t>refactoring is the process of restructuring existing computer code </a:t>
            </a:r>
            <a:r>
              <a:rPr lang="en-US" sz="2000" dirty="0" smtClean="0"/>
              <a:t>without </a:t>
            </a:r>
            <a:r>
              <a:rPr lang="en-US" sz="2000" dirty="0"/>
              <a:t>changing its external </a:t>
            </a:r>
            <a:r>
              <a:rPr lang="en-US" sz="2000" dirty="0" smtClean="0"/>
              <a:t>behavior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ClrTx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Advantages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Improved code readability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Reduced complexity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Improved source code maintainability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>
                <a:latin typeface="+mn-lt"/>
              </a:rPr>
              <a:t>Improved </a:t>
            </a:r>
            <a:r>
              <a:rPr lang="en-GB" sz="1600" dirty="0">
                <a:latin typeface="+mn-lt"/>
              </a:rPr>
              <a:t>c</a:t>
            </a:r>
            <a:r>
              <a:rPr lang="en-GB" sz="1600" dirty="0" smtClean="0">
                <a:latin typeface="+mn-lt"/>
              </a:rPr>
              <a:t>ode extensibility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>
                <a:latin typeface="+mn-lt"/>
              </a:rPr>
              <a:t>Identify hidden, dormant or undiscovered </a:t>
            </a:r>
            <a:r>
              <a:rPr lang="en-GB" sz="1600" dirty="0" smtClean="0">
                <a:latin typeface="+mn-lt"/>
              </a:rPr>
              <a:t>bugs</a:t>
            </a:r>
            <a:endParaRPr lang="en-US" sz="16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Helps </a:t>
            </a:r>
            <a:r>
              <a:rPr lang="en-US" sz="1600" dirty="0">
                <a:latin typeface="+mn-lt"/>
              </a:rPr>
              <a:t>identify improvement </a:t>
            </a:r>
            <a:r>
              <a:rPr lang="en-US" sz="1600" dirty="0" smtClean="0">
                <a:latin typeface="+mn-lt"/>
              </a:rPr>
              <a:t>opportunities</a:t>
            </a:r>
            <a:endParaRPr lang="en-GB" sz="16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>
                <a:latin typeface="+mn-lt"/>
              </a:rPr>
              <a:t>Allows you to </a:t>
            </a:r>
            <a:r>
              <a:rPr lang="en-GB" sz="1600" i="1" dirty="0" smtClean="0">
                <a:latin typeface="+mn-lt"/>
              </a:rPr>
              <a:t>design testable applications</a:t>
            </a:r>
            <a:r>
              <a:rPr lang="en-GB" sz="1600" i="1" dirty="0">
                <a:latin typeface="+mn-lt"/>
              </a:rPr>
              <a:t/>
            </a:r>
            <a:br>
              <a:rPr lang="en-GB" sz="1600" i="1" dirty="0">
                <a:latin typeface="+mn-lt"/>
              </a:rPr>
            </a:br>
            <a:endParaRPr lang="en-GB" sz="2000" b="1" dirty="0" smtClean="0">
              <a:latin typeface="+mn-lt"/>
            </a:endParaRPr>
          </a:p>
          <a:p>
            <a:pPr marL="0" indent="0">
              <a:buClrTx/>
            </a:pPr>
            <a:r>
              <a:rPr lang="en-GB" sz="2000" dirty="0" smtClean="0"/>
              <a:t> In your application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/>
              <a:t>Make </a:t>
            </a:r>
            <a:r>
              <a:rPr lang="en-GB" sz="1600" dirty="0"/>
              <a:t>sure all tests pass before changing application code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600" dirty="0" err="1" smtClean="0">
                <a:solidFill>
                  <a:srgbClr val="000000"/>
                </a:solidFill>
                <a:latin typeface="Avenir 45 Book"/>
              </a:rPr>
              <a:t>After</a:t>
            </a:r>
            <a:r>
              <a:rPr lang="es-AR" sz="1600" dirty="0" smtClean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changing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application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code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,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all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tests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should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still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pass</a:t>
            </a:r>
            <a:endParaRPr lang="es-AR" sz="1600" dirty="0">
              <a:solidFill>
                <a:srgbClr val="000000"/>
              </a:solidFill>
              <a:latin typeface="Avenir 45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</a:p>
        </p:txBody>
      </p:sp>
    </p:spTree>
    <p:extLst>
      <p:ext uri="{BB962C8B-B14F-4D97-AF65-F5344CB8AC3E}">
        <p14:creationId xmlns:p14="http://schemas.microsoft.com/office/powerpoint/2010/main" val="1796949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534" y="1394213"/>
            <a:ext cx="1105285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GB" sz="2000" b="1" dirty="0" smtClean="0"/>
              <a:t>Convince yourselves (and your pals!) refactoring is an investment, not a time loss</a:t>
            </a:r>
            <a:r>
              <a:rPr lang="en-GB" sz="2000" b="1" dirty="0" smtClean="0">
                <a:latin typeface="+mn-lt"/>
              </a:rPr>
              <a:t/>
            </a:r>
            <a:br>
              <a:rPr lang="en-GB" sz="2000" b="1" dirty="0" smtClean="0">
                <a:latin typeface="+mn-lt"/>
              </a:rPr>
            </a:br>
            <a:endParaRPr lang="en-GB" sz="2000" b="1" dirty="0" smtClean="0">
              <a:latin typeface="+mn-lt"/>
            </a:endParaRPr>
          </a:p>
        </p:txBody>
      </p:sp>
      <p:pic>
        <p:nvPicPr>
          <p:cNvPr id="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55" y="2261601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39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Legacy Code Change Algorithm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65138" y="1417638"/>
            <a:ext cx="11193462" cy="4710207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ì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271463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"/>
              <a:tabLst>
                <a:tab pos="630238" algn="l"/>
              </a:tabLst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tabLst>
                <a:tab pos="914400" algn="l"/>
              </a:tabLst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200" indent="-18415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Arial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Identify </a:t>
            </a:r>
            <a:r>
              <a:rPr lang="en-US" sz="2000" dirty="0">
                <a:cs typeface="Arial" pitchFamily="34" charset="0"/>
              </a:rPr>
              <a:t>change </a:t>
            </a:r>
            <a:r>
              <a:rPr lang="en-US" sz="2000" dirty="0" smtClean="0">
                <a:cs typeface="Arial" pitchFamily="34" charset="0"/>
              </a:rPr>
              <a:t>points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Find the place where you want to make the next change in order to add features or eliminate bugs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Find test points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Break dependencies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Where it is difficult or impossible to write tests to get coverage of the current behavior at the test points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Pre-refactoring is tricky as you don’t yet have tests to protect you as you work</a:t>
            </a:r>
            <a:endParaRPr lang="en-US" sz="1600" dirty="0">
              <a:cs typeface="Arial" pitchFamily="34" charset="0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Write </a:t>
            </a:r>
            <a:r>
              <a:rPr lang="en-US" sz="2000" dirty="0">
                <a:cs typeface="Arial" pitchFamily="34" charset="0"/>
              </a:rPr>
              <a:t>tests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Make </a:t>
            </a:r>
            <a:r>
              <a:rPr lang="en-US" sz="2000" dirty="0">
                <a:cs typeface="Arial" pitchFamily="34" charset="0"/>
              </a:rPr>
              <a:t>changes and </a:t>
            </a:r>
            <a:r>
              <a:rPr lang="en-US" sz="2000" dirty="0" smtClean="0">
                <a:cs typeface="Arial" pitchFamily="34" charset="0"/>
              </a:rPr>
              <a:t>refactor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Refactor the change point in the normal testable manner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Enjoy the test coverage you’ve built</a:t>
            </a:r>
            <a:endParaRPr 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6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7926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Coding time!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65138" y="1117382"/>
            <a:ext cx="11193462" cy="4710207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ì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271463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"/>
              <a:tabLst>
                <a:tab pos="630238" algn="l"/>
              </a:tabLst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tabLst>
                <a:tab pos="914400" algn="l"/>
              </a:tabLst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200" indent="-18415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Arial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2000" dirty="0" smtClean="0">
                <a:cs typeface="Arial" pitchFamily="34" charset="0"/>
              </a:rPr>
              <a:t>Enunciado </a:t>
            </a:r>
            <a:r>
              <a:rPr lang="es-AR" sz="1600" dirty="0" smtClean="0">
                <a:cs typeface="Arial" pitchFamily="34" charset="0"/>
              </a:rPr>
              <a:t>(</a:t>
            </a:r>
            <a:r>
              <a:rPr lang="es-AR" sz="1600" dirty="0" err="1" smtClean="0">
                <a:cs typeface="Arial" pitchFamily="34" charset="0"/>
              </a:rPr>
              <a:t>oops</a:t>
            </a:r>
            <a:r>
              <a:rPr lang="es-AR" sz="1600" dirty="0" smtClean="0">
                <a:cs typeface="Arial" pitchFamily="34" charset="0"/>
              </a:rPr>
              <a:t>, </a:t>
            </a:r>
            <a:r>
              <a:rPr lang="es-AR" sz="1600" dirty="0" err="1" smtClean="0">
                <a:cs typeface="Arial" pitchFamily="34" charset="0"/>
              </a:rPr>
              <a:t>we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got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the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language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wrong</a:t>
            </a:r>
            <a:r>
              <a:rPr lang="es-AR" sz="1600" dirty="0" smtClean="0">
                <a:cs typeface="Arial" pitchFamily="34" charset="0"/>
              </a:rPr>
              <a:t>!)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Como la empresa está festejando su 10° aniversario, los directivos decidieron ofrecer una promoción especial.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Los clientes que compren frecuentemente serán beneficiados a partir de un esquema de puntos obtenidos mediante cada compra, con los que podrán acceder a beneficios desopilantes.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Los puntos se otorgarán según los siguientes rangos: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entre $1 y $4999: Puntos otorgados = Monto Compra * 1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entre $5000 y $9999: Puntos otorgados = Monto Compra * 2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entre $10000 y $19999: Puntos otorgados = Monto Compra * 3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mayor a $20000: Puntos otorgados = Monto Compra * 4</a:t>
            </a:r>
          </a:p>
          <a:p>
            <a:pPr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2000" dirty="0" smtClean="0">
                <a:cs typeface="Arial" pitchFamily="34" charset="0"/>
              </a:rPr>
              <a:t>Objetivo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Implementar los nuevos requerimientos de negocio, asegurando mediante </a:t>
            </a:r>
            <a:r>
              <a:rPr lang="es-AR" sz="1600" dirty="0" err="1" smtClean="0">
                <a:cs typeface="Arial" pitchFamily="34" charset="0"/>
              </a:rPr>
              <a:t>tests</a:t>
            </a:r>
            <a:r>
              <a:rPr lang="es-AR" sz="1600" dirty="0" smtClean="0">
                <a:cs typeface="Arial" pitchFamily="34" charset="0"/>
              </a:rPr>
              <a:t> unitarios, que se cumplan adecuadamente y que no se vea afectada la funcionalidad actual de la aplicación.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Los </a:t>
            </a:r>
            <a:r>
              <a:rPr lang="es-AR" sz="1600" dirty="0" err="1" smtClean="0">
                <a:cs typeface="Arial" pitchFamily="34" charset="0"/>
              </a:rPr>
              <a:t>tests</a:t>
            </a:r>
            <a:r>
              <a:rPr lang="es-AR" sz="1600" dirty="0" smtClean="0">
                <a:cs typeface="Arial" pitchFamily="34" charset="0"/>
              </a:rPr>
              <a:t> de integración que ya tiene la aplicación deben seguir ejecutando exitosamente.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Se permite (y recomienda!) hacer todos los cambios que sean necesarios para que </a:t>
            </a:r>
            <a:br>
              <a:rPr lang="es-AR" sz="1600" dirty="0" smtClean="0">
                <a:cs typeface="Arial" pitchFamily="34" charset="0"/>
              </a:rPr>
            </a:br>
            <a:r>
              <a:rPr lang="es-AR" sz="1600" dirty="0" smtClean="0">
                <a:cs typeface="Arial" pitchFamily="34" charset="0"/>
              </a:rPr>
              <a:t>la aplicación sea </a:t>
            </a:r>
            <a:r>
              <a:rPr lang="es-AR" sz="1600" dirty="0" err="1" smtClean="0">
                <a:cs typeface="Arial" pitchFamily="34" charset="0"/>
              </a:rPr>
              <a:t>testeable</a:t>
            </a:r>
            <a:r>
              <a:rPr lang="es-AR" sz="1600" dirty="0" smtClean="0">
                <a:cs typeface="Arial" pitchFamily="34" charset="0"/>
              </a:rPr>
              <a:t>.</a:t>
            </a:r>
            <a:endParaRPr lang="es-AR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40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Questions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03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advantages would you have by incorporating these practices in your current project?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What’s your take on </a:t>
            </a:r>
            <a:r>
              <a:rPr lang="en-GB" smtClean="0">
                <a:latin typeface="Avenir 45 Book (Body)"/>
              </a:rPr>
              <a:t>the concepts </a:t>
            </a:r>
            <a:r>
              <a:rPr lang="en-GB" dirty="0" smtClean="0">
                <a:latin typeface="Avenir 45 Book (Body)"/>
              </a:rPr>
              <a:t>of today’s talk?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I have inherited non-testable legacy code. Where do I start?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 smtClean="0">
                <a:latin typeface="Avenir 45 Book (Body)"/>
              </a:rPr>
              <a:t>These practices: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 your code more maintainable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 the number of errors in the final product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early detection of errors in the development environment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Reduce development and maintenance time over the project’s lifecycle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Avenir 45 Book (Body)"/>
              </a:rPr>
              <a:t> Improve the quality of the final product</a:t>
            </a:r>
            <a:endParaRPr lang="en-GB" b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US" dirty="0" smtClean="0">
                <a:latin typeface="Avenir 45 Book (Body)"/>
              </a:rPr>
              <a:t>These </a:t>
            </a:r>
            <a:r>
              <a:rPr lang="en-US" dirty="0">
                <a:latin typeface="Avenir 45 Book (Body)"/>
              </a:rPr>
              <a:t>practices </a:t>
            </a:r>
            <a:r>
              <a:rPr lang="en-US" dirty="0" smtClean="0">
                <a:latin typeface="Avenir 45 Book (Body)"/>
              </a:rPr>
              <a:t>will also</a:t>
            </a:r>
            <a:r>
              <a:rPr lang="en-GB" dirty="0" smtClean="0">
                <a:latin typeface="Avenir 45 Book (Body)"/>
              </a:rPr>
              <a:t>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Improve the development team’s internal organization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Maintain a current build always available for testing, demos or deployment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you to generate metrics of code quality, test coverage, etc.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81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Part III: Scenes of the next episode…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s-AR" dirty="0" err="1"/>
              <a:t>Unit</a:t>
            </a:r>
            <a:r>
              <a:rPr lang="es-AR" dirty="0"/>
              <a:t> </a:t>
            </a:r>
            <a:r>
              <a:rPr lang="es-AR" dirty="0" err="1"/>
              <a:t>Testing</a:t>
            </a:r>
            <a:r>
              <a:rPr lang="es-AR" dirty="0"/>
              <a:t> JavaScript </a:t>
            </a:r>
            <a:r>
              <a:rPr lang="es-AR" dirty="0" err="1"/>
              <a:t>views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49" y="2434854"/>
            <a:ext cx="5391902" cy="2943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72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Thanks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Database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88" y="1323571"/>
            <a:ext cx="8541224" cy="460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71" y="1201003"/>
            <a:ext cx="5178241" cy="481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728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8" y="1201003"/>
            <a:ext cx="5428625" cy="504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637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87" y="1196616"/>
            <a:ext cx="4318809" cy="483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490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1" y="1114268"/>
            <a:ext cx="5624143" cy="523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26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1210</Words>
  <Application>Microsoft Office PowerPoint</Application>
  <PresentationFormat>Widescreen</PresentationFormat>
  <Paragraphs>232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Database Integration: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Legacy Code Refactoring: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time!</vt:lpstr>
      <vt:lpstr>PowerPoint Presentation</vt:lpstr>
      <vt:lpstr>PowerPoint Presentation</vt:lpstr>
      <vt:lpstr>Feedback</vt:lpstr>
      <vt:lpstr>PowerPoint Presentation</vt:lpstr>
      <vt:lpstr>Summary</vt:lpstr>
      <vt:lpstr>PowerPoint Presentation</vt:lpstr>
      <vt:lpstr>PowerPoint Presentation</vt:lpstr>
      <vt:lpstr>PowerPoint Presentation</vt:lpstr>
      <vt:lpstr>Thanks!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2016-04-19T14:09:43Z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