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7"/>
  </p:notesMasterIdLst>
  <p:handoutMasterIdLst>
    <p:handoutMasterId r:id="rId38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408" r:id="rId19"/>
    <p:sldId id="396" r:id="rId20"/>
    <p:sldId id="388" r:id="rId21"/>
    <p:sldId id="406" r:id="rId22"/>
    <p:sldId id="397" r:id="rId23"/>
    <p:sldId id="398" r:id="rId24"/>
    <p:sldId id="399" r:id="rId25"/>
    <p:sldId id="390" r:id="rId26"/>
    <p:sldId id="407" r:id="rId27"/>
    <p:sldId id="389" r:id="rId28"/>
    <p:sldId id="387" r:id="rId29"/>
    <p:sldId id="383" r:id="rId30"/>
    <p:sldId id="384" r:id="rId31"/>
    <p:sldId id="378" r:id="rId32"/>
    <p:sldId id="382" r:id="rId33"/>
    <p:sldId id="386" r:id="rId34"/>
    <p:sldId id="385" r:id="rId35"/>
    <p:sldId id="34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51359" cy="4883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Test Initialization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Initialize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database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context</a:t>
            </a:r>
            <a:r>
              <a:rPr lang="es-AR" sz="1800" dirty="0">
                <a:latin typeface="+mn-lt"/>
              </a:rPr>
              <a:t> and/</a:t>
            </a:r>
            <a:r>
              <a:rPr lang="es-AR" sz="1800" dirty="0" err="1">
                <a:latin typeface="+mn-lt"/>
              </a:rPr>
              <a:t>or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transactions</a:t>
            </a:r>
            <a:endParaRPr lang="es-AR" sz="1800" dirty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Add</a:t>
            </a:r>
            <a:r>
              <a:rPr lang="es-AR" sz="1800" dirty="0">
                <a:latin typeface="+mn-lt"/>
              </a:rPr>
              <a:t> test data </a:t>
            </a:r>
            <a:r>
              <a:rPr lang="es-AR" sz="1800" dirty="0" err="1">
                <a:latin typeface="+mn-lt"/>
              </a:rPr>
              <a:t>that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you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may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need</a:t>
            </a:r>
            <a:r>
              <a:rPr lang="es-AR" sz="1800" dirty="0">
                <a:latin typeface="+mn-lt"/>
              </a:rPr>
              <a:t> in </a:t>
            </a:r>
            <a:r>
              <a:rPr lang="es-AR" sz="1800" dirty="0" err="1">
                <a:latin typeface="+mn-lt"/>
              </a:rPr>
              <a:t>tests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171450" indent="-171450">
              <a:buClrTx/>
            </a:pPr>
            <a:r>
              <a:rPr lang="es-AR" sz="2000" dirty="0" smtClean="0">
                <a:latin typeface="+mn-lt"/>
              </a:rPr>
              <a:t>Test </a:t>
            </a:r>
            <a:r>
              <a:rPr lang="es-AR" sz="2000" dirty="0" err="1" smtClean="0">
                <a:latin typeface="+mn-lt"/>
              </a:rPr>
              <a:t>Cleanup</a:t>
            </a:r>
            <a:endParaRPr lang="es-AR" sz="20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Return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its</a:t>
            </a:r>
            <a:r>
              <a:rPr lang="es-AR" sz="1800" dirty="0" smtClean="0">
                <a:latin typeface="+mn-lt"/>
              </a:rPr>
              <a:t> original </a:t>
            </a:r>
            <a:r>
              <a:rPr lang="es-AR" sz="1800" dirty="0" err="1" smtClean="0">
                <a:latin typeface="+mn-lt"/>
              </a:rPr>
              <a:t>state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allow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tests</a:t>
            </a:r>
            <a:r>
              <a:rPr lang="es-AR" sz="1800" dirty="0" smtClean="0">
                <a:latin typeface="+mn-lt"/>
              </a:rPr>
              <a:t> to be run </a:t>
            </a:r>
            <a:r>
              <a:rPr lang="es-AR" sz="1800" dirty="0" err="1" smtClean="0">
                <a:latin typeface="+mn-lt"/>
              </a:rPr>
              <a:t>multiple</a:t>
            </a:r>
            <a:r>
              <a:rPr lang="es-AR" sz="1800" dirty="0" smtClean="0">
                <a:latin typeface="+mn-lt"/>
              </a:rPr>
              <a:t> times </a:t>
            </a:r>
            <a:r>
              <a:rPr lang="es-AR" sz="1800" dirty="0" err="1" smtClean="0">
                <a:latin typeface="+mn-lt"/>
              </a:rPr>
              <a:t>with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expected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result</a:t>
            </a:r>
            <a:r>
              <a:rPr lang="es-AR" sz="1800" dirty="0" smtClean="0">
                <a:latin typeface="+mn-lt"/>
              </a:rPr>
              <a:t>*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Delete</a:t>
            </a:r>
            <a:r>
              <a:rPr lang="es-AR" sz="1800" dirty="0" smtClean="0">
                <a:latin typeface="+mn-lt"/>
              </a:rPr>
              <a:t> test data and/</a:t>
            </a:r>
            <a:r>
              <a:rPr lang="es-AR" sz="1800" dirty="0" err="1" smtClean="0">
                <a:latin typeface="+mn-lt"/>
              </a:rPr>
              <a:t>or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rollback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transactions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Make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sure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connections</a:t>
            </a:r>
            <a:r>
              <a:rPr lang="es-AR" sz="1800" dirty="0" smtClean="0">
                <a:latin typeface="+mn-lt"/>
              </a:rPr>
              <a:t> are </a:t>
            </a:r>
            <a:r>
              <a:rPr lang="es-AR" sz="1800" dirty="0" err="1" smtClean="0">
                <a:latin typeface="+mn-lt"/>
              </a:rPr>
              <a:t>disposed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 smtClean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r>
              <a:rPr lang="es-AR" sz="1400" dirty="0" smtClean="0">
                <a:latin typeface="+mn-lt"/>
              </a:rPr>
              <a:t>(*) Be </a:t>
            </a:r>
            <a:r>
              <a:rPr lang="es-AR" sz="1400" dirty="0" err="1" smtClean="0">
                <a:latin typeface="+mn-lt"/>
              </a:rPr>
              <a:t>careful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with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identity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IDs</a:t>
            </a:r>
            <a:r>
              <a:rPr lang="es-AR" sz="1400" dirty="0" smtClean="0">
                <a:latin typeface="+mn-lt"/>
              </a:rPr>
              <a:t>!</a:t>
            </a:r>
            <a:endParaRPr lang="es-AR" sz="14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9572" y="1228035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 smtClean="0">
                <a:latin typeface="Avenir 45 Book (Body)"/>
              </a:rPr>
              <a:t>Integration tests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Complementary to unit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Uses dependencies such as to a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May be used to test stored procedures and calls to external applications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Are less performant than unit tests and sometimes executed less often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Focus on methods with dependencies, not end-to-end application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latin typeface="Avenir 45 Book (Body)"/>
            </a:endParaRPr>
          </a:p>
          <a:p>
            <a:pPr>
              <a:buClrTx/>
            </a:pPr>
            <a:r>
              <a:rPr lang="en-GB" sz="2000" dirty="0" smtClean="0">
                <a:latin typeface="Avenir 45 Book (Body)"/>
              </a:rPr>
              <a:t>How </a:t>
            </a:r>
            <a:r>
              <a:rPr lang="en-GB" sz="2000" dirty="0">
                <a:latin typeface="Avenir 45 Book (Body)"/>
              </a:rPr>
              <a:t>to write </a:t>
            </a:r>
            <a:r>
              <a:rPr lang="en-GB" sz="2000" dirty="0" smtClean="0">
                <a:latin typeface="Avenir 45 Book (Body)"/>
              </a:rPr>
              <a:t>integration tests</a:t>
            </a:r>
            <a:r>
              <a:rPr lang="en-GB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</a:t>
            </a:r>
            <a:r>
              <a:rPr lang="en-US" sz="1800" dirty="0" smtClean="0">
                <a:latin typeface="Avenir 45 Book (Body)"/>
              </a:rPr>
              <a:t>results</a:t>
            </a:r>
            <a:endParaRPr lang="en-US" sz="1800" dirty="0">
              <a:latin typeface="Avenir 45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448800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 smtClean="0">
                <a:latin typeface="Avenir 45 Book (Body)"/>
              </a:rPr>
              <a:t>A </a:t>
            </a:r>
            <a:r>
              <a:rPr lang="en-US" sz="2000" dirty="0">
                <a:latin typeface="Avenir 45 Book (Body)"/>
              </a:rPr>
              <a:t>good </a:t>
            </a:r>
            <a:r>
              <a:rPr lang="en-US" sz="2000" dirty="0" smtClean="0">
                <a:latin typeface="Avenir 45 Book (Body)"/>
              </a:rPr>
              <a:t>integration test</a:t>
            </a:r>
            <a:r>
              <a:rPr lang="en-US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Avenir 45 Book (Body)"/>
              </a:rPr>
              <a:t>Uses dependencies in a controlled way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Documents </a:t>
            </a:r>
            <a:r>
              <a:rPr lang="en-US" sz="1800" dirty="0">
                <a:latin typeface="Avenir 45 Book (Body)"/>
              </a:rPr>
              <a:t>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Can </a:t>
            </a:r>
            <a:r>
              <a:rPr lang="en-US" sz="1800" dirty="0">
                <a:latin typeface="Avenir 45 Book (Body)"/>
              </a:rPr>
              <a:t>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2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Refer </a:t>
            </a:r>
            <a:r>
              <a:rPr lang="en-GB" sz="2000" dirty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Tip 8: Create </a:t>
            </a:r>
            <a:r>
              <a:rPr lang="en-US" sz="2000" dirty="0" err="1">
                <a:latin typeface="+mn-lt"/>
              </a:rPr>
              <a:t>MSBuild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configuration</a:t>
            </a:r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Add Integration tests to your </a:t>
            </a:r>
            <a:r>
              <a:rPr lang="en-US" sz="2000" dirty="0" err="1" smtClean="0">
                <a:latin typeface="+mn-lt"/>
              </a:rPr>
              <a:t>MSBuild</a:t>
            </a:r>
            <a:r>
              <a:rPr lang="en-US" sz="2000" dirty="0" smtClean="0">
                <a:latin typeface="+mn-lt"/>
              </a:rPr>
              <a:t>, just as you did with your Unit tests!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Check</a:t>
            </a:r>
            <a:r>
              <a:rPr lang="es-AR" sz="2000" dirty="0">
                <a:latin typeface="+mn-lt"/>
              </a:rPr>
              <a:t>-in </a:t>
            </a:r>
            <a:r>
              <a:rPr lang="es-AR" sz="2000" dirty="0" err="1">
                <a:latin typeface="+mn-lt"/>
              </a:rPr>
              <a:t>changes</a:t>
            </a:r>
            <a:r>
              <a:rPr lang="es-AR" sz="2000" dirty="0">
                <a:latin typeface="+mn-lt"/>
              </a:rPr>
              <a:t> so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Integration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tests</a:t>
            </a:r>
            <a:r>
              <a:rPr lang="es-AR" sz="2000" dirty="0">
                <a:latin typeface="+mn-lt"/>
              </a:rPr>
              <a:t> are run </a:t>
            </a:r>
            <a:r>
              <a:rPr lang="es-AR" sz="2000" dirty="0" err="1">
                <a:latin typeface="+mn-lt"/>
              </a:rPr>
              <a:t>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your</a:t>
            </a:r>
            <a:r>
              <a:rPr lang="es-AR" sz="2000" dirty="0">
                <a:latin typeface="+mn-lt"/>
              </a:rPr>
              <a:t> CI </a:t>
            </a:r>
            <a:r>
              <a:rPr lang="es-AR" sz="2000" dirty="0" smtClean="0">
                <a:latin typeface="+mn-lt"/>
              </a:rPr>
              <a:t>server</a:t>
            </a:r>
            <a:br>
              <a:rPr lang="es-AR" sz="2000" dirty="0" smtClean="0">
                <a:latin typeface="+mn-lt"/>
              </a:rPr>
            </a:b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have</a:t>
            </a:r>
            <a:r>
              <a:rPr lang="es-AR" sz="2000" b="1" dirty="0" smtClean="0">
                <a:latin typeface="+mn-lt"/>
              </a:rPr>
              <a:t> a </a:t>
            </a:r>
            <a:r>
              <a:rPr lang="es-AR" sz="2000" b="1" dirty="0" err="1" smtClean="0">
                <a:latin typeface="+mn-lt"/>
              </a:rPr>
              <a:t>fully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testable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application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congratulations</a:t>
            </a:r>
            <a:r>
              <a:rPr lang="es-AR" sz="2000" b="1" dirty="0" smtClean="0">
                <a:latin typeface="+mn-lt"/>
              </a:rPr>
              <a:t>!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make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sure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keep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your</a:t>
            </a:r>
            <a:r>
              <a:rPr lang="es-AR" sz="2000" b="1" dirty="0" smtClean="0">
                <a:latin typeface="+mn-lt"/>
              </a:rPr>
              <a:t> test </a:t>
            </a:r>
            <a:r>
              <a:rPr lang="es-AR" sz="2000" b="1" dirty="0" err="1" smtClean="0">
                <a:latin typeface="+mn-lt"/>
              </a:rPr>
              <a:t>coverage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high</a:t>
            </a:r>
            <a:r>
              <a:rPr lang="es-AR" sz="2000" b="1" dirty="0" smtClean="0">
                <a:latin typeface="+mn-lt"/>
              </a:rPr>
              <a:t>!</a:t>
            </a:r>
            <a:r>
              <a:rPr lang="es-AR" sz="2000" dirty="0" smtClean="0">
                <a:latin typeface="+mn-lt"/>
              </a:rPr>
              <a:t/>
            </a:r>
            <a:br>
              <a:rPr lang="es-AR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6500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Making changes to legacy code raises two alternatives: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Edit and pray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Cover and modify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>
                <a:latin typeface="+mn-lt"/>
              </a:rPr>
              <a:t>Refactoring </a:t>
            </a:r>
            <a:r>
              <a:rPr lang="en-US" sz="2000" dirty="0" smtClean="0">
                <a:latin typeface="+mn-lt"/>
              </a:rPr>
              <a:t>dilemma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When we change code, we should have tests in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place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To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put tests in place, we often have to change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Legacy code often: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dependencies coupled to concrete implementations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Uses singletons and static variables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significant work happening in the constructor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objects that cannot be easily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created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Usually has code with multiple responsibilities (not-SOLID)</a:t>
            </a: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n-US" sz="1600" dirty="0">
              <a:latin typeface="+mn-lt"/>
            </a:endParaRPr>
          </a:p>
          <a:p>
            <a:pPr marL="285750" indent="-285750">
              <a:buClrTx/>
            </a:pPr>
            <a:endParaRPr lang="es-AR" sz="22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Working with Legacy Code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4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97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Extract concrete implementations to interfaces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1: Program to an interface, not an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implementation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2: Use constructor dependency injection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Allows you to mock dependencies for unit testing</a:t>
            </a: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Careful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with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hidden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Eg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. Constructor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creates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instance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of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another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class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When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adding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constructors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for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injection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,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keep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a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parameterless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constructor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avoid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changing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existing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Use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wrappers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decouple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from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third-party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libraries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cannot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instanciate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7: Use wrappers to encapsulate static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Keep best practices for writing testable code in mind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3: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+mn-cs"/>
              </a:rPr>
              <a:t>Favour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 composition over inheritance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6: Writing Testable Code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Decoupling made your application testable, test it!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4: Generate Unit tests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5: Mock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Run tests on your CI server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8: Create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cs typeface="+mn-cs"/>
              </a:rPr>
              <a:t>MSBuild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 configuration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9: Upload solution to CI server</a:t>
            </a:r>
            <a:endParaRPr lang="en-GB" sz="1800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>
                <a:latin typeface="+mn-lt"/>
              </a:rPr>
              <a:t> Ensure tests properly test the expected application </a:t>
            </a:r>
            <a:r>
              <a:rPr lang="en-GB" sz="2000" dirty="0" smtClean="0">
                <a:latin typeface="+mn-lt"/>
              </a:rPr>
              <a:t>behaviour</a:t>
            </a:r>
            <a:endParaRPr lang="en-GB" sz="2000" dirty="0" smtClean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298677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US" sz="2000" dirty="0" smtClean="0"/>
              <a:t> Code </a:t>
            </a:r>
            <a:r>
              <a:rPr lang="en-US" sz="2000" dirty="0"/>
              <a:t>refactoring is the process of restructuring existing computer code </a:t>
            </a:r>
            <a:r>
              <a:rPr lang="en-US" sz="2000" dirty="0" smtClean="0"/>
              <a:t>without </a:t>
            </a:r>
            <a:r>
              <a:rPr lang="en-US" sz="2000" dirty="0"/>
              <a:t>changing its external </a:t>
            </a:r>
            <a:r>
              <a:rPr lang="en-US" sz="2000" dirty="0" smtClean="0"/>
              <a:t>behavior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Advantages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code readability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Reduced complexity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source code maintainability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Improved </a:t>
            </a:r>
            <a:r>
              <a:rPr lang="en-GB" sz="1600" dirty="0">
                <a:latin typeface="+mn-lt"/>
              </a:rPr>
              <a:t>c</a:t>
            </a:r>
            <a:r>
              <a:rPr lang="en-GB" sz="1600" dirty="0" smtClean="0">
                <a:latin typeface="+mn-lt"/>
              </a:rPr>
              <a:t>ode extensibility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/>
              <a:t>Identify hidden, dormant or undiscovered </a:t>
            </a:r>
            <a:r>
              <a:rPr lang="en-GB" sz="1600" dirty="0" smtClean="0"/>
              <a:t>bugs</a:t>
            </a:r>
            <a:endParaRPr lang="en-US" sz="1600" dirty="0" smtClean="0"/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/>
              <a:t>Helps </a:t>
            </a:r>
            <a:r>
              <a:rPr lang="en-US" sz="1600" dirty="0"/>
              <a:t>identify improvement </a:t>
            </a:r>
            <a:r>
              <a:rPr lang="en-US" sz="1600" dirty="0" smtClean="0"/>
              <a:t>opportunities</a:t>
            </a:r>
            <a:endParaRPr lang="en-GB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Allows you to </a:t>
            </a:r>
            <a:r>
              <a:rPr lang="en-GB" sz="1600" i="1" dirty="0" smtClean="0">
                <a:latin typeface="+mn-lt"/>
              </a:rPr>
              <a:t>design testable applications</a:t>
            </a:r>
            <a:r>
              <a:rPr lang="en-GB" sz="1600" i="1" dirty="0">
                <a:latin typeface="+mn-lt"/>
              </a:rPr>
              <a:t/>
            </a:r>
            <a:br>
              <a:rPr lang="en-GB" sz="1600" i="1" dirty="0">
                <a:latin typeface="+mn-lt"/>
              </a:rPr>
            </a:br>
            <a:endParaRPr lang="en-GB" sz="2000" b="1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/>
              <a:t> In your application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/>
              <a:t>Make </a:t>
            </a:r>
            <a:r>
              <a:rPr lang="en-GB" sz="1600" dirty="0"/>
              <a:t>sure all tests pass before changing application 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After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changing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application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code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tests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should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still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pass</a:t>
            </a:r>
            <a:endParaRPr lang="es-AR" sz="1600" dirty="0">
              <a:solidFill>
                <a:srgbClr val="000000"/>
              </a:solidFill>
              <a:latin typeface="Avenir 45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394213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GB" sz="2000" b="1" dirty="0" smtClean="0"/>
              <a:t>Convince yourselves (and your pals!) refactoring is an investment, not a time loss</a:t>
            </a:r>
            <a:r>
              <a:rPr lang="en-GB" sz="2000" b="1" dirty="0" smtClean="0">
                <a:latin typeface="+mn-lt"/>
              </a:rPr>
              <a:t/>
            </a:r>
            <a:br>
              <a:rPr lang="en-GB" sz="2000" b="1" dirty="0" smtClean="0">
                <a:latin typeface="+mn-lt"/>
              </a:rPr>
            </a:br>
            <a:endParaRPr lang="en-GB" sz="2000" b="1" dirty="0" smtClean="0">
              <a:latin typeface="+mn-lt"/>
            </a:endParaRPr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261601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Legacy Code Change Algorithm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417638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Identify </a:t>
            </a:r>
            <a:r>
              <a:rPr lang="en-US" sz="2000" dirty="0">
                <a:cs typeface="Arial" pitchFamily="34" charset="0"/>
              </a:rPr>
              <a:t>change </a:t>
            </a:r>
            <a:r>
              <a:rPr lang="en-US" sz="2000" dirty="0" smtClean="0">
                <a:cs typeface="Arial" pitchFamily="34" charset="0"/>
              </a:rPr>
              <a:t>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Find the place where you want to make the next change in order to add features </a:t>
            </a:r>
            <a:r>
              <a:rPr lang="en-US" sz="1600" dirty="0" smtClean="0">
                <a:cs typeface="Arial" pitchFamily="34" charset="0"/>
              </a:rPr>
              <a:t>or </a:t>
            </a:r>
            <a:r>
              <a:rPr lang="en-US" sz="1600" dirty="0" smtClean="0">
                <a:cs typeface="Arial" pitchFamily="34" charset="0"/>
              </a:rPr>
              <a:t>eliminate bugs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Find test points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Break dependencies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Where it is difficult or impossible to write tests to get coverage of the current behavior at the test 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Pre-refactoring is tricky as you don’t yet have tests to protect you as you work</a:t>
            </a:r>
            <a:endParaRPr lang="en-US" sz="1600" dirty="0">
              <a:cs typeface="Arial" pitchFamily="34" charset="0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Write </a:t>
            </a:r>
            <a:r>
              <a:rPr lang="en-US" sz="2000" dirty="0">
                <a:cs typeface="Arial" pitchFamily="34" charset="0"/>
              </a:rPr>
              <a:t>tests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Make </a:t>
            </a:r>
            <a:r>
              <a:rPr lang="en-US" sz="2000" dirty="0">
                <a:cs typeface="Arial" pitchFamily="34" charset="0"/>
              </a:rPr>
              <a:t>changes and </a:t>
            </a:r>
            <a:r>
              <a:rPr lang="en-US" sz="2000" dirty="0" smtClean="0">
                <a:cs typeface="Arial" pitchFamily="34" charset="0"/>
              </a:rPr>
              <a:t>refactor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Refactor the change point in the normal testable manner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Enjoy the test coverage you’ve built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6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No, it’s over, just kidding…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1028</Words>
  <Application>Microsoft Office PowerPoint</Application>
  <PresentationFormat>Widescreen</PresentationFormat>
  <Paragraphs>218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2015-10-20T13:16:43Z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