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7"/>
  </p:notesMasterIdLst>
  <p:handoutMasterIdLst>
    <p:handoutMasterId r:id="rId38"/>
  </p:handoutMasterIdLst>
  <p:sldIdLst>
    <p:sldId id="321" r:id="rId4"/>
    <p:sldId id="327" r:id="rId5"/>
    <p:sldId id="366" r:id="rId6"/>
    <p:sldId id="343" r:id="rId7"/>
    <p:sldId id="358" r:id="rId8"/>
    <p:sldId id="400" r:id="rId9"/>
    <p:sldId id="401" r:id="rId10"/>
    <p:sldId id="402" r:id="rId11"/>
    <p:sldId id="403" r:id="rId12"/>
    <p:sldId id="404" r:id="rId13"/>
    <p:sldId id="391" r:id="rId14"/>
    <p:sldId id="392" r:id="rId15"/>
    <p:sldId id="405" r:id="rId16"/>
    <p:sldId id="394" r:id="rId17"/>
    <p:sldId id="395" r:id="rId18"/>
    <p:sldId id="408" r:id="rId19"/>
    <p:sldId id="396" r:id="rId20"/>
    <p:sldId id="388" r:id="rId21"/>
    <p:sldId id="406" r:id="rId22"/>
    <p:sldId id="397" r:id="rId23"/>
    <p:sldId id="398" r:id="rId24"/>
    <p:sldId id="399" r:id="rId25"/>
    <p:sldId id="390" r:id="rId26"/>
    <p:sldId id="407" r:id="rId27"/>
    <p:sldId id="389" r:id="rId28"/>
    <p:sldId id="387" r:id="rId29"/>
    <p:sldId id="383" r:id="rId30"/>
    <p:sldId id="384" r:id="rId31"/>
    <p:sldId id="378" r:id="rId32"/>
    <p:sldId id="382" r:id="rId33"/>
    <p:sldId id="386" r:id="rId34"/>
    <p:sldId id="385" r:id="rId35"/>
    <p:sldId id="3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II: DB </a:t>
            </a:r>
            <a:r>
              <a:rPr lang="es-AR" sz="2400" dirty="0" err="1" smtClean="0"/>
              <a:t>Integration</a:t>
            </a:r>
            <a:r>
              <a:rPr lang="es-AR" sz="2400" dirty="0" smtClean="0"/>
              <a:t> &amp; </a:t>
            </a:r>
            <a:r>
              <a:rPr lang="es-AR" sz="2400" dirty="0" err="1" smtClean="0"/>
              <a:t>Legacy</a:t>
            </a:r>
            <a:r>
              <a:rPr lang="es-AR" sz="2400" dirty="0" smtClean="0"/>
              <a:t> </a:t>
            </a:r>
            <a:r>
              <a:rPr lang="es-AR" sz="2400" dirty="0" err="1" smtClean="0"/>
              <a:t>Code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2" y="1173708"/>
            <a:ext cx="5559775" cy="517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06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Generate “master” data insertion scripts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77" y="1228035"/>
            <a:ext cx="4491613" cy="5025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65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228035"/>
            <a:ext cx="9754961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28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Execute scripts automatically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351248"/>
            <a:ext cx="9326277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7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5135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Test Initialization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Initialize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database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context</a:t>
            </a:r>
            <a:r>
              <a:rPr lang="es-AR" sz="1800" dirty="0">
                <a:latin typeface="+mn-lt"/>
              </a:rPr>
              <a:t> and/</a:t>
            </a:r>
            <a:r>
              <a:rPr lang="es-AR" sz="1800" dirty="0" err="1">
                <a:latin typeface="+mn-lt"/>
              </a:rPr>
              <a:t>or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transactions</a:t>
            </a:r>
            <a:endParaRPr lang="es-AR" sz="1800" dirty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Add</a:t>
            </a:r>
            <a:r>
              <a:rPr lang="es-AR" sz="1800" dirty="0">
                <a:latin typeface="+mn-lt"/>
              </a:rPr>
              <a:t> test data </a:t>
            </a:r>
            <a:r>
              <a:rPr lang="es-AR" sz="1800" dirty="0" err="1">
                <a:latin typeface="+mn-lt"/>
              </a:rPr>
              <a:t>that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you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may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need</a:t>
            </a:r>
            <a:r>
              <a:rPr lang="es-AR" sz="1800" dirty="0">
                <a:latin typeface="+mn-lt"/>
              </a:rPr>
              <a:t> in </a:t>
            </a:r>
            <a:r>
              <a:rPr lang="es-AR" sz="1800" dirty="0" err="1">
                <a:latin typeface="+mn-lt"/>
              </a:rPr>
              <a:t>tests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marL="171450" indent="-171450">
              <a:buClrTx/>
            </a:pPr>
            <a:r>
              <a:rPr lang="es-AR" sz="2000" dirty="0" smtClean="0">
                <a:latin typeface="+mn-lt"/>
              </a:rPr>
              <a:t>Test </a:t>
            </a:r>
            <a:r>
              <a:rPr lang="es-AR" sz="2000" dirty="0" err="1" smtClean="0">
                <a:latin typeface="+mn-lt"/>
              </a:rPr>
              <a:t>Cleanup</a:t>
            </a:r>
            <a:endParaRPr lang="es-AR" sz="20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Return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its</a:t>
            </a:r>
            <a:r>
              <a:rPr lang="es-AR" sz="1800" dirty="0" smtClean="0">
                <a:latin typeface="+mn-lt"/>
              </a:rPr>
              <a:t> original </a:t>
            </a:r>
            <a:r>
              <a:rPr lang="es-AR" sz="1800" dirty="0" err="1" smtClean="0">
                <a:latin typeface="+mn-lt"/>
              </a:rPr>
              <a:t>state</a:t>
            </a:r>
            <a:r>
              <a:rPr lang="es-AR" sz="1800" dirty="0" smtClean="0">
                <a:latin typeface="+mn-lt"/>
              </a:rPr>
              <a:t> to </a:t>
            </a:r>
            <a:r>
              <a:rPr lang="es-AR" sz="1800" dirty="0" err="1" smtClean="0">
                <a:latin typeface="+mn-lt"/>
              </a:rPr>
              <a:t>allow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tests</a:t>
            </a:r>
            <a:r>
              <a:rPr lang="es-AR" sz="1800" dirty="0" smtClean="0">
                <a:latin typeface="+mn-lt"/>
              </a:rPr>
              <a:t> to be run </a:t>
            </a:r>
            <a:r>
              <a:rPr lang="es-AR" sz="1800" dirty="0" err="1" smtClean="0">
                <a:latin typeface="+mn-lt"/>
              </a:rPr>
              <a:t>multiple</a:t>
            </a:r>
            <a:r>
              <a:rPr lang="es-AR" sz="1800" dirty="0" smtClean="0">
                <a:latin typeface="+mn-lt"/>
              </a:rPr>
              <a:t> times </a:t>
            </a:r>
            <a:r>
              <a:rPr lang="es-AR" sz="1800" dirty="0" err="1" smtClean="0">
                <a:latin typeface="+mn-lt"/>
              </a:rPr>
              <a:t>with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the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expected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result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Delete</a:t>
            </a:r>
            <a:r>
              <a:rPr lang="es-AR" sz="1800" dirty="0" smtClean="0">
                <a:latin typeface="+mn-lt"/>
              </a:rPr>
              <a:t> test data and/</a:t>
            </a:r>
            <a:r>
              <a:rPr lang="es-AR" sz="1800" dirty="0" err="1" smtClean="0">
                <a:latin typeface="+mn-lt"/>
              </a:rPr>
              <a:t>or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rollback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transactions</a:t>
            </a:r>
            <a:endParaRPr lang="es-AR" sz="1800" dirty="0" smtClean="0">
              <a:latin typeface="+mn-lt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latin typeface="+mn-lt"/>
              </a:rPr>
              <a:t>Make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sure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database</a:t>
            </a:r>
            <a:r>
              <a:rPr lang="es-AR" sz="1800" dirty="0" smtClean="0">
                <a:latin typeface="+mn-lt"/>
              </a:rPr>
              <a:t> </a:t>
            </a:r>
            <a:r>
              <a:rPr lang="es-AR" sz="1800" dirty="0" err="1" smtClean="0">
                <a:latin typeface="+mn-lt"/>
              </a:rPr>
              <a:t>connections</a:t>
            </a:r>
            <a:r>
              <a:rPr lang="es-AR" sz="1800" dirty="0" smtClean="0">
                <a:latin typeface="+mn-lt"/>
              </a:rPr>
              <a:t> are </a:t>
            </a:r>
            <a:r>
              <a:rPr lang="es-AR" sz="1800" dirty="0" err="1" smtClean="0">
                <a:latin typeface="+mn-lt"/>
              </a:rPr>
              <a:t>disposed</a:t>
            </a:r>
            <a:endParaRPr lang="es-AR" sz="1800" dirty="0">
              <a:latin typeface="+mn-lt"/>
            </a:endParaRPr>
          </a:p>
          <a:p>
            <a:pPr marL="527050" lvl="1" indent="-1714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4: </a:t>
            </a:r>
            <a:r>
              <a:rPr lang="en-US" sz="3600" dirty="0">
                <a:solidFill>
                  <a:schemeClr val="bg1"/>
                </a:solidFill>
              </a:rPr>
              <a:t>Setup test data (initialization &amp; cleanup)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9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9572" y="1228035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 smtClean="0">
                <a:latin typeface="Avenir 45 Book (Body)"/>
              </a:rPr>
              <a:t>Integration tests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Complementary to unit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Uses dependencies such as to a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May be used to test stored procedures and calls to external applications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Are less performant than unit tests and sometimes executed less often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venir 45 Book (Body)"/>
              </a:rPr>
              <a:t>Focus on methods with dependencies, not end-to-end application testing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latin typeface="Avenir 45 Book (Body)"/>
            </a:endParaRPr>
          </a:p>
          <a:p>
            <a:pPr>
              <a:buClrTx/>
            </a:pPr>
            <a:r>
              <a:rPr lang="en-GB" sz="2000" dirty="0" smtClean="0">
                <a:latin typeface="Avenir 45 Book (Body)"/>
              </a:rPr>
              <a:t>How </a:t>
            </a:r>
            <a:r>
              <a:rPr lang="en-GB" sz="2000" dirty="0">
                <a:latin typeface="Avenir 45 Book (Body)"/>
              </a:rPr>
              <a:t>to write </a:t>
            </a:r>
            <a:r>
              <a:rPr lang="en-GB" sz="2000" dirty="0" smtClean="0">
                <a:latin typeface="Avenir 45 Book (Body)"/>
              </a:rPr>
              <a:t>integration tests</a:t>
            </a:r>
            <a:r>
              <a:rPr lang="en-GB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</a:t>
            </a:r>
            <a:r>
              <a:rPr lang="en-US" sz="1800" dirty="0" smtClean="0">
                <a:latin typeface="Avenir 45 Book (Body)"/>
              </a:rPr>
              <a:t>results</a:t>
            </a:r>
            <a:endParaRPr lang="en-US" sz="1800" dirty="0">
              <a:latin typeface="Avenir 45 Book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5: </a:t>
            </a:r>
            <a:r>
              <a:rPr lang="en-US" sz="3600" dirty="0">
                <a:solidFill>
                  <a:schemeClr val="bg1"/>
                </a:solidFill>
              </a:rPr>
              <a:t>Generate Integration tests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534" y="1448800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 smtClean="0">
                <a:latin typeface="Avenir 45 Book (Body)"/>
              </a:rPr>
              <a:t>A </a:t>
            </a:r>
            <a:r>
              <a:rPr lang="en-US" sz="2000" dirty="0">
                <a:latin typeface="Avenir 45 Book (Body)"/>
              </a:rPr>
              <a:t>good </a:t>
            </a:r>
            <a:r>
              <a:rPr lang="en-US" sz="2000" dirty="0" smtClean="0">
                <a:latin typeface="Avenir 45 Book (Body)"/>
              </a:rPr>
              <a:t>integration test</a:t>
            </a:r>
            <a:r>
              <a:rPr lang="en-US" sz="2000" dirty="0">
                <a:latin typeface="Avenir 45 Book (Body)"/>
              </a:rPr>
              <a:t>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Avenir 45 Book (Body)"/>
              </a:rPr>
              <a:t>Uses dependencies in a controlled way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Documents </a:t>
            </a:r>
            <a:r>
              <a:rPr lang="en-US" sz="1800" dirty="0">
                <a:latin typeface="Avenir 45 Book (Body)"/>
              </a:rPr>
              <a:t>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venir 45 Book (Body)"/>
              </a:rPr>
              <a:t>Can </a:t>
            </a:r>
            <a:r>
              <a:rPr lang="en-US" sz="1800" dirty="0">
                <a:latin typeface="Avenir 45 Book (Body)"/>
              </a:rPr>
              <a:t>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20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</a:t>
            </a:r>
            <a:r>
              <a:rPr lang="en-US" sz="3600" dirty="0" smtClean="0">
                <a:solidFill>
                  <a:schemeClr val="bg1"/>
                </a:solidFill>
              </a:rPr>
              <a:t>6: </a:t>
            </a:r>
            <a:r>
              <a:rPr lang="en-US" sz="3600" dirty="0">
                <a:solidFill>
                  <a:schemeClr val="bg1"/>
                </a:solidFill>
              </a:rPr>
              <a:t>Add </a:t>
            </a:r>
            <a:r>
              <a:rPr lang="en-US" sz="3600" dirty="0" smtClean="0">
                <a:solidFill>
                  <a:schemeClr val="bg1"/>
                </a:solidFill>
              </a:rPr>
              <a:t>Integration Tests to </a:t>
            </a:r>
            <a:r>
              <a:rPr lang="en-US" sz="3600" dirty="0" err="1" smtClean="0">
                <a:solidFill>
                  <a:schemeClr val="bg1"/>
                </a:solidFill>
              </a:rPr>
              <a:t>MSBuild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Legacy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Refactoring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56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16500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Making changes to legacy code raises two alternatives: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Edit and pray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  <a:latin typeface="+mn-lt"/>
                <a:cs typeface="+mn-cs"/>
              </a:rPr>
              <a:t>Cover and modify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GB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>
                <a:latin typeface="+mn-lt"/>
              </a:rPr>
              <a:t>Refactoring </a:t>
            </a:r>
            <a:r>
              <a:rPr lang="en-US" sz="2000" dirty="0" smtClean="0">
                <a:latin typeface="+mn-lt"/>
              </a:rPr>
              <a:t>dilemma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When we change code, we should have tests in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place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To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put tests in place, we often have to change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Legacy code often: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dependencies coupled to concrete implementations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Uses singletons and static variables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significant work happening in the constructor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Has objects that cannot be easily created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n-US" sz="1600" dirty="0">
              <a:latin typeface="+mn-lt"/>
            </a:endParaRPr>
          </a:p>
          <a:p>
            <a:pPr marL="285750" indent="-285750">
              <a:buClrTx/>
            </a:pPr>
            <a:endParaRPr lang="es-AR" sz="22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Working with Legacy Code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42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322731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038266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Database Integration: Tips &amp; Samples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2753801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Legacy Code Refactoring: Tips &amp;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4268167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983701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333" y="3497101"/>
            <a:ext cx="5309041" cy="439246"/>
            <a:chOff x="369947" y="1663925"/>
            <a:chExt cx="5309041" cy="439246"/>
          </a:xfrm>
        </p:grpSpPr>
        <p:sp>
          <p:nvSpPr>
            <p:cNvPr id="4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Coding time!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97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Extract concrete implementations to interfaces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1: Program to an interface, not an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implementation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2: Use constructor dependency injection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Allows you to mock dependencies for unit testing</a:t>
            </a: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Careful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with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hidden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Eg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. Constructor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creates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instance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of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another</a:t>
            </a:r>
            <a:r>
              <a:rPr lang="es-AR" sz="18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1800" dirty="0" err="1" smtClean="0">
                <a:solidFill>
                  <a:srgbClr val="000000"/>
                </a:solidFill>
                <a:latin typeface="+mn-lt"/>
                <a:cs typeface="+mn-cs"/>
              </a:rPr>
              <a:t>class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When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adding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constructors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for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dependency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injection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keep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a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parameterless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constructor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avoid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existing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285750" indent="-285750">
              <a:buClrTx/>
            </a:pP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Use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wrappers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to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decouple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from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third-party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libraries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we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cannot</a:t>
            </a:r>
            <a:r>
              <a:rPr lang="es-AR" sz="20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+mn-lt"/>
                <a:cs typeface="+mn-cs"/>
              </a:rPr>
              <a:t>instanciate</a:t>
            </a:r>
            <a:endParaRPr lang="es-AR" sz="20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7: Use wrappers to encapsulate static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Keep best practices for writing testable code in mind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3: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+mn-cs"/>
              </a:rPr>
              <a:t>Favour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 composition over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inheritance</a:t>
            </a:r>
            <a:endParaRPr lang="en-US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6: Writing Testable Code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1: Decouple method code</a:t>
            </a:r>
          </a:p>
        </p:txBody>
      </p:sp>
    </p:spTree>
    <p:extLst>
      <p:ext uri="{BB962C8B-B14F-4D97-AF65-F5344CB8AC3E}">
        <p14:creationId xmlns:p14="http://schemas.microsoft.com/office/powerpoint/2010/main" val="136816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Decoupling made your application testable, test it!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4: Generate Unit tests</a:t>
            </a:r>
            <a:endParaRPr lang="es-AR" sz="1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+mn-lt"/>
                <a:cs typeface="+mn-cs"/>
              </a:rPr>
              <a:t>Tip 5: Mock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dependencies</a:t>
            </a:r>
          </a:p>
          <a:p>
            <a:pPr marL="285750" indent="-285750">
              <a:buClrTx/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+mn-cs"/>
              </a:rPr>
              <a:t>Run tests on your CI server</a:t>
            </a: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8: Create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cs typeface="+mn-cs"/>
              </a:rPr>
              <a:t>MSBuild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 configuration</a:t>
            </a:r>
            <a:endParaRPr lang="es-AR" sz="1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641350" lvl="1" indent="-285750">
              <a:buClrTx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+mn-cs"/>
              </a:rPr>
              <a:t>Tip 9: Upload solution to CI server</a:t>
            </a:r>
            <a:endParaRPr lang="en-GB" sz="1800" dirty="0" smtClean="0">
              <a:latin typeface="+mn-lt"/>
            </a:endParaRP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Ensure tests properly test the expected application behaviour</a:t>
            </a:r>
          </a:p>
          <a:p>
            <a:pPr marL="0" indent="0">
              <a:buClrTx/>
            </a:pPr>
            <a:r>
              <a:rPr lang="en-GB" sz="2000" dirty="0" smtClean="0">
                <a:latin typeface="+mn-lt"/>
              </a:rPr>
              <a:t> Make sure all tests pass before changing application code</a:t>
            </a:r>
            <a:endParaRPr lang="en-GB" sz="2000" dirty="0" smtClean="0">
              <a:latin typeface="+mn-lt"/>
            </a:endParaRPr>
          </a:p>
          <a:p>
            <a:pPr marL="0" indent="0">
              <a:buClrTx/>
            </a:pP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After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changing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application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,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all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tests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should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still</a:t>
            </a:r>
            <a:r>
              <a:rPr lang="es-AR" sz="2000" dirty="0" smtClean="0">
                <a:solidFill>
                  <a:srgbClr val="000000"/>
                </a:solidFill>
                <a:latin typeface="Avenir 45 Book"/>
                <a:cs typeface="+mn-cs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Avenir 45 Book"/>
                <a:cs typeface="+mn-cs"/>
              </a:rPr>
              <a:t>pass</a:t>
            </a:r>
            <a:endParaRPr lang="es-AR" sz="2000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2: Test method</a:t>
            </a:r>
          </a:p>
        </p:txBody>
      </p:sp>
    </p:spTree>
    <p:extLst>
      <p:ext uri="{BB962C8B-B14F-4D97-AF65-F5344CB8AC3E}">
        <p14:creationId xmlns:p14="http://schemas.microsoft.com/office/powerpoint/2010/main" val="234987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Abcdefghi</a:t>
            </a: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</a:p>
        </p:txBody>
      </p:sp>
    </p:spTree>
    <p:extLst>
      <p:ext uri="{BB962C8B-B14F-4D97-AF65-F5344CB8AC3E}">
        <p14:creationId xmlns:p14="http://schemas.microsoft.com/office/powerpoint/2010/main" val="179694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Tip 3: Refactoring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85875"/>
            <a:ext cx="5715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Legacy Code Change Algorithm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65138" y="1417638"/>
            <a:ext cx="11193462" cy="4710207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ì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271463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"/>
              <a:tabLst>
                <a:tab pos="630238" algn="l"/>
              </a:tabLst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3038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tabLst>
                <a:tab pos="914400" algn="l"/>
              </a:tabLst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6200" indent="-18415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Pct val="90000"/>
              <a:buFont typeface="Arial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Identify </a:t>
            </a:r>
            <a:r>
              <a:rPr lang="en-US" sz="2000" dirty="0">
                <a:cs typeface="Arial" pitchFamily="34" charset="0"/>
              </a:rPr>
              <a:t>change </a:t>
            </a:r>
            <a:r>
              <a:rPr lang="en-US" sz="2000" dirty="0" smtClean="0">
                <a:cs typeface="Arial" pitchFamily="34" charset="0"/>
              </a:rPr>
              <a:t>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Find the place where you want to make the next change in order to add features o eliminate bugs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Find test points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Break dependencies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Where it is difficult or impossible to write tests to get coverage of the current behavior at the test points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Pre-refactoring is tricky as you don’t yet have tests to protect you as you work</a:t>
            </a:r>
            <a:endParaRPr lang="en-US" sz="1600" dirty="0">
              <a:cs typeface="Arial" pitchFamily="34" charset="0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Write </a:t>
            </a:r>
            <a:r>
              <a:rPr lang="en-US" sz="2000" dirty="0">
                <a:cs typeface="Arial" pitchFamily="34" charset="0"/>
              </a:rPr>
              <a:t>tests</a:t>
            </a:r>
          </a:p>
          <a:p>
            <a:pPr marL="457200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000" dirty="0" smtClean="0">
                <a:cs typeface="Arial" pitchFamily="34" charset="0"/>
              </a:rPr>
              <a:t> Make </a:t>
            </a:r>
            <a:r>
              <a:rPr lang="en-US" sz="2000" dirty="0">
                <a:cs typeface="Arial" pitchFamily="34" charset="0"/>
              </a:rPr>
              <a:t>changes and </a:t>
            </a:r>
            <a:r>
              <a:rPr lang="en-US" sz="2000" dirty="0" smtClean="0">
                <a:cs typeface="Arial" pitchFamily="34" charset="0"/>
              </a:rPr>
              <a:t>refactor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Refactor the change point in the normal testable manner</a:t>
            </a:r>
          </a:p>
          <a:p>
            <a:pPr marL="735013" lvl="1" indent="-457200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smtClean="0">
                <a:cs typeface="Arial" pitchFamily="34" charset="0"/>
              </a:rPr>
              <a:t>Enjoy the test coverage you’ve built</a:t>
            </a:r>
            <a:endParaRPr 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6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92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I have inherited non-testable legacy code. Where do I start?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No, it’s over, just kidding…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Integration</a:t>
            </a:r>
            <a:r>
              <a:rPr lang="es-AR" dirty="0" smtClean="0"/>
              <a:t>: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88" y="1323571"/>
            <a:ext cx="8541224" cy="460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71" y="1201003"/>
            <a:ext cx="5178241" cy="4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72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08" y="1201003"/>
            <a:ext cx="5428625" cy="504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6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87" y="1196616"/>
            <a:ext cx="4318809" cy="483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9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307571"/>
            <a:ext cx="11013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Tip </a:t>
            </a:r>
            <a:r>
              <a:rPr lang="en-US" sz="2800" dirty="0">
                <a:solidFill>
                  <a:schemeClr val="bg1"/>
                </a:solidFill>
              </a:rPr>
              <a:t>1: Generate creation scripts for DB, Tables, Views, SPs, Functions 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1" y="1114268"/>
            <a:ext cx="5624143" cy="523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26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978</Words>
  <Application>Microsoft Office PowerPoint</Application>
  <PresentationFormat>Widescreen</PresentationFormat>
  <Paragraphs>195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Database Integration: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Legacy Code Refactoring: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time!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2015-09-15T14:02:02Z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