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82" r:id="rId3"/>
    <p:sldId id="277" r:id="rId4"/>
    <p:sldId id="257" r:id="rId5"/>
    <p:sldId id="278" r:id="rId6"/>
    <p:sldId id="281" r:id="rId7"/>
    <p:sldId id="279" r:id="rId8"/>
    <p:sldId id="296" r:id="rId9"/>
    <p:sldId id="291" r:id="rId10"/>
    <p:sldId id="295" r:id="rId11"/>
    <p:sldId id="292" r:id="rId12"/>
    <p:sldId id="293" r:id="rId13"/>
    <p:sldId id="294" r:id="rId14"/>
    <p:sldId id="297" r:id="rId15"/>
    <p:sldId id="283" r:id="rId16"/>
    <p:sldId id="285" r:id="rId17"/>
    <p:sldId id="286" r:id="rId18"/>
    <p:sldId id="287" r:id="rId19"/>
    <p:sldId id="288" r:id="rId20"/>
    <p:sldId id="284" r:id="rId21"/>
    <p:sldId id="259" r:id="rId22"/>
    <p:sldId id="261" r:id="rId23"/>
    <p:sldId id="262" r:id="rId24"/>
    <p:sldId id="260" r:id="rId25"/>
    <p:sldId id="263" r:id="rId26"/>
    <p:sldId id="264" r:id="rId27"/>
    <p:sldId id="265" r:id="rId28"/>
    <p:sldId id="267" r:id="rId29"/>
    <p:sldId id="266" r:id="rId30"/>
    <p:sldId id="268" r:id="rId31"/>
    <p:sldId id="289" r:id="rId32"/>
    <p:sldId id="271" r:id="rId33"/>
    <p:sldId id="273" r:id="rId34"/>
    <p:sldId id="290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68893-EFC1-4971-BA68-4952A5DB73F5}" v="5246" dt="2022-02-22T22:29:27.444"/>
    <p1510:client id="{5B1CA835-DF55-493E-AB5D-56DC0110EBC7}" v="643" dt="2022-02-22T17:50:48.766"/>
    <p1510:client id="{79899078-F93D-4E40-9546-321272B2905F}" v="2102" dt="2022-02-24T07:34:40.351"/>
    <p1510:client id="{7B6F3DA3-A5D4-45C2-9E2F-D2B7EDA7774C}" v="1" dt="2022-02-24T08:54:08.411"/>
    <p1510:client id="{A50E45B9-E4AA-43D6-BC52-AE87911DECE8}" v="13" dt="2022-02-23T17:01:29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5" descr="titel_master_1024_768_rgb">
            <a:extLst>
              <a:ext uri="{FF2B5EF4-FFF2-40B4-BE49-F238E27FC236}">
                <a16:creationId xmlns:a16="http://schemas.microsoft.com/office/drawing/2014/main" id="{F1FBF89B-6FFB-4218-BE4D-7BA77F0563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100C2043-4CE4-48AC-A6B6-C2E47EFB26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95403" y="2565404"/>
            <a:ext cx="10272186" cy="1584326"/>
          </a:xfrm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BD3657-AB15-4566-B930-C2C4CC2D071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95403" y="1773241"/>
            <a:ext cx="10272186" cy="79216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5" name="Picture 23" descr="hm_W_011_1-4">
            <a:extLst>
              <a:ext uri="{FF2B5EF4-FFF2-40B4-BE49-F238E27FC236}">
                <a16:creationId xmlns:a16="http://schemas.microsoft.com/office/drawing/2014/main" id="{978C5977-4038-4D3A-B284-015B2E0CCC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5435" y="269876"/>
            <a:ext cx="2641601" cy="53498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28">
            <a:extLst>
              <a:ext uri="{FF2B5EF4-FFF2-40B4-BE49-F238E27FC236}">
                <a16:creationId xmlns:a16="http://schemas.microsoft.com/office/drawing/2014/main" id="{0076D14D-9742-4033-96C5-BAEBD709D63D}"/>
              </a:ext>
            </a:extLst>
          </p:cNvPr>
          <p:cNvSpPr/>
          <p:nvPr/>
        </p:nvSpPr>
        <p:spPr>
          <a:xfrm>
            <a:off x="1320805" y="6629400"/>
            <a:ext cx="7463369" cy="15240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>
                <a:solidFill>
                  <a:srgbClr val="A4A7A6"/>
                </a:solidFill>
                <a:uFillTx/>
                <a:latin typeface="Arial"/>
              </a:rPr>
              <a:t>Hochschule Mannheim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36500929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0" descr="header_master_1024_133_rgb">
            <a:extLst>
              <a:ext uri="{FF2B5EF4-FFF2-40B4-BE49-F238E27FC236}">
                <a16:creationId xmlns:a16="http://schemas.microsoft.com/office/drawing/2014/main" id="{DBB421F4-248E-492C-9277-9ED66317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1996" cy="118744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56">
            <a:extLst>
              <a:ext uri="{FF2B5EF4-FFF2-40B4-BE49-F238E27FC236}">
                <a16:creationId xmlns:a16="http://schemas.microsoft.com/office/drawing/2014/main" id="{FF22CF41-3A07-4441-96A5-78B2FC4943D4}"/>
              </a:ext>
            </a:extLst>
          </p:cNvPr>
          <p:cNvSpPr/>
          <p:nvPr/>
        </p:nvSpPr>
        <p:spPr>
          <a:xfrm>
            <a:off x="0" y="6553203"/>
            <a:ext cx="12191996" cy="304796"/>
          </a:xfrm>
          <a:prstGeom prst="rect">
            <a:avLst/>
          </a:prstGeom>
          <a:solidFill>
            <a:srgbClr val="A4A7A6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Rectangle 37">
            <a:extLst>
              <a:ext uri="{FF2B5EF4-FFF2-40B4-BE49-F238E27FC236}">
                <a16:creationId xmlns:a16="http://schemas.microsoft.com/office/drawing/2014/main" id="{A16295EB-EC6E-41AF-B43A-E1DAC01D599B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0004" tIns="46798" rIns="90004" bIns="46798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" name="Picture 59" descr="hm_W_011_1-4">
            <a:extLst>
              <a:ext uri="{FF2B5EF4-FFF2-40B4-BE49-F238E27FC236}">
                <a16:creationId xmlns:a16="http://schemas.microsoft.com/office/drawing/2014/main" id="{6B57803D-C45F-4F9F-8A31-B4C7BF3C15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5435" y="269876"/>
            <a:ext cx="2641601" cy="53498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67F69EF-C688-49B1-B895-E0725D15F4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5403" y="1773241"/>
            <a:ext cx="10272186" cy="7921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6A0C8B0-A4ED-4209-861C-5B23A4DB38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320805" y="6629400"/>
            <a:ext cx="6887434" cy="1839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Hochschule Mannheim University of Applied Sciences | Vorname Name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6BA6D4-1F0F-4E04-83BF-7B87FE70A6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809695" y="6550030"/>
            <a:ext cx="2844798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B7FFC8E-B0DE-4EE9-B60E-8D8454DFAB1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3018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0" descr="header_master_1024_133_rgb">
            <a:extLst>
              <a:ext uri="{FF2B5EF4-FFF2-40B4-BE49-F238E27FC236}">
                <a16:creationId xmlns:a16="http://schemas.microsoft.com/office/drawing/2014/main" id="{F3679124-DE03-405A-B060-66B03A8C43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0" y="0"/>
            <a:ext cx="12191996" cy="118744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56">
            <a:extLst>
              <a:ext uri="{FF2B5EF4-FFF2-40B4-BE49-F238E27FC236}">
                <a16:creationId xmlns:a16="http://schemas.microsoft.com/office/drawing/2014/main" id="{89798E7B-0656-4DE4-8CB2-92F3336B5171}"/>
              </a:ext>
            </a:extLst>
          </p:cNvPr>
          <p:cNvSpPr/>
          <p:nvPr/>
        </p:nvSpPr>
        <p:spPr>
          <a:xfrm>
            <a:off x="0" y="6553203"/>
            <a:ext cx="12191996" cy="304796"/>
          </a:xfrm>
          <a:prstGeom prst="rect">
            <a:avLst/>
          </a:prstGeom>
          <a:solidFill>
            <a:srgbClr val="A4A7A6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85995D-7252-41DE-A0D6-D7205B45C6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5403" y="2636836"/>
            <a:ext cx="10272186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76BA37-CFD3-4A7E-83F9-4FBA433974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5403" y="1773241"/>
            <a:ext cx="10272186" cy="7921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EC0020-A28D-4462-B214-D3667CB1307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320805" y="6629400"/>
            <a:ext cx="6887434" cy="18397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en-US"/>
              <a:t>Hochschule Mannheim University of Applied Sciences | Vorname Name</a:t>
            </a:r>
            <a:endParaRPr lang="de-DE"/>
          </a:p>
        </p:txBody>
      </p:sp>
      <p:sp>
        <p:nvSpPr>
          <p:cNvPr id="7" name="Rectangle 37">
            <a:extLst>
              <a:ext uri="{FF2B5EF4-FFF2-40B4-BE49-F238E27FC236}">
                <a16:creationId xmlns:a16="http://schemas.microsoft.com/office/drawing/2014/main" id="{55A64C62-FF8E-44ED-A6C3-16CD5992E57A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0004" tIns="46798" rIns="90004" bIns="46798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" name="Picture 59" descr="hm_W_011_1-4">
            <a:extLst>
              <a:ext uri="{FF2B5EF4-FFF2-40B4-BE49-F238E27FC236}">
                <a16:creationId xmlns:a16="http://schemas.microsoft.com/office/drawing/2014/main" id="{7458C9C6-9845-4B66-93FE-23E44441C4B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15435" y="269876"/>
            <a:ext cx="2641601" cy="53498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Foliennummernplatzhalter 1">
            <a:extLst>
              <a:ext uri="{FF2B5EF4-FFF2-40B4-BE49-F238E27FC236}">
                <a16:creationId xmlns:a16="http://schemas.microsoft.com/office/drawing/2014/main" id="{6767A569-435F-469C-9D25-4EC2F9BE5DC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0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fld id="{2DA9906C-EF84-4013-98E5-933975B0AC3C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marL="0" marR="0" lvl="0" indent="0" algn="l" defTabSz="914400" rtl="0" fontAlgn="auto" hangingPunct="1">
        <a:lnSpc>
          <a:spcPct val="110000"/>
        </a:lnSpc>
        <a:spcBef>
          <a:spcPts val="0"/>
        </a:spcBef>
        <a:spcAft>
          <a:spcPts val="0"/>
        </a:spcAft>
        <a:buNone/>
        <a:tabLst/>
        <a:defRPr lang="de-DE" sz="2200" b="1" i="0" u="none" strike="noStrike" kern="0" cap="none" spc="0" baseline="0">
          <a:solidFill>
            <a:srgbClr val="0F3277"/>
          </a:solidFill>
          <a:uFillTx/>
          <a:latin typeface="Arial"/>
        </a:defRPr>
      </a:lvl1pPr>
    </p:titleStyle>
    <p:bodyStyle>
      <a:lvl1pPr marL="0" marR="0" lvl="0" indent="0" algn="l" defTabSz="914400" rtl="0" fontAlgn="auto" hangingPunct="1">
        <a:lnSpc>
          <a:spcPct val="11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0" cap="none" spc="0" baseline="0">
          <a:solidFill>
            <a:srgbClr val="000000"/>
          </a:solidFill>
          <a:uFillTx/>
          <a:latin typeface="Arial"/>
        </a:defRPr>
      </a:lvl1pPr>
      <a:lvl2pPr marL="182559" marR="0" lvl="1" indent="-180978" algn="l" defTabSz="914400" rtl="0" fontAlgn="auto" hangingPunct="1">
        <a:lnSpc>
          <a:spcPct val="110000"/>
        </a:lnSpc>
        <a:spcBef>
          <a:spcPts val="0"/>
        </a:spcBef>
        <a:spcAft>
          <a:spcPts val="0"/>
        </a:spcAft>
        <a:buSzPct val="100000"/>
        <a:buFont typeface="Arial"/>
        <a:buChar char="•"/>
        <a:tabLst/>
        <a:defRPr lang="de-DE" sz="1800" b="0" i="0" u="none" strike="noStrike" kern="0" cap="none" spc="0" baseline="0">
          <a:solidFill>
            <a:srgbClr val="000000"/>
          </a:solidFill>
          <a:uFillTx/>
          <a:latin typeface="Arial"/>
        </a:defRPr>
      </a:lvl2pPr>
      <a:lvl3pPr marL="366710" marR="0" lvl="2" indent="-182559" algn="l" defTabSz="914400" rtl="0" fontAlgn="auto" hangingPunct="1">
        <a:lnSpc>
          <a:spcPct val="110000"/>
        </a:lnSpc>
        <a:spcBef>
          <a:spcPts val="0"/>
        </a:spcBef>
        <a:spcAft>
          <a:spcPts val="0"/>
        </a:spcAft>
        <a:buSzPct val="100000"/>
        <a:buFont typeface="Arial"/>
        <a:buChar char="•"/>
        <a:tabLst/>
        <a:defRPr lang="de-DE" sz="1800" b="0" i="0" u="none" strike="noStrike" kern="0" cap="none" spc="0" baseline="0">
          <a:solidFill>
            <a:srgbClr val="000000"/>
          </a:solidFill>
          <a:uFillTx/>
          <a:latin typeface="Arial"/>
        </a:defRPr>
      </a:lvl3pPr>
      <a:lvl4pPr marL="552453" marR="0" lvl="3" indent="-184151" algn="l" defTabSz="914400" rtl="0" fontAlgn="auto" hangingPunct="1">
        <a:lnSpc>
          <a:spcPct val="110000"/>
        </a:lnSpc>
        <a:spcBef>
          <a:spcPts val="0"/>
        </a:spcBef>
        <a:spcAft>
          <a:spcPts val="0"/>
        </a:spcAft>
        <a:buSzPct val="100000"/>
        <a:buFont typeface="Arial"/>
        <a:buChar char="•"/>
        <a:tabLst/>
        <a:defRPr lang="de-DE" sz="1800" b="0" i="0" u="none" strike="noStrike" kern="0" cap="none" spc="0" baseline="0">
          <a:solidFill>
            <a:srgbClr val="000000"/>
          </a:solidFill>
          <a:uFillTx/>
          <a:latin typeface="Arial"/>
        </a:defRPr>
      </a:lvl4pPr>
      <a:lvl5pPr marL="738185" marR="0" lvl="4" indent="-184151" algn="l" defTabSz="914400" rtl="0" fontAlgn="auto" hangingPunct="1">
        <a:lnSpc>
          <a:spcPct val="110000"/>
        </a:lnSpc>
        <a:spcBef>
          <a:spcPts val="0"/>
        </a:spcBef>
        <a:spcAft>
          <a:spcPts val="0"/>
        </a:spcAft>
        <a:buSzPct val="100000"/>
        <a:buFont typeface="Arial"/>
        <a:buChar char="•"/>
        <a:tabLst/>
        <a:defRPr lang="de-DE" sz="1800" b="0" i="0" u="none" strike="noStrike" kern="0" cap="none" spc="0" baseline="0">
          <a:solidFill>
            <a:srgbClr val="000000"/>
          </a:solidFill>
          <a:uFillTx/>
          <a:latin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0B66E50B-C6BD-4DB3-9974-291D513F2ABC}"/>
              </a:ext>
            </a:extLst>
          </p:cNvPr>
          <p:cNvSpPr/>
          <p:nvPr/>
        </p:nvSpPr>
        <p:spPr>
          <a:xfrm>
            <a:off x="1172836" y="1355367"/>
            <a:ext cx="7715250" cy="36036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200" kern="1200">
                <a:solidFill>
                  <a:srgbClr val="A1D0E5"/>
                </a:solidFill>
                <a:latin typeface="Arial"/>
                <a:ea typeface="ＭＳ Ｐゴシック"/>
              </a:rPr>
              <a:t>Fakultät für Informationstechnik</a:t>
            </a:r>
            <a:endParaRPr lang="de-DE" sz="2200" b="0" i="0" u="none" strike="noStrike" cap="none" spc="0" baseline="0">
              <a:solidFill>
                <a:srgbClr val="A1D0E5"/>
              </a:solidFill>
              <a:uFillTx/>
              <a:latin typeface="Arial"/>
              <a:ea typeface="ＭＳ Ｐゴシック" pitchFamily="16"/>
              <a:cs typeface="Arial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2A440BF-223A-4D68-9E46-67B7831D40EC}"/>
              </a:ext>
            </a:extLst>
          </p:cNvPr>
          <p:cNvSpPr txBox="1"/>
          <p:nvPr/>
        </p:nvSpPr>
        <p:spPr>
          <a:xfrm>
            <a:off x="1029419" y="1949570"/>
            <a:ext cx="50723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b="1">
                <a:solidFill>
                  <a:schemeClr val="bg1"/>
                </a:solidFill>
                <a:latin typeface="Arial"/>
                <a:ea typeface="+mj-ea"/>
                <a:cs typeface="+mj-cs"/>
              </a:rPr>
              <a:t>PII - Projektlabor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B7D0E2E-02E7-4723-BBB1-6B37925B1695}"/>
              </a:ext>
            </a:extLst>
          </p:cNvPr>
          <p:cNvSpPr txBox="1"/>
          <p:nvPr/>
        </p:nvSpPr>
        <p:spPr>
          <a:xfrm>
            <a:off x="1031533" y="2814115"/>
            <a:ext cx="1048456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Globale Bereitstellung einer Web App in der Public Cloud unter</a:t>
            </a:r>
            <a:endParaRPr lang="de-DE" sz="2800">
              <a:solidFill>
                <a:schemeClr val="bg1">
                  <a:lumMod val="95000"/>
                </a:schemeClr>
              </a:solidFill>
              <a:cs typeface="Calibri" panose="020F0502020204030204"/>
            </a:endParaRPr>
          </a:p>
          <a:p>
            <a:r>
              <a:rPr lang="de-DE" sz="280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Berücksichtigung der Sicherheit und des Datenschutzes</a:t>
            </a:r>
            <a:endParaRPr lang="de-DE" sz="2800">
              <a:solidFill>
                <a:schemeClr val="bg1">
                  <a:lumMod val="95000"/>
                </a:schemeClr>
              </a:solidFill>
              <a:cs typeface="Calibri" panose="020F0502020204030204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FB54B0D-DBD7-4A9F-923A-594E710379F5}"/>
              </a:ext>
            </a:extLst>
          </p:cNvPr>
          <p:cNvSpPr txBox="1"/>
          <p:nvPr/>
        </p:nvSpPr>
        <p:spPr>
          <a:xfrm>
            <a:off x="1029419" y="4001938"/>
            <a:ext cx="617938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A1D0E5"/>
                </a:solidFill>
                <a:latin typeface="Arial"/>
                <a:cs typeface="Arial"/>
              </a:rPr>
              <a:t>Projektlabor Industrial Internet </a:t>
            </a:r>
            <a:r>
              <a:rPr lang="de-DE" err="1">
                <a:solidFill>
                  <a:srgbClr val="A1D0E5"/>
                </a:solidFill>
                <a:latin typeface="Arial"/>
                <a:cs typeface="Arial"/>
              </a:rPr>
              <a:t>of</a:t>
            </a:r>
            <a:r>
              <a:rPr lang="de-DE">
                <a:solidFill>
                  <a:srgbClr val="A1D0E5"/>
                </a:solidFill>
                <a:latin typeface="Arial"/>
                <a:cs typeface="Arial"/>
              </a:rPr>
              <a:t> Things</a:t>
            </a:r>
          </a:p>
          <a:p>
            <a:r>
              <a:rPr lang="de-DE">
                <a:solidFill>
                  <a:srgbClr val="A1D0E5"/>
                </a:solidFill>
                <a:latin typeface="Arial"/>
              </a:rPr>
              <a:t>Nicolas </a:t>
            </a:r>
            <a:r>
              <a:rPr lang="de-DE" err="1">
                <a:solidFill>
                  <a:srgbClr val="A1D0E5"/>
                </a:solidFill>
                <a:latin typeface="Arial"/>
              </a:rPr>
              <a:t>Boskamp</a:t>
            </a:r>
            <a:r>
              <a:rPr lang="de-DE">
                <a:solidFill>
                  <a:srgbClr val="A1D0E5"/>
                </a:solidFill>
                <a:latin typeface="Arial"/>
              </a:rPr>
              <a:t> und Lara Elvira Gómez</a:t>
            </a:r>
            <a:endParaRPr lang="de-DE">
              <a:solidFill>
                <a:srgbClr val="A1D0E5"/>
              </a:solidFill>
              <a:latin typeface="Arial"/>
              <a:cs typeface="Arial"/>
            </a:endParaRPr>
          </a:p>
          <a:p>
            <a:r>
              <a:rPr lang="de-DE">
                <a:solidFill>
                  <a:srgbClr val="A1D0E5"/>
                </a:solidFill>
                <a:latin typeface="Arial"/>
              </a:rPr>
              <a:t>Mannheim, 24.02.2022</a:t>
            </a:r>
            <a:endParaRPr lang="de-DE">
              <a:solidFill>
                <a:srgbClr val="A1D0E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153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10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DBBDB3F-3FC9-4265-9674-CAF255FAA4A0}"/>
              </a:ext>
            </a:extLst>
          </p:cNvPr>
          <p:cNvSpPr txBox="1"/>
          <p:nvPr/>
        </p:nvSpPr>
        <p:spPr>
          <a:xfrm>
            <a:off x="507005" y="1477794"/>
            <a:ext cx="104702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200" b="1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appsettings.json</a:t>
            </a:r>
            <a:endParaRPr lang="de-DE" err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C57E22F-988D-4AD1-AD3F-3216A8683F19}"/>
              </a:ext>
            </a:extLst>
          </p:cNvPr>
          <p:cNvSpPr txBox="1"/>
          <p:nvPr/>
        </p:nvSpPr>
        <p:spPr>
          <a:xfrm>
            <a:off x="1426730" y="2327276"/>
            <a:ext cx="821574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ea typeface="+mn-lt"/>
                <a:cs typeface="+mn-lt"/>
              </a:rPr>
              <a:t>"AzureA</a:t>
            </a:r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dB2C": {</a:t>
            </a:r>
            <a:endParaRPr lang="de-DE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"Instance": "</a:t>
            </a:r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https://&lt;AAD-Name&gt;.b2clogin.com/tfp/</a:t>
            </a:r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",</a:t>
            </a:r>
            <a:endParaRPr lang="de-DE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"Domain": "&lt;AAD </a:t>
            </a:r>
            <a:r>
              <a:rPr lang="de-DE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primary</a:t>
            </a:r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domain</a:t>
            </a:r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&gt;",</a:t>
            </a:r>
            <a:endParaRPr lang="de-DE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"</a:t>
            </a:r>
            <a:r>
              <a:rPr lang="de-DE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TenantId</a:t>
            </a:r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": "&lt;AAD </a:t>
            </a:r>
            <a:r>
              <a:rPr lang="de-DE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tenant-id</a:t>
            </a:r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&gt;",</a:t>
            </a:r>
          </a:p>
          <a:p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"</a:t>
            </a:r>
            <a:r>
              <a:rPr lang="de-DE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ClientId</a:t>
            </a:r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":</a:t>
            </a:r>
            <a:r>
              <a:rPr lang="de-DE">
                <a:ea typeface="+mn-lt"/>
                <a:cs typeface="+mn-lt"/>
              </a:rPr>
              <a:t> "&lt;AAD client-</a:t>
            </a:r>
            <a:r>
              <a:rPr lang="de-DE" err="1">
                <a:ea typeface="+mn-lt"/>
                <a:cs typeface="+mn-lt"/>
              </a:rPr>
              <a:t>id</a:t>
            </a:r>
            <a:r>
              <a:rPr lang="de-DE">
                <a:ea typeface="+mn-lt"/>
                <a:cs typeface="+mn-lt"/>
              </a:rPr>
              <a:t>&gt;",</a:t>
            </a:r>
            <a:endParaRPr lang="de-DE">
              <a:cs typeface="Calibri"/>
            </a:endParaRPr>
          </a:p>
          <a:p>
            <a:r>
              <a:rPr lang="de-DE">
                <a:ea typeface="+mn-lt"/>
                <a:cs typeface="+mn-lt"/>
              </a:rPr>
              <a:t>"</a:t>
            </a:r>
            <a:r>
              <a:rPr lang="de-DE" err="1">
                <a:ea typeface="+mn-lt"/>
                <a:cs typeface="+mn-lt"/>
              </a:rPr>
              <a:t>CallbackPath</a:t>
            </a:r>
            <a:r>
              <a:rPr lang="de-DE">
                <a:ea typeface="+mn-lt"/>
                <a:cs typeface="+mn-lt"/>
              </a:rPr>
              <a:t>": "/</a:t>
            </a:r>
            <a:r>
              <a:rPr lang="de-DE" err="1">
                <a:ea typeface="+mn-lt"/>
                <a:cs typeface="+mn-lt"/>
              </a:rPr>
              <a:t>signin-oidc</a:t>
            </a:r>
            <a:r>
              <a:rPr lang="de-DE">
                <a:ea typeface="+mn-lt"/>
                <a:cs typeface="+mn-lt"/>
              </a:rPr>
              <a:t>",</a:t>
            </a:r>
            <a:endParaRPr lang="de-DE"/>
          </a:p>
          <a:p>
            <a:endParaRPr lang="de-DE">
              <a:ea typeface="+mn-lt"/>
              <a:cs typeface="+mn-lt"/>
            </a:endParaRPr>
          </a:p>
          <a:p>
            <a:r>
              <a:rPr lang="de-DE">
                <a:ea typeface="+mn-lt"/>
                <a:cs typeface="+mn-lt"/>
              </a:rPr>
              <a:t>"</a:t>
            </a:r>
            <a:r>
              <a:rPr lang="de-DE" err="1">
                <a:ea typeface="+mn-lt"/>
                <a:cs typeface="+mn-lt"/>
              </a:rPr>
              <a:t>SignUpSignInPolicyId</a:t>
            </a:r>
            <a:r>
              <a:rPr lang="de-DE">
                <a:ea typeface="+mn-lt"/>
                <a:cs typeface="+mn-lt"/>
              </a:rPr>
              <a:t>":"&lt;</a:t>
            </a:r>
            <a:r>
              <a:rPr lang="de-DE" err="1">
                <a:ea typeface="+mn-lt"/>
                <a:cs typeface="+mn-lt"/>
              </a:rPr>
              <a:t>UserflowName-LoginRegistration</a:t>
            </a:r>
            <a:r>
              <a:rPr lang="de-DE">
                <a:ea typeface="+mn-lt"/>
                <a:cs typeface="+mn-lt"/>
              </a:rPr>
              <a:t>&gt;",</a:t>
            </a:r>
            <a:endParaRPr lang="de-DE"/>
          </a:p>
          <a:p>
            <a:r>
              <a:rPr lang="de-DE">
                <a:ea typeface="+mn-lt"/>
                <a:cs typeface="+mn-lt"/>
              </a:rPr>
              <a:t>"</a:t>
            </a:r>
            <a:r>
              <a:rPr lang="de-DE" err="1">
                <a:ea typeface="+mn-lt"/>
                <a:cs typeface="+mn-lt"/>
              </a:rPr>
              <a:t>ResetPasswordPolicyId</a:t>
            </a:r>
            <a:r>
              <a:rPr lang="de-DE">
                <a:ea typeface="+mn-lt"/>
                <a:cs typeface="+mn-lt"/>
              </a:rPr>
              <a:t>":"&lt;</a:t>
            </a:r>
            <a:r>
              <a:rPr lang="de-DE" err="1">
                <a:ea typeface="+mn-lt"/>
                <a:cs typeface="+mn-lt"/>
              </a:rPr>
              <a:t>UserflowName-ResetPassword</a:t>
            </a:r>
            <a:r>
              <a:rPr lang="de-DE">
                <a:ea typeface="+mn-lt"/>
                <a:cs typeface="+mn-lt"/>
              </a:rPr>
              <a:t>&gt;", </a:t>
            </a:r>
          </a:p>
          <a:p>
            <a:r>
              <a:rPr lang="de-DE">
                <a:ea typeface="+mn-lt"/>
                <a:cs typeface="+mn-lt"/>
              </a:rPr>
              <a:t>"</a:t>
            </a:r>
            <a:r>
              <a:rPr lang="de-DE" err="1">
                <a:ea typeface="+mn-lt"/>
                <a:cs typeface="+mn-lt"/>
              </a:rPr>
              <a:t>EditProfilePolicyId</a:t>
            </a:r>
            <a:r>
              <a:rPr lang="de-DE">
                <a:ea typeface="+mn-lt"/>
                <a:cs typeface="+mn-lt"/>
              </a:rPr>
              <a:t>": "&lt;</a:t>
            </a:r>
            <a:r>
              <a:rPr lang="de-DE" err="1">
                <a:ea typeface="+mn-lt"/>
                <a:cs typeface="+mn-lt"/>
              </a:rPr>
              <a:t>UserflowName-EditProfile</a:t>
            </a:r>
            <a:r>
              <a:rPr lang="de-DE">
                <a:ea typeface="+mn-lt"/>
                <a:cs typeface="+mn-lt"/>
              </a:rPr>
              <a:t>&gt;",</a:t>
            </a:r>
            <a:endParaRPr lang="de-DE">
              <a:cs typeface="Calibri" panose="020F0502020204030204"/>
            </a:endParaRPr>
          </a:p>
          <a:p>
            <a:endParaRPr lang="de-DE">
              <a:ea typeface="+mn-lt"/>
              <a:cs typeface="+mn-lt"/>
            </a:endParaRPr>
          </a:p>
          <a:p>
            <a:r>
              <a:rPr lang="de-DE">
                <a:ea typeface="+mn-lt"/>
                <a:cs typeface="+mn-lt"/>
              </a:rPr>
              <a:t>"</a:t>
            </a:r>
            <a:r>
              <a:rPr lang="de-DE" err="1">
                <a:ea typeface="+mn-lt"/>
                <a:cs typeface="+mn-lt"/>
              </a:rPr>
              <a:t>SignoutCallbackUrl</a:t>
            </a:r>
            <a:r>
              <a:rPr lang="de-DE">
                <a:ea typeface="+mn-lt"/>
                <a:cs typeface="+mn-lt"/>
              </a:rPr>
              <a:t>": "/</a:t>
            </a:r>
            <a:r>
              <a:rPr lang="de-DE" err="1">
                <a:ea typeface="+mn-lt"/>
                <a:cs typeface="+mn-lt"/>
              </a:rPr>
              <a:t>signout</a:t>
            </a:r>
            <a:r>
              <a:rPr lang="de-DE">
                <a:ea typeface="+mn-lt"/>
                <a:cs typeface="+mn-lt"/>
              </a:rPr>
              <a:t>/&lt;</a:t>
            </a:r>
            <a:r>
              <a:rPr lang="de-DE" err="1">
                <a:ea typeface="+mn-lt"/>
                <a:cs typeface="+mn-lt"/>
              </a:rPr>
              <a:t>UserflowName-LoginRegistration</a:t>
            </a:r>
            <a:r>
              <a:rPr lang="de-DE">
                <a:ea typeface="+mn-lt"/>
                <a:cs typeface="+mn-lt"/>
              </a:rPr>
              <a:t>&gt;"</a:t>
            </a:r>
            <a:endParaRPr lang="de-DE"/>
          </a:p>
          <a:p>
            <a:r>
              <a:rPr lang="de-DE">
                <a:ea typeface="+mn-lt"/>
                <a:cs typeface="+mn-lt"/>
              </a:rPr>
              <a:t> }</a:t>
            </a:r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F4198AF-0AC3-4E93-8638-680F936EF014}"/>
              </a:ext>
            </a:extLst>
          </p:cNvPr>
          <p:cNvGrpSpPr/>
          <p:nvPr/>
        </p:nvGrpSpPr>
        <p:grpSpPr>
          <a:xfrm>
            <a:off x="7288276" y="4184072"/>
            <a:ext cx="2943017" cy="912090"/>
            <a:chOff x="7288276" y="3918527"/>
            <a:chExt cx="2943017" cy="912090"/>
          </a:xfrm>
        </p:grpSpPr>
        <p:sp>
          <p:nvSpPr>
            <p:cNvPr id="2" name="Geschweifte Klammer rechts 1">
              <a:extLst>
                <a:ext uri="{FF2B5EF4-FFF2-40B4-BE49-F238E27FC236}">
                  <a16:creationId xmlns:a16="http://schemas.microsoft.com/office/drawing/2014/main" id="{09383FB0-E473-4387-B5A5-ECC2F4B1BB4E}"/>
                </a:ext>
              </a:extLst>
            </p:cNvPr>
            <p:cNvSpPr/>
            <p:nvPr/>
          </p:nvSpPr>
          <p:spPr>
            <a:xfrm>
              <a:off x="7288276" y="3918527"/>
              <a:ext cx="150090" cy="91209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DBCF4C8A-7A54-4419-9009-6BD743191888}"/>
                </a:ext>
              </a:extLst>
            </p:cNvPr>
            <p:cNvSpPr txBox="1"/>
            <p:nvPr/>
          </p:nvSpPr>
          <p:spPr>
            <a:xfrm>
              <a:off x="7488093" y="4186093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e-DE" err="1"/>
                <a:t>Benutzerflows</a:t>
              </a:r>
              <a:endParaRPr lang="de-DE" err="1">
                <a:cs typeface="Calibri"/>
              </a:endParaRPr>
            </a:p>
          </p:txBody>
        </p:sp>
      </p:grp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24B2BC2-3C23-42B9-A392-2BB0ADECECDB}"/>
              </a:ext>
            </a:extLst>
          </p:cNvPr>
          <p:cNvCxnSpPr/>
          <p:nvPr/>
        </p:nvCxnSpPr>
        <p:spPr>
          <a:xfrm>
            <a:off x="4511675" y="3310948"/>
            <a:ext cx="1953490" cy="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F0E23A-248A-44D0-BA25-E51C694360A6}"/>
              </a:ext>
            </a:extLst>
          </p:cNvPr>
          <p:cNvSpPr txBox="1"/>
          <p:nvPr/>
        </p:nvSpPr>
        <p:spPr>
          <a:xfrm>
            <a:off x="6532129" y="31262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Mandanten-ID vom AAD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B9C0-4A03-41F5-B76A-FBC6D037B977}"/>
              </a:ext>
            </a:extLst>
          </p:cNvPr>
          <p:cNvSpPr txBox="1"/>
          <p:nvPr/>
        </p:nvSpPr>
        <p:spPr>
          <a:xfrm>
            <a:off x="6532129" y="3426401"/>
            <a:ext cx="35513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App-Registrierungs-ID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EF8431B-6109-4B3E-AD37-DAD74C16ABA3}"/>
              </a:ext>
            </a:extLst>
          </p:cNvPr>
          <p:cNvCxnSpPr>
            <a:cxnSpLocks/>
          </p:cNvCxnSpPr>
          <p:nvPr/>
        </p:nvCxnSpPr>
        <p:spPr>
          <a:xfrm>
            <a:off x="4511675" y="3611129"/>
            <a:ext cx="1953490" cy="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86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11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DBBDB3F-3FC9-4265-9674-CAF255FAA4A0}"/>
              </a:ext>
            </a:extLst>
          </p:cNvPr>
          <p:cNvSpPr txBox="1"/>
          <p:nvPr/>
        </p:nvSpPr>
        <p:spPr>
          <a:xfrm>
            <a:off x="507005" y="1477794"/>
            <a:ext cx="104702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2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SQL-Datenbank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C39A5F4-50F5-4C22-B303-91B1FEF79ECC}"/>
              </a:ext>
            </a:extLst>
          </p:cNvPr>
          <p:cNvSpPr txBox="1"/>
          <p:nvPr/>
        </p:nvSpPr>
        <p:spPr>
          <a:xfrm>
            <a:off x="377781" y="2824483"/>
            <a:ext cx="11591726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de-DE" sz="2400">
                <a:ea typeface="+mn-lt"/>
                <a:cs typeface="+mn-lt"/>
              </a:rPr>
              <a:t>lokal redundanter Sicherheitsspeicher</a:t>
            </a:r>
            <a:endParaRPr lang="de-DE">
              <a:cs typeface="Calibri" panose="020F0502020204030204"/>
            </a:endParaRPr>
          </a:p>
          <a:p>
            <a:pPr marL="342900" indent="-342900">
              <a:buFont typeface="Wingdings"/>
              <a:buChar char="§"/>
            </a:pPr>
            <a:r>
              <a:rPr lang="de-DE" sz="2400">
                <a:cs typeface="Calibri"/>
              </a:rPr>
              <a:t>Jede Region eine Datenbank</a:t>
            </a:r>
          </a:p>
          <a:p>
            <a:pPr marL="342900" indent="-342900">
              <a:buFont typeface="Wingdings"/>
              <a:buChar char="§"/>
            </a:pPr>
            <a:r>
              <a:rPr lang="de-DE" sz="2400">
                <a:cs typeface="Calibri"/>
              </a:rPr>
              <a:t>Verbindungzeichenfolge für Key </a:t>
            </a:r>
            <a:r>
              <a:rPr lang="de-DE" sz="2400" err="1">
                <a:cs typeface="Calibri"/>
              </a:rPr>
              <a:t>Vault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>
                <a:cs typeface="Calibri"/>
              </a:rPr>
              <a:t>Identifikationsnummer aus AAD</a:t>
            </a:r>
          </a:p>
          <a:p>
            <a:pPr marL="285750" indent="-285750">
              <a:buFont typeface="Wingdings"/>
              <a:buChar char="§"/>
            </a:pPr>
            <a:endParaRPr lang="de-DE" sz="2000">
              <a:cs typeface="Calibri"/>
            </a:endParaRPr>
          </a:p>
        </p:txBody>
      </p:sp>
      <p:pic>
        <p:nvPicPr>
          <p:cNvPr id="2" name="Grafik 4" descr="Ein Bild, das Tisch enthält.&#10;&#10;Beschreibung automatisch generiert.">
            <a:extLst>
              <a:ext uri="{FF2B5EF4-FFF2-40B4-BE49-F238E27FC236}">
                <a16:creationId xmlns:a16="http://schemas.microsoft.com/office/drawing/2014/main" id="{53253095-178A-44FF-9628-0B3F1BF5E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581" y="2309639"/>
            <a:ext cx="6091381" cy="2573538"/>
          </a:xfrm>
          <a:prstGeom prst="rect">
            <a:avLst/>
          </a:prstGeom>
        </p:spPr>
      </p:pic>
      <p:pic>
        <p:nvPicPr>
          <p:cNvPr id="5" name="Grafik 13">
            <a:extLst>
              <a:ext uri="{FF2B5EF4-FFF2-40B4-BE49-F238E27FC236}">
                <a16:creationId xmlns:a16="http://schemas.microsoft.com/office/drawing/2014/main" id="{9B8C88D0-E422-48B0-AC7E-170BDD9A1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774" y="1307956"/>
            <a:ext cx="801544" cy="80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7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12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DBBDB3F-3FC9-4265-9674-CAF255FAA4A0}"/>
              </a:ext>
            </a:extLst>
          </p:cNvPr>
          <p:cNvSpPr txBox="1"/>
          <p:nvPr/>
        </p:nvSpPr>
        <p:spPr>
          <a:xfrm>
            <a:off x="507005" y="1477794"/>
            <a:ext cx="104702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2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Key </a:t>
            </a:r>
            <a:r>
              <a:rPr lang="de-DE" sz="3200" b="1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Vault</a:t>
            </a:r>
            <a:endParaRPr lang="de-DE" err="1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C39A5F4-50F5-4C22-B303-91B1FEF79ECC}"/>
              </a:ext>
            </a:extLst>
          </p:cNvPr>
          <p:cNvSpPr txBox="1"/>
          <p:nvPr/>
        </p:nvSpPr>
        <p:spPr>
          <a:xfrm>
            <a:off x="366236" y="2939999"/>
            <a:ext cx="6257726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de-DE" sz="2400">
                <a:cs typeface="Calibri"/>
              </a:rPr>
              <a:t>Verbindungszeichenfolge der Datenbank</a:t>
            </a:r>
            <a:endParaRPr lang="de-DE"/>
          </a:p>
          <a:p>
            <a:pPr marL="342900" indent="-342900">
              <a:buFont typeface="Wingdings"/>
              <a:buChar char="§"/>
            </a:pPr>
            <a:r>
              <a:rPr lang="de-DE" sz="2400">
                <a:cs typeface="Calibri"/>
              </a:rPr>
              <a:t>Jede Region ein Key </a:t>
            </a:r>
            <a:r>
              <a:rPr lang="de-DE" sz="2400" err="1">
                <a:cs typeface="Calibri"/>
              </a:rPr>
              <a:t>Vault</a:t>
            </a:r>
            <a:endParaRPr lang="de-DE" sz="2400"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de-DE" sz="2400">
                <a:cs typeface="Calibri"/>
              </a:rPr>
              <a:t>App Service muss die Zugriffsberechtigung vom Key </a:t>
            </a:r>
            <a:r>
              <a:rPr lang="de-DE" sz="2400" err="1">
                <a:cs typeface="Calibri"/>
              </a:rPr>
              <a:t>Vault</a:t>
            </a:r>
            <a:r>
              <a:rPr lang="de-DE" sz="2400">
                <a:cs typeface="Calibri"/>
              </a:rPr>
              <a:t> erteilt bekommen</a:t>
            </a:r>
            <a:endParaRPr lang="de-DE"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endParaRPr lang="de-DE" sz="2400"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de-DE" sz="2000">
              <a:cs typeface="Calibri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A50C05C8-2EC7-4A34-BB99-FCE53DD68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440695"/>
            <a:ext cx="5271654" cy="3535244"/>
          </a:xfrm>
          <a:prstGeom prst="rect">
            <a:avLst/>
          </a:prstGeom>
        </p:spPr>
      </p:pic>
      <p:pic>
        <p:nvPicPr>
          <p:cNvPr id="6" name="Grafik 11">
            <a:extLst>
              <a:ext uri="{FF2B5EF4-FFF2-40B4-BE49-F238E27FC236}">
                <a16:creationId xmlns:a16="http://schemas.microsoft.com/office/drawing/2014/main" id="{57258E18-CF1F-44E1-8F78-380539BCF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097" y="1331768"/>
            <a:ext cx="717262" cy="7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5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13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A7F3CF-E6C0-4604-90C9-5CA7BDA4EE9E}"/>
              </a:ext>
            </a:extLst>
          </p:cNvPr>
          <p:cNvSpPr txBox="1"/>
          <p:nvPr/>
        </p:nvSpPr>
        <p:spPr>
          <a:xfrm>
            <a:off x="267855" y="2080491"/>
            <a:ext cx="1196801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string </a:t>
            </a:r>
            <a:r>
              <a:rPr lang="en-US" err="1"/>
              <a:t>GetConnectionSQL</a:t>
            </a:r>
            <a:r>
              <a:rPr lang="en-US"/>
              <a:t>(){</a:t>
            </a:r>
          </a:p>
          <a:p>
            <a:endParaRPr lang="en-US">
              <a:cs typeface="Calibri"/>
            </a:endParaRPr>
          </a:p>
          <a:p>
            <a:r>
              <a:rPr lang="en-US" err="1"/>
              <a:t>AzureServiceTokenProvider</a:t>
            </a:r>
            <a:r>
              <a:rPr lang="en-US"/>
              <a:t> </a:t>
            </a:r>
            <a:r>
              <a:rPr lang="en-US" err="1"/>
              <a:t>azureServiceTokenProvider</a:t>
            </a:r>
            <a:r>
              <a:rPr lang="en-US"/>
              <a:t> = new </a:t>
            </a:r>
            <a:r>
              <a:rPr lang="en-US" err="1"/>
              <a:t>AzureServiceTokenProvider</a:t>
            </a:r>
            <a:r>
              <a:rPr lang="en-US"/>
              <a:t>();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 </a:t>
            </a:r>
            <a:r>
              <a:rPr lang="en-US" err="1"/>
              <a:t>KeyVaultClient</a:t>
            </a:r>
            <a:r>
              <a:rPr lang="en-US"/>
              <a:t> </a:t>
            </a:r>
            <a:r>
              <a:rPr lang="en-US" err="1"/>
              <a:t>keyVaultClient</a:t>
            </a:r>
            <a:r>
              <a:rPr lang="en-US"/>
              <a:t> = new </a:t>
            </a:r>
            <a:r>
              <a:rPr lang="en-US" err="1"/>
              <a:t>KeyVaultClient</a:t>
            </a:r>
            <a:r>
              <a:rPr lang="en-US"/>
              <a:t>(</a:t>
            </a:r>
            <a:r>
              <a:rPr lang="en-US" err="1"/>
              <a:t>newKeyVaultClient.AuthenticationCallback</a:t>
            </a:r>
            <a:r>
              <a:rPr lang="en-US"/>
              <a:t>(</a:t>
            </a:r>
            <a:r>
              <a:rPr lang="en-US" err="1"/>
              <a:t>azureServiceTokenProvider.KeyVaultTokenCallback</a:t>
            </a:r>
            <a:r>
              <a:rPr lang="en-US"/>
              <a:t>));</a:t>
            </a:r>
            <a:endParaRPr lang="en-US">
              <a:cs typeface="Calibri"/>
            </a:endParaRPr>
          </a:p>
          <a:p>
            <a:r>
              <a:rPr lang="en-US"/>
              <a:t> string </a:t>
            </a:r>
            <a:r>
              <a:rPr lang="en-US" err="1"/>
              <a:t>keyvault</a:t>
            </a:r>
            <a:r>
              <a:rPr lang="en-US"/>
              <a:t>="https://&lt;</a:t>
            </a:r>
            <a:r>
              <a:rPr lang="en-US" err="1"/>
              <a:t>keyvault</a:t>
            </a:r>
            <a:r>
              <a:rPr lang="en-US"/>
              <a:t>-name&gt;.vault.azure.net/";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 </a:t>
            </a:r>
            <a:r>
              <a:rPr lang="en-US" err="1"/>
              <a:t>SecretBundle</a:t>
            </a:r>
            <a:r>
              <a:rPr lang="en-US"/>
              <a:t> bundle= </a:t>
            </a:r>
            <a:r>
              <a:rPr lang="en-US" err="1"/>
              <a:t>keyVaultClient.GetSecretAsync</a:t>
            </a:r>
            <a:r>
              <a:rPr lang="en-US"/>
              <a:t>(</a:t>
            </a:r>
            <a:r>
              <a:rPr lang="en-US" err="1"/>
              <a:t>keyvault</a:t>
            </a:r>
            <a:r>
              <a:rPr lang="en-US"/>
              <a:t>,"&lt;secret-name&gt;").Result;</a:t>
            </a:r>
            <a:endParaRPr lang="en-US">
              <a:cs typeface="Calibri" panose="020F0502020204030204"/>
            </a:endParaRPr>
          </a:p>
          <a:p>
            <a:r>
              <a:rPr lang="en-US"/>
              <a:t> secret=</a:t>
            </a:r>
            <a:r>
              <a:rPr lang="en-US" err="1"/>
              <a:t>bundle.Value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 return secret;</a:t>
            </a:r>
            <a:endParaRPr lang="en-US">
              <a:cs typeface="Calibri"/>
            </a:endParaRPr>
          </a:p>
          <a:p>
            <a:r>
              <a:rPr lang="en-US"/>
              <a:t>}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7930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2">
            <a:extLst>
              <a:ext uri="{FF2B5EF4-FFF2-40B4-BE49-F238E27FC236}">
                <a16:creationId xmlns:a16="http://schemas.microsoft.com/office/drawing/2014/main" id="{81B27405-DC43-4FCA-A7E9-9A8564CAA1F0}"/>
              </a:ext>
            </a:extLst>
          </p:cNvPr>
          <p:cNvSpPr txBox="1"/>
          <p:nvPr/>
        </p:nvSpPr>
        <p:spPr>
          <a:xfrm>
            <a:off x="1320805" y="6629400"/>
            <a:ext cx="6887434" cy="183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Hochschule Mannheim University of Applied Sciences | Vorname Name</a:t>
            </a:r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14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A6F72C-C8F9-4404-8748-8663298FF5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3380" y="2631968"/>
            <a:ext cx="7704140" cy="792163"/>
          </a:xfrm>
        </p:spPr>
        <p:txBody>
          <a:bodyPr/>
          <a:lstStyle/>
          <a:p>
            <a:r>
              <a:rPr lang="de-DE" sz="2400"/>
              <a:t>Konzeption der Architektur mit Azure App Services</a:t>
            </a:r>
            <a:endParaRPr lang="de-DE" sz="2400">
              <a:cs typeface="Arial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C8E9872-6ACF-4D57-96DC-B1207C210338}"/>
              </a:ext>
            </a:extLst>
          </p:cNvPr>
          <p:cNvSpPr/>
          <p:nvPr/>
        </p:nvSpPr>
        <p:spPr>
          <a:xfrm>
            <a:off x="-6015" y="-307228"/>
            <a:ext cx="12272209" cy="7218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A6BB29C-76BD-48FB-BF2C-23282A83ACB2}"/>
              </a:ext>
            </a:extLst>
          </p:cNvPr>
          <p:cNvSpPr txBox="1"/>
          <p:nvPr/>
        </p:nvSpPr>
        <p:spPr>
          <a:xfrm>
            <a:off x="1238597" y="3753224"/>
            <a:ext cx="784080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800">
                <a:latin typeface="Century Gothic"/>
                <a:ea typeface="+mn-lt"/>
                <a:cs typeface="+mn-lt"/>
              </a:rPr>
              <a:t>Konzeption und Realisierung der</a:t>
            </a:r>
            <a:endParaRPr lang="de-DE" sz="4800">
              <a:latin typeface="Century Gothic"/>
            </a:endParaRPr>
          </a:p>
          <a:p>
            <a:r>
              <a:rPr lang="de-DE" sz="4800" err="1">
                <a:latin typeface="Century Gothic"/>
                <a:ea typeface="+mn-lt"/>
                <a:cs typeface="+mn-lt"/>
              </a:rPr>
              <a:t>Kubernetes</a:t>
            </a:r>
            <a:r>
              <a:rPr lang="de-DE" sz="4800">
                <a:latin typeface="Century Gothic"/>
                <a:ea typeface="+mn-lt"/>
                <a:cs typeface="+mn-lt"/>
              </a:rPr>
              <a:t>-Architektur</a:t>
            </a:r>
            <a:endParaRPr lang="de-DE" sz="4800">
              <a:latin typeface="Century Gothic"/>
            </a:endParaRPr>
          </a:p>
          <a:p>
            <a:endParaRPr lang="de-DE">
              <a:cs typeface="Calibri"/>
            </a:endParaRP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3F16B7C8-4617-4F61-AA8B-C49CB6AE4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766" y="1109902"/>
            <a:ext cx="2936383" cy="264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0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15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DBBDB3F-3FC9-4265-9674-CAF255FAA4A0}"/>
              </a:ext>
            </a:extLst>
          </p:cNvPr>
          <p:cNvSpPr txBox="1"/>
          <p:nvPr/>
        </p:nvSpPr>
        <p:spPr>
          <a:xfrm>
            <a:off x="380005" y="1327703"/>
            <a:ext cx="104702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Konzeption </a:t>
            </a:r>
            <a:r>
              <a:rPr lang="de-DE" sz="3200" b="1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Kubernetes</a:t>
            </a:r>
            <a:r>
              <a:rPr lang="de-DE" sz="32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-Architektur</a:t>
            </a:r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6D78C6EB-8429-48CA-9944-65D5386A2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76" y="2347784"/>
            <a:ext cx="8227452" cy="421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2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16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DBBDB3F-3FC9-4265-9674-CAF255FAA4A0}"/>
              </a:ext>
            </a:extLst>
          </p:cNvPr>
          <p:cNvSpPr txBox="1"/>
          <p:nvPr/>
        </p:nvSpPr>
        <p:spPr>
          <a:xfrm>
            <a:off x="507005" y="1477794"/>
            <a:ext cx="104702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2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Docker und Container Registry</a:t>
            </a:r>
            <a:endParaRPr lang="de-DE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C39A5F4-50F5-4C22-B303-91B1FEF79ECC}"/>
              </a:ext>
            </a:extLst>
          </p:cNvPr>
          <p:cNvSpPr txBox="1"/>
          <p:nvPr/>
        </p:nvSpPr>
        <p:spPr>
          <a:xfrm>
            <a:off x="377781" y="2830256"/>
            <a:ext cx="10171636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>
                <a:cs typeface="Calibri"/>
              </a:rPr>
              <a:t>Containerisierung der ASP.NET Anwendung 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>
                <a:cs typeface="Calibri"/>
              </a:rPr>
              <a:t>Erzeugung eines Docker Images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>
                <a:cs typeface="Calibri"/>
              </a:rPr>
              <a:t>Pushen des Docker Images ins Container Registry</a:t>
            </a:r>
          </a:p>
          <a:p>
            <a:pPr marL="285750" indent="-285750">
              <a:buFont typeface="Wingdings"/>
              <a:buChar char="§"/>
            </a:pPr>
            <a:endParaRPr lang="de-DE" sz="2000">
              <a:cs typeface="Calibri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18462CE-B7CF-403B-9CDF-95D365E156F4}"/>
              </a:ext>
            </a:extLst>
          </p:cNvPr>
          <p:cNvGrpSpPr/>
          <p:nvPr/>
        </p:nvGrpSpPr>
        <p:grpSpPr>
          <a:xfrm>
            <a:off x="7137399" y="3035503"/>
            <a:ext cx="4793673" cy="1956917"/>
            <a:chOff x="6975763" y="3428048"/>
            <a:chExt cx="4793673" cy="1956917"/>
          </a:xfrm>
        </p:grpSpPr>
        <p:pic>
          <p:nvPicPr>
            <p:cNvPr id="5" name="Grafik 6">
              <a:extLst>
                <a:ext uri="{FF2B5EF4-FFF2-40B4-BE49-F238E27FC236}">
                  <a16:creationId xmlns:a16="http://schemas.microsoft.com/office/drawing/2014/main" id="{9F91E7AC-5B92-4A7C-9963-A29180E7E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" r="33715" b="585"/>
            <a:stretch/>
          </p:blipFill>
          <p:spPr>
            <a:xfrm>
              <a:off x="6975763" y="3428048"/>
              <a:ext cx="4680503" cy="1956917"/>
            </a:xfrm>
            <a:prstGeom prst="rect">
              <a:avLst/>
            </a:prstGeom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AF40AEAB-57BE-4D02-92B9-9705E9223EAE}"/>
                </a:ext>
              </a:extLst>
            </p:cNvPr>
            <p:cNvSpPr/>
            <p:nvPr/>
          </p:nvSpPr>
          <p:spPr>
            <a:xfrm>
              <a:off x="11192165" y="3941618"/>
              <a:ext cx="577271" cy="473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" name="Grafik 9">
            <a:extLst>
              <a:ext uri="{FF2B5EF4-FFF2-40B4-BE49-F238E27FC236}">
                <a16:creationId xmlns:a16="http://schemas.microsoft.com/office/drawing/2014/main" id="{A5286929-CDEA-40F7-9B51-C3778CEF5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218" y="1479839"/>
            <a:ext cx="1438564" cy="769505"/>
          </a:xfrm>
          <a:prstGeom prst="rect">
            <a:avLst/>
          </a:prstGeom>
        </p:spPr>
      </p:pic>
      <p:pic>
        <p:nvPicPr>
          <p:cNvPr id="10" name="Grafik 11" descr="Ein Bild, das Text, ClipArt enthält.&#10;&#10;Beschreibung automatisch generiert.">
            <a:extLst>
              <a:ext uri="{FF2B5EF4-FFF2-40B4-BE49-F238E27FC236}">
                <a16:creationId xmlns:a16="http://schemas.microsoft.com/office/drawing/2014/main" id="{705E45FE-EFB0-4A69-A6AB-5CB8F5323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1347" y="1387620"/>
            <a:ext cx="757671" cy="75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61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5">
            <a:extLst>
              <a:ext uri="{FF2B5EF4-FFF2-40B4-BE49-F238E27FC236}">
                <a16:creationId xmlns:a16="http://schemas.microsoft.com/office/drawing/2014/main" id="{215926E1-A971-4FE8-997D-EB1368E75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036" y="3101025"/>
            <a:ext cx="6333836" cy="3415312"/>
          </a:xfrm>
          <a:prstGeom prst="rect">
            <a:avLst/>
          </a:prstGeom>
        </p:spPr>
      </p:pic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17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DBBDB3F-3FC9-4265-9674-CAF255FAA4A0}"/>
              </a:ext>
            </a:extLst>
          </p:cNvPr>
          <p:cNvSpPr txBox="1"/>
          <p:nvPr/>
        </p:nvSpPr>
        <p:spPr>
          <a:xfrm>
            <a:off x="380005" y="1327703"/>
            <a:ext cx="104702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2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Erster Ansatz: </a:t>
            </a:r>
            <a:r>
              <a:rPr lang="de-DE" sz="3200" b="1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Kubernetes</a:t>
            </a:r>
            <a:r>
              <a:rPr lang="de-DE" sz="32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-Architektur</a:t>
            </a:r>
            <a:endParaRPr lang="de-DE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C39A5F4-50F5-4C22-B303-91B1FEF79ECC}"/>
              </a:ext>
            </a:extLst>
          </p:cNvPr>
          <p:cNvSpPr txBox="1"/>
          <p:nvPr/>
        </p:nvSpPr>
        <p:spPr>
          <a:xfrm>
            <a:off x="1058962" y="406541"/>
            <a:ext cx="6257727" cy="70480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</a:pPr>
            <a:endParaRPr lang="de-DE" sz="240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endParaRPr lang="de-DE" sz="240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endParaRPr lang="de-DE" sz="240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 dirty="0">
                <a:cs typeface="Calibri"/>
              </a:rPr>
              <a:t>Image aus dem Container Registry (</a:t>
            </a:r>
            <a:r>
              <a:rPr lang="de-DE" sz="2400" dirty="0" err="1">
                <a:cs typeface="Calibri" panose="020F0502020204030204"/>
              </a:rPr>
              <a:t>deployment.yaml</a:t>
            </a:r>
            <a:r>
              <a:rPr lang="de-DE" sz="2400" dirty="0">
                <a:cs typeface="Calibri" panose="020F0502020204030204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 dirty="0">
                <a:ea typeface="+mn-lt"/>
                <a:cs typeface="+mn-lt"/>
              </a:rPr>
              <a:t>Verknüpfung des AAD mit AKS</a:t>
            </a:r>
            <a:endParaRPr lang="de-DE" sz="2400" dirty="0"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 dirty="0">
                <a:cs typeface="Calibri" panose="020F0502020204030204"/>
              </a:rPr>
              <a:t>Load Balancer -&gt; DNS 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>
                <a:cs typeface="Calibri"/>
              </a:rPr>
              <a:t>Umleitungs-URI im AAD -&gt; HTTPS!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>
                <a:cs typeface="Calibri"/>
              </a:rPr>
              <a:t>HTTPS zu HTTP geändert</a:t>
            </a:r>
            <a:r>
              <a:rPr lang="de-DE" sz="2400" dirty="0">
                <a:cs typeface="Calibri" panose="020F0502020204030204"/>
              </a:rPr>
              <a:t> </a:t>
            </a:r>
            <a:endParaRPr lang="de-DE" sz="240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de-DE" sz="2400">
                <a:cs typeface="Calibri" panose="020F0502020204030204"/>
              </a:rPr>
              <a:t>    -&gt; keine Weiterleitung</a:t>
            </a:r>
            <a:endParaRPr lang="de-DE"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>
                <a:cs typeface="Calibri"/>
              </a:rPr>
              <a:t>Zertifikat?</a:t>
            </a:r>
          </a:p>
          <a:p>
            <a:pPr>
              <a:lnSpc>
                <a:spcPct val="150000"/>
              </a:lnSpc>
            </a:pPr>
            <a:endParaRPr lang="de-DE" sz="2400"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de-DE" sz="2000">
              <a:cs typeface="Calibri"/>
            </a:endParaRPr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756FB4D2-46D2-4BD7-975D-E01025EF1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493" y="1294629"/>
            <a:ext cx="731202" cy="65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77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6">
            <a:extLst>
              <a:ext uri="{FF2B5EF4-FFF2-40B4-BE49-F238E27FC236}">
                <a16:creationId xmlns:a16="http://schemas.microsoft.com/office/drawing/2014/main" id="{01F8C7C4-3742-4AB4-805C-805551987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0" y="3011112"/>
            <a:ext cx="6449290" cy="3537412"/>
          </a:xfrm>
          <a:prstGeom prst="rect">
            <a:avLst/>
          </a:prstGeom>
        </p:spPr>
      </p:pic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18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DBBDB3F-3FC9-4265-9674-CAF255FAA4A0}"/>
              </a:ext>
            </a:extLst>
          </p:cNvPr>
          <p:cNvSpPr txBox="1"/>
          <p:nvPr/>
        </p:nvSpPr>
        <p:spPr>
          <a:xfrm>
            <a:off x="380005" y="1327703"/>
            <a:ext cx="112668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2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Zweiter Ansatz: Teil 1 - </a:t>
            </a:r>
            <a:r>
              <a:rPr lang="de-DE" sz="3200" b="1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Kubernetes</a:t>
            </a:r>
            <a:r>
              <a:rPr lang="de-DE" sz="32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-Architektur</a:t>
            </a:r>
            <a:endParaRPr lang="de-DE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C39A5F4-50F5-4C22-B303-91B1FEF79ECC}"/>
              </a:ext>
            </a:extLst>
          </p:cNvPr>
          <p:cNvSpPr txBox="1"/>
          <p:nvPr/>
        </p:nvSpPr>
        <p:spPr>
          <a:xfrm>
            <a:off x="331599" y="1987991"/>
            <a:ext cx="10171636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>
                <a:cs typeface="Calibri"/>
              </a:rPr>
              <a:t>Zweiter Ansatz: </a:t>
            </a:r>
            <a:r>
              <a:rPr lang="de-DE" sz="2400" err="1">
                <a:cs typeface="Calibri"/>
              </a:rPr>
              <a:t>Nginx</a:t>
            </a:r>
            <a:r>
              <a:rPr lang="de-DE" sz="2400">
                <a:cs typeface="Calibri"/>
              </a:rPr>
              <a:t> Ingress mit Zertifikat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>
                <a:cs typeface="Calibri"/>
              </a:rPr>
              <a:t>Erstellung Zertifikat mit </a:t>
            </a:r>
            <a:r>
              <a:rPr lang="de-DE" sz="2400" err="1">
                <a:cs typeface="Calibri" panose="020F0502020204030204"/>
              </a:rPr>
              <a:t>openssl</a:t>
            </a:r>
            <a:r>
              <a:rPr lang="de-DE" sz="2400">
                <a:cs typeface="Calibri" panose="020F0502020204030204"/>
              </a:rPr>
              <a:t> (selbstsigniert) und erzeugen eines Geheimnisses im </a:t>
            </a:r>
            <a:r>
              <a:rPr lang="de-DE" sz="2400" err="1">
                <a:cs typeface="Calibri" panose="020F0502020204030204"/>
              </a:rPr>
              <a:t>Kubernetes</a:t>
            </a:r>
            <a:r>
              <a:rPr lang="de-DE" sz="2400">
                <a:cs typeface="Calibri" panose="020F0502020204030204"/>
              </a:rPr>
              <a:t> Cluster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>
                <a:cs typeface="Calibri" panose="020F0502020204030204"/>
              </a:rPr>
              <a:t>Anmietung Domain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>
                <a:cs typeface="Calibri" panose="020F0502020204030204"/>
              </a:rPr>
              <a:t>Erstellung A-</a:t>
            </a:r>
            <a:r>
              <a:rPr lang="de-DE" sz="2400" err="1">
                <a:cs typeface="Calibri"/>
              </a:rPr>
              <a:t>Record</a:t>
            </a:r>
            <a:r>
              <a:rPr lang="de-DE" sz="2400">
                <a:cs typeface="Calibri"/>
              </a:rPr>
              <a:t> (</a:t>
            </a:r>
            <a:r>
              <a:rPr lang="de-DE" sz="2400" err="1">
                <a:cs typeface="Calibri"/>
              </a:rPr>
              <a:t>nginx</a:t>
            </a:r>
            <a:r>
              <a:rPr lang="de-DE" sz="2400">
                <a:cs typeface="Calibri"/>
              </a:rPr>
              <a:t>-Loadbalancer-IP)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>
                <a:cs typeface="Calibri"/>
              </a:rPr>
              <a:t>Seite jetzt sicher, mit Zertifikat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>
                <a:ea typeface="+mn-lt"/>
                <a:cs typeface="+mn-lt"/>
              </a:rPr>
              <a:t>HTTPS zu HTTP geändert </a:t>
            </a:r>
          </a:p>
          <a:p>
            <a:pPr>
              <a:lnSpc>
                <a:spcPct val="150000"/>
              </a:lnSpc>
            </a:pPr>
            <a:r>
              <a:rPr lang="de-DE" sz="2400">
                <a:ea typeface="+mn-lt"/>
                <a:cs typeface="+mn-lt"/>
              </a:rPr>
              <a:t>     -&gt; keine Weiterleitung</a:t>
            </a:r>
            <a:endParaRPr lang="de-DE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de-DE" sz="2400"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de-DE" sz="2000">
              <a:cs typeface="Calibri"/>
            </a:endParaRPr>
          </a:p>
        </p:txBody>
      </p:sp>
      <p:pic>
        <p:nvPicPr>
          <p:cNvPr id="7" name="Grafik 9">
            <a:extLst>
              <a:ext uri="{FF2B5EF4-FFF2-40B4-BE49-F238E27FC236}">
                <a16:creationId xmlns:a16="http://schemas.microsoft.com/office/drawing/2014/main" id="{DF17170E-8BD6-436D-A79D-AFFC434C0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5" y="1259993"/>
            <a:ext cx="731202" cy="65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76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>
            <a:extLst>
              <a:ext uri="{FF2B5EF4-FFF2-40B4-BE49-F238E27FC236}">
                <a16:creationId xmlns:a16="http://schemas.microsoft.com/office/drawing/2014/main" id="{ED1FB124-039B-4E73-9D83-E25297E8D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036" y="2956937"/>
            <a:ext cx="6414654" cy="3588037"/>
          </a:xfrm>
          <a:prstGeom prst="rect">
            <a:avLst/>
          </a:prstGeom>
        </p:spPr>
      </p:pic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19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DBBDB3F-3FC9-4265-9674-CAF255FAA4A0}"/>
              </a:ext>
            </a:extLst>
          </p:cNvPr>
          <p:cNvSpPr txBox="1"/>
          <p:nvPr/>
        </p:nvSpPr>
        <p:spPr>
          <a:xfrm>
            <a:off x="380005" y="1327703"/>
            <a:ext cx="112668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2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Zweiter Ansatz: Teil 2 - </a:t>
            </a:r>
            <a:r>
              <a:rPr lang="de-DE" sz="3200" b="1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Kubernetes</a:t>
            </a:r>
            <a:r>
              <a:rPr lang="de-DE" sz="32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-Architektur</a:t>
            </a:r>
            <a:endParaRPr lang="de-DE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C39A5F4-50F5-4C22-B303-91B1FEF79ECC}"/>
              </a:ext>
            </a:extLst>
          </p:cNvPr>
          <p:cNvSpPr txBox="1"/>
          <p:nvPr/>
        </p:nvSpPr>
        <p:spPr>
          <a:xfrm>
            <a:off x="377780" y="1918718"/>
            <a:ext cx="11430090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>
                <a:cs typeface="Calibri"/>
              </a:rPr>
              <a:t>Erweiterung: </a:t>
            </a:r>
            <a:r>
              <a:rPr lang="de-DE" sz="2400" err="1">
                <a:cs typeface="Calibri"/>
              </a:rPr>
              <a:t>Nginx</a:t>
            </a:r>
            <a:r>
              <a:rPr lang="de-DE" sz="2400">
                <a:cs typeface="Calibri"/>
              </a:rPr>
              <a:t> Ingress mit Zertifikat und OAuth2-Proxy (Authentifizierung in Pods)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>
                <a:cs typeface="Calibri"/>
              </a:rPr>
              <a:t>Umleitungs-URL: </a:t>
            </a:r>
            <a:r>
              <a:rPr lang="de-DE" sz="2400">
                <a:ea typeface="+mn-lt"/>
                <a:cs typeface="+mn-lt"/>
              </a:rPr>
              <a:t>https://&lt;FQDN&gt;/oauth2/callback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>
                <a:ea typeface="+mn-lt"/>
                <a:cs typeface="+mn-lt"/>
              </a:rPr>
              <a:t>Authentifizierungs-URL (</a:t>
            </a:r>
            <a:r>
              <a:rPr lang="de-DE" sz="2400" err="1">
                <a:ea typeface="+mn-lt"/>
                <a:cs typeface="+mn-lt"/>
              </a:rPr>
              <a:t>auth-url</a:t>
            </a:r>
            <a:r>
              <a:rPr lang="de-DE" sz="2400">
                <a:ea typeface="+mn-lt"/>
                <a:cs typeface="+mn-lt"/>
              </a:rPr>
              <a:t>)</a:t>
            </a:r>
            <a:endParaRPr lang="de-DE" sz="240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>
                <a:ea typeface="+mn-lt"/>
                <a:cs typeface="+mn-lt"/>
              </a:rPr>
              <a:t>Anmelde-URL (</a:t>
            </a:r>
            <a:r>
              <a:rPr lang="de-DE" sz="2400" err="1">
                <a:ea typeface="+mn-lt"/>
                <a:cs typeface="+mn-lt"/>
              </a:rPr>
              <a:t>auth-signin</a:t>
            </a:r>
            <a:r>
              <a:rPr lang="de-DE" sz="2400">
                <a:ea typeface="+mn-lt"/>
                <a:cs typeface="+mn-lt"/>
              </a:rPr>
              <a:t>) angegeben</a:t>
            </a:r>
            <a:endParaRPr lang="de-DE"/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endParaRPr lang="de-DE" sz="240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>
                <a:ea typeface="+mn-lt"/>
                <a:cs typeface="+mn-lt"/>
              </a:rPr>
              <a:t>Internal Server Error 500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>
                <a:cs typeface="Calibri"/>
              </a:rPr>
              <a:t>Verknüpfung problematisch</a:t>
            </a:r>
            <a:endParaRPr lang="de-DE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de-DE" sz="2400">
                <a:cs typeface="Calibri"/>
              </a:rPr>
              <a:t>    -&gt; neues Konzept</a:t>
            </a:r>
            <a:endParaRPr lang="de-DE"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endParaRPr lang="de-DE" sz="2400"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de-DE" sz="2000">
              <a:cs typeface="Calibri"/>
            </a:endParaRPr>
          </a:p>
        </p:txBody>
      </p:sp>
      <p:pic>
        <p:nvPicPr>
          <p:cNvPr id="7" name="Grafik 9">
            <a:extLst>
              <a:ext uri="{FF2B5EF4-FFF2-40B4-BE49-F238E27FC236}">
                <a16:creationId xmlns:a16="http://schemas.microsoft.com/office/drawing/2014/main" id="{F83E47CA-EA6B-4347-9396-E648C96B1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9" y="1259993"/>
            <a:ext cx="731202" cy="65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5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2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A6F72C-C8F9-4404-8748-8663298FF5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906" y="1471232"/>
            <a:ext cx="11190867" cy="792163"/>
          </a:xfrm>
        </p:spPr>
        <p:txBody>
          <a:bodyPr/>
          <a:lstStyle/>
          <a:p>
            <a:pPr algn="ctr"/>
            <a:r>
              <a:rPr lang="de-DE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Inhaltsverzeichnis</a:t>
            </a:r>
            <a:endParaRPr lang="de-DE" sz="3200" kern="120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C0B2EA-653A-4460-B953-7ECC5EB75E97}"/>
              </a:ext>
            </a:extLst>
          </p:cNvPr>
          <p:cNvSpPr txBox="1"/>
          <p:nvPr/>
        </p:nvSpPr>
        <p:spPr>
          <a:xfrm>
            <a:off x="2495553" y="2159995"/>
            <a:ext cx="7704140" cy="36004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,Sans-Serif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>
              <a:latin typeface="Arial"/>
              <a:cs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DF653FA-91AD-4800-9864-8C6B716C0DB7}"/>
              </a:ext>
            </a:extLst>
          </p:cNvPr>
          <p:cNvSpPr txBox="1"/>
          <p:nvPr/>
        </p:nvSpPr>
        <p:spPr>
          <a:xfrm>
            <a:off x="500906" y="2267042"/>
            <a:ext cx="8970540" cy="36004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Aft>
                <a:spcPts val="400"/>
              </a:spcAft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  <a:cs typeface="Arial"/>
              </a:rPr>
              <a:t>Aufgabenstellung</a:t>
            </a:r>
            <a:endParaRPr lang="de-DE">
              <a:latin typeface="Century Gothic"/>
              <a:cs typeface="Calibri" panose="020F0502020204030204"/>
            </a:endParaRPr>
          </a:p>
          <a:p>
            <a:pPr marL="342900" indent="-342900">
              <a:lnSpc>
                <a:spcPct val="110000"/>
              </a:lnSpc>
              <a:spcAft>
                <a:spcPts val="400"/>
              </a:spcAft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>
                <a:latin typeface="Century Gothic"/>
                <a:cs typeface="Arial"/>
              </a:rPr>
              <a:t>Prototypische Fitness-Anwendung</a:t>
            </a:r>
            <a:endParaRPr lang="de-DE">
              <a:latin typeface="Century Gothic"/>
              <a:cs typeface="Calibri" panose="020F0502020204030204"/>
            </a:endParaRPr>
          </a:p>
          <a:p>
            <a:pPr marL="342900" indent="-342900">
              <a:lnSpc>
                <a:spcPct val="110000"/>
              </a:lnSpc>
              <a:spcAft>
                <a:spcPts val="400"/>
              </a:spcAft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>
                <a:latin typeface="Century Gothic"/>
                <a:cs typeface="Arial"/>
              </a:rPr>
              <a:t>Azure Komponenten Key </a:t>
            </a:r>
            <a:r>
              <a:rPr lang="de-DE" err="1">
                <a:latin typeface="Century Gothic"/>
                <a:cs typeface="Arial"/>
              </a:rPr>
              <a:t>Vault</a:t>
            </a:r>
            <a:r>
              <a:rPr lang="de-DE">
                <a:latin typeface="Century Gothic"/>
                <a:cs typeface="Arial"/>
              </a:rPr>
              <a:t>, SQL-DB und AAD</a:t>
            </a:r>
            <a:endParaRPr lang="de-DE" dirty="0">
              <a:latin typeface="Century Gothic"/>
              <a:cs typeface="Calibri" panose="020F0502020204030204"/>
            </a:endParaRPr>
          </a:p>
          <a:p>
            <a:pPr marL="342900" indent="-342900">
              <a:lnSpc>
                <a:spcPct val="110000"/>
              </a:lnSpc>
              <a:spcAft>
                <a:spcPts val="400"/>
              </a:spcAft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dirty="0">
                <a:latin typeface="Century Gothic"/>
                <a:cs typeface="Arial"/>
              </a:rPr>
              <a:t>Konzeption und Realisierung der </a:t>
            </a:r>
            <a:r>
              <a:rPr lang="de-DE" dirty="0" err="1">
                <a:latin typeface="Century Gothic"/>
                <a:cs typeface="Arial"/>
              </a:rPr>
              <a:t>Kubernetes</a:t>
            </a:r>
            <a:r>
              <a:rPr lang="de-DE" dirty="0">
                <a:latin typeface="Century Gothic"/>
                <a:cs typeface="Arial"/>
              </a:rPr>
              <a:t>-Architektur</a:t>
            </a:r>
            <a:endParaRPr lang="de-DE">
              <a:latin typeface="Century Gothic"/>
              <a:cs typeface="Arial"/>
            </a:endParaRPr>
          </a:p>
          <a:p>
            <a:pPr marL="342900" indent="-342900">
              <a:lnSpc>
                <a:spcPct val="110000"/>
              </a:lnSpc>
              <a:spcAft>
                <a:spcPts val="400"/>
              </a:spcAft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>
                <a:latin typeface="Century Gothic"/>
                <a:cs typeface="Arial"/>
              </a:rPr>
              <a:t>Konzeption der App Service-Architektur</a:t>
            </a:r>
          </a:p>
          <a:p>
            <a:pPr marL="342900" indent="-342900">
              <a:lnSpc>
                <a:spcPct val="110000"/>
              </a:lnSpc>
              <a:spcAft>
                <a:spcPts val="400"/>
              </a:spcAft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>
                <a:latin typeface="Century Gothic"/>
                <a:cs typeface="Arial"/>
              </a:rPr>
              <a:t>VNET und Peering</a:t>
            </a:r>
          </a:p>
          <a:p>
            <a:pPr marL="342900" indent="-342900">
              <a:lnSpc>
                <a:spcPct val="110000"/>
              </a:lnSpc>
              <a:spcAft>
                <a:spcPts val="400"/>
              </a:spcAft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>
                <a:latin typeface="Century Gothic"/>
                <a:cs typeface="Arial"/>
              </a:rPr>
              <a:t>Traffic Manager</a:t>
            </a:r>
          </a:p>
          <a:p>
            <a:pPr marL="342900" indent="-342900">
              <a:lnSpc>
                <a:spcPct val="110000"/>
              </a:lnSpc>
              <a:spcAft>
                <a:spcPts val="400"/>
              </a:spcAft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>
                <a:latin typeface="Century Gothic"/>
                <a:cs typeface="Arial"/>
              </a:rPr>
              <a:t>Evaluierung der endgültigen Gesamtarchitektur</a:t>
            </a:r>
          </a:p>
          <a:p>
            <a:pPr marL="342900" indent="-342900">
              <a:lnSpc>
                <a:spcPct val="110000"/>
              </a:lnSpc>
              <a:spcAft>
                <a:spcPts val="400"/>
              </a:spcAft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>
                <a:latin typeface="Century Gothic"/>
                <a:cs typeface="Arial"/>
              </a:rPr>
              <a:t>Live-Demo der </a:t>
            </a:r>
            <a:r>
              <a:rPr lang="de-DE" dirty="0">
                <a:latin typeface="Century Gothic"/>
                <a:cs typeface="Arial"/>
              </a:rPr>
              <a:t>Fitness-Anwendung</a:t>
            </a:r>
            <a:endParaRPr lang="de-DE">
              <a:latin typeface="Century Gothic"/>
              <a:cs typeface="Arial"/>
            </a:endParaRPr>
          </a:p>
          <a:p>
            <a:pPr>
              <a:lnSpc>
                <a:spcPct val="110000"/>
              </a:lnSpc>
              <a:spcAft>
                <a:spcPts val="4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394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2">
            <a:extLst>
              <a:ext uri="{FF2B5EF4-FFF2-40B4-BE49-F238E27FC236}">
                <a16:creationId xmlns:a16="http://schemas.microsoft.com/office/drawing/2014/main" id="{81B27405-DC43-4FCA-A7E9-9A8564CAA1F0}"/>
              </a:ext>
            </a:extLst>
          </p:cNvPr>
          <p:cNvSpPr txBox="1"/>
          <p:nvPr/>
        </p:nvSpPr>
        <p:spPr>
          <a:xfrm>
            <a:off x="1320805" y="6629400"/>
            <a:ext cx="6887434" cy="183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Hochschule Mannheim University of Applied Sciences | Vorname Name</a:t>
            </a:r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20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A6F72C-C8F9-4404-8748-8663298FF5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3380" y="2631968"/>
            <a:ext cx="7704140" cy="792163"/>
          </a:xfrm>
        </p:spPr>
        <p:txBody>
          <a:bodyPr/>
          <a:lstStyle/>
          <a:p>
            <a:r>
              <a:rPr lang="de-DE" sz="2400"/>
              <a:t>Konzeption der Architektur mit Azure App Services</a:t>
            </a:r>
            <a:endParaRPr lang="de-DE" sz="2400">
              <a:cs typeface="Arial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C8E9872-6ACF-4D57-96DC-B1207C210338}"/>
              </a:ext>
            </a:extLst>
          </p:cNvPr>
          <p:cNvSpPr/>
          <p:nvPr/>
        </p:nvSpPr>
        <p:spPr>
          <a:xfrm>
            <a:off x="-6015" y="-307228"/>
            <a:ext cx="12272209" cy="7218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A6BB29C-76BD-48FB-BF2C-23282A83ACB2}"/>
              </a:ext>
            </a:extLst>
          </p:cNvPr>
          <p:cNvSpPr txBox="1"/>
          <p:nvPr/>
        </p:nvSpPr>
        <p:spPr>
          <a:xfrm>
            <a:off x="1238597" y="3753224"/>
            <a:ext cx="784080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800">
                <a:latin typeface="Century Gothic"/>
                <a:ea typeface="+mn-lt"/>
                <a:cs typeface="+mn-lt"/>
              </a:rPr>
              <a:t>Konzeption und Realisierung der </a:t>
            </a:r>
          </a:p>
          <a:p>
            <a:r>
              <a:rPr lang="de-DE" sz="4800">
                <a:latin typeface="Century Gothic"/>
                <a:ea typeface="+mn-lt"/>
                <a:cs typeface="+mn-lt"/>
              </a:rPr>
              <a:t>App Service-Architektur</a:t>
            </a:r>
            <a:endParaRPr lang="de-DE" sz="4800">
              <a:latin typeface="Century Gothic"/>
            </a:endParaRPr>
          </a:p>
          <a:p>
            <a:endParaRPr lang="de-DE">
              <a:cs typeface="Calibri"/>
            </a:endParaRP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782126E7-92D0-4B6F-8D70-A7E78128A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729" y="1108618"/>
            <a:ext cx="2834926" cy="28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72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21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9BB0EA22-59C3-4774-BE3B-61E0951F4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20" y="1235102"/>
            <a:ext cx="5665076" cy="532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89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22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A6F72C-C8F9-4404-8748-8663298FF5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3380" y="1403997"/>
            <a:ext cx="7704140" cy="792163"/>
          </a:xfrm>
        </p:spPr>
        <p:txBody>
          <a:bodyPr/>
          <a:lstStyle/>
          <a:p>
            <a:r>
              <a:rPr lang="de-DE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+mn-cs"/>
              </a:rPr>
              <a:t>Vorgehensweise zur neuen Architektur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C0B2EA-653A-4460-B953-7ECC5EB75E97}"/>
              </a:ext>
            </a:extLst>
          </p:cNvPr>
          <p:cNvSpPr txBox="1"/>
          <p:nvPr/>
        </p:nvSpPr>
        <p:spPr>
          <a:xfrm>
            <a:off x="1322402" y="2198369"/>
            <a:ext cx="7704140" cy="36004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381000" indent="-381000">
              <a:lnSpc>
                <a:spcPct val="110000"/>
              </a:lnSpc>
              <a:spcAft>
                <a:spcPts val="400"/>
              </a:spcAft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kern="0">
              <a:solidFill>
                <a:srgbClr val="000000"/>
              </a:solidFill>
              <a:latin typeface="Century Gothic"/>
              <a:cs typeface="Arial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kern="0">
              <a:solidFill>
                <a:srgbClr val="000000"/>
              </a:solidFill>
              <a:latin typeface="Century Gothic"/>
              <a:cs typeface="Arial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  <a:cs typeface="Arial"/>
              </a:rPr>
              <a:t>VNETs für die prototypischen Regionen erstellen und konfigurieren </a:t>
            </a:r>
            <a:endParaRPr lang="de-DE">
              <a:latin typeface="Century Gothic"/>
              <a:cs typeface="Calibri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kern="0">
              <a:solidFill>
                <a:srgbClr val="000000"/>
              </a:solidFill>
              <a:latin typeface="Century Gothic"/>
              <a:cs typeface="Arial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  <a:cs typeface="Arial"/>
              </a:rPr>
              <a:t>App Service Pläne erstellen und in VNETs integrieren</a:t>
            </a:r>
            <a:endParaRPr lang="de-DE">
              <a:latin typeface="Century Gothic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kern="0">
              <a:solidFill>
                <a:srgbClr val="000000"/>
              </a:solidFill>
              <a:latin typeface="Century Gothic"/>
              <a:cs typeface="Arial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  <a:cs typeface="Arial"/>
              </a:rPr>
              <a:t>Key </a:t>
            </a:r>
            <a:r>
              <a:rPr lang="de-DE" kern="0" err="1">
                <a:solidFill>
                  <a:srgbClr val="000000"/>
                </a:solidFill>
                <a:latin typeface="Century Gothic"/>
                <a:cs typeface="Arial"/>
              </a:rPr>
              <a:t>Vaults</a:t>
            </a:r>
            <a:r>
              <a:rPr lang="de-DE" kern="0">
                <a:solidFill>
                  <a:srgbClr val="000000"/>
                </a:solidFill>
                <a:latin typeface="Century Gothic"/>
                <a:cs typeface="Arial"/>
              </a:rPr>
              <a:t> und SQL-DBs in VNETs integrieren</a:t>
            </a: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kern="0">
              <a:solidFill>
                <a:srgbClr val="000000"/>
              </a:solidFill>
              <a:latin typeface="Century Gothic"/>
              <a:cs typeface="Arial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  <a:cs typeface="Arial"/>
              </a:rPr>
              <a:t>Traffic Manager erstellen und konfigurieren</a:t>
            </a: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kern="0">
              <a:solidFill>
                <a:srgbClr val="000000"/>
              </a:solidFill>
              <a:latin typeface="Century Gothic"/>
              <a:cs typeface="Arial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kern="0">
              <a:solidFill>
                <a:srgbClr val="000000"/>
              </a:solidFill>
              <a:latin typeface="Century Goth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0238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23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A6F72C-C8F9-4404-8748-8663298FF5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3380" y="1403997"/>
            <a:ext cx="7704140" cy="792163"/>
          </a:xfrm>
        </p:spPr>
        <p:txBody>
          <a:bodyPr/>
          <a:lstStyle/>
          <a:p>
            <a:pPr algn="ctr"/>
            <a:r>
              <a:rPr lang="de-DE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+mn-cs"/>
              </a:rPr>
              <a:t>VNET und Peering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C0B2EA-653A-4460-B953-7ECC5EB75E97}"/>
              </a:ext>
            </a:extLst>
          </p:cNvPr>
          <p:cNvSpPr txBox="1"/>
          <p:nvPr/>
        </p:nvSpPr>
        <p:spPr>
          <a:xfrm>
            <a:off x="1322402" y="2198369"/>
            <a:ext cx="9529650" cy="36004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kern="0">
              <a:solidFill>
                <a:srgbClr val="000000"/>
              </a:solidFill>
              <a:latin typeface="Century Gothic"/>
              <a:cs typeface="Arial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kern="0">
              <a:solidFill>
                <a:srgbClr val="000000"/>
              </a:solidFill>
              <a:latin typeface="Century Gothic"/>
              <a:cs typeface="Arial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  <a:cs typeface="Arial"/>
              </a:rPr>
              <a:t>Pro Region (Nordamerika und Europa) ein VNET</a:t>
            </a: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</a:rPr>
              <a:t>Regionen müssen dieselben sein, wie die der </a:t>
            </a:r>
            <a:r>
              <a:rPr lang="de-DE" kern="0" err="1">
                <a:solidFill>
                  <a:srgbClr val="000000"/>
                </a:solidFill>
                <a:latin typeface="Century Gothic"/>
              </a:rPr>
              <a:t>Resourcen</a:t>
            </a:r>
            <a:r>
              <a:rPr lang="de-DE" kern="0">
                <a:solidFill>
                  <a:srgbClr val="000000"/>
                </a:solidFill>
                <a:latin typeface="Century Gothic"/>
              </a:rPr>
              <a:t> App Service, Key </a:t>
            </a:r>
            <a:r>
              <a:rPr lang="de-DE" kern="0" err="1">
                <a:solidFill>
                  <a:srgbClr val="000000"/>
                </a:solidFill>
                <a:latin typeface="Century Gothic"/>
              </a:rPr>
              <a:t>Vault</a:t>
            </a:r>
            <a:r>
              <a:rPr lang="de-DE" kern="0">
                <a:solidFill>
                  <a:srgbClr val="000000"/>
                </a:solidFill>
                <a:latin typeface="Century Gothic"/>
              </a:rPr>
              <a:t> und SQL-DB</a:t>
            </a:r>
            <a:endParaRPr lang="de-DE" kern="0">
              <a:solidFill>
                <a:srgbClr val="000000"/>
              </a:solidFill>
              <a:latin typeface="Century Gothic"/>
              <a:cs typeface="Calibri" panose="020F0502020204030204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  <a:cs typeface="Arial"/>
              </a:rPr>
              <a:t>Adressbereiche dürfen sich nicht überschneiden</a:t>
            </a:r>
            <a:endParaRPr lang="de-DE" kern="0">
              <a:solidFill>
                <a:srgbClr val="000000"/>
              </a:solidFill>
              <a:latin typeface="Century Gothic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  <a:cs typeface="Arial"/>
              </a:rPr>
              <a:t>Pro VNET zwei Subnetze (App Service Integration, Endpunkte)</a:t>
            </a: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  <a:cs typeface="Arial"/>
              </a:rPr>
              <a:t>Peering im Portal konfigurieren (bei einem VNET für beide)</a:t>
            </a: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>
              <a:latin typeface="Century Gothic"/>
              <a:cs typeface="Arial"/>
            </a:endParaRP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5787A17F-DB4A-4AFB-9645-AB3244911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591" y="1260040"/>
            <a:ext cx="841463" cy="83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41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24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C1F7315-63FA-40CE-B94B-6ABF024F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00" y="1387718"/>
            <a:ext cx="10272186" cy="792163"/>
          </a:xfrm>
        </p:spPr>
        <p:txBody>
          <a:bodyPr/>
          <a:lstStyle/>
          <a:p>
            <a:pPr algn="ctr"/>
            <a:r>
              <a:rPr lang="de-DE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+mn-cs"/>
              </a:rPr>
              <a:t>VNETs und Subnetze</a:t>
            </a:r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1AABDC44-EC1B-43A6-A89F-A4FDFCFEC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522" y="2384227"/>
            <a:ext cx="8614436" cy="3900390"/>
          </a:xfrm>
          <a:prstGeom prst="rect">
            <a:avLst/>
          </a:prstGeom>
        </p:spPr>
      </p:pic>
      <p:pic>
        <p:nvPicPr>
          <p:cNvPr id="4" name="Grafik 6">
            <a:extLst>
              <a:ext uri="{FF2B5EF4-FFF2-40B4-BE49-F238E27FC236}">
                <a16:creationId xmlns:a16="http://schemas.microsoft.com/office/drawing/2014/main" id="{5505DCC7-8E02-4934-9210-BEADC8D6C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116" y="1260040"/>
            <a:ext cx="784313" cy="79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50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25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A6F72C-C8F9-4404-8748-8663298FF5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3380" y="1403997"/>
            <a:ext cx="7704140" cy="792163"/>
          </a:xfrm>
        </p:spPr>
        <p:txBody>
          <a:bodyPr/>
          <a:lstStyle/>
          <a:p>
            <a:pPr algn="ctr"/>
            <a:r>
              <a:rPr lang="de-DE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+mn-cs"/>
              </a:rPr>
              <a:t>App Service mit VNET Integration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C0B2EA-653A-4460-B953-7ECC5EB75E97}"/>
              </a:ext>
            </a:extLst>
          </p:cNvPr>
          <p:cNvSpPr txBox="1"/>
          <p:nvPr/>
        </p:nvSpPr>
        <p:spPr>
          <a:xfrm>
            <a:off x="1322402" y="2198369"/>
            <a:ext cx="9551578" cy="36004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kern="0">
              <a:solidFill>
                <a:srgbClr val="000000"/>
              </a:solidFill>
              <a:latin typeface="Century Gothic"/>
              <a:cs typeface="Arial"/>
            </a:endParaRPr>
          </a:p>
          <a:p>
            <a:pPr>
              <a:lnSpc>
                <a:spcPct val="110000"/>
              </a:lnSpc>
              <a:spcAft>
                <a:spcPts val="4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  <a:cs typeface="Arial"/>
              </a:rPr>
              <a:t>Erstellen:</a:t>
            </a:r>
            <a:endParaRPr lang="de-DE" kern="0">
              <a:solidFill>
                <a:srgbClr val="000000"/>
              </a:solidFill>
              <a:latin typeface="Century Gothic"/>
              <a:cs typeface="Calibri" panose="020F0502020204030204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  <a:cs typeface="Arial"/>
              </a:rPr>
              <a:t>Auf Regionswahl achten</a:t>
            </a:r>
            <a:endParaRPr lang="de-DE">
              <a:latin typeface="Century Gothic"/>
              <a:cs typeface="Calibri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  <a:cs typeface="Arial"/>
              </a:rPr>
              <a:t>Zonenredundanz aktivieren -&gt; High </a:t>
            </a:r>
            <a:r>
              <a:rPr lang="de-DE" kern="0" err="1">
                <a:solidFill>
                  <a:srgbClr val="000000"/>
                </a:solidFill>
                <a:latin typeface="Century Gothic"/>
                <a:cs typeface="Arial"/>
              </a:rPr>
              <a:t>Availability</a:t>
            </a:r>
            <a:endParaRPr lang="de-DE" kern="0">
              <a:solidFill>
                <a:srgbClr val="000000"/>
              </a:solidFill>
              <a:latin typeface="Century Gothic"/>
              <a:cs typeface="Arial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  <a:cs typeface="Arial"/>
              </a:rPr>
              <a:t>VNET-Integration ab Premium v2 Plan möglich (+ Traffic Manager Unterstützung und horizontale Skalierung bis 20 Instanzen)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kern="0">
              <a:solidFill>
                <a:srgbClr val="000000"/>
              </a:solidFill>
              <a:latin typeface="Century Gothic"/>
              <a:cs typeface="Arial"/>
            </a:endParaRPr>
          </a:p>
          <a:p>
            <a:pPr>
              <a:lnSpc>
                <a:spcPct val="110000"/>
              </a:lnSpc>
              <a:spcAft>
                <a:spcPts val="4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  <a:cs typeface="Arial"/>
              </a:rPr>
              <a:t>VNET-Integration:</a:t>
            </a:r>
            <a:endParaRPr lang="de-DE">
              <a:latin typeface="Century Gothic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  <a:cs typeface="Arial"/>
              </a:rPr>
              <a:t>VNET und für App Service Integration erstelltes Subnetz wählen</a:t>
            </a: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  <a:cs typeface="Arial"/>
              </a:rPr>
              <a:t>Anwendungsregistrierung beim AAD mit Umleitungs-URI</a:t>
            </a: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kern="0">
              <a:solidFill>
                <a:srgbClr val="000000"/>
              </a:solidFill>
              <a:latin typeface="Century Gothic"/>
              <a:cs typeface="Arial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kern="0">
              <a:solidFill>
                <a:srgbClr val="000000"/>
              </a:solidFill>
              <a:latin typeface="Century Gothic"/>
              <a:cs typeface="Arial"/>
            </a:endParaRP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1129A38C-228D-4B1A-BD75-16EAB12AB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02" y="1254755"/>
            <a:ext cx="809887" cy="778572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CB724486-A92B-41E7-8A46-44EF20392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3761" y="1253451"/>
            <a:ext cx="802973" cy="78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85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26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A6F72C-C8F9-4404-8748-8663298FF5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3380" y="1403997"/>
            <a:ext cx="7704140" cy="792163"/>
          </a:xfrm>
        </p:spPr>
        <p:txBody>
          <a:bodyPr/>
          <a:lstStyle/>
          <a:p>
            <a:pPr algn="ctr"/>
            <a:r>
              <a:rPr lang="de-DE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+mn-cs"/>
              </a:rPr>
              <a:t>Key </a:t>
            </a:r>
            <a:r>
              <a:rPr lang="de-DE" sz="3200" kern="120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+mn-cs"/>
              </a:rPr>
              <a:t>Vault</a:t>
            </a:r>
            <a:r>
              <a:rPr lang="de-DE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+mn-cs"/>
              </a:rPr>
              <a:t> mit VNET Integration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C0B2EA-653A-4460-B953-7ECC5EB75E97}"/>
              </a:ext>
            </a:extLst>
          </p:cNvPr>
          <p:cNvSpPr txBox="1"/>
          <p:nvPr/>
        </p:nvSpPr>
        <p:spPr>
          <a:xfrm>
            <a:off x="1322402" y="2198369"/>
            <a:ext cx="9968211" cy="36004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kern="0">
              <a:solidFill>
                <a:srgbClr val="000000"/>
              </a:solidFill>
              <a:latin typeface="Century Gothic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kern="0">
              <a:solidFill>
                <a:srgbClr val="000000"/>
              </a:solidFill>
              <a:latin typeface="Century Gothic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</a:rPr>
              <a:t>Erstellung wie zuvor</a:t>
            </a:r>
            <a:endParaRPr lang="de-DE" kern="0">
              <a:solidFill>
                <a:srgbClr val="000000"/>
              </a:solidFill>
              <a:latin typeface="Century Gothic"/>
              <a:cs typeface="Arial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</a:rPr>
              <a:t>Firewall- und VNET-Einstellungen: Zugriff nur über private Endpunkte und ausgewählte Netzwerke (</a:t>
            </a:r>
            <a:r>
              <a:rPr lang="de-DE" kern="0" err="1">
                <a:solidFill>
                  <a:srgbClr val="000000"/>
                </a:solidFill>
                <a:latin typeface="Century Gothic"/>
              </a:rPr>
              <a:t>abkapselung</a:t>
            </a:r>
            <a:r>
              <a:rPr lang="de-DE" kern="0">
                <a:solidFill>
                  <a:srgbClr val="000000"/>
                </a:solidFill>
                <a:latin typeface="Century Gothic"/>
              </a:rPr>
              <a:t> vom Internet, Entwickler-IP nötig um Geheimnisse &amp; Zugriff zu verwalten)</a:t>
            </a:r>
            <a:endParaRPr lang="de-DE" kern="0">
              <a:solidFill>
                <a:srgbClr val="000000"/>
              </a:solidFill>
              <a:latin typeface="Century Gothic"/>
              <a:cs typeface="Calibri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</a:rPr>
              <a:t>Private Endpunkte konfigurieren (zwei pro Key </a:t>
            </a:r>
            <a:r>
              <a:rPr lang="de-DE" kern="0" err="1">
                <a:solidFill>
                  <a:srgbClr val="000000"/>
                </a:solidFill>
                <a:latin typeface="Century Gothic"/>
              </a:rPr>
              <a:t>Vault</a:t>
            </a:r>
            <a:r>
              <a:rPr lang="de-DE" kern="0">
                <a:solidFill>
                  <a:srgbClr val="000000"/>
                </a:solidFill>
                <a:latin typeface="Century Gothic"/>
              </a:rPr>
              <a:t>)</a:t>
            </a:r>
            <a:endParaRPr lang="de-DE" kern="0">
              <a:solidFill>
                <a:srgbClr val="000000"/>
              </a:solidFill>
              <a:latin typeface="Century Gothic"/>
              <a:cs typeface="Arial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 err="1">
                <a:solidFill>
                  <a:srgbClr val="000000"/>
                </a:solidFill>
                <a:latin typeface="Century Gothic"/>
              </a:rPr>
              <a:t>Resourcentyp</a:t>
            </a:r>
            <a:r>
              <a:rPr lang="de-DE" kern="0">
                <a:solidFill>
                  <a:srgbClr val="000000"/>
                </a:solidFill>
                <a:latin typeface="Century Gothic"/>
              </a:rPr>
              <a:t>: "</a:t>
            </a:r>
            <a:r>
              <a:rPr lang="de-DE" kern="0" err="1">
                <a:solidFill>
                  <a:srgbClr val="000000"/>
                </a:solidFill>
                <a:latin typeface="Century Gothic"/>
              </a:rPr>
              <a:t>Microsoft.KeyVault</a:t>
            </a:r>
            <a:r>
              <a:rPr lang="de-DE" kern="0">
                <a:solidFill>
                  <a:srgbClr val="000000"/>
                </a:solidFill>
                <a:latin typeface="Century Gothic"/>
              </a:rPr>
              <a:t>/</a:t>
            </a:r>
            <a:r>
              <a:rPr lang="de-DE" kern="0" err="1">
                <a:solidFill>
                  <a:srgbClr val="000000"/>
                </a:solidFill>
                <a:latin typeface="Century Gothic"/>
              </a:rPr>
              <a:t>vaults</a:t>
            </a:r>
            <a:r>
              <a:rPr lang="de-DE" kern="0">
                <a:solidFill>
                  <a:srgbClr val="000000"/>
                </a:solidFill>
                <a:latin typeface="Century Gothic"/>
              </a:rPr>
              <a:t>"</a:t>
            </a:r>
            <a:endParaRPr lang="de-DE" kern="0">
              <a:solidFill>
                <a:srgbClr val="000000"/>
              </a:solidFill>
              <a:latin typeface="Century Gothic"/>
              <a:cs typeface="Arial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</a:rPr>
              <a:t>Subnetz für Endpunkte</a:t>
            </a:r>
            <a:endParaRPr lang="de-DE" kern="0">
              <a:solidFill>
                <a:srgbClr val="000000"/>
              </a:solidFill>
              <a:latin typeface="Century Gothic"/>
              <a:cs typeface="Arial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>
                <a:latin typeface="Century Gothic"/>
                <a:cs typeface="Arial"/>
              </a:rPr>
              <a:t>Anschließend Integration der Endpunkte in DNS-Zonen</a:t>
            </a: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>
              <a:latin typeface="Century Gothic"/>
              <a:cs typeface="Arial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>
              <a:latin typeface="Century Gothic"/>
              <a:cs typeface="Arial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>
              <a:latin typeface="Century Gothic"/>
              <a:cs typeface="Calibri"/>
            </a:endParaRPr>
          </a:p>
        </p:txBody>
      </p:sp>
      <p:pic>
        <p:nvPicPr>
          <p:cNvPr id="7" name="Grafik 4">
            <a:extLst>
              <a:ext uri="{FF2B5EF4-FFF2-40B4-BE49-F238E27FC236}">
                <a16:creationId xmlns:a16="http://schemas.microsoft.com/office/drawing/2014/main" id="{907824DB-9CE4-4896-8A86-EB6FF699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63" y="1197018"/>
            <a:ext cx="820064" cy="78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14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27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431D153-6A04-4E32-9553-412D097A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00" y="1373054"/>
            <a:ext cx="10272186" cy="792163"/>
          </a:xfrm>
        </p:spPr>
        <p:txBody>
          <a:bodyPr/>
          <a:lstStyle/>
          <a:p>
            <a:pPr algn="ctr"/>
            <a:r>
              <a:rPr lang="de-DE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+mn-cs"/>
              </a:rPr>
              <a:t>Übersicht über die Endpunkte der Key </a:t>
            </a:r>
            <a:r>
              <a:rPr lang="de-DE" sz="3200" kern="120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+mn-cs"/>
              </a:rPr>
              <a:t>Vaults</a:t>
            </a:r>
            <a:endParaRPr lang="de-DE" sz="3200" kern="120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ea typeface="+mn-ea"/>
              <a:cs typeface="+mn-cs"/>
            </a:endParaRPr>
          </a:p>
        </p:txBody>
      </p:sp>
      <p:pic>
        <p:nvPicPr>
          <p:cNvPr id="8" name="Grafik 8" descr="Ein Bild, das Tisch enthält.&#10;&#10;Beschreibung automatisch generiert.">
            <a:extLst>
              <a:ext uri="{FF2B5EF4-FFF2-40B4-BE49-F238E27FC236}">
                <a16:creationId xmlns:a16="http://schemas.microsoft.com/office/drawing/2014/main" id="{243BF295-B308-41D7-A3B8-D3BE5FAA4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42" y="2567201"/>
            <a:ext cx="10028796" cy="3307900"/>
          </a:xfrm>
          <a:prstGeom prst="rect">
            <a:avLst/>
          </a:prstGeom>
        </p:spPr>
      </p:pic>
      <p:pic>
        <p:nvPicPr>
          <p:cNvPr id="4" name="Grafik 4">
            <a:extLst>
              <a:ext uri="{FF2B5EF4-FFF2-40B4-BE49-F238E27FC236}">
                <a16:creationId xmlns:a16="http://schemas.microsoft.com/office/drawing/2014/main" id="{532EF017-9576-4124-988F-D88EDD4D7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74" y="1217895"/>
            <a:ext cx="809627" cy="78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91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28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A6F72C-C8F9-4404-8748-8663298FF5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3380" y="1403997"/>
            <a:ext cx="7704140" cy="792163"/>
          </a:xfrm>
        </p:spPr>
        <p:txBody>
          <a:bodyPr/>
          <a:lstStyle/>
          <a:p>
            <a:pPr algn="ctr"/>
            <a:r>
              <a:rPr lang="de-DE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+mn-cs"/>
              </a:rPr>
              <a:t>SQL-DBs mit VNET Integration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C0B2EA-653A-4460-B953-7ECC5EB75E97}"/>
              </a:ext>
            </a:extLst>
          </p:cNvPr>
          <p:cNvSpPr txBox="1"/>
          <p:nvPr/>
        </p:nvSpPr>
        <p:spPr>
          <a:xfrm>
            <a:off x="1322402" y="2198369"/>
            <a:ext cx="10055924" cy="36004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indent="-381000">
              <a:lnSpc>
                <a:spcPct val="110000"/>
              </a:lnSpc>
              <a:spcAft>
                <a:spcPts val="400"/>
              </a:spcAft>
              <a:buFont typeface="Arial,Sans-Serif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kern="0">
              <a:solidFill>
                <a:srgbClr val="000000"/>
              </a:solidFill>
              <a:latin typeface="Century Gothic"/>
            </a:endParaRPr>
          </a:p>
          <a:p>
            <a:pPr indent="-381000">
              <a:lnSpc>
                <a:spcPct val="110000"/>
              </a:lnSpc>
              <a:spcAft>
                <a:spcPts val="400"/>
              </a:spcAft>
              <a:buFont typeface="Arial,Sans-Serif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kern="0">
              <a:solidFill>
                <a:srgbClr val="000000"/>
              </a:solidFill>
              <a:latin typeface="Century Gothic"/>
            </a:endParaRPr>
          </a:p>
          <a:p>
            <a:pPr indent="-381000">
              <a:lnSpc>
                <a:spcPct val="110000"/>
              </a:lnSpc>
              <a:spcAft>
                <a:spcPts val="400"/>
              </a:spcAft>
              <a:buFont typeface="Arial,Sans-Serif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</a:rPr>
              <a:t>Erstellung wie zuvor</a:t>
            </a:r>
            <a:endParaRPr lang="de-DE">
              <a:latin typeface="Century Gothic"/>
              <a:cs typeface="Calibri"/>
            </a:endParaRPr>
          </a:p>
          <a:p>
            <a:pPr indent="-381000">
              <a:lnSpc>
                <a:spcPct val="110000"/>
              </a:lnSpc>
              <a:spcAft>
                <a:spcPts val="400"/>
              </a:spcAft>
              <a:buFont typeface="Arial,Sans-Serif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</a:rPr>
              <a:t>Analog zu Key </a:t>
            </a:r>
            <a:r>
              <a:rPr lang="de-DE" kern="0" err="1">
                <a:solidFill>
                  <a:srgbClr val="000000"/>
                </a:solidFill>
                <a:latin typeface="Century Gothic"/>
              </a:rPr>
              <a:t>Vaults</a:t>
            </a:r>
            <a:r>
              <a:rPr lang="de-DE" kern="0">
                <a:solidFill>
                  <a:srgbClr val="000000"/>
                </a:solidFill>
                <a:latin typeface="Century Gothic"/>
              </a:rPr>
              <a:t>:</a:t>
            </a:r>
            <a:endParaRPr lang="de-DE" kern="0">
              <a:solidFill>
                <a:srgbClr val="000000"/>
              </a:solidFill>
              <a:latin typeface="Century Gothic"/>
              <a:cs typeface="Arial"/>
            </a:endParaRPr>
          </a:p>
          <a:p>
            <a:pPr indent="-381000">
              <a:lnSpc>
                <a:spcPct val="110000"/>
              </a:lnSpc>
              <a:spcAft>
                <a:spcPts val="400"/>
              </a:spcAft>
              <a:buFont typeface="Arial,Sans-Serif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</a:rPr>
              <a:t>Firewall- und VNET-Einstellungen: Zugriff auf öffentliche Netzwerke verweigert </a:t>
            </a:r>
            <a:endParaRPr lang="en-US" kern="0">
              <a:solidFill>
                <a:srgbClr val="000000"/>
              </a:solidFill>
              <a:latin typeface="Century Gothic"/>
              <a:cs typeface="Arial"/>
            </a:endParaRPr>
          </a:p>
          <a:p>
            <a:pPr indent="-381000">
              <a:lnSpc>
                <a:spcPct val="110000"/>
              </a:lnSpc>
              <a:spcAft>
                <a:spcPts val="400"/>
              </a:spcAft>
              <a:buFont typeface="Arial,Sans-Serif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</a:rPr>
              <a:t>Private Endpunkte konfigurieren (zwei pro SQL-DB)</a:t>
            </a:r>
            <a:endParaRPr lang="en-US" kern="0">
              <a:solidFill>
                <a:srgbClr val="000000"/>
              </a:solidFill>
              <a:latin typeface="Century Gothic"/>
            </a:endParaRPr>
          </a:p>
          <a:p>
            <a:pPr indent="-381000">
              <a:lnSpc>
                <a:spcPct val="110000"/>
              </a:lnSpc>
              <a:spcAft>
                <a:spcPts val="400"/>
              </a:spcAft>
              <a:buFont typeface="Arial,Sans-Serif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 err="1">
                <a:solidFill>
                  <a:srgbClr val="000000"/>
                </a:solidFill>
                <a:latin typeface="Century Gothic"/>
              </a:rPr>
              <a:t>Resourcentyp</a:t>
            </a:r>
            <a:r>
              <a:rPr lang="de-DE" kern="0">
                <a:solidFill>
                  <a:srgbClr val="000000"/>
                </a:solidFill>
                <a:latin typeface="Century Gothic"/>
              </a:rPr>
              <a:t>: "</a:t>
            </a:r>
            <a:r>
              <a:rPr lang="de-DE" kern="0" err="1">
                <a:solidFill>
                  <a:srgbClr val="000000"/>
                </a:solidFill>
                <a:latin typeface="Century Gothic"/>
              </a:rPr>
              <a:t>Microsoft.Sql</a:t>
            </a:r>
            <a:r>
              <a:rPr lang="de-DE" kern="0">
                <a:solidFill>
                  <a:srgbClr val="000000"/>
                </a:solidFill>
                <a:latin typeface="Century Gothic"/>
              </a:rPr>
              <a:t>/</a:t>
            </a:r>
            <a:r>
              <a:rPr lang="de-DE" kern="0" err="1">
                <a:solidFill>
                  <a:srgbClr val="000000"/>
                </a:solidFill>
                <a:latin typeface="Century Gothic"/>
              </a:rPr>
              <a:t>servers</a:t>
            </a:r>
            <a:r>
              <a:rPr lang="de-DE" kern="0">
                <a:solidFill>
                  <a:srgbClr val="000000"/>
                </a:solidFill>
                <a:latin typeface="Century Gothic"/>
              </a:rPr>
              <a:t>"</a:t>
            </a:r>
            <a:endParaRPr lang="en-US" kern="0">
              <a:solidFill>
                <a:srgbClr val="000000"/>
              </a:solidFill>
              <a:latin typeface="Century Gothic"/>
            </a:endParaRPr>
          </a:p>
          <a:p>
            <a:pPr indent="-381000">
              <a:lnSpc>
                <a:spcPct val="110000"/>
              </a:lnSpc>
              <a:spcAft>
                <a:spcPts val="400"/>
              </a:spcAft>
              <a:buFont typeface="Arial,Sans-Serif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</a:rPr>
              <a:t>Subnetz für Endpunkte</a:t>
            </a:r>
            <a:endParaRPr lang="en-US" kern="0">
              <a:solidFill>
                <a:srgbClr val="000000"/>
              </a:solidFill>
              <a:latin typeface="Century Gothic"/>
            </a:endParaRPr>
          </a:p>
          <a:p>
            <a:pPr indent="-381000">
              <a:lnSpc>
                <a:spcPct val="110000"/>
              </a:lnSpc>
              <a:spcAft>
                <a:spcPts val="400"/>
              </a:spcAft>
              <a:buFont typeface="Arial,Sans-Serif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</a:rPr>
              <a:t>Anschließend </a:t>
            </a:r>
            <a:r>
              <a:rPr lang="de-DE" kern="0" err="1">
                <a:solidFill>
                  <a:srgbClr val="000000"/>
                </a:solidFill>
                <a:latin typeface="Century Gothic"/>
              </a:rPr>
              <a:t>integration</a:t>
            </a:r>
            <a:r>
              <a:rPr lang="de-DE" kern="0">
                <a:solidFill>
                  <a:srgbClr val="000000"/>
                </a:solidFill>
                <a:latin typeface="Century Gothic"/>
              </a:rPr>
              <a:t> in DNS-Zonen</a:t>
            </a:r>
            <a:endParaRPr lang="en-US" kern="0">
              <a:solidFill>
                <a:srgbClr val="000000"/>
              </a:solidFill>
              <a:latin typeface="Century Gothic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,Sans-Serif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>
              <a:latin typeface="Century Gothic"/>
              <a:ea typeface="+mn-lt"/>
              <a:cs typeface="+mn-lt"/>
            </a:endParaRPr>
          </a:p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>
              <a:latin typeface="Century Gothic"/>
              <a:ea typeface="+mn-lt"/>
              <a:cs typeface="+mn-lt"/>
            </a:endParaRPr>
          </a:p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>
              <a:latin typeface="Century Gothic"/>
              <a:ea typeface="+mn-lt"/>
              <a:cs typeface="+mn-lt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>
              <a:latin typeface="Century Gothic"/>
              <a:cs typeface="Arial"/>
            </a:endParaRPr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91FAFBA8-9A45-4626-A89F-15FE24B33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24" y="1277590"/>
            <a:ext cx="795535" cy="77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34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29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431D153-6A04-4E32-9553-412D097A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00" y="1394982"/>
            <a:ext cx="10272186" cy="792163"/>
          </a:xfrm>
        </p:spPr>
        <p:txBody>
          <a:bodyPr/>
          <a:lstStyle/>
          <a:p>
            <a:pPr algn="ctr"/>
            <a:r>
              <a:rPr lang="de-DE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+mn-cs"/>
              </a:rPr>
              <a:t>Übersicht über die Endpunkte der SQL-DBs</a:t>
            </a:r>
          </a:p>
        </p:txBody>
      </p:sp>
      <p:pic>
        <p:nvPicPr>
          <p:cNvPr id="5" name="Grafik 5" descr="Ein Bild, das Tisch enthält.&#10;&#10;Beschreibung automatisch generiert.">
            <a:extLst>
              <a:ext uri="{FF2B5EF4-FFF2-40B4-BE49-F238E27FC236}">
                <a16:creationId xmlns:a16="http://schemas.microsoft.com/office/drawing/2014/main" id="{D87C1F11-944B-4C40-A5CD-4D4CC850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98" y="2569419"/>
            <a:ext cx="9941084" cy="3325391"/>
          </a:xfrm>
          <a:prstGeom prst="rect">
            <a:avLst/>
          </a:prstGeom>
        </p:spPr>
      </p:pic>
      <p:pic>
        <p:nvPicPr>
          <p:cNvPr id="4" name="Grafik 5">
            <a:extLst>
              <a:ext uri="{FF2B5EF4-FFF2-40B4-BE49-F238E27FC236}">
                <a16:creationId xmlns:a16="http://schemas.microsoft.com/office/drawing/2014/main" id="{35A15601-0751-480B-B10E-F2825F263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58" y="1256713"/>
            <a:ext cx="795534" cy="7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5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3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A6F72C-C8F9-4404-8748-8663298FF5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431" y="1522316"/>
            <a:ext cx="11179321" cy="792163"/>
          </a:xfrm>
        </p:spPr>
        <p:txBody>
          <a:bodyPr/>
          <a:lstStyle/>
          <a:p>
            <a:pPr algn="ctr"/>
            <a:r>
              <a:rPr lang="de-DE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Aufgabenstellung</a:t>
            </a:r>
            <a:endParaRPr lang="de-DE">
              <a:cs typeface="Arial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C0B2EA-653A-4460-B953-7ECC5EB75E97}"/>
              </a:ext>
            </a:extLst>
          </p:cNvPr>
          <p:cNvSpPr txBox="1"/>
          <p:nvPr/>
        </p:nvSpPr>
        <p:spPr>
          <a:xfrm>
            <a:off x="2495553" y="2159995"/>
            <a:ext cx="7704140" cy="36004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,Sans-Serif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>
              <a:latin typeface="Arial"/>
              <a:cs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DF653FA-91AD-4800-9864-8C6B716C0DB7}"/>
              </a:ext>
            </a:extLst>
          </p:cNvPr>
          <p:cNvSpPr txBox="1"/>
          <p:nvPr/>
        </p:nvSpPr>
        <p:spPr>
          <a:xfrm>
            <a:off x="500906" y="2267042"/>
            <a:ext cx="8970540" cy="36004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kern="0">
              <a:solidFill>
                <a:srgbClr val="000000"/>
              </a:solidFill>
              <a:latin typeface="Century Gothic"/>
              <a:cs typeface="Arial"/>
            </a:endParaRPr>
          </a:p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  <a:cs typeface="Arial"/>
              </a:rPr>
              <a:t>Implementierung einer prototypischen ASP.NET Core Fitness-App</a:t>
            </a:r>
            <a:endParaRPr lang="de-DE"/>
          </a:p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latin typeface="Century Gothic"/>
                <a:ea typeface="+mn-lt"/>
                <a:cs typeface="Arial"/>
              </a:rPr>
              <a:t>Weltweite Bereitstellung (prototypisch in Europa und den Vereinigten Staaten)</a:t>
            </a:r>
          </a:p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>
                <a:latin typeface="Century Gothic"/>
                <a:cs typeface="Arial"/>
              </a:rPr>
              <a:t>Hochverfügbarkeit (</a:t>
            </a:r>
            <a:r>
              <a:rPr lang="de-DE" err="1">
                <a:latin typeface="Century Gothic"/>
                <a:cs typeface="Arial"/>
              </a:rPr>
              <a:t>Kubernetes</a:t>
            </a:r>
            <a:r>
              <a:rPr lang="de-DE">
                <a:latin typeface="Century Gothic"/>
                <a:cs typeface="Arial"/>
              </a:rPr>
              <a:t>)</a:t>
            </a:r>
          </a:p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err="1">
                <a:latin typeface="Century Gothic"/>
                <a:cs typeface="Arial"/>
              </a:rPr>
              <a:t>Active</a:t>
            </a:r>
            <a:r>
              <a:rPr lang="de-DE">
                <a:latin typeface="Century Gothic"/>
                <a:cs typeface="Arial"/>
              </a:rPr>
              <a:t> Directory zur Authentifikation von Nutzern</a:t>
            </a:r>
          </a:p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>
                <a:latin typeface="Century Gothic"/>
                <a:cs typeface="Arial"/>
              </a:rPr>
              <a:t>Beachtung der DSGVO (Datenbanken und AAD)</a:t>
            </a:r>
          </a:p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>
                <a:latin typeface="Century Gothic"/>
                <a:cs typeface="Arial"/>
              </a:rPr>
              <a:t>Traffic Manager zur Verteilung  von Anfragen auch die geografisch nächste Instanz</a:t>
            </a:r>
          </a:p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>
                <a:latin typeface="Century Gothic"/>
                <a:cs typeface="Arial"/>
              </a:rPr>
              <a:t> VNET-Peering -&gt;Datentransfer zwischen Regionen 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9442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30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A6F72C-C8F9-4404-8748-8663298FF5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3380" y="1403997"/>
            <a:ext cx="7704140" cy="792163"/>
          </a:xfrm>
        </p:spPr>
        <p:txBody>
          <a:bodyPr/>
          <a:lstStyle/>
          <a:p>
            <a:pPr algn="ctr"/>
            <a:r>
              <a:rPr lang="de-DE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+mn-cs"/>
              </a:rPr>
              <a:t>Traffic Manager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C0B2EA-653A-4460-B953-7ECC5EB75E97}"/>
              </a:ext>
            </a:extLst>
          </p:cNvPr>
          <p:cNvSpPr txBox="1"/>
          <p:nvPr/>
        </p:nvSpPr>
        <p:spPr>
          <a:xfrm>
            <a:off x="1322402" y="2198369"/>
            <a:ext cx="9529650" cy="36004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kern="0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10000"/>
              </a:lnSpc>
              <a:spcAft>
                <a:spcPts val="4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</a:rPr>
              <a:t>Erstellen:</a:t>
            </a:r>
            <a:endParaRPr lang="de-DE"/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,Sans-Serif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</a:rPr>
              <a:t>Geographisches Routing</a:t>
            </a:r>
            <a:endParaRPr lang="de-DE" kern="0">
              <a:solidFill>
                <a:srgbClr val="000000"/>
              </a:solidFill>
              <a:latin typeface="Century Gothic"/>
              <a:cs typeface="Arial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,Sans-Serif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</a:rPr>
              <a:t>Name, der im Portal festgelegt wird ergibt URL: </a:t>
            </a:r>
            <a:r>
              <a:rPr lang="de-DE" kern="0">
                <a:solidFill>
                  <a:srgbClr val="000000"/>
                </a:solidFill>
                <a:latin typeface="Century Gothic"/>
                <a:cs typeface="Calibri"/>
              </a:rPr>
              <a:t> </a:t>
            </a:r>
            <a:r>
              <a:rPr lang="de-DE" sz="2000" kern="0">
                <a:solidFill>
                  <a:srgbClr val="000000"/>
                </a:solidFill>
                <a:latin typeface="Courier New"/>
                <a:cs typeface="Calibri"/>
              </a:rPr>
              <a:t>&lt;</a:t>
            </a:r>
            <a:r>
              <a:rPr lang="de-DE" sz="2000" kern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Name&gt;.trafficmanager.net</a:t>
            </a:r>
            <a:endParaRPr lang="de-DE" sz="2000">
              <a:latin typeface="Courier New"/>
              <a:cs typeface="Calibri" panose="020F0502020204030204"/>
            </a:endParaRPr>
          </a:p>
          <a:p>
            <a:pPr>
              <a:lnSpc>
                <a:spcPct val="110000"/>
              </a:lnSpc>
              <a:spcAft>
                <a:spcPts val="4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>
              <a:latin typeface="Calibri"/>
              <a:cs typeface="Calibri"/>
            </a:endParaRPr>
          </a:p>
          <a:p>
            <a:pPr>
              <a:lnSpc>
                <a:spcPct val="110000"/>
              </a:lnSpc>
              <a:spcAft>
                <a:spcPts val="4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</a:rPr>
              <a:t>Konfiguration der Endpunkte: </a:t>
            </a: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,Sans-Serif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</a:rPr>
              <a:t>Zwei Endpunkte konfigurieren:</a:t>
            </a:r>
            <a:endParaRPr lang="de-DE" kern="0">
              <a:solidFill>
                <a:srgbClr val="000000"/>
              </a:solidFill>
              <a:latin typeface="Century Gothic"/>
              <a:cs typeface="Arial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,Sans-Serif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</a:rPr>
              <a:t>Endpunkttyp: Azure-Endpunkt</a:t>
            </a:r>
            <a:endParaRPr lang="de-DE" kern="0">
              <a:solidFill>
                <a:srgbClr val="000000"/>
              </a:solidFill>
              <a:latin typeface="Century Gothic"/>
              <a:cs typeface="Arial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,Sans-Serif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 err="1">
                <a:solidFill>
                  <a:srgbClr val="000000"/>
                </a:solidFill>
                <a:latin typeface="Century Gothic"/>
              </a:rPr>
              <a:t>Zielresourcentyp</a:t>
            </a:r>
            <a:r>
              <a:rPr lang="de-DE" kern="0">
                <a:solidFill>
                  <a:srgbClr val="000000"/>
                </a:solidFill>
                <a:latin typeface="Century Gothic"/>
              </a:rPr>
              <a:t>: App Service</a:t>
            </a:r>
            <a:endParaRPr lang="de-DE" kern="0">
              <a:solidFill>
                <a:srgbClr val="000000"/>
              </a:solidFill>
              <a:latin typeface="Century Gothic"/>
              <a:cs typeface="Calibri" panose="020F0502020204030204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,Sans-Serif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 err="1">
                <a:solidFill>
                  <a:srgbClr val="000000"/>
                </a:solidFill>
                <a:latin typeface="Century Gothic"/>
              </a:rPr>
              <a:t>Zielresource</a:t>
            </a:r>
            <a:r>
              <a:rPr lang="de-DE" kern="0">
                <a:solidFill>
                  <a:srgbClr val="000000"/>
                </a:solidFill>
                <a:latin typeface="Century Gothic"/>
              </a:rPr>
              <a:t>: App Services</a:t>
            </a:r>
            <a:endParaRPr lang="de-DE">
              <a:latin typeface="Century Gothic"/>
              <a:cs typeface="Calibri"/>
            </a:endParaRPr>
          </a:p>
          <a:p>
            <a:pPr marL="381000" indent="-381000">
              <a:lnSpc>
                <a:spcPct val="110000"/>
              </a:lnSpc>
              <a:spcAft>
                <a:spcPts val="400"/>
              </a:spcAft>
              <a:buFont typeface="Arial,Sans-Serif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kern="0">
                <a:solidFill>
                  <a:srgbClr val="000000"/>
                </a:solidFill>
                <a:latin typeface="Century Gothic"/>
              </a:rPr>
              <a:t>Wahl der Region: Europa und Vereinigte Staaten</a:t>
            </a:r>
            <a:endParaRPr lang="de-DE" kern="0">
              <a:solidFill>
                <a:srgbClr val="000000"/>
              </a:solidFill>
              <a:latin typeface="Century Gothic"/>
              <a:cs typeface="Arial"/>
            </a:endParaRPr>
          </a:p>
        </p:txBody>
      </p:sp>
      <p:pic>
        <p:nvPicPr>
          <p:cNvPr id="6" name="Grafik 6" descr="Ein Bild, das Text, Schild, Ende, draußen enthält.&#10;&#10;Beschreibung automatisch generiert.">
            <a:extLst>
              <a:ext uri="{FF2B5EF4-FFF2-40B4-BE49-F238E27FC236}">
                <a16:creationId xmlns:a16="http://schemas.microsoft.com/office/drawing/2014/main" id="{6F35BA84-2DA8-4FFE-820E-EDF7878B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04" y="1317908"/>
            <a:ext cx="771525" cy="79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1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2">
            <a:extLst>
              <a:ext uri="{FF2B5EF4-FFF2-40B4-BE49-F238E27FC236}">
                <a16:creationId xmlns:a16="http://schemas.microsoft.com/office/drawing/2014/main" id="{81B27405-DC43-4FCA-A7E9-9A8564CAA1F0}"/>
              </a:ext>
            </a:extLst>
          </p:cNvPr>
          <p:cNvSpPr txBox="1"/>
          <p:nvPr/>
        </p:nvSpPr>
        <p:spPr>
          <a:xfrm>
            <a:off x="1320805" y="6629400"/>
            <a:ext cx="6887434" cy="183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Hochschule Mannheim University of Applied Sciences | Vorname Name</a:t>
            </a:r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rPr dirty="0"/>
              <a:t>31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A6F72C-C8F9-4404-8748-8663298FF5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3380" y="2631968"/>
            <a:ext cx="7704140" cy="792163"/>
          </a:xfrm>
        </p:spPr>
        <p:txBody>
          <a:bodyPr/>
          <a:lstStyle/>
          <a:p>
            <a:r>
              <a:rPr lang="de-DE" sz="2400"/>
              <a:t>Konzeption der Architektur mit Azure App Services</a:t>
            </a:r>
            <a:endParaRPr lang="de-DE" sz="2400">
              <a:cs typeface="Arial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C8E9872-6ACF-4D57-96DC-B1207C210338}"/>
              </a:ext>
            </a:extLst>
          </p:cNvPr>
          <p:cNvSpPr/>
          <p:nvPr/>
        </p:nvSpPr>
        <p:spPr>
          <a:xfrm>
            <a:off x="-6015" y="-307228"/>
            <a:ext cx="12272209" cy="7218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A6BB29C-76BD-48FB-BF2C-23282A83ACB2}"/>
              </a:ext>
            </a:extLst>
          </p:cNvPr>
          <p:cNvSpPr txBox="1"/>
          <p:nvPr/>
        </p:nvSpPr>
        <p:spPr>
          <a:xfrm>
            <a:off x="1238597" y="3753224"/>
            <a:ext cx="784080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800">
                <a:latin typeface="Century Gothic"/>
                <a:ea typeface="+mn-lt"/>
                <a:cs typeface="+mn-lt"/>
              </a:rPr>
              <a:t>Evaluierung der endgültigen Gesamtarchitektur</a:t>
            </a:r>
            <a:endParaRPr lang="de-DE"/>
          </a:p>
          <a:p>
            <a:endParaRPr lang="de-DE">
              <a:cs typeface="Calibri"/>
            </a:endParaRPr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B940CD1E-1A6E-43E1-BDF6-0BF666F6B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33" r="465" b="25541"/>
          <a:stretch/>
        </p:blipFill>
        <p:spPr>
          <a:xfrm>
            <a:off x="6855113" y="525319"/>
            <a:ext cx="4254527" cy="345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81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32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65CA1A38-264E-4185-9039-53F1F2F3D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559" y="1186784"/>
            <a:ext cx="4064364" cy="535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44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33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F85FE24C-08EE-41A4-B4F0-9D241A0A0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804" y="1191957"/>
            <a:ext cx="8175874" cy="53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87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2">
            <a:extLst>
              <a:ext uri="{FF2B5EF4-FFF2-40B4-BE49-F238E27FC236}">
                <a16:creationId xmlns:a16="http://schemas.microsoft.com/office/drawing/2014/main" id="{81B27405-DC43-4FCA-A7E9-9A8564CAA1F0}"/>
              </a:ext>
            </a:extLst>
          </p:cNvPr>
          <p:cNvSpPr txBox="1"/>
          <p:nvPr/>
        </p:nvSpPr>
        <p:spPr>
          <a:xfrm>
            <a:off x="1320805" y="6629400"/>
            <a:ext cx="6887434" cy="183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Hochschule Mannheim University of Applied Sciences | Vorname Name</a:t>
            </a:r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rPr dirty="0"/>
              <a:t>34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A6F72C-C8F9-4404-8748-8663298FF5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3380" y="2631968"/>
            <a:ext cx="7704140" cy="792163"/>
          </a:xfrm>
        </p:spPr>
        <p:txBody>
          <a:bodyPr/>
          <a:lstStyle/>
          <a:p>
            <a:r>
              <a:rPr lang="de-DE" sz="2400"/>
              <a:t>Konzeption der Architektur mit Azure App Services</a:t>
            </a:r>
            <a:endParaRPr lang="de-DE" sz="2400">
              <a:cs typeface="Arial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C8E9872-6ACF-4D57-96DC-B1207C210338}"/>
              </a:ext>
            </a:extLst>
          </p:cNvPr>
          <p:cNvSpPr/>
          <p:nvPr/>
        </p:nvSpPr>
        <p:spPr>
          <a:xfrm>
            <a:off x="-6015" y="-307228"/>
            <a:ext cx="12272209" cy="7218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A6BB29C-76BD-48FB-BF2C-23282A83ACB2}"/>
              </a:ext>
            </a:extLst>
          </p:cNvPr>
          <p:cNvSpPr txBox="1"/>
          <p:nvPr/>
        </p:nvSpPr>
        <p:spPr>
          <a:xfrm>
            <a:off x="1238597" y="3753224"/>
            <a:ext cx="784080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800" dirty="0">
                <a:latin typeface="Century Gothic"/>
                <a:ea typeface="+mn-lt"/>
                <a:cs typeface="+mn-lt"/>
              </a:rPr>
              <a:t>Live Demo der </a:t>
            </a:r>
            <a:endParaRPr lang="de-DE"/>
          </a:p>
          <a:p>
            <a:r>
              <a:rPr lang="de-DE" sz="4800" dirty="0">
                <a:latin typeface="Century Gothic"/>
                <a:ea typeface="+mn-lt"/>
                <a:cs typeface="+mn-lt"/>
              </a:rPr>
              <a:t>Fitness Anwendung</a:t>
            </a:r>
            <a:endParaRPr lang="de-DE" sz="4800" dirty="0">
              <a:latin typeface="Century Gothic"/>
              <a:cs typeface="Calibri"/>
            </a:endParaRPr>
          </a:p>
          <a:p>
            <a:endParaRPr lang="de-DE" sz="4800" dirty="0">
              <a:latin typeface="Century Gothic"/>
              <a:cs typeface="Calibri"/>
            </a:endParaRPr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8339F700-92A2-40B8-A315-21CF3CF3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673" y="648854"/>
            <a:ext cx="3251200" cy="323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2">
            <a:extLst>
              <a:ext uri="{FF2B5EF4-FFF2-40B4-BE49-F238E27FC236}">
                <a16:creationId xmlns:a16="http://schemas.microsoft.com/office/drawing/2014/main" id="{81B27405-DC43-4FCA-A7E9-9A8564CAA1F0}"/>
              </a:ext>
            </a:extLst>
          </p:cNvPr>
          <p:cNvSpPr txBox="1"/>
          <p:nvPr/>
        </p:nvSpPr>
        <p:spPr>
          <a:xfrm>
            <a:off x="1320805" y="6629400"/>
            <a:ext cx="6887434" cy="183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Hochschule Mannheim University of Applied Sciences | Vorname Name</a:t>
            </a:r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4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A6F72C-C8F9-4404-8748-8663298FF5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3380" y="2631968"/>
            <a:ext cx="7704140" cy="792163"/>
          </a:xfrm>
        </p:spPr>
        <p:txBody>
          <a:bodyPr/>
          <a:lstStyle/>
          <a:p>
            <a:r>
              <a:rPr lang="de-DE" sz="2400"/>
              <a:t>Konzeption der Architektur mit Azure App Services</a:t>
            </a:r>
            <a:endParaRPr lang="de-DE" sz="2400">
              <a:cs typeface="Arial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C8E9872-6ACF-4D57-96DC-B1207C210338}"/>
              </a:ext>
            </a:extLst>
          </p:cNvPr>
          <p:cNvSpPr/>
          <p:nvPr/>
        </p:nvSpPr>
        <p:spPr>
          <a:xfrm>
            <a:off x="-6015" y="-232101"/>
            <a:ext cx="12272209" cy="7143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A6BB29C-76BD-48FB-BF2C-23282A83ACB2}"/>
              </a:ext>
            </a:extLst>
          </p:cNvPr>
          <p:cNvSpPr txBox="1"/>
          <p:nvPr/>
        </p:nvSpPr>
        <p:spPr>
          <a:xfrm>
            <a:off x="1378118" y="4075196"/>
            <a:ext cx="6252409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8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Prototypische Fitness-Anwendung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 </a:t>
            </a:r>
          </a:p>
          <a:p>
            <a:endParaRPr lang="de-DE">
              <a:cs typeface="Calibri"/>
            </a:endParaRPr>
          </a:p>
        </p:txBody>
      </p:sp>
      <p:pic>
        <p:nvPicPr>
          <p:cNvPr id="7" name="Grafik 7" descr="Ein Bild, das Text, ClipArt enthält.&#10;&#10;Beschreibung automatisch generiert.">
            <a:extLst>
              <a:ext uri="{FF2B5EF4-FFF2-40B4-BE49-F238E27FC236}">
                <a16:creationId xmlns:a16="http://schemas.microsoft.com/office/drawing/2014/main" id="{799B721E-A87F-4153-BE66-948CB2F0E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506" y="884606"/>
            <a:ext cx="4337385" cy="16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5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5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A77BDF81-5471-480E-8DCB-272CA1834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81" y="2171558"/>
            <a:ext cx="5576551" cy="4285729"/>
          </a:xfrm>
          <a:prstGeom prst="rect">
            <a:avLst/>
          </a:prstGeom>
        </p:spPr>
      </p:pic>
      <p:pic>
        <p:nvPicPr>
          <p:cNvPr id="9" name="Grafik 9">
            <a:extLst>
              <a:ext uri="{FF2B5EF4-FFF2-40B4-BE49-F238E27FC236}">
                <a16:creationId xmlns:a16="http://schemas.microsoft.com/office/drawing/2014/main" id="{3B3EB763-DDC4-4B79-A27A-604431D41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146" y="2164467"/>
            <a:ext cx="5576551" cy="429990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DBBDB3F-3FC9-4265-9674-CAF255FAA4A0}"/>
              </a:ext>
            </a:extLst>
          </p:cNvPr>
          <p:cNvSpPr txBox="1"/>
          <p:nvPr/>
        </p:nvSpPr>
        <p:spPr>
          <a:xfrm>
            <a:off x="380005" y="1327703"/>
            <a:ext cx="1047023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2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Konzeption der Fitness-Anwendung</a:t>
            </a:r>
            <a:r>
              <a:rPr lang="de-DE" sz="12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 </a:t>
            </a:r>
            <a:endParaRPr lang="de-DE"/>
          </a:p>
          <a:p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336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6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DBBDB3F-3FC9-4265-9674-CAF255FAA4A0}"/>
              </a:ext>
            </a:extLst>
          </p:cNvPr>
          <p:cNvSpPr txBox="1"/>
          <p:nvPr/>
        </p:nvSpPr>
        <p:spPr>
          <a:xfrm>
            <a:off x="380005" y="1327703"/>
            <a:ext cx="1145160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2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Realisierung der Fitness-Anwendung</a:t>
            </a:r>
            <a:r>
              <a:rPr lang="de-DE" sz="12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 </a:t>
            </a:r>
            <a:endParaRPr lang="de-DE"/>
          </a:p>
          <a:p>
            <a:endParaRPr lang="de-DE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B6F26-102E-4329-94AB-3210196801C3}"/>
              </a:ext>
            </a:extLst>
          </p:cNvPr>
          <p:cNvSpPr txBox="1"/>
          <p:nvPr/>
        </p:nvSpPr>
        <p:spPr>
          <a:xfrm>
            <a:off x="6563063" y="2708158"/>
            <a:ext cx="5085435" cy="36004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r>
              <a:rPr lang="de-DE" err="1">
                <a:solidFill>
                  <a:srgbClr val="569CD6"/>
                </a:solidFill>
                <a:latin typeface="Century Gothic"/>
                <a:ea typeface="Consolas"/>
                <a:cs typeface="Consolas"/>
              </a:rPr>
              <a:t>public</a:t>
            </a:r>
            <a:r>
              <a:rPr lang="de-DE">
                <a:solidFill>
                  <a:srgbClr val="D4D4D4"/>
                </a:solidFill>
                <a:latin typeface="Century Gothic"/>
                <a:ea typeface="Consolas"/>
                <a:cs typeface="Consolas"/>
              </a:rPr>
              <a:t> </a:t>
            </a:r>
            <a:r>
              <a:rPr lang="de-DE" err="1">
                <a:solidFill>
                  <a:srgbClr val="569CD6"/>
                </a:solidFill>
                <a:latin typeface="Century Gothic"/>
                <a:ea typeface="Consolas"/>
                <a:cs typeface="Consolas"/>
              </a:rPr>
              <a:t>class</a:t>
            </a:r>
            <a:r>
              <a:rPr lang="de-DE">
                <a:solidFill>
                  <a:srgbClr val="D4D4D4"/>
                </a:solidFill>
                <a:latin typeface="Century Gothic"/>
                <a:ea typeface="Consolas"/>
                <a:cs typeface="Consolas"/>
              </a:rPr>
              <a:t> </a:t>
            </a:r>
            <a:r>
              <a:rPr lang="de-DE" err="1">
                <a:solidFill>
                  <a:srgbClr val="4EC9B0"/>
                </a:solidFill>
                <a:latin typeface="Century Gothic"/>
                <a:ea typeface="Consolas"/>
                <a:cs typeface="Consolas"/>
              </a:rPr>
              <a:t>WorkoutModel</a:t>
            </a:r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Consolas"/>
                <a:cs typeface="Consolas"/>
              </a:rPr>
              <a:t>{</a:t>
            </a:r>
          </a:p>
          <a:p>
            <a:r>
              <a:rPr lang="de-DE">
                <a:latin typeface="Century Gothic"/>
                <a:ea typeface="Consolas"/>
                <a:cs typeface="Consolas"/>
              </a:rPr>
              <a:t>        </a:t>
            </a:r>
            <a:r>
              <a:rPr lang="de-DE" err="1">
                <a:solidFill>
                  <a:srgbClr val="569CD6"/>
                </a:solidFill>
                <a:latin typeface="Century Gothic"/>
                <a:ea typeface="Consolas"/>
                <a:cs typeface="Consolas"/>
              </a:rPr>
              <a:t>public</a:t>
            </a:r>
            <a:r>
              <a:rPr lang="de-DE">
                <a:solidFill>
                  <a:srgbClr val="D4D4D4"/>
                </a:solidFill>
                <a:latin typeface="Century Gothic"/>
                <a:ea typeface="Consolas"/>
                <a:cs typeface="Consolas"/>
              </a:rPr>
              <a:t> </a:t>
            </a:r>
            <a:r>
              <a:rPr lang="de-DE">
                <a:solidFill>
                  <a:srgbClr val="4EC9B0"/>
                </a:solidFill>
                <a:latin typeface="Century Gothic"/>
                <a:ea typeface="Consolas"/>
                <a:cs typeface="Consolas"/>
              </a:rPr>
              <a:t>String</a:t>
            </a:r>
            <a:r>
              <a:rPr lang="de-DE">
                <a:solidFill>
                  <a:srgbClr val="D4D4D4"/>
                </a:solidFill>
                <a:latin typeface="Century Gothic"/>
                <a:ea typeface="Consolas"/>
                <a:cs typeface="Consolas"/>
              </a:rPr>
              <a:t> </a:t>
            </a:r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Consolas"/>
                <a:cs typeface="Consolas"/>
              </a:rPr>
              <a:t>ID{</a:t>
            </a:r>
            <a:r>
              <a:rPr lang="de-DE" err="1">
                <a:solidFill>
                  <a:srgbClr val="569CD6"/>
                </a:solidFill>
                <a:latin typeface="Century Gothic"/>
                <a:ea typeface="Consolas"/>
                <a:cs typeface="Consolas"/>
              </a:rPr>
              <a:t>get</a:t>
            </a:r>
            <a:r>
              <a:rPr lang="de-DE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Consolas"/>
                <a:cs typeface="Consolas"/>
              </a:rPr>
              <a:t>;</a:t>
            </a:r>
            <a:r>
              <a:rPr lang="de-DE" err="1">
                <a:solidFill>
                  <a:srgbClr val="569CD6"/>
                </a:solidFill>
                <a:latin typeface="Century Gothic"/>
                <a:ea typeface="Consolas"/>
                <a:cs typeface="Consolas"/>
              </a:rPr>
              <a:t>set</a:t>
            </a:r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Consolas"/>
                <a:cs typeface="Consolas"/>
              </a:rPr>
              <a:t>;}</a:t>
            </a:r>
          </a:p>
          <a:p>
            <a:r>
              <a:rPr lang="de-DE">
                <a:solidFill>
                  <a:srgbClr val="D4D4D4"/>
                </a:solidFill>
                <a:latin typeface="Century Gothic"/>
                <a:ea typeface="Consolas"/>
                <a:cs typeface="Consolas"/>
              </a:rPr>
              <a:t>        </a:t>
            </a:r>
            <a:r>
              <a:rPr lang="de-DE" err="1">
                <a:solidFill>
                  <a:srgbClr val="569CD6"/>
                </a:solidFill>
                <a:latin typeface="Century Gothic"/>
                <a:ea typeface="Consolas"/>
                <a:cs typeface="Consolas"/>
              </a:rPr>
              <a:t>public</a:t>
            </a:r>
            <a:r>
              <a:rPr lang="de-DE">
                <a:solidFill>
                  <a:srgbClr val="D4D4D4"/>
                </a:solidFill>
                <a:latin typeface="Century Gothic"/>
                <a:ea typeface="Consolas"/>
                <a:cs typeface="Consolas"/>
              </a:rPr>
              <a:t> </a:t>
            </a:r>
            <a:r>
              <a:rPr lang="de-DE">
                <a:solidFill>
                  <a:srgbClr val="4EC9B0"/>
                </a:solidFill>
                <a:latin typeface="Century Gothic"/>
                <a:ea typeface="Consolas"/>
                <a:cs typeface="Consolas"/>
              </a:rPr>
              <a:t>String</a:t>
            </a:r>
            <a:r>
              <a:rPr lang="de-DE">
                <a:solidFill>
                  <a:srgbClr val="D4D4D4"/>
                </a:solidFill>
                <a:latin typeface="Century Gothic"/>
                <a:ea typeface="Consolas"/>
                <a:cs typeface="Consolas"/>
              </a:rPr>
              <a:t> </a:t>
            </a:r>
            <a:r>
              <a:rPr lang="de-DE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Consolas"/>
                <a:cs typeface="Consolas"/>
              </a:rPr>
              <a:t>Uebung</a:t>
            </a:r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Consolas"/>
                <a:cs typeface="Consolas"/>
              </a:rPr>
              <a:t>{</a:t>
            </a:r>
            <a:r>
              <a:rPr lang="de-DE" err="1">
                <a:solidFill>
                  <a:srgbClr val="569CD6"/>
                </a:solidFill>
                <a:latin typeface="Century Gothic"/>
                <a:ea typeface="Consolas"/>
                <a:cs typeface="Consolas"/>
              </a:rPr>
              <a:t>get</a:t>
            </a:r>
            <a:r>
              <a:rPr lang="de-DE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Consolas"/>
                <a:cs typeface="Consolas"/>
              </a:rPr>
              <a:t>;</a:t>
            </a:r>
            <a:r>
              <a:rPr lang="de-DE" err="1">
                <a:solidFill>
                  <a:srgbClr val="569CD6"/>
                </a:solidFill>
                <a:latin typeface="Century Gothic"/>
                <a:ea typeface="Consolas"/>
                <a:cs typeface="Consolas"/>
              </a:rPr>
              <a:t>set</a:t>
            </a:r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Consolas"/>
                <a:cs typeface="Consolas"/>
              </a:rPr>
              <a:t>;}</a:t>
            </a:r>
          </a:p>
          <a:p>
            <a:r>
              <a:rPr lang="de-DE">
                <a:solidFill>
                  <a:srgbClr val="D4D4D4"/>
                </a:solidFill>
                <a:latin typeface="Century Gothic"/>
                <a:ea typeface="Consolas"/>
                <a:cs typeface="Consolas"/>
              </a:rPr>
              <a:t>        </a:t>
            </a:r>
            <a:r>
              <a:rPr lang="de-DE" err="1">
                <a:solidFill>
                  <a:srgbClr val="569CD6"/>
                </a:solidFill>
                <a:latin typeface="Century Gothic"/>
                <a:ea typeface="Consolas"/>
                <a:cs typeface="Consolas"/>
              </a:rPr>
              <a:t>public</a:t>
            </a:r>
            <a:r>
              <a:rPr lang="de-DE">
                <a:solidFill>
                  <a:srgbClr val="D4D4D4"/>
                </a:solidFill>
                <a:latin typeface="Century Gothic"/>
                <a:ea typeface="Consolas"/>
                <a:cs typeface="Consolas"/>
              </a:rPr>
              <a:t> </a:t>
            </a:r>
            <a:r>
              <a:rPr lang="de-DE" err="1">
                <a:solidFill>
                  <a:srgbClr val="569CD6"/>
                </a:solidFill>
                <a:latin typeface="Century Gothic"/>
                <a:ea typeface="Consolas"/>
                <a:cs typeface="Consolas"/>
              </a:rPr>
              <a:t>int</a:t>
            </a:r>
            <a:r>
              <a:rPr lang="de-DE">
                <a:solidFill>
                  <a:srgbClr val="D4D4D4"/>
                </a:solidFill>
                <a:latin typeface="Century Gothic"/>
                <a:ea typeface="Consolas"/>
                <a:cs typeface="Consolas"/>
              </a:rPr>
              <a:t> </a:t>
            </a:r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Consolas"/>
                <a:cs typeface="Consolas"/>
              </a:rPr>
              <a:t>Count{</a:t>
            </a:r>
            <a:r>
              <a:rPr lang="de-DE" err="1">
                <a:solidFill>
                  <a:srgbClr val="569CD6"/>
                </a:solidFill>
                <a:latin typeface="Century Gothic"/>
                <a:ea typeface="Consolas"/>
                <a:cs typeface="Consolas"/>
              </a:rPr>
              <a:t>get</a:t>
            </a:r>
            <a:r>
              <a:rPr lang="de-DE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Consolas"/>
                <a:cs typeface="Consolas"/>
              </a:rPr>
              <a:t>;</a:t>
            </a:r>
            <a:r>
              <a:rPr lang="de-DE" err="1">
                <a:solidFill>
                  <a:srgbClr val="569CD6"/>
                </a:solidFill>
                <a:latin typeface="Century Gothic"/>
                <a:ea typeface="Consolas"/>
                <a:cs typeface="Consolas"/>
              </a:rPr>
              <a:t>set</a:t>
            </a:r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Consolas"/>
                <a:cs typeface="Consolas"/>
              </a:rPr>
              <a:t>;}</a:t>
            </a:r>
          </a:p>
          <a:p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Consolas"/>
                <a:cs typeface="Consolas"/>
              </a:rPr>
              <a:t>}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ACAF5E7-27B6-4EC7-837B-D6E175238E83}"/>
              </a:ext>
            </a:extLst>
          </p:cNvPr>
          <p:cNvSpPr txBox="1"/>
          <p:nvPr/>
        </p:nvSpPr>
        <p:spPr>
          <a:xfrm>
            <a:off x="710655" y="2241299"/>
            <a:ext cx="5085435" cy="36004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342900" indent="-342900">
              <a:buFont typeface="Wingdings"/>
              <a:buChar char="§"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Consolas"/>
                <a:cs typeface="Consolas"/>
              </a:rPr>
              <a:t>Modell für Workout-Seite und BMI-Seite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Wingdings"/>
              <a:buChar char="§"/>
            </a:pPr>
            <a:endParaRPr lang="de-DE" sz="200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ea typeface="Consolas"/>
              <a:cs typeface="Consolas"/>
            </a:endParaRPr>
          </a:p>
          <a:p>
            <a:pPr marL="342900" indent="-342900">
              <a:buFont typeface="Wingdings"/>
              <a:buChar char="§"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Consolas"/>
                <a:cs typeface="Consolas"/>
              </a:rPr>
              <a:t>Datenbank-Daten in Model überführen (Liste)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ea typeface="Consolas"/>
              <a:cs typeface="Consolas"/>
            </a:endParaRPr>
          </a:p>
          <a:p>
            <a:pPr marL="342900" indent="-342900">
              <a:buFont typeface="Wingdings"/>
              <a:buChar char="§"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Consolas"/>
                <a:cs typeface="Consolas"/>
              </a:rPr>
              <a:t>Daten visualisieren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ea typeface="Consolas"/>
              <a:cs typeface="Consolas"/>
            </a:endParaRPr>
          </a:p>
          <a:p>
            <a:pPr marL="342900" indent="-342900">
              <a:buFont typeface="Wingdings"/>
              <a:buChar char="§"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Consolas"/>
                <a:cs typeface="Consolas"/>
              </a:rPr>
              <a:t>Neue Einträge in Datenbank schreiben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ea typeface="Consolas"/>
              <a:cs typeface="Consolas"/>
            </a:endParaRPr>
          </a:p>
          <a:p>
            <a:pPr marL="342900" indent="-342900">
              <a:buFont typeface="Wingdings"/>
              <a:buChar char="§"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Consolas"/>
                <a:cs typeface="Consolas"/>
              </a:rPr>
              <a:t>Funktionen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Consolas"/>
                <a:cs typeface="Consolas"/>
              </a:rPr>
              <a:t>zum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Consolas"/>
                <a:cs typeface="Consolas"/>
              </a:rPr>
              <a:t>addieren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Consolas"/>
                <a:cs typeface="Consolas"/>
              </a:rPr>
              <a:t> der Dauer/Anzahl der Übung am selben Tag  für die Visualisierung</a:t>
            </a:r>
          </a:p>
          <a:p>
            <a:endParaRPr lang="de-DE" sz="200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ea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6252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2">
            <a:extLst>
              <a:ext uri="{FF2B5EF4-FFF2-40B4-BE49-F238E27FC236}">
                <a16:creationId xmlns:a16="http://schemas.microsoft.com/office/drawing/2014/main" id="{81B27405-DC43-4FCA-A7E9-9A8564CAA1F0}"/>
              </a:ext>
            </a:extLst>
          </p:cNvPr>
          <p:cNvSpPr txBox="1"/>
          <p:nvPr/>
        </p:nvSpPr>
        <p:spPr>
          <a:xfrm>
            <a:off x="1320805" y="6629400"/>
            <a:ext cx="6887434" cy="1839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Hochschule Mannheim University of Applied Sciences | Vorname Name</a:t>
            </a:r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7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A6F72C-C8F9-4404-8748-8663298FF5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3380" y="2631968"/>
            <a:ext cx="7704140" cy="792163"/>
          </a:xfrm>
        </p:spPr>
        <p:txBody>
          <a:bodyPr/>
          <a:lstStyle/>
          <a:p>
            <a:r>
              <a:rPr lang="de-DE" sz="2400"/>
              <a:t>Konzeption der Architektur mit Azure App Services</a:t>
            </a:r>
            <a:endParaRPr lang="de-DE" sz="2400">
              <a:cs typeface="Arial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C8E9872-6ACF-4D57-96DC-B1207C210338}"/>
              </a:ext>
            </a:extLst>
          </p:cNvPr>
          <p:cNvSpPr/>
          <p:nvPr/>
        </p:nvSpPr>
        <p:spPr>
          <a:xfrm>
            <a:off x="-6015" y="-307228"/>
            <a:ext cx="12272209" cy="7218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A6BB29C-76BD-48FB-BF2C-23282A83ACB2}"/>
              </a:ext>
            </a:extLst>
          </p:cNvPr>
          <p:cNvSpPr txBox="1"/>
          <p:nvPr/>
        </p:nvSpPr>
        <p:spPr>
          <a:xfrm>
            <a:off x="1238597" y="3753224"/>
            <a:ext cx="7840803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800">
                <a:latin typeface="Century Gothic"/>
                <a:ea typeface="+mn-lt"/>
                <a:cs typeface="+mn-lt"/>
              </a:rPr>
              <a:t>Zusammenspiel der Grundkomponenten</a:t>
            </a:r>
            <a:endParaRPr lang="de-DE"/>
          </a:p>
          <a:p>
            <a:endParaRPr lang="de-DE">
              <a:cs typeface="Calibri"/>
            </a:endParaRPr>
          </a:p>
        </p:txBody>
      </p:sp>
      <p:pic>
        <p:nvPicPr>
          <p:cNvPr id="11" name="Grafik 11">
            <a:extLst>
              <a:ext uri="{FF2B5EF4-FFF2-40B4-BE49-F238E27FC236}">
                <a16:creationId xmlns:a16="http://schemas.microsoft.com/office/drawing/2014/main" id="{EFAEB5D1-6269-4968-ADC7-17B77007F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551" y="627495"/>
            <a:ext cx="1571625" cy="1562100"/>
          </a:xfrm>
          <a:prstGeom prst="rect">
            <a:avLst/>
          </a:prstGeom>
        </p:spPr>
      </p:pic>
      <p:pic>
        <p:nvPicPr>
          <p:cNvPr id="13" name="Grafik 13">
            <a:extLst>
              <a:ext uri="{FF2B5EF4-FFF2-40B4-BE49-F238E27FC236}">
                <a16:creationId xmlns:a16="http://schemas.microsoft.com/office/drawing/2014/main" id="{C90D4CF2-22E7-44F8-9710-36CB550EF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411" y="476683"/>
            <a:ext cx="1609725" cy="1609725"/>
          </a:xfrm>
          <a:prstGeom prst="rect">
            <a:avLst/>
          </a:prstGeom>
        </p:spPr>
      </p:pic>
      <p:pic>
        <p:nvPicPr>
          <p:cNvPr id="14" name="Grafik 14">
            <a:extLst>
              <a:ext uri="{FF2B5EF4-FFF2-40B4-BE49-F238E27FC236}">
                <a16:creationId xmlns:a16="http://schemas.microsoft.com/office/drawing/2014/main" id="{752D874C-F230-4325-B42A-1BFEB91F5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8973" y="3026063"/>
            <a:ext cx="1429327" cy="142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8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8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DBBDB3F-3FC9-4265-9674-CAF255FAA4A0}"/>
              </a:ext>
            </a:extLst>
          </p:cNvPr>
          <p:cNvSpPr txBox="1"/>
          <p:nvPr/>
        </p:nvSpPr>
        <p:spPr>
          <a:xfrm>
            <a:off x="507005" y="1477794"/>
            <a:ext cx="104702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2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Testen der Grundkomponenten</a:t>
            </a:r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C39A5F4-50F5-4C22-B303-91B1FEF79ECC}"/>
              </a:ext>
            </a:extLst>
          </p:cNvPr>
          <p:cNvSpPr txBox="1"/>
          <p:nvPr/>
        </p:nvSpPr>
        <p:spPr>
          <a:xfrm>
            <a:off x="874236" y="2391529"/>
            <a:ext cx="10171636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>
                <a:cs typeface="Calibri"/>
              </a:rPr>
              <a:t>Zur Überprüfung ob die Komponenten korrekt laufen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>
                <a:cs typeface="Calibri"/>
              </a:rPr>
              <a:t>Mit App Service getestet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endParaRPr lang="de-DE" sz="2400"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de-DE" sz="2000">
              <a:cs typeface="Calibri"/>
            </a:endParaRPr>
          </a:p>
        </p:txBody>
      </p:sp>
      <p:pic>
        <p:nvPicPr>
          <p:cNvPr id="2" name="Grafik 5">
            <a:extLst>
              <a:ext uri="{FF2B5EF4-FFF2-40B4-BE49-F238E27FC236}">
                <a16:creationId xmlns:a16="http://schemas.microsoft.com/office/drawing/2014/main" id="{19BBC9C7-746F-4CBB-8053-CB5852E36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764" y="3166620"/>
            <a:ext cx="4163290" cy="28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6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0432F97C-EB18-4F97-B0AE-C227977A3AD6}"/>
              </a:ext>
            </a:extLst>
          </p:cNvPr>
          <p:cNvSpPr txBox="1"/>
          <p:nvPr/>
        </p:nvSpPr>
        <p:spPr>
          <a:xfrm>
            <a:off x="8809695" y="6550030"/>
            <a:ext cx="28447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87AD7-77C0-4FDA-A3BB-C67BEA7CD9EB}" type="slidenum">
              <a:t>9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DBBDB3F-3FC9-4265-9674-CAF255FAA4A0}"/>
              </a:ext>
            </a:extLst>
          </p:cNvPr>
          <p:cNvSpPr txBox="1"/>
          <p:nvPr/>
        </p:nvSpPr>
        <p:spPr>
          <a:xfrm>
            <a:off x="507005" y="1477794"/>
            <a:ext cx="104702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2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Azure </a:t>
            </a:r>
            <a:r>
              <a:rPr lang="de-DE" sz="3200" b="1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Active</a:t>
            </a:r>
            <a:r>
              <a:rPr lang="de-DE" sz="32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 Directory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C39A5F4-50F5-4C22-B303-91B1FEF79ECC}"/>
              </a:ext>
            </a:extLst>
          </p:cNvPr>
          <p:cNvSpPr txBox="1"/>
          <p:nvPr/>
        </p:nvSpPr>
        <p:spPr>
          <a:xfrm>
            <a:off x="389326" y="2062852"/>
            <a:ext cx="11591726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 dirty="0">
                <a:cs typeface="Calibri"/>
              </a:rPr>
              <a:t>Mandantentyp B2C </a:t>
            </a:r>
            <a:endParaRPr lang="de-DE"/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 dirty="0">
                <a:cs typeface="Calibri"/>
              </a:rPr>
              <a:t>Region Europa wegen DSGVO</a:t>
            </a:r>
          </a:p>
          <a:p>
            <a:pPr marL="285750" indent="-285750">
              <a:lnSpc>
                <a:spcPct val="150000"/>
              </a:lnSpc>
              <a:buFont typeface="Wingdings,Sans-Serif"/>
              <a:buChar char="§"/>
            </a:pPr>
            <a:r>
              <a:rPr lang="de-DE" sz="2400" dirty="0" err="1">
                <a:ea typeface="+mn-lt"/>
                <a:cs typeface="+mn-lt"/>
              </a:rPr>
              <a:t>Benutzerflows</a:t>
            </a:r>
            <a:r>
              <a:rPr lang="de-DE" sz="2400" dirty="0">
                <a:ea typeface="+mn-lt"/>
                <a:cs typeface="+mn-lt"/>
              </a:rPr>
              <a:t> zum Anmelden/ Registrieren, Passwortänderung und Profiländerung 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 dirty="0">
                <a:cs typeface="Calibri"/>
              </a:rPr>
              <a:t>JWT aus Registrierungsdaten-&gt; später für </a:t>
            </a:r>
            <a:r>
              <a:rPr lang="de-DE" sz="2400" dirty="0" err="1">
                <a:cs typeface="Calibri"/>
              </a:rPr>
              <a:t>Herkunfsland</a:t>
            </a:r>
            <a:r>
              <a:rPr lang="de-DE" sz="2400" dirty="0">
                <a:cs typeface="Calibri"/>
              </a:rPr>
              <a:t> der Nutzer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endParaRPr lang="de-DE" sz="240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de-DE" sz="2400" dirty="0">
                <a:ea typeface="+mn-lt"/>
                <a:cs typeface="+mn-lt"/>
              </a:rPr>
              <a:t>App Registrierung mit Umleitungs-URI: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ea typeface="+mn-lt"/>
                <a:cs typeface="+mn-lt"/>
              </a:rPr>
              <a:t>    https://&lt;App-Service-URL&gt;/signin-oidc</a:t>
            </a:r>
            <a:endParaRPr lang="de-DE" sz="2400" dirty="0"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de-DE" sz="2000">
              <a:cs typeface="Calibri"/>
            </a:endParaRPr>
          </a:p>
        </p:txBody>
      </p:sp>
      <p:pic>
        <p:nvPicPr>
          <p:cNvPr id="13" name="Grafik 14" descr="Ein Bild, das Text enthält.&#10;&#10;Beschreibung automatisch generiert.">
            <a:extLst>
              <a:ext uri="{FF2B5EF4-FFF2-40B4-BE49-F238E27FC236}">
                <a16:creationId xmlns:a16="http://schemas.microsoft.com/office/drawing/2014/main" id="{E653AE26-55E6-4E70-810B-6DEAA477E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973" y="1398154"/>
            <a:ext cx="609600" cy="63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08808"/>
      </p:ext>
    </p:extLst>
  </p:cSld>
  <p:clrMapOvr>
    <a:masterClrMapping/>
  </p:clrMapOvr>
</p:sld>
</file>

<file path=ppt/theme/theme1.xml><?xml version="1.0" encoding="utf-8"?>
<a:theme xmlns:a="http://schemas.openxmlformats.org/drawingml/2006/main" name="HSMA_021_WIN_0812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34</Slides>
  <Notes>0</Notes>
  <HiddenSlides>1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HSMA_021_WIN_081216</vt:lpstr>
      <vt:lpstr>PowerPoint-Präsentation</vt:lpstr>
      <vt:lpstr>Inhaltsverzeichnis</vt:lpstr>
      <vt:lpstr>Aufgabenstellung</vt:lpstr>
      <vt:lpstr>Konzeption der Architektur mit Azure App Services</vt:lpstr>
      <vt:lpstr>PowerPoint-Präsentation</vt:lpstr>
      <vt:lpstr>PowerPoint-Präsentation</vt:lpstr>
      <vt:lpstr>Konzeption der Architektur mit Azure App Services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Konzeption der Architektur mit Azure App Services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Konzeption der Architektur mit Azure App Services</vt:lpstr>
      <vt:lpstr>PowerPoint-Präsentation</vt:lpstr>
      <vt:lpstr>Vorgehensweise zur neuen Architektur</vt:lpstr>
      <vt:lpstr>VNET und Peering</vt:lpstr>
      <vt:lpstr>VNETs und Subnetze</vt:lpstr>
      <vt:lpstr>App Service mit VNET Integration</vt:lpstr>
      <vt:lpstr>Key Vault mit VNET Integration</vt:lpstr>
      <vt:lpstr>Übersicht über die Endpunkte der Key Vaults</vt:lpstr>
      <vt:lpstr>SQL-DBs mit VNET Integration</vt:lpstr>
      <vt:lpstr>Übersicht über die Endpunkte der SQL-DBs</vt:lpstr>
      <vt:lpstr>Traffic Manager</vt:lpstr>
      <vt:lpstr>Konzeption der Architektur mit Azure App Services</vt:lpstr>
      <vt:lpstr>PowerPoint-Präsentation</vt:lpstr>
      <vt:lpstr>PowerPoint-Präsentation</vt:lpstr>
      <vt:lpstr>Konzeption der Architektur mit Azure App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11</cp:revision>
  <dcterms:created xsi:type="dcterms:W3CDTF">2022-02-22T13:59:42Z</dcterms:created>
  <dcterms:modified xsi:type="dcterms:W3CDTF">2022-02-24T10:01:30Z</dcterms:modified>
</cp:coreProperties>
</file>