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67" r:id="rId5"/>
    <p:sldId id="706" r:id="rId6"/>
    <p:sldId id="724" r:id="rId7"/>
    <p:sldId id="725" r:id="rId8"/>
    <p:sldId id="726" r:id="rId9"/>
    <p:sldId id="735" r:id="rId10"/>
    <p:sldId id="736" r:id="rId11"/>
    <p:sldId id="737" r:id="rId12"/>
    <p:sldId id="730" r:id="rId13"/>
    <p:sldId id="738" r:id="rId14"/>
    <p:sldId id="739" r:id="rId15"/>
    <p:sldId id="740" r:id="rId16"/>
    <p:sldId id="741" r:id="rId17"/>
    <p:sldId id="742" r:id="rId18"/>
    <p:sldId id="745" r:id="rId19"/>
    <p:sldId id="743" r:id="rId20"/>
    <p:sldId id="744" r:id="rId21"/>
    <p:sldId id="7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Gomez Tobon" userId="b8a6d8fe-e4ad-4825-8cc6-ab3fedc37e7a" providerId="ADAL" clId="{AA0060B5-0D27-462C-AC5D-3F846B4052A4}"/>
    <pc:docChg chg="addSld modSld">
      <pc:chgData name="Lucas Gomez Tobon" userId="b8a6d8fe-e4ad-4825-8cc6-ab3fedc37e7a" providerId="ADAL" clId="{AA0060B5-0D27-462C-AC5D-3F846B4052A4}" dt="2021-07-10T11:51:17.219" v="21" actId="20577"/>
      <pc:docMkLst>
        <pc:docMk/>
      </pc:docMkLst>
      <pc:sldChg chg="modSp mod">
        <pc:chgData name="Lucas Gomez Tobon" userId="b8a6d8fe-e4ad-4825-8cc6-ab3fedc37e7a" providerId="ADAL" clId="{AA0060B5-0D27-462C-AC5D-3F846B4052A4}" dt="2021-07-10T11:51:17.219" v="21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AA0060B5-0D27-462C-AC5D-3F846B4052A4}" dt="2021-07-10T11:51:17.219" v="21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055701150" sldId="26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0906178" sldId="26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23681105" sldId="26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92171896" sldId="70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458082742" sldId="72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8756281" sldId="72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93484511" sldId="72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906802913" sldId="73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81820362" sldId="73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445428546" sldId="73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10476576" sldId="73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853717947" sldId="738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18811915" sldId="739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78551579" sldId="74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6959725" sldId="741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523636087" sldId="742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47985015" sldId="743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317981765" sldId="74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894390991" sldId="74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73885203" sldId="787"/>
        </pc:sldMkLst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  <pc:docChgLst>
    <pc:chgData name="Lucas  Gomez Tobon" userId="b8a6d8fe-e4ad-4825-8cc6-ab3fedc37e7a" providerId="ADAL" clId="{9911F63A-BF81-44AE-AE59-5D723FCE7795}"/>
    <pc:docChg chg="delSld modSld">
      <pc:chgData name="Lucas  Gomez Tobon" userId="b8a6d8fe-e4ad-4825-8cc6-ab3fedc37e7a" providerId="ADAL" clId="{9911F63A-BF81-44AE-AE59-5D723FCE7795}" dt="2023-05-04T20:33:45.091" v="51" actId="47"/>
      <pc:docMkLst>
        <pc:docMk/>
      </pc:docMkLst>
      <pc:sldChg chg="modSp mod">
        <pc:chgData name="Lucas  Gomez Tobon" userId="b8a6d8fe-e4ad-4825-8cc6-ab3fedc37e7a" providerId="ADAL" clId="{9911F63A-BF81-44AE-AE59-5D723FCE7795}" dt="2023-05-04T20:33:34.685" v="14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9911F63A-BF81-44AE-AE59-5D723FCE7795}" dt="2023-05-04T20:33:34.685" v="14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 Gomez Tobon" userId="b8a6d8fe-e4ad-4825-8cc6-ab3fedc37e7a" providerId="ADAL" clId="{9911F63A-BF81-44AE-AE59-5D723FCE7795}" dt="2023-05-04T20:33:36.977" v="16" actId="47"/>
        <pc:sldMkLst>
          <pc:docMk/>
          <pc:sldMk cId="1079916488" sldId="746"/>
        </pc:sldMkLst>
      </pc:sldChg>
      <pc:sldChg chg="del">
        <pc:chgData name="Lucas  Gomez Tobon" userId="b8a6d8fe-e4ad-4825-8cc6-ab3fedc37e7a" providerId="ADAL" clId="{9911F63A-BF81-44AE-AE59-5D723FCE7795}" dt="2023-05-04T20:33:36.793" v="15" actId="47"/>
        <pc:sldMkLst>
          <pc:docMk/>
          <pc:sldMk cId="1774005125" sldId="747"/>
        </pc:sldMkLst>
      </pc:sldChg>
      <pc:sldChg chg="del">
        <pc:chgData name="Lucas  Gomez Tobon" userId="b8a6d8fe-e4ad-4825-8cc6-ab3fedc37e7a" providerId="ADAL" clId="{9911F63A-BF81-44AE-AE59-5D723FCE7795}" dt="2023-05-04T20:33:37.446" v="18" actId="47"/>
        <pc:sldMkLst>
          <pc:docMk/>
          <pc:sldMk cId="4248702854" sldId="748"/>
        </pc:sldMkLst>
      </pc:sldChg>
      <pc:sldChg chg="del">
        <pc:chgData name="Lucas  Gomez Tobon" userId="b8a6d8fe-e4ad-4825-8cc6-ab3fedc37e7a" providerId="ADAL" clId="{9911F63A-BF81-44AE-AE59-5D723FCE7795}" dt="2023-05-04T20:33:37.666" v="19" actId="47"/>
        <pc:sldMkLst>
          <pc:docMk/>
          <pc:sldMk cId="3381907599" sldId="750"/>
        </pc:sldMkLst>
      </pc:sldChg>
      <pc:sldChg chg="del">
        <pc:chgData name="Lucas  Gomez Tobon" userId="b8a6d8fe-e4ad-4825-8cc6-ab3fedc37e7a" providerId="ADAL" clId="{9911F63A-BF81-44AE-AE59-5D723FCE7795}" dt="2023-05-04T20:33:37.881" v="20" actId="47"/>
        <pc:sldMkLst>
          <pc:docMk/>
          <pc:sldMk cId="2157661120" sldId="751"/>
        </pc:sldMkLst>
      </pc:sldChg>
      <pc:sldChg chg="del">
        <pc:chgData name="Lucas  Gomez Tobon" userId="b8a6d8fe-e4ad-4825-8cc6-ab3fedc37e7a" providerId="ADAL" clId="{9911F63A-BF81-44AE-AE59-5D723FCE7795}" dt="2023-05-04T20:33:37.984" v="21" actId="47"/>
        <pc:sldMkLst>
          <pc:docMk/>
          <pc:sldMk cId="3373118146" sldId="752"/>
        </pc:sldMkLst>
      </pc:sldChg>
      <pc:sldChg chg="del">
        <pc:chgData name="Lucas  Gomez Tobon" userId="b8a6d8fe-e4ad-4825-8cc6-ab3fedc37e7a" providerId="ADAL" clId="{9911F63A-BF81-44AE-AE59-5D723FCE7795}" dt="2023-05-04T20:33:38.165" v="22" actId="47"/>
        <pc:sldMkLst>
          <pc:docMk/>
          <pc:sldMk cId="2763058641" sldId="753"/>
        </pc:sldMkLst>
      </pc:sldChg>
      <pc:sldChg chg="del">
        <pc:chgData name="Lucas  Gomez Tobon" userId="b8a6d8fe-e4ad-4825-8cc6-ab3fedc37e7a" providerId="ADAL" clId="{9911F63A-BF81-44AE-AE59-5D723FCE7795}" dt="2023-05-04T20:33:38.377" v="23" actId="47"/>
        <pc:sldMkLst>
          <pc:docMk/>
          <pc:sldMk cId="2083570734" sldId="754"/>
        </pc:sldMkLst>
      </pc:sldChg>
      <pc:sldChg chg="del">
        <pc:chgData name="Lucas  Gomez Tobon" userId="b8a6d8fe-e4ad-4825-8cc6-ab3fedc37e7a" providerId="ADAL" clId="{9911F63A-BF81-44AE-AE59-5D723FCE7795}" dt="2023-05-04T20:33:38.627" v="24" actId="47"/>
        <pc:sldMkLst>
          <pc:docMk/>
          <pc:sldMk cId="2220354591" sldId="755"/>
        </pc:sldMkLst>
      </pc:sldChg>
      <pc:sldChg chg="del">
        <pc:chgData name="Lucas  Gomez Tobon" userId="b8a6d8fe-e4ad-4825-8cc6-ab3fedc37e7a" providerId="ADAL" clId="{9911F63A-BF81-44AE-AE59-5D723FCE7795}" dt="2023-05-04T20:33:38.859" v="25" actId="47"/>
        <pc:sldMkLst>
          <pc:docMk/>
          <pc:sldMk cId="2892655244" sldId="756"/>
        </pc:sldMkLst>
      </pc:sldChg>
      <pc:sldChg chg="del">
        <pc:chgData name="Lucas  Gomez Tobon" userId="b8a6d8fe-e4ad-4825-8cc6-ab3fedc37e7a" providerId="ADAL" clId="{9911F63A-BF81-44AE-AE59-5D723FCE7795}" dt="2023-05-04T20:33:39.158" v="26" actId="47"/>
        <pc:sldMkLst>
          <pc:docMk/>
          <pc:sldMk cId="2131514399" sldId="757"/>
        </pc:sldMkLst>
      </pc:sldChg>
      <pc:sldChg chg="del">
        <pc:chgData name="Lucas  Gomez Tobon" userId="b8a6d8fe-e4ad-4825-8cc6-ab3fedc37e7a" providerId="ADAL" clId="{9911F63A-BF81-44AE-AE59-5D723FCE7795}" dt="2023-05-04T20:33:39.444" v="27" actId="47"/>
        <pc:sldMkLst>
          <pc:docMk/>
          <pc:sldMk cId="3650436761" sldId="758"/>
        </pc:sldMkLst>
      </pc:sldChg>
      <pc:sldChg chg="del">
        <pc:chgData name="Lucas  Gomez Tobon" userId="b8a6d8fe-e4ad-4825-8cc6-ab3fedc37e7a" providerId="ADAL" clId="{9911F63A-BF81-44AE-AE59-5D723FCE7795}" dt="2023-05-04T20:33:39.560" v="28" actId="47"/>
        <pc:sldMkLst>
          <pc:docMk/>
          <pc:sldMk cId="2115425406" sldId="759"/>
        </pc:sldMkLst>
      </pc:sldChg>
      <pc:sldChg chg="del">
        <pc:chgData name="Lucas  Gomez Tobon" userId="b8a6d8fe-e4ad-4825-8cc6-ab3fedc37e7a" providerId="ADAL" clId="{9911F63A-BF81-44AE-AE59-5D723FCE7795}" dt="2023-05-04T20:33:37.195" v="17" actId="47"/>
        <pc:sldMkLst>
          <pc:docMk/>
          <pc:sldMk cId="1744668913" sldId="762"/>
        </pc:sldMkLst>
      </pc:sldChg>
      <pc:sldChg chg="del">
        <pc:chgData name="Lucas  Gomez Tobon" userId="b8a6d8fe-e4ad-4825-8cc6-ab3fedc37e7a" providerId="ADAL" clId="{9911F63A-BF81-44AE-AE59-5D723FCE7795}" dt="2023-05-04T20:33:39.711" v="29" actId="47"/>
        <pc:sldMkLst>
          <pc:docMk/>
          <pc:sldMk cId="2560172642" sldId="763"/>
        </pc:sldMkLst>
      </pc:sldChg>
      <pc:sldChg chg="del">
        <pc:chgData name="Lucas  Gomez Tobon" userId="b8a6d8fe-e4ad-4825-8cc6-ab3fedc37e7a" providerId="ADAL" clId="{9911F63A-BF81-44AE-AE59-5D723FCE7795}" dt="2023-05-04T20:33:39.902" v="30" actId="47"/>
        <pc:sldMkLst>
          <pc:docMk/>
          <pc:sldMk cId="1438555841" sldId="764"/>
        </pc:sldMkLst>
      </pc:sldChg>
      <pc:sldChg chg="del">
        <pc:chgData name="Lucas  Gomez Tobon" userId="b8a6d8fe-e4ad-4825-8cc6-ab3fedc37e7a" providerId="ADAL" clId="{9911F63A-BF81-44AE-AE59-5D723FCE7795}" dt="2023-05-04T20:33:40.587" v="33" actId="47"/>
        <pc:sldMkLst>
          <pc:docMk/>
          <pc:sldMk cId="2980879510" sldId="765"/>
        </pc:sldMkLst>
      </pc:sldChg>
      <pc:sldChg chg="del">
        <pc:chgData name="Lucas  Gomez Tobon" userId="b8a6d8fe-e4ad-4825-8cc6-ab3fedc37e7a" providerId="ADAL" clId="{9911F63A-BF81-44AE-AE59-5D723FCE7795}" dt="2023-05-04T20:33:40.199" v="31" actId="47"/>
        <pc:sldMkLst>
          <pc:docMk/>
          <pc:sldMk cId="2917514885" sldId="766"/>
        </pc:sldMkLst>
      </pc:sldChg>
      <pc:sldChg chg="del">
        <pc:chgData name="Lucas  Gomez Tobon" userId="b8a6d8fe-e4ad-4825-8cc6-ab3fedc37e7a" providerId="ADAL" clId="{9911F63A-BF81-44AE-AE59-5D723FCE7795}" dt="2023-05-04T20:33:40.409" v="32" actId="47"/>
        <pc:sldMkLst>
          <pc:docMk/>
          <pc:sldMk cId="1757909917" sldId="767"/>
        </pc:sldMkLst>
      </pc:sldChg>
      <pc:sldChg chg="del">
        <pc:chgData name="Lucas  Gomez Tobon" userId="b8a6d8fe-e4ad-4825-8cc6-ab3fedc37e7a" providerId="ADAL" clId="{9911F63A-BF81-44AE-AE59-5D723FCE7795}" dt="2023-05-04T20:33:40.811" v="34" actId="47"/>
        <pc:sldMkLst>
          <pc:docMk/>
          <pc:sldMk cId="1926530513" sldId="768"/>
        </pc:sldMkLst>
      </pc:sldChg>
      <pc:sldChg chg="del">
        <pc:chgData name="Lucas  Gomez Tobon" userId="b8a6d8fe-e4ad-4825-8cc6-ab3fedc37e7a" providerId="ADAL" clId="{9911F63A-BF81-44AE-AE59-5D723FCE7795}" dt="2023-05-04T20:33:41.072" v="35" actId="47"/>
        <pc:sldMkLst>
          <pc:docMk/>
          <pc:sldMk cId="3629692588" sldId="769"/>
        </pc:sldMkLst>
      </pc:sldChg>
      <pc:sldChg chg="del">
        <pc:chgData name="Lucas  Gomez Tobon" userId="b8a6d8fe-e4ad-4825-8cc6-ab3fedc37e7a" providerId="ADAL" clId="{9911F63A-BF81-44AE-AE59-5D723FCE7795}" dt="2023-05-04T20:33:41.231" v="36" actId="47"/>
        <pc:sldMkLst>
          <pc:docMk/>
          <pc:sldMk cId="3830898820" sldId="770"/>
        </pc:sldMkLst>
      </pc:sldChg>
      <pc:sldChg chg="del">
        <pc:chgData name="Lucas  Gomez Tobon" userId="b8a6d8fe-e4ad-4825-8cc6-ab3fedc37e7a" providerId="ADAL" clId="{9911F63A-BF81-44AE-AE59-5D723FCE7795}" dt="2023-05-04T20:33:41.422" v="37" actId="47"/>
        <pc:sldMkLst>
          <pc:docMk/>
          <pc:sldMk cId="2984516529" sldId="772"/>
        </pc:sldMkLst>
      </pc:sldChg>
      <pc:sldChg chg="del">
        <pc:chgData name="Lucas  Gomez Tobon" userId="b8a6d8fe-e4ad-4825-8cc6-ab3fedc37e7a" providerId="ADAL" clId="{9911F63A-BF81-44AE-AE59-5D723FCE7795}" dt="2023-05-04T20:33:41.620" v="38" actId="47"/>
        <pc:sldMkLst>
          <pc:docMk/>
          <pc:sldMk cId="531004262" sldId="773"/>
        </pc:sldMkLst>
      </pc:sldChg>
      <pc:sldChg chg="del">
        <pc:chgData name="Lucas  Gomez Tobon" userId="b8a6d8fe-e4ad-4825-8cc6-ab3fedc37e7a" providerId="ADAL" clId="{9911F63A-BF81-44AE-AE59-5D723FCE7795}" dt="2023-05-04T20:33:41.868" v="39" actId="47"/>
        <pc:sldMkLst>
          <pc:docMk/>
          <pc:sldMk cId="4255854462" sldId="774"/>
        </pc:sldMkLst>
      </pc:sldChg>
      <pc:sldChg chg="del">
        <pc:chgData name="Lucas  Gomez Tobon" userId="b8a6d8fe-e4ad-4825-8cc6-ab3fedc37e7a" providerId="ADAL" clId="{9911F63A-BF81-44AE-AE59-5D723FCE7795}" dt="2023-05-04T20:33:42.085" v="40" actId="47"/>
        <pc:sldMkLst>
          <pc:docMk/>
          <pc:sldMk cId="2357195848" sldId="775"/>
        </pc:sldMkLst>
      </pc:sldChg>
      <pc:sldChg chg="del">
        <pc:chgData name="Lucas  Gomez Tobon" userId="b8a6d8fe-e4ad-4825-8cc6-ab3fedc37e7a" providerId="ADAL" clId="{9911F63A-BF81-44AE-AE59-5D723FCE7795}" dt="2023-05-04T20:33:42.300" v="41" actId="47"/>
        <pc:sldMkLst>
          <pc:docMk/>
          <pc:sldMk cId="2879828599" sldId="776"/>
        </pc:sldMkLst>
      </pc:sldChg>
      <pc:sldChg chg="del">
        <pc:chgData name="Lucas  Gomez Tobon" userId="b8a6d8fe-e4ad-4825-8cc6-ab3fedc37e7a" providerId="ADAL" clId="{9911F63A-BF81-44AE-AE59-5D723FCE7795}" dt="2023-05-04T20:33:42.569" v="42" actId="47"/>
        <pc:sldMkLst>
          <pc:docMk/>
          <pc:sldMk cId="1627662084" sldId="777"/>
        </pc:sldMkLst>
      </pc:sldChg>
      <pc:sldChg chg="del">
        <pc:chgData name="Lucas  Gomez Tobon" userId="b8a6d8fe-e4ad-4825-8cc6-ab3fedc37e7a" providerId="ADAL" clId="{9911F63A-BF81-44AE-AE59-5D723FCE7795}" dt="2023-05-04T20:33:42.792" v="43" actId="47"/>
        <pc:sldMkLst>
          <pc:docMk/>
          <pc:sldMk cId="1458280191" sldId="778"/>
        </pc:sldMkLst>
      </pc:sldChg>
      <pc:sldChg chg="del">
        <pc:chgData name="Lucas  Gomez Tobon" userId="b8a6d8fe-e4ad-4825-8cc6-ab3fedc37e7a" providerId="ADAL" clId="{9911F63A-BF81-44AE-AE59-5D723FCE7795}" dt="2023-05-04T20:33:43.018" v="44" actId="47"/>
        <pc:sldMkLst>
          <pc:docMk/>
          <pc:sldMk cId="274774768" sldId="779"/>
        </pc:sldMkLst>
      </pc:sldChg>
      <pc:sldChg chg="del">
        <pc:chgData name="Lucas  Gomez Tobon" userId="b8a6d8fe-e4ad-4825-8cc6-ab3fedc37e7a" providerId="ADAL" clId="{9911F63A-BF81-44AE-AE59-5D723FCE7795}" dt="2023-05-04T20:33:43.202" v="45" actId="47"/>
        <pc:sldMkLst>
          <pc:docMk/>
          <pc:sldMk cId="1210375414" sldId="780"/>
        </pc:sldMkLst>
      </pc:sldChg>
      <pc:sldChg chg="del">
        <pc:chgData name="Lucas  Gomez Tobon" userId="b8a6d8fe-e4ad-4825-8cc6-ab3fedc37e7a" providerId="ADAL" clId="{9911F63A-BF81-44AE-AE59-5D723FCE7795}" dt="2023-05-04T20:33:43.426" v="46" actId="47"/>
        <pc:sldMkLst>
          <pc:docMk/>
          <pc:sldMk cId="2861577137" sldId="781"/>
        </pc:sldMkLst>
      </pc:sldChg>
      <pc:sldChg chg="del">
        <pc:chgData name="Lucas  Gomez Tobon" userId="b8a6d8fe-e4ad-4825-8cc6-ab3fedc37e7a" providerId="ADAL" clId="{9911F63A-BF81-44AE-AE59-5D723FCE7795}" dt="2023-05-04T20:33:43.610" v="47" actId="47"/>
        <pc:sldMkLst>
          <pc:docMk/>
          <pc:sldMk cId="1521884308" sldId="782"/>
        </pc:sldMkLst>
      </pc:sldChg>
      <pc:sldChg chg="del">
        <pc:chgData name="Lucas  Gomez Tobon" userId="b8a6d8fe-e4ad-4825-8cc6-ab3fedc37e7a" providerId="ADAL" clId="{9911F63A-BF81-44AE-AE59-5D723FCE7795}" dt="2023-05-04T20:33:43.824" v="48" actId="47"/>
        <pc:sldMkLst>
          <pc:docMk/>
          <pc:sldMk cId="223179247" sldId="783"/>
        </pc:sldMkLst>
      </pc:sldChg>
      <pc:sldChg chg="del">
        <pc:chgData name="Lucas  Gomez Tobon" userId="b8a6d8fe-e4ad-4825-8cc6-ab3fedc37e7a" providerId="ADAL" clId="{9911F63A-BF81-44AE-AE59-5D723FCE7795}" dt="2023-05-04T20:33:44.086" v="49" actId="47"/>
        <pc:sldMkLst>
          <pc:docMk/>
          <pc:sldMk cId="2291232866" sldId="784"/>
        </pc:sldMkLst>
      </pc:sldChg>
      <pc:sldChg chg="del">
        <pc:chgData name="Lucas  Gomez Tobon" userId="b8a6d8fe-e4ad-4825-8cc6-ab3fedc37e7a" providerId="ADAL" clId="{9911F63A-BF81-44AE-AE59-5D723FCE7795}" dt="2023-05-04T20:33:44.318" v="50" actId="47"/>
        <pc:sldMkLst>
          <pc:docMk/>
          <pc:sldMk cId="1639146972" sldId="785"/>
        </pc:sldMkLst>
      </pc:sldChg>
      <pc:sldChg chg="del">
        <pc:chgData name="Lucas  Gomez Tobon" userId="b8a6d8fe-e4ad-4825-8cc6-ab3fedc37e7a" providerId="ADAL" clId="{9911F63A-BF81-44AE-AE59-5D723FCE7795}" dt="2023-05-04T20:33:45.091" v="51" actId="47"/>
        <pc:sldMkLst>
          <pc:docMk/>
          <pc:sldMk cId="1500913626" sldId="786"/>
        </pc:sldMkLst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233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6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76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18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2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39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54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27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96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A99D-07D6-4828-90E1-BBA1D161EDE9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Árboles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0D46A-618E-4538-BF5F-9C009A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879BDB-2E8E-4745-BC3B-F72A4A1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b="1" dirty="0"/>
              <a:t>Árboles de decisión ¿Qué hacen?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505047-B19B-4A3A-A8D5-92A23E3D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3" y="1469336"/>
            <a:ext cx="6334293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879BDB-2E8E-4745-BC3B-F72A4A1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b="1" dirty="0"/>
              <a:t>Árboles de decisión ¿Qué hacen?</a:t>
            </a:r>
            <a:endParaRPr 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F5AF82-4024-4236-B881-DACC501C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44" y="1919007"/>
            <a:ext cx="858391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35967" cy="4627711"/>
              </a:xfrm>
            </p:spPr>
            <p:txBody>
              <a:bodyPr anchor="ctr">
                <a:normAutofit/>
              </a:bodyPr>
              <a:lstStyle/>
              <a:p>
                <a:r>
                  <a:rPr lang="es-CO" sz="2400" dirty="0">
                    <a:solidFill>
                      <a:schemeClr val="tx1"/>
                    </a:solidFill>
                  </a:rPr>
                  <a:t>Algunas definiciones: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es la variable que va a partir el espacio y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va a ser el punto donde se parte el espacio. </a:t>
                </a:r>
              </a:p>
              <a:p>
                <a:r>
                  <a:rPr lang="es-CO" sz="2400" dirty="0">
                    <a:solidFill>
                      <a:schemeClr val="tx1"/>
                    </a:solidFill>
                  </a:rPr>
                  <a:t>Ejemplo: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es el kilometraje y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es 30.</a:t>
                </a:r>
              </a:p>
              <a:p>
                <a:r>
                  <a:rPr lang="es-CO" sz="2400" dirty="0">
                    <a:solidFill>
                      <a:schemeClr val="tx1"/>
                    </a:solidFill>
                  </a:rPr>
                  <a:t>A partir de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definimos dos semiplanos:</a:t>
                </a:r>
              </a:p>
              <a:p>
                <a:endParaRPr lang="es-CO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CO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35967" cy="4627711"/>
              </a:xfrm>
              <a:blipFill>
                <a:blip r:embed="rId3"/>
                <a:stretch>
                  <a:fillRect l="-1542" r="-19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ítulo 2">
            <a:extLst>
              <a:ext uri="{FF2B5EF4-FFF2-40B4-BE49-F238E27FC236}">
                <a16:creationId xmlns:a16="http://schemas.microsoft.com/office/drawing/2014/main" id="{ABDD497A-F6D4-40B4-842B-E96444C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Árboles de decisión ¿Cómo hacen las particiones?</a:t>
            </a:r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31B93-2A8C-422C-83D3-DAFFF1C5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58" y="2296365"/>
            <a:ext cx="3853542" cy="41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0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CO" sz="2400" dirty="0">
                    <a:solidFill>
                      <a:schemeClr val="tx1"/>
                    </a:solidFill>
                  </a:rPr>
                  <a:t>El problema que queremos resolver entonces es:</a:t>
                </a:r>
              </a:p>
              <a:p>
                <a:pPr algn="just"/>
                <a:endParaRPr lang="es-CO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CO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ítulo 2">
            <a:extLst>
              <a:ext uri="{FF2B5EF4-FFF2-40B4-BE49-F238E27FC236}">
                <a16:creationId xmlns:a16="http://schemas.microsoft.com/office/drawing/2014/main" id="{ABDD497A-F6D4-40B4-842B-E96444C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3600" b="1" dirty="0"/>
              <a:t>Árboles de decisión ¿Cómo se hacen las particiones?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5371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CO" sz="2400" dirty="0">
                    <a:solidFill>
                      <a:schemeClr val="tx1"/>
                    </a:solidFill>
                  </a:rPr>
                  <a:t>El problema que queremos resolver entonces es:</a:t>
                </a:r>
              </a:p>
              <a:p>
                <a:pPr algn="just"/>
                <a:endParaRPr lang="es-CO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CO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ítulo 2">
            <a:extLst>
              <a:ext uri="{FF2B5EF4-FFF2-40B4-BE49-F238E27FC236}">
                <a16:creationId xmlns:a16="http://schemas.microsoft.com/office/drawing/2014/main" id="{ABDD497A-F6D4-40B4-842B-E96444C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3600" b="1" dirty="0"/>
              <a:t>Árboles de decisión ¿Cómo se hacen las particiones?</a:t>
            </a:r>
            <a:endParaRPr lang="es-CO"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67EEE6-A02D-4CFB-BC4C-F9A282D7F258}"/>
              </a:ext>
            </a:extLst>
          </p:cNvPr>
          <p:cNvSpPr/>
          <p:nvPr/>
        </p:nvSpPr>
        <p:spPr>
          <a:xfrm>
            <a:off x="4145872" y="4092606"/>
            <a:ext cx="2370338" cy="941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3E0368-96D1-43C4-B3AE-0FB6BE4C55E0}"/>
              </a:ext>
            </a:extLst>
          </p:cNvPr>
          <p:cNvSpPr/>
          <p:nvPr/>
        </p:nvSpPr>
        <p:spPr>
          <a:xfrm>
            <a:off x="7369946" y="4092606"/>
            <a:ext cx="2370338" cy="941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81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CO" sz="2400" dirty="0">
                    <a:solidFill>
                      <a:schemeClr val="tx1"/>
                    </a:solidFill>
                  </a:rPr>
                  <a:t>El problema que queremos resolver entonces es:</a:t>
                </a:r>
              </a:p>
              <a:p>
                <a:pPr algn="just"/>
                <a:endParaRPr lang="es-CO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s-CO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CO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365C188-93C5-4700-ABEB-994FACDB2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771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ítulo 2">
            <a:extLst>
              <a:ext uri="{FF2B5EF4-FFF2-40B4-BE49-F238E27FC236}">
                <a16:creationId xmlns:a16="http://schemas.microsoft.com/office/drawing/2014/main" id="{ABDD497A-F6D4-40B4-842B-E96444C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3600" b="1" dirty="0"/>
              <a:t>Árboles de decisión ¿Cómo se hacen las particiones?</a:t>
            </a:r>
            <a:endParaRPr lang="es-CO"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67EEE6-A02D-4CFB-BC4C-F9A282D7F258}"/>
              </a:ext>
            </a:extLst>
          </p:cNvPr>
          <p:cNvSpPr/>
          <p:nvPr/>
        </p:nvSpPr>
        <p:spPr>
          <a:xfrm>
            <a:off x="4145872" y="4092606"/>
            <a:ext cx="2370338" cy="941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3E0368-96D1-43C4-B3AE-0FB6BE4C55E0}"/>
              </a:ext>
            </a:extLst>
          </p:cNvPr>
          <p:cNvSpPr/>
          <p:nvPr/>
        </p:nvSpPr>
        <p:spPr>
          <a:xfrm>
            <a:off x="7369946" y="4092606"/>
            <a:ext cx="2370338" cy="941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14F44DE-051E-4C65-AFC9-75B150835792}"/>
                  </a:ext>
                </a:extLst>
              </p:cNvPr>
              <p:cNvSpPr txBox="1"/>
              <p:nvPr/>
            </p:nvSpPr>
            <p:spPr>
              <a:xfrm>
                <a:off x="5956688" y="5672631"/>
                <a:ext cx="1843005" cy="435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s-E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C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𝑷𝒓𝒆𝒄𝒊𝒐</m:t>
                            </m:r>
                            <m:sSub>
                              <m:sSubPr>
                                <m:ctrlP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s-E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14F44DE-051E-4C65-AFC9-75B15083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88" y="5672631"/>
                <a:ext cx="1843005" cy="435184"/>
              </a:xfrm>
              <a:prstGeom prst="rect">
                <a:avLst/>
              </a:prstGeom>
              <a:blipFill>
                <a:blip r:embed="rId4"/>
                <a:stretch>
                  <a:fillRect l="-331" t="-98592" r="-1325" b="-1478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3C7896D-540F-4275-A522-D8D776F5FA72}"/>
              </a:ext>
            </a:extLst>
          </p:cNvPr>
          <p:cNvCxnSpPr>
            <a:cxnSpLocks/>
          </p:cNvCxnSpPr>
          <p:nvPr/>
        </p:nvCxnSpPr>
        <p:spPr>
          <a:xfrm>
            <a:off x="5417615" y="5033639"/>
            <a:ext cx="818679" cy="504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84CFBF-B943-4C4C-BB1D-B86A741E1C79}"/>
              </a:ext>
            </a:extLst>
          </p:cNvPr>
          <p:cNvCxnSpPr>
            <a:cxnSpLocks/>
          </p:cNvCxnSpPr>
          <p:nvPr/>
        </p:nvCxnSpPr>
        <p:spPr>
          <a:xfrm flipH="1">
            <a:off x="7613859" y="5046405"/>
            <a:ext cx="854683" cy="49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789D7-1C7A-4F09-978C-F86BCCC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b="1" dirty="0"/>
              <a:t>Árboles de decisión ¿Cómo se hacen las particiones?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DA7C5B-05AD-4FC8-B6E7-8FDAFB94A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38134" cy="4351338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El problema que queremos resolver entonces es:</a:t>
                </a:r>
              </a:p>
              <a:p>
                <a:pPr algn="just"/>
                <a:endParaRPr lang="es-CO" sz="28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s-CO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s-CO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s-E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s-CO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El interior de los corchetes es fácil. ¿Cómo hacemos para encontrar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CO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Es un algoritmo supremamente demandante en términos computacionales porque crea una grilla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CO" sz="2800" dirty="0">
                    <a:solidFill>
                      <a:schemeClr val="tx1"/>
                    </a:solidFill>
                  </a:rPr>
                  <a:t> y evalúa la función L para cada partición. </a:t>
                </a: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En el punto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CO" sz="2800" dirty="0">
                    <a:solidFill>
                      <a:schemeClr val="tx1"/>
                    </a:solidFill>
                  </a:rPr>
                  <a:t> donde L es mínimo, se realiza la partición.</a:t>
                </a:r>
              </a:p>
              <a:p>
                <a:pPr algn="just"/>
                <a:r>
                  <a:rPr lang="es-CO" sz="2800" dirty="0">
                    <a:solidFill>
                      <a:schemeClr val="tx1"/>
                    </a:solidFill>
                  </a:rPr>
                  <a:t>El algoritmo continua iterativamente. 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DA7C5B-05AD-4FC8-B6E7-8FDAFB94A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38134" cy="4351338"/>
              </a:xfrm>
              <a:blipFill>
                <a:blip r:embed="rId2"/>
                <a:stretch>
                  <a:fillRect l="-998" r="-10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agen 35">
            <a:extLst>
              <a:ext uri="{FF2B5EF4-FFF2-40B4-BE49-F238E27FC236}">
                <a16:creationId xmlns:a16="http://schemas.microsoft.com/office/drawing/2014/main" id="{F49B7AA3-7922-4801-9CAF-0BD04B3B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230" y="2635338"/>
            <a:ext cx="2640570" cy="27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789D7-1C7A-4F09-978C-F86BCCC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b="1" dirty="0"/>
              <a:t>Árboles de decisión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A7C5B-05AD-4FC8-B6E7-8FDAFB9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7244"/>
            <a:ext cx="10515599" cy="110785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Este es un ejemplo simple con dos variables. La idea es incluir muchas más variables para tener un modelo más completo. Se comenzará con un modelo con muchas variables y luego iremos eliminando las variables no tan relevantes.</a:t>
            </a:r>
            <a:endParaRPr lang="es-CO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FC9E49-5952-4362-AC40-5AA08FD279C1}"/>
              </a:ext>
            </a:extLst>
          </p:cNvPr>
          <p:cNvSpPr txBox="1"/>
          <p:nvPr/>
        </p:nvSpPr>
        <p:spPr>
          <a:xfrm>
            <a:off x="838200" y="2838075"/>
            <a:ext cx="5821914" cy="3290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400" b="1" dirty="0">
                <a:solidFill>
                  <a:srgbClr val="FF0000"/>
                </a:solidFill>
              </a:rPr>
              <a:t>Contras de la regresión lineal: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Computacionalmente demandante. Muchos parámetros a escoger.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Los resultados no son fácilmente interpretables.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Tienden a sobre ajustarse a la muestra. (Alta varianza)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400" dirty="0"/>
              <a:t>Si la relación entre las variables es lineal, estos modelos no dan buenos resultados.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solidFill>
                  <a:srgbClr val="00B050"/>
                </a:solidFill>
              </a:rPr>
              <a:t>Pros de los árboles: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/>
              <a:t>Son realmente buenos prediciendo porque permiten capturar relaciones altamente no lineales en los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/>
              <a:t>Puedo solucionar el sobre ajuste con </a:t>
            </a:r>
            <a:r>
              <a:rPr lang="es-ES" sz="1400" dirty="0" err="1"/>
              <a:t>Bagging</a:t>
            </a:r>
            <a:r>
              <a:rPr lang="es-ES" sz="1400" dirty="0"/>
              <a:t> o </a:t>
            </a:r>
            <a:r>
              <a:rPr lang="es-ES" sz="1400" dirty="0" err="1"/>
              <a:t>Random</a:t>
            </a:r>
            <a:r>
              <a:rPr lang="es-ES" sz="1400" dirty="0"/>
              <a:t> Forest.</a:t>
            </a:r>
            <a:endParaRPr lang="es-CO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FDD2FD-3EFC-4D0D-95DE-EB0C9B06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03" y="2635103"/>
            <a:ext cx="3842907" cy="348423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F107CA4-A9A1-4DC6-B483-8293CCC320AC}"/>
              </a:ext>
            </a:extLst>
          </p:cNvPr>
          <p:cNvSpPr txBox="1">
            <a:spLocks/>
          </p:cNvSpPr>
          <p:nvPr/>
        </p:nvSpPr>
        <p:spPr>
          <a:xfrm>
            <a:off x="759782" y="6322310"/>
            <a:ext cx="10515599" cy="287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200" dirty="0"/>
              <a:t>Programar Árbol CART desde 0: https://towardsdatascience.com/decision-tree-from-scratch-in-python-46e99dfea775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52363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2D96-0898-4885-9530-2F76DE4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Random </a:t>
            </a:r>
            <a:r>
              <a:rPr lang="es-CO" dirty="0" err="1"/>
              <a:t>forest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364554-F8EB-4945-A9C7-31966F67A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01" y="1690688"/>
            <a:ext cx="42781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AE0AAD-EEFF-4BAC-8FE3-B8F0633711A6}"/>
              </a:ext>
            </a:extLst>
          </p:cNvPr>
          <p:cNvSpPr txBox="1"/>
          <p:nvPr/>
        </p:nvSpPr>
        <p:spPr>
          <a:xfrm>
            <a:off x="6580574" y="1903153"/>
            <a:ext cx="42781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Un bosque está compuesto por muchos árboles en donde cada uno de ellos realizará una predicción.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Queremos que nuestros árboles tengan una correlación baja y de esta forma nos aseguremos contra los sesgos individuales de cada uno. 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El conjunto de los árboles siempre vence a un solo árbol.</a:t>
            </a:r>
          </a:p>
        </p:txBody>
      </p:sp>
    </p:spTree>
    <p:extLst>
      <p:ext uri="{BB962C8B-B14F-4D97-AF65-F5344CB8AC3E}">
        <p14:creationId xmlns:p14="http://schemas.microsoft.com/office/powerpoint/2010/main" val="289439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3D039-AA6B-4737-8914-8C725373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La mayoría de modelos tienen muchos hiperparámetros que debemos decidir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66DECB2-01EC-4A94-893B-6D1A96350E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65" y="1802923"/>
          <a:ext cx="5899952" cy="4246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996">
                  <a:extLst>
                    <a:ext uri="{9D8B030D-6E8A-4147-A177-3AD203B41FA5}">
                      <a16:colId xmlns:a16="http://schemas.microsoft.com/office/drawing/2014/main" val="3226341449"/>
                    </a:ext>
                  </a:extLst>
                </a:gridCol>
                <a:gridCol w="4043956">
                  <a:extLst>
                    <a:ext uri="{9D8B030D-6E8A-4147-A177-3AD203B41FA5}">
                      <a16:colId xmlns:a16="http://schemas.microsoft.com/office/drawing/2014/main" val="1251384103"/>
                    </a:ext>
                  </a:extLst>
                </a:gridCol>
              </a:tblGrid>
              <a:tr h="424295">
                <a:tc gridSpan="2"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tx1"/>
                          </a:solidFill>
                        </a:rPr>
                        <a:t>Parámetros Random Forest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09369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n_estimators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Número de árboles en el bosque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28696"/>
                  </a:ext>
                </a:extLst>
              </a:tr>
              <a:tr h="616719">
                <a:tc>
                  <a:txBody>
                    <a:bodyPr/>
                    <a:lstStyle/>
                    <a:p>
                      <a:r>
                        <a:rPr lang="es-CO" sz="1200" dirty="0" err="1"/>
                        <a:t>criterion</a:t>
                      </a:r>
                      <a:r>
                        <a:rPr lang="es-CO" sz="1200" dirty="0"/>
                        <a:t> {</a:t>
                      </a:r>
                      <a:r>
                        <a:rPr lang="es-CO" sz="1200" dirty="0" err="1"/>
                        <a:t>gini</a:t>
                      </a:r>
                      <a:r>
                        <a:rPr lang="es-CO" sz="1200" dirty="0"/>
                        <a:t>, </a:t>
                      </a:r>
                      <a:r>
                        <a:rPr lang="es-CO" sz="1200" dirty="0" err="1"/>
                        <a:t>entropy</a:t>
                      </a:r>
                      <a:r>
                        <a:rPr lang="es-CO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¿Qué método usar para medir la calidad de las particiones?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03573"/>
                  </a:ext>
                </a:extLst>
              </a:tr>
              <a:tr h="594014">
                <a:tc>
                  <a:txBody>
                    <a:bodyPr/>
                    <a:lstStyle/>
                    <a:p>
                      <a:r>
                        <a:rPr lang="es-CO" sz="1200" dirty="0" err="1"/>
                        <a:t>max_depth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Ruta más larga entre el nodo raíz y el nodo terminal</a:t>
                      </a:r>
                      <a:endParaRPr lang="es-C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46090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min_samples_split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número mínimo de observaciones necesarias para dividir un nodo</a:t>
                      </a:r>
                      <a:endParaRPr lang="es-C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351677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min_simples_leaf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Mínimo número de observaciones por hoja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387648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max_features</a:t>
                      </a:r>
                      <a:r>
                        <a:rPr lang="es-CO" sz="1200" dirty="0"/>
                        <a:t> {</a:t>
                      </a:r>
                      <a:r>
                        <a:rPr lang="es-CO" sz="1200" dirty="0" err="1"/>
                        <a:t>sqrt</a:t>
                      </a:r>
                      <a:r>
                        <a:rPr lang="es-CO" sz="1200" dirty="0"/>
                        <a:t>, log2}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Máxima cantidad de variables por árbol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92055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max_leaf_nodes</a:t>
                      </a:r>
                      <a:r>
                        <a:rPr lang="es-CO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Máxima cantidad de hojas por árbol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834995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min_impurity_decrease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Un nodo se dividirá si esta división induce una disminución de la impureza mayor o igual a este valor.</a:t>
                      </a:r>
                      <a:endParaRPr lang="es-CO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61931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r>
                        <a:rPr lang="es-CO" sz="1200" dirty="0" err="1"/>
                        <a:t>bootstrap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Usar o no usar Bootstrap (método de </a:t>
                      </a:r>
                      <a:r>
                        <a:rPr lang="es-CO" sz="1200" dirty="0" err="1"/>
                        <a:t>resampleo</a:t>
                      </a:r>
                      <a:r>
                        <a:rPr lang="es-CO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362154"/>
                  </a:ext>
                </a:extLst>
              </a:tr>
            </a:tbl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F478EDDC-5E5B-4E61-B740-083E79DAFF8B}"/>
              </a:ext>
            </a:extLst>
          </p:cNvPr>
          <p:cNvGrpSpPr/>
          <p:nvPr/>
        </p:nvGrpSpPr>
        <p:grpSpPr>
          <a:xfrm>
            <a:off x="7718814" y="2398619"/>
            <a:ext cx="3742257" cy="2920753"/>
            <a:chOff x="8280567" y="3816258"/>
            <a:chExt cx="3420202" cy="2676617"/>
          </a:xfrm>
        </p:grpSpPr>
        <p:pic>
          <p:nvPicPr>
            <p:cNvPr id="1026" name="Picture 2" descr="random forest hyperparameter">
              <a:extLst>
                <a:ext uri="{FF2B5EF4-FFF2-40B4-BE49-F238E27FC236}">
                  <a16:creationId xmlns:a16="http://schemas.microsoft.com/office/drawing/2014/main" id="{368A0508-2F14-49A8-B81B-71F5DE7CD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01"/>
            <a:stretch/>
          </p:blipFill>
          <p:spPr bwMode="auto">
            <a:xfrm>
              <a:off x="8280567" y="3816258"/>
              <a:ext cx="3366936" cy="267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738FB27-84F3-4FD3-AE2E-CF5FF5A0811A}"/>
                </a:ext>
              </a:extLst>
            </p:cNvPr>
            <p:cNvSpPr/>
            <p:nvPr/>
          </p:nvSpPr>
          <p:spPr>
            <a:xfrm>
              <a:off x="11256885" y="4492101"/>
              <a:ext cx="443884" cy="301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479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Ejemplo de algoritmo supervisado cuando queremos predecir una variable continua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190609C-5D4E-4FDE-A6FC-6F78D654A239}"/>
              </a:ext>
            </a:extLst>
          </p:cNvPr>
          <p:cNvSpPr txBox="1">
            <a:spLocks/>
          </p:cNvSpPr>
          <p:nvPr/>
        </p:nvSpPr>
        <p:spPr>
          <a:xfrm>
            <a:off x="838200" y="1587888"/>
            <a:ext cx="10515600" cy="110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dirty="0"/>
              <a:t>En el 2015, Juan Pablo decide comprar un Camaro nuevo por un valor de $200. En su momento, Juan Pablo decide no asegurar su carro</a:t>
            </a:r>
          </a:p>
        </p:txBody>
      </p:sp>
      <p:pic>
        <p:nvPicPr>
          <p:cNvPr id="8" name="Picture 2" descr="About – Juan Pablo Montoya">
            <a:extLst>
              <a:ext uri="{FF2B5EF4-FFF2-40B4-BE49-F238E27FC236}">
                <a16:creationId xmlns:a16="http://schemas.microsoft.com/office/drawing/2014/main" id="{E54B887B-EE09-4BC6-938B-64DBF9DA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3" y="2769022"/>
            <a:ext cx="1396439" cy="32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hevrolet Camaro PNG">
            <a:extLst>
              <a:ext uri="{FF2B5EF4-FFF2-40B4-BE49-F238E27FC236}">
                <a16:creationId xmlns:a16="http://schemas.microsoft.com/office/drawing/2014/main" id="{280AF1CA-1068-462D-9D5A-13D75992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1356" y="4027844"/>
            <a:ext cx="457032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0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9FC4-8AEE-4ADF-9F9C-FDC97BBD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¿Cómo escoger los mejores parámetros?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148B4-859D-4259-943E-ED8A52E4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O" dirty="0"/>
              <a:t>Paso 1: Hay muchos parámetros, debemos escoger los más importantes. Revisar literatura.</a:t>
            </a:r>
          </a:p>
          <a:p>
            <a:r>
              <a:rPr lang="es-CO" dirty="0"/>
              <a:t>Paso 2: Crear una grilla de los parámetros que queremos probar.</a:t>
            </a:r>
          </a:p>
          <a:p>
            <a:r>
              <a:rPr lang="es-CO" dirty="0"/>
              <a:t>Paso 3: Hacer Cross-Validation para cada elemento de la grilla (para cada combinación posible entre parámetros).</a:t>
            </a:r>
          </a:p>
          <a:p>
            <a:r>
              <a:rPr lang="es-CO" dirty="0"/>
              <a:t>Paso 4: Se selecciona la combinación de parámetros que se haya desempeñado mejor en </a:t>
            </a:r>
            <a:r>
              <a:rPr lang="es-CO"/>
              <a:t>el Cross-Validation.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798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E8A8-85C4-44C2-BB82-CCA5241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K-</a:t>
            </a:r>
            <a:r>
              <a:rPr lang="es-CO" dirty="0" err="1"/>
              <a:t>Fold</a:t>
            </a:r>
            <a:r>
              <a:rPr lang="es-CO" dirty="0"/>
              <a:t> Cross Validation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6D65F-E569-4280-989B-3781971D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Se parte la base de entrenamiento en k compartimientos.</a:t>
            </a:r>
          </a:p>
          <a:p>
            <a:r>
              <a:rPr lang="es-CO" dirty="0"/>
              <a:t>Se entrena el modelo en k-1 compartimientos y se calcula el performance del modelo en el compartimiento k.</a:t>
            </a:r>
          </a:p>
          <a:p>
            <a:r>
              <a:rPr lang="es-CO" dirty="0"/>
              <a:t>Se repite el proceso hasta que cada compartimiento se haya usado como base de prueba.</a:t>
            </a:r>
          </a:p>
          <a:p>
            <a:r>
              <a:rPr lang="es-CO" dirty="0"/>
              <a:t>Se saca la métrica de performance promedio y la desviación de esta métrica.</a:t>
            </a:r>
          </a:p>
          <a:p>
            <a:endParaRPr lang="es-CO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D0D540-981E-42AD-9F19-D62DFDC5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3" y="2734469"/>
            <a:ext cx="4981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out – Juan Pablo Montoya">
            <a:extLst>
              <a:ext uri="{FF2B5EF4-FFF2-40B4-BE49-F238E27FC236}">
                <a16:creationId xmlns:a16="http://schemas.microsoft.com/office/drawing/2014/main" id="{A52ADD32-0292-4E02-A3E3-95E09E89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2457749"/>
            <a:ext cx="1396439" cy="32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hevrolet Camaro PNG">
            <a:extLst>
              <a:ext uri="{FF2B5EF4-FFF2-40B4-BE49-F238E27FC236}">
                <a16:creationId xmlns:a16="http://schemas.microsoft.com/office/drawing/2014/main" id="{42078A2E-C45A-401C-9223-C14968C0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80" y="3733801"/>
            <a:ext cx="457032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C273418-B2B2-449A-AFE1-45B8A0F5EC34}"/>
              </a:ext>
            </a:extLst>
          </p:cNvPr>
          <p:cNvSpPr txBox="1">
            <a:spLocks/>
          </p:cNvSpPr>
          <p:nvPr/>
        </p:nvSpPr>
        <p:spPr>
          <a:xfrm>
            <a:off x="536712" y="535399"/>
            <a:ext cx="10915481" cy="1195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dirty="0"/>
              <a:t>Ahora en el 2021, JP va a cambiar de carro así que le deja el Camaro a su hijo. Como JP sabe que su hijo es buñuelo, decide ir a ACME seguros para asegurar el carro. ACME le pone la tarea a usted como investigador de encontrar el precio del carro.</a:t>
            </a:r>
          </a:p>
        </p:txBody>
      </p:sp>
      <p:pic>
        <p:nvPicPr>
          <p:cNvPr id="3074" name="Picture 2" descr="Acme Markets | LinkedIn">
            <a:extLst>
              <a:ext uri="{FF2B5EF4-FFF2-40B4-BE49-F238E27FC236}">
                <a16:creationId xmlns:a16="http://schemas.microsoft.com/office/drawing/2014/main" id="{6195AE5C-84EA-4165-AE9B-6F0350BE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38" y="1730946"/>
            <a:ext cx="4251155" cy="28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AB431B6-281B-4C01-AB15-D45B6D48E5C7}"/>
              </a:ext>
            </a:extLst>
          </p:cNvPr>
          <p:cNvSpPr txBox="1">
            <a:spLocks/>
          </p:cNvSpPr>
          <p:nvPr/>
        </p:nvSpPr>
        <p:spPr>
          <a:xfrm>
            <a:off x="684320" y="82931"/>
            <a:ext cx="10823359" cy="1195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dirty="0"/>
              <a:t>Naturalmente, el primer paso es analizar las características del carro que JP quiere asegurar y comenzar a buscar vehículos similares para tener una referencia de los precios. </a:t>
            </a:r>
          </a:p>
        </p:txBody>
      </p:sp>
      <p:pic>
        <p:nvPicPr>
          <p:cNvPr id="6" name="Picture 6" descr="Chevrolet Camaro PNG">
            <a:extLst>
              <a:ext uri="{FF2B5EF4-FFF2-40B4-BE49-F238E27FC236}">
                <a16:creationId xmlns:a16="http://schemas.microsoft.com/office/drawing/2014/main" id="{D9509B2E-620D-450D-AE32-424035F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1906" y="1281176"/>
            <a:ext cx="2802226" cy="132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E22177F-195E-4EED-BABE-3EEB7D7E692E}"/>
              </a:ext>
            </a:extLst>
          </p:cNvPr>
          <p:cNvCxnSpPr>
            <a:cxnSpLocks/>
          </p:cNvCxnSpPr>
          <p:nvPr/>
        </p:nvCxnSpPr>
        <p:spPr>
          <a:xfrm>
            <a:off x="5874578" y="192210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10EA712-CA5A-4704-834B-401213C39DD4}"/>
              </a:ext>
            </a:extLst>
          </p:cNvPr>
          <p:cNvSpPr txBox="1"/>
          <p:nvPr/>
        </p:nvSpPr>
        <p:spPr>
          <a:xfrm>
            <a:off x="6608046" y="132193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Modelo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50 mil kilómetros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Mecánico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Motor 6.2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220FB0-7FA6-4839-BD55-02C16D98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85" y="3272412"/>
            <a:ext cx="2069296" cy="17535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3193CE-BB41-4738-A87E-FCFDE4EC1EED}"/>
              </a:ext>
            </a:extLst>
          </p:cNvPr>
          <p:cNvSpPr txBox="1"/>
          <p:nvPr/>
        </p:nvSpPr>
        <p:spPr>
          <a:xfrm>
            <a:off x="2197524" y="5090786"/>
            <a:ext cx="2138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Modelo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3.1 mil kilómetros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Mecánico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Motor 6.2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$145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106FD88-7890-4575-AD1C-685F5C45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379" y="3522822"/>
            <a:ext cx="2189495" cy="123681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8576E0-1E61-4848-BB19-2FC550F60137}"/>
              </a:ext>
            </a:extLst>
          </p:cNvPr>
          <p:cNvSpPr txBox="1"/>
          <p:nvPr/>
        </p:nvSpPr>
        <p:spPr>
          <a:xfrm>
            <a:off x="4728817" y="5090786"/>
            <a:ext cx="2138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Modelo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24 mil kilómetros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Motor 6.2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$93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DC9D68-64C6-4493-B9AE-089FCB98609E}"/>
              </a:ext>
            </a:extLst>
          </p:cNvPr>
          <p:cNvSpPr txBox="1"/>
          <p:nvPr/>
        </p:nvSpPr>
        <p:spPr>
          <a:xfrm>
            <a:off x="7208672" y="5090786"/>
            <a:ext cx="2138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Modelo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25 mil kilómetros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Automático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Motor 6.2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$130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87005A-90A7-475D-983E-93F14BFA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672" y="3512477"/>
            <a:ext cx="2354365" cy="148722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61D3671-0F38-4718-9676-8506423D2FEA}"/>
              </a:ext>
            </a:extLst>
          </p:cNvPr>
          <p:cNvSpPr txBox="1"/>
          <p:nvPr/>
        </p:nvSpPr>
        <p:spPr>
          <a:xfrm>
            <a:off x="2197524" y="2905459"/>
            <a:ext cx="21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Tu Carro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47DB00-CC8C-4F22-98A7-D2D7BB030864}"/>
              </a:ext>
            </a:extLst>
          </p:cNvPr>
          <p:cNvSpPr txBox="1"/>
          <p:nvPr/>
        </p:nvSpPr>
        <p:spPr>
          <a:xfrm>
            <a:off x="4677379" y="3143145"/>
            <a:ext cx="218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OLX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2F6C92-8E09-43FE-8AE1-C3275667A76A}"/>
              </a:ext>
            </a:extLst>
          </p:cNvPr>
          <p:cNvSpPr txBox="1"/>
          <p:nvPr/>
        </p:nvSpPr>
        <p:spPr>
          <a:xfrm>
            <a:off x="7204406" y="3128566"/>
            <a:ext cx="235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Carros ya</a:t>
            </a:r>
          </a:p>
        </p:txBody>
      </p:sp>
    </p:spTree>
    <p:extLst>
      <p:ext uri="{BB962C8B-B14F-4D97-AF65-F5344CB8AC3E}">
        <p14:creationId xmlns:p14="http://schemas.microsoft.com/office/powerpoint/2010/main" val="122368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07BB3-A9EE-44C1-8BE4-B1206FE5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/>
              <a:t>No podemos observar el precio del vehículo de JP.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/>
              <a:t>Los precios que vemos en el mercado no corresponden a un vehículo exactamente igual al de JP.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/>
              <a:t>Podemos construir un modelo que aproveche toda la información disponible para estimar el precio del Camaro de JP.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6B580E0-5540-46C9-AD18-532BCB810C55}"/>
              </a:ext>
            </a:extLst>
          </p:cNvPr>
          <p:cNvSpPr txBox="1">
            <a:spLocks/>
          </p:cNvSpPr>
          <p:nvPr/>
        </p:nvSpPr>
        <p:spPr>
          <a:xfrm>
            <a:off x="861134" y="1412776"/>
            <a:ext cx="10653204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9EA217-3CED-4E38-B8FF-17CFC08B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37"/>
            <a:ext cx="10515600" cy="1325563"/>
          </a:xfrm>
        </p:spPr>
        <p:txBody>
          <a:bodyPr/>
          <a:lstStyle/>
          <a:p>
            <a:r>
              <a:rPr lang="es-CO" sz="4400" b="1" dirty="0"/>
              <a:t>Identificación del problema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17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5B7B380-E58B-4F45-9C27-F443B8ED0E78}"/>
              </a:ext>
            </a:extLst>
          </p:cNvPr>
          <p:cNvSpPr txBox="1">
            <a:spLocks/>
          </p:cNvSpPr>
          <p:nvPr/>
        </p:nvSpPr>
        <p:spPr>
          <a:xfrm>
            <a:off x="630315" y="404664"/>
            <a:ext cx="1079524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800" b="1" dirty="0"/>
              <a:t>Árboles de decisión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7420C7-D017-4B5A-A7E4-0726417B8701}"/>
              </a:ext>
            </a:extLst>
          </p:cNvPr>
          <p:cNvSpPr txBox="1"/>
          <p:nvPr/>
        </p:nvSpPr>
        <p:spPr>
          <a:xfrm>
            <a:off x="626022" y="1029814"/>
            <a:ext cx="10795246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Parten de una idea muy intuitiva: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BC3AD2F-2293-4FF9-B7C4-6F98A2328E33}"/>
              </a:ext>
            </a:extLst>
          </p:cNvPr>
          <p:cNvGrpSpPr/>
          <p:nvPr/>
        </p:nvGrpSpPr>
        <p:grpSpPr>
          <a:xfrm>
            <a:off x="626022" y="2276872"/>
            <a:ext cx="10933706" cy="2853558"/>
            <a:chOff x="539552" y="2321004"/>
            <a:chExt cx="8441569" cy="285355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1C1EB85-F6B5-4F6F-A067-4836B86B7AEA}"/>
                </a:ext>
              </a:extLst>
            </p:cNvPr>
            <p:cNvSpPr txBox="1"/>
            <p:nvPr/>
          </p:nvSpPr>
          <p:spPr>
            <a:xfrm>
              <a:off x="6988291" y="2321004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rgbClr val="002060"/>
                  </a:solidFill>
                </a:rPr>
                <a:t>Sombrilla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8986D85-21AB-408A-9585-71A987DA7D08}"/>
                </a:ext>
              </a:extLst>
            </p:cNvPr>
            <p:cNvSpPr txBox="1"/>
            <p:nvPr/>
          </p:nvSpPr>
          <p:spPr>
            <a:xfrm>
              <a:off x="7026560" y="3009220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rgbClr val="002060"/>
                  </a:solidFill>
                </a:rPr>
                <a:t>Sombrilla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CFB04C5-2BEC-42D1-B5AC-C0F0CB91BBD9}"/>
                </a:ext>
              </a:extLst>
            </p:cNvPr>
            <p:cNvSpPr txBox="1"/>
            <p:nvPr/>
          </p:nvSpPr>
          <p:spPr>
            <a:xfrm>
              <a:off x="7026560" y="4237294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chemeClr val="accent4"/>
                  </a:solidFill>
                </a:rPr>
                <a:t>No sombrilla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8EE0CE5-A2A5-42CC-81F7-34EC0047166E}"/>
                </a:ext>
              </a:extLst>
            </p:cNvPr>
            <p:cNvSpPr txBox="1"/>
            <p:nvPr/>
          </p:nvSpPr>
          <p:spPr>
            <a:xfrm>
              <a:off x="7026561" y="4805230"/>
              <a:ext cx="19545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CO" b="1" dirty="0">
                  <a:solidFill>
                    <a:schemeClr val="accent4"/>
                  </a:solidFill>
                </a:rPr>
                <a:t>No sombrilla</a:t>
              </a:r>
            </a:p>
          </p:txBody>
        </p: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4C7C3B34-FD2A-4E84-B67B-21DC270DE821}"/>
                </a:ext>
              </a:extLst>
            </p:cNvPr>
            <p:cNvGrpSpPr/>
            <p:nvPr/>
          </p:nvGrpSpPr>
          <p:grpSpPr>
            <a:xfrm>
              <a:off x="539552" y="2321004"/>
              <a:ext cx="6487008" cy="2853558"/>
              <a:chOff x="539552" y="2321004"/>
              <a:chExt cx="6487008" cy="2853558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D772BAE-012C-4C11-BC59-FCC6375B9FA3}"/>
                  </a:ext>
                </a:extLst>
              </p:cNvPr>
              <p:cNvSpPr txBox="1"/>
              <p:nvPr/>
            </p:nvSpPr>
            <p:spPr>
              <a:xfrm>
                <a:off x="539552" y="2967335"/>
                <a:ext cx="195456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Me levanto y chequeo la app del clima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8E439E-7224-446A-A37E-9A6F22C00A01}"/>
                  </a:ext>
                </a:extLst>
              </p:cNvPr>
              <p:cNvSpPr txBox="1"/>
              <p:nvPr/>
            </p:nvSpPr>
            <p:spPr>
              <a:xfrm>
                <a:off x="2123728" y="2321004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&gt;70% Lluvia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8D9BEEE-F9FB-4730-9F45-1B25B901497C}"/>
                  </a:ext>
                </a:extLst>
              </p:cNvPr>
              <p:cNvSpPr txBox="1"/>
              <p:nvPr/>
            </p:nvSpPr>
            <p:spPr>
              <a:xfrm>
                <a:off x="2123728" y="4167665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&lt;70% Lluvia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5B34564-2408-4AB8-8940-1A4E1D46E903}"/>
                  </a:ext>
                </a:extLst>
              </p:cNvPr>
              <p:cNvSpPr txBox="1"/>
              <p:nvPr/>
            </p:nvSpPr>
            <p:spPr>
              <a:xfrm>
                <a:off x="3923928" y="3705999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&gt;30% Lluvia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E7223CE-FF27-4DC0-A444-26E3DC36E32C}"/>
                  </a:ext>
                </a:extLst>
              </p:cNvPr>
              <p:cNvSpPr txBox="1"/>
              <p:nvPr/>
            </p:nvSpPr>
            <p:spPr>
              <a:xfrm>
                <a:off x="3931069" y="4805230"/>
                <a:ext cx="19545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&lt;30% Lluvia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BA945EB-6411-456A-8B7C-C42665EDA651}"/>
                  </a:ext>
                </a:extLst>
              </p:cNvPr>
              <p:cNvSpPr txBox="1"/>
              <p:nvPr/>
            </p:nvSpPr>
            <p:spPr>
              <a:xfrm>
                <a:off x="5521020" y="4260846"/>
                <a:ext cx="11492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Soleado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D99CE0A-8D44-4DAB-B6FF-FF6BF6FC6584}"/>
                  </a:ext>
                </a:extLst>
              </p:cNvPr>
              <p:cNvSpPr txBox="1"/>
              <p:nvPr/>
            </p:nvSpPr>
            <p:spPr>
              <a:xfrm>
                <a:off x="5521020" y="3027111"/>
                <a:ext cx="11492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CO" dirty="0"/>
                  <a:t>Nublado</a:t>
                </a:r>
              </a:p>
            </p:txBody>
          </p:sp>
          <p:cxnSp>
            <p:nvCxnSpPr>
              <p:cNvPr id="3" name="Conector: angular 2">
                <a:extLst>
                  <a:ext uri="{FF2B5EF4-FFF2-40B4-BE49-F238E27FC236}">
                    <a16:creationId xmlns:a16="http://schemas.microsoft.com/office/drawing/2014/main" id="{E046897D-7B14-4C10-8368-73BA8B2D91B7}"/>
                  </a:ext>
                </a:extLst>
              </p:cNvPr>
              <p:cNvCxnSpPr>
                <a:stCxn id="5" idx="0"/>
                <a:endCxn id="6" idx="1"/>
              </p:cNvCxnSpPr>
              <p:nvPr/>
            </p:nvCxnSpPr>
            <p:spPr>
              <a:xfrm rot="5400000" flipH="1" flipV="1">
                <a:off x="1589448" y="2433055"/>
                <a:ext cx="461665" cy="60689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: angular 20">
                <a:extLst>
                  <a:ext uri="{FF2B5EF4-FFF2-40B4-BE49-F238E27FC236}">
                    <a16:creationId xmlns:a16="http://schemas.microsoft.com/office/drawing/2014/main" id="{3A93B34B-67C6-4F58-8056-8AE499F6E402}"/>
                  </a:ext>
                </a:extLst>
              </p:cNvPr>
              <p:cNvCxnSpPr>
                <a:cxnSpLocks/>
                <a:stCxn id="5" idx="2"/>
                <a:endCxn id="7" idx="1"/>
              </p:cNvCxnSpPr>
              <p:nvPr/>
            </p:nvCxnSpPr>
            <p:spPr>
              <a:xfrm rot="16200000" flipH="1">
                <a:off x="1589447" y="3818050"/>
                <a:ext cx="461666" cy="60689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: angular 23">
                <a:extLst>
                  <a:ext uri="{FF2B5EF4-FFF2-40B4-BE49-F238E27FC236}">
                    <a16:creationId xmlns:a16="http://schemas.microsoft.com/office/drawing/2014/main" id="{F17D7DDC-ED02-4860-BA58-A307B1428A40}"/>
                  </a:ext>
                </a:extLst>
              </p:cNvPr>
              <p:cNvCxnSpPr>
                <a:cxnSpLocks/>
                <a:stCxn id="7" idx="0"/>
                <a:endCxn id="9" idx="1"/>
              </p:cNvCxnSpPr>
              <p:nvPr/>
            </p:nvCxnSpPr>
            <p:spPr>
              <a:xfrm rot="5400000" flipH="1" flipV="1">
                <a:off x="3373968" y="3617705"/>
                <a:ext cx="277000" cy="8229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: angular 26">
                <a:extLst>
                  <a:ext uri="{FF2B5EF4-FFF2-40B4-BE49-F238E27FC236}">
                    <a16:creationId xmlns:a16="http://schemas.microsoft.com/office/drawing/2014/main" id="{C72BBABC-65EC-4EA9-B807-0C5E4B815758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16200000" flipH="1">
                <a:off x="3281635" y="4356370"/>
                <a:ext cx="461666" cy="82292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>
                <a:extLst>
                  <a:ext uri="{FF2B5EF4-FFF2-40B4-BE49-F238E27FC236}">
                    <a16:creationId xmlns:a16="http://schemas.microsoft.com/office/drawing/2014/main" id="{C113A9DD-92F6-4D69-B5E0-E4658E1508DD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5885629" y="4989896"/>
                <a:ext cx="11409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7020C0EE-73FE-42DA-A9ED-0BCFDD33D571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4078288" y="2505670"/>
                <a:ext cx="2910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BCA82519-D03D-4CF3-A6C8-96A97348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227" y="4436100"/>
                <a:ext cx="318064" cy="3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48151E49-E804-4EA6-88C5-F73855E49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227" y="3195417"/>
                <a:ext cx="3563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: angular 41">
                <a:extLst>
                  <a:ext uri="{FF2B5EF4-FFF2-40B4-BE49-F238E27FC236}">
                    <a16:creationId xmlns:a16="http://schemas.microsoft.com/office/drawing/2014/main" id="{0A0DE7CB-DC3B-49CA-BBBB-E8B4F54609C6}"/>
                  </a:ext>
                </a:extLst>
              </p:cNvPr>
              <p:cNvCxnSpPr>
                <a:cxnSpLocks/>
                <a:stCxn id="9" idx="0"/>
                <a:endCxn id="16" idx="1"/>
              </p:cNvCxnSpPr>
              <p:nvPr/>
            </p:nvCxnSpPr>
            <p:spPr>
              <a:xfrm rot="5400000" flipH="1" flipV="1">
                <a:off x="4964003" y="3148983"/>
                <a:ext cx="494222" cy="6198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: angular 44">
                <a:extLst>
                  <a:ext uri="{FF2B5EF4-FFF2-40B4-BE49-F238E27FC236}">
                    <a16:creationId xmlns:a16="http://schemas.microsoft.com/office/drawing/2014/main" id="{F263C15E-F797-4E6D-A80A-430E0B2F7921}"/>
                  </a:ext>
                </a:extLst>
              </p:cNvPr>
              <p:cNvCxnSpPr>
                <a:cxnSpLocks/>
                <a:stCxn id="9" idx="2"/>
                <a:endCxn id="12" idx="1"/>
              </p:cNvCxnSpPr>
              <p:nvPr/>
            </p:nvCxnSpPr>
            <p:spPr>
              <a:xfrm rot="16200000" flipH="1">
                <a:off x="5026024" y="3950515"/>
                <a:ext cx="370181" cy="61981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C803F38-DBCB-4188-92BD-814CA7A9E25F}"/>
              </a:ext>
            </a:extLst>
          </p:cNvPr>
          <p:cNvSpPr txBox="1"/>
          <p:nvPr/>
        </p:nvSpPr>
        <p:spPr>
          <a:xfrm>
            <a:off x="626022" y="5535965"/>
            <a:ext cx="10795246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No se asusten que esto se compone.</a:t>
            </a:r>
          </a:p>
        </p:txBody>
      </p:sp>
    </p:spTree>
    <p:extLst>
      <p:ext uri="{BB962C8B-B14F-4D97-AF65-F5344CB8AC3E}">
        <p14:creationId xmlns:p14="http://schemas.microsoft.com/office/powerpoint/2010/main" val="45808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C7420C7-D017-4B5A-A7E4-0726417B8701}"/>
                  </a:ext>
                </a:extLst>
              </p:cNvPr>
              <p:cNvSpPr txBox="1"/>
              <p:nvPr/>
            </p:nvSpPr>
            <p:spPr>
              <a:xfrm>
                <a:off x="426127" y="2042402"/>
                <a:ext cx="11319029" cy="27731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O" sz="2000" dirty="0">
                    <a:solidFill>
                      <a:schemeClr val="tx1"/>
                    </a:solidFill>
                  </a:rPr>
                  <a:t>Nuestro objetivo es modelar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s-E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O" sz="2000" dirty="0">
                    <a:solidFill>
                      <a:schemeClr val="tx1"/>
                    </a:solidFill>
                  </a:rPr>
                  <a:t> Anteriormente le imponíamos al modelo una </a:t>
                </a:r>
                <a:r>
                  <a:rPr lang="es-CO" sz="2000" i="1" dirty="0">
                    <a:solidFill>
                      <a:schemeClr val="tx1"/>
                    </a:solidFill>
                  </a:rPr>
                  <a:t>f</a:t>
                </a:r>
                <a:r>
                  <a:rPr lang="es-CO" sz="2000" dirty="0">
                    <a:solidFill>
                      <a:schemeClr val="tx1"/>
                    </a:solidFill>
                  </a:rPr>
                  <a:t> (en el modelo de regresión la obligamos a ser una recta). Ahora vamos a dejar que los datos hablen y lo decidan ellos solitos.</a:t>
                </a:r>
              </a:p>
              <a:p>
                <a:pPr>
                  <a:lnSpc>
                    <a:spcPct val="150000"/>
                  </a:lnSpc>
                </a:pPr>
                <a:endParaRPr lang="es-CO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O" sz="2000" dirty="0">
                    <a:solidFill>
                      <a:schemeClr val="tx1"/>
                    </a:solidFill>
                  </a:rPr>
                  <a:t>Intuitivamente, lo que hace un modelo de árboles es partir un espacio de variables explicativas en rectángulos.</a:t>
                </a:r>
              </a:p>
              <a:p>
                <a:pPr>
                  <a:lnSpc>
                    <a:spcPct val="150000"/>
                  </a:lnSpc>
                </a:pPr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C7420C7-D017-4B5A-A7E4-0726417B8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" y="2042402"/>
                <a:ext cx="11319029" cy="2773195"/>
              </a:xfrm>
              <a:prstGeom prst="rect">
                <a:avLst/>
              </a:prstGeom>
              <a:blipFill>
                <a:blip r:embed="rId3"/>
                <a:stretch>
                  <a:fillRect l="-592" r="-5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B97F67C8-51BE-42BC-B00E-A00EDD23D2BC}"/>
              </a:ext>
            </a:extLst>
          </p:cNvPr>
          <p:cNvSpPr txBox="1">
            <a:spLocks/>
          </p:cNvSpPr>
          <p:nvPr/>
        </p:nvSpPr>
        <p:spPr>
          <a:xfrm>
            <a:off x="559293" y="404664"/>
            <a:ext cx="1086626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400" b="1" dirty="0"/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36287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879BDB-2E8E-4745-BC3B-F72A4A1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b="1" dirty="0"/>
              <a:t>Árboles de decisión ¿Qué hacen?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88AE54-09F5-4C91-B0BC-B378102C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04" y="1690688"/>
            <a:ext cx="4737003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8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879BDB-2E8E-4745-BC3B-F72A4A1B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b="1" dirty="0"/>
              <a:t>Árboles de decisión ¿Qué hacen?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88AE54-09F5-4C91-B0BC-B378102C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04" y="1690688"/>
            <a:ext cx="4737003" cy="47674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97A668-7773-4CAB-8EF1-354FA4AFE00C}"/>
              </a:ext>
            </a:extLst>
          </p:cNvPr>
          <p:cNvSpPr txBox="1"/>
          <p:nvPr/>
        </p:nvSpPr>
        <p:spPr>
          <a:xfrm>
            <a:off x="8336077" y="1795875"/>
            <a:ext cx="4117867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CO" sz="1600" b="1" dirty="0"/>
              <a:t>Marca: </a:t>
            </a:r>
            <a:r>
              <a:rPr lang="es-CO" sz="1600" dirty="0"/>
              <a:t>Chevrolet</a:t>
            </a:r>
          </a:p>
          <a:p>
            <a:r>
              <a:rPr lang="es-CO" sz="1600" b="1" dirty="0"/>
              <a:t>Modelo: </a:t>
            </a:r>
            <a:r>
              <a:rPr lang="es-CO" sz="1600" dirty="0"/>
              <a:t>Camaro </a:t>
            </a:r>
          </a:p>
          <a:p>
            <a:r>
              <a:rPr lang="es-CO" sz="1600" b="1" dirty="0"/>
              <a:t>Ciudad: </a:t>
            </a:r>
            <a:r>
              <a:rPr lang="es-CO" sz="1600" dirty="0"/>
              <a:t>Medellín</a:t>
            </a:r>
          </a:p>
          <a:p>
            <a:r>
              <a:rPr lang="es-CO" sz="1600" b="1" dirty="0"/>
              <a:t>Precio: </a:t>
            </a:r>
            <a:r>
              <a:rPr lang="es-CO" sz="1600" dirty="0"/>
              <a:t>80 millones</a:t>
            </a:r>
            <a:r>
              <a:rPr lang="es-CO" sz="1600" b="1" dirty="0"/>
              <a:t> </a:t>
            </a:r>
            <a:endParaRPr lang="es-CO" sz="1600" dirty="0"/>
          </a:p>
          <a:p>
            <a:r>
              <a:rPr lang="es-CO" sz="1600" b="1" dirty="0"/>
              <a:t>Y:</a:t>
            </a:r>
            <a:r>
              <a:rPr lang="es-CO" sz="1600" dirty="0"/>
              <a:t> 7 años</a:t>
            </a:r>
          </a:p>
          <a:p>
            <a:r>
              <a:rPr lang="es-CO" sz="1600" b="1" dirty="0"/>
              <a:t>X:</a:t>
            </a:r>
            <a:r>
              <a:rPr lang="es-CO" sz="1600" dirty="0"/>
              <a:t> 65 mil km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94056AC-76DF-4F65-B3CF-8C551642514C}"/>
              </a:ext>
            </a:extLst>
          </p:cNvPr>
          <p:cNvCxnSpPr>
            <a:cxnSpLocks/>
          </p:cNvCxnSpPr>
          <p:nvPr/>
        </p:nvCxnSpPr>
        <p:spPr>
          <a:xfrm>
            <a:off x="7299184" y="2229960"/>
            <a:ext cx="1038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ector 52">
            <a:extLst>
              <a:ext uri="{FF2B5EF4-FFF2-40B4-BE49-F238E27FC236}">
                <a16:creationId xmlns:a16="http://schemas.microsoft.com/office/drawing/2014/main" id="{D8FD59F6-9BD3-47E7-BF3F-CDEA358C1772}"/>
              </a:ext>
            </a:extLst>
          </p:cNvPr>
          <p:cNvSpPr/>
          <p:nvPr/>
        </p:nvSpPr>
        <p:spPr>
          <a:xfrm flipH="1">
            <a:off x="7119891" y="2150061"/>
            <a:ext cx="159798" cy="159798"/>
          </a:xfrm>
          <a:prstGeom prst="flowChartConnector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3AA89AB-1096-4872-AD80-67688E181C8B}"/>
              </a:ext>
            </a:extLst>
          </p:cNvPr>
          <p:cNvCxnSpPr>
            <a:cxnSpLocks/>
          </p:cNvCxnSpPr>
          <p:nvPr/>
        </p:nvCxnSpPr>
        <p:spPr>
          <a:xfrm flipH="1">
            <a:off x="3595456" y="5542812"/>
            <a:ext cx="96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ector 52">
            <a:extLst>
              <a:ext uri="{FF2B5EF4-FFF2-40B4-BE49-F238E27FC236}">
                <a16:creationId xmlns:a16="http://schemas.microsoft.com/office/drawing/2014/main" id="{358E2F33-F93E-488D-9E95-08E5E7C1FB6B}"/>
              </a:ext>
            </a:extLst>
          </p:cNvPr>
          <p:cNvSpPr/>
          <p:nvPr/>
        </p:nvSpPr>
        <p:spPr>
          <a:xfrm flipH="1">
            <a:off x="4555724" y="5462911"/>
            <a:ext cx="159798" cy="159798"/>
          </a:xfrm>
          <a:prstGeom prst="flowChartConnector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81AB87-CF31-4A4C-BCD3-49934804DD67}"/>
              </a:ext>
            </a:extLst>
          </p:cNvPr>
          <p:cNvSpPr txBox="1"/>
          <p:nvPr/>
        </p:nvSpPr>
        <p:spPr>
          <a:xfrm>
            <a:off x="112806" y="5127311"/>
            <a:ext cx="3608372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CO" sz="1600" b="1" dirty="0"/>
              <a:t>Marca: </a:t>
            </a:r>
            <a:r>
              <a:rPr lang="es-CO" sz="1600" dirty="0"/>
              <a:t>Audi</a:t>
            </a:r>
          </a:p>
          <a:p>
            <a:r>
              <a:rPr lang="es-CO" sz="1600" b="1" dirty="0"/>
              <a:t>Modelo: </a:t>
            </a:r>
            <a:r>
              <a:rPr lang="es-CO" sz="1600" dirty="0"/>
              <a:t>A3 </a:t>
            </a:r>
          </a:p>
          <a:p>
            <a:r>
              <a:rPr lang="es-CO" sz="1600" b="1" dirty="0"/>
              <a:t>Ciudad: </a:t>
            </a:r>
            <a:r>
              <a:rPr lang="es-CO" sz="1600" dirty="0"/>
              <a:t>Cali</a:t>
            </a:r>
          </a:p>
          <a:p>
            <a:r>
              <a:rPr lang="es-CO" sz="1600" b="1" dirty="0"/>
              <a:t>Precio: </a:t>
            </a:r>
            <a:r>
              <a:rPr lang="es-CO" sz="1600" dirty="0"/>
              <a:t>150 millones</a:t>
            </a:r>
          </a:p>
          <a:p>
            <a:r>
              <a:rPr lang="es-CO" sz="1600" b="1" dirty="0"/>
              <a:t>Y:</a:t>
            </a:r>
            <a:r>
              <a:rPr lang="es-CO" sz="1600" dirty="0"/>
              <a:t> 6 meses</a:t>
            </a:r>
          </a:p>
          <a:p>
            <a:r>
              <a:rPr lang="es-CO" sz="1600" b="1" dirty="0"/>
              <a:t>X:</a:t>
            </a:r>
            <a:r>
              <a:rPr lang="es-CO" sz="1600" dirty="0"/>
              <a:t> 3 mil km </a:t>
            </a:r>
          </a:p>
        </p:txBody>
      </p:sp>
      <p:pic>
        <p:nvPicPr>
          <p:cNvPr id="10242" name="Picture 2" descr="Audi A3 1.8 TFSI Sportback Attraction S-Tronic 2015 Usado en Bogota -  1888258">
            <a:extLst>
              <a:ext uri="{FF2B5EF4-FFF2-40B4-BE49-F238E27FC236}">
                <a16:creationId xmlns:a16="http://schemas.microsoft.com/office/drawing/2014/main" id="{206E54DB-5C1B-4A37-8BB5-6B4A5370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9" y="2770360"/>
            <a:ext cx="2271005" cy="17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hevrolet Camaro SS 6.2 V8 Automatico 2015 - Precio en Colombia">
            <a:extLst>
              <a:ext uri="{FF2B5EF4-FFF2-40B4-BE49-F238E27FC236}">
                <a16:creationId xmlns:a16="http://schemas.microsoft.com/office/drawing/2014/main" id="{F23C6849-7848-4CF0-8D29-2E257923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854" y="2965340"/>
            <a:ext cx="2981607" cy="150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0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1087</Words>
  <Application>Microsoft Office PowerPoint</Application>
  <PresentationFormat>Panorámica</PresentationFormat>
  <Paragraphs>149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Árboles</vt:lpstr>
      <vt:lpstr>Ejemplo de algoritmo supervisado cuando queremos predecir una variable continua</vt:lpstr>
      <vt:lpstr>Presentación de PowerPoint</vt:lpstr>
      <vt:lpstr>Presentación de PowerPoint</vt:lpstr>
      <vt:lpstr>Identificación del problema</vt:lpstr>
      <vt:lpstr>Presentación de PowerPoint</vt:lpstr>
      <vt:lpstr>Presentación de PowerPoint</vt:lpstr>
      <vt:lpstr>Árboles de decisión ¿Qué hacen?</vt:lpstr>
      <vt:lpstr>Árboles de decisión ¿Qué hacen?</vt:lpstr>
      <vt:lpstr>Árboles de decisión ¿Qué hacen?</vt:lpstr>
      <vt:lpstr>Árboles de decisión ¿Qué hacen?</vt:lpstr>
      <vt:lpstr>Árboles de decisión ¿Cómo hacen las particiones?</vt:lpstr>
      <vt:lpstr>Árboles de decisión ¿Cómo se hacen las particiones?</vt:lpstr>
      <vt:lpstr>Árboles de decisión ¿Cómo se hacen las particiones?</vt:lpstr>
      <vt:lpstr>Árboles de decisión ¿Cómo se hacen las particiones?</vt:lpstr>
      <vt:lpstr>Árboles de decisión ¿Cómo se hacen las particiones?</vt:lpstr>
      <vt:lpstr>Árboles de decisión</vt:lpstr>
      <vt:lpstr>Random forest</vt:lpstr>
      <vt:lpstr>La mayoría de modelos tienen muchos hiperparámetros que debemos decidir</vt:lpstr>
      <vt:lpstr>¿Cómo escoger los mejores parámetros?</vt:lpstr>
      <vt:lpstr>K-Fold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3</cp:revision>
  <dcterms:created xsi:type="dcterms:W3CDTF">2021-06-17T16:11:03Z</dcterms:created>
  <dcterms:modified xsi:type="dcterms:W3CDTF">2023-05-04T20:33:47Z</dcterms:modified>
</cp:coreProperties>
</file>