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4" r:id="rId7"/>
    <p:sldId id="275" r:id="rId8"/>
    <p:sldId id="276" r:id="rId9"/>
    <p:sldId id="277" r:id="rId10"/>
    <p:sldId id="278" r:id="rId11"/>
    <p:sldId id="273" r:id="rId12"/>
    <p:sldId id="261" r:id="rId13"/>
    <p:sldId id="263" r:id="rId14"/>
    <p:sldId id="262" r:id="rId15"/>
    <p:sldId id="264" r:id="rId16"/>
    <p:sldId id="265" r:id="rId17"/>
    <p:sldId id="267" r:id="rId18"/>
    <p:sldId id="268" r:id="rId19"/>
    <p:sldId id="269" r:id="rId20"/>
    <p:sldId id="282" r:id="rId21"/>
    <p:sldId id="279" r:id="rId22"/>
    <p:sldId id="280" r:id="rId23"/>
    <p:sldId id="281" r:id="rId24"/>
    <p:sldId id="283" r:id="rId25"/>
    <p:sldId id="284" r:id="rId26"/>
    <p:sldId id="270" r:id="rId27"/>
    <p:sldId id="271" r:id="rId28"/>
    <p:sldId id="272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5" r:id="rId44"/>
    <p:sldId id="300" r:id="rId45"/>
    <p:sldId id="301" r:id="rId46"/>
    <p:sldId id="302" r:id="rId47"/>
    <p:sldId id="315" r:id="rId48"/>
    <p:sldId id="303" r:id="rId49"/>
    <p:sldId id="304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A1844-1674-4485-A32D-7829C9D9023C}" v="18" dt="2023-02-24T21:09:33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 Gomez Tobon" userId="b8a6d8fe-e4ad-4825-8cc6-ab3fedc37e7a" providerId="ADAL" clId="{259A1844-1674-4485-A32D-7829C9D9023C}"/>
    <pc:docChg chg="modSld">
      <pc:chgData name="Lucas  Gomez Tobon" userId="b8a6d8fe-e4ad-4825-8cc6-ab3fedc37e7a" providerId="ADAL" clId="{259A1844-1674-4485-A32D-7829C9D9023C}" dt="2023-02-24T21:09:33.569" v="17" actId="20577"/>
      <pc:docMkLst>
        <pc:docMk/>
      </pc:docMkLst>
      <pc:sldChg chg="modSp">
        <pc:chgData name="Lucas  Gomez Tobon" userId="b8a6d8fe-e4ad-4825-8cc6-ab3fedc37e7a" providerId="ADAL" clId="{259A1844-1674-4485-A32D-7829C9D9023C}" dt="2023-02-24T21:09:33.569" v="17" actId="20577"/>
        <pc:sldMkLst>
          <pc:docMk/>
          <pc:sldMk cId="2674677787" sldId="287"/>
        </pc:sldMkLst>
        <pc:spChg chg="mod">
          <ac:chgData name="Lucas  Gomez Tobon" userId="b8a6d8fe-e4ad-4825-8cc6-ab3fedc37e7a" providerId="ADAL" clId="{259A1844-1674-4485-A32D-7829C9D9023C}" dt="2023-02-24T21:09:33.569" v="17" actId="20577"/>
          <ac:spMkLst>
            <pc:docMk/>
            <pc:sldMk cId="2674677787" sldId="287"/>
            <ac:spMk id="6" creationId="{2AC5CFAA-7241-F1BF-CC29-31F8774C22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AF8F4-AD82-A891-F30D-53F438376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A55D86-299E-3271-5F98-5007E8AA0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25E5FE-A134-22C0-B27A-6D6EEC52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EB26-6778-4738-AD0D-15E61DA7F489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993CAC-5664-9F1F-9D07-6E998713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EAB6C-F8EA-272E-B5D1-D4D0CE5F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9D4E-AFC8-43D0-ADEB-5E5FF0B78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204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C072C-5F55-4DCD-8F2C-588EC6A9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8E3F11-008F-7788-9B25-8C5CD1413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15FCF7-8B88-A7BC-39DC-82441397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EB26-6778-4738-AD0D-15E61DA7F489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FD36DB-C181-40C6-89A5-24986BED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99E087-686A-BAA7-9314-924886CE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9D4E-AFC8-43D0-ADEB-5E5FF0B78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96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4B027-FCFD-54CE-CB79-639659A3B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294D33-5DF1-DB9D-B9F0-394F256E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61FAE3-1B96-0C1E-25EC-71EC2806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EB26-6778-4738-AD0D-15E61DA7F489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4E73F-44CC-16F1-06B1-0E1BDB25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8A2AA9-E7E1-9899-0E2A-A36B8281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9D4E-AFC8-43D0-ADEB-5E5FF0B78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803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66981-AD2B-50DD-3A60-DE69F02D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8652C-B926-7301-7EAB-6AC095A6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97638-C1C6-5FA6-6A9B-FC406ACE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EB26-6778-4738-AD0D-15E61DA7F489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1E5603-6624-7D23-5C52-9942C54B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7A1C16-71F2-ED21-B636-B6B27CF5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9D4E-AFC8-43D0-ADEB-5E5FF0B78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665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0487A-4541-A33B-B211-D22BDB94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E8B7BC-F7DA-94CF-2061-18BD32F45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E9AE46-4197-0814-8A86-47CA3EC6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EB26-6778-4738-AD0D-15E61DA7F489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E6923F-87FD-1BA8-8D4F-BD116484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7BB74F-74DF-01C6-1499-49846E19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9D4E-AFC8-43D0-ADEB-5E5FF0B78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989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599ED-4FE2-B923-A2F5-F914A0A1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5E6A04-EA6E-8055-11B2-A70B09404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10DB6B-004A-AE59-5082-D5723BB5D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1D9C37-07C3-6D84-4A4A-2CA89781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EB26-6778-4738-AD0D-15E61DA7F489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1E182E-BDFF-0BAF-D2DD-2B2F2B6A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B619F9-8002-9F73-4C97-5CF67BF2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9D4E-AFC8-43D0-ADEB-5E5FF0B78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621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ED2EC-72BF-5F56-0D2F-E5D42BFE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498CB8-4425-F434-EAD5-61E37038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E01473-51CE-F270-0ABF-7452C0C8B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DDA277-7D22-9DA2-1F04-482D374B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11D01B-A295-883B-53A2-5AE6DD6A9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633256-40E7-FE79-FD7F-925D0DDC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EB26-6778-4738-AD0D-15E61DA7F489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CB0233-DFD2-7C72-9DD0-CB19A6A8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14F8BD-26EF-43D8-5F69-4D69784E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9D4E-AFC8-43D0-ADEB-5E5FF0B78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179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967D-8385-6924-E3C9-3258B748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EFEA53-F21F-3E50-0599-98A3581D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EB26-6778-4738-AD0D-15E61DA7F489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9201C7-EFEB-C2E2-02C5-A7E56B34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E6E114-5BB7-FB0F-E2A3-A4FD8621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9D4E-AFC8-43D0-ADEB-5E5FF0B78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404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03C40E-C3E5-2B1E-6564-9BACEF28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EB26-6778-4738-AD0D-15E61DA7F489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213D8B-3E18-C05B-2778-92B6F5BF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F078AA-9AF0-57E2-5420-35123A0D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9D4E-AFC8-43D0-ADEB-5E5FF0B78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170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35DFC-4A5C-502D-DF13-1A130196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8BB2CE-C7FC-7675-DB0C-5CA6DFCB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C681F9-06E7-0927-DEB3-EBD5D46AA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F62AF8-1032-2668-952B-562B9437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EB26-6778-4738-AD0D-15E61DA7F489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DA4053-0C46-5042-D99F-154DDEDE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AD3461-8E5A-AEF7-0E76-64DF9051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9D4E-AFC8-43D0-ADEB-5E5FF0B78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701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861BD-F660-FE5A-179E-7259BD3F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4AA552-EE78-2038-23B7-356884610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901346-D2D8-6518-0647-B0DABE0B3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811B1C-9923-4F0D-E7A3-BCDEDF08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EB26-6778-4738-AD0D-15E61DA7F489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C1F3F6-DDB4-2F33-CAF2-94B26A25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6C5916-01B8-6E6B-1E48-4DE1DF64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9D4E-AFC8-43D0-ADEB-5E5FF0B78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547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E72CCD-9DF0-013F-ADDD-3677541F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4C6017-1D8F-394D-F4DC-056A5AAA6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A45207-208B-6225-0FA9-8D48AF0FC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CEB26-6778-4738-AD0D-15E61DA7F489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09E1B6-EA21-BE60-792C-E5FFA1EF2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3103BD-5610-E8E8-0467-A08FDB96A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29D4E-AFC8-43D0-ADEB-5E5FF0B78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653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3.png"/><Relationship Id="rId7" Type="http://schemas.openxmlformats.org/officeDocument/2006/relationships/image" Target="../media/image7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65.png"/><Relationship Id="rId10" Type="http://schemas.openxmlformats.org/officeDocument/2006/relationships/image" Target="../media/image76.png"/><Relationship Id="rId4" Type="http://schemas.openxmlformats.org/officeDocument/2006/relationships/image" Target="../media/image64.png"/><Relationship Id="rId9" Type="http://schemas.openxmlformats.org/officeDocument/2006/relationships/image" Target="../media/image7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810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7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A0356-4BDB-D213-08D7-EE3DF5E6C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err="1"/>
              <a:t>Gradient</a:t>
            </a:r>
            <a:r>
              <a:rPr lang="es-CO" b="1" dirty="0"/>
              <a:t> </a:t>
            </a:r>
            <a:r>
              <a:rPr lang="es-CO" b="1" dirty="0" err="1"/>
              <a:t>boosting</a:t>
            </a:r>
            <a:r>
              <a:rPr lang="es-CO" b="1" dirty="0"/>
              <a:t> </a:t>
            </a:r>
            <a:r>
              <a:rPr lang="es-CO" b="1" dirty="0" err="1"/>
              <a:t>trees</a:t>
            </a:r>
            <a:endParaRPr lang="es-CO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9B09B5-1A40-99CE-4903-778E899FA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116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p:pic>
        <p:nvPicPr>
          <p:cNvPr id="15" name="Imagen 14" descr="Diagrama, Esquemático&#10;&#10;Descripción generada automáticamente">
            <a:extLst>
              <a:ext uri="{FF2B5EF4-FFF2-40B4-BE49-F238E27FC236}">
                <a16:creationId xmlns:a16="http://schemas.microsoft.com/office/drawing/2014/main" id="{91E6CE69-EFDB-AF26-3A9D-EAF0B61874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38" b="66300"/>
          <a:stretch/>
        </p:blipFill>
        <p:spPr>
          <a:xfrm>
            <a:off x="2129078" y="1780636"/>
            <a:ext cx="3384391" cy="2311146"/>
          </a:xfrm>
          <a:prstGeom prst="rect">
            <a:avLst/>
          </a:prstGeom>
        </p:spPr>
      </p:pic>
      <p:pic>
        <p:nvPicPr>
          <p:cNvPr id="16" name="Imagen 15" descr="Diagrama, Esquemático&#10;&#10;Descripción generada automáticamente">
            <a:extLst>
              <a:ext uri="{FF2B5EF4-FFF2-40B4-BE49-F238E27FC236}">
                <a16:creationId xmlns:a16="http://schemas.microsoft.com/office/drawing/2014/main" id="{102C1F94-A77A-0C77-4B5C-0CA1A375BD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50" r="21592" b="33150"/>
          <a:stretch/>
        </p:blipFill>
        <p:spPr>
          <a:xfrm>
            <a:off x="5973683" y="1690688"/>
            <a:ext cx="4626134" cy="2311146"/>
          </a:xfrm>
          <a:prstGeom prst="rect">
            <a:avLst/>
          </a:prstGeom>
        </p:spPr>
      </p:pic>
      <p:pic>
        <p:nvPicPr>
          <p:cNvPr id="17" name="Imagen 16" descr="Diagrama, Esquemático&#10;&#10;Descripción generada automáticamente">
            <a:extLst>
              <a:ext uri="{FF2B5EF4-FFF2-40B4-BE49-F238E27FC236}">
                <a16:creationId xmlns:a16="http://schemas.microsoft.com/office/drawing/2014/main" id="{B053A539-F6F2-CE39-4B3D-A1AB75DAEE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00" r="206"/>
          <a:stretch/>
        </p:blipFill>
        <p:spPr>
          <a:xfrm>
            <a:off x="3152022" y="4181729"/>
            <a:ext cx="5887956" cy="23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5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C5CFAA-7241-F1BF-CC29-31F8774C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O" dirty="0"/>
              <a:t>Paso 1: Definimos una </a:t>
            </a:r>
            <a:r>
              <a:rPr lang="es-CO" b="1" dirty="0"/>
              <a:t>Función de Perdida </a:t>
            </a:r>
            <a:r>
              <a:rPr lang="es-CO" dirty="0"/>
              <a:t>diferenciable.</a:t>
            </a:r>
          </a:p>
          <a:p>
            <a:pPr>
              <a:lnSpc>
                <a:spcPct val="100000"/>
              </a:lnSpc>
            </a:pPr>
            <a:endParaRPr lang="es-CO" dirty="0"/>
          </a:p>
          <a:p>
            <a:pPr marL="0" indent="0">
              <a:lnSpc>
                <a:spcPct val="100000"/>
              </a:lnSpc>
              <a:buNone/>
            </a:pPr>
            <a:r>
              <a:rPr lang="es-CO" dirty="0"/>
              <a:t>Una función de pérdida es una medida de qué tan buen ajuste tiene el modelo en la </a:t>
            </a:r>
            <a:r>
              <a:rPr lang="es-CO" u="sng" dirty="0"/>
              <a:t>muestra de entrenamiento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77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s-CO" dirty="0"/>
                  <a:t>Paso 1: Definimos una </a:t>
                </a:r>
                <a:r>
                  <a:rPr lang="es-CO" b="1" dirty="0"/>
                  <a:t>Función de Perdida </a:t>
                </a:r>
                <a:r>
                  <a:rPr lang="es-CO" dirty="0"/>
                  <a:t>diferenciable:</a:t>
                </a:r>
              </a:p>
              <a:p>
                <a:pPr>
                  <a:lnSpc>
                    <a:spcPct val="100000"/>
                  </a:lnSpc>
                </a:pPr>
                <a:endParaRPr lang="es-CO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𝑆𝑆𝑅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33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s-CO" dirty="0"/>
                  <a:t>Paso 2: Inicializamos el modelo con un valor constante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27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s-CO" dirty="0"/>
                  <a:t>Paso 2: Inicializamos el modelo con un valor constante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3CA0BF53-2D26-4103-7663-73B075AA7036}"/>
              </a:ext>
            </a:extLst>
          </p:cNvPr>
          <p:cNvSpPr/>
          <p:nvPr/>
        </p:nvSpPr>
        <p:spPr>
          <a:xfrm>
            <a:off x="6702552" y="2944368"/>
            <a:ext cx="2359152" cy="411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5BFE0CA-C79A-41D4-F250-F89BDAFD6693}"/>
              </a:ext>
            </a:extLst>
          </p:cNvPr>
          <p:cNvSpPr/>
          <p:nvPr/>
        </p:nvSpPr>
        <p:spPr>
          <a:xfrm>
            <a:off x="5702808" y="4651248"/>
            <a:ext cx="374904" cy="332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91E0BE7-D6CA-F6E3-EC67-30572DC07D47}"/>
              </a:ext>
            </a:extLst>
          </p:cNvPr>
          <p:cNvSpPr/>
          <p:nvPr/>
        </p:nvSpPr>
        <p:spPr>
          <a:xfrm>
            <a:off x="7455408" y="4397597"/>
            <a:ext cx="374904" cy="332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274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2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O" dirty="0"/>
                  <a:t>Paso 2: Inicializamos el modelo con un valor constante.  </a:t>
                </a: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O" dirty="0"/>
                  <a:t>Podemos explotar que nuestra función de pérdida es convexa y hacer la matemática.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28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659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2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O" dirty="0"/>
                  <a:t>Paso 2: Inicializamos el modelo con un valor constante.  </a:t>
                </a: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O" dirty="0"/>
                  <a:t>Podemos explotar que nuestra función de pérdida es convexa y hacer la matemática.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28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028DC61-6EC1-7A65-C6CA-609AA7C2C0A4}"/>
              </a:ext>
            </a:extLst>
          </p:cNvPr>
          <p:cNvCxnSpPr/>
          <p:nvPr/>
        </p:nvCxnSpPr>
        <p:spPr>
          <a:xfrm>
            <a:off x="7132320" y="5504688"/>
            <a:ext cx="832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F57A53B2-1787-D7F6-80A3-DD29D6E10899}"/>
              </a:ext>
            </a:extLst>
          </p:cNvPr>
          <p:cNvSpPr txBox="1"/>
          <p:nvPr/>
        </p:nvSpPr>
        <p:spPr>
          <a:xfrm>
            <a:off x="8058150" y="5043023"/>
            <a:ext cx="30700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/>
              <a:t>Se inicializa el árbol con la media de la variable de interés en la base de entrenamiento </a:t>
            </a:r>
          </a:p>
        </p:txBody>
      </p:sp>
    </p:spTree>
    <p:extLst>
      <p:ext uri="{BB962C8B-B14F-4D97-AF65-F5344CB8AC3E}">
        <p14:creationId xmlns:p14="http://schemas.microsoft.com/office/powerpoint/2010/main" val="332067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C5CFAA-7241-F1BF-CC29-31F8774C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Paso 2: Inicializamos el modelo con la </a:t>
            </a:r>
            <a:r>
              <a:rPr lang="es-CO" b="1" dirty="0"/>
              <a:t>media de la variable de interés en la muestra de entrenamiento</a:t>
            </a:r>
            <a:r>
              <a:rPr lang="es-CO" dirty="0"/>
              <a:t>.  </a:t>
            </a:r>
          </a:p>
          <a:p>
            <a:pPr>
              <a:lnSpc>
                <a:spcPct val="100000"/>
              </a:lnSpc>
            </a:pPr>
            <a:endParaRPr lang="es-CO" b="0" i="1" dirty="0">
              <a:latin typeface="Cambria Math" panose="020405030504060302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dirty="0"/>
              <a:t>Se comienza a construir el primer árbol de nuestro algoritmo utilizando el promedio como el valor de la primera hoja.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: esquinas redondeadas 2">
                <a:extLst>
                  <a:ext uri="{FF2B5EF4-FFF2-40B4-BE49-F238E27FC236}">
                    <a16:creationId xmlns:a16="http://schemas.microsoft.com/office/drawing/2014/main" id="{B18BC754-297E-AFC3-06FC-008AE6358E04}"/>
                  </a:ext>
                </a:extLst>
              </p:cNvPr>
              <p:cNvSpPr/>
              <p:nvPr/>
            </p:nvSpPr>
            <p:spPr>
              <a:xfrm>
                <a:off x="5248656" y="5191411"/>
                <a:ext cx="1408176" cy="5394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3" name="Rectángulo: esquinas redondeadas 2">
                <a:extLst>
                  <a:ext uri="{FF2B5EF4-FFF2-40B4-BE49-F238E27FC236}">
                    <a16:creationId xmlns:a16="http://schemas.microsoft.com/office/drawing/2014/main" id="{B18BC754-297E-AFC3-06FC-008AE6358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656" y="5191411"/>
                <a:ext cx="1408176" cy="53949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845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C5CFAA-7241-F1BF-CC29-31F8774C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Paso 2: Inicializamos el modelo con la </a:t>
            </a:r>
            <a:r>
              <a:rPr lang="es-CO" b="1" dirty="0"/>
              <a:t>media de la variable de interés en la muestra de entrenamiento</a:t>
            </a:r>
            <a:r>
              <a:rPr lang="es-CO" dirty="0"/>
              <a:t>.  </a:t>
            </a:r>
          </a:p>
          <a:p>
            <a:pPr>
              <a:lnSpc>
                <a:spcPct val="100000"/>
              </a:lnSpc>
            </a:pPr>
            <a:endParaRPr lang="es-CO" b="0" i="1" dirty="0">
              <a:latin typeface="Cambria Math" panose="020405030504060302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dirty="0"/>
              <a:t>Se comienza a construir el primer árbol de nuestro algoritmo utilizando el promedio como el valor de la primera hoja.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: esquinas redondeadas 2">
                <a:extLst>
                  <a:ext uri="{FF2B5EF4-FFF2-40B4-BE49-F238E27FC236}">
                    <a16:creationId xmlns:a16="http://schemas.microsoft.com/office/drawing/2014/main" id="{B18BC754-297E-AFC3-06FC-008AE6358E04}"/>
                  </a:ext>
                </a:extLst>
              </p:cNvPr>
              <p:cNvSpPr/>
              <p:nvPr/>
            </p:nvSpPr>
            <p:spPr>
              <a:xfrm>
                <a:off x="5248656" y="5191411"/>
                <a:ext cx="1408176" cy="5394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3" name="Rectángulo: esquinas redondeadas 2">
                <a:extLst>
                  <a:ext uri="{FF2B5EF4-FFF2-40B4-BE49-F238E27FC236}">
                    <a16:creationId xmlns:a16="http://schemas.microsoft.com/office/drawing/2014/main" id="{B18BC754-297E-AFC3-06FC-008AE6358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656" y="5191411"/>
                <a:ext cx="1408176" cy="53949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A3475903-1936-55EC-2F91-8BA338FCDDB1}"/>
              </a:ext>
            </a:extLst>
          </p:cNvPr>
          <p:cNvCxnSpPr/>
          <p:nvPr/>
        </p:nvCxnSpPr>
        <p:spPr>
          <a:xfrm>
            <a:off x="6931152" y="5438299"/>
            <a:ext cx="832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70B20E6A-64F0-D345-2196-B71DD4E351DB}"/>
              </a:ext>
            </a:extLst>
          </p:cNvPr>
          <p:cNvSpPr txBox="1"/>
          <p:nvPr/>
        </p:nvSpPr>
        <p:spPr>
          <a:xfrm>
            <a:off x="8037576" y="4699635"/>
            <a:ext cx="30700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/>
              <a:t>A la hora de hacer la predicción de la nota final del curso, el primer intento del modelo es asignarle a todos los estudiantes la media</a:t>
            </a:r>
          </a:p>
        </p:txBody>
      </p:sp>
    </p:spTree>
    <p:extLst>
      <p:ext uri="{BB962C8B-B14F-4D97-AF65-F5344CB8AC3E}">
        <p14:creationId xmlns:p14="http://schemas.microsoft.com/office/powerpoint/2010/main" val="965083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O" dirty="0"/>
                  <a:t>Paso 3: Comenzar a construir un árbol </a:t>
                </a:r>
                <a:r>
                  <a:rPr lang="es-CO" b="1" dirty="0"/>
                  <a:t>basado</a:t>
                </a:r>
                <a:r>
                  <a:rPr lang="es-CO" dirty="0"/>
                  <a:t> en los errores del árbol pasado. </a:t>
                </a:r>
              </a:p>
              <a:p>
                <a:pPr marL="514350" indent="-514350" algn="ctr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s-CO" dirty="0"/>
                  <a:t>Computar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s-CO" dirty="0"/>
              </a:p>
              <a:p>
                <a:pPr>
                  <a:lnSpc>
                    <a:spcPct val="100000"/>
                  </a:lnSpc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Worried GIFs | Tenor">
            <a:extLst>
              <a:ext uri="{FF2B5EF4-FFF2-40B4-BE49-F238E27FC236}">
                <a16:creationId xmlns:a16="http://schemas.microsoft.com/office/drawing/2014/main" id="{A762B51C-C516-8A4A-0F72-CE86FC48C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77" y="4050221"/>
            <a:ext cx="4178046" cy="233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93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59294-49F3-2FD1-D345-2EE9DC1D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Recapitulación: Árboles de decisión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1911F64-26F3-78A0-6E36-F82C7E83406F}"/>
              </a:ext>
            </a:extLst>
          </p:cNvPr>
          <p:cNvGrpSpPr/>
          <p:nvPr/>
        </p:nvGrpSpPr>
        <p:grpSpPr>
          <a:xfrm>
            <a:off x="629147" y="2386600"/>
            <a:ext cx="10933706" cy="2853558"/>
            <a:chOff x="539552" y="2321004"/>
            <a:chExt cx="8441569" cy="2853558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7560295-F23A-A45F-5CAF-5C2651230E25}"/>
                </a:ext>
              </a:extLst>
            </p:cNvPr>
            <p:cNvSpPr txBox="1"/>
            <p:nvPr/>
          </p:nvSpPr>
          <p:spPr>
            <a:xfrm>
              <a:off x="6988291" y="2321004"/>
              <a:ext cx="19545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CO" b="1" dirty="0">
                  <a:solidFill>
                    <a:srgbClr val="002060"/>
                  </a:solidFill>
                </a:rPr>
                <a:t>Sombrilla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F16FDE3D-49EF-22AF-AC51-DB3816844662}"/>
                </a:ext>
              </a:extLst>
            </p:cNvPr>
            <p:cNvSpPr txBox="1"/>
            <p:nvPr/>
          </p:nvSpPr>
          <p:spPr>
            <a:xfrm>
              <a:off x="7026560" y="3009220"/>
              <a:ext cx="19545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CO" b="1" dirty="0">
                  <a:solidFill>
                    <a:srgbClr val="002060"/>
                  </a:solidFill>
                </a:rPr>
                <a:t>Sombrilla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E143E67-D89D-731C-7EC4-38E0A3C854D9}"/>
                </a:ext>
              </a:extLst>
            </p:cNvPr>
            <p:cNvSpPr txBox="1"/>
            <p:nvPr/>
          </p:nvSpPr>
          <p:spPr>
            <a:xfrm>
              <a:off x="7026560" y="4237294"/>
              <a:ext cx="19545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CO" b="1" dirty="0">
                  <a:solidFill>
                    <a:schemeClr val="accent4"/>
                  </a:solidFill>
                </a:rPr>
                <a:t>No sombrilla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E6679521-7D34-A661-B79D-18862269026C}"/>
                </a:ext>
              </a:extLst>
            </p:cNvPr>
            <p:cNvSpPr txBox="1"/>
            <p:nvPr/>
          </p:nvSpPr>
          <p:spPr>
            <a:xfrm>
              <a:off x="7026561" y="4805230"/>
              <a:ext cx="19545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CO" b="1" dirty="0">
                  <a:solidFill>
                    <a:schemeClr val="accent4"/>
                  </a:solidFill>
                </a:rPr>
                <a:t>No sombrilla</a:t>
              </a:r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1D05D09B-A82A-26E3-6946-BAF3FC960409}"/>
                </a:ext>
              </a:extLst>
            </p:cNvPr>
            <p:cNvGrpSpPr/>
            <p:nvPr/>
          </p:nvGrpSpPr>
          <p:grpSpPr>
            <a:xfrm>
              <a:off x="539552" y="2321004"/>
              <a:ext cx="6487008" cy="2853558"/>
              <a:chOff x="539552" y="2321004"/>
              <a:chExt cx="6487008" cy="2853558"/>
            </a:xfrm>
          </p:grpSpPr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FFD300E-2BCF-7213-7792-5BB93C353051}"/>
                  </a:ext>
                </a:extLst>
              </p:cNvPr>
              <p:cNvSpPr txBox="1"/>
              <p:nvPr/>
            </p:nvSpPr>
            <p:spPr>
              <a:xfrm>
                <a:off x="539552" y="2967335"/>
                <a:ext cx="1954560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CO" dirty="0"/>
                  <a:t>Me levanto y chequeo la app del clima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1B288BB-6B72-F24B-B796-F95CBC16A2FE}"/>
                  </a:ext>
                </a:extLst>
              </p:cNvPr>
              <p:cNvSpPr txBox="1"/>
              <p:nvPr/>
            </p:nvSpPr>
            <p:spPr>
              <a:xfrm>
                <a:off x="2123728" y="2321004"/>
                <a:ext cx="19545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CO" dirty="0"/>
                  <a:t>&gt;70% Lluvia</a:t>
                </a: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7D453D8-9280-F9C7-9618-0B4AA0C15AED}"/>
                  </a:ext>
                </a:extLst>
              </p:cNvPr>
              <p:cNvSpPr txBox="1"/>
              <p:nvPr/>
            </p:nvSpPr>
            <p:spPr>
              <a:xfrm>
                <a:off x="2123728" y="4167665"/>
                <a:ext cx="19545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CO" dirty="0"/>
                  <a:t>&lt;70% Lluvia</a:t>
                </a:r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3899EF8-32D3-24DB-44E0-4D2AAF614A0A}"/>
                  </a:ext>
                </a:extLst>
              </p:cNvPr>
              <p:cNvSpPr txBox="1"/>
              <p:nvPr/>
            </p:nvSpPr>
            <p:spPr>
              <a:xfrm>
                <a:off x="3923928" y="3705999"/>
                <a:ext cx="19545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CO" dirty="0"/>
                  <a:t>&gt;30% Lluvia</a:t>
                </a:r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B1C7DE1-3604-CA13-F6D1-DA9A4F2AE3A9}"/>
                  </a:ext>
                </a:extLst>
              </p:cNvPr>
              <p:cNvSpPr txBox="1"/>
              <p:nvPr/>
            </p:nvSpPr>
            <p:spPr>
              <a:xfrm>
                <a:off x="3931069" y="4805230"/>
                <a:ext cx="19545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CO" dirty="0"/>
                  <a:t>&lt;30% Lluvia</a:t>
                </a:r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C157CBE-9B20-9343-1AF2-5952255D3466}"/>
                  </a:ext>
                </a:extLst>
              </p:cNvPr>
              <p:cNvSpPr txBox="1"/>
              <p:nvPr/>
            </p:nvSpPr>
            <p:spPr>
              <a:xfrm>
                <a:off x="5521020" y="4260846"/>
                <a:ext cx="11492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CO" dirty="0"/>
                  <a:t>Soleado</a:t>
                </a:r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EF23DEC-A0E9-B0ED-8EFF-193791B59A78}"/>
                  </a:ext>
                </a:extLst>
              </p:cNvPr>
              <p:cNvSpPr txBox="1"/>
              <p:nvPr/>
            </p:nvSpPr>
            <p:spPr>
              <a:xfrm>
                <a:off x="5521020" y="3027111"/>
                <a:ext cx="11492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CO" dirty="0"/>
                  <a:t>Nublado</a:t>
                </a:r>
              </a:p>
            </p:txBody>
          </p:sp>
          <p:cxnSp>
            <p:nvCxnSpPr>
              <p:cNvPr id="17" name="Conector: angular 16">
                <a:extLst>
                  <a:ext uri="{FF2B5EF4-FFF2-40B4-BE49-F238E27FC236}">
                    <a16:creationId xmlns:a16="http://schemas.microsoft.com/office/drawing/2014/main" id="{57988A19-5F54-F900-42A0-3DC12C0C6752}"/>
                  </a:ext>
                </a:extLst>
              </p:cNvPr>
              <p:cNvCxnSpPr>
                <a:stCxn id="10" idx="0"/>
                <a:endCxn id="11" idx="1"/>
              </p:cNvCxnSpPr>
              <p:nvPr/>
            </p:nvCxnSpPr>
            <p:spPr>
              <a:xfrm rot="5400000" flipH="1" flipV="1">
                <a:off x="1589448" y="2433055"/>
                <a:ext cx="461665" cy="606896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: angular 17">
                <a:extLst>
                  <a:ext uri="{FF2B5EF4-FFF2-40B4-BE49-F238E27FC236}">
                    <a16:creationId xmlns:a16="http://schemas.microsoft.com/office/drawing/2014/main" id="{B81EA3F9-0437-8A1C-B45A-E0F578EA75D4}"/>
                  </a:ext>
                </a:extLst>
              </p:cNvPr>
              <p:cNvCxnSpPr>
                <a:cxnSpLocks/>
                <a:stCxn id="10" idx="2"/>
                <a:endCxn id="12" idx="1"/>
              </p:cNvCxnSpPr>
              <p:nvPr/>
            </p:nvCxnSpPr>
            <p:spPr>
              <a:xfrm rot="16200000" flipH="1">
                <a:off x="1589447" y="3818050"/>
                <a:ext cx="461666" cy="606896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: angular 18">
                <a:extLst>
                  <a:ext uri="{FF2B5EF4-FFF2-40B4-BE49-F238E27FC236}">
                    <a16:creationId xmlns:a16="http://schemas.microsoft.com/office/drawing/2014/main" id="{F129FB13-004D-3ADE-77DA-1FDE31D53647}"/>
                  </a:ext>
                </a:extLst>
              </p:cNvPr>
              <p:cNvCxnSpPr>
                <a:cxnSpLocks/>
                <a:stCxn id="12" idx="0"/>
                <a:endCxn id="13" idx="1"/>
              </p:cNvCxnSpPr>
              <p:nvPr/>
            </p:nvCxnSpPr>
            <p:spPr>
              <a:xfrm rot="5400000" flipH="1" flipV="1">
                <a:off x="3373968" y="3617705"/>
                <a:ext cx="277000" cy="82292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: angular 19">
                <a:extLst>
                  <a:ext uri="{FF2B5EF4-FFF2-40B4-BE49-F238E27FC236}">
                    <a16:creationId xmlns:a16="http://schemas.microsoft.com/office/drawing/2014/main" id="{B1A5FA7D-E372-7613-9A55-6F34A2061FC9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 rot="16200000" flipH="1">
                <a:off x="3281635" y="4356370"/>
                <a:ext cx="461666" cy="82292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>
                <a:extLst>
                  <a:ext uri="{FF2B5EF4-FFF2-40B4-BE49-F238E27FC236}">
                    <a16:creationId xmlns:a16="http://schemas.microsoft.com/office/drawing/2014/main" id="{9E9093BA-99EC-A986-865F-E66D1BE4D501}"/>
                  </a:ext>
                </a:extLst>
              </p:cNvPr>
              <p:cNvCxnSpPr>
                <a:cxnSpLocks/>
                <a:stCxn id="14" idx="3"/>
                <a:endCxn id="8" idx="1"/>
              </p:cNvCxnSpPr>
              <p:nvPr/>
            </p:nvCxnSpPr>
            <p:spPr>
              <a:xfrm>
                <a:off x="5885629" y="4989896"/>
                <a:ext cx="11409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>
                <a:extLst>
                  <a:ext uri="{FF2B5EF4-FFF2-40B4-BE49-F238E27FC236}">
                    <a16:creationId xmlns:a16="http://schemas.microsoft.com/office/drawing/2014/main" id="{79C4BF05-862B-0FD3-1608-0DDD1B8F1880}"/>
                  </a:ext>
                </a:extLst>
              </p:cNvPr>
              <p:cNvCxnSpPr>
                <a:cxnSpLocks/>
                <a:stCxn id="11" idx="3"/>
                <a:endCxn id="5" idx="1"/>
              </p:cNvCxnSpPr>
              <p:nvPr/>
            </p:nvCxnSpPr>
            <p:spPr>
              <a:xfrm>
                <a:off x="4078288" y="2505670"/>
                <a:ext cx="29100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>
                <a:extLst>
                  <a:ext uri="{FF2B5EF4-FFF2-40B4-BE49-F238E27FC236}">
                    <a16:creationId xmlns:a16="http://schemas.microsoft.com/office/drawing/2014/main" id="{E878B02A-BC8C-4BF9-AE4C-D14573B1C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0227" y="4436100"/>
                <a:ext cx="318064" cy="34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>
                <a:extLst>
                  <a:ext uri="{FF2B5EF4-FFF2-40B4-BE49-F238E27FC236}">
                    <a16:creationId xmlns:a16="http://schemas.microsoft.com/office/drawing/2014/main" id="{078E4450-73EE-E0D0-F81D-F5A7EE994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0227" y="3195417"/>
                <a:ext cx="3563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: angular 24">
                <a:extLst>
                  <a:ext uri="{FF2B5EF4-FFF2-40B4-BE49-F238E27FC236}">
                    <a16:creationId xmlns:a16="http://schemas.microsoft.com/office/drawing/2014/main" id="{3D07AA43-DBCD-709A-8391-DECC6ACE8548}"/>
                  </a:ext>
                </a:extLst>
              </p:cNvPr>
              <p:cNvCxnSpPr>
                <a:cxnSpLocks/>
                <a:stCxn id="13" idx="0"/>
                <a:endCxn id="16" idx="1"/>
              </p:cNvCxnSpPr>
              <p:nvPr/>
            </p:nvCxnSpPr>
            <p:spPr>
              <a:xfrm rot="5400000" flipH="1" flipV="1">
                <a:off x="4964003" y="3148983"/>
                <a:ext cx="494222" cy="6198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: angular 25">
                <a:extLst>
                  <a:ext uri="{FF2B5EF4-FFF2-40B4-BE49-F238E27FC236}">
                    <a16:creationId xmlns:a16="http://schemas.microsoft.com/office/drawing/2014/main" id="{B5BA8E0B-3153-03A7-4C07-2D573699D340}"/>
                  </a:ext>
                </a:extLst>
              </p:cNvPr>
              <p:cNvCxnSpPr>
                <a:cxnSpLocks/>
                <a:stCxn id="13" idx="2"/>
                <a:endCxn id="15" idx="1"/>
              </p:cNvCxnSpPr>
              <p:nvPr/>
            </p:nvCxnSpPr>
            <p:spPr>
              <a:xfrm rot="16200000" flipH="1">
                <a:off x="5026024" y="3950515"/>
                <a:ext cx="370181" cy="619812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9795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>
                <a:solidFill>
                  <a:srgbClr val="FF0000"/>
                </a:solidFill>
              </a:rPr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O" dirty="0"/>
                  <a:t>Paso 3: Comenzar a construir un árbol </a:t>
                </a:r>
                <a:r>
                  <a:rPr lang="es-CO" b="1" dirty="0"/>
                  <a:t>basado</a:t>
                </a:r>
                <a:r>
                  <a:rPr lang="es-CO" dirty="0"/>
                  <a:t> en los errores del árbol pasado. </a:t>
                </a:r>
              </a:p>
              <a:p>
                <a:pPr marL="514350" indent="-514350" algn="ctr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s-CO" dirty="0"/>
                  <a:t>Computar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s-CO" dirty="0"/>
              </a:p>
              <a:p>
                <a:pPr>
                  <a:lnSpc>
                    <a:spcPct val="100000"/>
                  </a:lnSpc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D7C3B4CF-B255-DC5B-B735-91D2E2A19CE7}"/>
              </a:ext>
            </a:extLst>
          </p:cNvPr>
          <p:cNvCxnSpPr>
            <a:cxnSpLocks/>
          </p:cNvCxnSpPr>
          <p:nvPr/>
        </p:nvCxnSpPr>
        <p:spPr>
          <a:xfrm flipH="1">
            <a:off x="4498848" y="3429000"/>
            <a:ext cx="393192" cy="387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CF5DFDF-949D-FBE9-B431-A2149B05E055}"/>
                  </a:ext>
                </a:extLst>
              </p:cNvPr>
              <p:cNvSpPr txBox="1"/>
              <p:nvPr/>
            </p:nvSpPr>
            <p:spPr>
              <a:xfrm>
                <a:off x="3092958" y="3879449"/>
                <a:ext cx="15339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CO" dirty="0"/>
                  <a:t>Observación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CF5DFDF-949D-FBE9-B431-A2149B05E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58" y="3879449"/>
                <a:ext cx="1533906" cy="369332"/>
              </a:xfrm>
              <a:prstGeom prst="rect">
                <a:avLst/>
              </a:prstGeom>
              <a:blipFill>
                <a:blip r:embed="rId3"/>
                <a:stretch>
                  <a:fillRect l="-1190"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0274531-1944-AE34-B5A5-FE72D9EAD4B5}"/>
              </a:ext>
            </a:extLst>
          </p:cNvPr>
          <p:cNvCxnSpPr>
            <a:cxnSpLocks/>
          </p:cNvCxnSpPr>
          <p:nvPr/>
        </p:nvCxnSpPr>
        <p:spPr>
          <a:xfrm>
            <a:off x="5120640" y="3530481"/>
            <a:ext cx="0" cy="831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3C165EC-6826-CDDF-4D8D-B01BC9D54D2B}"/>
                  </a:ext>
                </a:extLst>
              </p:cNvPr>
              <p:cNvSpPr txBox="1"/>
              <p:nvPr/>
            </p:nvSpPr>
            <p:spPr>
              <a:xfrm>
                <a:off x="4353687" y="4424509"/>
                <a:ext cx="15339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CO" dirty="0"/>
                  <a:t>Iteración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3C165EC-6826-CDDF-4D8D-B01BC9D54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687" y="4424509"/>
                <a:ext cx="1533906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1374DD1-85BC-54AD-D1F0-679D5D68CEB5}"/>
              </a:ext>
            </a:extLst>
          </p:cNvPr>
          <p:cNvCxnSpPr>
            <a:cxnSpLocks/>
          </p:cNvCxnSpPr>
          <p:nvPr/>
        </p:nvCxnSpPr>
        <p:spPr>
          <a:xfrm>
            <a:off x="6827520" y="3816628"/>
            <a:ext cx="0" cy="831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D3FF69E-8C9F-59DD-CF74-86E9C5F4CC90}"/>
              </a:ext>
            </a:extLst>
          </p:cNvPr>
          <p:cNvSpPr txBox="1"/>
          <p:nvPr/>
        </p:nvSpPr>
        <p:spPr>
          <a:xfrm>
            <a:off x="6060567" y="4666583"/>
            <a:ext cx="1533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Gradiente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48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O" dirty="0"/>
                  <a:t>Paso 3: Comenzar a construir un árbol </a:t>
                </a:r>
                <a:r>
                  <a:rPr lang="es-CO" b="1" dirty="0"/>
                  <a:t>basado</a:t>
                </a:r>
                <a:r>
                  <a:rPr lang="es-CO" dirty="0"/>
                  <a:t> en los errores del árbol pasado.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514350" indent="-514350" algn="ctr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s-CO" dirty="0"/>
                  <a:t>Computar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s-CO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s-CO" dirty="0"/>
              </a:p>
              <a:p>
                <a:pPr>
                  <a:lnSpc>
                    <a:spcPct val="100000"/>
                  </a:lnSpc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09EF18F-AE4C-469F-C0E4-923E46DFA20A}"/>
              </a:ext>
            </a:extLst>
          </p:cNvPr>
          <p:cNvCxnSpPr>
            <a:cxnSpLocks/>
          </p:cNvCxnSpPr>
          <p:nvPr/>
        </p:nvCxnSpPr>
        <p:spPr>
          <a:xfrm flipV="1">
            <a:off x="6839712" y="3557016"/>
            <a:ext cx="0" cy="292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5E81F69-758B-ECE1-E36B-98D8C56A767E}"/>
                  </a:ext>
                </a:extLst>
              </p:cNvPr>
              <p:cNvSpPr txBox="1"/>
              <p:nvPr/>
            </p:nvSpPr>
            <p:spPr>
              <a:xfrm>
                <a:off x="3792474" y="2708450"/>
                <a:ext cx="609447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5E81F69-758B-ECE1-E36B-98D8C56A7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474" y="2708450"/>
                <a:ext cx="6094476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311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O" dirty="0"/>
                  <a:t>Paso 3: Comenzar a construir un árbol </a:t>
                </a:r>
                <a:r>
                  <a:rPr lang="es-CO" b="1" dirty="0"/>
                  <a:t>basado</a:t>
                </a:r>
                <a:r>
                  <a:rPr lang="es-CO" dirty="0"/>
                  <a:t> en los errores del árbol pasado.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514350" indent="-514350" algn="ctr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s-CO" dirty="0"/>
                  <a:t>Computar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s-CO" dirty="0"/>
              </a:p>
              <a:p>
                <a:pPr>
                  <a:lnSpc>
                    <a:spcPct val="100000"/>
                  </a:lnSpc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385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O" dirty="0"/>
                  <a:t>Paso 3: Comenzar a construir un árbol </a:t>
                </a:r>
                <a:r>
                  <a:rPr lang="es-CO" b="1" dirty="0"/>
                  <a:t>basado</a:t>
                </a:r>
                <a:r>
                  <a:rPr lang="es-CO" dirty="0"/>
                  <a:t> en los errores del árbol pasado.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514350" indent="-514350" algn="ctr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s-CO" dirty="0"/>
                  <a:t>Computar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s-CO" dirty="0"/>
              </a:p>
              <a:p>
                <a:pPr>
                  <a:lnSpc>
                    <a:spcPct val="100000"/>
                  </a:lnSpc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C3D1AFB7-6919-2DE7-E1BE-7D93A3200E6F}"/>
              </a:ext>
            </a:extLst>
          </p:cNvPr>
          <p:cNvSpPr/>
          <p:nvPr/>
        </p:nvSpPr>
        <p:spPr>
          <a:xfrm>
            <a:off x="6181344" y="3429000"/>
            <a:ext cx="1042416" cy="438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3D54E6-60B4-64A2-BA3E-59E555EF0025}"/>
              </a:ext>
            </a:extLst>
          </p:cNvPr>
          <p:cNvSpPr txBox="1"/>
          <p:nvPr/>
        </p:nvSpPr>
        <p:spPr>
          <a:xfrm>
            <a:off x="5167503" y="4248388"/>
            <a:ext cx="3070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/>
              <a:t>Residual o error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64D2065-85BD-C53C-9FCB-83E36B510488}"/>
              </a:ext>
            </a:extLst>
          </p:cNvPr>
          <p:cNvSpPr txBox="1"/>
          <p:nvPr/>
        </p:nvSpPr>
        <p:spPr>
          <a:xfrm>
            <a:off x="3821431" y="2796890"/>
            <a:ext cx="3070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 err="1"/>
              <a:t>Pseudo-residual</a:t>
            </a:r>
            <a:endParaRPr lang="es-CO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A990B0D-BD17-01AD-2197-FA7B21862CC3}"/>
              </a:ext>
            </a:extLst>
          </p:cNvPr>
          <p:cNvCxnSpPr>
            <a:cxnSpLocks/>
          </p:cNvCxnSpPr>
          <p:nvPr/>
        </p:nvCxnSpPr>
        <p:spPr>
          <a:xfrm>
            <a:off x="6702552" y="3867912"/>
            <a:ext cx="0" cy="3108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AAFE021-C830-11B8-6EAB-F586B8348344}"/>
              </a:ext>
            </a:extLst>
          </p:cNvPr>
          <p:cNvCxnSpPr>
            <a:cxnSpLocks/>
          </p:cNvCxnSpPr>
          <p:nvPr/>
        </p:nvCxnSpPr>
        <p:spPr>
          <a:xfrm>
            <a:off x="5327904" y="3166222"/>
            <a:ext cx="0" cy="3108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18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O" dirty="0"/>
                  <a:t>Paso 3: Comenzar a construir un árbol </a:t>
                </a:r>
                <a:r>
                  <a:rPr lang="es-CO" b="1" dirty="0"/>
                  <a:t>basado</a:t>
                </a:r>
                <a:r>
                  <a:rPr lang="es-CO" dirty="0"/>
                  <a:t> en los errores del árbol pasado.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514350" indent="-514350" algn="ctr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s-CO" dirty="0"/>
                  <a:t>Computar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s-CO" dirty="0"/>
              </a:p>
              <a:p>
                <a:pPr>
                  <a:lnSpc>
                    <a:spcPct val="100000"/>
                  </a:lnSpc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507F0913-1719-3B70-3A13-A5550B77C5DE}"/>
              </a:ext>
            </a:extLst>
          </p:cNvPr>
          <p:cNvCxnSpPr>
            <a:cxnSpLocks/>
          </p:cNvCxnSpPr>
          <p:nvPr/>
        </p:nvCxnSpPr>
        <p:spPr>
          <a:xfrm>
            <a:off x="8421624" y="3995928"/>
            <a:ext cx="0" cy="3108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1461792-CB3C-AE55-40D8-3FCE39B89FD7}"/>
                  </a:ext>
                </a:extLst>
              </p:cNvPr>
              <p:cNvSpPr txBox="1"/>
              <p:nvPr/>
            </p:nvSpPr>
            <p:spPr>
              <a:xfrm>
                <a:off x="6895719" y="4367260"/>
                <a:ext cx="3070098" cy="670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CO" dirty="0"/>
                  <a:t>Para la primera iteración es igual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1461792-CB3C-AE55-40D8-3FCE39B89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719" y="4367260"/>
                <a:ext cx="3070098" cy="670761"/>
              </a:xfrm>
              <a:prstGeom prst="rect">
                <a:avLst/>
              </a:prstGeom>
              <a:blipFill>
                <a:blip r:embed="rId3"/>
                <a:stretch>
                  <a:fillRect t="-4545" b="-1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45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O" dirty="0"/>
                  <a:t>Paso 3: Comenzar a construir un árbol </a:t>
                </a:r>
                <a:r>
                  <a:rPr lang="es-CO" b="1" dirty="0"/>
                  <a:t>basado</a:t>
                </a:r>
                <a:r>
                  <a:rPr lang="es-CO" dirty="0"/>
                  <a:t> en los errores del árbol pasado.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514350" indent="-514350" algn="ctr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s-CO" dirty="0"/>
                  <a:t>Computar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sub>
                    </m:sSub>
                  </m:oMath>
                </a14:m>
                <a:endParaRPr lang="es-CO" dirty="0"/>
              </a:p>
              <a:p>
                <a:pPr>
                  <a:lnSpc>
                    <a:spcPct val="100000"/>
                  </a:lnSpc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977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C5CFAA-7241-F1BF-CC29-31F8774C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Paso 3: Comenzar a construir un árbol </a:t>
            </a:r>
            <a:r>
              <a:rPr lang="es-CO" b="1" dirty="0"/>
              <a:t>basado</a:t>
            </a:r>
            <a:r>
              <a:rPr lang="es-CO" dirty="0"/>
              <a:t> en los errores del árbol pasado. 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C4878657-AA87-44A1-1C06-2ED86DF018E0}"/>
              </a:ext>
            </a:extLst>
          </p:cNvPr>
          <p:cNvGraphicFramePr>
            <a:graphicFrameLocks/>
          </p:cNvGraphicFramePr>
          <p:nvPr/>
        </p:nvGraphicFramePr>
        <p:xfrm>
          <a:off x="1030224" y="3215513"/>
          <a:ext cx="569976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4940">
                  <a:extLst>
                    <a:ext uri="{9D8B030D-6E8A-4147-A177-3AD203B41FA5}">
                      <a16:colId xmlns:a16="http://schemas.microsoft.com/office/drawing/2014/main" val="377550761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1486433703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388573864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4241340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Nota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Taller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Quiz 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Quiz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4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54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79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2.80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2.60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1.50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56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29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63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2.85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2.80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1.70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1844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9EFFF69-5052-DA5F-DC91-D4AAFA1FE32F}"/>
                  </a:ext>
                </a:extLst>
              </p:cNvPr>
              <p:cNvSpPr txBox="1"/>
              <p:nvPr/>
            </p:nvSpPr>
            <p:spPr>
              <a:xfrm>
                <a:off x="6922008" y="3969746"/>
                <a:ext cx="4498848" cy="1113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4.4+3.8+2.8+3.65+3.85+2.85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s-CO" dirty="0"/>
              </a:p>
              <a:p>
                <a:pPr algn="ctr"/>
                <a:endParaRPr lang="es-CO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𝟓𝟔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9EFFF69-5052-DA5F-DC91-D4AAFA1FE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008" y="3969746"/>
                <a:ext cx="4498848" cy="11131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317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C5CFAA-7241-F1BF-CC29-31F8774C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Paso 3: Comenzar a construir un árbol </a:t>
            </a:r>
            <a:r>
              <a:rPr lang="es-CO" b="1" dirty="0"/>
              <a:t>basado</a:t>
            </a:r>
            <a:r>
              <a:rPr lang="es-CO" dirty="0"/>
              <a:t> en los errores del árbol pasado. 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C4878657-AA87-44A1-1C06-2ED86DF018E0}"/>
              </a:ext>
            </a:extLst>
          </p:cNvPr>
          <p:cNvGraphicFramePr>
            <a:graphicFrameLocks/>
          </p:cNvGraphicFramePr>
          <p:nvPr/>
        </p:nvGraphicFramePr>
        <p:xfrm>
          <a:off x="1030224" y="3215513"/>
          <a:ext cx="569976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4940">
                  <a:extLst>
                    <a:ext uri="{9D8B030D-6E8A-4147-A177-3AD203B41FA5}">
                      <a16:colId xmlns:a16="http://schemas.microsoft.com/office/drawing/2014/main" val="377550761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1486433703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388573864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4241340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Nota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Taller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Quiz 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Quiz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4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54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79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2.80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2.60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1.50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56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29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63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2.85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2.80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1.70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1844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: esquinas redondeadas 2">
                <a:extLst>
                  <a:ext uri="{FF2B5EF4-FFF2-40B4-BE49-F238E27FC236}">
                    <a16:creationId xmlns:a16="http://schemas.microsoft.com/office/drawing/2014/main" id="{32C4E07A-5901-211E-96BD-97813684F401}"/>
                  </a:ext>
                </a:extLst>
              </p:cNvPr>
              <p:cNvSpPr/>
              <p:nvPr/>
            </p:nvSpPr>
            <p:spPr>
              <a:xfrm>
                <a:off x="8346948" y="2580195"/>
                <a:ext cx="1746504" cy="5394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𝟓𝟔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3" name="Rectángulo: esquinas redondeadas 2">
                <a:extLst>
                  <a:ext uri="{FF2B5EF4-FFF2-40B4-BE49-F238E27FC236}">
                    <a16:creationId xmlns:a16="http://schemas.microsoft.com/office/drawing/2014/main" id="{32C4E07A-5901-211E-96BD-97813684F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948" y="2580195"/>
                <a:ext cx="1746504" cy="53949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5">
                <a:extLst>
                  <a:ext uri="{FF2B5EF4-FFF2-40B4-BE49-F238E27FC236}">
                    <a16:creationId xmlns:a16="http://schemas.microsoft.com/office/drawing/2014/main" id="{BA36D1E2-DA6F-AB81-DE85-40D3B1673A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36783643"/>
                  </p:ext>
                </p:extLst>
              </p:nvPr>
            </p:nvGraphicFramePr>
            <p:xfrm>
              <a:off x="8346948" y="3215513"/>
              <a:ext cx="1746504" cy="259588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746504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</a:tblGrid>
                  <a:tr h="3937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830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4.40 - 3.56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7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3.80 - 3.56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7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2.80 - 3.56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7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3.65 - 3.56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7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3.85 - 3.56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0195"/>
                      </a:ext>
                    </a:extLst>
                  </a:tr>
                  <a:tr h="309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2.85 - 3.56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850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5">
                <a:extLst>
                  <a:ext uri="{FF2B5EF4-FFF2-40B4-BE49-F238E27FC236}">
                    <a16:creationId xmlns:a16="http://schemas.microsoft.com/office/drawing/2014/main" id="{BA36D1E2-DA6F-AB81-DE85-40D3B1673A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36783643"/>
                  </p:ext>
                </p:extLst>
              </p:nvPr>
            </p:nvGraphicFramePr>
            <p:xfrm>
              <a:off x="8346948" y="3215513"/>
              <a:ext cx="1746504" cy="259588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746504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</a:tblGrid>
                  <a:tr h="3937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8" t="-1538" r="-697" b="-58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830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4.40 - 3.56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7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3.80 - 3.56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7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2.80 - 3.56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7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3.65 - 3.56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7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3.85 - 3.56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0195"/>
                      </a:ext>
                    </a:extLst>
                  </a:tr>
                  <a:tr h="309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2.85 - 3.56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8505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96765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C5CFAA-7241-F1BF-CC29-31F8774C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Paso 3: Comenzar a construir un árbol </a:t>
            </a:r>
            <a:r>
              <a:rPr lang="es-CO" b="1" dirty="0"/>
              <a:t>basado</a:t>
            </a:r>
            <a:r>
              <a:rPr lang="es-CO" dirty="0"/>
              <a:t> en los errores del árbol pasado. 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C4878657-AA87-44A1-1C06-2ED86DF018E0}"/>
              </a:ext>
            </a:extLst>
          </p:cNvPr>
          <p:cNvGraphicFramePr>
            <a:graphicFrameLocks/>
          </p:cNvGraphicFramePr>
          <p:nvPr/>
        </p:nvGraphicFramePr>
        <p:xfrm>
          <a:off x="1030224" y="3215513"/>
          <a:ext cx="569976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4940">
                  <a:extLst>
                    <a:ext uri="{9D8B030D-6E8A-4147-A177-3AD203B41FA5}">
                      <a16:colId xmlns:a16="http://schemas.microsoft.com/office/drawing/2014/main" val="377550761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1486433703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388573864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4241340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Nota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Taller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Quiz 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Quiz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4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54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79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2.80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2.60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1.50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56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29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63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2.85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2.80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1.70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1844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: esquinas redondeadas 2">
                <a:extLst>
                  <a:ext uri="{FF2B5EF4-FFF2-40B4-BE49-F238E27FC236}">
                    <a16:creationId xmlns:a16="http://schemas.microsoft.com/office/drawing/2014/main" id="{32C4E07A-5901-211E-96BD-97813684F401}"/>
                  </a:ext>
                </a:extLst>
              </p:cNvPr>
              <p:cNvSpPr/>
              <p:nvPr/>
            </p:nvSpPr>
            <p:spPr>
              <a:xfrm>
                <a:off x="8346948" y="2541080"/>
                <a:ext cx="1746504" cy="5394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𝟓𝟔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3" name="Rectángulo: esquinas redondeadas 2">
                <a:extLst>
                  <a:ext uri="{FF2B5EF4-FFF2-40B4-BE49-F238E27FC236}">
                    <a16:creationId xmlns:a16="http://schemas.microsoft.com/office/drawing/2014/main" id="{32C4E07A-5901-211E-96BD-97813684F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948" y="2541080"/>
                <a:ext cx="1746504" cy="53949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5">
                <a:extLst>
                  <a:ext uri="{FF2B5EF4-FFF2-40B4-BE49-F238E27FC236}">
                    <a16:creationId xmlns:a16="http://schemas.microsoft.com/office/drawing/2014/main" id="{E51CC997-1CDC-3647-6D18-50C42BD79F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03576965"/>
                  </p:ext>
                </p:extLst>
              </p:nvPr>
            </p:nvGraphicFramePr>
            <p:xfrm>
              <a:off x="8346948" y="3215513"/>
              <a:ext cx="1746504" cy="259588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746504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</a:tblGrid>
                  <a:tr h="3937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8305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733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733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733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733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0195"/>
                      </a:ext>
                    </a:extLst>
                  </a:tr>
                  <a:tr h="30973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850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5">
                <a:extLst>
                  <a:ext uri="{FF2B5EF4-FFF2-40B4-BE49-F238E27FC236}">
                    <a16:creationId xmlns:a16="http://schemas.microsoft.com/office/drawing/2014/main" id="{E51CC997-1CDC-3647-6D18-50C42BD79F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03576965"/>
                  </p:ext>
                </p:extLst>
              </p:nvPr>
            </p:nvGraphicFramePr>
            <p:xfrm>
              <a:off x="8346948" y="3215513"/>
              <a:ext cx="1746504" cy="259588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746504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</a:tblGrid>
                  <a:tr h="3937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8" t="-1538" r="-697" b="-59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8305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733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733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733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733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0195"/>
                      </a:ext>
                    </a:extLst>
                  </a:tr>
                  <a:tr h="30973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8505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5976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O" dirty="0"/>
                  <a:t>Paso 3: Comenzar a construir un árbol </a:t>
                </a:r>
                <a:r>
                  <a:rPr lang="es-CO" b="1" dirty="0"/>
                  <a:t>basado</a:t>
                </a:r>
                <a:r>
                  <a:rPr lang="es-CO" dirty="0"/>
                  <a:t> en los errores del árbol pasado. </a:t>
                </a:r>
              </a:p>
              <a:p>
                <a:pPr>
                  <a:lnSpc>
                    <a:spcPct val="100000"/>
                  </a:lnSpc>
                </a:pPr>
                <a:endParaRPr lang="es-CO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s-CO" dirty="0"/>
                  <a:t>b) Estimar un árbol de decisión para predecir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</m:oMath>
                </a14:m>
                <a:r>
                  <a:rPr lang="es-CO" dirty="0"/>
                  <a:t> usando nuestras variables.</a:t>
                </a:r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 r="-12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14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7EA4C-2236-EA1A-D1CC-F5B9EB00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Problema de regresión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539390C-1EBE-FAE4-AA6B-BAFE64E29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024120"/>
              </p:ext>
            </p:extLst>
          </p:nvPr>
        </p:nvGraphicFramePr>
        <p:xfrm>
          <a:off x="838200" y="3023489"/>
          <a:ext cx="105156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75507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864337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85738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41340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Nota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Taller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Quiz 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Quiz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4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54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79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567553"/>
                  </a:ext>
                </a:extLst>
              </a:tr>
            </a:tbl>
          </a:graphicData>
        </a:graphic>
      </p:graphicFrame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B229B4C-2A4F-4E5C-1393-279D69230BE4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97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dirty="0"/>
              <a:t>Utilizar las primeras tres calificaciones para predecir la nota final de los estudiantes.</a:t>
            </a:r>
          </a:p>
        </p:txBody>
      </p:sp>
    </p:spTree>
    <p:extLst>
      <p:ext uri="{BB962C8B-B14F-4D97-AF65-F5344CB8AC3E}">
        <p14:creationId xmlns:p14="http://schemas.microsoft.com/office/powerpoint/2010/main" val="2337578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C5CFAA-7241-F1BF-CC29-31F8774C2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5298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-CO" dirty="0"/>
              <a:t> A modo de ejemplo creamos un “</a:t>
            </a:r>
            <a:r>
              <a:rPr lang="es-CO" dirty="0" err="1"/>
              <a:t>Stump</a:t>
            </a:r>
            <a:r>
              <a:rPr lang="es-CO" dirty="0"/>
              <a:t>”, sin embargo esta metodología utiliza árboles un poco más grandes.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5">
                <a:extLst>
                  <a:ext uri="{FF2B5EF4-FFF2-40B4-BE49-F238E27FC236}">
                    <a16:creationId xmlns:a16="http://schemas.microsoft.com/office/drawing/2014/main" id="{C00F9DF9-2488-78AD-DF8A-5C45EA2EA82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3565847"/>
                  </p:ext>
                </p:extLst>
              </p:nvPr>
            </p:nvGraphicFramePr>
            <p:xfrm>
              <a:off x="1383792" y="3168902"/>
              <a:ext cx="5699760" cy="25958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24940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1486433703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4241340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Taller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3.76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5">
                <a:extLst>
                  <a:ext uri="{FF2B5EF4-FFF2-40B4-BE49-F238E27FC236}">
                    <a16:creationId xmlns:a16="http://schemas.microsoft.com/office/drawing/2014/main" id="{C00F9DF9-2488-78AD-DF8A-5C45EA2EA82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3565847"/>
                  </p:ext>
                </p:extLst>
              </p:nvPr>
            </p:nvGraphicFramePr>
            <p:xfrm>
              <a:off x="1383792" y="3168902"/>
              <a:ext cx="5699760" cy="25958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24940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1486433703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4241340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55" t="-8197" r="-300855" b="-6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Taller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3.76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08DFEBBD-978A-BF18-A432-8150199B7FE2}"/>
                  </a:ext>
                </a:extLst>
              </p:cNvPr>
              <p:cNvSpPr/>
              <p:nvPr/>
            </p:nvSpPr>
            <p:spPr>
              <a:xfrm>
                <a:off x="8450580" y="3282696"/>
                <a:ext cx="1958340" cy="53949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𝑸𝒖𝒊𝒛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</m:oMath>
                  </m:oMathPara>
                </a14:m>
                <a:endParaRPr lang="es-CO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08DFEBBD-978A-BF18-A432-8150199B7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580" y="3282696"/>
                <a:ext cx="1958340" cy="53949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93688633-2C80-762C-0681-4C94EACA0F90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8690992" y="3581780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FEBC828-0A4B-0D73-9DCE-08D4DC127D8E}"/>
              </a:ext>
            </a:extLst>
          </p:cNvPr>
          <p:cNvSpPr/>
          <p:nvPr/>
        </p:nvSpPr>
        <p:spPr>
          <a:xfrm>
            <a:off x="8051292" y="4320538"/>
            <a:ext cx="798576" cy="11475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0,84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0,24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-0,76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EB42B0F-FD58-0DBC-CD44-B5DF7D84F1F8}"/>
              </a:ext>
            </a:extLst>
          </p:cNvPr>
          <p:cNvSpPr/>
          <p:nvPr/>
        </p:nvSpPr>
        <p:spPr>
          <a:xfrm>
            <a:off x="10009632" y="4320538"/>
            <a:ext cx="798576" cy="11475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0,09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0,29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-0,71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EEFE14FD-4D9C-DA89-AE7C-F1160218B879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9670162" y="3581780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24CD941-980A-9893-A69B-06B42FB56E1F}"/>
                  </a:ext>
                </a:extLst>
              </p:cNvPr>
              <p:cNvSpPr txBox="1"/>
              <p:nvPr/>
            </p:nvSpPr>
            <p:spPr>
              <a:xfrm>
                <a:off x="8145399" y="5573754"/>
                <a:ext cx="61036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24CD941-980A-9893-A69B-06B42FB56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399" y="5573754"/>
                <a:ext cx="610362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3B60219-55DA-B602-88CF-ABE5EF100F6F}"/>
                  </a:ext>
                </a:extLst>
              </p:cNvPr>
              <p:cNvSpPr txBox="1"/>
              <p:nvPr/>
            </p:nvSpPr>
            <p:spPr>
              <a:xfrm>
                <a:off x="10103739" y="5584941"/>
                <a:ext cx="61036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3B60219-55DA-B602-88CF-ABE5EF100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3739" y="5584941"/>
                <a:ext cx="610362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378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47743"/>
              </a:xfrm>
            </p:spPr>
            <p:txBody>
              <a:bodyPr anchor="t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s-CO" dirty="0"/>
                  <a:t>Ahora debemos determinar la predicción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</m:oMath>
                </a14:m>
                <a:r>
                  <a:rPr lang="es-CO" dirty="0"/>
                  <a:t> (</a:t>
                </a:r>
                <a:r>
                  <a:rPr lang="es-CO" dirty="0" err="1"/>
                  <a:t>pseudo-residual</a:t>
                </a:r>
                <a:r>
                  <a:rPr lang="es-CO"/>
                  <a:t>) para </a:t>
                </a:r>
                <a:r>
                  <a:rPr lang="es-CO" dirty="0"/>
                  <a:t>cada región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𝑗𝑚</m:t>
                        </m:r>
                      </m:sub>
                    </m:sSub>
                  </m:oMath>
                </a14:m>
                <a:r>
                  <a:rPr lang="es-CO" dirty="0"/>
                  <a:t> del árbol utilizando la siguiente formula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s-CO" dirty="0"/>
                  <a:t>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s-CO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47743"/>
              </a:xfrm>
              <a:blipFill>
                <a:blip r:embed="rId2"/>
                <a:stretch>
                  <a:fillRect l="-870" t="-1206" r="-150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Nervous Gru Meme Generator - Imgflip">
            <a:extLst>
              <a:ext uri="{FF2B5EF4-FFF2-40B4-BE49-F238E27FC236}">
                <a16:creationId xmlns:a16="http://schemas.microsoft.com/office/drawing/2014/main" id="{71A14858-8900-187C-8E55-5C2B12CE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616" y="3997565"/>
            <a:ext cx="3096768" cy="23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677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47743"/>
              </a:xfrm>
            </p:spPr>
            <p:txBody>
              <a:bodyPr anchor="t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s-CO" dirty="0"/>
                  <a:t>Ahora debemos determinar la predicción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</m:oMath>
                </a14:m>
                <a:r>
                  <a:rPr lang="es-CO" dirty="0"/>
                  <a:t> para cada región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𝑗𝑚</m:t>
                        </m:r>
                      </m:sub>
                    </m:sSub>
                  </m:oMath>
                </a14:m>
                <a:r>
                  <a:rPr lang="es-CO" dirty="0"/>
                  <a:t> del árbol utilizando la siguiente formula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s-CO" dirty="0"/>
                  <a:t>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47743"/>
              </a:xfrm>
              <a:blipFill>
                <a:blip r:embed="rId2"/>
                <a:stretch>
                  <a:fillRect t="-120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ipse 2">
            <a:extLst>
              <a:ext uri="{FF2B5EF4-FFF2-40B4-BE49-F238E27FC236}">
                <a16:creationId xmlns:a16="http://schemas.microsoft.com/office/drawing/2014/main" id="{5305BE33-0996-45CB-C4BC-C0F010DCEC47}"/>
              </a:ext>
            </a:extLst>
          </p:cNvPr>
          <p:cNvSpPr/>
          <p:nvPr/>
        </p:nvSpPr>
        <p:spPr>
          <a:xfrm>
            <a:off x="4607814" y="3517515"/>
            <a:ext cx="310896" cy="3108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8162E35-C2FD-1AEF-0D03-3EC2AE2CFACC}"/>
              </a:ext>
            </a:extLst>
          </p:cNvPr>
          <p:cNvSpPr/>
          <p:nvPr/>
        </p:nvSpPr>
        <p:spPr>
          <a:xfrm>
            <a:off x="8592072" y="3195828"/>
            <a:ext cx="466344" cy="4663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87B4730-A3D9-7149-2EDC-6A282B4B740D}"/>
                  </a:ext>
                </a:extLst>
              </p:cNvPr>
              <p:cNvSpPr txBox="1"/>
              <p:nvPr/>
            </p:nvSpPr>
            <p:spPr>
              <a:xfrm>
                <a:off x="3175254" y="4608093"/>
                <a:ext cx="609447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87B4730-A3D9-7149-2EDC-6A282B4B7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254" y="4608093"/>
                <a:ext cx="6094476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78AC706-1034-AD1E-540C-3A5835325C2A}"/>
                  </a:ext>
                </a:extLst>
              </p:cNvPr>
              <p:cNvSpPr txBox="1"/>
              <p:nvPr/>
            </p:nvSpPr>
            <p:spPr>
              <a:xfrm>
                <a:off x="3060192" y="3786585"/>
                <a:ext cx="609447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s-CO" sz="4000" b="1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78AC706-1034-AD1E-540C-3A5835325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192" y="3786585"/>
                <a:ext cx="609447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197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47743"/>
              </a:xfrm>
            </p:spPr>
            <p:txBody>
              <a:bodyPr anchor="t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s-CO" dirty="0"/>
                  <a:t>Ahora debemos determinar la predicción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</m:oMath>
                </a14:m>
                <a:r>
                  <a:rPr lang="es-CO" dirty="0"/>
                  <a:t> para cada región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𝑗𝑚</m:t>
                        </m:r>
                      </m:sub>
                    </m:sSub>
                  </m:oMath>
                </a14:m>
                <a:r>
                  <a:rPr lang="es-CO" dirty="0"/>
                  <a:t> del árbol utilizando la siguiente formula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s-CO" dirty="0"/>
                  <a:t>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47743"/>
              </a:xfrm>
              <a:blipFill>
                <a:blip r:embed="rId2"/>
                <a:stretch>
                  <a:fillRect t="-120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87B4730-A3D9-7149-2EDC-6A282B4B740D}"/>
                  </a:ext>
                </a:extLst>
              </p:cNvPr>
              <p:cNvSpPr txBox="1"/>
              <p:nvPr/>
            </p:nvSpPr>
            <p:spPr>
              <a:xfrm>
                <a:off x="3175254" y="4608093"/>
                <a:ext cx="609447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87B4730-A3D9-7149-2EDC-6A282B4B7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254" y="4608093"/>
                <a:ext cx="6094476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78AC706-1034-AD1E-540C-3A5835325C2A}"/>
                  </a:ext>
                </a:extLst>
              </p:cNvPr>
              <p:cNvSpPr txBox="1"/>
              <p:nvPr/>
            </p:nvSpPr>
            <p:spPr>
              <a:xfrm>
                <a:off x="3060192" y="3786585"/>
                <a:ext cx="609447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s-CO" sz="4000" b="1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78AC706-1034-AD1E-540C-3A5835325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192" y="3786585"/>
                <a:ext cx="609447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D861F1B1-DB14-5618-D58D-7922E76D07F7}"/>
              </a:ext>
            </a:extLst>
          </p:cNvPr>
          <p:cNvSpPr txBox="1"/>
          <p:nvPr/>
        </p:nvSpPr>
        <p:spPr>
          <a:xfrm>
            <a:off x="7859268" y="3904951"/>
            <a:ext cx="3517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rgbClr val="FF0000"/>
                </a:solidFill>
              </a:rPr>
              <a:t>Diferencia 1: </a:t>
            </a:r>
            <a:r>
              <a:rPr lang="es-CO" dirty="0"/>
              <a:t>Se añade la predicción </a:t>
            </a:r>
          </a:p>
          <a:p>
            <a:pPr algn="ctr"/>
            <a:r>
              <a:rPr lang="es-CO" dirty="0"/>
              <a:t>del periodo previo</a:t>
            </a:r>
          </a:p>
        </p:txBody>
      </p:sp>
    </p:spTree>
    <p:extLst>
      <p:ext uri="{BB962C8B-B14F-4D97-AF65-F5344CB8AC3E}">
        <p14:creationId xmlns:p14="http://schemas.microsoft.com/office/powerpoint/2010/main" val="1450685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47743"/>
              </a:xfrm>
            </p:spPr>
            <p:txBody>
              <a:bodyPr anchor="t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s-CO" dirty="0"/>
                  <a:t>Ahora debemos determinar la predicción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</m:oMath>
                </a14:m>
                <a:r>
                  <a:rPr lang="es-CO" dirty="0"/>
                  <a:t> para cada región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𝑗𝑚</m:t>
                        </m:r>
                      </m:sub>
                    </m:sSub>
                  </m:oMath>
                </a14:m>
                <a:r>
                  <a:rPr lang="es-CO" dirty="0"/>
                  <a:t> del árbol utilizando la siguiente formula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s-CO" dirty="0"/>
                  <a:t>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s-E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47743"/>
              </a:xfrm>
              <a:blipFill>
                <a:blip r:embed="rId2"/>
                <a:stretch>
                  <a:fillRect t="-120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87B4730-A3D9-7149-2EDC-6A282B4B740D}"/>
                  </a:ext>
                </a:extLst>
              </p:cNvPr>
              <p:cNvSpPr txBox="1"/>
              <p:nvPr/>
            </p:nvSpPr>
            <p:spPr>
              <a:xfrm>
                <a:off x="3175254" y="4608093"/>
                <a:ext cx="609447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87B4730-A3D9-7149-2EDC-6A282B4B7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254" y="4608093"/>
                <a:ext cx="6094476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78AC706-1034-AD1E-540C-3A5835325C2A}"/>
                  </a:ext>
                </a:extLst>
              </p:cNvPr>
              <p:cNvSpPr txBox="1"/>
              <p:nvPr/>
            </p:nvSpPr>
            <p:spPr>
              <a:xfrm>
                <a:off x="3060192" y="3786585"/>
                <a:ext cx="609447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s-CO" sz="4000" b="1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78AC706-1034-AD1E-540C-3A5835325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192" y="3786585"/>
                <a:ext cx="609447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D861F1B1-DB14-5618-D58D-7922E76D07F7}"/>
              </a:ext>
            </a:extLst>
          </p:cNvPr>
          <p:cNvSpPr txBox="1"/>
          <p:nvPr/>
        </p:nvSpPr>
        <p:spPr>
          <a:xfrm>
            <a:off x="7859268" y="3904951"/>
            <a:ext cx="3517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rgbClr val="FF0000"/>
                </a:solidFill>
              </a:rPr>
              <a:t>Diferencia 1: </a:t>
            </a:r>
            <a:r>
              <a:rPr lang="es-CO" dirty="0"/>
              <a:t>Se añade la predicción </a:t>
            </a:r>
          </a:p>
          <a:p>
            <a:pPr algn="ctr"/>
            <a:r>
              <a:rPr lang="es-CO" dirty="0"/>
              <a:t>del periodo previo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F5AD6F2-6C61-69DC-0FAE-5A9442776423}"/>
              </a:ext>
            </a:extLst>
          </p:cNvPr>
          <p:cNvSpPr txBox="1"/>
          <p:nvPr/>
        </p:nvSpPr>
        <p:spPr>
          <a:xfrm>
            <a:off x="7956804" y="4787587"/>
            <a:ext cx="3517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rgbClr val="7030A0"/>
                </a:solidFill>
              </a:rPr>
              <a:t>Diferencia 2: </a:t>
            </a:r>
            <a:r>
              <a:rPr lang="es-CO" dirty="0"/>
              <a:t>Se hace solo sobre las observaciones de la hoja j</a:t>
            </a:r>
          </a:p>
        </p:txBody>
      </p:sp>
    </p:spTree>
    <p:extLst>
      <p:ext uri="{BB962C8B-B14F-4D97-AF65-F5344CB8AC3E}">
        <p14:creationId xmlns:p14="http://schemas.microsoft.com/office/powerpoint/2010/main" val="1152468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2E4F5A16-2415-20B9-4823-D5D3B6E8A9D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9679306" y="3728084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Calculamos el Output para la hoja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4"/>
              </a:xfrm>
            </p:spPr>
            <p:txBody>
              <a:bodyPr anchor="t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s-CO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5">
                <a:extLst>
                  <a:ext uri="{FF2B5EF4-FFF2-40B4-BE49-F238E27FC236}">
                    <a16:creationId xmlns:a16="http://schemas.microsoft.com/office/drawing/2014/main" id="{58ADC122-ADA0-4FFF-E976-5CA1A98DA4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7371250"/>
                  </p:ext>
                </p:extLst>
              </p:nvPr>
            </p:nvGraphicFramePr>
            <p:xfrm>
              <a:off x="1374648" y="3429000"/>
              <a:ext cx="5699760" cy="25958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24940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1486433703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4241340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Taller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5">
                <a:extLst>
                  <a:ext uri="{FF2B5EF4-FFF2-40B4-BE49-F238E27FC236}">
                    <a16:creationId xmlns:a16="http://schemas.microsoft.com/office/drawing/2014/main" id="{58ADC122-ADA0-4FFF-E976-5CA1A98DA4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7371250"/>
                  </p:ext>
                </p:extLst>
              </p:nvPr>
            </p:nvGraphicFramePr>
            <p:xfrm>
              <a:off x="1374648" y="3429000"/>
              <a:ext cx="5699760" cy="25958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24940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1486433703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4241340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7" t="-8197" r="-300855" b="-6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Taller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: esquinas redondeadas 3">
                <a:extLst>
                  <a:ext uri="{FF2B5EF4-FFF2-40B4-BE49-F238E27FC236}">
                    <a16:creationId xmlns:a16="http://schemas.microsoft.com/office/drawing/2014/main" id="{E96134D7-3733-80CE-15CA-F3EB98F77701}"/>
                  </a:ext>
                </a:extLst>
              </p:cNvPr>
              <p:cNvSpPr/>
              <p:nvPr/>
            </p:nvSpPr>
            <p:spPr>
              <a:xfrm>
                <a:off x="8459724" y="3429000"/>
                <a:ext cx="1958340" cy="53949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𝑸𝒖𝒊𝒛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</m:oMath>
                  </m:oMathPara>
                </a14:m>
                <a:endParaRPr lang="es-CO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ángulo: esquinas redondeadas 3">
                <a:extLst>
                  <a:ext uri="{FF2B5EF4-FFF2-40B4-BE49-F238E27FC236}">
                    <a16:creationId xmlns:a16="http://schemas.microsoft.com/office/drawing/2014/main" id="{E96134D7-3733-80CE-15CA-F3EB98F77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724" y="3429000"/>
                <a:ext cx="1958340" cy="53949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CB3ADD23-ADC2-5C53-202F-68E26358035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8700136" y="3728084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6E6C4EB-8C8C-BF18-9F5B-AFCEB756306B}"/>
              </a:ext>
            </a:extLst>
          </p:cNvPr>
          <p:cNvSpPr/>
          <p:nvPr/>
        </p:nvSpPr>
        <p:spPr>
          <a:xfrm>
            <a:off x="8060436" y="4466842"/>
            <a:ext cx="798576" cy="11475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0,84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0,24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-0,76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9E1080A-B539-9AD3-5218-7026E05B4280}"/>
              </a:ext>
            </a:extLst>
          </p:cNvPr>
          <p:cNvSpPr/>
          <p:nvPr/>
        </p:nvSpPr>
        <p:spPr>
          <a:xfrm>
            <a:off x="10018776" y="4466842"/>
            <a:ext cx="798576" cy="11475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0,09</a:t>
            </a:r>
            <a:endParaRPr lang="en-US" sz="1800" b="0" i="0" u="none" strike="noStrike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0,29</a:t>
            </a:r>
            <a:endParaRPr lang="en-US" sz="1800" b="0" i="0" u="none" strike="noStrike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-0,71</a:t>
            </a:r>
            <a:endParaRPr lang="en-US" sz="1800" b="0" i="0" u="none" strike="noStrike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38640FD-D4C6-E6BE-1B0C-5B83580C4106}"/>
                  </a:ext>
                </a:extLst>
              </p:cNvPr>
              <p:cNvSpPr txBox="1"/>
              <p:nvPr/>
            </p:nvSpPr>
            <p:spPr>
              <a:xfrm>
                <a:off x="8154543" y="5720058"/>
                <a:ext cx="61036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38640FD-D4C6-E6BE-1B0C-5B83580C4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43" y="5720058"/>
                <a:ext cx="610362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BF393F0-C16C-EED4-4EA1-3EC2EFD7B704}"/>
                  </a:ext>
                </a:extLst>
              </p:cNvPr>
              <p:cNvSpPr txBox="1"/>
              <p:nvPr/>
            </p:nvSpPr>
            <p:spPr>
              <a:xfrm>
                <a:off x="10112883" y="5731245"/>
                <a:ext cx="610362" cy="3815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BF393F0-C16C-EED4-4EA1-3EC2EFD7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883" y="5731245"/>
                <a:ext cx="610362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909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Calculamos el Output para la hoja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4"/>
              </a:xfrm>
            </p:spPr>
            <p:txBody>
              <a:bodyPr anchor="t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s-ES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s-CO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5">
                <a:extLst>
                  <a:ext uri="{FF2B5EF4-FFF2-40B4-BE49-F238E27FC236}">
                    <a16:creationId xmlns:a16="http://schemas.microsoft.com/office/drawing/2014/main" id="{58ADC122-ADA0-4FFF-E976-5CA1A98DA4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3250460"/>
                  </p:ext>
                </p:extLst>
              </p:nvPr>
            </p:nvGraphicFramePr>
            <p:xfrm>
              <a:off x="1374648" y="3429000"/>
              <a:ext cx="5699760" cy="25958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24940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1486433703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4241340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Taller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5">
                <a:extLst>
                  <a:ext uri="{FF2B5EF4-FFF2-40B4-BE49-F238E27FC236}">
                    <a16:creationId xmlns:a16="http://schemas.microsoft.com/office/drawing/2014/main" id="{58ADC122-ADA0-4FFF-E976-5CA1A98DA4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3250460"/>
                  </p:ext>
                </p:extLst>
              </p:nvPr>
            </p:nvGraphicFramePr>
            <p:xfrm>
              <a:off x="1374648" y="3429000"/>
              <a:ext cx="5699760" cy="25958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24940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1486433703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4241340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7" t="-8197" r="-300855" b="-6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Taller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D37FA4EE-46E3-9B5C-A2D1-87752460DE70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16200000" flipH="1">
            <a:off x="9679306" y="3728084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3B548DD2-8F85-8A8D-E498-9FE9A1C2BD57}"/>
                  </a:ext>
                </a:extLst>
              </p:cNvPr>
              <p:cNvSpPr/>
              <p:nvPr/>
            </p:nvSpPr>
            <p:spPr>
              <a:xfrm>
                <a:off x="8459724" y="3429000"/>
                <a:ext cx="1958340" cy="53949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𝑸𝒖𝒊𝒛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</m:oMath>
                  </m:oMathPara>
                </a14:m>
                <a:endParaRPr lang="es-CO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3B548DD2-8F85-8A8D-E498-9FE9A1C2B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724" y="3429000"/>
                <a:ext cx="1958340" cy="53949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E8AC3661-17BC-61F1-6524-D92DAD010EE9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rot="5400000">
            <a:off x="8700136" y="3728084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208CE578-140A-9A7A-326C-5C5030A9058B}"/>
              </a:ext>
            </a:extLst>
          </p:cNvPr>
          <p:cNvSpPr/>
          <p:nvPr/>
        </p:nvSpPr>
        <p:spPr>
          <a:xfrm>
            <a:off x="8060436" y="4466842"/>
            <a:ext cx="798576" cy="11475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0,84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0,24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-0,76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D137CA7-EE90-572C-5DEF-878650E74797}"/>
              </a:ext>
            </a:extLst>
          </p:cNvPr>
          <p:cNvSpPr/>
          <p:nvPr/>
        </p:nvSpPr>
        <p:spPr>
          <a:xfrm>
            <a:off x="10018776" y="4466842"/>
            <a:ext cx="798576" cy="11475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0,09</a:t>
            </a:r>
            <a:endParaRPr lang="en-US" sz="1800" b="0" i="0" u="none" strike="noStrike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0,29</a:t>
            </a:r>
            <a:endParaRPr lang="en-US" sz="1800" b="0" i="0" u="none" strike="noStrike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-0,71</a:t>
            </a:r>
            <a:endParaRPr lang="en-US" sz="1800" b="0" i="0" u="none" strike="noStrike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040C73F-0A97-0218-2F71-8438E625D6FD}"/>
                  </a:ext>
                </a:extLst>
              </p:cNvPr>
              <p:cNvSpPr txBox="1"/>
              <p:nvPr/>
            </p:nvSpPr>
            <p:spPr>
              <a:xfrm>
                <a:off x="8154543" y="5720058"/>
                <a:ext cx="61036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040C73F-0A97-0218-2F71-8438E625D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43" y="5720058"/>
                <a:ext cx="610362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BB2F421-908B-0FA0-37F3-00530831C29C}"/>
                  </a:ext>
                </a:extLst>
              </p:cNvPr>
              <p:cNvSpPr txBox="1"/>
              <p:nvPr/>
            </p:nvSpPr>
            <p:spPr>
              <a:xfrm>
                <a:off x="10112883" y="5731245"/>
                <a:ext cx="610362" cy="3815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BB2F421-908B-0FA0-37F3-00530831C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883" y="5731245"/>
                <a:ext cx="610362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81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Calculamos el Output para la hoja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4"/>
              </a:xfrm>
            </p:spPr>
            <p:txBody>
              <a:bodyPr anchor="t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s-CO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5">
                <a:extLst>
                  <a:ext uri="{FF2B5EF4-FFF2-40B4-BE49-F238E27FC236}">
                    <a16:creationId xmlns:a16="http://schemas.microsoft.com/office/drawing/2014/main" id="{58ADC122-ADA0-4FFF-E976-5CA1A98DA4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0255044"/>
                  </p:ext>
                </p:extLst>
              </p:nvPr>
            </p:nvGraphicFramePr>
            <p:xfrm>
              <a:off x="1374648" y="3429000"/>
              <a:ext cx="5699760" cy="25958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24940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1486433703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4241340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Taller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5">
                <a:extLst>
                  <a:ext uri="{FF2B5EF4-FFF2-40B4-BE49-F238E27FC236}">
                    <a16:creationId xmlns:a16="http://schemas.microsoft.com/office/drawing/2014/main" id="{58ADC122-ADA0-4FFF-E976-5CA1A98DA4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0255044"/>
                  </p:ext>
                </p:extLst>
              </p:nvPr>
            </p:nvGraphicFramePr>
            <p:xfrm>
              <a:off x="1374648" y="3429000"/>
              <a:ext cx="5699760" cy="25958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24940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1486433703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4241340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7" t="-8197" r="-300855" b="-6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Taller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0A25CA2C-148F-A527-4F86-4DF5C2E7BEF4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rot="16200000" flipH="1">
            <a:off x="9679306" y="3728084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: esquinas redondeadas 19">
                <a:extLst>
                  <a:ext uri="{FF2B5EF4-FFF2-40B4-BE49-F238E27FC236}">
                    <a16:creationId xmlns:a16="http://schemas.microsoft.com/office/drawing/2014/main" id="{13B9049B-24B6-349E-79B3-E02C7042B863}"/>
                  </a:ext>
                </a:extLst>
              </p:cNvPr>
              <p:cNvSpPr/>
              <p:nvPr/>
            </p:nvSpPr>
            <p:spPr>
              <a:xfrm>
                <a:off x="8459724" y="3429000"/>
                <a:ext cx="1958340" cy="53949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𝑸𝒖𝒊𝒛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</m:oMath>
                  </m:oMathPara>
                </a14:m>
                <a:endParaRPr lang="es-CO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ángulo: esquinas redondeadas 19">
                <a:extLst>
                  <a:ext uri="{FF2B5EF4-FFF2-40B4-BE49-F238E27FC236}">
                    <a16:creationId xmlns:a16="http://schemas.microsoft.com/office/drawing/2014/main" id="{13B9049B-24B6-349E-79B3-E02C7042B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724" y="3429000"/>
                <a:ext cx="1958340" cy="53949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334D5668-7C06-1B79-0F68-3B1C9872213D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8700136" y="3728084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02118CB-5159-CF50-3E4B-22D7661BC00E}"/>
              </a:ext>
            </a:extLst>
          </p:cNvPr>
          <p:cNvSpPr/>
          <p:nvPr/>
        </p:nvSpPr>
        <p:spPr>
          <a:xfrm>
            <a:off x="8060436" y="4466842"/>
            <a:ext cx="798576" cy="11475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0,84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0,24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-0,76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3A38CB6-70F3-8303-A1AD-B1340282E5B8}"/>
              </a:ext>
            </a:extLst>
          </p:cNvPr>
          <p:cNvSpPr/>
          <p:nvPr/>
        </p:nvSpPr>
        <p:spPr>
          <a:xfrm>
            <a:off x="10018776" y="4466842"/>
            <a:ext cx="798576" cy="11475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0,09</a:t>
            </a:r>
            <a:endParaRPr lang="en-US" sz="1800" b="0" i="0" u="none" strike="noStrike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0,29</a:t>
            </a:r>
            <a:endParaRPr lang="en-US" sz="1800" b="0" i="0" u="none" strike="noStrike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-0,71</a:t>
            </a:r>
            <a:endParaRPr lang="en-US" sz="1800" b="0" i="0" u="none" strike="noStrike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A9E086C4-CA72-16F4-AF1F-D5B79D710E8A}"/>
                  </a:ext>
                </a:extLst>
              </p:cNvPr>
              <p:cNvSpPr txBox="1"/>
              <p:nvPr/>
            </p:nvSpPr>
            <p:spPr>
              <a:xfrm>
                <a:off x="8154543" y="5720058"/>
                <a:ext cx="61036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A9E086C4-CA72-16F4-AF1F-D5B79D71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43" y="5720058"/>
                <a:ext cx="610362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D658E922-6325-666C-36BE-4FAF07ED53B5}"/>
                  </a:ext>
                </a:extLst>
              </p:cNvPr>
              <p:cNvSpPr txBox="1"/>
              <p:nvPr/>
            </p:nvSpPr>
            <p:spPr>
              <a:xfrm>
                <a:off x="10112883" y="5731245"/>
                <a:ext cx="610362" cy="3815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D658E922-6325-666C-36BE-4FAF07ED5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883" y="5731245"/>
                <a:ext cx="610362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109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Calculamos el Output para la hoja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4"/>
              </a:xfrm>
            </p:spPr>
            <p:txBody>
              <a:bodyPr anchor="t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𝑭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s-E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s-CO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5">
                <a:extLst>
                  <a:ext uri="{FF2B5EF4-FFF2-40B4-BE49-F238E27FC236}">
                    <a16:creationId xmlns:a16="http://schemas.microsoft.com/office/drawing/2014/main" id="{58ADC122-ADA0-4FFF-E976-5CA1A98DA4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6014027"/>
                  </p:ext>
                </p:extLst>
              </p:nvPr>
            </p:nvGraphicFramePr>
            <p:xfrm>
              <a:off x="1374648" y="3429000"/>
              <a:ext cx="5699760" cy="25958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24940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1486433703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4241340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Taller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5">
                <a:extLst>
                  <a:ext uri="{FF2B5EF4-FFF2-40B4-BE49-F238E27FC236}">
                    <a16:creationId xmlns:a16="http://schemas.microsoft.com/office/drawing/2014/main" id="{58ADC122-ADA0-4FFF-E976-5CA1A98DA4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6014027"/>
                  </p:ext>
                </p:extLst>
              </p:nvPr>
            </p:nvGraphicFramePr>
            <p:xfrm>
              <a:off x="1374648" y="3429000"/>
              <a:ext cx="5699760" cy="25958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24940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1486433703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4241340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7" t="-8197" r="-300855" b="-6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Taller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143F4BA9-00A0-77E9-553D-A9A2FB254874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rot="16200000" flipH="1">
            <a:off x="9679306" y="3728084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: esquinas redondeadas 19">
                <a:extLst>
                  <a:ext uri="{FF2B5EF4-FFF2-40B4-BE49-F238E27FC236}">
                    <a16:creationId xmlns:a16="http://schemas.microsoft.com/office/drawing/2014/main" id="{62197E05-5104-9C3A-B32D-D58C7D05011A}"/>
                  </a:ext>
                </a:extLst>
              </p:cNvPr>
              <p:cNvSpPr/>
              <p:nvPr/>
            </p:nvSpPr>
            <p:spPr>
              <a:xfrm>
                <a:off x="8459724" y="3429000"/>
                <a:ext cx="1958340" cy="53949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𝑸𝒖𝒊𝒛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</m:oMath>
                  </m:oMathPara>
                </a14:m>
                <a:endParaRPr lang="es-CO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ángulo: esquinas redondeadas 19">
                <a:extLst>
                  <a:ext uri="{FF2B5EF4-FFF2-40B4-BE49-F238E27FC236}">
                    <a16:creationId xmlns:a16="http://schemas.microsoft.com/office/drawing/2014/main" id="{62197E05-5104-9C3A-B32D-D58C7D050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724" y="3429000"/>
                <a:ext cx="1958340" cy="53949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1883A4B7-DB0A-A4A0-8B4B-91AB01113479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8700136" y="3728084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6CD671F-D716-9716-8E36-6015189C086D}"/>
              </a:ext>
            </a:extLst>
          </p:cNvPr>
          <p:cNvSpPr/>
          <p:nvPr/>
        </p:nvSpPr>
        <p:spPr>
          <a:xfrm>
            <a:off x="8060436" y="4466842"/>
            <a:ext cx="798576" cy="11475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0,84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0,24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-0,76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B5A3DC1-2EA9-1A03-0C87-83FDA453530A}"/>
              </a:ext>
            </a:extLst>
          </p:cNvPr>
          <p:cNvSpPr/>
          <p:nvPr/>
        </p:nvSpPr>
        <p:spPr>
          <a:xfrm>
            <a:off x="10018776" y="4466842"/>
            <a:ext cx="798576" cy="11475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0,09</a:t>
            </a:r>
            <a:endParaRPr lang="en-US" sz="1800" b="0" i="0" u="none" strike="noStrike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0,29</a:t>
            </a:r>
            <a:endParaRPr lang="en-US" sz="1800" b="0" i="0" u="none" strike="noStrike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-0,71</a:t>
            </a:r>
            <a:endParaRPr lang="en-US" sz="1800" b="0" i="0" u="none" strike="noStrike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8AC6A043-00EB-B2F5-DBF0-312828EBC9B2}"/>
                  </a:ext>
                </a:extLst>
              </p:cNvPr>
              <p:cNvSpPr txBox="1"/>
              <p:nvPr/>
            </p:nvSpPr>
            <p:spPr>
              <a:xfrm>
                <a:off x="8154543" y="5720058"/>
                <a:ext cx="61036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8AC6A043-00EB-B2F5-DBF0-312828EBC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43" y="5720058"/>
                <a:ext cx="610362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DFB519E4-9396-0297-5B72-DB59141D1B8E}"/>
                  </a:ext>
                </a:extLst>
              </p:cNvPr>
              <p:cNvSpPr txBox="1"/>
              <p:nvPr/>
            </p:nvSpPr>
            <p:spPr>
              <a:xfrm>
                <a:off x="10112883" y="5731245"/>
                <a:ext cx="610362" cy="3815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DFB519E4-9396-0297-5B72-DB59141D1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883" y="5731245"/>
                <a:ext cx="610362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620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Calculamos el Output para la hoja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4"/>
              </a:xfrm>
            </p:spPr>
            <p:txBody>
              <a:bodyPr anchor="t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s-CO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5">
                <a:extLst>
                  <a:ext uri="{FF2B5EF4-FFF2-40B4-BE49-F238E27FC236}">
                    <a16:creationId xmlns:a16="http://schemas.microsoft.com/office/drawing/2014/main" id="{58ADC122-ADA0-4FFF-E976-5CA1A98DA4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51781359"/>
                  </p:ext>
                </p:extLst>
              </p:nvPr>
            </p:nvGraphicFramePr>
            <p:xfrm>
              <a:off x="1374648" y="3429000"/>
              <a:ext cx="5699760" cy="25958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24940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1486433703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4241340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Taller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5">
                <a:extLst>
                  <a:ext uri="{FF2B5EF4-FFF2-40B4-BE49-F238E27FC236}">
                    <a16:creationId xmlns:a16="http://schemas.microsoft.com/office/drawing/2014/main" id="{58ADC122-ADA0-4FFF-E976-5CA1A98DA4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51781359"/>
                  </p:ext>
                </p:extLst>
              </p:nvPr>
            </p:nvGraphicFramePr>
            <p:xfrm>
              <a:off x="1374648" y="3429000"/>
              <a:ext cx="5699760" cy="25958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24940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1486433703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4241340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7" t="-8197" r="-300855" b="-6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Taller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F9881F91-5E16-7938-56DD-E8EE84F5054C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16200000" flipH="1">
            <a:off x="9679306" y="3728084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95C054B7-8A7C-7B41-7E4D-21056A63DAA8}"/>
                  </a:ext>
                </a:extLst>
              </p:cNvPr>
              <p:cNvSpPr/>
              <p:nvPr/>
            </p:nvSpPr>
            <p:spPr>
              <a:xfrm>
                <a:off x="8459724" y="3429000"/>
                <a:ext cx="1958340" cy="53949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𝑸𝒖𝒊𝒛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</m:oMath>
                  </m:oMathPara>
                </a14:m>
                <a:endParaRPr lang="es-CO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95C054B7-8A7C-7B41-7E4D-21056A63D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724" y="3429000"/>
                <a:ext cx="1958340" cy="53949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728182D9-9572-5F7D-C3CD-AEABD5F2F0FF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rot="5400000">
            <a:off x="8700136" y="3728084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E8AAE473-2C7F-B67D-CAF9-4D2763FA2164}"/>
              </a:ext>
            </a:extLst>
          </p:cNvPr>
          <p:cNvSpPr/>
          <p:nvPr/>
        </p:nvSpPr>
        <p:spPr>
          <a:xfrm>
            <a:off x="8060436" y="4466842"/>
            <a:ext cx="798576" cy="11475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0,84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0,24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-0,76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4AD9458D-A908-6020-0968-51141C04CC8D}"/>
              </a:ext>
            </a:extLst>
          </p:cNvPr>
          <p:cNvSpPr/>
          <p:nvPr/>
        </p:nvSpPr>
        <p:spPr>
          <a:xfrm>
            <a:off x="10018776" y="4466842"/>
            <a:ext cx="798576" cy="11475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0,09</a:t>
            </a:r>
            <a:endParaRPr lang="en-US" sz="1800" b="0" i="0" u="none" strike="noStrike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0,29</a:t>
            </a:r>
            <a:endParaRPr lang="en-US" sz="1800" b="0" i="0" u="none" strike="noStrike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-0,71</a:t>
            </a:r>
            <a:endParaRPr lang="en-US" sz="1800" b="0" i="0" u="none" strike="noStrike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51489B01-32F8-D791-F289-1C1E6215A4C9}"/>
                  </a:ext>
                </a:extLst>
              </p:cNvPr>
              <p:cNvSpPr txBox="1"/>
              <p:nvPr/>
            </p:nvSpPr>
            <p:spPr>
              <a:xfrm>
                <a:off x="8154543" y="5720058"/>
                <a:ext cx="61036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51489B01-32F8-D791-F289-1C1E6215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43" y="5720058"/>
                <a:ext cx="610362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01C601A-3AAD-4F20-CF58-85E8C49EBAF1}"/>
                  </a:ext>
                </a:extLst>
              </p:cNvPr>
              <p:cNvSpPr txBox="1"/>
              <p:nvPr/>
            </p:nvSpPr>
            <p:spPr>
              <a:xfrm>
                <a:off x="10112883" y="5731245"/>
                <a:ext cx="610362" cy="3815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01C601A-3AAD-4F20-CF58-85E8C49EB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883" y="5731245"/>
                <a:ext cx="610362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37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7EA4C-2236-EA1A-D1CC-F5B9EB00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Problema de </a:t>
            </a:r>
            <a:r>
              <a:rPr lang="es-CO" b="1" dirty="0"/>
              <a:t>regresión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539390C-1EBE-FAE4-AA6B-BAFE64E297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023489"/>
          <a:ext cx="105156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75507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864337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85738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41340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Nota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Taller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Quiz 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Quiz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4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54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79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5675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DB229B4C-2A4F-4E5C-1393-279D69230B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867211"/>
                <a:ext cx="10515600" cy="9724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s-CO" dirty="0"/>
                  <a:t>Definimos nuestros conjunto de datos como: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s-CO" dirty="0"/>
                  <a:t> </a:t>
                </a:r>
              </a:p>
            </p:txBody>
          </p:sp>
        </mc:Choice>
        <mc:Fallback xmlns="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DB229B4C-2A4F-4E5C-1393-279D69230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67211"/>
                <a:ext cx="10515600" cy="972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F1A1B6D0-BF4B-E7D6-EF46-F0077240EE5E}"/>
              </a:ext>
            </a:extLst>
          </p:cNvPr>
          <p:cNvSpPr/>
          <p:nvPr/>
        </p:nvSpPr>
        <p:spPr>
          <a:xfrm>
            <a:off x="838200" y="3429000"/>
            <a:ext cx="2609088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2D575CA-10F0-A13B-203E-6D5A9BFBB5AD}"/>
              </a:ext>
            </a:extLst>
          </p:cNvPr>
          <p:cNvSpPr txBox="1">
            <a:spLocks/>
          </p:cNvSpPr>
          <p:nvPr/>
        </p:nvSpPr>
        <p:spPr>
          <a:xfrm>
            <a:off x="990600" y="1843088"/>
            <a:ext cx="10515600" cy="97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dirty="0"/>
              <a:t>Utilizar las primeras tres calificaciones para predecir la nota final de los estudiantes.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425A47E-99E7-DF4C-6D0C-C6278A5076E7}"/>
              </a:ext>
            </a:extLst>
          </p:cNvPr>
          <p:cNvSpPr/>
          <p:nvPr/>
        </p:nvSpPr>
        <p:spPr>
          <a:xfrm>
            <a:off x="9174480" y="5166360"/>
            <a:ext cx="344424" cy="420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B45C183-6DC0-8A19-D612-CE0F26F51931}"/>
              </a:ext>
            </a:extLst>
          </p:cNvPr>
          <p:cNvSpPr/>
          <p:nvPr/>
        </p:nvSpPr>
        <p:spPr>
          <a:xfrm>
            <a:off x="3447288" y="3426841"/>
            <a:ext cx="7906512" cy="29260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36E9B17-286B-8C45-8B12-F2EA60A9D331}"/>
              </a:ext>
            </a:extLst>
          </p:cNvPr>
          <p:cNvSpPr/>
          <p:nvPr/>
        </p:nvSpPr>
        <p:spPr>
          <a:xfrm>
            <a:off x="8738616" y="5166360"/>
            <a:ext cx="344424" cy="4206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2450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Calculamos el Output para la hoja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105030"/>
              </a:xfrm>
            </p:spPr>
            <p:txBody>
              <a:bodyPr anchor="t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4.4−3.56−</m:t>
                                      </m:r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3.8−3.56−</m:t>
                                      </m:r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2.8−3.56−</m:t>
                                      </m:r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CO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1050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5">
                <a:extLst>
                  <a:ext uri="{FF2B5EF4-FFF2-40B4-BE49-F238E27FC236}">
                    <a16:creationId xmlns:a16="http://schemas.microsoft.com/office/drawing/2014/main" id="{58ADC122-ADA0-4FFF-E976-5CA1A98DA4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63862781"/>
                  </p:ext>
                </p:extLst>
              </p:nvPr>
            </p:nvGraphicFramePr>
            <p:xfrm>
              <a:off x="1374648" y="3429000"/>
              <a:ext cx="5699760" cy="25958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24940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1486433703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4241340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Taller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5">
                <a:extLst>
                  <a:ext uri="{FF2B5EF4-FFF2-40B4-BE49-F238E27FC236}">
                    <a16:creationId xmlns:a16="http://schemas.microsoft.com/office/drawing/2014/main" id="{58ADC122-ADA0-4FFF-E976-5CA1A98DA4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63862781"/>
                  </p:ext>
                </p:extLst>
              </p:nvPr>
            </p:nvGraphicFramePr>
            <p:xfrm>
              <a:off x="1374648" y="3429000"/>
              <a:ext cx="5699760" cy="25958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24940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1486433703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4241340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7" t="-8197" r="-300855" b="-6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Taller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2769DB50-2C69-3719-1B97-7782A4E30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32317"/>
              </p:ext>
            </p:extLst>
          </p:nvPr>
        </p:nvGraphicFramePr>
        <p:xfrm>
          <a:off x="302514" y="3429000"/>
          <a:ext cx="1072134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2134">
                  <a:extLst>
                    <a:ext uri="{9D8B030D-6E8A-4147-A177-3AD203B41FA5}">
                      <a16:colId xmlns:a16="http://schemas.microsoft.com/office/drawing/2014/main" val="3027489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</a:rPr>
                        <a:t>Nota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28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73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25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2.80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68869"/>
                  </a:ext>
                </a:extLst>
              </a:tr>
            </a:tbl>
          </a:graphicData>
        </a:graphic>
      </p:graphicFrame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48D80EAF-9C2F-3122-2B27-5EE1D2384771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rot="16200000" flipH="1">
            <a:off x="9679306" y="3728084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: esquinas redondeadas 20">
                <a:extLst>
                  <a:ext uri="{FF2B5EF4-FFF2-40B4-BE49-F238E27FC236}">
                    <a16:creationId xmlns:a16="http://schemas.microsoft.com/office/drawing/2014/main" id="{D8382842-8681-32BD-F4D7-0795A9F2BF8E}"/>
                  </a:ext>
                </a:extLst>
              </p:cNvPr>
              <p:cNvSpPr/>
              <p:nvPr/>
            </p:nvSpPr>
            <p:spPr>
              <a:xfrm>
                <a:off x="8459724" y="3429000"/>
                <a:ext cx="1958340" cy="53949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𝑸𝒖𝒊𝒛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</m:oMath>
                  </m:oMathPara>
                </a14:m>
                <a:endParaRPr lang="es-CO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ángulo: esquinas redondeadas 20">
                <a:extLst>
                  <a:ext uri="{FF2B5EF4-FFF2-40B4-BE49-F238E27FC236}">
                    <a16:creationId xmlns:a16="http://schemas.microsoft.com/office/drawing/2014/main" id="{D8382842-8681-32BD-F4D7-0795A9F2B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724" y="3429000"/>
                <a:ext cx="1958340" cy="53949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E64D3840-B967-01BB-5577-3D25C41DC7A5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rot="5400000">
            <a:off x="8700136" y="3728084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0BCAC12A-A060-1490-EC9F-615C8A4B480A}"/>
              </a:ext>
            </a:extLst>
          </p:cNvPr>
          <p:cNvSpPr/>
          <p:nvPr/>
        </p:nvSpPr>
        <p:spPr>
          <a:xfrm>
            <a:off x="8060436" y="4466842"/>
            <a:ext cx="798576" cy="11475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0,84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0,24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-0,76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0524D7B8-16AE-8825-8489-E0758F782ABF}"/>
              </a:ext>
            </a:extLst>
          </p:cNvPr>
          <p:cNvSpPr/>
          <p:nvPr/>
        </p:nvSpPr>
        <p:spPr>
          <a:xfrm>
            <a:off x="10018776" y="4466842"/>
            <a:ext cx="798576" cy="11475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0,09</a:t>
            </a:r>
            <a:endParaRPr lang="en-US" sz="1800" b="0" i="0" u="none" strike="noStrike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0,29</a:t>
            </a:r>
            <a:endParaRPr lang="en-US" sz="1800" b="0" i="0" u="none" strike="noStrike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-0,71</a:t>
            </a:r>
            <a:endParaRPr lang="en-US" sz="1800" b="0" i="0" u="none" strike="noStrike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1F158246-2238-DF99-6A89-972A4D51495A}"/>
                  </a:ext>
                </a:extLst>
              </p:cNvPr>
              <p:cNvSpPr txBox="1"/>
              <p:nvPr/>
            </p:nvSpPr>
            <p:spPr>
              <a:xfrm>
                <a:off x="8154543" y="5720058"/>
                <a:ext cx="61036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1F158246-2238-DF99-6A89-972A4D514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43" y="5720058"/>
                <a:ext cx="610362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285BD0D5-A289-F737-212A-C1A5BC9A4C57}"/>
                  </a:ext>
                </a:extLst>
              </p:cNvPr>
              <p:cNvSpPr txBox="1"/>
              <p:nvPr/>
            </p:nvSpPr>
            <p:spPr>
              <a:xfrm>
                <a:off x="10112883" y="5731245"/>
                <a:ext cx="610362" cy="3815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285BD0D5-A289-F737-212A-C1A5BC9A4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883" y="5731245"/>
                <a:ext cx="610362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547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Calculamos el Output para la hoja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63880"/>
              </a:xfrm>
            </p:spPr>
            <p:txBody>
              <a:bodyPr anchor="t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0.84−</m:t>
                                      </m:r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0.24−</m:t>
                                      </m:r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−0.76−</m:t>
                                      </m:r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CO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638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5">
                <a:extLst>
                  <a:ext uri="{FF2B5EF4-FFF2-40B4-BE49-F238E27FC236}">
                    <a16:creationId xmlns:a16="http://schemas.microsoft.com/office/drawing/2014/main" id="{58ADC122-ADA0-4FFF-E976-5CA1A98DA4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521030"/>
                  </p:ext>
                </p:extLst>
              </p:nvPr>
            </p:nvGraphicFramePr>
            <p:xfrm>
              <a:off x="1374648" y="3429000"/>
              <a:ext cx="5699760" cy="25958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24940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1486433703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4241340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Taller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5">
                <a:extLst>
                  <a:ext uri="{FF2B5EF4-FFF2-40B4-BE49-F238E27FC236}">
                    <a16:creationId xmlns:a16="http://schemas.microsoft.com/office/drawing/2014/main" id="{58ADC122-ADA0-4FFF-E976-5CA1A98DA4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521030"/>
                  </p:ext>
                </p:extLst>
              </p:nvPr>
            </p:nvGraphicFramePr>
            <p:xfrm>
              <a:off x="1374648" y="3429000"/>
              <a:ext cx="5699760" cy="25958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24940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1486433703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4241340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7" t="-8197" r="-300855" b="-6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Taller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2769DB50-2C69-3719-1B97-7782A4E308EB}"/>
              </a:ext>
            </a:extLst>
          </p:cNvPr>
          <p:cNvGraphicFramePr>
            <a:graphicFrameLocks noGrp="1"/>
          </p:cNvGraphicFramePr>
          <p:nvPr/>
        </p:nvGraphicFramePr>
        <p:xfrm>
          <a:off x="302514" y="3429000"/>
          <a:ext cx="1072134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2134">
                  <a:extLst>
                    <a:ext uri="{9D8B030D-6E8A-4147-A177-3AD203B41FA5}">
                      <a16:colId xmlns:a16="http://schemas.microsoft.com/office/drawing/2014/main" val="3027489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</a:rPr>
                        <a:t>Nota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28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4.40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73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25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2.80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68869"/>
                  </a:ext>
                </a:extLst>
              </a:tr>
            </a:tbl>
          </a:graphicData>
        </a:graphic>
      </p:graphicFrame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C611EDCF-4CA8-49E7-3C7F-0E53E4075AAC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rot="16200000" flipH="1">
            <a:off x="9679306" y="3728084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: esquinas redondeadas 20">
                <a:extLst>
                  <a:ext uri="{FF2B5EF4-FFF2-40B4-BE49-F238E27FC236}">
                    <a16:creationId xmlns:a16="http://schemas.microsoft.com/office/drawing/2014/main" id="{4D12C7B9-2D0B-A4F9-C03A-FA030A6982CB}"/>
                  </a:ext>
                </a:extLst>
              </p:cNvPr>
              <p:cNvSpPr/>
              <p:nvPr/>
            </p:nvSpPr>
            <p:spPr>
              <a:xfrm>
                <a:off x="8459724" y="3429000"/>
                <a:ext cx="1958340" cy="53949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𝑸𝒖𝒊𝒛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</m:oMath>
                  </m:oMathPara>
                </a14:m>
                <a:endParaRPr lang="es-CO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ángulo: esquinas redondeadas 20">
                <a:extLst>
                  <a:ext uri="{FF2B5EF4-FFF2-40B4-BE49-F238E27FC236}">
                    <a16:creationId xmlns:a16="http://schemas.microsoft.com/office/drawing/2014/main" id="{4D12C7B9-2D0B-A4F9-C03A-FA030A698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724" y="3429000"/>
                <a:ext cx="1958340" cy="53949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E96ED78C-A022-AB62-8FE8-A076A721BA28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rot="5400000">
            <a:off x="8700136" y="3728084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E7BCEAAA-2A79-4BF0-C37F-6722D8B9B31C}"/>
              </a:ext>
            </a:extLst>
          </p:cNvPr>
          <p:cNvSpPr/>
          <p:nvPr/>
        </p:nvSpPr>
        <p:spPr>
          <a:xfrm>
            <a:off x="8060436" y="4466842"/>
            <a:ext cx="798576" cy="11475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0,84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0,24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-0,76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1C8DF380-3892-860D-B6A8-304778C5A69A}"/>
              </a:ext>
            </a:extLst>
          </p:cNvPr>
          <p:cNvSpPr/>
          <p:nvPr/>
        </p:nvSpPr>
        <p:spPr>
          <a:xfrm>
            <a:off x="10018776" y="4466842"/>
            <a:ext cx="798576" cy="11475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0,09</a:t>
            </a:r>
            <a:endParaRPr lang="en-US" sz="1800" b="0" i="0" u="none" strike="noStrike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0,29</a:t>
            </a:r>
            <a:endParaRPr lang="en-US" sz="1800" b="0" i="0" u="none" strike="noStrike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</a:rPr>
              <a:t>-0,71</a:t>
            </a:r>
            <a:endParaRPr lang="en-US" sz="1800" b="0" i="0" u="none" strike="noStrike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B08C747-C199-EA64-0112-CBB92D2E334E}"/>
                  </a:ext>
                </a:extLst>
              </p:cNvPr>
              <p:cNvSpPr txBox="1"/>
              <p:nvPr/>
            </p:nvSpPr>
            <p:spPr>
              <a:xfrm>
                <a:off x="8154543" y="5720058"/>
                <a:ext cx="61036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B08C747-C199-EA64-0112-CBB92D2E3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43" y="5720058"/>
                <a:ext cx="610362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FB17409-F5EB-D858-15BA-5D8364427F35}"/>
                  </a:ext>
                </a:extLst>
              </p:cNvPr>
              <p:cNvSpPr txBox="1"/>
              <p:nvPr/>
            </p:nvSpPr>
            <p:spPr>
              <a:xfrm>
                <a:off x="10112883" y="5731245"/>
                <a:ext cx="610362" cy="3815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FB17409-F5EB-D858-15BA-5D8364427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883" y="5731245"/>
                <a:ext cx="610362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122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Calculamos el Output para la hoja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47743"/>
              </a:xfrm>
            </p:spPr>
            <p:txBody>
              <a:bodyPr anchor="t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0.84−</m:t>
                                      </m:r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0.24−</m:t>
                                      </m:r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−0.76−</m:t>
                                      </m:r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CO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0.84−</m:t>
                                          </m:r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0.24−</m:t>
                                          </m:r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−0.76−</m:t>
                                          </m:r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s-CO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0.84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−0.24+0.76+3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47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022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6129"/>
                <a:ext cx="10515600" cy="539496"/>
              </a:xfrm>
            </p:spPr>
            <p:txBody>
              <a:bodyPr anchor="t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s-CO" b="1" dirty="0"/>
                  <a:t>Ejercicio: Calcular la predicción para la segunda hoja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s-CO" b="1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6129"/>
                <a:ext cx="10515600" cy="539496"/>
              </a:xfrm>
              <a:blipFill>
                <a:blip r:embed="rId2"/>
                <a:stretch>
                  <a:fillRect t="-11364" b="-2954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: esquinas redondeadas 2">
                <a:extLst>
                  <a:ext uri="{FF2B5EF4-FFF2-40B4-BE49-F238E27FC236}">
                    <a16:creationId xmlns:a16="http://schemas.microsoft.com/office/drawing/2014/main" id="{234D02BC-B601-2EEC-292B-2F04B6F924B6}"/>
                  </a:ext>
                </a:extLst>
              </p:cNvPr>
              <p:cNvSpPr/>
              <p:nvPr/>
            </p:nvSpPr>
            <p:spPr>
              <a:xfrm>
                <a:off x="5116830" y="2350008"/>
                <a:ext cx="1958340" cy="53949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𝑸𝒖𝒊𝒛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</m:oMath>
                  </m:oMathPara>
                </a14:m>
                <a:endParaRPr lang="es-CO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ángulo: esquinas redondeadas 2">
                <a:extLst>
                  <a:ext uri="{FF2B5EF4-FFF2-40B4-BE49-F238E27FC236}">
                    <a16:creationId xmlns:a16="http://schemas.microsoft.com/office/drawing/2014/main" id="{234D02BC-B601-2EEC-292B-2F04B6F92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830" y="2350008"/>
                <a:ext cx="1958340" cy="53949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F156480E-9F30-6BDD-A0A5-89AF12D2770B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5357242" y="2649092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495D7B9-84D4-2B2F-382B-E6BB46FF18BF}"/>
              </a:ext>
            </a:extLst>
          </p:cNvPr>
          <p:cNvSpPr/>
          <p:nvPr/>
        </p:nvSpPr>
        <p:spPr>
          <a:xfrm>
            <a:off x="4717542" y="3387850"/>
            <a:ext cx="798576" cy="11475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0.84</a:t>
            </a:r>
            <a:br>
              <a:rPr lang="es-CO" dirty="0">
                <a:solidFill>
                  <a:schemeClr val="tx1"/>
                </a:solidFill>
              </a:rPr>
            </a:br>
            <a:r>
              <a:rPr lang="es-CO" dirty="0">
                <a:solidFill>
                  <a:schemeClr val="tx1"/>
                </a:solidFill>
              </a:rPr>
              <a:t>0.24</a:t>
            </a:r>
            <a:br>
              <a:rPr lang="es-CO" dirty="0">
                <a:solidFill>
                  <a:schemeClr val="tx1"/>
                </a:solidFill>
              </a:rPr>
            </a:br>
            <a:r>
              <a:rPr lang="es-CO" dirty="0">
                <a:solidFill>
                  <a:schemeClr val="tx1"/>
                </a:solidFill>
              </a:rPr>
              <a:t>-0.76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A799562-95ED-047C-EF73-CBEE28EEB292}"/>
              </a:ext>
            </a:extLst>
          </p:cNvPr>
          <p:cNvSpPr/>
          <p:nvPr/>
        </p:nvSpPr>
        <p:spPr>
          <a:xfrm>
            <a:off x="6675882" y="3387850"/>
            <a:ext cx="798576" cy="11475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0.09</a:t>
            </a:r>
            <a:br>
              <a:rPr lang="es-CO" dirty="0">
                <a:solidFill>
                  <a:schemeClr val="tx1"/>
                </a:solidFill>
              </a:rPr>
            </a:br>
            <a:r>
              <a:rPr lang="es-CO" dirty="0">
                <a:solidFill>
                  <a:schemeClr val="tx1"/>
                </a:solidFill>
              </a:rPr>
              <a:t>0.29</a:t>
            </a:r>
            <a:br>
              <a:rPr lang="es-CO" dirty="0">
                <a:solidFill>
                  <a:schemeClr val="tx1"/>
                </a:solidFill>
              </a:rPr>
            </a:br>
            <a:r>
              <a:rPr lang="es-CO" dirty="0">
                <a:solidFill>
                  <a:schemeClr val="tx1"/>
                </a:solidFill>
              </a:rPr>
              <a:t>-0.71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6440D255-2036-6945-9934-DDB16BF88E59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6336412" y="2649092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5D96079-6635-E6E3-DD61-1C04C63AAA8F}"/>
                  </a:ext>
                </a:extLst>
              </p:cNvPr>
              <p:cNvSpPr txBox="1"/>
              <p:nvPr/>
            </p:nvSpPr>
            <p:spPr>
              <a:xfrm>
                <a:off x="4811649" y="4641066"/>
                <a:ext cx="61036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5D96079-6635-E6E3-DD61-1C04C63AA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649" y="4641066"/>
                <a:ext cx="610362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CC28D15-7565-BA6E-A0A0-3508FAB90D65}"/>
                  </a:ext>
                </a:extLst>
              </p:cNvPr>
              <p:cNvSpPr txBox="1"/>
              <p:nvPr/>
            </p:nvSpPr>
            <p:spPr>
              <a:xfrm>
                <a:off x="6769989" y="4652253"/>
                <a:ext cx="61036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CC28D15-7565-BA6E-A0A0-3508FAB90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989" y="4652253"/>
                <a:ext cx="610362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CE52B29-47CE-40CA-95C7-7549369BC4A4}"/>
                  </a:ext>
                </a:extLst>
              </p:cNvPr>
              <p:cNvSpPr txBox="1"/>
              <p:nvPr/>
            </p:nvSpPr>
            <p:spPr>
              <a:xfrm>
                <a:off x="2069592" y="5150598"/>
                <a:ext cx="6094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CE52B29-47CE-40CA-95C7-7549369BC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592" y="5150598"/>
                <a:ext cx="6094476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13BF57F-E8DA-18F8-08D3-23D91D3A6564}"/>
                  </a:ext>
                </a:extLst>
              </p:cNvPr>
              <p:cNvSpPr txBox="1"/>
              <p:nvPr/>
            </p:nvSpPr>
            <p:spPr>
              <a:xfrm>
                <a:off x="4027932" y="5150598"/>
                <a:ext cx="6094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13BF57F-E8DA-18F8-08D3-23D91D3A6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932" y="5150598"/>
                <a:ext cx="6094476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597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Calculamos el Output para la hoja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4"/>
              </a:xfrm>
            </p:spPr>
            <p:txBody>
              <a:bodyPr anchor="t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s-CO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5">
                <a:extLst>
                  <a:ext uri="{FF2B5EF4-FFF2-40B4-BE49-F238E27FC236}">
                    <a16:creationId xmlns:a16="http://schemas.microsoft.com/office/drawing/2014/main" id="{58ADC122-ADA0-4FFF-E976-5CA1A98DA4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80201559"/>
                  </p:ext>
                </p:extLst>
              </p:nvPr>
            </p:nvGraphicFramePr>
            <p:xfrm>
              <a:off x="1374648" y="3429000"/>
              <a:ext cx="5699760" cy="25958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24940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1486433703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4241340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Taller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2.60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3.76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5">
                <a:extLst>
                  <a:ext uri="{FF2B5EF4-FFF2-40B4-BE49-F238E27FC236}">
                    <a16:creationId xmlns:a16="http://schemas.microsoft.com/office/drawing/2014/main" id="{58ADC122-ADA0-4FFF-E976-5CA1A98DA4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80201559"/>
                  </p:ext>
                </p:extLst>
              </p:nvPr>
            </p:nvGraphicFramePr>
            <p:xfrm>
              <a:off x="1374648" y="3429000"/>
              <a:ext cx="5699760" cy="25958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24940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1486433703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4241340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7" t="-8197" r="-300855" b="-6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Taller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2.60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3.76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: esquinas redondeadas 3">
                <a:extLst>
                  <a:ext uri="{FF2B5EF4-FFF2-40B4-BE49-F238E27FC236}">
                    <a16:creationId xmlns:a16="http://schemas.microsoft.com/office/drawing/2014/main" id="{E96134D7-3733-80CE-15CA-F3EB98F77701}"/>
                  </a:ext>
                </a:extLst>
              </p:cNvPr>
              <p:cNvSpPr/>
              <p:nvPr/>
            </p:nvSpPr>
            <p:spPr>
              <a:xfrm>
                <a:off x="8459724" y="3429000"/>
                <a:ext cx="1958340" cy="53949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𝑸𝒖𝒊𝒛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</m:oMath>
                  </m:oMathPara>
                </a14:m>
                <a:endParaRPr lang="es-CO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ángulo: esquinas redondeadas 3">
                <a:extLst>
                  <a:ext uri="{FF2B5EF4-FFF2-40B4-BE49-F238E27FC236}">
                    <a16:creationId xmlns:a16="http://schemas.microsoft.com/office/drawing/2014/main" id="{E96134D7-3733-80CE-15CA-F3EB98F77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724" y="3429000"/>
                <a:ext cx="1958340" cy="53949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CB3ADD23-ADC2-5C53-202F-68E26358035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8700136" y="3728084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6E6C4EB-8C8C-BF18-9F5B-AFCEB756306B}"/>
              </a:ext>
            </a:extLst>
          </p:cNvPr>
          <p:cNvSpPr/>
          <p:nvPr/>
        </p:nvSpPr>
        <p:spPr>
          <a:xfrm>
            <a:off x="8060436" y="4466842"/>
            <a:ext cx="798576" cy="11475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D9D9D9"/>
                </a:solidFill>
                <a:effectLst/>
                <a:latin typeface="Calibri" panose="020F0502020204030204" pitchFamily="34" charset="0"/>
              </a:rPr>
              <a:t>0,84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D9D9D9"/>
                </a:solidFill>
                <a:effectLst/>
                <a:latin typeface="Calibri" panose="020F0502020204030204" pitchFamily="34" charset="0"/>
              </a:rPr>
              <a:t>0,24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D9D9D9"/>
                </a:solidFill>
                <a:effectLst/>
                <a:latin typeface="Calibri" panose="020F0502020204030204" pitchFamily="34" charset="0"/>
              </a:rPr>
              <a:t>-0,76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9E1080A-B539-9AD3-5218-7026E05B4280}"/>
              </a:ext>
            </a:extLst>
          </p:cNvPr>
          <p:cNvSpPr/>
          <p:nvPr/>
        </p:nvSpPr>
        <p:spPr>
          <a:xfrm>
            <a:off x="10018776" y="4466842"/>
            <a:ext cx="798576" cy="11475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0,09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0,29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-0,71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38640FD-D4C6-E6BE-1B0C-5B83580C4106}"/>
                  </a:ext>
                </a:extLst>
              </p:cNvPr>
              <p:cNvSpPr txBox="1"/>
              <p:nvPr/>
            </p:nvSpPr>
            <p:spPr>
              <a:xfrm>
                <a:off x="8154543" y="5720058"/>
                <a:ext cx="610362" cy="3815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38640FD-D4C6-E6BE-1B0C-5B83580C4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43" y="5720058"/>
                <a:ext cx="610362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BF393F0-C16C-EED4-4EA1-3EC2EFD7B704}"/>
                  </a:ext>
                </a:extLst>
              </p:cNvPr>
              <p:cNvSpPr txBox="1"/>
              <p:nvPr/>
            </p:nvSpPr>
            <p:spPr>
              <a:xfrm>
                <a:off x="10112883" y="5731245"/>
                <a:ext cx="61036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BF393F0-C16C-EED4-4EA1-3EC2EFD7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883" y="5731245"/>
                <a:ext cx="610362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2E4F5A16-2415-20B9-4823-D5D3B6E8A9D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9679306" y="3728084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4594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Calculamos el Output para la hoja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4"/>
              </a:xfrm>
            </p:spPr>
            <p:txBody>
              <a:bodyPr anchor="t">
                <a:normAutofit fontScale="92500"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65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−3.56−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3.8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−3.56−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2.8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−3.56−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CO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5">
                <a:extLst>
                  <a:ext uri="{FF2B5EF4-FFF2-40B4-BE49-F238E27FC236}">
                    <a16:creationId xmlns:a16="http://schemas.microsoft.com/office/drawing/2014/main" id="{58ADC122-ADA0-4FFF-E976-5CA1A98DA4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3146562"/>
                  </p:ext>
                </p:extLst>
              </p:nvPr>
            </p:nvGraphicFramePr>
            <p:xfrm>
              <a:off x="1374648" y="3429000"/>
              <a:ext cx="5699760" cy="25958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24940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1486433703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4241340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Taller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2.60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3.76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5">
                <a:extLst>
                  <a:ext uri="{FF2B5EF4-FFF2-40B4-BE49-F238E27FC236}">
                    <a16:creationId xmlns:a16="http://schemas.microsoft.com/office/drawing/2014/main" id="{58ADC122-ADA0-4FFF-E976-5CA1A98DA4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3146562"/>
                  </p:ext>
                </p:extLst>
              </p:nvPr>
            </p:nvGraphicFramePr>
            <p:xfrm>
              <a:off x="1374648" y="3429000"/>
              <a:ext cx="5699760" cy="25958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24940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1486433703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4241340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7" t="-8197" r="-300855" b="-6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Taller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2.60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3.76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850F9DBE-E8AE-25DF-0193-83A6E5FCF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92962"/>
              </p:ext>
            </p:extLst>
          </p:nvPr>
        </p:nvGraphicFramePr>
        <p:xfrm>
          <a:off x="493776" y="3429000"/>
          <a:ext cx="880872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0872">
                  <a:extLst>
                    <a:ext uri="{9D8B030D-6E8A-4147-A177-3AD203B41FA5}">
                      <a16:colId xmlns:a16="http://schemas.microsoft.com/office/drawing/2014/main" val="387465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solidFill>
                            <a:schemeClr val="tx1"/>
                          </a:solidFill>
                        </a:rPr>
                        <a:t>Nota final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5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2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3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53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27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89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2.85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6378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: esquinas redondeadas 19">
                <a:extLst>
                  <a:ext uri="{FF2B5EF4-FFF2-40B4-BE49-F238E27FC236}">
                    <a16:creationId xmlns:a16="http://schemas.microsoft.com/office/drawing/2014/main" id="{4AB618D9-A99F-4387-B065-B98DDF321275}"/>
                  </a:ext>
                </a:extLst>
              </p:cNvPr>
              <p:cNvSpPr/>
              <p:nvPr/>
            </p:nvSpPr>
            <p:spPr>
              <a:xfrm>
                <a:off x="8459724" y="3429000"/>
                <a:ext cx="1958340" cy="53949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𝑸𝒖𝒊𝒛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</m:oMath>
                  </m:oMathPara>
                </a14:m>
                <a:endParaRPr lang="es-CO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ángulo: esquinas redondeadas 19">
                <a:extLst>
                  <a:ext uri="{FF2B5EF4-FFF2-40B4-BE49-F238E27FC236}">
                    <a16:creationId xmlns:a16="http://schemas.microsoft.com/office/drawing/2014/main" id="{4AB618D9-A99F-4387-B065-B98DDF3212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724" y="3429000"/>
                <a:ext cx="1958340" cy="53949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A2821652-620C-3206-CD9E-5E0955477DF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8700136" y="3728084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B3C737E3-99F1-A19C-2E7C-11770BA8A35F}"/>
              </a:ext>
            </a:extLst>
          </p:cNvPr>
          <p:cNvSpPr/>
          <p:nvPr/>
        </p:nvSpPr>
        <p:spPr>
          <a:xfrm>
            <a:off x="8060436" y="4466842"/>
            <a:ext cx="798576" cy="11475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D9D9D9"/>
                </a:solidFill>
                <a:effectLst/>
                <a:latin typeface="Calibri" panose="020F0502020204030204" pitchFamily="34" charset="0"/>
              </a:rPr>
              <a:t>0,84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D9D9D9"/>
                </a:solidFill>
                <a:effectLst/>
                <a:latin typeface="Calibri" panose="020F0502020204030204" pitchFamily="34" charset="0"/>
              </a:rPr>
              <a:t>0,24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D9D9D9"/>
                </a:solidFill>
                <a:effectLst/>
                <a:latin typeface="Calibri" panose="020F0502020204030204" pitchFamily="34" charset="0"/>
              </a:rPr>
              <a:t>-0,76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FBBB9BF-3779-4030-98B8-C3FD32194CC0}"/>
              </a:ext>
            </a:extLst>
          </p:cNvPr>
          <p:cNvSpPr/>
          <p:nvPr/>
        </p:nvSpPr>
        <p:spPr>
          <a:xfrm>
            <a:off x="10018776" y="4466842"/>
            <a:ext cx="798576" cy="11475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0,09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0,29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-0,71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1537EEE-664C-6DB4-2D7B-941C82933EB6}"/>
                  </a:ext>
                </a:extLst>
              </p:cNvPr>
              <p:cNvSpPr txBox="1"/>
              <p:nvPr/>
            </p:nvSpPr>
            <p:spPr>
              <a:xfrm>
                <a:off x="8154543" y="5720058"/>
                <a:ext cx="610362" cy="3815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1537EEE-664C-6DB4-2D7B-941C82933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43" y="5720058"/>
                <a:ext cx="610362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11D765D6-8CEA-97A8-402B-D36B8539DA76}"/>
                  </a:ext>
                </a:extLst>
              </p:cNvPr>
              <p:cNvSpPr txBox="1"/>
              <p:nvPr/>
            </p:nvSpPr>
            <p:spPr>
              <a:xfrm>
                <a:off x="10112883" y="5731245"/>
                <a:ext cx="61036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11D765D6-8CEA-97A8-402B-D36B8539D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883" y="5731245"/>
                <a:ext cx="610362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2E001D08-FF07-8BD2-187A-268D317D69C5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rot="16200000" flipH="1">
            <a:off x="9679306" y="3728084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884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Calculamos el Output para la hoja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4"/>
              </a:xfrm>
            </p:spPr>
            <p:txBody>
              <a:bodyPr anchor="t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0.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09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0.2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−0.7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CO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5">
                <a:extLst>
                  <a:ext uri="{FF2B5EF4-FFF2-40B4-BE49-F238E27FC236}">
                    <a16:creationId xmlns:a16="http://schemas.microsoft.com/office/drawing/2014/main" id="{58ADC122-ADA0-4FFF-E976-5CA1A98DA4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6867782"/>
                  </p:ext>
                </p:extLst>
              </p:nvPr>
            </p:nvGraphicFramePr>
            <p:xfrm>
              <a:off x="1374648" y="3429000"/>
              <a:ext cx="5699760" cy="25958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24940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1486433703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4241340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Taller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2.60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3.76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5">
                <a:extLst>
                  <a:ext uri="{FF2B5EF4-FFF2-40B4-BE49-F238E27FC236}">
                    <a16:creationId xmlns:a16="http://schemas.microsoft.com/office/drawing/2014/main" id="{58ADC122-ADA0-4FFF-E976-5CA1A98DA4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6867782"/>
                  </p:ext>
                </p:extLst>
              </p:nvPr>
            </p:nvGraphicFramePr>
            <p:xfrm>
              <a:off x="1374648" y="3429000"/>
              <a:ext cx="5699760" cy="25958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24940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1486433703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1424940">
                      <a:extLst>
                        <a:ext uri="{9D8B030D-6E8A-4147-A177-3AD203B41FA5}">
                          <a16:colId xmlns:a16="http://schemas.microsoft.com/office/drawing/2014/main" val="4241340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7" t="-8197" r="-300855" b="-6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Taller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2.60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3.76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850F9DBE-E8AE-25DF-0193-83A6E5FCFE8D}"/>
              </a:ext>
            </a:extLst>
          </p:cNvPr>
          <p:cNvGraphicFramePr>
            <a:graphicFrameLocks noGrp="1"/>
          </p:cNvGraphicFramePr>
          <p:nvPr/>
        </p:nvGraphicFramePr>
        <p:xfrm>
          <a:off x="493776" y="3429000"/>
          <a:ext cx="880872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0872">
                  <a:extLst>
                    <a:ext uri="{9D8B030D-6E8A-4147-A177-3AD203B41FA5}">
                      <a16:colId xmlns:a16="http://schemas.microsoft.com/office/drawing/2014/main" val="387465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solidFill>
                            <a:schemeClr val="tx1"/>
                          </a:solidFill>
                        </a:rPr>
                        <a:t>Nota final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5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2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3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53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27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3.85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89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tx1"/>
                          </a:solidFill>
                        </a:rPr>
                        <a:t>2.85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6378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: esquinas redondeadas 19">
                <a:extLst>
                  <a:ext uri="{FF2B5EF4-FFF2-40B4-BE49-F238E27FC236}">
                    <a16:creationId xmlns:a16="http://schemas.microsoft.com/office/drawing/2014/main" id="{CB459DFE-4809-E54A-3F1E-63586FB1D0B3}"/>
                  </a:ext>
                </a:extLst>
              </p:cNvPr>
              <p:cNvSpPr/>
              <p:nvPr/>
            </p:nvSpPr>
            <p:spPr>
              <a:xfrm>
                <a:off x="8459724" y="3429000"/>
                <a:ext cx="1958340" cy="53949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𝑸𝒖𝒊𝒛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</m:oMath>
                  </m:oMathPara>
                </a14:m>
                <a:endParaRPr lang="es-CO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ángulo: esquinas redondeadas 19">
                <a:extLst>
                  <a:ext uri="{FF2B5EF4-FFF2-40B4-BE49-F238E27FC236}">
                    <a16:creationId xmlns:a16="http://schemas.microsoft.com/office/drawing/2014/main" id="{CB459DFE-4809-E54A-3F1E-63586FB1D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724" y="3429000"/>
                <a:ext cx="1958340" cy="53949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4896F48B-8606-C35C-F5FF-2BF6A9B3E0DB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8700136" y="3728084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9A0A2A5-312C-548C-E973-02F7B68CD029}"/>
              </a:ext>
            </a:extLst>
          </p:cNvPr>
          <p:cNvSpPr/>
          <p:nvPr/>
        </p:nvSpPr>
        <p:spPr>
          <a:xfrm>
            <a:off x="8060436" y="4466842"/>
            <a:ext cx="798576" cy="11475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D9D9D9"/>
                </a:solidFill>
                <a:effectLst/>
                <a:latin typeface="Calibri" panose="020F0502020204030204" pitchFamily="34" charset="0"/>
              </a:rPr>
              <a:t>0,84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D9D9D9"/>
                </a:solidFill>
                <a:effectLst/>
                <a:latin typeface="Calibri" panose="020F0502020204030204" pitchFamily="34" charset="0"/>
              </a:rPr>
              <a:t>0,24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D9D9D9"/>
                </a:solidFill>
                <a:effectLst/>
                <a:latin typeface="Calibri" panose="020F0502020204030204" pitchFamily="34" charset="0"/>
              </a:rPr>
              <a:t>-0,76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086083F3-53ED-9B4F-7FB8-5D7E72C73FAF}"/>
              </a:ext>
            </a:extLst>
          </p:cNvPr>
          <p:cNvSpPr/>
          <p:nvPr/>
        </p:nvSpPr>
        <p:spPr>
          <a:xfrm>
            <a:off x="10018776" y="4466842"/>
            <a:ext cx="798576" cy="11475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0,09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0,29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-0,71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023791C-B917-D05F-0619-CA16DF9260BD}"/>
                  </a:ext>
                </a:extLst>
              </p:cNvPr>
              <p:cNvSpPr txBox="1"/>
              <p:nvPr/>
            </p:nvSpPr>
            <p:spPr>
              <a:xfrm>
                <a:off x="8154543" y="5720058"/>
                <a:ext cx="610362" cy="3815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023791C-B917-D05F-0619-CA16DF926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43" y="5720058"/>
                <a:ext cx="610362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7BCF180-FB47-77E4-2E19-7CDD1F3003E9}"/>
                  </a:ext>
                </a:extLst>
              </p:cNvPr>
              <p:cNvSpPr txBox="1"/>
              <p:nvPr/>
            </p:nvSpPr>
            <p:spPr>
              <a:xfrm>
                <a:off x="10112883" y="5731245"/>
                <a:ext cx="61036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7BCF180-FB47-77E4-2E19-7CDD1F300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883" y="5731245"/>
                <a:ext cx="610362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400013C3-5C04-ABFD-F01E-FA9D2586EF46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rot="16200000" flipH="1">
            <a:off x="9679306" y="3728084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110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EEDFC-36E6-A438-610F-66C01A4E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96B763-D499-4C39-8F16-F7C1F2E6D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346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Calculamos el Output para la hoja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47743"/>
              </a:xfrm>
            </p:spPr>
            <p:txBody>
              <a:bodyPr anchor="t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0.</m:t>
                                      </m:r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09</m:t>
                                      </m:r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0.2</m:t>
                                      </m:r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−0.7</m:t>
                                      </m:r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CO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0.</m:t>
                                          </m:r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09</m:t>
                                          </m:r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0.2</m:t>
                                          </m:r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−0.7</m:t>
                                          </m:r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s-CO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09−0.29+0.71+3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47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678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6129"/>
                <a:ext cx="10515600" cy="539496"/>
              </a:xfrm>
            </p:spPr>
            <p:txBody>
              <a:bodyPr anchor="t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s-CO" b="1" dirty="0"/>
                  <a:t>Ejercicio: Calcular la predicción para la segunda hoja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s-CO" b="1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6129"/>
                <a:ext cx="10515600" cy="539496"/>
              </a:xfrm>
              <a:blipFill>
                <a:blip r:embed="rId2"/>
                <a:stretch>
                  <a:fillRect t="-11364" b="-2954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: esquinas redondeadas 2">
                <a:extLst>
                  <a:ext uri="{FF2B5EF4-FFF2-40B4-BE49-F238E27FC236}">
                    <a16:creationId xmlns:a16="http://schemas.microsoft.com/office/drawing/2014/main" id="{234D02BC-B601-2EEC-292B-2F04B6F924B6}"/>
                  </a:ext>
                </a:extLst>
              </p:cNvPr>
              <p:cNvSpPr/>
              <p:nvPr/>
            </p:nvSpPr>
            <p:spPr>
              <a:xfrm>
                <a:off x="5116830" y="2350008"/>
                <a:ext cx="1958340" cy="53949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𝑸𝒖𝒊𝒛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</m:oMath>
                  </m:oMathPara>
                </a14:m>
                <a:endParaRPr lang="es-CO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ángulo: esquinas redondeadas 2">
                <a:extLst>
                  <a:ext uri="{FF2B5EF4-FFF2-40B4-BE49-F238E27FC236}">
                    <a16:creationId xmlns:a16="http://schemas.microsoft.com/office/drawing/2014/main" id="{234D02BC-B601-2EEC-292B-2F04B6F92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830" y="2350008"/>
                <a:ext cx="1958340" cy="53949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F156480E-9F30-6BDD-A0A5-89AF12D2770B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5357242" y="2649092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495D7B9-84D4-2B2F-382B-E6BB46FF18BF}"/>
              </a:ext>
            </a:extLst>
          </p:cNvPr>
          <p:cNvSpPr/>
          <p:nvPr/>
        </p:nvSpPr>
        <p:spPr>
          <a:xfrm>
            <a:off x="4717542" y="3387850"/>
            <a:ext cx="798576" cy="11475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0.84</a:t>
            </a:r>
            <a:br>
              <a:rPr lang="es-CO" dirty="0">
                <a:solidFill>
                  <a:schemeClr val="tx1"/>
                </a:solidFill>
              </a:rPr>
            </a:br>
            <a:r>
              <a:rPr lang="es-CO" dirty="0">
                <a:solidFill>
                  <a:schemeClr val="tx1"/>
                </a:solidFill>
              </a:rPr>
              <a:t>0.24</a:t>
            </a:r>
            <a:br>
              <a:rPr lang="es-CO" dirty="0">
                <a:solidFill>
                  <a:schemeClr val="tx1"/>
                </a:solidFill>
              </a:rPr>
            </a:br>
            <a:r>
              <a:rPr lang="es-CO" dirty="0">
                <a:solidFill>
                  <a:schemeClr val="tx1"/>
                </a:solidFill>
              </a:rPr>
              <a:t>-0.76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A799562-95ED-047C-EF73-CBEE28EEB292}"/>
              </a:ext>
            </a:extLst>
          </p:cNvPr>
          <p:cNvSpPr/>
          <p:nvPr/>
        </p:nvSpPr>
        <p:spPr>
          <a:xfrm>
            <a:off x="6675882" y="3387850"/>
            <a:ext cx="798576" cy="11475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0.09</a:t>
            </a:r>
            <a:br>
              <a:rPr lang="es-CO" dirty="0">
                <a:solidFill>
                  <a:schemeClr val="tx1"/>
                </a:solidFill>
              </a:rPr>
            </a:br>
            <a:r>
              <a:rPr lang="es-CO" dirty="0">
                <a:solidFill>
                  <a:schemeClr val="tx1"/>
                </a:solidFill>
              </a:rPr>
              <a:t>0.29</a:t>
            </a:r>
            <a:br>
              <a:rPr lang="es-CO" dirty="0">
                <a:solidFill>
                  <a:schemeClr val="tx1"/>
                </a:solidFill>
              </a:rPr>
            </a:br>
            <a:r>
              <a:rPr lang="es-CO" dirty="0">
                <a:solidFill>
                  <a:schemeClr val="tx1"/>
                </a:solidFill>
              </a:rPr>
              <a:t>-0.71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6440D255-2036-6945-9934-DDB16BF88E59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6336412" y="2649092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5D96079-6635-E6E3-DD61-1C04C63AAA8F}"/>
                  </a:ext>
                </a:extLst>
              </p:cNvPr>
              <p:cNvSpPr txBox="1"/>
              <p:nvPr/>
            </p:nvSpPr>
            <p:spPr>
              <a:xfrm>
                <a:off x="4811649" y="4641066"/>
                <a:ext cx="61036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5D96079-6635-E6E3-DD61-1C04C63AA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649" y="4641066"/>
                <a:ext cx="610362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CC28D15-7565-BA6E-A0A0-3508FAB90D65}"/>
                  </a:ext>
                </a:extLst>
              </p:cNvPr>
              <p:cNvSpPr txBox="1"/>
              <p:nvPr/>
            </p:nvSpPr>
            <p:spPr>
              <a:xfrm>
                <a:off x="6769989" y="4652253"/>
                <a:ext cx="61036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CC28D15-7565-BA6E-A0A0-3508FAB90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989" y="4652253"/>
                <a:ext cx="610362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CE52B29-47CE-40CA-95C7-7549369BC4A4}"/>
                  </a:ext>
                </a:extLst>
              </p:cNvPr>
              <p:cNvSpPr txBox="1"/>
              <p:nvPr/>
            </p:nvSpPr>
            <p:spPr>
              <a:xfrm>
                <a:off x="4359402" y="5128224"/>
                <a:ext cx="15148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CE52B29-47CE-40CA-95C7-7549369BC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402" y="5128224"/>
                <a:ext cx="1514856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13BF57F-E8DA-18F8-08D3-23D91D3A6564}"/>
                  </a:ext>
                </a:extLst>
              </p:cNvPr>
              <p:cNvSpPr txBox="1"/>
              <p:nvPr/>
            </p:nvSpPr>
            <p:spPr>
              <a:xfrm>
                <a:off x="6176772" y="5150598"/>
                <a:ext cx="17967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13BF57F-E8DA-18F8-08D3-23D91D3A6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772" y="5150598"/>
                <a:ext cx="1796796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C5CFAA-7241-F1BF-CC29-31F8774C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O" dirty="0"/>
              <a:t>Intuición: Es un </a:t>
            </a:r>
            <a:r>
              <a:rPr lang="es-CO" b="1" dirty="0"/>
              <a:t>ensamble</a:t>
            </a:r>
            <a:r>
              <a:rPr lang="es-CO" dirty="0"/>
              <a:t> de modelos de </a:t>
            </a:r>
            <a:r>
              <a:rPr lang="es-CO" b="1" dirty="0"/>
              <a:t>predicción débiles </a:t>
            </a:r>
            <a:r>
              <a:rPr lang="es-CO" dirty="0"/>
              <a:t>que típicamente son árboles de decisión.</a:t>
            </a:r>
          </a:p>
        </p:txBody>
      </p:sp>
    </p:spTree>
    <p:extLst>
      <p:ext uri="{BB962C8B-B14F-4D97-AF65-F5344CB8AC3E}">
        <p14:creationId xmlns:p14="http://schemas.microsoft.com/office/powerpoint/2010/main" val="27630162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6129"/>
                <a:ext cx="10515600" cy="539496"/>
              </a:xfrm>
            </p:spPr>
            <p:txBody>
              <a:bodyPr anchor="t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s-CO" b="1" dirty="0"/>
                  <a:t>Ejercicio: Calcular la predicción para la segunda hoja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s-CO" b="1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6129"/>
                <a:ext cx="10515600" cy="539496"/>
              </a:xfrm>
              <a:blipFill>
                <a:blip r:embed="rId2"/>
                <a:stretch>
                  <a:fillRect t="-11364" b="-2954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: esquinas redondeadas 2">
                <a:extLst>
                  <a:ext uri="{FF2B5EF4-FFF2-40B4-BE49-F238E27FC236}">
                    <a16:creationId xmlns:a16="http://schemas.microsoft.com/office/drawing/2014/main" id="{234D02BC-B601-2EEC-292B-2F04B6F924B6}"/>
                  </a:ext>
                </a:extLst>
              </p:cNvPr>
              <p:cNvSpPr/>
              <p:nvPr/>
            </p:nvSpPr>
            <p:spPr>
              <a:xfrm>
                <a:off x="5116830" y="2350008"/>
                <a:ext cx="1958340" cy="53949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𝑸𝒖𝒊𝒛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</m:oMath>
                  </m:oMathPara>
                </a14:m>
                <a:endParaRPr lang="es-CO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ángulo: esquinas redondeadas 2">
                <a:extLst>
                  <a:ext uri="{FF2B5EF4-FFF2-40B4-BE49-F238E27FC236}">
                    <a16:creationId xmlns:a16="http://schemas.microsoft.com/office/drawing/2014/main" id="{234D02BC-B601-2EEC-292B-2F04B6F92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830" y="2350008"/>
                <a:ext cx="1958340" cy="53949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F156480E-9F30-6BDD-A0A5-89AF12D2770B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5357242" y="2649092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495D7B9-84D4-2B2F-382B-E6BB46FF18BF}"/>
              </a:ext>
            </a:extLst>
          </p:cNvPr>
          <p:cNvSpPr/>
          <p:nvPr/>
        </p:nvSpPr>
        <p:spPr>
          <a:xfrm>
            <a:off x="4717542" y="3387850"/>
            <a:ext cx="798576" cy="11475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0.84</a:t>
            </a:r>
            <a:br>
              <a:rPr lang="es-CO" dirty="0">
                <a:solidFill>
                  <a:schemeClr val="tx1"/>
                </a:solidFill>
              </a:rPr>
            </a:br>
            <a:r>
              <a:rPr lang="es-CO" dirty="0">
                <a:solidFill>
                  <a:schemeClr val="tx1"/>
                </a:solidFill>
              </a:rPr>
              <a:t>0.24</a:t>
            </a:r>
            <a:br>
              <a:rPr lang="es-CO" dirty="0">
                <a:solidFill>
                  <a:schemeClr val="tx1"/>
                </a:solidFill>
              </a:rPr>
            </a:br>
            <a:r>
              <a:rPr lang="es-CO" dirty="0">
                <a:solidFill>
                  <a:schemeClr val="tx1"/>
                </a:solidFill>
              </a:rPr>
              <a:t>-0.76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A799562-95ED-047C-EF73-CBEE28EEB292}"/>
              </a:ext>
            </a:extLst>
          </p:cNvPr>
          <p:cNvSpPr/>
          <p:nvPr/>
        </p:nvSpPr>
        <p:spPr>
          <a:xfrm>
            <a:off x="6675882" y="3387850"/>
            <a:ext cx="798576" cy="11475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0.09</a:t>
            </a:r>
            <a:br>
              <a:rPr lang="es-CO" dirty="0">
                <a:solidFill>
                  <a:schemeClr val="tx1"/>
                </a:solidFill>
              </a:rPr>
            </a:br>
            <a:r>
              <a:rPr lang="es-CO" dirty="0">
                <a:solidFill>
                  <a:schemeClr val="tx1"/>
                </a:solidFill>
              </a:rPr>
              <a:t>0.29</a:t>
            </a:r>
            <a:br>
              <a:rPr lang="es-CO" dirty="0">
                <a:solidFill>
                  <a:schemeClr val="tx1"/>
                </a:solidFill>
              </a:rPr>
            </a:br>
            <a:r>
              <a:rPr lang="es-CO" dirty="0">
                <a:solidFill>
                  <a:schemeClr val="tx1"/>
                </a:solidFill>
              </a:rPr>
              <a:t>-0.71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6440D255-2036-6945-9934-DDB16BF88E59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6336412" y="2649092"/>
            <a:ext cx="498346" cy="9791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5D96079-6635-E6E3-DD61-1C04C63AAA8F}"/>
                  </a:ext>
                </a:extLst>
              </p:cNvPr>
              <p:cNvSpPr txBox="1"/>
              <p:nvPr/>
            </p:nvSpPr>
            <p:spPr>
              <a:xfrm>
                <a:off x="4811649" y="4641066"/>
                <a:ext cx="61036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5D96079-6635-E6E3-DD61-1C04C63AA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649" y="4641066"/>
                <a:ext cx="610362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CC28D15-7565-BA6E-A0A0-3508FAB90D65}"/>
                  </a:ext>
                </a:extLst>
              </p:cNvPr>
              <p:cNvSpPr txBox="1"/>
              <p:nvPr/>
            </p:nvSpPr>
            <p:spPr>
              <a:xfrm>
                <a:off x="6769989" y="4652253"/>
                <a:ext cx="61036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CC28D15-7565-BA6E-A0A0-3508FAB90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989" y="4652253"/>
                <a:ext cx="610362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CE52B29-47CE-40CA-95C7-7549369BC4A4}"/>
                  </a:ext>
                </a:extLst>
              </p:cNvPr>
              <p:cNvSpPr txBox="1"/>
              <p:nvPr/>
            </p:nvSpPr>
            <p:spPr>
              <a:xfrm>
                <a:off x="2069592" y="5150598"/>
                <a:ext cx="6094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CE52B29-47CE-40CA-95C7-7549369BC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592" y="5150598"/>
                <a:ext cx="6094476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13BF57F-E8DA-18F8-08D3-23D91D3A6564}"/>
                  </a:ext>
                </a:extLst>
              </p:cNvPr>
              <p:cNvSpPr txBox="1"/>
              <p:nvPr/>
            </p:nvSpPr>
            <p:spPr>
              <a:xfrm>
                <a:off x="4027932" y="5150598"/>
                <a:ext cx="6094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13BF57F-E8DA-18F8-08D3-23D91D3A6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932" y="5150598"/>
                <a:ext cx="6094476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>
            <a:extLst>
              <a:ext uri="{FF2B5EF4-FFF2-40B4-BE49-F238E27FC236}">
                <a16:creationId xmlns:a16="http://schemas.microsoft.com/office/drawing/2014/main" id="{F2AACB84-04D4-9AE5-4B82-5BF714C5C139}"/>
              </a:ext>
            </a:extLst>
          </p:cNvPr>
          <p:cNvSpPr/>
          <p:nvPr/>
        </p:nvSpPr>
        <p:spPr>
          <a:xfrm>
            <a:off x="4206240" y="5150598"/>
            <a:ext cx="3831336" cy="381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C0E96FA-CA1E-2451-2424-2714BC975DCE}"/>
              </a:ext>
            </a:extLst>
          </p:cNvPr>
          <p:cNvSpPr txBox="1"/>
          <p:nvPr/>
        </p:nvSpPr>
        <p:spPr>
          <a:xfrm>
            <a:off x="3074670" y="5774482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/>
              <a:t>¡Las predicciones son el promedio de los pseudo-residuales por hoja!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252120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O" dirty="0"/>
                  <a:t>Paso 4: Actualizar la predicción de la iteración 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𝑗𝑚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Scared Hamster | Know Your Meme">
            <a:extLst>
              <a:ext uri="{FF2B5EF4-FFF2-40B4-BE49-F238E27FC236}">
                <a16:creationId xmlns:a16="http://schemas.microsoft.com/office/drawing/2014/main" id="{A1066DD3-B1D6-B849-602F-A19A31078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76" y="4327461"/>
            <a:ext cx="3849624" cy="216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159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O" dirty="0"/>
                  <a:t>Paso 4: Actualizar la predicción de la iteración 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𝑗𝑚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735935F4-574A-5BBF-A5C2-A3B9089917C5}"/>
              </a:ext>
            </a:extLst>
          </p:cNvPr>
          <p:cNvSpPr txBox="1"/>
          <p:nvPr/>
        </p:nvSpPr>
        <p:spPr>
          <a:xfrm>
            <a:off x="2737866" y="4001294"/>
            <a:ext cx="1459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/>
              <a:t>Predicción en la iteración 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2F9569A-05C4-4B4E-8B80-4303D4EE00BD}"/>
              </a:ext>
            </a:extLst>
          </p:cNvPr>
          <p:cNvSpPr txBox="1"/>
          <p:nvPr/>
        </p:nvSpPr>
        <p:spPr>
          <a:xfrm>
            <a:off x="3960114" y="4782562"/>
            <a:ext cx="1654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/>
              <a:t>Predicción en la iteración m-1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95E701E-1476-7820-A4DA-437DE8B036D5}"/>
              </a:ext>
            </a:extLst>
          </p:cNvPr>
          <p:cNvCxnSpPr>
            <a:cxnSpLocks/>
          </p:cNvCxnSpPr>
          <p:nvPr/>
        </p:nvCxnSpPr>
        <p:spPr>
          <a:xfrm>
            <a:off x="3511296" y="3758184"/>
            <a:ext cx="0" cy="3108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7EBD636-20E9-3FBF-3D8B-84E0E9B4AF4F}"/>
              </a:ext>
            </a:extLst>
          </p:cNvPr>
          <p:cNvCxnSpPr>
            <a:cxnSpLocks/>
          </p:cNvCxnSpPr>
          <p:nvPr/>
        </p:nvCxnSpPr>
        <p:spPr>
          <a:xfrm>
            <a:off x="4852416" y="3845846"/>
            <a:ext cx="0" cy="936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50FFD1C-486F-5061-075F-E01F078C9708}"/>
              </a:ext>
            </a:extLst>
          </p:cNvPr>
          <p:cNvCxnSpPr>
            <a:cxnSpLocks/>
          </p:cNvCxnSpPr>
          <p:nvPr/>
        </p:nvCxnSpPr>
        <p:spPr>
          <a:xfrm>
            <a:off x="7903464" y="4001294"/>
            <a:ext cx="0" cy="936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9C9AA59-870B-C274-610C-065313099D1C}"/>
              </a:ext>
            </a:extLst>
          </p:cNvPr>
          <p:cNvSpPr txBox="1"/>
          <p:nvPr/>
        </p:nvSpPr>
        <p:spPr>
          <a:xfrm>
            <a:off x="7072503" y="5015547"/>
            <a:ext cx="16543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/>
              <a:t>Predicción resultante del árbol de decisión de la iteración m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E1DC325-11BB-8E89-BC93-9A0569573EF8}"/>
              </a:ext>
            </a:extLst>
          </p:cNvPr>
          <p:cNvCxnSpPr>
            <a:cxnSpLocks/>
          </p:cNvCxnSpPr>
          <p:nvPr/>
        </p:nvCxnSpPr>
        <p:spPr>
          <a:xfrm>
            <a:off x="6236208" y="3758184"/>
            <a:ext cx="0" cy="1593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B66BFC-FEB1-A97C-567B-FD60284EA7C5}"/>
              </a:ext>
            </a:extLst>
          </p:cNvPr>
          <p:cNvSpPr txBox="1"/>
          <p:nvPr/>
        </p:nvSpPr>
        <p:spPr>
          <a:xfrm>
            <a:off x="5418201" y="5365423"/>
            <a:ext cx="1654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/>
              <a:t>Learning </a:t>
            </a:r>
          </a:p>
          <a:p>
            <a:pPr algn="ctr"/>
            <a:r>
              <a:rPr lang="es-CO" dirty="0" err="1"/>
              <a:t>Rate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3323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O" dirty="0"/>
                  <a:t>Paso 4: Actualizar la predicción de la iteración 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𝑗𝑚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50FFD1C-486F-5061-075F-E01F078C9708}"/>
              </a:ext>
            </a:extLst>
          </p:cNvPr>
          <p:cNvCxnSpPr>
            <a:cxnSpLocks/>
          </p:cNvCxnSpPr>
          <p:nvPr/>
        </p:nvCxnSpPr>
        <p:spPr>
          <a:xfrm>
            <a:off x="6586728" y="4275614"/>
            <a:ext cx="0" cy="936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9C9AA59-870B-C274-610C-065313099D1C}"/>
              </a:ext>
            </a:extLst>
          </p:cNvPr>
          <p:cNvSpPr txBox="1"/>
          <p:nvPr/>
        </p:nvSpPr>
        <p:spPr>
          <a:xfrm>
            <a:off x="5025962" y="5388570"/>
            <a:ext cx="31215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/>
              <a:t>En caso de que alguna observación i quede en muchas hojas</a:t>
            </a:r>
          </a:p>
        </p:txBody>
      </p:sp>
    </p:spTree>
    <p:extLst>
      <p:ext uri="{BB962C8B-B14F-4D97-AF65-F5344CB8AC3E}">
        <p14:creationId xmlns:p14="http://schemas.microsoft.com/office/powerpoint/2010/main" val="29094570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83070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O" dirty="0"/>
                  <a:t>Paso 4: Actualizar la predicción de la iteración 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83070"/>
              </a:xfrm>
              <a:blipFill>
                <a:blip r:embed="rId2"/>
                <a:stretch>
                  <a:fillRect l="-1043" t="-7965" b="-88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5EE954A-06AB-08B1-3ED5-BB87EC6B505A}"/>
                  </a:ext>
                </a:extLst>
              </p:cNvPr>
              <p:cNvSpPr txBox="1"/>
              <p:nvPr/>
            </p:nvSpPr>
            <p:spPr>
              <a:xfrm>
                <a:off x="2334006" y="4348701"/>
                <a:ext cx="1387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5EE954A-06AB-08B1-3ED5-BB87EC6B5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06" y="4348701"/>
                <a:ext cx="138760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22FA0458-CF32-09C6-43E3-5AFF2AAB0073}"/>
                  </a:ext>
                </a:extLst>
              </p:cNvPr>
              <p:cNvSpPr/>
              <p:nvPr/>
            </p:nvSpPr>
            <p:spPr>
              <a:xfrm>
                <a:off x="3721608" y="4382056"/>
                <a:ext cx="1746504" cy="5394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𝟓𝟔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22FA0458-CF32-09C6-43E3-5AFF2AAB0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608" y="4382056"/>
                <a:ext cx="1746504" cy="53949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2BEA96A-C1CF-52E1-542E-0D4688629AE9}"/>
                  </a:ext>
                </a:extLst>
              </p:cNvPr>
              <p:cNvSpPr txBox="1"/>
              <p:nvPr/>
            </p:nvSpPr>
            <p:spPr>
              <a:xfrm>
                <a:off x="4189095" y="3945256"/>
                <a:ext cx="811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s-E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2BEA96A-C1CF-52E1-542E-0D4688629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095" y="3945256"/>
                <a:ext cx="8115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067EE45-DD7E-4884-8BC4-379678108B48}"/>
                  </a:ext>
                </a:extLst>
              </p:cNvPr>
              <p:cNvSpPr txBox="1"/>
              <p:nvPr/>
            </p:nvSpPr>
            <p:spPr>
              <a:xfrm>
                <a:off x="5505450" y="4348701"/>
                <a:ext cx="11224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067EE45-DD7E-4884-8BC4-379678108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450" y="4348701"/>
                <a:ext cx="112242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2C73C22E-AB39-F9EF-2D11-B1177A771B4B}"/>
              </a:ext>
            </a:extLst>
          </p:cNvPr>
          <p:cNvGrpSpPr/>
          <p:nvPr/>
        </p:nvGrpSpPr>
        <p:grpSpPr>
          <a:xfrm>
            <a:off x="6432423" y="2763740"/>
            <a:ext cx="3614166" cy="3169922"/>
            <a:chOff x="6203823" y="2737677"/>
            <a:chExt cx="3614166" cy="3169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ángulo: esquinas redondeadas 12">
                  <a:extLst>
                    <a:ext uri="{FF2B5EF4-FFF2-40B4-BE49-F238E27FC236}">
                      <a16:creationId xmlns:a16="http://schemas.microsoft.com/office/drawing/2014/main" id="{866FA2B3-7F52-2FB3-BB6D-A7E1D482C023}"/>
                    </a:ext>
                  </a:extLst>
                </p:cNvPr>
                <p:cNvSpPr/>
                <p:nvPr/>
              </p:nvSpPr>
              <p:spPr>
                <a:xfrm>
                  <a:off x="6961251" y="2737677"/>
                  <a:ext cx="1958340" cy="539496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𝑸𝒖𝒊𝒛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𝟒𝟓</m:t>
                        </m:r>
                      </m:oMath>
                    </m:oMathPara>
                  </a14:m>
                  <a:endParaRPr lang="es-CO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ángulo: esquinas redondeadas 12">
                  <a:extLst>
                    <a:ext uri="{FF2B5EF4-FFF2-40B4-BE49-F238E27FC236}">
                      <a16:creationId xmlns:a16="http://schemas.microsoft.com/office/drawing/2014/main" id="{866FA2B3-7F52-2FB3-BB6D-A7E1D482C0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1251" y="2737677"/>
                  <a:ext cx="1958340" cy="539496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ector: angular 13">
              <a:extLst>
                <a:ext uri="{FF2B5EF4-FFF2-40B4-BE49-F238E27FC236}">
                  <a16:creationId xmlns:a16="http://schemas.microsoft.com/office/drawing/2014/main" id="{2677F851-19E3-621C-5DAF-674173D19719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rot="5400000">
              <a:off x="7201663" y="3036761"/>
              <a:ext cx="498346" cy="9791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E51FA185-6524-B4D0-EDC4-6420B7BA8680}"/>
                </a:ext>
              </a:extLst>
            </p:cNvPr>
            <p:cNvSpPr/>
            <p:nvPr/>
          </p:nvSpPr>
          <p:spPr>
            <a:xfrm>
              <a:off x="6561963" y="3775519"/>
              <a:ext cx="798576" cy="11475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0.84</a:t>
              </a:r>
              <a:br>
                <a:rPr lang="es-CO" dirty="0">
                  <a:solidFill>
                    <a:schemeClr val="tx1"/>
                  </a:solidFill>
                </a:rPr>
              </a:br>
              <a:r>
                <a:rPr lang="es-CO" dirty="0">
                  <a:solidFill>
                    <a:schemeClr val="tx1"/>
                  </a:solidFill>
                </a:rPr>
                <a:t>0.24</a:t>
              </a:r>
              <a:br>
                <a:rPr lang="es-CO" dirty="0">
                  <a:solidFill>
                    <a:schemeClr val="tx1"/>
                  </a:solidFill>
                </a:rPr>
              </a:br>
              <a:r>
                <a:rPr lang="es-CO" dirty="0">
                  <a:solidFill>
                    <a:schemeClr val="tx1"/>
                  </a:solidFill>
                </a:rPr>
                <a:t>-0.76</a:t>
              </a:r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FFAE1479-5B70-88D0-6041-36C0BD5513FD}"/>
                </a:ext>
              </a:extLst>
            </p:cNvPr>
            <p:cNvSpPr/>
            <p:nvPr/>
          </p:nvSpPr>
          <p:spPr>
            <a:xfrm>
              <a:off x="8520303" y="3775519"/>
              <a:ext cx="798576" cy="114757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0.09</a:t>
              </a:r>
              <a:br>
                <a:rPr lang="es-CO" dirty="0">
                  <a:solidFill>
                    <a:schemeClr val="tx1"/>
                  </a:solidFill>
                </a:rPr>
              </a:br>
              <a:r>
                <a:rPr lang="es-CO" dirty="0">
                  <a:solidFill>
                    <a:schemeClr val="tx1"/>
                  </a:solidFill>
                </a:rPr>
                <a:t>0.29</a:t>
              </a:r>
              <a:br>
                <a:rPr lang="es-CO" dirty="0">
                  <a:solidFill>
                    <a:schemeClr val="tx1"/>
                  </a:solidFill>
                </a:rPr>
              </a:br>
              <a:r>
                <a:rPr lang="es-CO" dirty="0">
                  <a:solidFill>
                    <a:schemeClr val="tx1"/>
                  </a:solidFill>
                </a:rPr>
                <a:t>-0.71</a:t>
              </a:r>
            </a:p>
          </p:txBody>
        </p:sp>
        <p:cxnSp>
          <p:nvCxnSpPr>
            <p:cNvPr id="17" name="Conector: angular 16">
              <a:extLst>
                <a:ext uri="{FF2B5EF4-FFF2-40B4-BE49-F238E27FC236}">
                  <a16:creationId xmlns:a16="http://schemas.microsoft.com/office/drawing/2014/main" id="{9EFD0B0D-22D2-2AA4-58AB-95C0BE9C3B32}"/>
                </a:ext>
              </a:extLst>
            </p:cNvPr>
            <p:cNvCxnSpPr>
              <a:cxnSpLocks/>
              <a:stCxn id="13" idx="2"/>
              <a:endCxn id="16" idx="0"/>
            </p:cNvCxnSpPr>
            <p:nvPr/>
          </p:nvCxnSpPr>
          <p:spPr>
            <a:xfrm rot="16200000" flipH="1">
              <a:off x="8180833" y="3036761"/>
              <a:ext cx="498346" cy="9791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E994496D-74A9-966C-8676-5D1BA70B647B}"/>
                    </a:ext>
                  </a:extLst>
                </p:cNvPr>
                <p:cNvSpPr txBox="1"/>
                <p:nvPr/>
              </p:nvSpPr>
              <p:spPr>
                <a:xfrm>
                  <a:off x="6656070" y="5028735"/>
                  <a:ext cx="610362" cy="381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E994496D-74A9-966C-8676-5D1BA70B6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070" y="5028735"/>
                  <a:ext cx="610362" cy="3815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B06B65BB-DA90-34D8-6CBC-ABF5E78999BB}"/>
                    </a:ext>
                  </a:extLst>
                </p:cNvPr>
                <p:cNvSpPr txBox="1"/>
                <p:nvPr/>
              </p:nvSpPr>
              <p:spPr>
                <a:xfrm>
                  <a:off x="8614410" y="5039922"/>
                  <a:ext cx="610362" cy="381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B06B65BB-DA90-34D8-6CBC-ABF5E7899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410" y="5039922"/>
                  <a:ext cx="610362" cy="38151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12951F1E-D28E-E799-39E6-0C1E19809508}"/>
                    </a:ext>
                  </a:extLst>
                </p:cNvPr>
                <p:cNvSpPr txBox="1"/>
                <p:nvPr/>
              </p:nvSpPr>
              <p:spPr>
                <a:xfrm>
                  <a:off x="6203823" y="5515893"/>
                  <a:ext cx="15148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12951F1E-D28E-E799-39E6-0C1E19809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823" y="5515893"/>
                  <a:ext cx="151485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840F7BAE-09BB-80E6-72CA-B86077DB0B19}"/>
                    </a:ext>
                  </a:extLst>
                </p:cNvPr>
                <p:cNvSpPr txBox="1"/>
                <p:nvPr/>
              </p:nvSpPr>
              <p:spPr>
                <a:xfrm>
                  <a:off x="8021193" y="5538267"/>
                  <a:ext cx="179679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840F7BAE-09BB-80E6-72CA-B86077DB0B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193" y="5538267"/>
                  <a:ext cx="179679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8678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83070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O" dirty="0"/>
                  <a:t>Paso 4: Actualizar la predicción de la iteración 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AC5CFAA-7241-F1BF-CC29-31F8774C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83070"/>
              </a:xfrm>
              <a:blipFill>
                <a:blip r:embed="rId2"/>
                <a:stretch>
                  <a:fillRect l="-1043" t="-7965" b="-88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5EE954A-06AB-08B1-3ED5-BB87EC6B505A}"/>
                  </a:ext>
                </a:extLst>
              </p:cNvPr>
              <p:cNvSpPr txBox="1"/>
              <p:nvPr/>
            </p:nvSpPr>
            <p:spPr>
              <a:xfrm>
                <a:off x="2334006" y="4348701"/>
                <a:ext cx="1387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5EE954A-06AB-08B1-3ED5-BB87EC6B5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06" y="4348701"/>
                <a:ext cx="138760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22FA0458-CF32-09C6-43E3-5AFF2AAB0073}"/>
                  </a:ext>
                </a:extLst>
              </p:cNvPr>
              <p:cNvSpPr/>
              <p:nvPr/>
            </p:nvSpPr>
            <p:spPr>
              <a:xfrm>
                <a:off x="3721608" y="4382056"/>
                <a:ext cx="1746504" cy="5394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𝟓𝟔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22FA0458-CF32-09C6-43E3-5AFF2AAB0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608" y="4382056"/>
                <a:ext cx="1746504" cy="53949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2BEA96A-C1CF-52E1-542E-0D4688629AE9}"/>
                  </a:ext>
                </a:extLst>
              </p:cNvPr>
              <p:cNvSpPr txBox="1"/>
              <p:nvPr/>
            </p:nvSpPr>
            <p:spPr>
              <a:xfrm>
                <a:off x="4189095" y="3945256"/>
                <a:ext cx="811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s-E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2BEA96A-C1CF-52E1-542E-0D4688629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095" y="3945256"/>
                <a:ext cx="8115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067EE45-DD7E-4884-8BC4-379678108B48}"/>
                  </a:ext>
                </a:extLst>
              </p:cNvPr>
              <p:cNvSpPr txBox="1"/>
              <p:nvPr/>
            </p:nvSpPr>
            <p:spPr>
              <a:xfrm>
                <a:off x="5455921" y="4348701"/>
                <a:ext cx="138760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+ 0.8×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067EE45-DD7E-4884-8BC4-379678108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1" y="4348701"/>
                <a:ext cx="138760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2C73C22E-AB39-F9EF-2D11-B1177A771B4B}"/>
              </a:ext>
            </a:extLst>
          </p:cNvPr>
          <p:cNvGrpSpPr/>
          <p:nvPr/>
        </p:nvGrpSpPr>
        <p:grpSpPr>
          <a:xfrm>
            <a:off x="6663311" y="2797095"/>
            <a:ext cx="3614166" cy="3169922"/>
            <a:chOff x="6203823" y="2737677"/>
            <a:chExt cx="3614166" cy="3169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ángulo: esquinas redondeadas 12">
                  <a:extLst>
                    <a:ext uri="{FF2B5EF4-FFF2-40B4-BE49-F238E27FC236}">
                      <a16:creationId xmlns:a16="http://schemas.microsoft.com/office/drawing/2014/main" id="{866FA2B3-7F52-2FB3-BB6D-A7E1D482C023}"/>
                    </a:ext>
                  </a:extLst>
                </p:cNvPr>
                <p:cNvSpPr/>
                <p:nvPr/>
              </p:nvSpPr>
              <p:spPr>
                <a:xfrm>
                  <a:off x="6961251" y="2737677"/>
                  <a:ext cx="1958340" cy="539496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𝑸𝒖𝒊𝒛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𝟒𝟓</m:t>
                        </m:r>
                      </m:oMath>
                    </m:oMathPara>
                  </a14:m>
                  <a:endParaRPr lang="es-CO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ángulo: esquinas redondeadas 12">
                  <a:extLst>
                    <a:ext uri="{FF2B5EF4-FFF2-40B4-BE49-F238E27FC236}">
                      <a16:creationId xmlns:a16="http://schemas.microsoft.com/office/drawing/2014/main" id="{866FA2B3-7F52-2FB3-BB6D-A7E1D482C0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1251" y="2737677"/>
                  <a:ext cx="1958340" cy="539496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ector: angular 13">
              <a:extLst>
                <a:ext uri="{FF2B5EF4-FFF2-40B4-BE49-F238E27FC236}">
                  <a16:creationId xmlns:a16="http://schemas.microsoft.com/office/drawing/2014/main" id="{2677F851-19E3-621C-5DAF-674173D19719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rot="5400000">
              <a:off x="7201663" y="3036761"/>
              <a:ext cx="498346" cy="9791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E51FA185-6524-B4D0-EDC4-6420B7BA8680}"/>
                </a:ext>
              </a:extLst>
            </p:cNvPr>
            <p:cNvSpPr/>
            <p:nvPr/>
          </p:nvSpPr>
          <p:spPr>
            <a:xfrm>
              <a:off x="6561963" y="3775519"/>
              <a:ext cx="798576" cy="11475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0.84</a:t>
              </a:r>
              <a:br>
                <a:rPr lang="es-CO" dirty="0">
                  <a:solidFill>
                    <a:schemeClr val="tx1"/>
                  </a:solidFill>
                </a:rPr>
              </a:br>
              <a:r>
                <a:rPr lang="es-CO" dirty="0">
                  <a:solidFill>
                    <a:schemeClr val="tx1"/>
                  </a:solidFill>
                </a:rPr>
                <a:t>0.24</a:t>
              </a:r>
              <a:br>
                <a:rPr lang="es-CO" dirty="0">
                  <a:solidFill>
                    <a:schemeClr val="tx1"/>
                  </a:solidFill>
                </a:rPr>
              </a:br>
              <a:r>
                <a:rPr lang="es-CO" dirty="0">
                  <a:solidFill>
                    <a:schemeClr val="tx1"/>
                  </a:solidFill>
                </a:rPr>
                <a:t>-0.76</a:t>
              </a:r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FFAE1479-5B70-88D0-6041-36C0BD5513FD}"/>
                </a:ext>
              </a:extLst>
            </p:cNvPr>
            <p:cNvSpPr/>
            <p:nvPr/>
          </p:nvSpPr>
          <p:spPr>
            <a:xfrm>
              <a:off x="8520303" y="3775519"/>
              <a:ext cx="798576" cy="114757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0.09</a:t>
              </a:r>
              <a:br>
                <a:rPr lang="es-CO" dirty="0">
                  <a:solidFill>
                    <a:schemeClr val="tx1"/>
                  </a:solidFill>
                </a:rPr>
              </a:br>
              <a:r>
                <a:rPr lang="es-CO" dirty="0">
                  <a:solidFill>
                    <a:schemeClr val="tx1"/>
                  </a:solidFill>
                </a:rPr>
                <a:t>0.29</a:t>
              </a:r>
              <a:br>
                <a:rPr lang="es-CO" dirty="0">
                  <a:solidFill>
                    <a:schemeClr val="tx1"/>
                  </a:solidFill>
                </a:rPr>
              </a:br>
              <a:r>
                <a:rPr lang="es-CO" dirty="0">
                  <a:solidFill>
                    <a:schemeClr val="tx1"/>
                  </a:solidFill>
                </a:rPr>
                <a:t>-0.71</a:t>
              </a:r>
            </a:p>
          </p:txBody>
        </p:sp>
        <p:cxnSp>
          <p:nvCxnSpPr>
            <p:cNvPr id="17" name="Conector: angular 16">
              <a:extLst>
                <a:ext uri="{FF2B5EF4-FFF2-40B4-BE49-F238E27FC236}">
                  <a16:creationId xmlns:a16="http://schemas.microsoft.com/office/drawing/2014/main" id="{9EFD0B0D-22D2-2AA4-58AB-95C0BE9C3B32}"/>
                </a:ext>
              </a:extLst>
            </p:cNvPr>
            <p:cNvCxnSpPr>
              <a:cxnSpLocks/>
              <a:stCxn id="13" idx="2"/>
              <a:endCxn id="16" idx="0"/>
            </p:cNvCxnSpPr>
            <p:nvPr/>
          </p:nvCxnSpPr>
          <p:spPr>
            <a:xfrm rot="16200000" flipH="1">
              <a:off x="8180833" y="3036761"/>
              <a:ext cx="498346" cy="9791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E994496D-74A9-966C-8676-5D1BA70B647B}"/>
                    </a:ext>
                  </a:extLst>
                </p:cNvPr>
                <p:cNvSpPr txBox="1"/>
                <p:nvPr/>
              </p:nvSpPr>
              <p:spPr>
                <a:xfrm>
                  <a:off x="6656070" y="5028735"/>
                  <a:ext cx="610362" cy="381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E994496D-74A9-966C-8676-5D1BA70B6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070" y="5028735"/>
                  <a:ext cx="610362" cy="3815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B06B65BB-DA90-34D8-6CBC-ABF5E78999BB}"/>
                    </a:ext>
                  </a:extLst>
                </p:cNvPr>
                <p:cNvSpPr txBox="1"/>
                <p:nvPr/>
              </p:nvSpPr>
              <p:spPr>
                <a:xfrm>
                  <a:off x="8614410" y="5039922"/>
                  <a:ext cx="610362" cy="381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B06B65BB-DA90-34D8-6CBC-ABF5E7899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410" y="5039922"/>
                  <a:ext cx="610362" cy="38151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12951F1E-D28E-E799-39E6-0C1E19809508}"/>
                    </a:ext>
                  </a:extLst>
                </p:cNvPr>
                <p:cNvSpPr txBox="1"/>
                <p:nvPr/>
              </p:nvSpPr>
              <p:spPr>
                <a:xfrm>
                  <a:off x="6203823" y="5515893"/>
                  <a:ext cx="15148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12951F1E-D28E-E799-39E6-0C1E19809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823" y="5515893"/>
                  <a:ext cx="151485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840F7BAE-09BB-80E6-72CA-B86077DB0B19}"/>
                    </a:ext>
                  </a:extLst>
                </p:cNvPr>
                <p:cNvSpPr txBox="1"/>
                <p:nvPr/>
              </p:nvSpPr>
              <p:spPr>
                <a:xfrm>
                  <a:off x="8021193" y="5538267"/>
                  <a:ext cx="179679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840F7BAE-09BB-80E6-72CA-B86077DB0B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193" y="5538267"/>
                  <a:ext cx="179679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DE89354D-7A73-0C12-5856-98C3DD2DC5D6}"/>
              </a:ext>
            </a:extLst>
          </p:cNvPr>
          <p:cNvCxnSpPr>
            <a:cxnSpLocks/>
          </p:cNvCxnSpPr>
          <p:nvPr/>
        </p:nvCxnSpPr>
        <p:spPr>
          <a:xfrm flipH="1">
            <a:off x="4594860" y="4905276"/>
            <a:ext cx="1366647" cy="892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368B9AC2-B2B4-8988-4BF4-0AA4418829E4}"/>
              </a:ext>
            </a:extLst>
          </p:cNvPr>
          <p:cNvSpPr txBox="1"/>
          <p:nvPr/>
        </p:nvSpPr>
        <p:spPr>
          <a:xfrm>
            <a:off x="1007936" y="5474148"/>
            <a:ext cx="3515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/>
              <a:t>Esta tasa a la que se actualizan las predicciones está entre 0 y 1</a:t>
            </a:r>
          </a:p>
        </p:txBody>
      </p:sp>
    </p:spTree>
    <p:extLst>
      <p:ext uri="{BB962C8B-B14F-4D97-AF65-F5344CB8AC3E}">
        <p14:creationId xmlns:p14="http://schemas.microsoft.com/office/powerpoint/2010/main" val="14209682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5EE954A-06AB-08B1-3ED5-BB87EC6B505A}"/>
                  </a:ext>
                </a:extLst>
              </p:cNvPr>
              <p:cNvSpPr txBox="1"/>
              <p:nvPr/>
            </p:nvSpPr>
            <p:spPr>
              <a:xfrm>
                <a:off x="2269998" y="3790917"/>
                <a:ext cx="1387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5EE954A-06AB-08B1-3ED5-BB87EC6B5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998" y="3790917"/>
                <a:ext cx="138760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22FA0458-CF32-09C6-43E3-5AFF2AAB0073}"/>
                  </a:ext>
                </a:extLst>
              </p:cNvPr>
              <p:cNvSpPr/>
              <p:nvPr/>
            </p:nvSpPr>
            <p:spPr>
              <a:xfrm>
                <a:off x="3657600" y="3824272"/>
                <a:ext cx="1746504" cy="5394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𝟓𝟔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22FA0458-CF32-09C6-43E3-5AFF2AAB0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824272"/>
                <a:ext cx="1746504" cy="53949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2BEA96A-C1CF-52E1-542E-0D4688629AE9}"/>
                  </a:ext>
                </a:extLst>
              </p:cNvPr>
              <p:cNvSpPr txBox="1"/>
              <p:nvPr/>
            </p:nvSpPr>
            <p:spPr>
              <a:xfrm>
                <a:off x="4125087" y="3387472"/>
                <a:ext cx="811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s-E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2BEA96A-C1CF-52E1-542E-0D4688629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087" y="3387472"/>
                <a:ext cx="8115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067EE45-DD7E-4884-8BC4-379678108B48}"/>
                  </a:ext>
                </a:extLst>
              </p:cNvPr>
              <p:cNvSpPr txBox="1"/>
              <p:nvPr/>
            </p:nvSpPr>
            <p:spPr>
              <a:xfrm>
                <a:off x="5391913" y="3790917"/>
                <a:ext cx="138760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+ 0.8×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067EE45-DD7E-4884-8BC4-379678108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913" y="3790917"/>
                <a:ext cx="138760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2C73C22E-AB39-F9EF-2D11-B1177A771B4B}"/>
              </a:ext>
            </a:extLst>
          </p:cNvPr>
          <p:cNvGrpSpPr/>
          <p:nvPr/>
        </p:nvGrpSpPr>
        <p:grpSpPr>
          <a:xfrm>
            <a:off x="6599303" y="2239311"/>
            <a:ext cx="3614166" cy="3169922"/>
            <a:chOff x="6203823" y="2737677"/>
            <a:chExt cx="3614166" cy="3169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ángulo: esquinas redondeadas 12">
                  <a:extLst>
                    <a:ext uri="{FF2B5EF4-FFF2-40B4-BE49-F238E27FC236}">
                      <a16:creationId xmlns:a16="http://schemas.microsoft.com/office/drawing/2014/main" id="{866FA2B3-7F52-2FB3-BB6D-A7E1D482C023}"/>
                    </a:ext>
                  </a:extLst>
                </p:cNvPr>
                <p:cNvSpPr/>
                <p:nvPr/>
              </p:nvSpPr>
              <p:spPr>
                <a:xfrm>
                  <a:off x="6961251" y="2737677"/>
                  <a:ext cx="1958340" cy="539496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𝑸𝒖𝒊𝒛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𝟒𝟓</m:t>
                        </m:r>
                      </m:oMath>
                    </m:oMathPara>
                  </a14:m>
                  <a:endParaRPr lang="es-CO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ángulo: esquinas redondeadas 12">
                  <a:extLst>
                    <a:ext uri="{FF2B5EF4-FFF2-40B4-BE49-F238E27FC236}">
                      <a16:creationId xmlns:a16="http://schemas.microsoft.com/office/drawing/2014/main" id="{866FA2B3-7F52-2FB3-BB6D-A7E1D482C0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1251" y="2737677"/>
                  <a:ext cx="1958340" cy="539496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ector: angular 13">
              <a:extLst>
                <a:ext uri="{FF2B5EF4-FFF2-40B4-BE49-F238E27FC236}">
                  <a16:creationId xmlns:a16="http://schemas.microsoft.com/office/drawing/2014/main" id="{2677F851-19E3-621C-5DAF-674173D19719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rot="5400000">
              <a:off x="7201663" y="3036761"/>
              <a:ext cx="498346" cy="9791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E51FA185-6524-B4D0-EDC4-6420B7BA8680}"/>
                </a:ext>
              </a:extLst>
            </p:cNvPr>
            <p:cNvSpPr/>
            <p:nvPr/>
          </p:nvSpPr>
          <p:spPr>
            <a:xfrm>
              <a:off x="6561963" y="3775519"/>
              <a:ext cx="798576" cy="11475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0.84</a:t>
              </a:r>
              <a:br>
                <a:rPr lang="es-CO" dirty="0">
                  <a:solidFill>
                    <a:schemeClr val="tx1"/>
                  </a:solidFill>
                </a:rPr>
              </a:br>
              <a:r>
                <a:rPr lang="es-CO" dirty="0">
                  <a:solidFill>
                    <a:schemeClr val="tx1"/>
                  </a:solidFill>
                </a:rPr>
                <a:t>0.24</a:t>
              </a:r>
              <a:br>
                <a:rPr lang="es-CO" dirty="0">
                  <a:solidFill>
                    <a:schemeClr val="tx1"/>
                  </a:solidFill>
                </a:rPr>
              </a:br>
              <a:r>
                <a:rPr lang="es-CO" dirty="0">
                  <a:solidFill>
                    <a:schemeClr val="tx1"/>
                  </a:solidFill>
                </a:rPr>
                <a:t>-0.76</a:t>
              </a:r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FFAE1479-5B70-88D0-6041-36C0BD5513FD}"/>
                </a:ext>
              </a:extLst>
            </p:cNvPr>
            <p:cNvSpPr/>
            <p:nvPr/>
          </p:nvSpPr>
          <p:spPr>
            <a:xfrm>
              <a:off x="8520303" y="3775519"/>
              <a:ext cx="798576" cy="114757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0.09</a:t>
              </a:r>
              <a:br>
                <a:rPr lang="es-CO" dirty="0">
                  <a:solidFill>
                    <a:schemeClr val="tx1"/>
                  </a:solidFill>
                </a:rPr>
              </a:br>
              <a:r>
                <a:rPr lang="es-CO" dirty="0">
                  <a:solidFill>
                    <a:schemeClr val="tx1"/>
                  </a:solidFill>
                </a:rPr>
                <a:t>0.29</a:t>
              </a:r>
              <a:br>
                <a:rPr lang="es-CO" dirty="0">
                  <a:solidFill>
                    <a:schemeClr val="tx1"/>
                  </a:solidFill>
                </a:rPr>
              </a:br>
              <a:r>
                <a:rPr lang="es-CO" dirty="0">
                  <a:solidFill>
                    <a:schemeClr val="tx1"/>
                  </a:solidFill>
                </a:rPr>
                <a:t>-0.71</a:t>
              </a:r>
            </a:p>
          </p:txBody>
        </p:sp>
        <p:cxnSp>
          <p:nvCxnSpPr>
            <p:cNvPr id="17" name="Conector: angular 16">
              <a:extLst>
                <a:ext uri="{FF2B5EF4-FFF2-40B4-BE49-F238E27FC236}">
                  <a16:creationId xmlns:a16="http://schemas.microsoft.com/office/drawing/2014/main" id="{9EFD0B0D-22D2-2AA4-58AB-95C0BE9C3B32}"/>
                </a:ext>
              </a:extLst>
            </p:cNvPr>
            <p:cNvCxnSpPr>
              <a:cxnSpLocks/>
              <a:stCxn id="13" idx="2"/>
              <a:endCxn id="16" idx="0"/>
            </p:cNvCxnSpPr>
            <p:nvPr/>
          </p:nvCxnSpPr>
          <p:spPr>
            <a:xfrm rot="16200000" flipH="1">
              <a:off x="8180833" y="3036761"/>
              <a:ext cx="498346" cy="9791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E994496D-74A9-966C-8676-5D1BA70B647B}"/>
                    </a:ext>
                  </a:extLst>
                </p:cNvPr>
                <p:cNvSpPr txBox="1"/>
                <p:nvPr/>
              </p:nvSpPr>
              <p:spPr>
                <a:xfrm>
                  <a:off x="6656070" y="5028735"/>
                  <a:ext cx="610362" cy="381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E994496D-74A9-966C-8676-5D1BA70B6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070" y="5028735"/>
                  <a:ext cx="610362" cy="3815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B06B65BB-DA90-34D8-6CBC-ABF5E78999BB}"/>
                    </a:ext>
                  </a:extLst>
                </p:cNvPr>
                <p:cNvSpPr txBox="1"/>
                <p:nvPr/>
              </p:nvSpPr>
              <p:spPr>
                <a:xfrm>
                  <a:off x="8614410" y="5039922"/>
                  <a:ext cx="610362" cy="381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B06B65BB-DA90-34D8-6CBC-ABF5E7899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410" y="5039922"/>
                  <a:ext cx="610362" cy="3815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12951F1E-D28E-E799-39E6-0C1E19809508}"/>
                    </a:ext>
                  </a:extLst>
                </p:cNvPr>
                <p:cNvSpPr txBox="1"/>
                <p:nvPr/>
              </p:nvSpPr>
              <p:spPr>
                <a:xfrm>
                  <a:off x="6203823" y="5515893"/>
                  <a:ext cx="15148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12951F1E-D28E-E799-39E6-0C1E19809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823" y="5515893"/>
                  <a:ext cx="151485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840F7BAE-09BB-80E6-72CA-B86077DB0B19}"/>
                    </a:ext>
                  </a:extLst>
                </p:cNvPr>
                <p:cNvSpPr txBox="1"/>
                <p:nvPr/>
              </p:nvSpPr>
              <p:spPr>
                <a:xfrm>
                  <a:off x="8021193" y="5538267"/>
                  <a:ext cx="179679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840F7BAE-09BB-80E6-72CA-B86077DB0B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193" y="5538267"/>
                  <a:ext cx="179679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9D1D871-85D5-236F-D5FE-A589C5B76227}"/>
              </a:ext>
            </a:extLst>
          </p:cNvPr>
          <p:cNvSpPr/>
          <p:nvPr/>
        </p:nvSpPr>
        <p:spPr>
          <a:xfrm>
            <a:off x="1770568" y="1929384"/>
            <a:ext cx="9134856" cy="405079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9300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F3AEF45C-13F6-0BB6-3F47-44B79494DACC}"/>
              </a:ext>
            </a:extLst>
          </p:cNvPr>
          <p:cNvGrpSpPr/>
          <p:nvPr/>
        </p:nvGrpSpPr>
        <p:grpSpPr>
          <a:xfrm>
            <a:off x="3080998" y="593391"/>
            <a:ext cx="5827274" cy="2226811"/>
            <a:chOff x="2269998" y="2239311"/>
            <a:chExt cx="7943471" cy="33004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B5EE954A-06AB-08B1-3ED5-BB87EC6B505A}"/>
                    </a:ext>
                  </a:extLst>
                </p:cNvPr>
                <p:cNvSpPr txBox="1"/>
                <p:nvPr/>
              </p:nvSpPr>
              <p:spPr>
                <a:xfrm>
                  <a:off x="2269998" y="3790917"/>
                  <a:ext cx="1387603" cy="6469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O" sz="16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B5EE954A-06AB-08B1-3ED5-BB87EC6B5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9998" y="3790917"/>
                  <a:ext cx="1387603" cy="6469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ángulo: esquinas redondeadas 4">
                  <a:extLst>
                    <a:ext uri="{FF2B5EF4-FFF2-40B4-BE49-F238E27FC236}">
                      <a16:creationId xmlns:a16="http://schemas.microsoft.com/office/drawing/2014/main" id="{22FA0458-CF32-09C6-43E3-5AFF2AAB0073}"/>
                    </a:ext>
                  </a:extLst>
                </p:cNvPr>
                <p:cNvSpPr/>
                <p:nvPr/>
              </p:nvSpPr>
              <p:spPr>
                <a:xfrm>
                  <a:off x="3657600" y="3824272"/>
                  <a:ext cx="1746504" cy="539496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E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  <m:r>
                          <a:rPr lang="es-E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s-E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E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𝟓𝟔</m:t>
                        </m:r>
                      </m:oMath>
                    </m:oMathPara>
                  </a14:m>
                  <a:endParaRPr lang="es-CO" sz="1100" b="1" dirty="0"/>
                </a:p>
              </p:txBody>
            </p:sp>
          </mc:Choice>
          <mc:Fallback xmlns="">
            <p:sp>
              <p:nvSpPr>
                <p:cNvPr id="5" name="Rectángulo: esquinas redondeadas 4">
                  <a:extLst>
                    <a:ext uri="{FF2B5EF4-FFF2-40B4-BE49-F238E27FC236}">
                      <a16:creationId xmlns:a16="http://schemas.microsoft.com/office/drawing/2014/main" id="{22FA0458-CF32-09C6-43E3-5AFF2AAB00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3824272"/>
                  <a:ext cx="1746504" cy="539496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02BEA96A-C1CF-52E1-542E-0D4688629AE9}"/>
                    </a:ext>
                  </a:extLst>
                </p:cNvPr>
                <p:cNvSpPr txBox="1"/>
                <p:nvPr/>
              </p:nvSpPr>
              <p:spPr>
                <a:xfrm>
                  <a:off x="4125087" y="3387472"/>
                  <a:ext cx="811530" cy="4998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1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s-ES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d>
                          <m:dPr>
                            <m:ctrlPr>
                              <a:rPr lang="es-ES" sz="11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s-CO" sz="1100" b="1" dirty="0"/>
                </a:p>
              </p:txBody>
            </p:sp>
          </mc:Choice>
          <mc:Fallback xmlns="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02BEA96A-C1CF-52E1-542E-0D4688629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087" y="3387472"/>
                  <a:ext cx="811530" cy="4998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B067EE45-DD7E-4884-8BC4-379678108B48}"/>
                    </a:ext>
                  </a:extLst>
                </p:cNvPr>
                <p:cNvSpPr txBox="1"/>
                <p:nvPr/>
              </p:nvSpPr>
              <p:spPr>
                <a:xfrm>
                  <a:off x="5391913" y="3790917"/>
                  <a:ext cx="1387601" cy="5017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+ 0.8×</m:t>
                        </m:r>
                      </m:oMath>
                    </m:oMathPara>
                  </a14:m>
                  <a:endParaRPr lang="es-CO" sz="1600" dirty="0"/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B067EE45-DD7E-4884-8BC4-379678108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913" y="3790917"/>
                  <a:ext cx="1387601" cy="5017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2C73C22E-AB39-F9EF-2D11-B1177A771B4B}"/>
                </a:ext>
              </a:extLst>
            </p:cNvPr>
            <p:cNvGrpSpPr/>
            <p:nvPr/>
          </p:nvGrpSpPr>
          <p:grpSpPr>
            <a:xfrm>
              <a:off x="6599303" y="2239311"/>
              <a:ext cx="3614166" cy="3300483"/>
              <a:chOff x="6203823" y="2737677"/>
              <a:chExt cx="3614166" cy="33004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ángulo: esquinas redondeadas 12">
                    <a:extLst>
                      <a:ext uri="{FF2B5EF4-FFF2-40B4-BE49-F238E27FC236}">
                        <a16:creationId xmlns:a16="http://schemas.microsoft.com/office/drawing/2014/main" id="{866FA2B3-7F52-2FB3-BB6D-A7E1D482C023}"/>
                      </a:ext>
                    </a:extLst>
                  </p:cNvPr>
                  <p:cNvSpPr/>
                  <p:nvPr/>
                </p:nvSpPr>
                <p:spPr>
                  <a:xfrm>
                    <a:off x="6961251" y="2737677"/>
                    <a:ext cx="1958340" cy="53949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𝑸𝒖𝒊𝒛</m:t>
                          </m:r>
                          <m:r>
                            <a:rPr lang="es-E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s-E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s-E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𝟒𝟓</m:t>
                          </m:r>
                        </m:oMath>
                      </m:oMathPara>
                    </a14:m>
                    <a:endParaRPr lang="es-CO" sz="11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ctángulo: esquinas redondeadas 12">
                    <a:extLst>
                      <a:ext uri="{FF2B5EF4-FFF2-40B4-BE49-F238E27FC236}">
                        <a16:creationId xmlns:a16="http://schemas.microsoft.com/office/drawing/2014/main" id="{866FA2B3-7F52-2FB3-BB6D-A7E1D482C0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1251" y="2737677"/>
                    <a:ext cx="1958340" cy="539496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ector: angular 13">
                <a:extLst>
                  <a:ext uri="{FF2B5EF4-FFF2-40B4-BE49-F238E27FC236}">
                    <a16:creationId xmlns:a16="http://schemas.microsoft.com/office/drawing/2014/main" id="{2677F851-19E3-621C-5DAF-674173D19719}"/>
                  </a:ext>
                </a:extLst>
              </p:cNvPr>
              <p:cNvCxnSpPr>
                <a:cxnSpLocks/>
                <a:stCxn id="13" idx="2"/>
                <a:endCxn id="15" idx="0"/>
              </p:cNvCxnSpPr>
              <p:nvPr/>
            </p:nvCxnSpPr>
            <p:spPr>
              <a:xfrm rot="5400000">
                <a:off x="7201663" y="3036761"/>
                <a:ext cx="498346" cy="97917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ángulo: esquinas redondeadas 14">
                <a:extLst>
                  <a:ext uri="{FF2B5EF4-FFF2-40B4-BE49-F238E27FC236}">
                    <a16:creationId xmlns:a16="http://schemas.microsoft.com/office/drawing/2014/main" id="{E51FA185-6524-B4D0-EDC4-6420B7BA8680}"/>
                  </a:ext>
                </a:extLst>
              </p:cNvPr>
              <p:cNvSpPr/>
              <p:nvPr/>
            </p:nvSpPr>
            <p:spPr>
              <a:xfrm>
                <a:off x="6561963" y="3775519"/>
                <a:ext cx="798576" cy="114757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050" dirty="0">
                    <a:solidFill>
                      <a:schemeClr val="tx1"/>
                    </a:solidFill>
                  </a:rPr>
                  <a:t>0.84</a:t>
                </a:r>
                <a:br>
                  <a:rPr lang="es-CO" sz="1050" dirty="0">
                    <a:solidFill>
                      <a:schemeClr val="tx1"/>
                    </a:solidFill>
                  </a:rPr>
                </a:br>
                <a:r>
                  <a:rPr lang="es-CO" sz="1050" dirty="0">
                    <a:solidFill>
                      <a:schemeClr val="tx1"/>
                    </a:solidFill>
                  </a:rPr>
                  <a:t>0.24</a:t>
                </a:r>
                <a:br>
                  <a:rPr lang="es-CO" sz="1050" dirty="0">
                    <a:solidFill>
                      <a:schemeClr val="tx1"/>
                    </a:solidFill>
                  </a:rPr>
                </a:br>
                <a:r>
                  <a:rPr lang="es-CO" sz="1050" dirty="0">
                    <a:solidFill>
                      <a:schemeClr val="tx1"/>
                    </a:solidFill>
                  </a:rPr>
                  <a:t>-0.76</a:t>
                </a:r>
              </a:p>
            </p:txBody>
          </p:sp>
          <p:sp>
            <p:nvSpPr>
              <p:cNvPr id="16" name="Rectángulo: esquinas redondeadas 15">
                <a:extLst>
                  <a:ext uri="{FF2B5EF4-FFF2-40B4-BE49-F238E27FC236}">
                    <a16:creationId xmlns:a16="http://schemas.microsoft.com/office/drawing/2014/main" id="{FFAE1479-5B70-88D0-6041-36C0BD5513FD}"/>
                  </a:ext>
                </a:extLst>
              </p:cNvPr>
              <p:cNvSpPr/>
              <p:nvPr/>
            </p:nvSpPr>
            <p:spPr>
              <a:xfrm>
                <a:off x="8520303" y="3775519"/>
                <a:ext cx="798576" cy="1147573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050" dirty="0">
                    <a:solidFill>
                      <a:schemeClr val="tx1"/>
                    </a:solidFill>
                  </a:rPr>
                  <a:t>0.09</a:t>
                </a:r>
                <a:br>
                  <a:rPr lang="es-CO" sz="1050" dirty="0">
                    <a:solidFill>
                      <a:schemeClr val="tx1"/>
                    </a:solidFill>
                  </a:rPr>
                </a:br>
                <a:r>
                  <a:rPr lang="es-CO" sz="1050" dirty="0">
                    <a:solidFill>
                      <a:schemeClr val="tx1"/>
                    </a:solidFill>
                  </a:rPr>
                  <a:t>0.29</a:t>
                </a:r>
                <a:br>
                  <a:rPr lang="es-CO" sz="1050" dirty="0">
                    <a:solidFill>
                      <a:schemeClr val="tx1"/>
                    </a:solidFill>
                  </a:rPr>
                </a:br>
                <a:r>
                  <a:rPr lang="es-CO" sz="1050" dirty="0">
                    <a:solidFill>
                      <a:schemeClr val="tx1"/>
                    </a:solidFill>
                  </a:rPr>
                  <a:t>-0.71</a:t>
                </a:r>
              </a:p>
            </p:txBody>
          </p:sp>
          <p:cxnSp>
            <p:nvCxnSpPr>
              <p:cNvPr id="17" name="Conector: angular 16">
                <a:extLst>
                  <a:ext uri="{FF2B5EF4-FFF2-40B4-BE49-F238E27FC236}">
                    <a16:creationId xmlns:a16="http://schemas.microsoft.com/office/drawing/2014/main" id="{9EFD0B0D-22D2-2AA4-58AB-95C0BE9C3B32}"/>
                  </a:ext>
                </a:extLst>
              </p:cNvPr>
              <p:cNvCxnSpPr>
                <a:cxnSpLocks/>
                <a:stCxn id="13" idx="2"/>
                <a:endCxn id="16" idx="0"/>
              </p:cNvCxnSpPr>
              <p:nvPr/>
            </p:nvCxnSpPr>
            <p:spPr>
              <a:xfrm rot="16200000" flipH="1">
                <a:off x="8180833" y="3036761"/>
                <a:ext cx="498346" cy="97917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uadroTexto 17">
                    <a:extLst>
                      <a:ext uri="{FF2B5EF4-FFF2-40B4-BE49-F238E27FC236}">
                        <a16:creationId xmlns:a16="http://schemas.microsoft.com/office/drawing/2014/main" id="{E994496D-74A9-966C-8676-5D1BA70B647B}"/>
                      </a:ext>
                    </a:extLst>
                  </p:cNvPr>
                  <p:cNvSpPr txBox="1"/>
                  <p:nvPr/>
                </p:nvSpPr>
                <p:spPr>
                  <a:xfrm>
                    <a:off x="6656070" y="5028736"/>
                    <a:ext cx="610362" cy="51398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s-E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s-E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s-CO" sz="1100" dirty="0"/>
                  </a:p>
                </p:txBody>
              </p:sp>
            </mc:Choice>
            <mc:Fallback xmlns="">
              <p:sp>
                <p:nvSpPr>
                  <p:cNvPr id="18" name="CuadroTexto 17">
                    <a:extLst>
                      <a:ext uri="{FF2B5EF4-FFF2-40B4-BE49-F238E27FC236}">
                        <a16:creationId xmlns:a16="http://schemas.microsoft.com/office/drawing/2014/main" id="{E994496D-74A9-966C-8676-5D1BA70B64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6070" y="5028736"/>
                    <a:ext cx="610362" cy="51398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>
                    <a:extLst>
                      <a:ext uri="{FF2B5EF4-FFF2-40B4-BE49-F238E27FC236}">
                        <a16:creationId xmlns:a16="http://schemas.microsoft.com/office/drawing/2014/main" id="{B06B65BB-DA90-34D8-6CBC-ABF5E78999BB}"/>
                      </a:ext>
                    </a:extLst>
                  </p:cNvPr>
                  <p:cNvSpPr txBox="1"/>
                  <p:nvPr/>
                </p:nvSpPr>
                <p:spPr>
                  <a:xfrm>
                    <a:off x="8614410" y="5039922"/>
                    <a:ext cx="610362" cy="51398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s-E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s-E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s-CO" sz="1100" dirty="0"/>
                  </a:p>
                </p:txBody>
              </p:sp>
            </mc:Choice>
            <mc:Fallback xmlns="">
              <p:sp>
                <p:nvSpPr>
                  <p:cNvPr id="19" name="CuadroTexto 18">
                    <a:extLst>
                      <a:ext uri="{FF2B5EF4-FFF2-40B4-BE49-F238E27FC236}">
                        <a16:creationId xmlns:a16="http://schemas.microsoft.com/office/drawing/2014/main" id="{B06B65BB-DA90-34D8-6CBC-ABF5E78999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4410" y="5039922"/>
                    <a:ext cx="610362" cy="51398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>
                    <a:extLst>
                      <a:ext uri="{FF2B5EF4-FFF2-40B4-BE49-F238E27FC236}">
                        <a16:creationId xmlns:a16="http://schemas.microsoft.com/office/drawing/2014/main" id="{12951F1E-D28E-E799-39E6-0C1E19809508}"/>
                      </a:ext>
                    </a:extLst>
                  </p:cNvPr>
                  <p:cNvSpPr txBox="1"/>
                  <p:nvPr/>
                </p:nvSpPr>
                <p:spPr>
                  <a:xfrm>
                    <a:off x="6203823" y="5515893"/>
                    <a:ext cx="1514856" cy="4998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100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s-ES" sz="1100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</m:sSub>
                          <m:r>
                            <a:rPr lang="es-ES" sz="11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ES" sz="11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sz="11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oMath>
                      </m:oMathPara>
                    </a14:m>
                    <a:endParaRPr lang="es-CO" sz="1100" dirty="0"/>
                  </a:p>
                </p:txBody>
              </p:sp>
            </mc:Choice>
            <mc:Fallback xmlns="">
              <p:sp>
                <p:nvSpPr>
                  <p:cNvPr id="20" name="CuadroTexto 19">
                    <a:extLst>
                      <a:ext uri="{FF2B5EF4-FFF2-40B4-BE49-F238E27FC236}">
                        <a16:creationId xmlns:a16="http://schemas.microsoft.com/office/drawing/2014/main" id="{12951F1E-D28E-E799-39E6-0C1E198095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3823" y="5515893"/>
                    <a:ext cx="1514856" cy="49989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CuadroTexto 20">
                    <a:extLst>
                      <a:ext uri="{FF2B5EF4-FFF2-40B4-BE49-F238E27FC236}">
                        <a16:creationId xmlns:a16="http://schemas.microsoft.com/office/drawing/2014/main" id="{840F7BAE-09BB-80E6-72CA-B86077DB0B19}"/>
                      </a:ext>
                    </a:extLst>
                  </p:cNvPr>
                  <p:cNvSpPr txBox="1"/>
                  <p:nvPr/>
                </p:nvSpPr>
                <p:spPr>
                  <a:xfrm>
                    <a:off x="8021193" y="5538267"/>
                    <a:ext cx="1796796" cy="4998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100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s-ES" sz="1100" b="1" i="1" smtClean="0"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sub>
                          </m:sSub>
                          <m:r>
                            <a:rPr lang="es-ES" sz="1100" b="1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s-ES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ES" sz="11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sz="11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oMath>
                      </m:oMathPara>
                    </a14:m>
                    <a:endParaRPr lang="es-CO" sz="1100" dirty="0"/>
                  </a:p>
                </p:txBody>
              </p:sp>
            </mc:Choice>
            <mc:Fallback xmlns="">
              <p:sp>
                <p:nvSpPr>
                  <p:cNvPr id="21" name="CuadroTexto 20">
                    <a:extLst>
                      <a:ext uri="{FF2B5EF4-FFF2-40B4-BE49-F238E27FC236}">
                        <a16:creationId xmlns:a16="http://schemas.microsoft.com/office/drawing/2014/main" id="{840F7BAE-09BB-80E6-72CA-B86077DB0B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1193" y="5538267"/>
                    <a:ext cx="1796796" cy="49989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a 5">
                <a:extLst>
                  <a:ext uri="{FF2B5EF4-FFF2-40B4-BE49-F238E27FC236}">
                    <a16:creationId xmlns:a16="http://schemas.microsoft.com/office/drawing/2014/main" id="{DCF88727-C01A-413F-3FDD-F675E0BCE93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78630176"/>
                  </p:ext>
                </p:extLst>
              </p:nvPr>
            </p:nvGraphicFramePr>
            <p:xfrm>
              <a:off x="3392932" y="3356945"/>
              <a:ext cx="5203407" cy="25958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734469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12673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2056265">
                      <a:extLst>
                        <a:ext uri="{9D8B030D-6E8A-4147-A177-3AD203B41FA5}">
                          <a16:colId xmlns:a16="http://schemas.microsoft.com/office/drawing/2014/main" val="371247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Nota final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s-E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E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3.56+0.8×0.11</m:t>
                                </m:r>
                              </m:oMath>
                            </m:oMathPara>
                          </a14:m>
                          <a:endParaRPr lang="es-CO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3.56+0.8×0.11</m:t>
                                </m:r>
                              </m:oMath>
                            </m:oMathPara>
                          </a14:m>
                          <a:endParaRPr lang="es-CO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3.56+0.8×0.11</m:t>
                                </m:r>
                              </m:oMath>
                            </m:oMathPara>
                          </a14:m>
                          <a:endParaRPr lang="es-CO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3.65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3.56+0.8×−0.11</m:t>
                                </m:r>
                              </m:oMath>
                            </m:oMathPara>
                          </a14:m>
                          <a:endParaRPr lang="es-CO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3.85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3.56+0.8×−0.11</m:t>
                                </m:r>
                              </m:oMath>
                            </m:oMathPara>
                          </a14:m>
                          <a:endParaRPr lang="es-CO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2.85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3.56+0.8×−0.11</m:t>
                                </m:r>
                              </m:oMath>
                            </m:oMathPara>
                          </a14:m>
                          <a:endParaRPr lang="es-CO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a 5">
                <a:extLst>
                  <a:ext uri="{FF2B5EF4-FFF2-40B4-BE49-F238E27FC236}">
                    <a16:creationId xmlns:a16="http://schemas.microsoft.com/office/drawing/2014/main" id="{DCF88727-C01A-413F-3FDD-F675E0BCE93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78630176"/>
                  </p:ext>
                </p:extLst>
              </p:nvPr>
            </p:nvGraphicFramePr>
            <p:xfrm>
              <a:off x="3392932" y="3356945"/>
              <a:ext cx="5203407" cy="25958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734469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12673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2056265">
                      <a:extLst>
                        <a:ext uri="{9D8B030D-6E8A-4147-A177-3AD203B41FA5}">
                          <a16:colId xmlns:a16="http://schemas.microsoft.com/office/drawing/2014/main" val="371247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Nota final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53254" t="-8197" r="-592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53254" t="-108197" r="-592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53254" t="-208197" r="-59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53254" t="-308197" r="-59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3.65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53254" t="-408197" r="-59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3.85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53254" t="-508197" r="-59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2.85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53254" t="-608197" r="-59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2852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F3AEF45C-13F6-0BB6-3F47-44B79494DACC}"/>
              </a:ext>
            </a:extLst>
          </p:cNvPr>
          <p:cNvGrpSpPr/>
          <p:nvPr/>
        </p:nvGrpSpPr>
        <p:grpSpPr>
          <a:xfrm>
            <a:off x="3080998" y="593391"/>
            <a:ext cx="5827274" cy="2226811"/>
            <a:chOff x="2269998" y="2239311"/>
            <a:chExt cx="7943471" cy="33004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B5EE954A-06AB-08B1-3ED5-BB87EC6B505A}"/>
                    </a:ext>
                  </a:extLst>
                </p:cNvPr>
                <p:cNvSpPr txBox="1"/>
                <p:nvPr/>
              </p:nvSpPr>
              <p:spPr>
                <a:xfrm>
                  <a:off x="2269998" y="3790917"/>
                  <a:ext cx="1387603" cy="6469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O" sz="16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B5EE954A-06AB-08B1-3ED5-BB87EC6B5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9998" y="3790917"/>
                  <a:ext cx="1387603" cy="6469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ángulo: esquinas redondeadas 4">
                  <a:extLst>
                    <a:ext uri="{FF2B5EF4-FFF2-40B4-BE49-F238E27FC236}">
                      <a16:creationId xmlns:a16="http://schemas.microsoft.com/office/drawing/2014/main" id="{22FA0458-CF32-09C6-43E3-5AFF2AAB0073}"/>
                    </a:ext>
                  </a:extLst>
                </p:cNvPr>
                <p:cNvSpPr/>
                <p:nvPr/>
              </p:nvSpPr>
              <p:spPr>
                <a:xfrm>
                  <a:off x="3657600" y="3824272"/>
                  <a:ext cx="1746504" cy="539496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E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  <m:r>
                          <a:rPr lang="es-E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s-E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E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𝟓𝟔</m:t>
                        </m:r>
                      </m:oMath>
                    </m:oMathPara>
                  </a14:m>
                  <a:endParaRPr lang="es-CO" sz="1100" b="1" dirty="0"/>
                </a:p>
              </p:txBody>
            </p:sp>
          </mc:Choice>
          <mc:Fallback xmlns="">
            <p:sp>
              <p:nvSpPr>
                <p:cNvPr id="5" name="Rectángulo: esquinas redondeadas 4">
                  <a:extLst>
                    <a:ext uri="{FF2B5EF4-FFF2-40B4-BE49-F238E27FC236}">
                      <a16:creationId xmlns:a16="http://schemas.microsoft.com/office/drawing/2014/main" id="{22FA0458-CF32-09C6-43E3-5AFF2AAB00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3824272"/>
                  <a:ext cx="1746504" cy="539496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02BEA96A-C1CF-52E1-542E-0D4688629AE9}"/>
                    </a:ext>
                  </a:extLst>
                </p:cNvPr>
                <p:cNvSpPr txBox="1"/>
                <p:nvPr/>
              </p:nvSpPr>
              <p:spPr>
                <a:xfrm>
                  <a:off x="4125087" y="3387472"/>
                  <a:ext cx="811530" cy="4998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1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s-ES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d>
                          <m:dPr>
                            <m:ctrlPr>
                              <a:rPr lang="es-ES" sz="11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s-CO" sz="1100" b="1" dirty="0"/>
                </a:p>
              </p:txBody>
            </p:sp>
          </mc:Choice>
          <mc:Fallback xmlns="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02BEA96A-C1CF-52E1-542E-0D4688629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087" y="3387472"/>
                  <a:ext cx="811530" cy="4998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B067EE45-DD7E-4884-8BC4-379678108B48}"/>
                    </a:ext>
                  </a:extLst>
                </p:cNvPr>
                <p:cNvSpPr txBox="1"/>
                <p:nvPr/>
              </p:nvSpPr>
              <p:spPr>
                <a:xfrm>
                  <a:off x="5391913" y="3790917"/>
                  <a:ext cx="1387601" cy="5017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+ 0.8×</m:t>
                        </m:r>
                      </m:oMath>
                    </m:oMathPara>
                  </a14:m>
                  <a:endParaRPr lang="es-CO" sz="1600" dirty="0"/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B067EE45-DD7E-4884-8BC4-379678108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913" y="3790917"/>
                  <a:ext cx="1387601" cy="5017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2C73C22E-AB39-F9EF-2D11-B1177A771B4B}"/>
                </a:ext>
              </a:extLst>
            </p:cNvPr>
            <p:cNvGrpSpPr/>
            <p:nvPr/>
          </p:nvGrpSpPr>
          <p:grpSpPr>
            <a:xfrm>
              <a:off x="6599303" y="2239311"/>
              <a:ext cx="3614166" cy="3300483"/>
              <a:chOff x="6203823" y="2737677"/>
              <a:chExt cx="3614166" cy="33004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ángulo: esquinas redondeadas 12">
                    <a:extLst>
                      <a:ext uri="{FF2B5EF4-FFF2-40B4-BE49-F238E27FC236}">
                        <a16:creationId xmlns:a16="http://schemas.microsoft.com/office/drawing/2014/main" id="{866FA2B3-7F52-2FB3-BB6D-A7E1D482C023}"/>
                      </a:ext>
                    </a:extLst>
                  </p:cNvPr>
                  <p:cNvSpPr/>
                  <p:nvPr/>
                </p:nvSpPr>
                <p:spPr>
                  <a:xfrm>
                    <a:off x="6961251" y="2737677"/>
                    <a:ext cx="1958340" cy="53949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𝑸𝒖𝒊𝒛</m:t>
                          </m:r>
                          <m:r>
                            <a:rPr lang="es-E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s-E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s-E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𝟒𝟓</m:t>
                          </m:r>
                        </m:oMath>
                      </m:oMathPara>
                    </a14:m>
                    <a:endParaRPr lang="es-CO" sz="11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ctángulo: esquinas redondeadas 12">
                    <a:extLst>
                      <a:ext uri="{FF2B5EF4-FFF2-40B4-BE49-F238E27FC236}">
                        <a16:creationId xmlns:a16="http://schemas.microsoft.com/office/drawing/2014/main" id="{866FA2B3-7F52-2FB3-BB6D-A7E1D482C0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1251" y="2737677"/>
                    <a:ext cx="1958340" cy="539496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ector: angular 13">
                <a:extLst>
                  <a:ext uri="{FF2B5EF4-FFF2-40B4-BE49-F238E27FC236}">
                    <a16:creationId xmlns:a16="http://schemas.microsoft.com/office/drawing/2014/main" id="{2677F851-19E3-621C-5DAF-674173D19719}"/>
                  </a:ext>
                </a:extLst>
              </p:cNvPr>
              <p:cNvCxnSpPr>
                <a:cxnSpLocks/>
                <a:stCxn id="13" idx="2"/>
                <a:endCxn id="15" idx="0"/>
              </p:cNvCxnSpPr>
              <p:nvPr/>
            </p:nvCxnSpPr>
            <p:spPr>
              <a:xfrm rot="5400000">
                <a:off x="7201663" y="3036761"/>
                <a:ext cx="498346" cy="97917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ángulo: esquinas redondeadas 14">
                <a:extLst>
                  <a:ext uri="{FF2B5EF4-FFF2-40B4-BE49-F238E27FC236}">
                    <a16:creationId xmlns:a16="http://schemas.microsoft.com/office/drawing/2014/main" id="{E51FA185-6524-B4D0-EDC4-6420B7BA8680}"/>
                  </a:ext>
                </a:extLst>
              </p:cNvPr>
              <p:cNvSpPr/>
              <p:nvPr/>
            </p:nvSpPr>
            <p:spPr>
              <a:xfrm>
                <a:off x="6561963" y="3775519"/>
                <a:ext cx="798576" cy="114757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050" dirty="0">
                    <a:solidFill>
                      <a:schemeClr val="tx1"/>
                    </a:solidFill>
                  </a:rPr>
                  <a:t>0.84</a:t>
                </a:r>
                <a:br>
                  <a:rPr lang="es-CO" sz="1050" dirty="0">
                    <a:solidFill>
                      <a:schemeClr val="tx1"/>
                    </a:solidFill>
                  </a:rPr>
                </a:br>
                <a:r>
                  <a:rPr lang="es-CO" sz="1050" dirty="0">
                    <a:solidFill>
                      <a:schemeClr val="tx1"/>
                    </a:solidFill>
                  </a:rPr>
                  <a:t>0.24</a:t>
                </a:r>
                <a:br>
                  <a:rPr lang="es-CO" sz="1050" dirty="0">
                    <a:solidFill>
                      <a:schemeClr val="tx1"/>
                    </a:solidFill>
                  </a:rPr>
                </a:br>
                <a:r>
                  <a:rPr lang="es-CO" sz="1050" dirty="0">
                    <a:solidFill>
                      <a:schemeClr val="tx1"/>
                    </a:solidFill>
                  </a:rPr>
                  <a:t>-0.76</a:t>
                </a:r>
              </a:p>
            </p:txBody>
          </p:sp>
          <p:sp>
            <p:nvSpPr>
              <p:cNvPr id="16" name="Rectángulo: esquinas redondeadas 15">
                <a:extLst>
                  <a:ext uri="{FF2B5EF4-FFF2-40B4-BE49-F238E27FC236}">
                    <a16:creationId xmlns:a16="http://schemas.microsoft.com/office/drawing/2014/main" id="{FFAE1479-5B70-88D0-6041-36C0BD5513FD}"/>
                  </a:ext>
                </a:extLst>
              </p:cNvPr>
              <p:cNvSpPr/>
              <p:nvPr/>
            </p:nvSpPr>
            <p:spPr>
              <a:xfrm>
                <a:off x="8520303" y="3775519"/>
                <a:ext cx="798576" cy="1147573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050" dirty="0">
                    <a:solidFill>
                      <a:schemeClr val="tx1"/>
                    </a:solidFill>
                  </a:rPr>
                  <a:t>0.09</a:t>
                </a:r>
                <a:br>
                  <a:rPr lang="es-CO" sz="1050" dirty="0">
                    <a:solidFill>
                      <a:schemeClr val="tx1"/>
                    </a:solidFill>
                  </a:rPr>
                </a:br>
                <a:r>
                  <a:rPr lang="es-CO" sz="1050" dirty="0">
                    <a:solidFill>
                      <a:schemeClr val="tx1"/>
                    </a:solidFill>
                  </a:rPr>
                  <a:t>0.29</a:t>
                </a:r>
                <a:br>
                  <a:rPr lang="es-CO" sz="1050" dirty="0">
                    <a:solidFill>
                      <a:schemeClr val="tx1"/>
                    </a:solidFill>
                  </a:rPr>
                </a:br>
                <a:r>
                  <a:rPr lang="es-CO" sz="1050" dirty="0">
                    <a:solidFill>
                      <a:schemeClr val="tx1"/>
                    </a:solidFill>
                  </a:rPr>
                  <a:t>-0.71</a:t>
                </a:r>
              </a:p>
            </p:txBody>
          </p:sp>
          <p:cxnSp>
            <p:nvCxnSpPr>
              <p:cNvPr id="17" name="Conector: angular 16">
                <a:extLst>
                  <a:ext uri="{FF2B5EF4-FFF2-40B4-BE49-F238E27FC236}">
                    <a16:creationId xmlns:a16="http://schemas.microsoft.com/office/drawing/2014/main" id="{9EFD0B0D-22D2-2AA4-58AB-95C0BE9C3B32}"/>
                  </a:ext>
                </a:extLst>
              </p:cNvPr>
              <p:cNvCxnSpPr>
                <a:cxnSpLocks/>
                <a:stCxn id="13" idx="2"/>
                <a:endCxn id="16" idx="0"/>
              </p:cNvCxnSpPr>
              <p:nvPr/>
            </p:nvCxnSpPr>
            <p:spPr>
              <a:xfrm rot="16200000" flipH="1">
                <a:off x="8180833" y="3036761"/>
                <a:ext cx="498346" cy="97917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uadroTexto 17">
                    <a:extLst>
                      <a:ext uri="{FF2B5EF4-FFF2-40B4-BE49-F238E27FC236}">
                        <a16:creationId xmlns:a16="http://schemas.microsoft.com/office/drawing/2014/main" id="{E994496D-74A9-966C-8676-5D1BA70B647B}"/>
                      </a:ext>
                    </a:extLst>
                  </p:cNvPr>
                  <p:cNvSpPr txBox="1"/>
                  <p:nvPr/>
                </p:nvSpPr>
                <p:spPr>
                  <a:xfrm>
                    <a:off x="6656070" y="5028736"/>
                    <a:ext cx="610362" cy="51398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s-E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s-E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s-CO" sz="1100" dirty="0"/>
                  </a:p>
                </p:txBody>
              </p:sp>
            </mc:Choice>
            <mc:Fallback xmlns="">
              <p:sp>
                <p:nvSpPr>
                  <p:cNvPr id="18" name="CuadroTexto 17">
                    <a:extLst>
                      <a:ext uri="{FF2B5EF4-FFF2-40B4-BE49-F238E27FC236}">
                        <a16:creationId xmlns:a16="http://schemas.microsoft.com/office/drawing/2014/main" id="{E994496D-74A9-966C-8676-5D1BA70B64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6070" y="5028736"/>
                    <a:ext cx="610362" cy="51398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>
                    <a:extLst>
                      <a:ext uri="{FF2B5EF4-FFF2-40B4-BE49-F238E27FC236}">
                        <a16:creationId xmlns:a16="http://schemas.microsoft.com/office/drawing/2014/main" id="{B06B65BB-DA90-34D8-6CBC-ABF5E78999BB}"/>
                      </a:ext>
                    </a:extLst>
                  </p:cNvPr>
                  <p:cNvSpPr txBox="1"/>
                  <p:nvPr/>
                </p:nvSpPr>
                <p:spPr>
                  <a:xfrm>
                    <a:off x="8614410" y="5039922"/>
                    <a:ext cx="610362" cy="51398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s-E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s-E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s-CO" sz="1100" dirty="0"/>
                  </a:p>
                </p:txBody>
              </p:sp>
            </mc:Choice>
            <mc:Fallback xmlns="">
              <p:sp>
                <p:nvSpPr>
                  <p:cNvPr id="19" name="CuadroTexto 18">
                    <a:extLst>
                      <a:ext uri="{FF2B5EF4-FFF2-40B4-BE49-F238E27FC236}">
                        <a16:creationId xmlns:a16="http://schemas.microsoft.com/office/drawing/2014/main" id="{B06B65BB-DA90-34D8-6CBC-ABF5E78999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4410" y="5039922"/>
                    <a:ext cx="610362" cy="51398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>
                    <a:extLst>
                      <a:ext uri="{FF2B5EF4-FFF2-40B4-BE49-F238E27FC236}">
                        <a16:creationId xmlns:a16="http://schemas.microsoft.com/office/drawing/2014/main" id="{12951F1E-D28E-E799-39E6-0C1E19809508}"/>
                      </a:ext>
                    </a:extLst>
                  </p:cNvPr>
                  <p:cNvSpPr txBox="1"/>
                  <p:nvPr/>
                </p:nvSpPr>
                <p:spPr>
                  <a:xfrm>
                    <a:off x="6203823" y="5515893"/>
                    <a:ext cx="1514856" cy="4998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100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s-ES" sz="1100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</m:sSub>
                          <m:r>
                            <a:rPr lang="es-ES" sz="11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ES" sz="11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sz="11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oMath>
                      </m:oMathPara>
                    </a14:m>
                    <a:endParaRPr lang="es-CO" sz="1100" dirty="0"/>
                  </a:p>
                </p:txBody>
              </p:sp>
            </mc:Choice>
            <mc:Fallback xmlns="">
              <p:sp>
                <p:nvSpPr>
                  <p:cNvPr id="20" name="CuadroTexto 19">
                    <a:extLst>
                      <a:ext uri="{FF2B5EF4-FFF2-40B4-BE49-F238E27FC236}">
                        <a16:creationId xmlns:a16="http://schemas.microsoft.com/office/drawing/2014/main" id="{12951F1E-D28E-E799-39E6-0C1E198095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3823" y="5515893"/>
                    <a:ext cx="1514856" cy="49989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CuadroTexto 20">
                    <a:extLst>
                      <a:ext uri="{FF2B5EF4-FFF2-40B4-BE49-F238E27FC236}">
                        <a16:creationId xmlns:a16="http://schemas.microsoft.com/office/drawing/2014/main" id="{840F7BAE-09BB-80E6-72CA-B86077DB0B19}"/>
                      </a:ext>
                    </a:extLst>
                  </p:cNvPr>
                  <p:cNvSpPr txBox="1"/>
                  <p:nvPr/>
                </p:nvSpPr>
                <p:spPr>
                  <a:xfrm>
                    <a:off x="8021193" y="5538267"/>
                    <a:ext cx="1796796" cy="4998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100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s-ES" sz="1100" b="1" i="1" smtClean="0"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sub>
                          </m:sSub>
                          <m:r>
                            <a:rPr lang="es-ES" sz="1100" b="1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s-ES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ES" sz="11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sz="11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oMath>
                      </m:oMathPara>
                    </a14:m>
                    <a:endParaRPr lang="es-CO" sz="1100" dirty="0"/>
                  </a:p>
                </p:txBody>
              </p:sp>
            </mc:Choice>
            <mc:Fallback xmlns="">
              <p:sp>
                <p:nvSpPr>
                  <p:cNvPr id="21" name="CuadroTexto 20">
                    <a:extLst>
                      <a:ext uri="{FF2B5EF4-FFF2-40B4-BE49-F238E27FC236}">
                        <a16:creationId xmlns:a16="http://schemas.microsoft.com/office/drawing/2014/main" id="{840F7BAE-09BB-80E6-72CA-B86077DB0B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1193" y="5538267"/>
                    <a:ext cx="1796796" cy="49989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a 5">
                <a:extLst>
                  <a:ext uri="{FF2B5EF4-FFF2-40B4-BE49-F238E27FC236}">
                    <a16:creationId xmlns:a16="http://schemas.microsoft.com/office/drawing/2014/main" id="{DCF88727-C01A-413F-3FDD-F675E0BCE93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79556116"/>
                  </p:ext>
                </p:extLst>
              </p:nvPr>
            </p:nvGraphicFramePr>
            <p:xfrm>
              <a:off x="3278476" y="3583799"/>
              <a:ext cx="5203407" cy="2590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734469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12673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2056265">
                      <a:extLst>
                        <a:ext uri="{9D8B030D-6E8A-4147-A177-3AD203B41FA5}">
                          <a16:colId xmlns:a16="http://schemas.microsoft.com/office/drawing/2014/main" val="371247503"/>
                        </a:ext>
                      </a:extLst>
                    </a:gridCol>
                  </a:tblGrid>
                  <a:tr h="339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Nota final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s-E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E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3.65</m:t>
                                </m:r>
                              </m:oMath>
                            </m:oMathPara>
                          </a14:m>
                          <a:endParaRPr lang="es-CO" b="0" i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3.65</m:t>
                                </m:r>
                              </m:oMath>
                            </m:oMathPara>
                          </a14:m>
                          <a:endParaRPr lang="es-CO" b="0" i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3.65</m:t>
                                </m:r>
                              </m:oMath>
                            </m:oMathPara>
                          </a14:m>
                          <a:endParaRPr lang="es-CO" b="0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3.65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3.472</m:t>
                                </m:r>
                              </m:oMath>
                            </m:oMathPara>
                          </a14:m>
                          <a:endParaRPr lang="es-CO" b="0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3.85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3.472</m:t>
                                </m:r>
                              </m:oMath>
                            </m:oMathPara>
                          </a14:m>
                          <a:endParaRPr lang="es-CO" b="0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2.85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3.472</m:t>
                                </m:r>
                              </m:oMath>
                            </m:oMathPara>
                          </a14:m>
                          <a:endParaRPr lang="es-CO" b="0" i="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a 5">
                <a:extLst>
                  <a:ext uri="{FF2B5EF4-FFF2-40B4-BE49-F238E27FC236}">
                    <a16:creationId xmlns:a16="http://schemas.microsoft.com/office/drawing/2014/main" id="{DCF88727-C01A-413F-3FDD-F675E0BCE93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79556116"/>
                  </p:ext>
                </p:extLst>
              </p:nvPr>
            </p:nvGraphicFramePr>
            <p:xfrm>
              <a:off x="3278476" y="3583799"/>
              <a:ext cx="5203407" cy="2590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734469">
                      <a:extLst>
                        <a:ext uri="{9D8B030D-6E8A-4147-A177-3AD203B41FA5}">
                          <a16:colId xmlns:a16="http://schemas.microsoft.com/office/drawing/2014/main" val="377550761"/>
                        </a:ext>
                      </a:extLst>
                    </a:gridCol>
                    <a:gridCol w="1412673">
                      <a:extLst>
                        <a:ext uri="{9D8B030D-6E8A-4147-A177-3AD203B41FA5}">
                          <a16:colId xmlns:a16="http://schemas.microsoft.com/office/drawing/2014/main" val="388573864"/>
                        </a:ext>
                      </a:extLst>
                    </a:gridCol>
                    <a:gridCol w="2056265">
                      <a:extLst>
                        <a:ext uri="{9D8B030D-6E8A-4147-A177-3AD203B41FA5}">
                          <a16:colId xmlns:a16="http://schemas.microsoft.com/office/drawing/2014/main" val="3712475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Nota final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Quiz 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53254" t="-8333" r="-592" b="-6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64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53254" t="-106557" r="-592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546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4.40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53254" t="-206557" r="-59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79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53254" t="-306557" r="-59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56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3.65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53254" t="-406557" r="-59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290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3.85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53254" t="-506557" r="-59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630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2.85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>
                              <a:solidFill>
                                <a:schemeClr val="tx1"/>
                              </a:solidFill>
                            </a:rPr>
                            <a:t>1.70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53254" t="-606557" r="-59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1844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336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C5CFAA-7241-F1BF-CC29-31F8774C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O" dirty="0"/>
              <a:t>Intuición: Es un </a:t>
            </a:r>
            <a:r>
              <a:rPr lang="es-CO" b="1" dirty="0"/>
              <a:t>ensamble</a:t>
            </a:r>
            <a:r>
              <a:rPr lang="es-CO" dirty="0"/>
              <a:t> de modelos de </a:t>
            </a:r>
            <a:r>
              <a:rPr lang="es-CO" b="1" dirty="0"/>
              <a:t>predicción débiles </a:t>
            </a:r>
            <a:r>
              <a:rPr lang="es-CO" dirty="0"/>
              <a:t>que típicamente son árboles de decisión.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8273F21-52B7-58FB-6E73-34A2BA7E0400}"/>
              </a:ext>
            </a:extLst>
          </p:cNvPr>
          <p:cNvCxnSpPr/>
          <p:nvPr/>
        </p:nvCxnSpPr>
        <p:spPr>
          <a:xfrm flipV="1">
            <a:off x="4178808" y="2980944"/>
            <a:ext cx="0" cy="6217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287BD22F-9563-06CE-FF47-D2515F16811A}"/>
              </a:ext>
            </a:extLst>
          </p:cNvPr>
          <p:cNvSpPr txBox="1"/>
          <p:nvPr/>
        </p:nvSpPr>
        <p:spPr>
          <a:xfrm>
            <a:off x="2392299" y="1690688"/>
            <a:ext cx="3573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/>
              <a:t>Los modelos no son independientes sino que se entrenan de forma sucesiva para aprender de los errores de los modelos previos</a:t>
            </a:r>
          </a:p>
        </p:txBody>
      </p:sp>
    </p:spTree>
    <p:extLst>
      <p:ext uri="{BB962C8B-B14F-4D97-AF65-F5344CB8AC3E}">
        <p14:creationId xmlns:p14="http://schemas.microsoft.com/office/powerpoint/2010/main" val="121124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C5CFAA-7241-F1BF-CC29-31F8774C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O" dirty="0"/>
              <a:t>Intuición: Es un </a:t>
            </a:r>
            <a:r>
              <a:rPr lang="es-CO" b="1" dirty="0"/>
              <a:t>ensamble</a:t>
            </a:r>
            <a:r>
              <a:rPr lang="es-CO" dirty="0"/>
              <a:t> de modelos de </a:t>
            </a:r>
            <a:r>
              <a:rPr lang="es-CO" b="1" dirty="0"/>
              <a:t>predicción débiles </a:t>
            </a:r>
            <a:r>
              <a:rPr lang="es-CO" dirty="0"/>
              <a:t>que típicamente son árboles de decisión.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8273F21-52B7-58FB-6E73-34A2BA7E0400}"/>
              </a:ext>
            </a:extLst>
          </p:cNvPr>
          <p:cNvCxnSpPr>
            <a:cxnSpLocks/>
          </p:cNvCxnSpPr>
          <p:nvPr/>
        </p:nvCxnSpPr>
        <p:spPr>
          <a:xfrm>
            <a:off x="8613648" y="4023360"/>
            <a:ext cx="0" cy="566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287BD22F-9563-06CE-FF47-D2515F16811A}"/>
              </a:ext>
            </a:extLst>
          </p:cNvPr>
          <p:cNvSpPr txBox="1"/>
          <p:nvPr/>
        </p:nvSpPr>
        <p:spPr>
          <a:xfrm>
            <a:off x="6827139" y="4626864"/>
            <a:ext cx="3573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/>
              <a:t>Un </a:t>
            </a:r>
            <a:r>
              <a:rPr lang="es-CO" dirty="0" err="1"/>
              <a:t>weak</a:t>
            </a:r>
            <a:r>
              <a:rPr lang="es-CO" dirty="0"/>
              <a:t> </a:t>
            </a:r>
            <a:r>
              <a:rPr lang="es-CO" dirty="0" err="1"/>
              <a:t>learner</a:t>
            </a:r>
            <a:r>
              <a:rPr lang="es-CO" dirty="0"/>
              <a:t> es por definición un modelo que es ligeramente superior a un modelo que toma decisiones de manera aleatoria</a:t>
            </a:r>
          </a:p>
        </p:txBody>
      </p:sp>
    </p:spTree>
    <p:extLst>
      <p:ext uri="{BB962C8B-B14F-4D97-AF65-F5344CB8AC3E}">
        <p14:creationId xmlns:p14="http://schemas.microsoft.com/office/powerpoint/2010/main" val="8999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p:pic>
        <p:nvPicPr>
          <p:cNvPr id="15" name="Imagen 14" descr="Diagrama, Esquemático&#10;&#10;Descripción generada automáticamente">
            <a:extLst>
              <a:ext uri="{FF2B5EF4-FFF2-40B4-BE49-F238E27FC236}">
                <a16:creationId xmlns:a16="http://schemas.microsoft.com/office/drawing/2014/main" id="{91E6CE69-EFDB-AF26-3A9D-EAF0B61874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38" b="66300"/>
          <a:stretch/>
        </p:blipFill>
        <p:spPr>
          <a:xfrm>
            <a:off x="2129078" y="1780636"/>
            <a:ext cx="3384391" cy="23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CBAA6-3F33-EF4F-F45D-4FB455B0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hace el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?</a:t>
            </a:r>
          </a:p>
        </p:txBody>
      </p:sp>
      <p:pic>
        <p:nvPicPr>
          <p:cNvPr id="15" name="Imagen 14" descr="Diagrama, Esquemático&#10;&#10;Descripción generada automáticamente">
            <a:extLst>
              <a:ext uri="{FF2B5EF4-FFF2-40B4-BE49-F238E27FC236}">
                <a16:creationId xmlns:a16="http://schemas.microsoft.com/office/drawing/2014/main" id="{91E6CE69-EFDB-AF26-3A9D-EAF0B61874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38" b="66300"/>
          <a:stretch/>
        </p:blipFill>
        <p:spPr>
          <a:xfrm>
            <a:off x="2129078" y="1780636"/>
            <a:ext cx="3384391" cy="2311146"/>
          </a:xfrm>
          <a:prstGeom prst="rect">
            <a:avLst/>
          </a:prstGeom>
        </p:spPr>
      </p:pic>
      <p:pic>
        <p:nvPicPr>
          <p:cNvPr id="16" name="Imagen 15" descr="Diagrama, Esquemático&#10;&#10;Descripción generada automáticamente">
            <a:extLst>
              <a:ext uri="{FF2B5EF4-FFF2-40B4-BE49-F238E27FC236}">
                <a16:creationId xmlns:a16="http://schemas.microsoft.com/office/drawing/2014/main" id="{102C1F94-A77A-0C77-4B5C-0CA1A375BD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50" r="21592" b="33150"/>
          <a:stretch/>
        </p:blipFill>
        <p:spPr>
          <a:xfrm>
            <a:off x="5973683" y="1690688"/>
            <a:ext cx="4626134" cy="23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10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2554</Words>
  <Application>Microsoft Office PowerPoint</Application>
  <PresentationFormat>Panorámica</PresentationFormat>
  <Paragraphs>890</Paragraphs>
  <Slides>58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Tema de Office</vt:lpstr>
      <vt:lpstr>Gradient boosting trees</vt:lpstr>
      <vt:lpstr>Recapitulación: Árboles de decisión</vt:lpstr>
      <vt:lpstr>Problema de regresión</vt:lpstr>
      <vt:lpstr>Problema de regresión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Calculamos el Output para la hoja 1</vt:lpstr>
      <vt:lpstr>Calculamos el Output para la hoja 1</vt:lpstr>
      <vt:lpstr>Calculamos el Output para la hoja 1</vt:lpstr>
      <vt:lpstr>Calculamos el Output para la hoja 1</vt:lpstr>
      <vt:lpstr>Calculamos el Output para la hoja 1</vt:lpstr>
      <vt:lpstr>Calculamos el Output para la hoja 1</vt:lpstr>
      <vt:lpstr>Calculamos el Output para la hoja 1</vt:lpstr>
      <vt:lpstr>Calculamos el Output para la hoja 1</vt:lpstr>
      <vt:lpstr>Presentación de PowerPoint</vt:lpstr>
      <vt:lpstr>Calculamos el Output para la hoja 2</vt:lpstr>
      <vt:lpstr>Calculamos el Output para la hoja 2</vt:lpstr>
      <vt:lpstr>Calculamos el Output para la hoja 2</vt:lpstr>
      <vt:lpstr>Presentación de PowerPoint</vt:lpstr>
      <vt:lpstr>Calculamos el Output para la hoja 2</vt:lpstr>
      <vt:lpstr>Presentación de PowerPoint</vt:lpstr>
      <vt:lpstr>Presentación de PowerPoint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¿Qué hace el Gradient Boosting?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boosting trees</dc:title>
  <dc:creator>Lucas  Gomez Tobon</dc:creator>
  <cp:lastModifiedBy>Lucas  Gomez Tobon</cp:lastModifiedBy>
  <cp:revision>45</cp:revision>
  <dcterms:created xsi:type="dcterms:W3CDTF">2022-09-28T01:58:39Z</dcterms:created>
  <dcterms:modified xsi:type="dcterms:W3CDTF">2023-05-09T23:04:32Z</dcterms:modified>
</cp:coreProperties>
</file>