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256" r:id="rId2"/>
    <p:sldId id="308" r:id="rId3"/>
    <p:sldId id="310" r:id="rId4"/>
    <p:sldId id="421" r:id="rId5"/>
    <p:sldId id="422" r:id="rId6"/>
    <p:sldId id="423" r:id="rId7"/>
    <p:sldId id="849" r:id="rId8"/>
    <p:sldId id="424" r:id="rId9"/>
    <p:sldId id="807" r:id="rId10"/>
    <p:sldId id="808" r:id="rId11"/>
    <p:sldId id="378" r:id="rId12"/>
    <p:sldId id="809" r:id="rId13"/>
    <p:sldId id="379" r:id="rId14"/>
    <p:sldId id="420" r:id="rId15"/>
    <p:sldId id="418" r:id="rId16"/>
    <p:sldId id="851" r:id="rId17"/>
    <p:sldId id="400" r:id="rId18"/>
    <p:sldId id="409" r:id="rId19"/>
    <p:sldId id="381" r:id="rId20"/>
    <p:sldId id="818" r:id="rId21"/>
    <p:sldId id="413" r:id="rId22"/>
    <p:sldId id="316" r:id="rId23"/>
    <p:sldId id="353" r:id="rId24"/>
    <p:sldId id="414" r:id="rId25"/>
    <p:sldId id="354" r:id="rId26"/>
    <p:sldId id="399" r:id="rId27"/>
    <p:sldId id="819" r:id="rId28"/>
    <p:sldId id="822" r:id="rId29"/>
    <p:sldId id="415" r:id="rId30"/>
    <p:sldId id="368" r:id="rId31"/>
    <p:sldId id="825" r:id="rId32"/>
    <p:sldId id="827" r:id="rId33"/>
    <p:sldId id="829" r:id="rId34"/>
    <p:sldId id="370" r:id="rId35"/>
    <p:sldId id="371" r:id="rId36"/>
    <p:sldId id="372" r:id="rId37"/>
    <p:sldId id="830" r:id="rId38"/>
    <p:sldId id="831" r:id="rId39"/>
    <p:sldId id="832" r:id="rId40"/>
    <p:sldId id="837" r:id="rId41"/>
    <p:sldId id="838" r:id="rId42"/>
    <p:sldId id="839" r:id="rId43"/>
    <p:sldId id="840" r:id="rId44"/>
    <p:sldId id="841" r:id="rId45"/>
    <p:sldId id="845" r:id="rId46"/>
    <p:sldId id="852" r:id="rId47"/>
    <p:sldId id="844" r:id="rId48"/>
    <p:sldId id="846" r:id="rId49"/>
    <p:sldId id="847" r:id="rId50"/>
    <p:sldId id="833" r:id="rId51"/>
    <p:sldId id="848" r:id="rId52"/>
    <p:sldId id="858" r:id="rId53"/>
    <p:sldId id="856" r:id="rId54"/>
    <p:sldId id="857" r:id="rId55"/>
    <p:sldId id="855" r:id="rId56"/>
    <p:sldId id="346" r:id="rId57"/>
    <p:sldId id="828" r:id="rId58"/>
    <p:sldId id="343" r:id="rId59"/>
    <p:sldId id="859" r:id="rId60"/>
    <p:sldId id="860" r:id="rId61"/>
    <p:sldId id="861"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2F0D9"/>
    <a:srgbClr val="FFFF99"/>
    <a:srgbClr val="008000"/>
    <a:srgbClr val="E2E2E2"/>
    <a:srgbClr val="ED7D31"/>
    <a:srgbClr val="9BB99B"/>
    <a:srgbClr val="FFF2CC"/>
    <a:srgbClr val="D5E3C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1" autoAdjust="0"/>
    <p:restoredTop sz="82927" autoAdjust="0"/>
  </p:normalViewPr>
  <p:slideViewPr>
    <p:cSldViewPr snapToGrid="0">
      <p:cViewPr varScale="1">
        <p:scale>
          <a:sx n="106" d="100"/>
          <a:sy n="106" d="100"/>
        </p:scale>
        <p:origin x="2298" y="10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8B6FBF-091D-443F-84AB-AB9263ADB9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ECCF93A2-F370-468D-AC39-D5E795A493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A26352-7700-4A0B-A9E7-5AA579BAAE0F}" type="datetimeFigureOut">
              <a:rPr lang="zh-CN" altLang="en-US" smtClean="0"/>
              <a:t>2020/4/23</a:t>
            </a:fld>
            <a:endParaRPr lang="zh-CN" altLang="en-US"/>
          </a:p>
        </p:txBody>
      </p:sp>
      <p:sp>
        <p:nvSpPr>
          <p:cNvPr id="4" name="Footer Placeholder 3">
            <a:extLst>
              <a:ext uri="{FF2B5EF4-FFF2-40B4-BE49-F238E27FC236}">
                <a16:creationId xmlns:a16="http://schemas.microsoft.com/office/drawing/2014/main" id="{98CFB117-AAB7-4ABC-9D6E-78D9627D44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2D3F1B0A-C868-4C3C-88E2-E51F3B1184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EAEEFB-4AB6-49EA-A6AD-26A4094F943F}" type="slidenum">
              <a:rPr lang="zh-CN" altLang="en-US" smtClean="0"/>
              <a:t>‹#›</a:t>
            </a:fld>
            <a:endParaRPr lang="zh-CN" altLang="en-US"/>
          </a:p>
        </p:txBody>
      </p:sp>
    </p:spTree>
    <p:extLst>
      <p:ext uri="{BB962C8B-B14F-4D97-AF65-F5344CB8AC3E}">
        <p14:creationId xmlns:p14="http://schemas.microsoft.com/office/powerpoint/2010/main" val="3613355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1229D91-B52B-46B3-8E75-471927E58D08}" type="datetimeFigureOut">
              <a:rPr lang="zh-CN" altLang="en-US" smtClean="0"/>
              <a:t>2020/4/23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7D361-7CCB-40DA-8B7C-3DDC8B9FCD21}" type="slidenum">
              <a:rPr lang="zh-CN" altLang="en-US" smtClean="0"/>
              <a:t>‹#›</a:t>
            </a:fld>
            <a:endParaRPr lang="zh-CN" altLang="en-US"/>
          </a:p>
        </p:txBody>
      </p:sp>
    </p:spTree>
    <p:extLst>
      <p:ext uri="{BB962C8B-B14F-4D97-AF65-F5344CB8AC3E}">
        <p14:creationId xmlns:p14="http://schemas.microsoft.com/office/powerpoint/2010/main" val="19106591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Hello everyone. Welcome to my defense presentation.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My name is Long Gong, and my advisor is Prof. Jim Xu.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My thesis</a:t>
            </a:r>
            <a:r>
              <a:rPr lang="en-US" baseline="0" dirty="0"/>
              <a:t> presentation topic is Crossbar …</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1</a:t>
            </a:fld>
            <a:endParaRPr lang="zh-CN" altLang="en-US"/>
          </a:p>
        </p:txBody>
      </p:sp>
    </p:spTree>
    <p:extLst>
      <p:ext uri="{BB962C8B-B14F-4D97-AF65-F5344CB8AC3E}">
        <p14:creationId xmlns:p14="http://schemas.microsoft.com/office/powerpoint/2010/main" val="914517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consider the objective of minimizing the mean delay. As expected, this problem is much more complicated. To the best of my knowledge, no optimal policy have been found until today. </a:t>
            </a:r>
          </a:p>
          <a:p>
            <a:r>
              <a:rPr lang="en-US" altLang="zh-CN" dirty="0"/>
              <a:t>The best policy along this objective is Fair-Frame. It provably attains 100% and achieves a mean delay no larger than O(log N). We note that here “The Best Policy” is placed in double quotation marks because it is only the best theoretical result that has been proved. </a:t>
            </a:r>
          </a:p>
          <a:p>
            <a:r>
              <a:rPr lang="en-US" altLang="zh-CN" dirty="0"/>
              <a:t>As we will show later, empirically,  the average queueing delay of Fair-Frame is much higher than that of MWM.</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10</a:t>
            </a:fld>
            <a:endParaRPr lang="zh-CN" altLang="en-US"/>
          </a:p>
        </p:txBody>
      </p:sp>
    </p:spTree>
    <p:extLst>
      <p:ext uri="{BB962C8B-B14F-4D97-AF65-F5344CB8AC3E}">
        <p14:creationId xmlns:p14="http://schemas.microsoft.com/office/powerpoint/2010/main" val="79139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previous few slides, we only considered the matching constraint. However, when designing crossbar scheduling algorithms, the other two constraints, especially the timing constraint has to be considered. </a:t>
            </a:r>
          </a:p>
          <a:p>
            <a:r>
              <a:rPr lang="en-US" altLang="zh-CN" dirty="0"/>
              <a:t>Because there is a well-known tradeoff between the quality of the matching and the amount of time needed to compute the matching.</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11</a:t>
            </a:fld>
            <a:endParaRPr lang="zh-CN" altLang="en-US"/>
          </a:p>
        </p:txBody>
      </p:sp>
    </p:spTree>
    <p:extLst>
      <p:ext uri="{BB962C8B-B14F-4D97-AF65-F5344CB8AC3E}">
        <p14:creationId xmlns:p14="http://schemas.microsoft.com/office/powerpoint/2010/main" val="1730963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example, …</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12</a:t>
            </a:fld>
            <a:endParaRPr lang="zh-CN" altLang="en-US"/>
          </a:p>
        </p:txBody>
      </p:sp>
    </p:spTree>
    <p:extLst>
      <p:ext uri="{BB962C8B-B14F-4D97-AF65-F5344CB8AC3E}">
        <p14:creationId xmlns:p14="http://schemas.microsoft.com/office/powerpoint/2010/main" val="3876159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r>
              <a:rPr lang="en-US" altLang="zh-CN" baseline="0" dirty="0"/>
              <a:t>The target of this work is to achieve better tradeoff. </a:t>
            </a:r>
          </a:p>
          <a:p>
            <a:r>
              <a:rPr lang="en-US" altLang="zh-CN" baseline="0" dirty="0"/>
              <a:t>Clearly, we can either improve the quality of the matchings or decrease the computational complexity. In this work, we proposed a solution to improve the performance with very low computational overhead. </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13</a:t>
            </a:fld>
            <a:endParaRPr lang="zh-CN" altLang="en-US"/>
          </a:p>
        </p:txBody>
      </p:sp>
    </p:spTree>
    <p:extLst>
      <p:ext uri="{BB962C8B-B14F-4D97-AF65-F5344CB8AC3E}">
        <p14:creationId xmlns:p14="http://schemas.microsoft.com/office/powerpoint/2010/main" val="329805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work consists of two research aspects. The first aspect is to investigate …, The second aspect is to analyze the throughput and delay performance guarantees of some of the proposed algorithms. In the presentation, I will focus on the first aspect. Details on the second aspect can be found in my thesis. </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14</a:t>
            </a:fld>
            <a:endParaRPr lang="zh-CN" altLang="en-US"/>
          </a:p>
        </p:txBody>
      </p:sp>
    </p:spTree>
    <p:extLst>
      <p:ext uri="{BB962C8B-B14F-4D97-AF65-F5344CB8AC3E}">
        <p14:creationId xmlns:p14="http://schemas.microsoft.com/office/powerpoint/2010/main" val="308559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Along the two research aspects, we have made four breakthroughs. Our first breakthrough is SERENADE that exactly emulates SERENA and has a low per-port time complexity of O(log N). Since SERENADE exactly emulates SERENA, it can also attain 100% throughput. Our second breakthrough is Queue-Proportional Sampling (QPS). QPS is a general add-on approach to augment and significantly boost the throughput and delay performances of other crossbar scheduling algorithms such as </a:t>
            </a:r>
            <a:r>
              <a:rPr lang="en-US" altLang="zh-CN" dirty="0" err="1"/>
              <a:t>iSLIP</a:t>
            </a:r>
            <a:r>
              <a:rPr lang="en-US" altLang="zh-CN" dirty="0"/>
              <a:t> and SERENA. O(1) … We have proved that one of QPS-augmented algorithm, called QPS-SERENA, can attain 100% throughput. Our third breakthrough is QPS-r, a standalone parallel iterative algorithm that simply runs r iterations of QPS to compute a matching with O(1) time complexity per port. Yet, it has comparable throughput and delay performances as the maximal matching algorithms both in theory and in practice. We have proved that QPS-r can attain at least 50% throughput and guarantee an average delay bound independent of switch size. </a:t>
            </a:r>
          </a:p>
          <a:p>
            <a:r>
              <a:rPr lang="en-US" altLang="zh-CN" dirty="0"/>
              <a:t>Building upon QPS and QPS-r, we have made our last breakthrough: Small-Batch QPS (SB-QPS), a batch scheduling algorithm that has much better throughput performance than QPS-r, yet also has a time complexity of O(1).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15</a:t>
            </a:fld>
            <a:endParaRPr lang="zh-CN" altLang="en-US"/>
          </a:p>
        </p:txBody>
      </p:sp>
    </p:spTree>
    <p:extLst>
      <p:ext uri="{BB962C8B-B14F-4D97-AF65-F5344CB8AC3E}">
        <p14:creationId xmlns:p14="http://schemas.microsoft.com/office/powerpoint/2010/main" val="69235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have described the first three breakthroughs in detail in my thesis proposal last year as preliminary research works, so in this presentation, we will make a quick review of them and then dive into the last piece of this work, which is the proposed work in my thesis proposal.</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16</a:t>
            </a:fld>
            <a:endParaRPr lang="zh-CN" altLang="en-US"/>
          </a:p>
        </p:txBody>
      </p:sp>
    </p:spTree>
    <p:extLst>
      <p:ext uri="{BB962C8B-B14F-4D97-AF65-F5344CB8AC3E}">
        <p14:creationId xmlns:p14="http://schemas.microsoft.com/office/powerpoint/2010/main" val="3089269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 first algorithm, SERENADE, achieved better tradeoff by parallelizing SERENA. </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17</a:t>
            </a:fld>
            <a:endParaRPr lang="zh-CN" altLang="en-US"/>
          </a:p>
        </p:txBody>
      </p:sp>
    </p:spTree>
    <p:extLst>
      <p:ext uri="{BB962C8B-B14F-4D97-AF65-F5344CB8AC3E}">
        <p14:creationId xmlns:p14="http://schemas.microsoft.com/office/powerpoint/2010/main" val="397964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explain SERENADE, we first describe SERENA.</a:t>
            </a:r>
          </a:p>
          <a:p>
            <a:endParaRPr lang="en-US" altLang="zh-CN" dirty="0"/>
          </a:p>
          <a:p>
            <a:r>
              <a:rPr lang="en-US" altLang="zh-CN" dirty="0"/>
              <a:t>SERENA consists of two steps. The first step is to derive a full matching from the set of packet arrivals. The second step is to merge this full matching with the full matching used in the previous time slot, to arrive at the full matching to be used</a:t>
            </a:r>
          </a:p>
          <a:p>
            <a:r>
              <a:rPr lang="en-US" altLang="zh-CN" dirty="0"/>
              <a:t>for the current time slot.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18</a:t>
            </a:fld>
            <a:endParaRPr lang="zh-CN" altLang="en-US"/>
          </a:p>
        </p:txBody>
      </p:sp>
    </p:spTree>
    <p:extLst>
      <p:ext uri="{BB962C8B-B14F-4D97-AF65-F5344CB8AC3E}">
        <p14:creationId xmlns:p14="http://schemas.microsoft.com/office/powerpoint/2010/main" val="1218029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Although the first step of deriving a full matching from the arrival graph alone has a computational complexity of O(N). We have shown in our paper that this step can be solved with a classical parallel algorithm, whose per-port computational complexity is O(log N).</a:t>
            </a:r>
          </a:p>
          <a:p>
            <a:endParaRPr lang="en-US" altLang="zh-CN" dirty="0"/>
          </a:p>
          <a:p>
            <a:r>
              <a:rPr lang="en-US" altLang="zh-CN" dirty="0"/>
              <a:t>Parallelizing the second step - the merge procedure, which also has a computational complexity of O(N), is much more challenging. The primary contribution of SERENADE is to reduce this complexity to O(log N) per port via parallelization.</a:t>
            </a:r>
          </a:p>
          <a:p>
            <a:endParaRPr lang="en-US" altLang="zh-CN" dirty="0"/>
          </a:p>
          <a:p>
            <a:r>
              <a:rPr lang="en-US" altLang="zh-CN" dirty="0"/>
              <a:t>SERENADE consists of two stages: The knowledge-discovery stage and the distributed binary search stage. </a:t>
            </a:r>
          </a:p>
          <a:p>
            <a:r>
              <a:rPr lang="en-US" altLang="zh-CN" dirty="0"/>
              <a:t>The knowledge-discovery stage is to gather information at each input port. It has at most 1+logn iterations. </a:t>
            </a:r>
          </a:p>
          <a:p>
            <a:r>
              <a:rPr lang="en-US" altLang="zh-CN" dirty="0"/>
              <a:t>After this stage, some input ports might be able to make the same decisions as they would under SERENA, whereas other input ports are not able to do so.  </a:t>
            </a:r>
          </a:p>
          <a:p>
            <a:r>
              <a:rPr lang="en-US" altLang="zh-CN" dirty="0"/>
              <a:t>Then, in the distributed binary search stage, those input ports will also be able to make the same matching decisions as they would do under SERENA by performing an additional distributed binary search </a:t>
            </a:r>
            <a:r>
              <a:rPr lang="en-US" altLang="zh-CN" dirty="0">
                <a:solidFill>
                  <a:srgbClr val="000000"/>
                </a:solidFill>
                <a:ea typeface="+mn-ea"/>
                <a:cs typeface="Arial" panose="020B0604020202020204" pitchFamily="34" charset="0"/>
              </a:rPr>
              <a:t>for the designated input port in each cycle</a:t>
            </a:r>
            <a:endParaRPr lang="en-US" altLang="zh-CN" dirty="0"/>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19</a:t>
            </a:fld>
            <a:endParaRPr lang="zh-CN" altLang="en-US"/>
          </a:p>
        </p:txBody>
      </p:sp>
    </p:spTree>
    <p:extLst>
      <p:ext uri="{BB962C8B-B14F-4D97-AF65-F5344CB8AC3E}">
        <p14:creationId xmlns:p14="http://schemas.microsoft.com/office/powerpoint/2010/main" val="141994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Nowadays,</a:t>
            </a:r>
            <a:r>
              <a:rPr lang="en-US" altLang="zh-CN" baseline="0" dirty="0"/>
              <a:t> many high-performance switching systems employ a single crossbar to interconnect the input ports and the output ports.</a:t>
            </a:r>
          </a:p>
          <a:p>
            <a:endParaRPr lang="en-US" altLang="zh-CN" baseline="0" dirty="0"/>
          </a:p>
          <a:p>
            <a:r>
              <a:rPr lang="en-US" altLang="zh-CN" baseline="0" dirty="0"/>
              <a:t>To solve the HOL blocking issue, each input port has N virtual output queues (VOQs). The VOQ j at input port I serves as a buffer for packets going from input port I to output port j. </a:t>
            </a:r>
          </a:p>
          <a:p>
            <a:r>
              <a:rPr lang="en-US" altLang="zh-CN" baseline="0" dirty="0"/>
              <a:t>For example, here the VOQ 1 at input port 1 buffers the packets that want to go from input port 1 to output port 1.</a:t>
            </a:r>
          </a:p>
          <a:p>
            <a:endParaRPr lang="en-US" altLang="zh-CN" baseline="0" dirty="0"/>
          </a:p>
          <a:p>
            <a:r>
              <a:rPr lang="en-US" altLang="zh-CN" baseline="0" dirty="0"/>
              <a:t>In this presentation, we also adopt the standard assumption. That is all incoming packets are segmented into fixed-size before they are put into the corresponding VOQs and then reassembled </a:t>
            </a:r>
          </a:p>
          <a:p>
            <a:r>
              <a:rPr lang="en-US" altLang="zh-CN" baseline="0" dirty="0"/>
              <a:t>before they leave the switch.</a:t>
            </a:r>
          </a:p>
          <a:p>
            <a:endParaRPr lang="en-US" altLang="zh-CN" baseline="0" dirty="0"/>
          </a:p>
          <a:p>
            <a:r>
              <a:rPr lang="en-US" altLang="zh-CN" dirty="0"/>
              <a:t>Note that many commercial high-performance input-queued switches do use this approach.</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2</a:t>
            </a:fld>
            <a:endParaRPr lang="zh-CN" altLang="en-US"/>
          </a:p>
        </p:txBody>
      </p:sp>
    </p:spTree>
    <p:extLst>
      <p:ext uri="{BB962C8B-B14F-4D97-AF65-F5344CB8AC3E}">
        <p14:creationId xmlns:p14="http://schemas.microsoft.com/office/powerpoint/2010/main" val="2843673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let’s compare our SERENADE with some representative parallel iterative algorithms that also have throughput performance guarantees. A family of parallel iterative algorithms, based on belief-propagation (BP), emulate the computation of MWM with O(N2 ) iterations, each of which has O(N) time complexity.</a:t>
            </a:r>
          </a:p>
          <a:p>
            <a:r>
              <a:rPr lang="en-US" altLang="zh-CN" dirty="0"/>
              <a:t>Unlike BP and SERENADE, many parallel iterative algorithms do not make use of the edge weight (queue length) information. Those algorithms usually compute, with up to N iterations, another type of matching called maximal matching. Two state-of-the-art algorithms in this family are RR/LQF (Round Robin combined with Longest Queue First) and HRF (Highest Rank First). We note that both RR/LQF and HRF usually only run one or two iterations to reduce time complexity by sacrificing performance guarantee (i.e., at least 50% throughput guarantee).</a:t>
            </a:r>
          </a:p>
          <a:p>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20</a:t>
            </a:fld>
            <a:endParaRPr lang="zh-CN" altLang="en-US"/>
          </a:p>
        </p:txBody>
      </p:sp>
    </p:spTree>
    <p:extLst>
      <p:ext uri="{BB962C8B-B14F-4D97-AF65-F5344CB8AC3E}">
        <p14:creationId xmlns:p14="http://schemas.microsoft.com/office/powerpoint/2010/main" val="1246541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let’s make a review of QPS that achieved better tradeoff by boosting the performances of the existing crossbar scheduling algorithms.</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21</a:t>
            </a:fld>
            <a:endParaRPr lang="zh-CN" altLang="en-US"/>
          </a:p>
        </p:txBody>
      </p:sp>
    </p:spTree>
    <p:extLst>
      <p:ext uri="{BB962C8B-B14F-4D97-AF65-F5344CB8AC3E}">
        <p14:creationId xmlns:p14="http://schemas.microsoft.com/office/powerpoint/2010/main" val="2768608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QPS has two stages: proposing and accepting. </a:t>
            </a:r>
          </a:p>
          <a:p>
            <a:r>
              <a:rPr lang="en-US" baseline="0" dirty="0"/>
              <a:t>In the proposing stage, each input port first samples out an output port with the probability proportional to the corresponding VOQ length, then the input port sends a proposal requests together with the VOQ length to the output port that is sampled. </a:t>
            </a:r>
          </a:p>
          <a:p>
            <a:r>
              <a:rPr lang="en-US" baseline="0" dirty="0"/>
              <a:t>In accepting stage, each output port upon receiving one or more proposals, it accepts the one with the largest VOQ length. Note that, besides the “longest VOQ first”, we also investigate other accepting strategies, such as proportional accepting. </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22</a:t>
            </a:fld>
            <a:endParaRPr lang="zh-CN" altLang="en-US"/>
          </a:p>
        </p:txBody>
      </p:sp>
    </p:spTree>
    <p:extLst>
      <p:ext uri="{BB962C8B-B14F-4D97-AF65-F5344CB8AC3E}">
        <p14:creationId xmlns:p14="http://schemas.microsoft.com/office/powerpoint/2010/main" val="2634346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let’s see how </a:t>
            </a:r>
            <a:r>
              <a:rPr lang="en-US" dirty="0" err="1"/>
              <a:t>iSLIP</a:t>
            </a:r>
            <a:r>
              <a:rPr lang="en-US" dirty="0"/>
              <a:t> and SERENA are augmented by our QPS. </a:t>
            </a:r>
          </a:p>
          <a:p>
            <a:r>
              <a:rPr lang="en-US" dirty="0"/>
              <a:t>ISLIP is a parallel iterative crossbar scheduling algorithm. Each iteration contains three stages: request, grant, and accept. </a:t>
            </a:r>
          </a:p>
          <a:p>
            <a:r>
              <a:rPr lang="en-US" dirty="0"/>
              <a:t>In the request stage, </a:t>
            </a:r>
            <a:r>
              <a:rPr lang="en-US" sz="1200" b="0" i="0" kern="1200" dirty="0">
                <a:solidFill>
                  <a:schemeClr val="tx1"/>
                </a:solidFill>
                <a:effectLst/>
                <a:latin typeface="+mn-lt"/>
                <a:ea typeface="+mn-ea"/>
                <a:cs typeface="+mn-cs"/>
              </a:rPr>
              <a:t>each input port sends requests to all output ports of which the corresponding VOQs are not empty. </a:t>
            </a:r>
          </a:p>
          <a:p>
            <a:r>
              <a:rPr lang="en-US" sz="1200" b="0" i="0" kern="1200" dirty="0">
                <a:solidFill>
                  <a:schemeClr val="tx1"/>
                </a:solidFill>
                <a:effectLst/>
                <a:latin typeface="+mn-lt"/>
                <a:ea typeface="+mn-ea"/>
                <a:cs typeface="+mn-cs"/>
              </a:rPr>
              <a:t>In the grant stage, each output port, upon receiving requests from multiple input ports, grants to one in a round-robin order, </a:t>
            </a:r>
            <a:r>
              <a:rPr lang="en-US" altLang="zh-CN" sz="1200" b="0" i="0" kern="1200" dirty="0">
                <a:solidFill>
                  <a:schemeClr val="tx1"/>
                </a:solidFill>
                <a:effectLst/>
                <a:latin typeface="+mn-lt"/>
                <a:ea typeface="+mn-ea"/>
                <a:cs typeface="+mn-cs"/>
              </a:rPr>
              <a:t>enforced through a grant pointer.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in the accept stage, each input port, upon receiving grants from multiple output ports, accepts one in a round-robin order, enforced similarly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through an </a:t>
            </a:r>
            <a:r>
              <a:rPr lang="en-US" sz="1200" b="0" i="1" kern="1200" dirty="0">
                <a:solidFill>
                  <a:schemeClr val="tx1"/>
                </a:solidFill>
                <a:effectLst/>
                <a:latin typeface="+mn-lt"/>
                <a:ea typeface="+mn-ea"/>
                <a:cs typeface="+mn-cs"/>
              </a:rPr>
              <a:t>accept pointer.</a:t>
            </a:r>
          </a:p>
          <a:p>
            <a:endParaRPr lang="en-US" sz="1200" b="0" i="1" kern="1200" dirty="0">
              <a:solidFill>
                <a:schemeClr val="tx1"/>
              </a:solidFill>
              <a:effectLst/>
              <a:latin typeface="+mn-lt"/>
              <a:ea typeface="+mn-ea"/>
              <a:cs typeface="+mn-cs"/>
            </a:endParaRPr>
          </a:p>
          <a:p>
            <a:r>
              <a:rPr lang="en-US" sz="1200" b="0" i="1" kern="1200" dirty="0" err="1">
                <a:solidFill>
                  <a:schemeClr val="tx1"/>
                </a:solidFill>
                <a:effectLst/>
                <a:latin typeface="+mn-lt"/>
                <a:ea typeface="+mn-ea"/>
                <a:cs typeface="+mn-cs"/>
              </a:rPr>
              <a:t>iSLIP</a:t>
            </a:r>
            <a:r>
              <a:rPr lang="en-US" sz="1200" b="0" i="1" kern="1200" dirty="0">
                <a:solidFill>
                  <a:schemeClr val="tx1"/>
                </a:solidFill>
                <a:effectLst/>
                <a:latin typeface="+mn-lt"/>
                <a:ea typeface="+mn-ea"/>
                <a:cs typeface="+mn-cs"/>
              </a:rPr>
              <a:t> usually runs log N iterations.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23</a:t>
            </a:fld>
            <a:endParaRPr lang="zh-CN" altLang="en-US"/>
          </a:p>
        </p:txBody>
      </p:sp>
    </p:spTree>
    <p:extLst>
      <p:ext uri="{BB962C8B-B14F-4D97-AF65-F5344CB8AC3E}">
        <p14:creationId xmlns:p14="http://schemas.microsoft.com/office/powerpoint/2010/main" val="2924380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QPS-augmented </a:t>
            </a:r>
            <a:r>
              <a:rPr lang="en-US" dirty="0" err="1"/>
              <a:t>iSLIP</a:t>
            </a:r>
            <a:r>
              <a:rPr lang="en-US" dirty="0"/>
              <a:t>, namely QPS-</a:t>
            </a:r>
            <a:r>
              <a:rPr lang="en-US" dirty="0" err="1"/>
              <a:t>iSLIP</a:t>
            </a:r>
            <a:r>
              <a:rPr lang="en-US" dirty="0"/>
              <a:t> can be viewed as adding a 0^{</a:t>
            </a:r>
            <a:r>
              <a:rPr lang="en-US" dirty="0" err="1"/>
              <a:t>th</a:t>
            </a:r>
            <a:r>
              <a:rPr lang="en-US" dirty="0"/>
              <a:t>} iteration. In this iteration, </a:t>
            </a:r>
            <a:r>
              <a:rPr lang="en-US" sz="1200" b="0" i="0" kern="1200" dirty="0">
                <a:solidFill>
                  <a:schemeClr val="tx1"/>
                </a:solidFill>
                <a:effectLst/>
                <a:latin typeface="+mn-lt"/>
                <a:ea typeface="+mn-ea"/>
                <a:cs typeface="+mn-cs"/>
              </a:rPr>
              <a:t>QPS is executed to generate a starter matching. </a:t>
            </a:r>
          </a:p>
          <a:p>
            <a:r>
              <a:rPr lang="en-US" sz="1200" b="0" i="0" kern="1200" dirty="0">
                <a:solidFill>
                  <a:schemeClr val="tx1"/>
                </a:solidFill>
                <a:effectLst/>
                <a:latin typeface="+mn-lt"/>
                <a:ea typeface="+mn-ea"/>
                <a:cs typeface="+mn-cs"/>
              </a:rPr>
              <a:t>This starter matching is the refined by </a:t>
            </a:r>
            <a:r>
              <a:rPr lang="en-US" sz="1200" b="0" i="0" kern="1200" dirty="0" err="1">
                <a:solidFill>
                  <a:schemeClr val="tx1"/>
                </a:solidFill>
                <a:effectLst/>
                <a:latin typeface="+mn-lt"/>
                <a:ea typeface="+mn-ea"/>
                <a:cs typeface="+mn-cs"/>
              </a:rPr>
              <a:t>iSLIP</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24</a:t>
            </a:fld>
            <a:endParaRPr lang="zh-CN" altLang="en-US"/>
          </a:p>
        </p:txBody>
      </p:sp>
    </p:spTree>
    <p:extLst>
      <p:ext uri="{BB962C8B-B14F-4D97-AF65-F5344CB8AC3E}">
        <p14:creationId xmlns:p14="http://schemas.microsoft.com/office/powerpoint/2010/main" val="3089487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mentioned earlier, SERENA is a good crossbar scheduling algorithm that attains 100% throughput with a computational complexity of O(N).</a:t>
            </a:r>
          </a:p>
          <a:p>
            <a:r>
              <a:rPr lang="en-US" sz="1200" b="0" i="0" kern="1200" dirty="0">
                <a:solidFill>
                  <a:schemeClr val="tx1"/>
                </a:solidFill>
                <a:effectLst/>
                <a:latin typeface="+mn-lt"/>
                <a:ea typeface="+mn-ea"/>
                <a:cs typeface="+mn-cs"/>
              </a:rPr>
              <a:t>Recall that, it first derives a full matching from the arrival graph, and then merge this full matching with </a:t>
            </a:r>
          </a:p>
          <a:p>
            <a:r>
              <a:rPr lang="en-US" sz="1200" b="0" i="0" kern="1200" dirty="0">
                <a:solidFill>
                  <a:schemeClr val="tx1"/>
                </a:solidFill>
                <a:effectLst/>
                <a:latin typeface="+mn-lt"/>
                <a:ea typeface="+mn-ea"/>
                <a:cs typeface="+mn-cs"/>
              </a:rPr>
              <a:t>the matching used in the previous time slot. The only difference between SERENA and QPS augmented SERENA, namely QPS-SERENA is that </a:t>
            </a:r>
          </a:p>
          <a:p>
            <a:r>
              <a:rPr lang="en-US" sz="1200" b="0" i="0" kern="1200" dirty="0">
                <a:solidFill>
                  <a:schemeClr val="tx1"/>
                </a:solidFill>
                <a:effectLst/>
                <a:latin typeface="+mn-lt"/>
                <a:ea typeface="+mn-ea"/>
                <a:cs typeface="+mn-cs"/>
              </a:rPr>
              <a:t>QPS-SERENA replaces the arrival graph with a starter matching generated by QPS.</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25</a:t>
            </a:fld>
            <a:endParaRPr lang="zh-CN" altLang="en-US"/>
          </a:p>
        </p:txBody>
      </p:sp>
    </p:spTree>
    <p:extLst>
      <p:ext uri="{BB962C8B-B14F-4D97-AF65-F5344CB8AC3E}">
        <p14:creationId xmlns:p14="http://schemas.microsoft.com/office/powerpoint/2010/main" val="2125245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only difference between SERENA and QPS augmented SERENA, namely QPS-SERENA is that </a:t>
            </a:r>
          </a:p>
          <a:p>
            <a:r>
              <a:rPr lang="en-US" sz="1200" b="0" i="0" kern="1200" dirty="0">
                <a:solidFill>
                  <a:schemeClr val="tx1"/>
                </a:solidFill>
                <a:effectLst/>
                <a:latin typeface="+mn-lt"/>
                <a:ea typeface="+mn-ea"/>
                <a:cs typeface="+mn-cs"/>
              </a:rPr>
              <a:t>QPS-SERENA replaces the arrival graph with a starter matching generated by QPS.</a:t>
            </a:r>
            <a:br>
              <a:rPr lang="en-US" dirty="0"/>
            </a:b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26</a:t>
            </a:fld>
            <a:endParaRPr lang="zh-CN" altLang="en-US"/>
          </a:p>
        </p:txBody>
      </p:sp>
    </p:spTree>
    <p:extLst>
      <p:ext uri="{BB962C8B-B14F-4D97-AF65-F5344CB8AC3E}">
        <p14:creationId xmlns:p14="http://schemas.microsoft.com/office/powerpoint/2010/main" val="3438012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27</a:t>
            </a:fld>
            <a:endParaRPr lang="zh-CN" altLang="en-US"/>
          </a:p>
        </p:txBody>
      </p:sp>
    </p:spTree>
    <p:extLst>
      <p:ext uri="{BB962C8B-B14F-4D97-AF65-F5344CB8AC3E}">
        <p14:creationId xmlns:p14="http://schemas.microsoft.com/office/powerpoint/2010/main" val="1575423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we compare the delay performances of QPS-SERENA with those of SERENA. The results are shown in the figure, where the x-axis is the normalized load ranging from 0 to 1, and the y-axis is the mean delay, more precisely, the average queueing delay measured … Note that the y-axis is in log-scale. </a:t>
            </a:r>
            <a:br>
              <a:rPr lang="en-US" dirty="0"/>
            </a:b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28</a:t>
            </a:fld>
            <a:endParaRPr lang="zh-CN" altLang="en-US"/>
          </a:p>
        </p:txBody>
      </p:sp>
    </p:spTree>
    <p:extLst>
      <p:ext uri="{BB962C8B-B14F-4D97-AF65-F5344CB8AC3E}">
        <p14:creationId xmlns:p14="http://schemas.microsoft.com/office/powerpoint/2010/main" val="363293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let’s make a quick review of our three breakthrough, QPS-r, it achieved better tradeoff by producing matchings that have the same quality as those produced by MM, yet having a much lower time complexity.</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29</a:t>
            </a:fld>
            <a:endParaRPr lang="zh-CN" altLang="en-US"/>
          </a:p>
        </p:txBody>
      </p:sp>
    </p:spTree>
    <p:extLst>
      <p:ext uri="{BB962C8B-B14F-4D97-AF65-F5344CB8AC3E}">
        <p14:creationId xmlns:p14="http://schemas.microsoft.com/office/powerpoint/2010/main" val="88501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an input-queued</a:t>
            </a:r>
            <a:r>
              <a:rPr lang="en-US" altLang="zh-CN" baseline="0" dirty="0"/>
              <a:t> switch, each input port can only connect to a single output port and vice versa in each switching cycle, or time slot.</a:t>
            </a:r>
          </a:p>
          <a:p>
            <a:endParaRPr lang="en-US" altLang="zh-CN" baseline="0" dirty="0"/>
          </a:p>
          <a:p>
            <a:r>
              <a:rPr lang="en-US" altLang="zh-CN" baseline="0" dirty="0"/>
              <a:t>Hence, input-queued switches need to decide which input port connects to which output port per time slot. More specially, they need to compute a one-to-one matching between input ports and output ports.</a:t>
            </a:r>
          </a:p>
          <a:p>
            <a:endParaRPr lang="en-US" altLang="zh-CN" baseline="0" dirty="0"/>
          </a:p>
          <a:p>
            <a:r>
              <a:rPr lang="en-US" altLang="zh-CN" baseline="0" dirty="0"/>
              <a:t>That is the task of the crossbar scheduling algorithm.</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3</a:t>
            </a:fld>
            <a:endParaRPr lang="zh-CN" altLang="en-US"/>
          </a:p>
        </p:txBody>
      </p:sp>
    </p:spTree>
    <p:extLst>
      <p:ext uri="{BB962C8B-B14F-4D97-AF65-F5344CB8AC3E}">
        <p14:creationId xmlns:p14="http://schemas.microsoft.com/office/powerpoint/2010/main" val="3724361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Like QPS-</a:t>
            </a:r>
            <a:r>
              <a:rPr lang="en-US" altLang="zh-CN" dirty="0" err="1"/>
              <a:t>iSLIP</a:t>
            </a:r>
            <a:r>
              <a:rPr lang="en-US" altLang="zh-CN" dirty="0"/>
              <a:t>, QPS-r can be viewed as a QPS-augmented crossbar scheduling algorithm, more precisely, after generating a starter matching, we use QPS again to refine the matching to arrive at a final matching. </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30</a:t>
            </a:fld>
            <a:endParaRPr lang="zh-CN" altLang="en-US"/>
          </a:p>
        </p:txBody>
      </p:sp>
    </p:spTree>
    <p:extLst>
      <p:ext uri="{BB962C8B-B14F-4D97-AF65-F5344CB8AC3E}">
        <p14:creationId xmlns:p14="http://schemas.microsoft.com/office/powerpoint/2010/main" val="3767315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Or in other words, QPS-r simply runs r iterations of QPS to arrive at a final matching.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31</a:t>
            </a:fld>
            <a:endParaRPr lang="zh-CN" altLang="en-US"/>
          </a:p>
        </p:txBody>
      </p:sp>
    </p:spTree>
    <p:extLst>
      <p:ext uri="{BB962C8B-B14F-4D97-AF65-F5344CB8AC3E}">
        <p14:creationId xmlns:p14="http://schemas.microsoft.com/office/powerpoint/2010/main" val="492924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32</a:t>
            </a:fld>
            <a:endParaRPr lang="zh-CN" altLang="en-US"/>
          </a:p>
        </p:txBody>
      </p:sp>
    </p:spTree>
    <p:extLst>
      <p:ext uri="{BB962C8B-B14F-4D97-AF65-F5344CB8AC3E}">
        <p14:creationId xmlns:p14="http://schemas.microsoft.com/office/powerpoint/2010/main" val="2558974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 let’s dive to our last algorithm, SB-QPS, that has same time complexity as QPS-r, yet delivers better throughput performance than QPS-r</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33</a:t>
            </a:fld>
            <a:endParaRPr lang="zh-CN" altLang="en-US"/>
          </a:p>
        </p:txBody>
      </p:sp>
    </p:spTree>
    <p:extLst>
      <p:ext uri="{BB962C8B-B14F-4D97-AF65-F5344CB8AC3E}">
        <p14:creationId xmlns:p14="http://schemas.microsoft.com/office/powerpoint/2010/main" val="379502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we have shown, QPS-r strikes excellent balance between the quality of the matching and the amount of time needed to compute a matching.</a:t>
            </a:r>
          </a:p>
          <a:p>
            <a:r>
              <a:rPr lang="en-US" altLang="zh-CN" dirty="0"/>
              <a:t>However, even when r = 3, its throughput is only around 80%. And this throughput grows very slowly.</a:t>
            </a:r>
          </a:p>
          <a:p>
            <a:endParaRPr lang="en-US" altLang="zh-CN" dirty="0"/>
          </a:p>
          <a:p>
            <a:r>
              <a:rPr lang="en-US" altLang="zh-CN" dirty="0"/>
              <a:t>This motivates us to design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34</a:t>
            </a:fld>
            <a:endParaRPr lang="zh-CN" altLang="en-US"/>
          </a:p>
        </p:txBody>
      </p:sp>
    </p:spTree>
    <p:extLst>
      <p:ext uri="{BB962C8B-B14F-4D97-AF65-F5344CB8AC3E}">
        <p14:creationId xmlns:p14="http://schemas.microsoft.com/office/powerpoint/2010/main" val="1277672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Recall that in QPS-r, when an output port gets multiple proposals, it simply accepts the one with the longest VOQ length, and all other proposals are discarded. </a:t>
            </a:r>
          </a:p>
          <a:p>
            <a:r>
              <a:rPr lang="en-US" altLang="zh-CN" dirty="0"/>
              <a:t>Besides, when an input port proposed to …, this proposal will always be rejected in QPS-r. </a:t>
            </a:r>
          </a:p>
          <a:p>
            <a:endParaRPr lang="en-US" altLang="zh-CN" dirty="0"/>
          </a:p>
          <a:p>
            <a:r>
              <a:rPr lang="en-US" altLang="zh-CN" dirty="0"/>
              <a:t>Both cases result in the relatively low throughput in QPS-r. One possible solution is to design better … without increasing the time complexity. However, it is a complicated task. </a:t>
            </a:r>
          </a:p>
          <a:p>
            <a:r>
              <a:rPr lang="en-US" altLang="zh-CN" dirty="0"/>
              <a:t>In this work, we adopt another possible solution. That is to design new accepting strategy that can address the above two cases of </a:t>
            </a:r>
            <a:r>
              <a:rPr lang="en-US" altLang="zh-CN" dirty="0" err="1"/>
              <a:t>collisons</a:t>
            </a:r>
            <a:r>
              <a:rPr lang="en-US" altLang="zh-CN" dirty="0"/>
              <a:t> better by exercising another degree of freedom when accepting.</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35</a:t>
            </a:fld>
            <a:endParaRPr lang="zh-CN" altLang="en-US"/>
          </a:p>
        </p:txBody>
      </p:sp>
    </p:spTree>
    <p:extLst>
      <p:ext uri="{BB962C8B-B14F-4D97-AF65-F5344CB8AC3E}">
        <p14:creationId xmlns:p14="http://schemas.microsoft.com/office/powerpoint/2010/main" val="541855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all the algorithms we described in earlier slides, a matching decision is made every time slot. </a:t>
            </a:r>
          </a:p>
          <a:p>
            <a:r>
              <a:rPr lang="en-US" altLang="zh-CN" dirty="0"/>
              <a:t>An alternative type of algorithm is called batch scheduling, in which multiple consecutive time slots are grouped as a batch. The matching decisions are batch-computed. </a:t>
            </a:r>
          </a:p>
          <a:p>
            <a:r>
              <a:rPr lang="en-US" altLang="zh-CN" dirty="0"/>
              <a:t>As indicated by its name, SB-QPS is a batch scheduling algorithm. </a:t>
            </a:r>
          </a:p>
          <a:p>
            <a:r>
              <a:rPr lang="en-US" altLang="zh-CN" dirty="0"/>
              <a:t>It is desired that the batch size T should be small because a packet arriving at the beginning of a batch has to wait until at least the beginning of the next batch. In other words, a larger batch size usually will result in higher packet delay.</a:t>
            </a:r>
          </a:p>
          <a:p>
            <a:endParaRPr lang="en-US" altLang="zh-CN"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36</a:t>
            </a:fld>
            <a:endParaRPr lang="zh-CN" altLang="en-US"/>
          </a:p>
        </p:txBody>
      </p:sp>
    </p:spTree>
    <p:extLst>
      <p:ext uri="{BB962C8B-B14F-4D97-AF65-F5344CB8AC3E}">
        <p14:creationId xmlns:p14="http://schemas.microsoft.com/office/powerpoint/2010/main" val="2542870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T schedules (matchings) over a batch of T time slots can be viewed as a T × N table with TN cells in it. </a:t>
            </a:r>
            <a:r>
              <a:rPr lang="en-US" altLang="zh-CN" dirty="0" err="1"/>
              <a:t>EaEach</a:t>
            </a:r>
            <a:r>
              <a:rPr lang="en-US" altLang="zh-CN" dirty="0"/>
              <a:t> column corresponds to the schedule of an output port and each row a time slot. </a:t>
            </a:r>
          </a:p>
          <a:p>
            <a:r>
              <a:rPr lang="en-US" altLang="zh-CN" dirty="0"/>
              <a:t>The content of the cell at the t </a:t>
            </a:r>
            <a:r>
              <a:rPr lang="en-US" altLang="zh-CN" dirty="0" err="1"/>
              <a:t>th</a:t>
            </a:r>
            <a:r>
              <a:rPr lang="en-US" altLang="zh-CN" dirty="0"/>
              <a:t> row and j </a:t>
            </a:r>
            <a:r>
              <a:rPr lang="en-US" altLang="zh-CN" dirty="0" err="1"/>
              <a:t>th</a:t>
            </a:r>
            <a:r>
              <a:rPr lang="en-US" altLang="zh-CN" dirty="0"/>
              <a:t> column is the input port that </a:t>
            </a:r>
            <a:r>
              <a:rPr lang="en-US" altLang="zh-CN" dirty="0" err="1"/>
              <a:t>O_j</a:t>
            </a:r>
            <a:r>
              <a:rPr lang="en-US" altLang="zh-CN" dirty="0"/>
              <a:t> is paired with during time slot t. For example,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37</a:t>
            </a:fld>
            <a:endParaRPr lang="zh-CN" altLang="en-US"/>
          </a:p>
        </p:txBody>
      </p:sp>
    </p:spTree>
    <p:extLst>
      <p:ext uri="{BB962C8B-B14F-4D97-AF65-F5344CB8AC3E}">
        <p14:creationId xmlns:p14="http://schemas.microsoft.com/office/powerpoint/2010/main" val="3594955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SB-QPS is a parallel iterative algorithm: The input and output ports run T QPS-like iterations (one per time slot) in a batch to collaboratively pack the table shown in the previous slide.</a:t>
            </a:r>
          </a:p>
          <a:p>
            <a:r>
              <a:rPr lang="en-US" altLang="zh-CN" dirty="0"/>
              <a:t>Each iteration of SB-QPS, like that of QPS, consists of two phases: a proposing phase and an accepting phase. </a:t>
            </a:r>
          </a:p>
          <a:p>
            <a:r>
              <a:rPr lang="en-US" altLang="zh-CN" dirty="0"/>
              <a:t>The proposing phase is identical to that of QPS: each input port</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38</a:t>
            </a:fld>
            <a:endParaRPr lang="zh-CN" altLang="en-US"/>
          </a:p>
        </p:txBody>
      </p:sp>
    </p:spTree>
    <p:extLst>
      <p:ext uri="{BB962C8B-B14F-4D97-AF65-F5344CB8AC3E}">
        <p14:creationId xmlns:p14="http://schemas.microsoft.com/office/powerpoint/2010/main" val="1220879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let’s see an example over a 4X4 crossbar with a batch size of 3. At the beginning of an arbitrary batch, the joint calendar is empty, or in other words, none of the four output ports is matched. </a:t>
            </a:r>
          </a:p>
          <a:p>
            <a:r>
              <a:rPr lang="en-US" altLang="zh-CN" dirty="0"/>
              <a:t>Since the proposing is the same as QPS, here we focus on the accepting phase at output 1; that at any other output port is identical. </a:t>
            </a:r>
          </a:p>
          <a:p>
            <a:r>
              <a:rPr lang="en-US" altLang="zh-CN" dirty="0"/>
              <a:t>Clearly, now, all time slots of output port 1 are available; hence its availability bitmap has all entries to be 1. Assume that it receives two proposals from input port 1 and 3 respectively. </a:t>
            </a:r>
          </a:p>
          <a:p>
            <a:r>
              <a:rPr lang="en-US" altLang="zh-CN" dirty="0"/>
              <a:t>It first sorts them according to the lengths of the corresponding VOQs. Then, it tries to accommodate input port 3 as it has a longer VOQ length with the FFA strategy, which simply finds the first time slot in which both output port 1 and input port 3 are available. Or the first bit that is 1 in their bitwise-AND bitmap. Clearly, it is the first time slot.</a:t>
            </a:r>
          </a:p>
          <a:p>
            <a:endParaRPr lang="en-US" altLang="zh-CN"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39</a:t>
            </a:fld>
            <a:endParaRPr lang="zh-CN" altLang="en-US"/>
          </a:p>
        </p:txBody>
      </p:sp>
    </p:spTree>
    <p:extLst>
      <p:ext uri="{BB962C8B-B14F-4D97-AF65-F5344CB8AC3E}">
        <p14:creationId xmlns:p14="http://schemas.microsoft.com/office/powerpoint/2010/main" val="344408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 NXN crossbar is generally modeled as a weighted bipartite graph, with the N input ports and the N output ports represented as the two disjoint vertex sets, respectively.</a:t>
            </a:r>
          </a:p>
          <a:p>
            <a:r>
              <a:rPr lang="en-US" altLang="zh-CN" dirty="0"/>
              <a:t>An edge between an input </a:t>
            </a:r>
            <a:r>
              <a:rPr lang="en-US" altLang="zh-CN" dirty="0" err="1"/>
              <a:t>i</a:t>
            </a:r>
            <a:r>
              <a:rPr lang="en-US" altLang="zh-CN" dirty="0"/>
              <a:t> and an output port j corresponds to the VOQ j at the input port </a:t>
            </a:r>
            <a:r>
              <a:rPr lang="en-US" altLang="zh-CN" dirty="0" err="1"/>
              <a:t>i</a:t>
            </a:r>
            <a:r>
              <a:rPr lang="en-US" altLang="zh-CN" dirty="0"/>
              <a:t>, and its weight is the queue length (\</a:t>
            </a:r>
            <a:r>
              <a:rPr lang="en-US" altLang="zh-CN" dirty="0" err="1"/>
              <a:t>ie</a:t>
            </a:r>
            <a:r>
              <a:rPr lang="en-US" altLang="zh-CN" dirty="0"/>
              <a:t> the number of packets buffered) of the VOQ.  </a:t>
            </a:r>
          </a:p>
          <a:p>
            <a:r>
              <a:rPr lang="en-US" altLang="zh-CN" dirty="0"/>
              <a:t>Clearly, under such a model, each valid crossbar schedule, i.e., which input port connects to which output port during each switching cycle, is just a matching in this bipartite graph. </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4</a:t>
            </a:fld>
            <a:endParaRPr lang="zh-CN" altLang="en-US"/>
          </a:p>
        </p:txBody>
      </p:sp>
    </p:spTree>
    <p:extLst>
      <p:ext uri="{BB962C8B-B14F-4D97-AF65-F5344CB8AC3E}">
        <p14:creationId xmlns:p14="http://schemas.microsoft.com/office/powerpoint/2010/main" val="1527994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we update both availability bitmaps and the joint calendar.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40</a:t>
            </a:fld>
            <a:endParaRPr lang="zh-CN" altLang="en-US"/>
          </a:p>
        </p:txBody>
      </p:sp>
    </p:spTree>
    <p:extLst>
      <p:ext uri="{BB962C8B-B14F-4D97-AF65-F5344CB8AC3E}">
        <p14:creationId xmlns:p14="http://schemas.microsoft.com/office/powerpoint/2010/main" val="24069549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It then tries to accommodate input port 1; </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41</a:t>
            </a:fld>
            <a:endParaRPr lang="zh-CN" altLang="en-US"/>
          </a:p>
        </p:txBody>
      </p:sp>
    </p:spTree>
    <p:extLst>
      <p:ext uri="{BB962C8B-B14F-4D97-AF65-F5344CB8AC3E}">
        <p14:creationId xmlns:p14="http://schemas.microsoft.com/office/powerpoint/2010/main" val="29671200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Unlike in QPS where this proposal will always be rejected; here, it is accepted using the second time slot within the batch.</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42</a:t>
            </a:fld>
            <a:endParaRPr lang="zh-CN" altLang="en-US"/>
          </a:p>
        </p:txBody>
      </p:sp>
    </p:spTree>
    <p:extLst>
      <p:ext uri="{BB962C8B-B14F-4D97-AF65-F5344CB8AC3E}">
        <p14:creationId xmlns:p14="http://schemas.microsoft.com/office/powerpoint/2010/main" val="19488982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Similar operations are performed at other output ports; and four packets are packed in the joint calendar after the first iteration.</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43</a:t>
            </a:fld>
            <a:endParaRPr lang="zh-CN" altLang="en-US"/>
          </a:p>
        </p:txBody>
      </p:sp>
    </p:spTree>
    <p:extLst>
      <p:ext uri="{BB962C8B-B14F-4D97-AF65-F5344CB8AC3E}">
        <p14:creationId xmlns:p14="http://schemas.microsoft.com/office/powerpoint/2010/main" val="9455922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SB-QPS runs the second iteration.  Assume output port 1 also receives two proposals. Similarly, it first tries to accommodate the proposal from input port 2. </a:t>
            </a:r>
          </a:p>
          <a:p>
            <a:r>
              <a:rPr lang="en-US" altLang="zh-CN" dirty="0"/>
              <a:t>The third time slot was selected by the FFA strategy.</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44</a:t>
            </a:fld>
            <a:endParaRPr lang="zh-CN" altLang="en-US"/>
          </a:p>
        </p:txBody>
      </p:sp>
    </p:spTree>
    <p:extLst>
      <p:ext uri="{BB962C8B-B14F-4D97-AF65-F5344CB8AC3E}">
        <p14:creationId xmlns:p14="http://schemas.microsoft.com/office/powerpoint/2010/main" val="12967121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it tries to accommodate that from input port 1</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45</a:t>
            </a:fld>
            <a:endParaRPr lang="zh-CN" altLang="en-US"/>
          </a:p>
        </p:txBody>
      </p:sp>
    </p:spTree>
    <p:extLst>
      <p:ext uri="{BB962C8B-B14F-4D97-AF65-F5344CB8AC3E}">
        <p14:creationId xmlns:p14="http://schemas.microsoft.com/office/powerpoint/2010/main" val="1020552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Clearly, no available time slot can be found anymore; so this proposal is rejected.</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46</a:t>
            </a:fld>
            <a:endParaRPr lang="zh-CN" altLang="en-US"/>
          </a:p>
        </p:txBody>
      </p:sp>
    </p:spTree>
    <p:extLst>
      <p:ext uri="{BB962C8B-B14F-4D97-AF65-F5344CB8AC3E}">
        <p14:creationId xmlns:p14="http://schemas.microsoft.com/office/powerpoint/2010/main" val="40375545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Clearly, no available time slot can be found anymore; so this proposal is rejected.</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47</a:t>
            </a:fld>
            <a:endParaRPr lang="zh-CN" altLang="en-US"/>
          </a:p>
        </p:txBody>
      </p:sp>
    </p:spTree>
    <p:extLst>
      <p:ext uri="{BB962C8B-B14F-4D97-AF65-F5344CB8AC3E}">
        <p14:creationId xmlns:p14="http://schemas.microsoft.com/office/powerpoint/2010/main" val="1462009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SB-QPS runs the third iteration; and here we assume that it receives no proposals.</a:t>
            </a:r>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48</a:t>
            </a:fld>
            <a:endParaRPr lang="zh-CN" altLang="en-US"/>
          </a:p>
        </p:txBody>
      </p:sp>
    </p:spTree>
    <p:extLst>
      <p:ext uri="{BB962C8B-B14F-4D97-AF65-F5344CB8AC3E}">
        <p14:creationId xmlns:p14="http://schemas.microsoft.com/office/powerpoint/2010/main" val="25979499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all iterations finish, the resulted joint calendar will be used to transmit packets in the next batch; and the SB-QPS starts to fill a new joint calendar. </a:t>
            </a:r>
          </a:p>
          <a:p>
            <a:endParaRPr lang="en-US" altLang="zh-CN"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49</a:t>
            </a:fld>
            <a:endParaRPr lang="zh-CN" altLang="en-US"/>
          </a:p>
        </p:txBody>
      </p:sp>
    </p:spTree>
    <p:extLst>
      <p:ext uri="{BB962C8B-B14F-4D97-AF65-F5344CB8AC3E}">
        <p14:creationId xmlns:p14="http://schemas.microsoft.com/office/powerpoint/2010/main" val="61958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see a simple example. Here, we use the </a:t>
            </a:r>
            <a:r>
              <a:rPr lang="en-US" altLang="zh-CN" sz="1200" b="0" i="0" kern="1200" dirty="0">
                <a:solidFill>
                  <a:schemeClr val="tx1"/>
                </a:solidFill>
                <a:effectLst/>
                <a:latin typeface="+mn-lt"/>
                <a:ea typeface="+mn-ea"/>
                <a:cs typeface="+mn-cs"/>
              </a:rPr>
              <a:t>thicknesses to represent the weight of each edge in the bipartite graph.</a:t>
            </a:r>
          </a:p>
          <a:p>
            <a:r>
              <a:rPr lang="en-US" altLang="zh-CN" sz="1200" b="0" i="0" kern="1200" dirty="0">
                <a:solidFill>
                  <a:schemeClr val="tx1"/>
                </a:solidFill>
                <a:effectLst/>
                <a:latin typeface="+mn-lt"/>
                <a:ea typeface="+mn-ea"/>
                <a:cs typeface="+mn-cs"/>
              </a:rPr>
              <a:t>We note that some crossbar scheduling algorithms will not use the weight information</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5</a:t>
            </a:fld>
            <a:endParaRPr lang="zh-CN" altLang="en-US"/>
          </a:p>
        </p:txBody>
      </p:sp>
    </p:spTree>
    <p:extLst>
      <p:ext uri="{BB962C8B-B14F-4D97-AF65-F5344CB8AC3E}">
        <p14:creationId xmlns:p14="http://schemas.microsoft.com/office/powerpoint/2010/main" val="34584721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all the algorithms we described in earlier slides, a matching decision is made every time slot. </a:t>
            </a:r>
          </a:p>
          <a:p>
            <a:r>
              <a:rPr lang="en-US" altLang="zh-CN" dirty="0"/>
              <a:t>An alternative type of algorithm is called batch scheduling, in which multiple consecutive time slots are grouped as a batch. The matching decisions are batch-computed. </a:t>
            </a:r>
          </a:p>
          <a:p>
            <a:r>
              <a:rPr lang="en-US" altLang="zh-CN" dirty="0"/>
              <a:t>As indicated by its name, SB-QPS is a batch scheduling algorithm. </a:t>
            </a:r>
          </a:p>
          <a:p>
            <a:r>
              <a:rPr lang="en-US" altLang="zh-CN" dirty="0"/>
              <a:t>It is desired that the batch size T should be small because a packet arriving at the beginning of a batch has to wait until at least the beginning of the next batch. In other words, a larger batch size usually will result in higher packet delay.</a:t>
            </a:r>
          </a:p>
          <a:p>
            <a:endParaRPr lang="en-US" altLang="zh-CN"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50</a:t>
            </a:fld>
            <a:endParaRPr lang="zh-CN" altLang="en-US"/>
          </a:p>
        </p:txBody>
      </p:sp>
    </p:spTree>
    <p:extLst>
      <p:ext uri="{BB962C8B-B14F-4D97-AF65-F5344CB8AC3E}">
        <p14:creationId xmlns:p14="http://schemas.microsoft.com/office/powerpoint/2010/main" val="5043758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all the algorithms we described in earlier slides, a matching decision is made every time slot. </a:t>
            </a:r>
          </a:p>
          <a:p>
            <a:r>
              <a:rPr lang="en-US" altLang="zh-CN" dirty="0"/>
              <a:t>An alternative type of algorithm is called batch scheduling, in which multiple consecutive time slots are grouped as a batch. The matching decisions are batch-computed. </a:t>
            </a:r>
          </a:p>
          <a:p>
            <a:r>
              <a:rPr lang="en-US" altLang="zh-CN" dirty="0"/>
              <a:t>As indicated by its name, SB-QPS is a batch scheduling algorithm. </a:t>
            </a:r>
          </a:p>
          <a:p>
            <a:r>
              <a:rPr lang="en-US" altLang="zh-CN" dirty="0"/>
              <a:t>It is desired that the batch size T should be small because a packet arriving at the beginning of a batch has to wait until at least the beginning of the next batch. In other words, a larger batch size usually will result in higher packet delay.</a:t>
            </a:r>
          </a:p>
          <a:p>
            <a:endParaRPr lang="en-US" altLang="zh-CN"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51</a:t>
            </a:fld>
            <a:endParaRPr lang="zh-CN" altLang="en-US"/>
          </a:p>
        </p:txBody>
      </p:sp>
    </p:spTree>
    <p:extLst>
      <p:ext uri="{BB962C8B-B14F-4D97-AF65-F5344CB8AC3E}">
        <p14:creationId xmlns:p14="http://schemas.microsoft.com/office/powerpoint/2010/main" val="5094544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all the algorithms we described in earlier slides, a matching decision is made every time slot. </a:t>
            </a:r>
          </a:p>
          <a:p>
            <a:r>
              <a:rPr lang="en-US" altLang="zh-CN" dirty="0"/>
              <a:t>An alternative type of algorithm is called batch scheduling, in which multiple consecutive time slots are grouped as a batch. The matching decisions are batch-computed. </a:t>
            </a:r>
          </a:p>
          <a:p>
            <a:r>
              <a:rPr lang="en-US" altLang="zh-CN" dirty="0"/>
              <a:t>As indicated by its name, SB-QPS is a batch scheduling algorithm. </a:t>
            </a:r>
          </a:p>
          <a:p>
            <a:r>
              <a:rPr lang="en-US" altLang="zh-CN" dirty="0"/>
              <a:t>It is desired that the batch size T should be small because a packet arriving at the beginning of a batch has to wait until at least the beginning of the next batch. In other words, a larger batch size usually will result in higher packet delay.</a:t>
            </a:r>
          </a:p>
          <a:p>
            <a:endParaRPr lang="en-US" altLang="zh-CN"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53</a:t>
            </a:fld>
            <a:endParaRPr lang="zh-CN" altLang="en-US"/>
          </a:p>
        </p:txBody>
      </p:sp>
    </p:spTree>
    <p:extLst>
      <p:ext uri="{BB962C8B-B14F-4D97-AF65-F5344CB8AC3E}">
        <p14:creationId xmlns:p14="http://schemas.microsoft.com/office/powerpoint/2010/main" val="17521850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all the algorithms we described in earlier slides, a matching decision is made every time slot. </a:t>
            </a:r>
          </a:p>
          <a:p>
            <a:r>
              <a:rPr lang="en-US" altLang="zh-CN" dirty="0"/>
              <a:t>An alternative type of algorithm is called batch scheduling, in which multiple consecutive time slots are grouped as a batch. The matching decisions are batch-computed. </a:t>
            </a:r>
          </a:p>
          <a:p>
            <a:r>
              <a:rPr lang="en-US" altLang="zh-CN" dirty="0"/>
              <a:t>As indicated by its name, SB-QPS is a batch scheduling algorithm. </a:t>
            </a:r>
          </a:p>
          <a:p>
            <a:r>
              <a:rPr lang="en-US" altLang="zh-CN" dirty="0"/>
              <a:t>It is desired that the batch size T should be small because a packet arriving at the beginning of a batch has to wait until at least the beginning of the next batch. In other words, a larger batch size usually will result in higher packet delay.</a:t>
            </a:r>
          </a:p>
          <a:p>
            <a:endParaRPr lang="en-US" altLang="zh-CN"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54</a:t>
            </a:fld>
            <a:endParaRPr lang="zh-CN" altLang="en-US"/>
          </a:p>
        </p:txBody>
      </p:sp>
    </p:spTree>
    <p:extLst>
      <p:ext uri="{BB962C8B-B14F-4D97-AF65-F5344CB8AC3E}">
        <p14:creationId xmlns:p14="http://schemas.microsoft.com/office/powerpoint/2010/main" val="9708856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all the algorithms we described in earlier slides, a matching decision is made every time slot. </a:t>
            </a:r>
          </a:p>
          <a:p>
            <a:r>
              <a:rPr lang="en-US" altLang="zh-CN" dirty="0"/>
              <a:t>An alternative type of algorithm is called batch scheduling, in which multiple consecutive time slots are grouped as a batch. The matching decisions are batch-computed. </a:t>
            </a:r>
          </a:p>
          <a:p>
            <a:r>
              <a:rPr lang="en-US" altLang="zh-CN" dirty="0"/>
              <a:t>As indicated by its name, SB-QPS is a batch scheduling algorithm. </a:t>
            </a:r>
          </a:p>
          <a:p>
            <a:r>
              <a:rPr lang="en-US" altLang="zh-CN" dirty="0"/>
              <a:t>It is desired that the batch size T should be small because a packet arriving at the beginning of a batch has to wait until at least the beginning of the next batch. In other words, a larger batch size usually will result in higher packet delay.</a:t>
            </a:r>
          </a:p>
          <a:p>
            <a:endParaRPr lang="en-US" altLang="zh-CN"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55</a:t>
            </a:fld>
            <a:endParaRPr lang="zh-CN" altLang="en-US"/>
          </a:p>
        </p:txBody>
      </p:sp>
    </p:spTree>
    <p:extLst>
      <p:ext uri="{BB962C8B-B14F-4D97-AF65-F5344CB8AC3E}">
        <p14:creationId xmlns:p14="http://schemas.microsoft.com/office/powerpoint/2010/main" val="30249448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mean delays of QPS-3 are slightly lower (i.e., better) than those of </a:t>
            </a:r>
            <a:r>
              <a:rPr lang="en-US" altLang="zh-CN" dirty="0" err="1"/>
              <a:t>iSLIP</a:t>
            </a:r>
            <a:r>
              <a:rPr lang="en-US" altLang="zh-CN" dirty="0"/>
              <a:t> under all traffic patterns except the uniform. In addition, the mean delay curves of QPS-3 remain almost flat (i.e., constant) under log-diagonal and diagonal traffic patterns. Although they increase with N under uniform and quasi-diagonal traffic patterns, they eventually almost flatten out when N gets larger (say when N ≥ 128).</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57</a:t>
            </a:fld>
            <a:endParaRPr lang="zh-CN" altLang="en-US"/>
          </a:p>
        </p:txBody>
      </p:sp>
    </p:spTree>
    <p:extLst>
      <p:ext uri="{BB962C8B-B14F-4D97-AF65-F5344CB8AC3E}">
        <p14:creationId xmlns:p14="http://schemas.microsoft.com/office/powerpoint/2010/main" val="21132866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
            </a:r>
            <a:r>
              <a:rPr lang="en-US" dirty="0" err="1"/>
              <a:t>emph</a:t>
            </a:r>
            <a:r>
              <a:rPr lang="en-US" dirty="0"/>
              <a:t>{Uniform}: packets arriving at any input port go to each output port with probability $\frac{1}{N}$. (II) \</a:t>
            </a:r>
            <a:r>
              <a:rPr lang="en-US" dirty="0" err="1"/>
              <a:t>emph</a:t>
            </a:r>
            <a:r>
              <a:rPr lang="en-US" dirty="0"/>
              <a:t>{Quasi-diagonal}: packets arriving at input port $</a:t>
            </a:r>
            <a:r>
              <a:rPr lang="en-US" dirty="0" err="1"/>
              <a:t>i</a:t>
            </a:r>
            <a:r>
              <a:rPr lang="en-US" dirty="0"/>
              <a:t>$ go to output port $j \!=\! </a:t>
            </a:r>
            <a:r>
              <a:rPr lang="en-US" dirty="0" err="1"/>
              <a:t>i</a:t>
            </a:r>
            <a:r>
              <a:rPr lang="en-US" dirty="0"/>
              <a:t>$ with probability $\frac{1}{2}$ and go to any other output port with probability $\frac{1}{2(N-1)}$. (III) \</a:t>
            </a:r>
            <a:r>
              <a:rPr lang="en-US" dirty="0" err="1"/>
              <a:t>emph</a:t>
            </a:r>
            <a:r>
              <a:rPr lang="en-US" dirty="0"/>
              <a:t>{Log-diagonal}: packets arriving at input port $</a:t>
            </a:r>
            <a:r>
              <a:rPr lang="en-US" dirty="0" err="1"/>
              <a:t>i</a:t>
            </a:r>
            <a:r>
              <a:rPr lang="en-US" dirty="0"/>
              <a:t>$ go to output port $j = </a:t>
            </a:r>
            <a:r>
              <a:rPr lang="en-US" dirty="0" err="1"/>
              <a:t>i</a:t>
            </a:r>
            <a:r>
              <a:rPr lang="en-US" dirty="0"/>
              <a:t>$ with probability $\frac{2^{(N-1)}}{2^N - 1}$ and go to any other output port $j$ with probability equal $\frac{1}{2}$ of the probability of output port $j - 1$ (note: output port $0$ equals output port $N$). (IV) \</a:t>
            </a:r>
            <a:r>
              <a:rPr lang="en-US" dirty="0" err="1"/>
              <a:t>emph</a:t>
            </a:r>
            <a:r>
              <a:rPr lang="en-US" dirty="0"/>
              <a:t>{Diagonal}: packets arriving at input port $</a:t>
            </a:r>
            <a:r>
              <a:rPr lang="en-US" dirty="0" err="1"/>
              <a:t>i</a:t>
            </a:r>
            <a:r>
              <a:rPr lang="en-US" dirty="0"/>
              <a:t>$ go to output port $j \!=\! </a:t>
            </a:r>
            <a:r>
              <a:rPr lang="en-US" dirty="0" err="1"/>
              <a:t>i</a:t>
            </a:r>
            <a:r>
              <a:rPr lang="en-US" dirty="0"/>
              <a:t>$ with probability $\frac{2}{3}$, or go to output port $(</a:t>
            </a:r>
            <a:r>
              <a:rPr lang="en-US" dirty="0" err="1"/>
              <a:t>i</a:t>
            </a:r>
            <a:r>
              <a:rPr lang="en-US" dirty="0"/>
              <a:t>\, \text{mod} \, N) + 1$ with probability $\frac{1}{3}$.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9037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show three important types of bipartite matchings and use those of the bipartite graph shown in the previous slide. </a:t>
            </a:r>
          </a:p>
          <a:p>
            <a:r>
              <a:rPr lang="en-US" altLang="zh-CN" dirty="0"/>
              <a:t>MM: it is no longer a matching, when any edge not in S is added to it </a:t>
            </a:r>
          </a:p>
          <a:p>
            <a:r>
              <a:rPr lang="en-US" altLang="zh-CN" dirty="0"/>
              <a:t>MCM: A matching with the largest possible number of edges.</a:t>
            </a:r>
          </a:p>
          <a:p>
            <a:r>
              <a:rPr lang="en-US" altLang="zh-CN" dirty="0"/>
              <a:t>These two matchings do not take into the weight information into consideration. </a:t>
            </a:r>
          </a:p>
          <a:p>
            <a:r>
              <a:rPr lang="en-US" altLang="zh-CN" dirty="0"/>
              <a:t>that has the largest total weight among all matchings.</a:t>
            </a:r>
            <a:r>
              <a:rPr lang="zh-CN" altLang="en-US" dirty="0"/>
              <a:t> </a:t>
            </a:r>
            <a:endParaRPr lang="en-US" altLang="zh-CN" dirty="0"/>
          </a:p>
          <a:p>
            <a:r>
              <a:rPr lang="en-US" altLang="zh-CN" dirty="0"/>
              <a:t>Any MCM or MWM is also a MM, but neither converse is generally true.</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6</a:t>
            </a:fld>
            <a:endParaRPr lang="zh-CN" altLang="en-US"/>
          </a:p>
        </p:txBody>
      </p:sp>
    </p:spTree>
    <p:extLst>
      <p:ext uri="{BB962C8B-B14F-4D97-AF65-F5344CB8AC3E}">
        <p14:creationId xmlns:p14="http://schemas.microsoft.com/office/powerpoint/2010/main" val="172351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show three important types of bipartite matchings and use those of the bipartite graph shown in the previous slide. </a:t>
            </a:r>
          </a:p>
          <a:p>
            <a:r>
              <a:rPr lang="en-US" altLang="zh-CN" dirty="0"/>
              <a:t>MM: it is no longer a matching, when any edge not in S is added to it </a:t>
            </a:r>
          </a:p>
          <a:p>
            <a:r>
              <a:rPr lang="en-US" altLang="zh-CN" dirty="0"/>
              <a:t>MCM: A matching with the largest possible number of edges.</a:t>
            </a:r>
          </a:p>
          <a:p>
            <a:r>
              <a:rPr lang="en-US" altLang="zh-CN" dirty="0"/>
              <a:t>These two matchings do not take into the weight information into consideration. </a:t>
            </a:r>
          </a:p>
          <a:p>
            <a:r>
              <a:rPr lang="en-US" altLang="zh-CN" dirty="0"/>
              <a:t>that has the largest total weight among all matchings.</a:t>
            </a:r>
            <a:r>
              <a:rPr lang="zh-CN" altLang="en-US" dirty="0"/>
              <a:t> </a:t>
            </a:r>
            <a:endParaRPr lang="en-US" altLang="zh-CN" dirty="0"/>
          </a:p>
          <a:p>
            <a:r>
              <a:rPr lang="en-US" altLang="zh-CN" dirty="0"/>
              <a:t>Any MCM or MWM is also a MM, but neither converse is generally true.</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7</a:t>
            </a:fld>
            <a:endParaRPr lang="zh-CN" altLang="en-US"/>
          </a:p>
        </p:txBody>
      </p:sp>
    </p:spTree>
    <p:extLst>
      <p:ext uri="{BB962C8B-B14F-4D97-AF65-F5344CB8AC3E}">
        <p14:creationId xmlns:p14="http://schemas.microsoft.com/office/powerpoint/2010/main" val="2829645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goal of crossbar scheduling is to compute “high-quality” matchings that can maximize the throughput and minimize the queueing delay. </a:t>
            </a:r>
          </a:p>
          <a:p>
            <a:r>
              <a:rPr lang="en-US" altLang="zh-CN" dirty="0"/>
              <a:t>Besides the matching constraint, there are some other constraints for crossbar scheduling. The timing constraint, …</a:t>
            </a:r>
          </a:p>
          <a:p>
            <a:r>
              <a:rPr lang="en-US" altLang="zh-CN" dirty="0"/>
              <a:t>Since the crossbar scheduling algorithms mostly implemented in hardware, therefore, the scheduling policy should be simple to implement in hardware.</a:t>
            </a:r>
          </a:p>
          <a:p>
            <a:r>
              <a:rPr lang="en-US" altLang="zh-CN" dirty="0"/>
              <a:t>Let’s remove the timing and implementation constraints from this formulation, but keep in mind that a desired crossbar scheduling algorithm should have very low time complexity and should be simple to implement.</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8</a:t>
            </a:fld>
            <a:endParaRPr lang="zh-CN" altLang="en-US"/>
          </a:p>
        </p:txBody>
      </p:sp>
    </p:spTree>
    <p:extLst>
      <p:ext uri="{BB962C8B-B14F-4D97-AF65-F5344CB8AC3E}">
        <p14:creationId xmlns:p14="http://schemas.microsoft.com/office/powerpoint/2010/main" val="87196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let’s only consider the objective of maximizing the throughput, since it is much simpler.</a:t>
            </a:r>
          </a:p>
          <a:p>
            <a:r>
              <a:rPr lang="en-US" altLang="zh-CN" dirty="0"/>
              <a:t>For this optimization problem, many optimal solutions or policies,  have been proposed and proved by various researchers.</a:t>
            </a:r>
          </a:p>
          <a:p>
            <a:r>
              <a:rPr lang="en-US" altLang="zh-CN" dirty="0"/>
              <a:t>For example, … </a:t>
            </a:r>
          </a:p>
          <a:p>
            <a:r>
              <a:rPr lang="en-US" altLang="zh-CN" dirty="0"/>
              <a:t>You might think that maximum cardinality matching should also be among those optimal policies, since it maximizes the instantaneous throughput every switching cycle, or in other words, it tries to transmit </a:t>
            </a:r>
          </a:p>
          <a:p>
            <a:r>
              <a:rPr lang="en-US" altLang="zh-CN" dirty="0"/>
              <a:t>as many as possible packets for each switching cycle. </a:t>
            </a:r>
            <a:r>
              <a:rPr lang="en-US" altLang="zh-CN" dirty="0" err="1"/>
              <a:t>Suprisingly</a:t>
            </a:r>
            <a:r>
              <a:rPr lang="en-US" altLang="zh-CN" dirty="0"/>
              <a:t>, it have been proved that MCM cannot attain 100%. </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9</a:t>
            </a:fld>
            <a:endParaRPr lang="zh-CN" altLang="en-US"/>
          </a:p>
        </p:txBody>
      </p:sp>
    </p:spTree>
    <p:extLst>
      <p:ext uri="{BB962C8B-B14F-4D97-AF65-F5344CB8AC3E}">
        <p14:creationId xmlns:p14="http://schemas.microsoft.com/office/powerpoint/2010/main" val="248597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合 6"/>
          <p:cNvGrpSpPr/>
          <p:nvPr userDrawn="1"/>
        </p:nvGrpSpPr>
        <p:grpSpPr>
          <a:xfrm>
            <a:off x="251478" y="1270364"/>
            <a:ext cx="8579785" cy="360363"/>
            <a:chOff x="251478" y="1270364"/>
            <a:chExt cx="8579785" cy="360363"/>
          </a:xfrm>
        </p:grpSpPr>
        <p:sp>
          <p:nvSpPr>
            <p:cNvPr id="8"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9"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ctrTitle" hasCustomPrompt="1"/>
          </p:nvPr>
        </p:nvSpPr>
        <p:spPr>
          <a:xfrm>
            <a:off x="1143000" y="1122363"/>
            <a:ext cx="6858000" cy="2387600"/>
          </a:xfrm>
        </p:spPr>
        <p:txBody>
          <a:bodyPr anchor="b">
            <a:normAutofit/>
          </a:bodyPr>
          <a:lstStyle>
            <a:lvl1pPr algn="ctr">
              <a:defRPr sz="3600" b="1" baseline="0">
                <a:solidFill>
                  <a:schemeClr val="tx1"/>
                </a:solidFill>
                <a:latin typeface="+mj-lt"/>
              </a:defRPr>
            </a:lvl1pPr>
          </a:lstStyle>
          <a:p>
            <a:r>
              <a:rPr lang="en-US" altLang="zh-CN" dirty="0"/>
              <a:t>Title</a:t>
            </a:r>
            <a:endParaRPr lang="zh-CN" altLang="en-US" dirty="0"/>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baseline="0">
                <a:solidFill>
                  <a:schemeClr val="tx1"/>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lvl1pPr>
              <a:defRPr>
                <a:solidFill>
                  <a:schemeClr val="tx1"/>
                </a:solidFill>
              </a:defRPr>
            </a:lvl1pPr>
          </a:lstStyle>
          <a:p>
            <a:fld id="{0C547159-B0ED-4363-9E4B-72369C676C8C}" type="datetime4">
              <a:rPr lang="en-US" altLang="zh-CN" smtClean="0"/>
              <a:t>April 23, 2020</a:t>
            </a:fld>
            <a:endParaRPr lang="zh-CN" altLang="en-US" dirty="0"/>
          </a:p>
        </p:txBody>
      </p:sp>
      <p:sp>
        <p:nvSpPr>
          <p:cNvPr id="5" name="页脚占位符 4"/>
          <p:cNvSpPr>
            <a:spLocks noGrp="1"/>
          </p:cNvSpPr>
          <p:nvPr>
            <p:ph type="ftr" sz="quarter" idx="11"/>
          </p:nvPr>
        </p:nvSpPr>
        <p:spPr>
          <a:xfrm>
            <a:off x="2204357" y="6356351"/>
            <a:ext cx="4712426" cy="365125"/>
          </a:xfrm>
          <a:prstGeom prst="rect">
            <a:avLst/>
          </a:prstGeom>
        </p:spPr>
        <p:txBody>
          <a:bodyPr/>
          <a:lstStyle>
            <a:lvl1pPr>
              <a:defRPr>
                <a:solidFill>
                  <a:schemeClr val="tx1"/>
                </a:solidFill>
              </a:defRPr>
            </a:lvl1pPr>
          </a:lstStyle>
          <a:p>
            <a:r>
              <a:rPr lang="en-US" altLang="zh-CN"/>
              <a:t>Defense @ GaTech</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25711CE1-5A3A-4555-AFFF-2018F0E14892}" type="slidenum">
              <a:rPr lang="zh-CN" altLang="en-US" smtClean="0"/>
              <a:pPr/>
              <a:t>‹#›</a:t>
            </a:fld>
            <a:r>
              <a:rPr lang="en-US" altLang="zh-CN" dirty="0"/>
              <a:t>/51</a:t>
            </a:r>
            <a:endParaRPr lang="zh-CN" altLang="en-US" dirty="0"/>
          </a:p>
        </p:txBody>
      </p:sp>
    </p:spTree>
    <p:extLst>
      <p:ext uri="{BB962C8B-B14F-4D97-AF65-F5344CB8AC3E}">
        <p14:creationId xmlns:p14="http://schemas.microsoft.com/office/powerpoint/2010/main" val="17498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9" name="组合 8"/>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title" hasCustomPrompt="1"/>
          </p:nvPr>
        </p:nvSpPr>
        <p:spPr>
          <a:xfrm>
            <a:off x="431659" y="85794"/>
            <a:ext cx="7886700" cy="1325563"/>
          </a:xfrm>
        </p:spPr>
        <p:txBody>
          <a:bodyPr>
            <a:normAutofit/>
          </a:bodyPr>
          <a:lstStyle>
            <a:lvl1pPr>
              <a:defRPr sz="3300"/>
            </a:lvl1pPr>
          </a:lstStyle>
          <a:p>
            <a:r>
              <a:rPr lang="en-US" altLang="zh-CN" dirty="0"/>
              <a:t>Title</a:t>
            </a:r>
            <a:endParaRPr lang="zh-CN" altLang="en-US" dirty="0"/>
          </a:p>
        </p:txBody>
      </p:sp>
      <p:sp>
        <p:nvSpPr>
          <p:cNvPr id="3" name="内容占位符 2"/>
          <p:cNvSpPr>
            <a:spLocks noGrp="1"/>
          </p:cNvSpPr>
          <p:nvPr>
            <p:ph idx="1" hasCustomPrompt="1"/>
          </p:nvPr>
        </p:nvSpPr>
        <p:spPr/>
        <p:txBody>
          <a:bodyPr/>
          <a:lstStyle>
            <a:lvl1pPr>
              <a:defRPr sz="2800" baseline="0">
                <a:latin typeface="Arial" panose="020B0604020202020204" pitchFamily="34" charset="0"/>
                <a:ea typeface="楷体" panose="02010609060101010101" pitchFamily="49" charset="-122"/>
              </a:defRPr>
            </a:lvl1pPr>
            <a:lvl2pPr marL="685800" indent="-342900">
              <a:buSzPct val="80000"/>
              <a:buFont typeface="Arial" panose="020B0604020202020204" pitchFamily="34" charset="0"/>
              <a:buChar char="○"/>
              <a:defRPr sz="2400" baseline="0">
                <a:latin typeface="Arial" panose="020B0604020202020204" pitchFamily="34" charset="0"/>
                <a:ea typeface="楷体" panose="02010609060101010101" pitchFamily="49" charset="-122"/>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10"/>
          </p:nvPr>
        </p:nvSpPr>
        <p:spPr/>
        <p:txBody>
          <a:bodyPr/>
          <a:lstStyle/>
          <a:p>
            <a:fld id="{61BDD064-02C2-4E48-8E95-856D36791FE1}" type="datetime4">
              <a:rPr lang="en-US" altLang="zh-CN" smtClean="0"/>
              <a:t>April 23, 2020</a:t>
            </a:fld>
            <a:endParaRPr lang="zh-CN" altLang="en-US"/>
          </a:p>
        </p:txBody>
      </p:sp>
      <p:sp>
        <p:nvSpPr>
          <p:cNvPr id="5" name="页脚占位符 4"/>
          <p:cNvSpPr>
            <a:spLocks noGrp="1"/>
          </p:cNvSpPr>
          <p:nvPr>
            <p:ph type="ftr" sz="quarter" idx="11"/>
          </p:nvPr>
        </p:nvSpPr>
        <p:spPr>
          <a:xfrm>
            <a:off x="2204357" y="6356351"/>
            <a:ext cx="4712426" cy="365125"/>
          </a:xfrm>
          <a:prstGeom prst="rect">
            <a:avLst/>
          </a:prstGeom>
        </p:spPr>
        <p:txBody>
          <a:bodyPr/>
          <a:lstStyle/>
          <a:p>
            <a:r>
              <a:rPr lang="sv-SE" altLang="zh-CN"/>
              <a:t>Defense @ GaTech</a:t>
            </a:r>
            <a:endParaRPr lang="zh-CN" altLang="en-US" dirty="0"/>
          </a:p>
        </p:txBody>
      </p:sp>
      <p:sp>
        <p:nvSpPr>
          <p:cNvPr id="6" name="灯片编号占位符 5"/>
          <p:cNvSpPr>
            <a:spLocks noGrp="1"/>
          </p:cNvSpPr>
          <p:nvPr>
            <p:ph type="sldNum" sz="quarter" idx="12"/>
          </p:nvPr>
        </p:nvSpPr>
        <p:spPr/>
        <p:txBody>
          <a:bodyPr/>
          <a:lstStyle>
            <a:lvl1pPr>
              <a:defRPr/>
            </a:lvl1pPr>
          </a:lstStyle>
          <a:p>
            <a:fld id="{49BF2F59-D1D2-4BCF-82DA-B1F2608D3135}" type="slidenum">
              <a:rPr lang="zh-CN" altLang="en-US" smtClean="0"/>
              <a:pPr/>
              <a:t>‹#›</a:t>
            </a:fld>
            <a:r>
              <a:rPr lang="en-US" altLang="zh-CN" dirty="0"/>
              <a:t>/51</a:t>
            </a:r>
            <a:endParaRPr lang="zh-CN" altLang="en-US" dirty="0"/>
          </a:p>
        </p:txBody>
      </p:sp>
      <p:cxnSp>
        <p:nvCxnSpPr>
          <p:cNvPr id="8" name="直接连接符 7"/>
          <p:cNvCxnSpPr>
            <a:cxnSpLocks/>
          </p:cNvCxnSpPr>
          <p:nvPr userDrawn="1"/>
        </p:nvCxnSpPr>
        <p:spPr>
          <a:xfrm>
            <a:off x="548641" y="6255341"/>
            <a:ext cx="8282622" cy="0"/>
          </a:xfrm>
          <a:prstGeom prst="line">
            <a:avLst/>
          </a:prstGeom>
          <a:ln w="28575">
            <a:solidFill>
              <a:schemeClr val="tx1"/>
            </a:solidFill>
            <a:prstDash val="dash"/>
            <a:headEnd type="oval" w="med" len="med"/>
            <a:tailEnd type="oval"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94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39"/>
            <a:ext cx="7886700" cy="2852737"/>
          </a:xfrm>
        </p:spPr>
        <p:txBody>
          <a:bodyPr anchor="b"/>
          <a:lstStyle>
            <a:lvl1pPr>
              <a:defRPr sz="3200"/>
            </a:lvl1pPr>
          </a:lstStyle>
          <a:p>
            <a:r>
              <a:rPr lang="en-US" altLang="zh-CN" dirty="0"/>
              <a:t>Title</a:t>
            </a:r>
            <a:endParaRPr lang="zh-CN" altLang="en-US" dirty="0"/>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Text style</a:t>
            </a:r>
            <a:endParaRPr lang="zh-CN" altLang="en-US" dirty="0"/>
          </a:p>
        </p:txBody>
      </p:sp>
      <p:sp>
        <p:nvSpPr>
          <p:cNvPr id="4" name="日期占位符 3"/>
          <p:cNvSpPr>
            <a:spLocks noGrp="1"/>
          </p:cNvSpPr>
          <p:nvPr>
            <p:ph type="dt" sz="half" idx="10"/>
          </p:nvPr>
        </p:nvSpPr>
        <p:spPr/>
        <p:txBody>
          <a:bodyPr/>
          <a:lstStyle/>
          <a:p>
            <a:fld id="{B5C44BD8-6EA8-4E77-8682-65002C74BF48}" type="datetime4">
              <a:rPr lang="en-US" altLang="zh-CN" smtClean="0"/>
              <a:t>April 23, 2020</a:t>
            </a:fld>
            <a:endParaRPr lang="zh-CN" altLang="en-US"/>
          </a:p>
        </p:txBody>
      </p:sp>
      <p:sp>
        <p:nvSpPr>
          <p:cNvPr id="5" name="页脚占位符 4"/>
          <p:cNvSpPr>
            <a:spLocks noGrp="1"/>
          </p:cNvSpPr>
          <p:nvPr>
            <p:ph type="ftr" sz="quarter" idx="11"/>
          </p:nvPr>
        </p:nvSpPr>
        <p:spPr>
          <a:xfrm>
            <a:off x="2204357" y="6356351"/>
            <a:ext cx="4712426" cy="365125"/>
          </a:xfrm>
          <a:prstGeom prst="rect">
            <a:avLst/>
          </a:prstGeom>
        </p:spPr>
        <p:txBody>
          <a:bodyPr/>
          <a:lstStyle/>
          <a:p>
            <a:r>
              <a:rPr lang="sv-SE" altLang="zh-CN"/>
              <a:t>Defense @ GaTech</a:t>
            </a:r>
            <a:endParaRPr lang="zh-CN" altLang="en-US"/>
          </a:p>
        </p:txBody>
      </p:sp>
      <p:sp>
        <p:nvSpPr>
          <p:cNvPr id="6" name="灯片编号占位符 5"/>
          <p:cNvSpPr>
            <a:spLocks noGrp="1"/>
          </p:cNvSpPr>
          <p:nvPr>
            <p:ph type="sldNum" sz="quarter" idx="12"/>
          </p:nvPr>
        </p:nvSpPr>
        <p:spPr/>
        <p:txBody>
          <a:bodyPr/>
          <a:lstStyle/>
          <a:p>
            <a:fld id="{25711CE1-5A3A-4555-AFFF-2018F0E14892}" type="slidenum">
              <a:rPr lang="zh-CN" altLang="en-US" smtClean="0"/>
              <a:pPr/>
              <a:t>‹#›</a:t>
            </a:fld>
            <a:r>
              <a:rPr lang="en-US" altLang="zh-CN" dirty="0"/>
              <a:t>/51</a:t>
            </a:r>
            <a:endParaRPr lang="zh-CN" altLang="en-US" dirty="0"/>
          </a:p>
        </p:txBody>
      </p:sp>
      <p:cxnSp>
        <p:nvCxnSpPr>
          <p:cNvPr id="8" name="直接连接符 7"/>
          <p:cNvCxnSpPr>
            <a:cxnSpLocks/>
          </p:cNvCxnSpPr>
          <p:nvPr userDrawn="1"/>
        </p:nvCxnSpPr>
        <p:spPr>
          <a:xfrm>
            <a:off x="548641" y="6255341"/>
            <a:ext cx="8282622"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251478" y="1270364"/>
            <a:ext cx="8579785" cy="360363"/>
            <a:chOff x="251478" y="1270364"/>
            <a:chExt cx="8579785" cy="360363"/>
          </a:xfrm>
        </p:grpSpPr>
        <p:sp>
          <p:nvSpPr>
            <p:cNvPr id="10" name="直接连接符 9"/>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46583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defRPr>
            </a:lvl1pPr>
          </a:lstStyle>
          <a:p>
            <a:r>
              <a:rPr lang="en-US" altLang="zh-CN" dirty="0"/>
              <a:t>Only Title</a:t>
            </a:r>
            <a:endParaRPr lang="zh-CN" altLang="en-US" dirty="0"/>
          </a:p>
        </p:txBody>
      </p:sp>
      <p:sp>
        <p:nvSpPr>
          <p:cNvPr id="3" name="日期占位符 2"/>
          <p:cNvSpPr>
            <a:spLocks noGrp="1"/>
          </p:cNvSpPr>
          <p:nvPr>
            <p:ph type="dt" sz="half" idx="10"/>
          </p:nvPr>
        </p:nvSpPr>
        <p:spPr/>
        <p:txBody>
          <a:bodyPr/>
          <a:lstStyle/>
          <a:p>
            <a:fld id="{F8C80527-9656-4B04-B764-3945B66ABA3F}" type="datetime4">
              <a:rPr lang="en-US" altLang="zh-CN" smtClean="0"/>
              <a:t>April 23, 2020</a:t>
            </a:fld>
            <a:endParaRPr lang="zh-CN" altLang="en-US"/>
          </a:p>
        </p:txBody>
      </p:sp>
      <p:sp>
        <p:nvSpPr>
          <p:cNvPr id="4" name="页脚占位符 3"/>
          <p:cNvSpPr>
            <a:spLocks noGrp="1"/>
          </p:cNvSpPr>
          <p:nvPr>
            <p:ph type="ftr" sz="quarter" idx="11"/>
          </p:nvPr>
        </p:nvSpPr>
        <p:spPr>
          <a:xfrm>
            <a:off x="2204357" y="6356351"/>
            <a:ext cx="4712426" cy="365125"/>
          </a:xfrm>
          <a:prstGeom prst="rect">
            <a:avLst/>
          </a:prstGeom>
        </p:spPr>
        <p:txBody>
          <a:bodyPr/>
          <a:lstStyle/>
          <a:p>
            <a:r>
              <a:rPr lang="sv-SE" altLang="zh-CN"/>
              <a:t>Defense @ GaTech</a:t>
            </a:r>
            <a:endParaRPr lang="zh-CN" altLang="en-US"/>
          </a:p>
        </p:txBody>
      </p:sp>
      <p:sp>
        <p:nvSpPr>
          <p:cNvPr id="5" name="灯片编号占位符 4"/>
          <p:cNvSpPr>
            <a:spLocks noGrp="1"/>
          </p:cNvSpPr>
          <p:nvPr>
            <p:ph type="sldNum" sz="quarter" idx="12"/>
          </p:nvPr>
        </p:nvSpPr>
        <p:spPr/>
        <p:txBody>
          <a:bodyPr/>
          <a:lstStyle/>
          <a:p>
            <a:fld id="{25711CE1-5A3A-4555-AFFF-2018F0E14892}" type="slidenum">
              <a:rPr lang="zh-CN" altLang="en-US" smtClean="0"/>
              <a:pPr/>
              <a:t>‹#›</a:t>
            </a:fld>
            <a:r>
              <a:rPr lang="en-US" altLang="zh-CN" dirty="0"/>
              <a:t>/51</a:t>
            </a:r>
            <a:endParaRPr lang="zh-CN" altLang="en-US" dirty="0"/>
          </a:p>
        </p:txBody>
      </p:sp>
      <p:cxnSp>
        <p:nvCxnSpPr>
          <p:cNvPr id="6" name="直接连接符 5"/>
          <p:cNvCxnSpPr>
            <a:cxnSpLocks/>
          </p:cNvCxnSpPr>
          <p:nvPr userDrawn="1"/>
        </p:nvCxnSpPr>
        <p:spPr>
          <a:xfrm>
            <a:off x="548641" y="6255341"/>
            <a:ext cx="8296101"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6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521CE28B-C97A-449E-9562-D2F5431E657C}"/>
              </a:ext>
            </a:extLst>
          </p:cNvPr>
          <p:cNvSpPr>
            <a:spLocks noGrp="1"/>
          </p:cNvSpPr>
          <p:nvPr>
            <p:ph type="dt" sz="half" idx="10"/>
          </p:nvPr>
        </p:nvSpPr>
        <p:spPr>
          <a:xfrm>
            <a:off x="628650" y="6356351"/>
            <a:ext cx="2057400" cy="365125"/>
          </a:xfrm>
        </p:spPr>
        <p:txBody>
          <a:bodyPr/>
          <a:lstStyle/>
          <a:p>
            <a:fld id="{A2FC814D-E4E8-4922-8DB3-729F7F39FFA2}" type="datetime4">
              <a:rPr lang="en-US" altLang="zh-CN" smtClean="0"/>
              <a:t>April 23, 2020</a:t>
            </a:fld>
            <a:endParaRPr lang="zh-CN" altLang="en-US"/>
          </a:p>
        </p:txBody>
      </p:sp>
      <p:sp>
        <p:nvSpPr>
          <p:cNvPr id="3" name="页脚占位符 3">
            <a:extLst>
              <a:ext uri="{FF2B5EF4-FFF2-40B4-BE49-F238E27FC236}">
                <a16:creationId xmlns:a16="http://schemas.microsoft.com/office/drawing/2014/main" id="{89F413E7-02C3-4A8F-A022-9D2FD9796A11}"/>
              </a:ext>
            </a:extLst>
          </p:cNvPr>
          <p:cNvSpPr>
            <a:spLocks noGrp="1"/>
          </p:cNvSpPr>
          <p:nvPr>
            <p:ph type="ftr" sz="quarter" idx="11"/>
          </p:nvPr>
        </p:nvSpPr>
        <p:spPr>
          <a:xfrm>
            <a:off x="2204357" y="6356351"/>
            <a:ext cx="4712426" cy="365125"/>
          </a:xfrm>
          <a:prstGeom prst="rect">
            <a:avLst/>
          </a:prstGeom>
        </p:spPr>
        <p:txBody>
          <a:bodyPr/>
          <a:lstStyle/>
          <a:p>
            <a:r>
              <a:rPr lang="sv-SE" altLang="zh-CN"/>
              <a:t>Defense @ GaTech</a:t>
            </a:r>
            <a:endParaRPr lang="zh-CN" altLang="en-US"/>
          </a:p>
        </p:txBody>
      </p:sp>
      <p:sp>
        <p:nvSpPr>
          <p:cNvPr id="4" name="灯片编号占位符 4">
            <a:extLst>
              <a:ext uri="{FF2B5EF4-FFF2-40B4-BE49-F238E27FC236}">
                <a16:creationId xmlns:a16="http://schemas.microsoft.com/office/drawing/2014/main" id="{B37F7023-3714-440E-9F86-E24F6B3F3B60}"/>
              </a:ext>
            </a:extLst>
          </p:cNvPr>
          <p:cNvSpPr>
            <a:spLocks noGrp="1"/>
          </p:cNvSpPr>
          <p:nvPr>
            <p:ph type="sldNum" sz="quarter" idx="12"/>
          </p:nvPr>
        </p:nvSpPr>
        <p:spPr>
          <a:xfrm>
            <a:off x="6457950" y="6356351"/>
            <a:ext cx="2057400" cy="365125"/>
          </a:xfrm>
        </p:spPr>
        <p:txBody>
          <a:bodyPr/>
          <a:lstStyle/>
          <a:p>
            <a:fld id="{25711CE1-5A3A-4555-AFFF-2018F0E14892}" type="slidenum">
              <a:rPr lang="zh-CN" altLang="en-US" smtClean="0"/>
              <a:pPr/>
              <a:t>‹#›</a:t>
            </a:fld>
            <a:r>
              <a:rPr lang="en-US" altLang="zh-CN" dirty="0"/>
              <a:t>/51</a:t>
            </a:r>
            <a:endParaRPr lang="zh-CN" altLang="en-US" dirty="0"/>
          </a:p>
        </p:txBody>
      </p:sp>
      <p:cxnSp>
        <p:nvCxnSpPr>
          <p:cNvPr id="5" name="直接连接符 5">
            <a:extLst>
              <a:ext uri="{FF2B5EF4-FFF2-40B4-BE49-F238E27FC236}">
                <a16:creationId xmlns:a16="http://schemas.microsoft.com/office/drawing/2014/main" id="{CEF32661-F3AE-4B51-B623-3F6153E16BF8}"/>
              </a:ext>
            </a:extLst>
          </p:cNvPr>
          <p:cNvCxnSpPr>
            <a:cxnSpLocks/>
          </p:cNvCxnSpPr>
          <p:nvPr userDrawn="1"/>
        </p:nvCxnSpPr>
        <p:spPr>
          <a:xfrm>
            <a:off x="548641" y="6255341"/>
            <a:ext cx="8279475"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783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p>
            <a:r>
              <a:rPr lang="en-US" altLang="zh-CN" dirty="0"/>
              <a:t>Title</a:t>
            </a:r>
            <a:endParaRPr lang="zh-CN" altLang="en-US" dirty="0"/>
          </a:p>
        </p:txBody>
      </p:sp>
      <p:sp>
        <p:nvSpPr>
          <p:cNvPr id="3" name="文本占位符 2"/>
          <p:cNvSpPr>
            <a:spLocks noGrp="1"/>
          </p:cNvSpPr>
          <p:nvPr>
            <p:ph type="body" idx="1"/>
          </p:nvPr>
        </p:nvSpPr>
        <p:spPr>
          <a:xfrm>
            <a:off x="628650" y="1825625"/>
            <a:ext cx="7886700" cy="4351338"/>
          </a:xfrm>
          <a:prstGeom prst="rect">
            <a:avLst/>
          </a:prstGeom>
          <a:noFill/>
        </p:spPr>
        <p:txBody>
          <a:bodyPr vert="horz" lIns="91440" tIns="45720" rIns="91440" bIns="45720" rtlCol="0">
            <a:normAutofit/>
          </a:body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350" b="0">
                <a:solidFill>
                  <a:schemeClr val="tx1"/>
                </a:solidFill>
              </a:defRPr>
            </a:lvl1pPr>
          </a:lstStyle>
          <a:p>
            <a:fld id="{5EF4A0E3-A08E-44AE-80FC-D5825E6D4E75}" type="datetime4">
              <a:rPr lang="en-US" altLang="zh-CN" smtClean="0"/>
              <a:t>April 23, 2020</a:t>
            </a:fld>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350" b="0">
                <a:solidFill>
                  <a:schemeClr val="tx1"/>
                </a:solidFill>
              </a:defRPr>
            </a:lvl1pPr>
          </a:lstStyle>
          <a:p>
            <a:fld id="{9EC8CF4D-7D58-4A74-BDD2-0615DC050D49}" type="slidenum">
              <a:rPr lang="zh-CN" altLang="en-US" smtClean="0"/>
              <a:pPr/>
              <a:t>‹#›</a:t>
            </a:fld>
            <a:r>
              <a:rPr lang="en-US" altLang="zh-CN" dirty="0"/>
              <a:t>/51</a:t>
            </a:r>
            <a:endParaRPr lang="zh-CN" altLang="en-US" dirty="0"/>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440172" y="53530"/>
            <a:ext cx="1366603" cy="1343951"/>
          </a:xfrm>
          <a:prstGeom prst="rect">
            <a:avLst/>
          </a:prstGeom>
        </p:spPr>
      </p:pic>
      <p:grpSp>
        <p:nvGrpSpPr>
          <p:cNvPr id="9" name="组合 6"/>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Footer Placeholder 6">
            <a:extLst>
              <a:ext uri="{FF2B5EF4-FFF2-40B4-BE49-F238E27FC236}">
                <a16:creationId xmlns:a16="http://schemas.microsoft.com/office/drawing/2014/main" id="{EAA01989-84EB-42AC-BB07-C5A07F0C7D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solidFill>
              </a:defRPr>
            </a:lvl1pPr>
          </a:lstStyle>
          <a:p>
            <a:r>
              <a:rPr lang="en-US" altLang="zh-CN" dirty="0"/>
              <a:t>Defense @ </a:t>
            </a:r>
            <a:r>
              <a:rPr lang="en-US" altLang="zh-CN" dirty="0" err="1"/>
              <a:t>GaTech</a:t>
            </a:r>
            <a:endParaRPr lang="zh-CN" altLang="en-US" dirty="0"/>
          </a:p>
        </p:txBody>
      </p:sp>
    </p:spTree>
    <p:extLst>
      <p:ext uri="{BB962C8B-B14F-4D97-AF65-F5344CB8AC3E}">
        <p14:creationId xmlns:p14="http://schemas.microsoft.com/office/powerpoint/2010/main" val="55315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685800" rtl="0" eaLnBrk="1" latinLnBrk="0" hangingPunct="1">
        <a:lnSpc>
          <a:spcPct val="90000"/>
        </a:lnSpc>
        <a:spcBef>
          <a:spcPct val="0"/>
        </a:spcBef>
        <a:buNone/>
        <a:defRPr sz="3300" kern="1200" baseline="0">
          <a:solidFill>
            <a:schemeClr val="tx1"/>
          </a:solidFill>
          <a:latin typeface="+mj-lt"/>
          <a:ea typeface="楷体" panose="020106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342900" algn="l" defTabSz="685800" rtl="0" eaLnBrk="1" latinLnBrk="0" hangingPunct="1">
        <a:lnSpc>
          <a:spcPct val="90000"/>
        </a:lnSpc>
        <a:spcBef>
          <a:spcPts val="375"/>
        </a:spcBef>
        <a:buSzPct val="80000"/>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l"/>
        <a:defRPr sz="1800" kern="1200" baseline="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400" kern="1200" baseline="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Wingdings" panose="05000000000000000000" pitchFamily="2" charset="2"/>
        <a:buChar char="l"/>
        <a:defRPr sz="1100" kern="1200" baseline="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80.png"/></Relationships>
</file>

<file path=ppt/slides/_rels/slide3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3.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80.png"/><Relationship Id="rId7"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7.png"/></Relationships>
</file>

<file path=ppt/slides/_rels/slide4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7.png"/></Relationships>
</file>

<file path=ppt/slides/_rels/slide4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43.png"/><Relationship Id="rId4" Type="http://schemas.openxmlformats.org/officeDocument/2006/relationships/image" Target="../media/image53.png"/><Relationship Id="rId9" Type="http://schemas.openxmlformats.org/officeDocument/2006/relationships/image" Target="../media/image47.png"/></Relationships>
</file>

<file path=ppt/slides/_rels/slide4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6.png"/><Relationship Id="rId7"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43.png"/><Relationship Id="rId4" Type="http://schemas.openxmlformats.org/officeDocument/2006/relationships/image" Target="../media/image53.png"/><Relationship Id="rId9" Type="http://schemas.openxmlformats.org/officeDocument/2006/relationships/image" Target="../media/image47.png"/></Relationships>
</file>

<file path=ppt/slides/_rels/slide4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47.png"/><Relationship Id="rId5" Type="http://schemas.openxmlformats.org/officeDocument/2006/relationships/image" Target="../media/image430.png"/><Relationship Id="rId10" Type="http://schemas.openxmlformats.org/officeDocument/2006/relationships/image" Target="../media/image55.png"/><Relationship Id="rId4" Type="http://schemas.openxmlformats.org/officeDocument/2006/relationships/image" Target="../media/image53.png"/><Relationship Id="rId9" Type="http://schemas.openxmlformats.org/officeDocument/2006/relationships/image" Target="../media/image54.png"/></Relationships>
</file>

<file path=ppt/slides/_rels/slide4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47.png"/><Relationship Id="rId5" Type="http://schemas.openxmlformats.org/officeDocument/2006/relationships/image" Target="../media/image57.png"/><Relationship Id="rId10" Type="http://schemas.openxmlformats.org/officeDocument/2006/relationships/image" Target="../media/image55.png"/><Relationship Id="rId4" Type="http://schemas.openxmlformats.org/officeDocument/2006/relationships/image" Target="../media/image53.png"/><Relationship Id="rId9" Type="http://schemas.openxmlformats.org/officeDocument/2006/relationships/image" Target="../media/image54.png"/></Relationships>
</file>

<file path=ppt/slides/_rels/slide4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6.png"/><Relationship Id="rId7" Type="http://schemas.openxmlformats.org/officeDocument/2006/relationships/image" Target="../media/image54.png"/><Relationship Id="rId12"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620.png"/><Relationship Id="rId5" Type="http://schemas.openxmlformats.org/officeDocument/2006/relationships/image" Target="../media/image57.png"/><Relationship Id="rId10" Type="http://schemas.openxmlformats.org/officeDocument/2006/relationships/image" Target="../media/image610.png"/><Relationship Id="rId4" Type="http://schemas.openxmlformats.org/officeDocument/2006/relationships/image" Target="../media/image62.png"/><Relationship Id="rId9" Type="http://schemas.openxmlformats.org/officeDocument/2006/relationships/image" Target="../media/image47.png"/></Relationships>
</file>

<file path=ppt/slides/_rels/slide4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6.png"/><Relationship Id="rId7" Type="http://schemas.openxmlformats.org/officeDocument/2006/relationships/image" Target="../media/image54.png"/><Relationship Id="rId12"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620.png"/><Relationship Id="rId5" Type="http://schemas.openxmlformats.org/officeDocument/2006/relationships/image" Target="../media/image57.png"/><Relationship Id="rId10" Type="http://schemas.openxmlformats.org/officeDocument/2006/relationships/image" Target="../media/image610.png"/><Relationship Id="rId4" Type="http://schemas.openxmlformats.org/officeDocument/2006/relationships/image" Target="../media/image600.png"/><Relationship Id="rId9" Type="http://schemas.openxmlformats.org/officeDocument/2006/relationships/image" Target="../media/image47.png"/></Relationships>
</file>

<file path=ppt/slides/_rels/slide4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44.png"/><Relationship Id="rId3" Type="http://schemas.openxmlformats.org/officeDocument/2006/relationships/image" Target="../media/image56.png"/><Relationship Id="rId7" Type="http://schemas.openxmlformats.org/officeDocument/2006/relationships/image" Target="../media/image54.png"/><Relationship Id="rId12" Type="http://schemas.openxmlformats.org/officeDocument/2006/relationships/image" Target="../media/image64.pn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620.png"/><Relationship Id="rId5" Type="http://schemas.openxmlformats.org/officeDocument/2006/relationships/image" Target="../media/image63.png"/><Relationship Id="rId10" Type="http://schemas.openxmlformats.org/officeDocument/2006/relationships/image" Target="../media/image610.png"/><Relationship Id="rId4" Type="http://schemas.openxmlformats.org/officeDocument/2006/relationships/image" Target="../media/image600.png"/><Relationship Id="rId9" Type="http://schemas.openxmlformats.org/officeDocument/2006/relationships/image" Target="../media/image47.png"/><Relationship Id="rId14" Type="http://schemas.openxmlformats.org/officeDocument/2006/relationships/image" Target="../media/image43.png"/></Relationships>
</file>

<file path=ppt/slides/_rels/slide4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5.png"/><Relationship Id="rId3" Type="http://schemas.openxmlformats.org/officeDocument/2006/relationships/image" Target="../media/image56.png"/><Relationship Id="rId7" Type="http://schemas.openxmlformats.org/officeDocument/2006/relationships/image" Target="../media/image54.png"/><Relationship Id="rId12" Type="http://schemas.openxmlformats.org/officeDocument/2006/relationships/image" Target="../media/image64.png"/><Relationship Id="rId2" Type="http://schemas.openxmlformats.org/officeDocument/2006/relationships/notesSlide" Target="../notesSlides/notesSlide49.xml"/><Relationship Id="rId16"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620.png"/><Relationship Id="rId5" Type="http://schemas.openxmlformats.org/officeDocument/2006/relationships/image" Target="../media/image63.png"/><Relationship Id="rId15" Type="http://schemas.openxmlformats.org/officeDocument/2006/relationships/image" Target="../media/image67.png"/><Relationship Id="rId10" Type="http://schemas.openxmlformats.org/officeDocument/2006/relationships/image" Target="../media/image610.png"/><Relationship Id="rId4" Type="http://schemas.openxmlformats.org/officeDocument/2006/relationships/image" Target="../media/image600.png"/><Relationship Id="rId9" Type="http://schemas.openxmlformats.org/officeDocument/2006/relationships/image" Target="../media/image47.png"/><Relationship Id="rId14" Type="http://schemas.openxmlformats.org/officeDocument/2006/relationships/image" Target="../media/image6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5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6544" y="1069562"/>
            <a:ext cx="8671639" cy="2042077"/>
          </a:xfrm>
        </p:spPr>
        <p:txBody>
          <a:bodyPr>
            <a:normAutofit/>
          </a:bodyPr>
          <a:lstStyle/>
          <a:p>
            <a:r>
              <a:rPr lang="en-US" sz="4000" b="1" dirty="0">
                <a:latin typeface="+mj-lt"/>
              </a:rPr>
              <a:t>Crossbar Scheduling Algorithms for Input-Queued Switches</a:t>
            </a:r>
          </a:p>
        </p:txBody>
      </p:sp>
      <p:sp>
        <p:nvSpPr>
          <p:cNvPr id="7" name="Subtitle 2">
            <a:extLst>
              <a:ext uri="{FF2B5EF4-FFF2-40B4-BE49-F238E27FC236}">
                <a16:creationId xmlns:a16="http://schemas.microsoft.com/office/drawing/2014/main" id="{74A9A916-68B0-43C5-82D7-3557DD0B2207}"/>
              </a:ext>
            </a:extLst>
          </p:cNvPr>
          <p:cNvSpPr>
            <a:spLocks noGrp="1"/>
          </p:cNvSpPr>
          <p:nvPr>
            <p:ph type="subTitle" idx="1"/>
          </p:nvPr>
        </p:nvSpPr>
        <p:spPr>
          <a:xfrm>
            <a:off x="253702" y="3429000"/>
            <a:ext cx="8671638" cy="2641600"/>
          </a:xfrm>
        </p:spPr>
        <p:txBody>
          <a:bodyPr>
            <a:noAutofit/>
          </a:bodyPr>
          <a:lstStyle/>
          <a:p>
            <a:endParaRPr lang="en-US" sz="100" dirty="0"/>
          </a:p>
          <a:p>
            <a:r>
              <a:rPr lang="en-US" sz="3600" dirty="0">
                <a:latin typeface="+mj-lt"/>
              </a:rPr>
              <a:t>Long Gong</a:t>
            </a:r>
          </a:p>
          <a:p>
            <a:endParaRPr lang="en-US" sz="100" b="1" dirty="0">
              <a:latin typeface="+mj-lt"/>
            </a:endParaRPr>
          </a:p>
          <a:p>
            <a:r>
              <a:rPr lang="en-US" sz="2200" dirty="0">
                <a:latin typeface="+mj-lt"/>
              </a:rPr>
              <a:t>Committee: Jun (Jim) Xu (Advisor),</a:t>
            </a:r>
          </a:p>
          <a:p>
            <a:r>
              <a:rPr lang="en-US" sz="2200" dirty="0">
                <a:latin typeface="+mj-lt"/>
              </a:rPr>
              <a:t>Mostafa H. Ammar, Ellen W. Zegura, Siva </a:t>
            </a:r>
            <a:r>
              <a:rPr lang="en-US" sz="2200" dirty="0" err="1">
                <a:latin typeface="+mj-lt"/>
              </a:rPr>
              <a:t>Theja</a:t>
            </a:r>
            <a:r>
              <a:rPr lang="en-US" sz="2200" dirty="0">
                <a:latin typeface="+mj-lt"/>
              </a:rPr>
              <a:t> </a:t>
            </a:r>
            <a:r>
              <a:rPr lang="en-US" sz="2200" dirty="0" err="1">
                <a:latin typeface="+mj-lt"/>
              </a:rPr>
              <a:t>Maguluri</a:t>
            </a:r>
            <a:r>
              <a:rPr lang="en-US" sz="2200" dirty="0">
                <a:latin typeface="+mj-lt"/>
              </a:rPr>
              <a:t>, Bill Lin</a:t>
            </a:r>
          </a:p>
        </p:txBody>
      </p:sp>
    </p:spTree>
    <p:extLst>
      <p:ext uri="{BB962C8B-B14F-4D97-AF65-F5344CB8AC3E}">
        <p14:creationId xmlns:p14="http://schemas.microsoft.com/office/powerpoint/2010/main" val="198091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altLang="zh-CN" b="1" dirty="0"/>
              <a:t>Existing Research Work </a:t>
            </a:r>
            <a:r>
              <a:rPr lang="en-US" b="1" dirty="0"/>
              <a:t>: “The Best Policy” for (Mean) Delay</a:t>
            </a: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CD7A2AF4-1A04-4FB2-8CD6-E0F4B667F543}" type="datetime4">
              <a:rPr lang="en-US" altLang="zh-CN" smtClean="0"/>
              <a:t>April 23, 2020</a:t>
            </a:fld>
            <a:endParaRPr lang="zh-CN" altLang="en-US"/>
          </a:p>
        </p:txBody>
      </p:sp>
      <p:sp>
        <p:nvSpPr>
          <p:cNvPr id="87" name="Rectangle 86">
            <a:extLst>
              <a:ext uri="{FF2B5EF4-FFF2-40B4-BE49-F238E27FC236}">
                <a16:creationId xmlns:a16="http://schemas.microsoft.com/office/drawing/2014/main" id="{40C54500-EBB9-4F51-8760-433C27521CD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92" name="Rectangle 91">
            <a:extLst>
              <a:ext uri="{FF2B5EF4-FFF2-40B4-BE49-F238E27FC236}">
                <a16:creationId xmlns:a16="http://schemas.microsoft.com/office/drawing/2014/main" id="{FC9E76B3-A0E7-49D9-A1AE-ACA81602E15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93" name="Rectangle 92">
            <a:extLst>
              <a:ext uri="{FF2B5EF4-FFF2-40B4-BE49-F238E27FC236}">
                <a16:creationId xmlns:a16="http://schemas.microsoft.com/office/drawing/2014/main" id="{1780C10A-F983-49A4-9AB5-D486C958CBF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4" name="Rectangle 93">
            <a:extLst>
              <a:ext uri="{FF2B5EF4-FFF2-40B4-BE49-F238E27FC236}">
                <a16:creationId xmlns:a16="http://schemas.microsoft.com/office/drawing/2014/main" id="{5CEFC1BC-6AC8-4D01-9136-2B16DCED1E6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68" name="TextBox 67">
            <a:extLst>
              <a:ext uri="{FF2B5EF4-FFF2-40B4-BE49-F238E27FC236}">
                <a16:creationId xmlns:a16="http://schemas.microsoft.com/office/drawing/2014/main" id="{D1319E8A-644C-4C2E-9EA1-6329804A6EC7}"/>
              </a:ext>
            </a:extLst>
          </p:cNvPr>
          <p:cNvSpPr txBox="1"/>
          <p:nvPr/>
        </p:nvSpPr>
        <p:spPr>
          <a:xfrm>
            <a:off x="518717" y="1759158"/>
            <a:ext cx="8294773" cy="630942"/>
          </a:xfrm>
          <a:prstGeom prst="rect">
            <a:avLst/>
          </a:prstGeom>
          <a:noFill/>
        </p:spPr>
        <p:txBody>
          <a:bodyPr wrap="square" rtlCol="0">
            <a:spAutoFit/>
          </a:bodyPr>
          <a:lstStyle/>
          <a:p>
            <a:r>
              <a:rPr lang="en-US" sz="3500" b="1" dirty="0">
                <a:solidFill>
                  <a:srgbClr val="0000FF"/>
                </a:solidFill>
              </a:rPr>
              <a:t>objective    </a:t>
            </a:r>
            <a:r>
              <a:rPr lang="en-US" sz="3000" b="1" i="1" dirty="0"/>
              <a:t>minimize (mean) delay</a:t>
            </a:r>
          </a:p>
        </p:txBody>
      </p:sp>
      <p:grpSp>
        <p:nvGrpSpPr>
          <p:cNvPr id="4" name="Group 3">
            <a:extLst>
              <a:ext uri="{FF2B5EF4-FFF2-40B4-BE49-F238E27FC236}">
                <a16:creationId xmlns:a16="http://schemas.microsoft.com/office/drawing/2014/main" id="{09A28BAC-0FFB-42DB-8249-D657114C9376}"/>
              </a:ext>
            </a:extLst>
          </p:cNvPr>
          <p:cNvGrpSpPr/>
          <p:nvPr/>
        </p:nvGrpSpPr>
        <p:grpSpPr>
          <a:xfrm>
            <a:off x="518721" y="2605482"/>
            <a:ext cx="8294773" cy="2223437"/>
            <a:chOff x="518721" y="2605482"/>
            <a:chExt cx="8294773" cy="2223437"/>
          </a:xfrm>
        </p:grpSpPr>
        <p:sp>
          <p:nvSpPr>
            <p:cNvPr id="69" name="TextBox 68">
              <a:extLst>
                <a:ext uri="{FF2B5EF4-FFF2-40B4-BE49-F238E27FC236}">
                  <a16:creationId xmlns:a16="http://schemas.microsoft.com/office/drawing/2014/main" id="{DF30D304-A4BF-43E5-87A8-A45A55087679}"/>
                </a:ext>
              </a:extLst>
            </p:cNvPr>
            <p:cNvSpPr txBox="1"/>
            <p:nvPr/>
          </p:nvSpPr>
          <p:spPr>
            <a:xfrm>
              <a:off x="518721" y="2605482"/>
              <a:ext cx="2319866" cy="630942"/>
            </a:xfrm>
            <a:prstGeom prst="rect">
              <a:avLst/>
            </a:prstGeom>
            <a:noFill/>
          </p:spPr>
          <p:txBody>
            <a:bodyPr wrap="none" rtlCol="0">
              <a:spAutoFit/>
            </a:bodyPr>
            <a:lstStyle/>
            <a:p>
              <a:r>
                <a:rPr lang="en-US" sz="3500" b="1" dirty="0">
                  <a:solidFill>
                    <a:srgbClr val="0000FF"/>
                  </a:solidFill>
                </a:rPr>
                <a:t>subject to</a:t>
              </a:r>
            </a:p>
          </p:txBody>
        </p:sp>
        <p:sp>
          <p:nvSpPr>
            <p:cNvPr id="70" name="AutoShape 3">
              <a:extLst>
                <a:ext uri="{FF2B5EF4-FFF2-40B4-BE49-F238E27FC236}">
                  <a16:creationId xmlns:a16="http://schemas.microsoft.com/office/drawing/2014/main" id="{0F3126FC-92DB-4C9D-AFC1-5CEAD6CDAC56}"/>
                </a:ext>
              </a:extLst>
            </p:cNvPr>
            <p:cNvSpPr>
              <a:spLocks noChangeArrowheads="1"/>
            </p:cNvSpPr>
            <p:nvPr/>
          </p:nvSpPr>
          <p:spPr bwMode="gray">
            <a:xfrm>
              <a:off x="641887" y="3510042"/>
              <a:ext cx="8171607" cy="1063697"/>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71" name="Group 4">
              <a:extLst>
                <a:ext uri="{FF2B5EF4-FFF2-40B4-BE49-F238E27FC236}">
                  <a16:creationId xmlns:a16="http://schemas.microsoft.com/office/drawing/2014/main" id="{F0091845-81C9-47A2-96BF-200DCAEF9A98}"/>
                </a:ext>
              </a:extLst>
            </p:cNvPr>
            <p:cNvGrpSpPr>
              <a:grpSpLocks/>
            </p:cNvGrpSpPr>
            <p:nvPr/>
          </p:nvGrpSpPr>
          <p:grpSpPr bwMode="auto">
            <a:xfrm>
              <a:off x="3230301" y="3311701"/>
              <a:ext cx="2994778" cy="417513"/>
              <a:chOff x="624" y="672"/>
              <a:chExt cx="1773" cy="240"/>
            </a:xfrm>
            <a:solidFill>
              <a:srgbClr val="E2E2E2"/>
            </a:solidFill>
          </p:grpSpPr>
          <p:sp>
            <p:nvSpPr>
              <p:cNvPr id="72" name="AutoShape 5">
                <a:extLst>
                  <a:ext uri="{FF2B5EF4-FFF2-40B4-BE49-F238E27FC236}">
                    <a16:creationId xmlns:a16="http://schemas.microsoft.com/office/drawing/2014/main" id="{657ADB4A-1686-4EB3-9732-0EA407715122}"/>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3" name="AutoShape 6">
                <a:extLst>
                  <a:ext uri="{FF2B5EF4-FFF2-40B4-BE49-F238E27FC236}">
                    <a16:creationId xmlns:a16="http://schemas.microsoft.com/office/drawing/2014/main" id="{57F1E0DD-16B6-4D37-94DB-00D053345689}"/>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8" name="Rectangle 28">
              <a:extLst>
                <a:ext uri="{FF2B5EF4-FFF2-40B4-BE49-F238E27FC236}">
                  <a16:creationId xmlns:a16="http://schemas.microsoft.com/office/drawing/2014/main" id="{89A0BEBF-8F42-4B96-9B99-F4AEF88A3726}"/>
                </a:ext>
              </a:extLst>
            </p:cNvPr>
            <p:cNvSpPr>
              <a:spLocks noChangeArrowheads="1"/>
            </p:cNvSpPr>
            <p:nvPr/>
          </p:nvSpPr>
          <p:spPr bwMode="white">
            <a:xfrm>
              <a:off x="3383633" y="3318433"/>
              <a:ext cx="26881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ea typeface="宋体" panose="02010600030101010101" pitchFamily="2" charset="-122"/>
                  <a:cs typeface="Arial" panose="020B0604020202020204" pitchFamily="34" charset="0"/>
                </a:rPr>
                <a:t>matching constraint</a:t>
              </a:r>
            </a:p>
          </p:txBody>
        </p:sp>
        <p:sp>
          <p:nvSpPr>
            <p:cNvPr id="80" name="Rectangle 30">
              <a:extLst>
                <a:ext uri="{FF2B5EF4-FFF2-40B4-BE49-F238E27FC236}">
                  <a16:creationId xmlns:a16="http://schemas.microsoft.com/office/drawing/2014/main" id="{098C5990-F8FB-4709-BC7A-0D1D3876F7DC}"/>
                </a:ext>
              </a:extLst>
            </p:cNvPr>
            <p:cNvSpPr>
              <a:spLocks noChangeArrowheads="1"/>
            </p:cNvSpPr>
            <p:nvPr/>
          </p:nvSpPr>
          <p:spPr bwMode="black">
            <a:xfrm>
              <a:off x="641885" y="3813256"/>
              <a:ext cx="817160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dirty="0">
                  <a:ea typeface="宋体" panose="02010600030101010101" pitchFamily="2" charset="-122"/>
                  <a:cs typeface="Arial" panose="020B0604020202020204" pitchFamily="34" charset="0"/>
                </a:rPr>
                <a:t>The connections between the input and output ports should be a valid matching.</a:t>
              </a:r>
              <a:endParaRPr lang="en-US" altLang="zh-CN" sz="2000" b="0" dirty="0">
                <a:ea typeface="宋体" panose="02010600030101010101" pitchFamily="2" charset="-122"/>
                <a:cs typeface="Arial" panose="020B0604020202020204" pitchFamily="34" charset="0"/>
              </a:endParaRPr>
            </a:p>
          </p:txBody>
        </p:sp>
      </p:grpSp>
      <p:sp>
        <p:nvSpPr>
          <p:cNvPr id="44" name="Rectangle: Rounded Corners 43">
            <a:extLst>
              <a:ext uri="{FF2B5EF4-FFF2-40B4-BE49-F238E27FC236}">
                <a16:creationId xmlns:a16="http://schemas.microsoft.com/office/drawing/2014/main" id="{4FA225ED-F7F9-4539-9155-E368828379FE}"/>
              </a:ext>
            </a:extLst>
          </p:cNvPr>
          <p:cNvSpPr/>
          <p:nvPr/>
        </p:nvSpPr>
        <p:spPr>
          <a:xfrm>
            <a:off x="2440927" y="5132133"/>
            <a:ext cx="2538321" cy="406257"/>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Fair-Frame [</a:t>
            </a:r>
            <a:r>
              <a:rPr lang="en-US" altLang="zh-CN" dirty="0">
                <a:solidFill>
                  <a:sysClr val="windowText" lastClr="000000"/>
                </a:solidFill>
              </a:rPr>
              <a:t>Neely07</a:t>
            </a:r>
            <a:r>
              <a:rPr lang="en-US" dirty="0">
                <a:solidFill>
                  <a:sysClr val="windowText" lastClr="000000"/>
                </a:solidFill>
              </a:rPr>
              <a:t>]</a:t>
            </a:r>
          </a:p>
        </p:txBody>
      </p:sp>
      <mc:AlternateContent xmlns:mc="http://schemas.openxmlformats.org/markup-compatibility/2006" xmlns:a14="http://schemas.microsoft.com/office/drawing/2010/main">
        <mc:Choice Requires="a14">
          <p:sp>
            <p:nvSpPr>
              <p:cNvPr id="37" name="AutoShape 31">
                <a:extLst>
                  <a:ext uri="{FF2B5EF4-FFF2-40B4-BE49-F238E27FC236}">
                    <a16:creationId xmlns:a16="http://schemas.microsoft.com/office/drawing/2014/main" id="{A07E2AB1-6EB0-401B-9F61-E2815D98756F}"/>
                  </a:ext>
                </a:extLst>
              </p:cNvPr>
              <p:cNvSpPr>
                <a:spLocks/>
              </p:cNvSpPr>
              <p:nvPr/>
            </p:nvSpPr>
            <p:spPr bwMode="auto">
              <a:xfrm flipV="1">
                <a:off x="5618472" y="4829359"/>
                <a:ext cx="3183881" cy="675980"/>
              </a:xfrm>
              <a:prstGeom prst="accentCallout1">
                <a:avLst>
                  <a:gd name="adj1" fmla="val 54713"/>
                  <a:gd name="adj2" fmla="val -3375"/>
                  <a:gd name="adj3" fmla="val 19824"/>
                  <a:gd name="adj4" fmla="val -20139"/>
                </a:avLst>
              </a:prstGeom>
              <a:noFill/>
              <a:ln w="9525">
                <a:solidFill>
                  <a:srgbClr val="1C1C1C"/>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rot="10800000"/>
              <a:lstStyle/>
              <a:p>
                <a:r>
                  <a:rPr lang="en-US" altLang="zh-CN" sz="2000" dirty="0">
                    <a:solidFill>
                      <a:srgbClr val="1C1C1C"/>
                    </a:solidFill>
                    <a:ea typeface="Cambria Math" panose="02040503050406030204" pitchFamily="18" charset="0"/>
                  </a:rPr>
                  <a:t>mean delay </a:t>
                </a:r>
                <a14:m>
                  <m:oMath xmlns:m="http://schemas.openxmlformats.org/officeDocument/2006/math">
                    <m:r>
                      <a:rPr lang="en-US" altLang="zh-CN" sz="2000" i="1" dirty="0" smtClean="0">
                        <a:solidFill>
                          <a:srgbClr val="1C1C1C"/>
                        </a:solidFill>
                        <a:latin typeface="Cambria Math" panose="02040503050406030204" pitchFamily="18" charset="0"/>
                        <a:ea typeface="Cambria Math" panose="02040503050406030204" pitchFamily="18" charset="0"/>
                      </a:rPr>
                      <m:t>≤</m:t>
                    </m:r>
                    <m:r>
                      <a:rPr lang="en-US" altLang="zh-CN" sz="2000" b="0" i="1" dirty="0" smtClean="0">
                        <a:solidFill>
                          <a:srgbClr val="FF0000"/>
                        </a:solidFill>
                        <a:latin typeface="Cambria Math" panose="02040503050406030204" pitchFamily="18" charset="0"/>
                        <a:ea typeface="Cambria Math" panose="02040503050406030204" pitchFamily="18" charset="0"/>
                      </a:rPr>
                      <m:t>𝑂</m:t>
                    </m:r>
                    <m:d>
                      <m:dPr>
                        <m:ctrlPr>
                          <a:rPr lang="en-US" altLang="zh-CN" sz="2000" b="0" i="1" dirty="0" smtClean="0">
                            <a:solidFill>
                              <a:srgbClr val="FF0000"/>
                            </a:solidFill>
                            <a:latin typeface="Cambria Math" panose="02040503050406030204" pitchFamily="18" charset="0"/>
                            <a:ea typeface="Cambria Math" panose="02040503050406030204" pitchFamily="18" charset="0"/>
                          </a:rPr>
                        </m:ctrlPr>
                      </m:dPr>
                      <m:e>
                        <m:func>
                          <m:funcPr>
                            <m:ctrlPr>
                              <a:rPr lang="en-US" altLang="zh-CN" sz="2000" b="0" i="1" dirty="0" smtClean="0">
                                <a:solidFill>
                                  <a:srgbClr val="FF0000"/>
                                </a:solidFill>
                                <a:latin typeface="Cambria Math" panose="02040503050406030204" pitchFamily="18" charset="0"/>
                                <a:ea typeface="Cambria Math" panose="02040503050406030204" pitchFamily="18" charset="0"/>
                              </a:rPr>
                            </m:ctrlPr>
                          </m:funcPr>
                          <m:fName>
                            <m:r>
                              <m:rPr>
                                <m:sty m:val="p"/>
                              </m:rPr>
                              <a:rPr lang="en-US" altLang="zh-CN" sz="2000" b="0" i="0" dirty="0" smtClean="0">
                                <a:solidFill>
                                  <a:srgbClr val="FF0000"/>
                                </a:solidFill>
                                <a:latin typeface="Cambria Math" panose="02040503050406030204" pitchFamily="18" charset="0"/>
                                <a:ea typeface="Cambria Math" panose="02040503050406030204" pitchFamily="18" charset="0"/>
                              </a:rPr>
                              <m:t>log</m:t>
                            </m:r>
                          </m:fName>
                          <m:e>
                            <m:r>
                              <a:rPr lang="en-US" altLang="zh-CN" sz="2000" b="0" i="1" dirty="0" smtClean="0">
                                <a:solidFill>
                                  <a:srgbClr val="FF0000"/>
                                </a:solidFill>
                                <a:latin typeface="Cambria Math" panose="02040503050406030204" pitchFamily="18" charset="0"/>
                                <a:ea typeface="Cambria Math" panose="02040503050406030204" pitchFamily="18" charset="0"/>
                              </a:rPr>
                              <m:t>𝑁</m:t>
                            </m:r>
                          </m:e>
                        </m:func>
                      </m:e>
                    </m:d>
                  </m:oMath>
                </a14:m>
                <a:r>
                  <a:rPr lang="en-US" altLang="zh-CN" sz="2000" dirty="0">
                    <a:solidFill>
                      <a:srgbClr val="1C1C1C"/>
                    </a:solidFill>
                    <a:ea typeface="宋体" panose="02010600030101010101" pitchFamily="2" charset="-122"/>
                  </a:rPr>
                  <a:t> for an </a:t>
                </a:r>
                <a14:m>
                  <m:oMath xmlns:m="http://schemas.openxmlformats.org/officeDocument/2006/math">
                    <m:r>
                      <a:rPr lang="en-US" altLang="zh-CN" sz="2000" b="0" i="1" smtClean="0">
                        <a:solidFill>
                          <a:srgbClr val="1C1C1C"/>
                        </a:solidFill>
                        <a:latin typeface="Cambria Math" panose="02040503050406030204" pitchFamily="18" charset="0"/>
                        <a:ea typeface="宋体" panose="02010600030101010101" pitchFamily="2" charset="-122"/>
                      </a:rPr>
                      <m:t>𝑁</m:t>
                    </m:r>
                    <m:r>
                      <a:rPr lang="en-US" altLang="zh-CN" sz="2000" b="0" i="1" smtClean="0">
                        <a:solidFill>
                          <a:srgbClr val="1C1C1C"/>
                        </a:solidFill>
                        <a:latin typeface="Cambria Math" panose="02040503050406030204" pitchFamily="18" charset="0"/>
                        <a:ea typeface="Cambria Math" panose="02040503050406030204" pitchFamily="18" charset="0"/>
                      </a:rPr>
                      <m:t>×</m:t>
                    </m:r>
                    <m:r>
                      <a:rPr lang="en-US" altLang="zh-CN" sz="2000" b="0" i="1" smtClean="0">
                        <a:solidFill>
                          <a:srgbClr val="1C1C1C"/>
                        </a:solidFill>
                        <a:latin typeface="Cambria Math" panose="02040503050406030204" pitchFamily="18" charset="0"/>
                        <a:ea typeface="Cambria Math" panose="02040503050406030204" pitchFamily="18" charset="0"/>
                      </a:rPr>
                      <m:t>𝑁</m:t>
                    </m:r>
                  </m:oMath>
                </a14:m>
                <a:r>
                  <a:rPr lang="en-US" altLang="zh-CN" sz="2000" dirty="0">
                    <a:solidFill>
                      <a:srgbClr val="1C1C1C"/>
                    </a:solidFill>
                    <a:ea typeface="宋体" panose="02010600030101010101" pitchFamily="2" charset="-122"/>
                  </a:rPr>
                  <a:t> switch</a:t>
                </a:r>
              </a:p>
            </p:txBody>
          </p:sp>
        </mc:Choice>
        <mc:Fallback xmlns="">
          <p:sp>
            <p:nvSpPr>
              <p:cNvPr id="37" name="AutoShape 31">
                <a:extLst>
                  <a:ext uri="{FF2B5EF4-FFF2-40B4-BE49-F238E27FC236}">
                    <a16:creationId xmlns:a16="http://schemas.microsoft.com/office/drawing/2014/main" id="{A07E2AB1-6EB0-401B-9F61-E2815D98756F}"/>
                  </a:ext>
                </a:extLst>
              </p:cNvPr>
              <p:cNvSpPr>
                <a:spLocks noRot="1" noChangeAspect="1" noMove="1" noResize="1" noEditPoints="1" noAdjustHandles="1" noChangeArrowheads="1" noChangeShapeType="1" noTextEdit="1"/>
              </p:cNvSpPr>
              <p:nvPr/>
            </p:nvSpPr>
            <p:spPr bwMode="auto">
              <a:xfrm flipV="1">
                <a:off x="5618472" y="4829359"/>
                <a:ext cx="3183881" cy="675980"/>
              </a:xfrm>
              <a:prstGeom prst="accentCallout1">
                <a:avLst>
                  <a:gd name="adj1" fmla="val 54713"/>
                  <a:gd name="adj2" fmla="val -3375"/>
                  <a:gd name="adj3" fmla="val 19824"/>
                  <a:gd name="adj4" fmla="val -20139"/>
                </a:avLst>
              </a:prstGeom>
              <a:blipFill>
                <a:blip r:embed="rId3"/>
                <a:stretch>
                  <a:fillRect r="-532967" b="-11024"/>
                </a:stretch>
              </a:blip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9" name="Rectangle 28">
            <a:extLst>
              <a:ext uri="{FF2B5EF4-FFF2-40B4-BE49-F238E27FC236}">
                <a16:creationId xmlns:a16="http://schemas.microsoft.com/office/drawing/2014/main" id="{E0DB1C38-2EAB-4ED2-8D76-4FCCF2C5BCA3}"/>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pic>
        <p:nvPicPr>
          <p:cNvPr id="7" name="Picture 6">
            <a:extLst>
              <a:ext uri="{FF2B5EF4-FFF2-40B4-BE49-F238E27FC236}">
                <a16:creationId xmlns:a16="http://schemas.microsoft.com/office/drawing/2014/main" id="{9D641AB4-6172-47E9-894F-AA947257A243}"/>
              </a:ext>
            </a:extLst>
          </p:cNvPr>
          <p:cNvPicPr>
            <a:picLocks/>
          </p:cNvPicPr>
          <p:nvPr/>
        </p:nvPicPr>
        <p:blipFill>
          <a:blip r:embed="rId4"/>
          <a:stretch>
            <a:fillRect/>
          </a:stretch>
        </p:blipFill>
        <p:spPr>
          <a:xfrm>
            <a:off x="628650" y="4809671"/>
            <a:ext cx="812800" cy="812800"/>
          </a:xfrm>
          <a:prstGeom prst="rect">
            <a:avLst/>
          </a:prstGeom>
        </p:spPr>
      </p:pic>
      <p:pic>
        <p:nvPicPr>
          <p:cNvPr id="9" name="Picture 8">
            <a:extLst>
              <a:ext uri="{FF2B5EF4-FFF2-40B4-BE49-F238E27FC236}">
                <a16:creationId xmlns:a16="http://schemas.microsoft.com/office/drawing/2014/main" id="{74A0A05A-EE47-4306-BDC2-A392A6E354E1}"/>
              </a:ext>
            </a:extLst>
          </p:cNvPr>
          <p:cNvPicPr>
            <a:picLocks/>
          </p:cNvPicPr>
          <p:nvPr/>
        </p:nvPicPr>
        <p:blipFill>
          <a:blip r:embed="rId5"/>
          <a:stretch>
            <a:fillRect/>
          </a:stretch>
        </p:blipFill>
        <p:spPr>
          <a:xfrm rot="10800000">
            <a:off x="1395303" y="4809671"/>
            <a:ext cx="812800" cy="812800"/>
          </a:xfrm>
          <a:prstGeom prst="rect">
            <a:avLst/>
          </a:prstGeom>
        </p:spPr>
      </p:pic>
      <p:sp>
        <p:nvSpPr>
          <p:cNvPr id="11" name="Slide Number Placeholder 10">
            <a:extLst>
              <a:ext uri="{FF2B5EF4-FFF2-40B4-BE49-F238E27FC236}">
                <a16:creationId xmlns:a16="http://schemas.microsoft.com/office/drawing/2014/main" id="{E45C5919-045C-4598-9ABD-A57A05584731}"/>
              </a:ext>
            </a:extLst>
          </p:cNvPr>
          <p:cNvSpPr>
            <a:spLocks noGrp="1"/>
          </p:cNvSpPr>
          <p:nvPr>
            <p:ph type="sldNum" sz="quarter" idx="12"/>
          </p:nvPr>
        </p:nvSpPr>
        <p:spPr/>
        <p:txBody>
          <a:bodyPr/>
          <a:lstStyle/>
          <a:p>
            <a:fld id="{25711CE1-5A3A-4555-AFFF-2018F0E14892}" type="slidenum">
              <a:rPr lang="zh-CN" altLang="en-US" smtClean="0"/>
              <a:pPr/>
              <a:t>10</a:t>
            </a:fld>
            <a:r>
              <a:rPr lang="en-US" altLang="zh-CN"/>
              <a:t>/51</a:t>
            </a:r>
            <a:endParaRPr lang="zh-CN" altLang="en-US" dirty="0"/>
          </a:p>
        </p:txBody>
      </p:sp>
    </p:spTree>
    <p:extLst>
      <p:ext uri="{BB962C8B-B14F-4D97-AF65-F5344CB8AC3E}">
        <p14:creationId xmlns:p14="http://schemas.microsoft.com/office/powerpoint/2010/main" val="49140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42"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44"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98DB-A183-4BA8-B0B7-7DBE84A19983}"/>
              </a:ext>
            </a:extLst>
          </p:cNvPr>
          <p:cNvSpPr>
            <a:spLocks noGrp="1"/>
          </p:cNvSpPr>
          <p:nvPr>
            <p:ph type="title"/>
          </p:nvPr>
        </p:nvSpPr>
        <p:spPr/>
        <p:txBody>
          <a:bodyPr/>
          <a:lstStyle/>
          <a:p>
            <a:r>
              <a:rPr lang="en-US" altLang="zh-CN" b="1" dirty="0"/>
              <a:t>Crossbar Scheduling: Tradeoff</a:t>
            </a:r>
            <a:endParaRPr lang="zh-CN" altLang="en-US" dirty="0"/>
          </a:p>
        </p:txBody>
      </p:sp>
      <p:sp>
        <p:nvSpPr>
          <p:cNvPr id="3" name="Date Placeholder 2">
            <a:extLst>
              <a:ext uri="{FF2B5EF4-FFF2-40B4-BE49-F238E27FC236}">
                <a16:creationId xmlns:a16="http://schemas.microsoft.com/office/drawing/2014/main" id="{724BF643-601C-4752-85B3-63D3E5C726BD}"/>
              </a:ext>
            </a:extLst>
          </p:cNvPr>
          <p:cNvSpPr>
            <a:spLocks noGrp="1"/>
          </p:cNvSpPr>
          <p:nvPr>
            <p:ph type="dt" sz="half" idx="10"/>
          </p:nvPr>
        </p:nvSpPr>
        <p:spPr/>
        <p:txBody>
          <a:bodyPr/>
          <a:lstStyle/>
          <a:p>
            <a:fld id="{21393714-2B15-4FA6-A2BE-0499247500D6}"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BAB9A671-311E-41C9-BAFA-A886911CFFBB}"/>
              </a:ext>
            </a:extLst>
          </p:cNvPr>
          <p:cNvSpPr>
            <a:spLocks noGrp="1"/>
          </p:cNvSpPr>
          <p:nvPr>
            <p:ph type="ftr" sz="quarter" idx="11"/>
          </p:nvPr>
        </p:nvSpPr>
        <p:spPr/>
        <p:txBody>
          <a:bodyPr/>
          <a:lstStyle/>
          <a:p>
            <a:r>
              <a:rPr lang="sv-SE" altLang="zh-CN"/>
              <a:t>Defense @ GaTech</a:t>
            </a:r>
            <a:endParaRPr lang="zh-CN" altLang="en-US"/>
          </a:p>
        </p:txBody>
      </p:sp>
      <p:sp>
        <p:nvSpPr>
          <p:cNvPr id="8" name="Isosceles Triangle 7">
            <a:extLst>
              <a:ext uri="{FF2B5EF4-FFF2-40B4-BE49-F238E27FC236}">
                <a16:creationId xmlns:a16="http://schemas.microsoft.com/office/drawing/2014/main" id="{E35AFE8D-C324-432E-9B61-EF856F880075}"/>
              </a:ext>
            </a:extLst>
          </p:cNvPr>
          <p:cNvSpPr/>
          <p:nvPr/>
        </p:nvSpPr>
        <p:spPr>
          <a:xfrm>
            <a:off x="4198593" y="4078898"/>
            <a:ext cx="722119" cy="1130505"/>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F54E242-DFE1-436B-A7C1-686FF1B234E4}"/>
              </a:ext>
            </a:extLst>
          </p:cNvPr>
          <p:cNvGrpSpPr/>
          <p:nvPr/>
        </p:nvGrpSpPr>
        <p:grpSpPr>
          <a:xfrm>
            <a:off x="318744" y="2589464"/>
            <a:ext cx="8410620" cy="1614241"/>
            <a:chOff x="318744" y="2589464"/>
            <a:chExt cx="8410620" cy="1614241"/>
          </a:xfrm>
        </p:grpSpPr>
        <p:sp>
          <p:nvSpPr>
            <p:cNvPr id="10" name="Rectangle 9">
              <a:extLst>
                <a:ext uri="{FF2B5EF4-FFF2-40B4-BE49-F238E27FC236}">
                  <a16:creationId xmlns:a16="http://schemas.microsoft.com/office/drawing/2014/main" id="{5CEEE39D-A296-4D0E-B85E-998A7128A216}"/>
                </a:ext>
              </a:extLst>
            </p:cNvPr>
            <p:cNvSpPr/>
            <p:nvPr/>
          </p:nvSpPr>
          <p:spPr>
            <a:xfrm>
              <a:off x="907541" y="4002956"/>
              <a:ext cx="7306056" cy="20074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2D8ACE7-A814-43A8-8F4C-9DEA1DF759D9}"/>
                </a:ext>
              </a:extLst>
            </p:cNvPr>
            <p:cNvGrpSpPr/>
            <p:nvPr/>
          </p:nvGrpSpPr>
          <p:grpSpPr>
            <a:xfrm>
              <a:off x="907541" y="3353194"/>
              <a:ext cx="1504414" cy="629221"/>
              <a:chOff x="4825014" y="3389095"/>
              <a:chExt cx="1109708" cy="319756"/>
            </a:xfrm>
          </p:grpSpPr>
          <p:sp>
            <p:nvSpPr>
              <p:cNvPr id="18" name="Flowchart: Magnetic Disk 17">
                <a:extLst>
                  <a:ext uri="{FF2B5EF4-FFF2-40B4-BE49-F238E27FC236}">
                    <a16:creationId xmlns:a16="http://schemas.microsoft.com/office/drawing/2014/main" id="{54A0ABE4-3BAE-493A-883E-F968AB686CD3}"/>
                  </a:ext>
                </a:extLst>
              </p:cNvPr>
              <p:cNvSpPr/>
              <p:nvPr/>
            </p:nvSpPr>
            <p:spPr>
              <a:xfrm>
                <a:off x="5069150" y="3389095"/>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F437E9EE-8CBF-43C6-8513-8D3DA9926A04}"/>
                  </a:ext>
                </a:extLst>
              </p:cNvPr>
              <p:cNvSpPr/>
              <p:nvPr/>
            </p:nvSpPr>
            <p:spPr>
              <a:xfrm>
                <a:off x="4825014" y="3538917"/>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A7421B1D-F9FA-4CDB-84EB-9369ADA48011}"/>
                  </a:ext>
                </a:extLst>
              </p:cNvPr>
              <p:cNvSpPr/>
              <p:nvPr/>
            </p:nvSpPr>
            <p:spPr>
              <a:xfrm>
                <a:off x="5357674" y="3540159"/>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0485964-B17C-413A-9BCA-7933881E646F}"/>
                </a:ext>
              </a:extLst>
            </p:cNvPr>
            <p:cNvGrpSpPr/>
            <p:nvPr/>
          </p:nvGrpSpPr>
          <p:grpSpPr>
            <a:xfrm>
              <a:off x="6709183" y="3362242"/>
              <a:ext cx="1504414" cy="629221"/>
              <a:chOff x="7498672" y="3397606"/>
              <a:chExt cx="1109708" cy="319756"/>
            </a:xfrm>
          </p:grpSpPr>
          <p:sp>
            <p:nvSpPr>
              <p:cNvPr id="15" name="Flowchart: Magnetic Disk 14">
                <a:extLst>
                  <a:ext uri="{FF2B5EF4-FFF2-40B4-BE49-F238E27FC236}">
                    <a16:creationId xmlns:a16="http://schemas.microsoft.com/office/drawing/2014/main" id="{58EE3A0B-208F-4047-ABD0-B796E6D8617A}"/>
                  </a:ext>
                </a:extLst>
              </p:cNvPr>
              <p:cNvSpPr/>
              <p:nvPr/>
            </p:nvSpPr>
            <p:spPr>
              <a:xfrm>
                <a:off x="7742808" y="3397606"/>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60F89FAF-FFA5-4197-87E8-6B5940834121}"/>
                  </a:ext>
                </a:extLst>
              </p:cNvPr>
              <p:cNvSpPr/>
              <p:nvPr/>
            </p:nvSpPr>
            <p:spPr>
              <a:xfrm>
                <a:off x="7498672" y="3547428"/>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0118D923-E030-462F-808C-145E8854F57A}"/>
                  </a:ext>
                </a:extLst>
              </p:cNvPr>
              <p:cNvSpPr/>
              <p:nvPr/>
            </p:nvSpPr>
            <p:spPr>
              <a:xfrm>
                <a:off x="8031332" y="3548670"/>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9E2A3B9-157E-4798-92F8-E22959A6751F}"/>
                </a:ext>
              </a:extLst>
            </p:cNvPr>
            <p:cNvSpPr txBox="1"/>
            <p:nvPr/>
          </p:nvSpPr>
          <p:spPr>
            <a:xfrm>
              <a:off x="318744" y="2589464"/>
              <a:ext cx="2742183" cy="707886"/>
            </a:xfrm>
            <a:prstGeom prst="rect">
              <a:avLst/>
            </a:prstGeom>
            <a:noFill/>
          </p:spPr>
          <p:txBody>
            <a:bodyPr wrap="square" rtlCol="0">
              <a:spAutoFit/>
            </a:bodyPr>
            <a:lstStyle/>
            <a:p>
              <a:pPr algn="ctr"/>
              <a:r>
                <a:rPr lang="en-US" sz="2000" dirty="0"/>
                <a:t>Quality of the matching</a:t>
              </a:r>
            </a:p>
          </p:txBody>
        </p:sp>
        <p:sp>
          <p:nvSpPr>
            <p:cNvPr id="14" name="TextBox 13">
              <a:extLst>
                <a:ext uri="{FF2B5EF4-FFF2-40B4-BE49-F238E27FC236}">
                  <a16:creationId xmlns:a16="http://schemas.microsoft.com/office/drawing/2014/main" id="{87F31DD0-9874-4704-B6F0-BB26849CFF70}"/>
                </a:ext>
              </a:extLst>
            </p:cNvPr>
            <p:cNvSpPr txBox="1"/>
            <p:nvPr/>
          </p:nvSpPr>
          <p:spPr>
            <a:xfrm>
              <a:off x="5987181" y="2591744"/>
              <a:ext cx="2742183" cy="707886"/>
            </a:xfrm>
            <a:prstGeom prst="rect">
              <a:avLst/>
            </a:prstGeom>
            <a:noFill/>
          </p:spPr>
          <p:txBody>
            <a:bodyPr wrap="square" rtlCol="0">
              <a:spAutoFit/>
            </a:bodyPr>
            <a:lstStyle/>
            <a:p>
              <a:pPr algn="ctr"/>
              <a:r>
                <a:rPr lang="en-US" sz="2000" dirty="0"/>
                <a:t>Time to compute the matching</a:t>
              </a:r>
            </a:p>
          </p:txBody>
        </p:sp>
      </p:grpSp>
      <p:sp>
        <p:nvSpPr>
          <p:cNvPr id="21" name="Rectangle 20">
            <a:extLst>
              <a:ext uri="{FF2B5EF4-FFF2-40B4-BE49-F238E27FC236}">
                <a16:creationId xmlns:a16="http://schemas.microsoft.com/office/drawing/2014/main" id="{C9D7CA95-CD5D-4F26-BAEE-771F75D6A453}"/>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22" name="Rectangle 21">
            <a:extLst>
              <a:ext uri="{FF2B5EF4-FFF2-40B4-BE49-F238E27FC236}">
                <a16:creationId xmlns:a16="http://schemas.microsoft.com/office/drawing/2014/main" id="{7742C35A-6B8D-4FBD-826B-D42F3170CEAE}"/>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23" name="Rectangle 22">
            <a:extLst>
              <a:ext uri="{FF2B5EF4-FFF2-40B4-BE49-F238E27FC236}">
                <a16:creationId xmlns:a16="http://schemas.microsoft.com/office/drawing/2014/main" id="{6F46FA7F-4988-4248-8849-19A6A94C9CFC}"/>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24" name="Rectangle 23">
            <a:extLst>
              <a:ext uri="{FF2B5EF4-FFF2-40B4-BE49-F238E27FC236}">
                <a16:creationId xmlns:a16="http://schemas.microsoft.com/office/drawing/2014/main" id="{975647DD-0A0C-4418-8952-36175F7CFF18}"/>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6" name="Rectangle 25">
            <a:extLst>
              <a:ext uri="{FF2B5EF4-FFF2-40B4-BE49-F238E27FC236}">
                <a16:creationId xmlns:a16="http://schemas.microsoft.com/office/drawing/2014/main" id="{60677477-D93D-4469-8278-14B9956A87B0}"/>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25" name="Slide Number Placeholder 24">
            <a:extLst>
              <a:ext uri="{FF2B5EF4-FFF2-40B4-BE49-F238E27FC236}">
                <a16:creationId xmlns:a16="http://schemas.microsoft.com/office/drawing/2014/main" id="{FFD65885-FE6D-4C7B-B278-555DB152D7E2}"/>
              </a:ext>
            </a:extLst>
          </p:cNvPr>
          <p:cNvSpPr>
            <a:spLocks noGrp="1"/>
          </p:cNvSpPr>
          <p:nvPr>
            <p:ph type="sldNum" sz="quarter" idx="12"/>
          </p:nvPr>
        </p:nvSpPr>
        <p:spPr/>
        <p:txBody>
          <a:bodyPr/>
          <a:lstStyle/>
          <a:p>
            <a:fld id="{25711CE1-5A3A-4555-AFFF-2018F0E14892}" type="slidenum">
              <a:rPr lang="zh-CN" altLang="en-US" smtClean="0"/>
              <a:pPr/>
              <a:t>11</a:t>
            </a:fld>
            <a:r>
              <a:rPr lang="en-US" altLang="zh-CN"/>
              <a:t>/51</a:t>
            </a:r>
            <a:endParaRPr lang="zh-CN" altLang="en-US" dirty="0"/>
          </a:p>
        </p:txBody>
      </p:sp>
    </p:spTree>
    <p:extLst>
      <p:ext uri="{BB962C8B-B14F-4D97-AF65-F5344CB8AC3E}">
        <p14:creationId xmlns:p14="http://schemas.microsoft.com/office/powerpoint/2010/main" val="406134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8" presetClass="emph" presetSubtype="0" autoRev="1" fill="hold" nodeType="clickEffect">
                                  <p:stCondLst>
                                    <p:cond delay="0"/>
                                  </p:stCondLst>
                                  <p:childTnLst>
                                    <p:animRot by="-900000">
                                      <p:cBhvr>
                                        <p:cTn id="12" dur="2000" fill="hold"/>
                                        <p:tgtEl>
                                          <p:spTgt spid="7"/>
                                        </p:tgtEl>
                                        <p:attrNameLst>
                                          <p:attrName>r</p:attrName>
                                        </p:attrNameLst>
                                      </p:cBhvr>
                                    </p:animRot>
                                  </p:childTnLst>
                                </p:cTn>
                              </p:par>
                            </p:childTnLst>
                          </p:cTn>
                        </p:par>
                        <p:par>
                          <p:cTn id="13" fill="hold">
                            <p:stCondLst>
                              <p:cond delay="4000"/>
                            </p:stCondLst>
                            <p:childTnLst>
                              <p:par>
                                <p:cTn id="14" presetID="8" presetClass="emph" presetSubtype="0" autoRev="1" fill="hold" nodeType="afterEffect">
                                  <p:stCondLst>
                                    <p:cond delay="0"/>
                                  </p:stCondLst>
                                  <p:childTnLst>
                                    <p:animRot by="900000">
                                      <p:cBhvr>
                                        <p:cTn id="15"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9" name="Table 17">
                <a:extLst>
                  <a:ext uri="{FF2B5EF4-FFF2-40B4-BE49-F238E27FC236}">
                    <a16:creationId xmlns:a16="http://schemas.microsoft.com/office/drawing/2014/main" id="{72AECA23-AC25-444C-9CD2-76768431133E}"/>
                  </a:ext>
                </a:extLst>
              </p:cNvPr>
              <p:cNvGraphicFramePr>
                <a:graphicFrameLocks noGrp="1"/>
              </p:cNvGraphicFramePr>
              <p:nvPr>
                <p:extLst>
                  <p:ext uri="{D42A27DB-BD31-4B8C-83A1-F6EECF244321}">
                    <p14:modId xmlns:p14="http://schemas.microsoft.com/office/powerpoint/2010/main" val="2962520742"/>
                  </p:ext>
                </p:extLst>
              </p:nvPr>
            </p:nvGraphicFramePr>
            <p:xfrm>
              <a:off x="142877" y="2996427"/>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err="1"/>
                            <a:t>iSLIP</a:t>
                          </a:r>
                          <a:r>
                            <a:rPr lang="en-US" altLang="zh-CN" sz="1800" dirty="0"/>
                            <a:t> </a:t>
                          </a:r>
                        </a:p>
                        <a:p>
                          <a:pPr algn="ctr"/>
                          <a:r>
                            <a:rPr lang="en-US" altLang="zh-CN" sz="1600" dirty="0"/>
                            <a:t>[</a:t>
                          </a:r>
                          <a:r>
                            <a:rPr lang="en-US" altLang="zh-CN" sz="1600" dirty="0">
                              <a:solidFill>
                                <a:sysClr val="windowText" lastClr="000000"/>
                              </a:solidFill>
                            </a:rPr>
                            <a:t>McKeown99a</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&lt;100%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i="1" smtClean="0">
                                        <a:solidFill>
                                          <a:sysClr val="windowText" lastClr="000000"/>
                                        </a:solidFill>
                                        <a:latin typeface="Cambria Math" panose="02040503050406030204" pitchFamily="18" charset="0"/>
                                      </a:rPr>
                                    </m:ctrlPr>
                                  </m:sSupPr>
                                  <m:e>
                                    <m:r>
                                      <a:rPr lang="en-US" altLang="zh-CN" sz="2000" i="1">
                                        <a:solidFill>
                                          <a:sysClr val="windowText" lastClr="000000"/>
                                        </a:solidFill>
                                        <a:latin typeface="Cambria Math" panose="02040503050406030204" pitchFamily="18" charset="0"/>
                                      </a:rPr>
                                      <m:t>𝑙𝑜𝑔</m:t>
                                    </m:r>
                                  </m:e>
                                  <m:sup>
                                    <m:r>
                                      <a:rPr lang="en-US" altLang="zh-CN" sz="2000" i="1">
                                        <a:solidFill>
                                          <a:sysClr val="windowText" lastClr="000000"/>
                                        </a:solidFill>
                                        <a:latin typeface="Cambria Math" panose="02040503050406030204" pitchFamily="18" charset="0"/>
                                      </a:rPr>
                                      <m:t>2</m:t>
                                    </m:r>
                                  </m:sup>
                                </m:sSup>
                                <m:r>
                                  <a:rPr lang="en-US" altLang="zh-CN" sz="2000" i="1">
                                    <a:solidFill>
                                      <a:sysClr val="windowText" lastClr="000000"/>
                                    </a:solidFill>
                                    <a:latin typeface="Cambria Math" panose="02040503050406030204" pitchFamily="18" charset="0"/>
                                  </a:rPr>
                                  <m:t>𝑁</m:t>
                                </m:r>
                                <m:r>
                                  <a:rPr lang="en-US" altLang="zh-CN" sz="2000" b="0" i="1" smtClean="0">
                                    <a:latin typeface="Cambria Math" panose="02040503050406030204" pitchFamily="18" charset="0"/>
                                  </a:rPr>
                                  <m:t>)</m:t>
                                </m:r>
                              </m:oMath>
                            </m:oMathPara>
                          </a14:m>
                          <a:endParaRPr lang="en-US" altLang="zh-CN" sz="2000" b="0" dirty="0">
                            <a:latin typeface="+mn-lt"/>
                          </a:endParaRPr>
                        </a:p>
                        <a:p>
                          <a:pPr algn="ctr"/>
                          <a:r>
                            <a:rPr lang="en-US" altLang="zh-CN" sz="1600" b="0" dirty="0">
                              <a:latin typeface="+mn-lt"/>
                            </a:rPr>
                            <a:t>parallel</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86754680"/>
                      </a:ext>
                    </a:extLst>
                  </a:tr>
                </a:tbl>
              </a:graphicData>
            </a:graphic>
          </p:graphicFrame>
        </mc:Choice>
        <mc:Fallback xmlns="">
          <p:graphicFrame>
            <p:nvGraphicFramePr>
              <p:cNvPr id="59" name="Table 17">
                <a:extLst>
                  <a:ext uri="{FF2B5EF4-FFF2-40B4-BE49-F238E27FC236}">
                    <a16:creationId xmlns:a16="http://schemas.microsoft.com/office/drawing/2014/main" id="{72AECA23-AC25-444C-9CD2-76768431133E}"/>
                  </a:ext>
                </a:extLst>
              </p:cNvPr>
              <p:cNvGraphicFramePr>
                <a:graphicFrameLocks noGrp="1"/>
              </p:cNvGraphicFramePr>
              <p:nvPr>
                <p:extLst>
                  <p:ext uri="{D42A27DB-BD31-4B8C-83A1-F6EECF244321}">
                    <p14:modId xmlns:p14="http://schemas.microsoft.com/office/powerpoint/2010/main" val="2962520742"/>
                  </p:ext>
                </p:extLst>
              </p:nvPr>
            </p:nvGraphicFramePr>
            <p:xfrm>
              <a:off x="142877" y="2996427"/>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err="1"/>
                            <a:t>iSLIP</a:t>
                          </a:r>
                          <a:r>
                            <a:rPr lang="en-US" altLang="zh-CN" sz="1800" dirty="0"/>
                            <a:t> </a:t>
                          </a:r>
                        </a:p>
                        <a:p>
                          <a:pPr algn="ctr"/>
                          <a:r>
                            <a:rPr lang="en-US" altLang="zh-CN" sz="1600" dirty="0"/>
                            <a:t>[</a:t>
                          </a:r>
                          <a:r>
                            <a:rPr lang="en-US" altLang="zh-CN" sz="1600" dirty="0">
                              <a:solidFill>
                                <a:sysClr val="windowText" lastClr="000000"/>
                              </a:solidFill>
                            </a:rPr>
                            <a:t>McKeown99a</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&lt;100%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a:blip r:embed="rId3"/>
                          <a:stretch>
                            <a:fillRect l="-270207" t="-4545" b="-9091"/>
                          </a:stretch>
                        </a:blipFill>
                      </a:tcPr>
                    </a:tc>
                    <a:extLst>
                      <a:ext uri="{0D108BD9-81ED-4DB2-BD59-A6C34878D82A}">
                        <a16:rowId xmlns:a16="http://schemas.microsoft.com/office/drawing/2014/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6" name="Table 17">
                <a:extLst>
                  <a:ext uri="{FF2B5EF4-FFF2-40B4-BE49-F238E27FC236}">
                    <a16:creationId xmlns:a16="http://schemas.microsoft.com/office/drawing/2014/main" id="{FC0CA0E6-119D-4642-BD86-B9BC7115D5B4}"/>
                  </a:ext>
                </a:extLst>
              </p:cNvPr>
              <p:cNvGraphicFramePr>
                <a:graphicFrameLocks noGrp="1"/>
              </p:cNvGraphicFramePr>
              <p:nvPr>
                <p:extLst>
                  <p:ext uri="{D42A27DB-BD31-4B8C-83A1-F6EECF244321}">
                    <p14:modId xmlns:p14="http://schemas.microsoft.com/office/powerpoint/2010/main" val="1194212044"/>
                  </p:ext>
                </p:extLst>
              </p:nvPr>
            </p:nvGraphicFramePr>
            <p:xfrm>
              <a:off x="142877" y="2314919"/>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HRF</a:t>
                          </a:r>
                        </a:p>
                        <a:p>
                          <a:pPr algn="ctr"/>
                          <a:r>
                            <a:rPr lang="en-US" altLang="zh-CN" sz="1600" dirty="0"/>
                            <a:t>[</a:t>
                          </a:r>
                          <a:r>
                            <a:rPr lang="en-US" altLang="zh-CN" sz="1600" dirty="0">
                              <a:solidFill>
                                <a:sysClr val="windowText" lastClr="000000"/>
                              </a:solidFill>
                            </a:rPr>
                            <a:t>Hu18</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t>&lt;100%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oMath>
                            </m:oMathPara>
                          </a14:m>
                          <a:endParaRPr lang="en-US" altLang="zh-CN" sz="2000" b="0" dirty="0">
                            <a:latin typeface="+mn-lt"/>
                          </a:endParaRPr>
                        </a:p>
                        <a:p>
                          <a:pPr algn="ctr"/>
                          <a:r>
                            <a:rPr lang="en-US" altLang="zh-CN" sz="1600" b="0" dirty="0">
                              <a:latin typeface="+mn-lt"/>
                            </a:rPr>
                            <a:t>parallel</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386754680"/>
                      </a:ext>
                    </a:extLst>
                  </a:tr>
                </a:tbl>
              </a:graphicData>
            </a:graphic>
          </p:graphicFrame>
        </mc:Choice>
        <mc:Fallback xmlns="">
          <p:graphicFrame>
            <p:nvGraphicFramePr>
              <p:cNvPr id="56" name="Table 17">
                <a:extLst>
                  <a:ext uri="{FF2B5EF4-FFF2-40B4-BE49-F238E27FC236}">
                    <a16:creationId xmlns:a16="http://schemas.microsoft.com/office/drawing/2014/main" id="{FC0CA0E6-119D-4642-BD86-B9BC7115D5B4}"/>
                  </a:ext>
                </a:extLst>
              </p:cNvPr>
              <p:cNvGraphicFramePr>
                <a:graphicFrameLocks noGrp="1"/>
              </p:cNvGraphicFramePr>
              <p:nvPr>
                <p:extLst>
                  <p:ext uri="{D42A27DB-BD31-4B8C-83A1-F6EECF244321}">
                    <p14:modId xmlns:p14="http://schemas.microsoft.com/office/powerpoint/2010/main" val="1194212044"/>
                  </p:ext>
                </p:extLst>
              </p:nvPr>
            </p:nvGraphicFramePr>
            <p:xfrm>
              <a:off x="142877" y="2314919"/>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HRF</a:t>
                          </a:r>
                        </a:p>
                        <a:p>
                          <a:pPr algn="ctr"/>
                          <a:r>
                            <a:rPr lang="en-US" altLang="zh-CN" sz="1600" dirty="0"/>
                            <a:t>[</a:t>
                          </a:r>
                          <a:r>
                            <a:rPr lang="en-US" altLang="zh-CN" sz="1600" dirty="0">
                              <a:solidFill>
                                <a:sysClr val="windowText" lastClr="000000"/>
                              </a:solidFill>
                            </a:rPr>
                            <a:t>Hu18</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t>&lt;100%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a:blip r:embed="rId4"/>
                          <a:stretch>
                            <a:fillRect l="-270207" t="-4545" b="-9091"/>
                          </a:stretch>
                        </a:blipFill>
                      </a:tcPr>
                    </a:tc>
                    <a:extLst>
                      <a:ext uri="{0D108BD9-81ED-4DB2-BD59-A6C34878D82A}">
                        <a16:rowId xmlns:a16="http://schemas.microsoft.com/office/drawing/2014/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Table 17">
                <a:extLst>
                  <a:ext uri="{FF2B5EF4-FFF2-40B4-BE49-F238E27FC236}">
                    <a16:creationId xmlns:a16="http://schemas.microsoft.com/office/drawing/2014/main" id="{93DAF7A7-3DBF-459E-B602-BF66BB8A5412}"/>
                  </a:ext>
                </a:extLst>
              </p:cNvPr>
              <p:cNvGraphicFramePr>
                <a:graphicFrameLocks noGrp="1"/>
              </p:cNvGraphicFramePr>
              <p:nvPr>
                <p:extLst>
                  <p:ext uri="{D42A27DB-BD31-4B8C-83A1-F6EECF244321}">
                    <p14:modId xmlns:p14="http://schemas.microsoft.com/office/powerpoint/2010/main" val="1151646278"/>
                  </p:ext>
                </p:extLst>
              </p:nvPr>
            </p:nvGraphicFramePr>
            <p:xfrm>
              <a:off x="142877" y="3677935"/>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SERENA </a:t>
                          </a:r>
                          <a:r>
                            <a:rPr lang="en-US" altLang="zh-CN" sz="1600" dirty="0"/>
                            <a:t>[</a:t>
                          </a:r>
                          <a:r>
                            <a:rPr lang="en-US" altLang="zh-CN" sz="1600" dirty="0">
                              <a:solidFill>
                                <a:sysClr val="windowText" lastClr="000000"/>
                              </a:solidFill>
                            </a:rPr>
                            <a:t>Giaccone03</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oMath>
                            </m:oMathPara>
                          </a14:m>
                          <a:endParaRPr lang="en-US" altLang="zh-CN" sz="2000" b="0" dirty="0">
                            <a:latin typeface="+mn-lt"/>
                          </a:endParaRPr>
                        </a:p>
                        <a:p>
                          <a:pPr algn="ctr"/>
                          <a:r>
                            <a:rPr lang="en-US" altLang="zh-CN" sz="1600" b="0" dirty="0">
                              <a:latin typeface="+mn-lt"/>
                            </a:rPr>
                            <a:t>centralized</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386754680"/>
                      </a:ext>
                    </a:extLst>
                  </a:tr>
                </a:tbl>
              </a:graphicData>
            </a:graphic>
          </p:graphicFrame>
        </mc:Choice>
        <mc:Fallback xmlns="">
          <p:graphicFrame>
            <p:nvGraphicFramePr>
              <p:cNvPr id="54" name="Table 17">
                <a:extLst>
                  <a:ext uri="{FF2B5EF4-FFF2-40B4-BE49-F238E27FC236}">
                    <a16:creationId xmlns:a16="http://schemas.microsoft.com/office/drawing/2014/main" id="{93DAF7A7-3DBF-459E-B602-BF66BB8A5412}"/>
                  </a:ext>
                </a:extLst>
              </p:cNvPr>
              <p:cNvGraphicFramePr>
                <a:graphicFrameLocks noGrp="1"/>
              </p:cNvGraphicFramePr>
              <p:nvPr>
                <p:extLst>
                  <p:ext uri="{D42A27DB-BD31-4B8C-83A1-F6EECF244321}">
                    <p14:modId xmlns:p14="http://schemas.microsoft.com/office/powerpoint/2010/main" val="1151646278"/>
                  </p:ext>
                </p:extLst>
              </p:nvPr>
            </p:nvGraphicFramePr>
            <p:xfrm>
              <a:off x="142877" y="3677935"/>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SERENA </a:t>
                          </a:r>
                          <a:r>
                            <a:rPr lang="en-US" altLang="zh-CN" sz="1600" dirty="0"/>
                            <a:t>[</a:t>
                          </a:r>
                          <a:r>
                            <a:rPr lang="en-US" altLang="zh-CN" sz="1600" dirty="0">
                              <a:solidFill>
                                <a:sysClr val="windowText" lastClr="000000"/>
                              </a:solidFill>
                            </a:rPr>
                            <a:t>Giaccone03</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a:blip r:embed="rId5"/>
                          <a:stretch>
                            <a:fillRect l="-270207" t="-4587" b="-10092"/>
                          </a:stretch>
                        </a:blipFill>
                      </a:tcPr>
                    </a:tc>
                    <a:extLst>
                      <a:ext uri="{0D108BD9-81ED-4DB2-BD59-A6C34878D82A}">
                        <a16:rowId xmlns:a16="http://schemas.microsoft.com/office/drawing/2014/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2" name="Table 17">
                <a:extLst>
                  <a:ext uri="{FF2B5EF4-FFF2-40B4-BE49-F238E27FC236}">
                    <a16:creationId xmlns:a16="http://schemas.microsoft.com/office/drawing/2014/main" id="{A0CEB36A-2FD5-4555-8928-DB2E1A67B917}"/>
                  </a:ext>
                </a:extLst>
              </p:cNvPr>
              <p:cNvGraphicFramePr>
                <a:graphicFrameLocks noGrp="1"/>
              </p:cNvGraphicFramePr>
              <p:nvPr>
                <p:extLst>
                  <p:ext uri="{D42A27DB-BD31-4B8C-83A1-F6EECF244321}">
                    <p14:modId xmlns:p14="http://schemas.microsoft.com/office/powerpoint/2010/main" val="1807851643"/>
                  </p:ext>
                </p:extLst>
              </p:nvPr>
            </p:nvGraphicFramePr>
            <p:xfrm>
              <a:off x="142877" y="1633411"/>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RR/LQF </a:t>
                          </a:r>
                        </a:p>
                        <a:p>
                          <a:pPr algn="ctr"/>
                          <a:r>
                            <a:rPr lang="en-US" altLang="zh-CN" sz="1600" dirty="0"/>
                            <a:t>[</a:t>
                          </a:r>
                          <a:r>
                            <a:rPr lang="en-US" altLang="zh-CN" sz="1600" dirty="0">
                              <a:solidFill>
                                <a:sysClr val="windowText" lastClr="000000"/>
                              </a:solidFill>
                            </a:rPr>
                            <a:t>Hu16</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r>
                            <a:rPr lang="en-US" altLang="zh-CN" sz="2000" dirty="0"/>
                            <a:t>&lt;100%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𝑁</m:t>
                                    </m:r>
                                  </m:e>
                                </m:func>
                                <m:r>
                                  <a:rPr lang="en-US" altLang="zh-CN" sz="2000" b="0" i="1" smtClean="0">
                                    <a:latin typeface="Cambria Math" panose="02040503050406030204" pitchFamily="18" charset="0"/>
                                  </a:rPr>
                                  <m:t>)</m:t>
                                </m:r>
                              </m:oMath>
                            </m:oMathPara>
                          </a14:m>
                          <a:endParaRPr lang="en-US" altLang="zh-CN" sz="2000" b="0" dirty="0">
                            <a:latin typeface="+mn-lt"/>
                          </a:endParaRPr>
                        </a:p>
                        <a:p>
                          <a:pPr algn="ctr"/>
                          <a:r>
                            <a:rPr lang="en-US" altLang="zh-CN" sz="1600" b="0" dirty="0">
                              <a:latin typeface="+mn-lt"/>
                            </a:rPr>
                            <a:t>parallel</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extLst>
                      <a:ext uri="{0D108BD9-81ED-4DB2-BD59-A6C34878D82A}">
                        <a16:rowId xmlns:a16="http://schemas.microsoft.com/office/drawing/2014/main" val="1386754680"/>
                      </a:ext>
                    </a:extLst>
                  </a:tr>
                </a:tbl>
              </a:graphicData>
            </a:graphic>
          </p:graphicFrame>
        </mc:Choice>
        <mc:Fallback xmlns="">
          <p:graphicFrame>
            <p:nvGraphicFramePr>
              <p:cNvPr id="52" name="Table 17">
                <a:extLst>
                  <a:ext uri="{FF2B5EF4-FFF2-40B4-BE49-F238E27FC236}">
                    <a16:creationId xmlns:a16="http://schemas.microsoft.com/office/drawing/2014/main" id="{A0CEB36A-2FD5-4555-8928-DB2E1A67B917}"/>
                  </a:ext>
                </a:extLst>
              </p:cNvPr>
              <p:cNvGraphicFramePr>
                <a:graphicFrameLocks noGrp="1"/>
              </p:cNvGraphicFramePr>
              <p:nvPr>
                <p:extLst>
                  <p:ext uri="{D42A27DB-BD31-4B8C-83A1-F6EECF244321}">
                    <p14:modId xmlns:p14="http://schemas.microsoft.com/office/powerpoint/2010/main" val="1807851643"/>
                  </p:ext>
                </p:extLst>
              </p:nvPr>
            </p:nvGraphicFramePr>
            <p:xfrm>
              <a:off x="142877" y="1633411"/>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RR/LQF </a:t>
                          </a:r>
                        </a:p>
                        <a:p>
                          <a:pPr algn="ctr"/>
                          <a:r>
                            <a:rPr lang="en-US" altLang="zh-CN" sz="1600" dirty="0"/>
                            <a:t>[</a:t>
                          </a:r>
                          <a:r>
                            <a:rPr lang="en-US" altLang="zh-CN" sz="1600" dirty="0">
                              <a:solidFill>
                                <a:sysClr val="windowText" lastClr="000000"/>
                              </a:solidFill>
                            </a:rPr>
                            <a:t>Hu16</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r>
                            <a:rPr lang="en-US" altLang="zh-CN" sz="2000" dirty="0"/>
                            <a:t>&lt;100%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a:blip r:embed="rId6"/>
                          <a:stretch>
                            <a:fillRect l="-270207" t="-4545" b="-10000"/>
                          </a:stretch>
                        </a:blipFill>
                      </a:tcPr>
                    </a:tc>
                    <a:extLst>
                      <a:ext uri="{0D108BD9-81ED-4DB2-BD59-A6C34878D82A}">
                        <a16:rowId xmlns:a16="http://schemas.microsoft.com/office/drawing/2014/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0" name="Table 17">
                <a:extLst>
                  <a:ext uri="{FF2B5EF4-FFF2-40B4-BE49-F238E27FC236}">
                    <a16:creationId xmlns:a16="http://schemas.microsoft.com/office/drawing/2014/main" id="{BCF92EBA-ACB6-4819-993E-58C2BF3ED98C}"/>
                  </a:ext>
                </a:extLst>
              </p:cNvPr>
              <p:cNvGraphicFramePr>
                <a:graphicFrameLocks noGrp="1"/>
              </p:cNvGraphicFramePr>
              <p:nvPr>
                <p:extLst>
                  <p:ext uri="{D42A27DB-BD31-4B8C-83A1-F6EECF244321}">
                    <p14:modId xmlns:p14="http://schemas.microsoft.com/office/powerpoint/2010/main" val="1693669886"/>
                  </p:ext>
                </p:extLst>
              </p:nvPr>
            </p:nvGraphicFramePr>
            <p:xfrm>
              <a:off x="142877" y="4359443"/>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Fair-Frame </a:t>
                          </a:r>
                          <a:r>
                            <a:rPr lang="en-US" altLang="zh-CN" sz="1600" dirty="0"/>
                            <a:t>[</a:t>
                          </a:r>
                          <a:r>
                            <a:rPr lang="en-US" altLang="zh-CN" sz="1600" dirty="0">
                              <a:solidFill>
                                <a:sysClr val="windowText" lastClr="000000"/>
                              </a:solidFill>
                            </a:rPr>
                            <a:t>Neely07</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1.5</m:t>
                                    </m:r>
                                  </m:sup>
                                </m:sSup>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𝑁</m:t>
                                    </m:r>
                                  </m:e>
                                </m:func>
                                <m:r>
                                  <a:rPr lang="en-US" altLang="zh-CN" sz="2000" b="0" i="1" smtClean="0">
                                    <a:latin typeface="Cambria Math" panose="02040503050406030204" pitchFamily="18" charset="0"/>
                                  </a:rPr>
                                  <m:t>)</m:t>
                                </m:r>
                              </m:oMath>
                            </m:oMathPara>
                          </a14:m>
                          <a:endParaRPr lang="en-US" altLang="zh-CN" sz="2000" b="0" dirty="0">
                            <a:latin typeface="+mn-lt"/>
                          </a:endParaRPr>
                        </a:p>
                        <a:p>
                          <a:pPr algn="ctr"/>
                          <a:r>
                            <a:rPr lang="en-US" altLang="zh-CN" sz="1600" b="0" dirty="0">
                              <a:latin typeface="+mn-lt"/>
                            </a:rPr>
                            <a:t>centralized</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86754680"/>
                      </a:ext>
                    </a:extLst>
                  </a:tr>
                </a:tbl>
              </a:graphicData>
            </a:graphic>
          </p:graphicFrame>
        </mc:Choice>
        <mc:Fallback xmlns="">
          <p:graphicFrame>
            <p:nvGraphicFramePr>
              <p:cNvPr id="50" name="Table 17">
                <a:extLst>
                  <a:ext uri="{FF2B5EF4-FFF2-40B4-BE49-F238E27FC236}">
                    <a16:creationId xmlns:a16="http://schemas.microsoft.com/office/drawing/2014/main" id="{BCF92EBA-ACB6-4819-993E-58C2BF3ED98C}"/>
                  </a:ext>
                </a:extLst>
              </p:cNvPr>
              <p:cNvGraphicFramePr>
                <a:graphicFrameLocks noGrp="1"/>
              </p:cNvGraphicFramePr>
              <p:nvPr>
                <p:extLst>
                  <p:ext uri="{D42A27DB-BD31-4B8C-83A1-F6EECF244321}">
                    <p14:modId xmlns:p14="http://schemas.microsoft.com/office/powerpoint/2010/main" val="1693669886"/>
                  </p:ext>
                </p:extLst>
              </p:nvPr>
            </p:nvGraphicFramePr>
            <p:xfrm>
              <a:off x="142877" y="4359443"/>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Fair-Frame </a:t>
                          </a:r>
                          <a:r>
                            <a:rPr lang="en-US" altLang="zh-CN" sz="1600" dirty="0"/>
                            <a:t>[</a:t>
                          </a:r>
                          <a:r>
                            <a:rPr lang="en-US" altLang="zh-CN" sz="1600" dirty="0">
                              <a:solidFill>
                                <a:sysClr val="windowText" lastClr="000000"/>
                              </a:solidFill>
                            </a:rPr>
                            <a:t>Neely07</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a:blip r:embed="rId7"/>
                          <a:stretch>
                            <a:fillRect l="-270207" t="-4587" b="-10092"/>
                          </a:stretch>
                        </a:blipFill>
                      </a:tcPr>
                    </a:tc>
                    <a:extLst>
                      <a:ext uri="{0D108BD9-81ED-4DB2-BD59-A6C34878D82A}">
                        <a16:rowId xmlns:a16="http://schemas.microsoft.com/office/drawing/2014/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869E5239-3225-4933-8FB8-6B215F16931F}"/>
                  </a:ext>
                </a:extLst>
              </p:cNvPr>
              <p:cNvGraphicFramePr>
                <a:graphicFrameLocks noGrp="1"/>
              </p:cNvGraphicFramePr>
              <p:nvPr>
                <p:extLst>
                  <p:ext uri="{D42A27DB-BD31-4B8C-83A1-F6EECF244321}">
                    <p14:modId xmlns:p14="http://schemas.microsoft.com/office/powerpoint/2010/main" val="862544429"/>
                  </p:ext>
                </p:extLst>
              </p:nvPr>
            </p:nvGraphicFramePr>
            <p:xfrm>
              <a:off x="142877" y="5040950"/>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MWM </a:t>
                          </a:r>
                          <a:r>
                            <a:rPr lang="en-US" altLang="zh-CN" sz="1600" dirty="0"/>
                            <a:t>[McKeown99]</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2.5</m:t>
                                    </m:r>
                                  </m:sup>
                                </m:sSup>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𝑊</m:t>
                                    </m:r>
                                  </m:e>
                                </m:func>
                                <m:r>
                                  <a:rPr lang="en-US" altLang="zh-CN" sz="2000" b="0" i="1" smtClean="0">
                                    <a:latin typeface="Cambria Math" panose="02040503050406030204" pitchFamily="18" charset="0"/>
                                  </a:rPr>
                                  <m:t>)</m:t>
                                </m:r>
                              </m:oMath>
                            </m:oMathPara>
                          </a14:m>
                          <a:endParaRPr lang="en-US" altLang="zh-CN" sz="2000" b="0" dirty="0">
                            <a:latin typeface="+mn-lt"/>
                          </a:endParaRPr>
                        </a:p>
                        <a:p>
                          <a:pPr algn="ctr"/>
                          <a:r>
                            <a:rPr lang="en-US" altLang="zh-CN" sz="1600" b="0" dirty="0">
                              <a:latin typeface="+mn-lt"/>
                            </a:rPr>
                            <a:t>centralized</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386754680"/>
                      </a:ext>
                    </a:extLst>
                  </a:tr>
                </a:tbl>
              </a:graphicData>
            </a:graphic>
          </p:graphicFrame>
        </mc:Choice>
        <mc:Fallback xmlns="">
          <p:graphicFrame>
            <p:nvGraphicFramePr>
              <p:cNvPr id="17" name="Table 17">
                <a:extLst>
                  <a:ext uri="{FF2B5EF4-FFF2-40B4-BE49-F238E27FC236}">
                    <a16:creationId xmlns:a16="http://schemas.microsoft.com/office/drawing/2014/main" id="{869E5239-3225-4933-8FB8-6B215F16931F}"/>
                  </a:ext>
                </a:extLst>
              </p:cNvPr>
              <p:cNvGraphicFramePr>
                <a:graphicFrameLocks noGrp="1"/>
              </p:cNvGraphicFramePr>
              <p:nvPr>
                <p:extLst>
                  <p:ext uri="{D42A27DB-BD31-4B8C-83A1-F6EECF244321}">
                    <p14:modId xmlns:p14="http://schemas.microsoft.com/office/powerpoint/2010/main" val="862544429"/>
                  </p:ext>
                </p:extLst>
              </p:nvPr>
            </p:nvGraphicFramePr>
            <p:xfrm>
              <a:off x="142877" y="5040950"/>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MWM </a:t>
                          </a:r>
                          <a:r>
                            <a:rPr lang="en-US" altLang="zh-CN" sz="1600" dirty="0"/>
                            <a:t>[McKeown99]</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a:blip r:embed="rId8"/>
                          <a:stretch>
                            <a:fillRect l="-270207" t="-4545" b="-9091"/>
                          </a:stretch>
                        </a:blipFill>
                      </a:tcPr>
                    </a:tc>
                    <a:extLst>
                      <a:ext uri="{0D108BD9-81ED-4DB2-BD59-A6C34878D82A}">
                        <a16:rowId xmlns:a16="http://schemas.microsoft.com/office/drawing/2014/main" val="1386754680"/>
                      </a:ext>
                    </a:extLst>
                  </a:tr>
                </a:tbl>
              </a:graphicData>
            </a:graphic>
          </p:graphicFrame>
        </mc:Fallback>
      </mc:AlternateContent>
      <p:sp>
        <p:nvSpPr>
          <p:cNvPr id="2" name="Title 1">
            <a:extLst>
              <a:ext uri="{FF2B5EF4-FFF2-40B4-BE49-F238E27FC236}">
                <a16:creationId xmlns:a16="http://schemas.microsoft.com/office/drawing/2014/main" id="{712698DB-A183-4BA8-B0B7-7DBE84A19983}"/>
              </a:ext>
            </a:extLst>
          </p:cNvPr>
          <p:cNvSpPr>
            <a:spLocks noGrp="1"/>
          </p:cNvSpPr>
          <p:nvPr>
            <p:ph type="title"/>
          </p:nvPr>
        </p:nvSpPr>
        <p:spPr/>
        <p:txBody>
          <a:bodyPr/>
          <a:lstStyle/>
          <a:p>
            <a:r>
              <a:rPr lang="en-US" altLang="zh-CN" b="1" dirty="0"/>
              <a:t>Existing Research Work</a:t>
            </a:r>
            <a:endParaRPr lang="zh-CN" altLang="en-US" dirty="0"/>
          </a:p>
        </p:txBody>
      </p:sp>
      <p:sp>
        <p:nvSpPr>
          <p:cNvPr id="3" name="Date Placeholder 2">
            <a:extLst>
              <a:ext uri="{FF2B5EF4-FFF2-40B4-BE49-F238E27FC236}">
                <a16:creationId xmlns:a16="http://schemas.microsoft.com/office/drawing/2014/main" id="{724BF643-601C-4752-85B3-63D3E5C726BD}"/>
              </a:ext>
            </a:extLst>
          </p:cNvPr>
          <p:cNvSpPr>
            <a:spLocks noGrp="1"/>
          </p:cNvSpPr>
          <p:nvPr>
            <p:ph type="dt" sz="half" idx="10"/>
          </p:nvPr>
        </p:nvSpPr>
        <p:spPr/>
        <p:txBody>
          <a:bodyPr/>
          <a:lstStyle/>
          <a:p>
            <a:fld id="{C6C4FE6D-9001-429C-878F-309C9AAF6FF7}"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BAB9A671-311E-41C9-BAFA-A886911CFFBB}"/>
              </a:ext>
            </a:extLst>
          </p:cNvPr>
          <p:cNvSpPr>
            <a:spLocks noGrp="1"/>
          </p:cNvSpPr>
          <p:nvPr>
            <p:ph type="ftr" sz="quarter" idx="11"/>
          </p:nvPr>
        </p:nvSpPr>
        <p:spPr/>
        <p:txBody>
          <a:bodyPr/>
          <a:lstStyle/>
          <a:p>
            <a:r>
              <a:rPr lang="sv-SE" altLang="zh-CN"/>
              <a:t>Defense @ GaTech</a:t>
            </a:r>
            <a:endParaRPr lang="zh-CN" altLang="en-US"/>
          </a:p>
        </p:txBody>
      </p:sp>
      <p:sp>
        <p:nvSpPr>
          <p:cNvPr id="21" name="Rectangle 20">
            <a:extLst>
              <a:ext uri="{FF2B5EF4-FFF2-40B4-BE49-F238E27FC236}">
                <a16:creationId xmlns:a16="http://schemas.microsoft.com/office/drawing/2014/main" id="{C9D7CA95-CD5D-4F26-BAEE-771F75D6A453}"/>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22" name="Rectangle 21">
            <a:extLst>
              <a:ext uri="{FF2B5EF4-FFF2-40B4-BE49-F238E27FC236}">
                <a16:creationId xmlns:a16="http://schemas.microsoft.com/office/drawing/2014/main" id="{7742C35A-6B8D-4FBD-826B-D42F3170CEAE}"/>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23" name="Rectangle 22">
            <a:extLst>
              <a:ext uri="{FF2B5EF4-FFF2-40B4-BE49-F238E27FC236}">
                <a16:creationId xmlns:a16="http://schemas.microsoft.com/office/drawing/2014/main" id="{6F46FA7F-4988-4248-8849-19A6A94C9CFC}"/>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24" name="Rectangle 23">
            <a:extLst>
              <a:ext uri="{FF2B5EF4-FFF2-40B4-BE49-F238E27FC236}">
                <a16:creationId xmlns:a16="http://schemas.microsoft.com/office/drawing/2014/main" id="{975647DD-0A0C-4418-8952-36175F7CFF18}"/>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9" name="Line 17">
            <a:extLst>
              <a:ext uri="{FF2B5EF4-FFF2-40B4-BE49-F238E27FC236}">
                <a16:creationId xmlns:a16="http://schemas.microsoft.com/office/drawing/2014/main" id="{B22130A9-89AB-4729-98F4-C7EF75E89B28}"/>
              </a:ext>
            </a:extLst>
          </p:cNvPr>
          <p:cNvSpPr>
            <a:spLocks noChangeShapeType="1"/>
          </p:cNvSpPr>
          <p:nvPr/>
        </p:nvSpPr>
        <p:spPr bwMode="black">
          <a:xfrm flipV="1">
            <a:off x="1781164" y="1638299"/>
            <a:ext cx="38123" cy="4541355"/>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8">
            <a:extLst>
              <a:ext uri="{FF2B5EF4-FFF2-40B4-BE49-F238E27FC236}">
                <a16:creationId xmlns:a16="http://schemas.microsoft.com/office/drawing/2014/main" id="{85977051-459A-4FA3-A283-7703667652CE}"/>
              </a:ext>
            </a:extLst>
          </p:cNvPr>
          <p:cNvSpPr>
            <a:spLocks noChangeShapeType="1"/>
          </p:cNvSpPr>
          <p:nvPr/>
        </p:nvSpPr>
        <p:spPr bwMode="black">
          <a:xfrm flipV="1">
            <a:off x="4143374" y="1638299"/>
            <a:ext cx="9525" cy="4501191"/>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9">
            <a:extLst>
              <a:ext uri="{FF2B5EF4-FFF2-40B4-BE49-F238E27FC236}">
                <a16:creationId xmlns:a16="http://schemas.microsoft.com/office/drawing/2014/main" id="{4CCA165C-8050-462C-A3DB-FD17F0068B66}"/>
              </a:ext>
            </a:extLst>
          </p:cNvPr>
          <p:cNvSpPr>
            <a:spLocks noChangeShapeType="1"/>
          </p:cNvSpPr>
          <p:nvPr/>
        </p:nvSpPr>
        <p:spPr bwMode="black">
          <a:xfrm flipV="1">
            <a:off x="6491287" y="1678466"/>
            <a:ext cx="61905" cy="450119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AutoShape 21">
            <a:extLst>
              <a:ext uri="{FF2B5EF4-FFF2-40B4-BE49-F238E27FC236}">
                <a16:creationId xmlns:a16="http://schemas.microsoft.com/office/drawing/2014/main" id="{FA4109DC-4C34-47AF-AA15-C768EB51D0AA}"/>
              </a:ext>
            </a:extLst>
          </p:cNvPr>
          <p:cNvSpPr>
            <a:spLocks noChangeArrowheads="1"/>
          </p:cNvSpPr>
          <p:nvPr/>
        </p:nvSpPr>
        <p:spPr bwMode="gray">
          <a:xfrm>
            <a:off x="1795463" y="5722458"/>
            <a:ext cx="2347912" cy="457200"/>
          </a:xfrm>
          <a:prstGeom prst="bevel">
            <a:avLst>
              <a:gd name="adj" fmla="val 5903"/>
            </a:avLst>
          </a:prstGeom>
          <a:gradFill rotWithShape="1">
            <a:gsLst>
              <a:gs pos="0">
                <a:schemeClr val="hlink"/>
              </a:gs>
              <a:gs pos="100000">
                <a:schemeClr val="hlink">
                  <a:gamma/>
                  <a:tint val="57255"/>
                  <a:invGamma/>
                </a:scheme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utoShape 22">
            <a:extLst>
              <a:ext uri="{FF2B5EF4-FFF2-40B4-BE49-F238E27FC236}">
                <a16:creationId xmlns:a16="http://schemas.microsoft.com/office/drawing/2014/main" id="{A1544CFC-20D2-4EED-9EAF-EFF11656BB51}"/>
              </a:ext>
            </a:extLst>
          </p:cNvPr>
          <p:cNvSpPr>
            <a:spLocks noChangeArrowheads="1"/>
          </p:cNvSpPr>
          <p:nvPr/>
        </p:nvSpPr>
        <p:spPr bwMode="gray">
          <a:xfrm>
            <a:off x="4152900" y="5722458"/>
            <a:ext cx="2347913" cy="457200"/>
          </a:xfrm>
          <a:prstGeom prst="bevel">
            <a:avLst>
              <a:gd name="adj" fmla="val 3046"/>
            </a:avLst>
          </a:prstGeom>
          <a:gradFill rotWithShape="1">
            <a:gsLst>
              <a:gs pos="0">
                <a:schemeClr val="accent2"/>
              </a:gs>
              <a:gs pos="100000">
                <a:schemeClr val="accent2">
                  <a:gamma/>
                  <a:tint val="54118"/>
                  <a:invGamma/>
                </a:scheme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23">
            <a:extLst>
              <a:ext uri="{FF2B5EF4-FFF2-40B4-BE49-F238E27FC236}">
                <a16:creationId xmlns:a16="http://schemas.microsoft.com/office/drawing/2014/main" id="{EEB52A16-40EF-4456-9209-8382F972D4E4}"/>
              </a:ext>
            </a:extLst>
          </p:cNvPr>
          <p:cNvSpPr>
            <a:spLocks noChangeArrowheads="1"/>
          </p:cNvSpPr>
          <p:nvPr/>
        </p:nvSpPr>
        <p:spPr bwMode="gray">
          <a:xfrm>
            <a:off x="6500813" y="5722458"/>
            <a:ext cx="2347912" cy="457200"/>
          </a:xfrm>
          <a:prstGeom prst="bevel">
            <a:avLst>
              <a:gd name="adj" fmla="val 2481"/>
            </a:avLst>
          </a:prstGeom>
          <a:gradFill rotWithShape="1">
            <a:gsLst>
              <a:gs pos="0">
                <a:schemeClr val="folHlink"/>
              </a:gs>
              <a:gs pos="100000">
                <a:schemeClr val="folHlink">
                  <a:gamma/>
                  <a:tint val="63529"/>
                  <a:invGamma/>
                </a:scheme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27">
            <a:extLst>
              <a:ext uri="{FF2B5EF4-FFF2-40B4-BE49-F238E27FC236}">
                <a16:creationId xmlns:a16="http://schemas.microsoft.com/office/drawing/2014/main" id="{21564D5D-B6A6-414F-84B6-B57A85140F20}"/>
              </a:ext>
            </a:extLst>
          </p:cNvPr>
          <p:cNvSpPr txBox="1">
            <a:spLocks noChangeArrowheads="1"/>
          </p:cNvSpPr>
          <p:nvPr/>
        </p:nvSpPr>
        <p:spPr bwMode="black">
          <a:xfrm>
            <a:off x="2024063" y="5742616"/>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000000">
                      <a:alpha val="30000"/>
                    </a:srgbClr>
                  </a:outerShdw>
                </a:effectLst>
              </a14:hiddenEffects>
            </a:ext>
          </a:extLst>
        </p:spPr>
        <p:txBody>
          <a:bodyPr>
            <a:spAutoFit/>
          </a:bodyPr>
          <a:lstStyle/>
          <a:p>
            <a:pPr algn="ctr">
              <a:spcBef>
                <a:spcPct val="50000"/>
              </a:spcBef>
            </a:pPr>
            <a:r>
              <a:rPr lang="en-US" altLang="zh-CN" sz="2000" b="1" dirty="0">
                <a:solidFill>
                  <a:srgbClr val="FFFFFF"/>
                </a:solidFill>
                <a:effectLst>
                  <a:outerShdw blurRad="38100" dist="38100" dir="2700000" algn="tl">
                    <a:srgbClr val="C0C0C0"/>
                  </a:outerShdw>
                </a:effectLst>
                <a:ea typeface="宋体" panose="02010600030101010101" pitchFamily="2" charset="-122"/>
                <a:cs typeface="Arial" panose="020B0604020202020204" pitchFamily="34" charset="0"/>
              </a:rPr>
              <a:t>throughput</a:t>
            </a:r>
          </a:p>
        </p:txBody>
      </p:sp>
      <p:sp>
        <p:nvSpPr>
          <p:cNvPr id="39" name="Text Box 32">
            <a:extLst>
              <a:ext uri="{FF2B5EF4-FFF2-40B4-BE49-F238E27FC236}">
                <a16:creationId xmlns:a16="http://schemas.microsoft.com/office/drawing/2014/main" id="{BF691B93-29C8-4899-8B1F-784B9C58EBF4}"/>
              </a:ext>
            </a:extLst>
          </p:cNvPr>
          <p:cNvSpPr txBox="1">
            <a:spLocks noChangeArrowheads="1"/>
          </p:cNvSpPr>
          <p:nvPr/>
        </p:nvSpPr>
        <p:spPr bwMode="black">
          <a:xfrm>
            <a:off x="4143374" y="5742616"/>
            <a:ext cx="22923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000000">
                      <a:alpha val="30000"/>
                    </a:srgbClr>
                  </a:outerShdw>
                </a:effectLst>
              </a14:hiddenEffects>
            </a:ext>
          </a:extLst>
        </p:spPr>
        <p:txBody>
          <a:bodyPr wrap="square">
            <a:spAutoFit/>
          </a:bodyPr>
          <a:lstStyle/>
          <a:p>
            <a:pPr algn="ctr">
              <a:spcBef>
                <a:spcPct val="50000"/>
              </a:spcBef>
            </a:pPr>
            <a:r>
              <a:rPr lang="en-US" altLang="zh-CN" sz="2000" b="1" dirty="0">
                <a:solidFill>
                  <a:srgbClr val="FFFFFF"/>
                </a:solidFill>
                <a:effectLst>
                  <a:outerShdw blurRad="38100" dist="38100" dir="2700000" algn="tl">
                    <a:srgbClr val="C0C0C0"/>
                  </a:outerShdw>
                </a:effectLst>
                <a:ea typeface="宋体" panose="02010600030101010101" pitchFamily="2" charset="-122"/>
                <a:cs typeface="Arial" panose="020B0604020202020204" pitchFamily="34" charset="0"/>
              </a:rPr>
              <a:t>(average) delay</a:t>
            </a:r>
          </a:p>
        </p:txBody>
      </p:sp>
      <p:sp>
        <p:nvSpPr>
          <p:cNvPr id="40" name="Text Box 33">
            <a:extLst>
              <a:ext uri="{FF2B5EF4-FFF2-40B4-BE49-F238E27FC236}">
                <a16:creationId xmlns:a16="http://schemas.microsoft.com/office/drawing/2014/main" id="{9CB7E0FA-C7F8-4F78-AC08-1E6885064B29}"/>
              </a:ext>
            </a:extLst>
          </p:cNvPr>
          <p:cNvSpPr txBox="1">
            <a:spLocks noChangeArrowheads="1"/>
          </p:cNvSpPr>
          <p:nvPr/>
        </p:nvSpPr>
        <p:spPr bwMode="black">
          <a:xfrm>
            <a:off x="6727825" y="5742616"/>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000000">
                      <a:alpha val="30000"/>
                    </a:srgbClr>
                  </a:outerShdw>
                </a:effectLst>
              </a14:hiddenEffects>
            </a:ext>
          </a:extLst>
        </p:spPr>
        <p:txBody>
          <a:bodyPr>
            <a:spAutoFit/>
          </a:bodyPr>
          <a:lstStyle/>
          <a:p>
            <a:pPr algn="ctr">
              <a:spcBef>
                <a:spcPct val="50000"/>
              </a:spcBef>
            </a:pPr>
            <a:r>
              <a:rPr lang="en-US" altLang="zh-CN" sz="2000" b="1" dirty="0">
                <a:solidFill>
                  <a:srgbClr val="FFFFFF"/>
                </a:solidFill>
                <a:effectLst>
                  <a:outerShdw blurRad="38100" dist="38100" dir="2700000" algn="tl">
                    <a:srgbClr val="C0C0C0"/>
                  </a:outerShdw>
                </a:effectLst>
                <a:ea typeface="宋体" panose="02010600030101010101" pitchFamily="2" charset="-122"/>
                <a:cs typeface="Arial" panose="020B0604020202020204" pitchFamily="34" charset="0"/>
              </a:rPr>
              <a:t>complexity</a:t>
            </a:r>
          </a:p>
        </p:txBody>
      </p:sp>
      <p:pic>
        <p:nvPicPr>
          <p:cNvPr id="41" name="Picture 40">
            <a:extLst>
              <a:ext uri="{FF2B5EF4-FFF2-40B4-BE49-F238E27FC236}">
                <a16:creationId xmlns:a16="http://schemas.microsoft.com/office/drawing/2014/main" id="{E86E583C-7784-407D-89A4-434154F1DFC8}"/>
              </a:ext>
            </a:extLst>
          </p:cNvPr>
          <p:cNvPicPr>
            <a:picLocks/>
          </p:cNvPicPr>
          <p:nvPr/>
        </p:nvPicPr>
        <p:blipFill>
          <a:blip r:embed="rId9"/>
          <a:stretch>
            <a:fillRect/>
          </a:stretch>
        </p:blipFill>
        <p:spPr>
          <a:xfrm>
            <a:off x="4562475" y="4705350"/>
            <a:ext cx="406400" cy="406400"/>
          </a:xfrm>
          <a:prstGeom prst="rect">
            <a:avLst/>
          </a:prstGeom>
        </p:spPr>
      </p:pic>
      <p:pic>
        <p:nvPicPr>
          <p:cNvPr id="42" name="Picture 41">
            <a:extLst>
              <a:ext uri="{FF2B5EF4-FFF2-40B4-BE49-F238E27FC236}">
                <a16:creationId xmlns:a16="http://schemas.microsoft.com/office/drawing/2014/main" id="{873148BB-AF19-4FC1-B30E-EC6A367E7D3C}"/>
              </a:ext>
            </a:extLst>
          </p:cNvPr>
          <p:cNvPicPr>
            <a:picLocks/>
          </p:cNvPicPr>
          <p:nvPr/>
        </p:nvPicPr>
        <p:blipFill>
          <a:blip r:embed="rId9"/>
          <a:stretch>
            <a:fillRect/>
          </a:stretch>
        </p:blipFill>
        <p:spPr>
          <a:xfrm>
            <a:off x="4562475" y="4705350"/>
            <a:ext cx="406400" cy="406400"/>
          </a:xfrm>
          <a:prstGeom prst="rect">
            <a:avLst/>
          </a:prstGeom>
        </p:spPr>
      </p:pic>
      <p:pic>
        <p:nvPicPr>
          <p:cNvPr id="43" name="Picture 42">
            <a:extLst>
              <a:ext uri="{FF2B5EF4-FFF2-40B4-BE49-F238E27FC236}">
                <a16:creationId xmlns:a16="http://schemas.microsoft.com/office/drawing/2014/main" id="{C96C700D-DF43-46F1-82C1-EE0C92C2B039}"/>
              </a:ext>
            </a:extLst>
          </p:cNvPr>
          <p:cNvPicPr>
            <a:picLocks/>
          </p:cNvPicPr>
          <p:nvPr/>
        </p:nvPicPr>
        <p:blipFill>
          <a:blip r:embed="rId9"/>
          <a:stretch>
            <a:fillRect/>
          </a:stretch>
        </p:blipFill>
        <p:spPr>
          <a:xfrm>
            <a:off x="4562475" y="4705350"/>
            <a:ext cx="406400" cy="406400"/>
          </a:xfrm>
          <a:prstGeom prst="rect">
            <a:avLst/>
          </a:prstGeom>
        </p:spPr>
      </p:pic>
      <p:pic>
        <p:nvPicPr>
          <p:cNvPr id="44" name="Picture 43">
            <a:extLst>
              <a:ext uri="{FF2B5EF4-FFF2-40B4-BE49-F238E27FC236}">
                <a16:creationId xmlns:a16="http://schemas.microsoft.com/office/drawing/2014/main" id="{CB4B2B07-172E-4596-B98C-1910494AEA5D}"/>
              </a:ext>
            </a:extLst>
          </p:cNvPr>
          <p:cNvPicPr>
            <a:picLocks/>
          </p:cNvPicPr>
          <p:nvPr/>
        </p:nvPicPr>
        <p:blipFill>
          <a:blip r:embed="rId9"/>
          <a:stretch>
            <a:fillRect/>
          </a:stretch>
        </p:blipFill>
        <p:spPr>
          <a:xfrm>
            <a:off x="4562475" y="4705350"/>
            <a:ext cx="406400" cy="406400"/>
          </a:xfrm>
          <a:prstGeom prst="rect">
            <a:avLst/>
          </a:prstGeom>
        </p:spPr>
      </p:pic>
      <p:pic>
        <p:nvPicPr>
          <p:cNvPr id="45" name="Picture 44">
            <a:extLst>
              <a:ext uri="{FF2B5EF4-FFF2-40B4-BE49-F238E27FC236}">
                <a16:creationId xmlns:a16="http://schemas.microsoft.com/office/drawing/2014/main" id="{25B1DE30-A6F6-4A88-9BC9-43D7E2FBBE04}"/>
              </a:ext>
            </a:extLst>
          </p:cNvPr>
          <p:cNvPicPr>
            <a:picLocks/>
          </p:cNvPicPr>
          <p:nvPr/>
        </p:nvPicPr>
        <p:blipFill>
          <a:blip r:embed="rId9"/>
          <a:stretch>
            <a:fillRect/>
          </a:stretch>
        </p:blipFill>
        <p:spPr>
          <a:xfrm>
            <a:off x="4562475" y="4705350"/>
            <a:ext cx="406400" cy="406400"/>
          </a:xfrm>
          <a:prstGeom prst="rect">
            <a:avLst/>
          </a:prstGeom>
        </p:spPr>
      </p:pic>
      <p:pic>
        <p:nvPicPr>
          <p:cNvPr id="46" name="Picture 45">
            <a:extLst>
              <a:ext uri="{FF2B5EF4-FFF2-40B4-BE49-F238E27FC236}">
                <a16:creationId xmlns:a16="http://schemas.microsoft.com/office/drawing/2014/main" id="{3E71A4D2-86C4-4E78-8CD3-DE8C706842B9}"/>
              </a:ext>
            </a:extLst>
          </p:cNvPr>
          <p:cNvPicPr>
            <a:picLocks/>
          </p:cNvPicPr>
          <p:nvPr/>
        </p:nvPicPr>
        <p:blipFill>
          <a:blip r:embed="rId9"/>
          <a:stretch>
            <a:fillRect/>
          </a:stretch>
        </p:blipFill>
        <p:spPr>
          <a:xfrm>
            <a:off x="4562475" y="4705350"/>
            <a:ext cx="406400" cy="406400"/>
          </a:xfrm>
          <a:prstGeom prst="rect">
            <a:avLst/>
          </a:prstGeom>
        </p:spPr>
      </p:pic>
      <p:pic>
        <p:nvPicPr>
          <p:cNvPr id="49" name="Picture 48">
            <a:extLst>
              <a:ext uri="{FF2B5EF4-FFF2-40B4-BE49-F238E27FC236}">
                <a16:creationId xmlns:a16="http://schemas.microsoft.com/office/drawing/2014/main" id="{B3F7B190-B91D-423C-B96F-FDCFC8DCE15A}"/>
              </a:ext>
            </a:extLst>
          </p:cNvPr>
          <p:cNvPicPr>
            <a:picLocks/>
          </p:cNvPicPr>
          <p:nvPr/>
        </p:nvPicPr>
        <p:blipFill>
          <a:blip r:embed="rId10"/>
          <a:stretch>
            <a:fillRect/>
          </a:stretch>
        </p:blipFill>
        <p:spPr>
          <a:xfrm>
            <a:off x="5053631" y="5202091"/>
            <a:ext cx="406400" cy="406400"/>
          </a:xfrm>
          <a:prstGeom prst="rect">
            <a:avLst/>
          </a:prstGeom>
        </p:spPr>
      </p:pic>
      <p:pic>
        <p:nvPicPr>
          <p:cNvPr id="51" name="Picture 50">
            <a:extLst>
              <a:ext uri="{FF2B5EF4-FFF2-40B4-BE49-F238E27FC236}">
                <a16:creationId xmlns:a16="http://schemas.microsoft.com/office/drawing/2014/main" id="{188D8EE2-1428-4948-BADC-32186E908C55}"/>
              </a:ext>
            </a:extLst>
          </p:cNvPr>
          <p:cNvPicPr>
            <a:picLocks/>
          </p:cNvPicPr>
          <p:nvPr/>
        </p:nvPicPr>
        <p:blipFill>
          <a:blip r:embed="rId11"/>
          <a:stretch>
            <a:fillRect/>
          </a:stretch>
        </p:blipFill>
        <p:spPr>
          <a:xfrm>
            <a:off x="5053631" y="4521754"/>
            <a:ext cx="406400" cy="406400"/>
          </a:xfrm>
          <a:prstGeom prst="rect">
            <a:avLst/>
          </a:prstGeom>
        </p:spPr>
      </p:pic>
      <p:pic>
        <p:nvPicPr>
          <p:cNvPr id="55" name="Picture 54">
            <a:extLst>
              <a:ext uri="{FF2B5EF4-FFF2-40B4-BE49-F238E27FC236}">
                <a16:creationId xmlns:a16="http://schemas.microsoft.com/office/drawing/2014/main" id="{6FC76F44-3E21-4203-916A-F0BC2BD63810}"/>
              </a:ext>
            </a:extLst>
          </p:cNvPr>
          <p:cNvPicPr>
            <a:picLocks/>
          </p:cNvPicPr>
          <p:nvPr/>
        </p:nvPicPr>
        <p:blipFill>
          <a:blip r:embed="rId12"/>
          <a:stretch>
            <a:fillRect/>
          </a:stretch>
        </p:blipFill>
        <p:spPr>
          <a:xfrm>
            <a:off x="5053631" y="3841415"/>
            <a:ext cx="406400" cy="406400"/>
          </a:xfrm>
          <a:prstGeom prst="rect">
            <a:avLst/>
          </a:prstGeom>
        </p:spPr>
      </p:pic>
      <p:pic>
        <p:nvPicPr>
          <p:cNvPr id="57" name="Picture 56">
            <a:extLst>
              <a:ext uri="{FF2B5EF4-FFF2-40B4-BE49-F238E27FC236}">
                <a16:creationId xmlns:a16="http://schemas.microsoft.com/office/drawing/2014/main" id="{2E59AA44-D813-4A7F-9A91-524EB9624A6E}"/>
              </a:ext>
            </a:extLst>
          </p:cNvPr>
          <p:cNvPicPr>
            <a:picLocks/>
          </p:cNvPicPr>
          <p:nvPr/>
        </p:nvPicPr>
        <p:blipFill>
          <a:blip r:embed="rId13"/>
          <a:stretch>
            <a:fillRect/>
          </a:stretch>
        </p:blipFill>
        <p:spPr>
          <a:xfrm>
            <a:off x="5053631" y="3161076"/>
            <a:ext cx="406400" cy="406400"/>
          </a:xfrm>
          <a:prstGeom prst="rect">
            <a:avLst/>
          </a:prstGeom>
        </p:spPr>
      </p:pic>
      <p:pic>
        <p:nvPicPr>
          <p:cNvPr id="58" name="Picture 57">
            <a:extLst>
              <a:ext uri="{FF2B5EF4-FFF2-40B4-BE49-F238E27FC236}">
                <a16:creationId xmlns:a16="http://schemas.microsoft.com/office/drawing/2014/main" id="{4EBAAD3A-BE91-47A3-AEC4-77BC84EA3DA2}"/>
              </a:ext>
            </a:extLst>
          </p:cNvPr>
          <p:cNvPicPr>
            <a:picLocks/>
          </p:cNvPicPr>
          <p:nvPr/>
        </p:nvPicPr>
        <p:blipFill>
          <a:blip r:embed="rId13"/>
          <a:stretch>
            <a:fillRect/>
          </a:stretch>
        </p:blipFill>
        <p:spPr>
          <a:xfrm>
            <a:off x="5053631" y="2480737"/>
            <a:ext cx="406400" cy="406400"/>
          </a:xfrm>
          <a:prstGeom prst="rect">
            <a:avLst/>
          </a:prstGeom>
        </p:spPr>
      </p:pic>
      <p:pic>
        <p:nvPicPr>
          <p:cNvPr id="60" name="Picture 59">
            <a:extLst>
              <a:ext uri="{FF2B5EF4-FFF2-40B4-BE49-F238E27FC236}">
                <a16:creationId xmlns:a16="http://schemas.microsoft.com/office/drawing/2014/main" id="{EC429524-8669-489A-B391-84BBDA2ADD1C}"/>
              </a:ext>
            </a:extLst>
          </p:cNvPr>
          <p:cNvPicPr>
            <a:picLocks/>
          </p:cNvPicPr>
          <p:nvPr/>
        </p:nvPicPr>
        <p:blipFill>
          <a:blip r:embed="rId13"/>
          <a:stretch>
            <a:fillRect/>
          </a:stretch>
        </p:blipFill>
        <p:spPr>
          <a:xfrm>
            <a:off x="5053631" y="1800398"/>
            <a:ext cx="406400" cy="406400"/>
          </a:xfrm>
          <a:prstGeom prst="rect">
            <a:avLst/>
          </a:prstGeom>
        </p:spPr>
      </p:pic>
      <p:sp>
        <p:nvSpPr>
          <p:cNvPr id="53" name="Rectangle 52">
            <a:extLst>
              <a:ext uri="{FF2B5EF4-FFF2-40B4-BE49-F238E27FC236}">
                <a16:creationId xmlns:a16="http://schemas.microsoft.com/office/drawing/2014/main" id="{AB4B1805-03C7-48E9-B8BF-266CB6822C76}"/>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8" name="Slide Number Placeholder 7">
            <a:extLst>
              <a:ext uri="{FF2B5EF4-FFF2-40B4-BE49-F238E27FC236}">
                <a16:creationId xmlns:a16="http://schemas.microsoft.com/office/drawing/2014/main" id="{21C3E674-D994-4067-9DC7-E89516DAC1D4}"/>
              </a:ext>
            </a:extLst>
          </p:cNvPr>
          <p:cNvSpPr>
            <a:spLocks noGrp="1"/>
          </p:cNvSpPr>
          <p:nvPr>
            <p:ph type="sldNum" sz="quarter" idx="12"/>
          </p:nvPr>
        </p:nvSpPr>
        <p:spPr/>
        <p:txBody>
          <a:bodyPr/>
          <a:lstStyle/>
          <a:p>
            <a:fld id="{25711CE1-5A3A-4555-AFFF-2018F0E14892}" type="slidenum">
              <a:rPr lang="zh-CN" altLang="en-US" smtClean="0"/>
              <a:pPr/>
              <a:t>12</a:t>
            </a:fld>
            <a:r>
              <a:rPr lang="en-US" altLang="zh-CN"/>
              <a:t>/51</a:t>
            </a:r>
            <a:endParaRPr lang="zh-CN" altLang="en-US" dirty="0"/>
          </a:p>
        </p:txBody>
      </p:sp>
      <p:sp>
        <p:nvSpPr>
          <p:cNvPr id="5" name="Rectangle 4">
            <a:extLst>
              <a:ext uri="{FF2B5EF4-FFF2-40B4-BE49-F238E27FC236}">
                <a16:creationId xmlns:a16="http://schemas.microsoft.com/office/drawing/2014/main" id="{DBFCF533-5228-403A-B4E3-895148067904}"/>
              </a:ext>
            </a:extLst>
          </p:cNvPr>
          <p:cNvSpPr/>
          <p:nvPr/>
        </p:nvSpPr>
        <p:spPr>
          <a:xfrm>
            <a:off x="-334978" y="3657926"/>
            <a:ext cx="9587620" cy="206453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87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1000"/>
                                        <p:tgtEl>
                                          <p:spTgt spid="49"/>
                                        </p:tgtEl>
                                      </p:cBhvr>
                                    </p:animEffect>
                                    <p:anim calcmode="lin" valueType="num">
                                      <p:cBhvr>
                                        <p:cTn id="26" dur="1000" fill="hold"/>
                                        <p:tgtEl>
                                          <p:spTgt spid="49"/>
                                        </p:tgtEl>
                                        <p:attrNameLst>
                                          <p:attrName>ppt_x</p:attrName>
                                        </p:attrNameLst>
                                      </p:cBhvr>
                                      <p:tavLst>
                                        <p:tav tm="0">
                                          <p:val>
                                            <p:strVal val="#ppt_x"/>
                                          </p:val>
                                        </p:tav>
                                        <p:tav tm="100000">
                                          <p:val>
                                            <p:strVal val="#ppt_x"/>
                                          </p:val>
                                        </p:tav>
                                      </p:tavLst>
                                    </p:anim>
                                    <p:anim calcmode="lin" valueType="num">
                                      <p:cBhvr>
                                        <p:cTn id="27" dur="1000" fill="hold"/>
                                        <p:tgtEl>
                                          <p:spTgt spid="4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1000"/>
                                        <p:tgtEl>
                                          <p:spTgt spid="50"/>
                                        </p:tgtEl>
                                      </p:cBhvr>
                                    </p:animEffect>
                                    <p:anim calcmode="lin" valueType="num">
                                      <p:cBhvr>
                                        <p:cTn id="31" dur="1000" fill="hold"/>
                                        <p:tgtEl>
                                          <p:spTgt spid="50"/>
                                        </p:tgtEl>
                                        <p:attrNameLst>
                                          <p:attrName>ppt_x</p:attrName>
                                        </p:attrNameLst>
                                      </p:cBhvr>
                                      <p:tavLst>
                                        <p:tav tm="0">
                                          <p:val>
                                            <p:strVal val="#ppt_x"/>
                                          </p:val>
                                        </p:tav>
                                        <p:tav tm="100000">
                                          <p:val>
                                            <p:strVal val="#ppt_x"/>
                                          </p:val>
                                        </p:tav>
                                      </p:tavLst>
                                    </p:anim>
                                    <p:anim calcmode="lin" valueType="num">
                                      <p:cBhvr>
                                        <p:cTn id="32" dur="1000" fill="hold"/>
                                        <p:tgtEl>
                                          <p:spTgt spid="50"/>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1000"/>
                                        <p:tgtEl>
                                          <p:spTgt spid="54"/>
                                        </p:tgtEl>
                                      </p:cBhvr>
                                    </p:animEffect>
                                    <p:anim calcmode="lin" valueType="num">
                                      <p:cBhvr>
                                        <p:cTn id="41" dur="1000" fill="hold"/>
                                        <p:tgtEl>
                                          <p:spTgt spid="54"/>
                                        </p:tgtEl>
                                        <p:attrNameLst>
                                          <p:attrName>ppt_x</p:attrName>
                                        </p:attrNameLst>
                                      </p:cBhvr>
                                      <p:tavLst>
                                        <p:tav tm="0">
                                          <p:val>
                                            <p:strVal val="#ppt_x"/>
                                          </p:val>
                                        </p:tav>
                                        <p:tav tm="100000">
                                          <p:val>
                                            <p:strVal val="#ppt_x"/>
                                          </p:val>
                                        </p:tav>
                                      </p:tavLst>
                                    </p:anim>
                                    <p:anim calcmode="lin" valueType="num">
                                      <p:cBhvr>
                                        <p:cTn id="42" dur="1000" fill="hold"/>
                                        <p:tgtEl>
                                          <p:spTgt spid="5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1000"/>
                                        <p:tgtEl>
                                          <p:spTgt spid="59"/>
                                        </p:tgtEl>
                                      </p:cBhvr>
                                    </p:animEffect>
                                    <p:anim calcmode="lin" valueType="num">
                                      <p:cBhvr>
                                        <p:cTn id="53" dur="1000" fill="hold"/>
                                        <p:tgtEl>
                                          <p:spTgt spid="59"/>
                                        </p:tgtEl>
                                        <p:attrNameLst>
                                          <p:attrName>ppt_x</p:attrName>
                                        </p:attrNameLst>
                                      </p:cBhvr>
                                      <p:tavLst>
                                        <p:tav tm="0">
                                          <p:val>
                                            <p:strVal val="#ppt_x"/>
                                          </p:val>
                                        </p:tav>
                                        <p:tav tm="100000">
                                          <p:val>
                                            <p:strVal val="#ppt_x"/>
                                          </p:val>
                                        </p:tav>
                                      </p:tavLst>
                                    </p:anim>
                                    <p:anim calcmode="lin" valueType="num">
                                      <p:cBhvr>
                                        <p:cTn id="54" dur="1000" fill="hold"/>
                                        <p:tgtEl>
                                          <p:spTgt spid="5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1000"/>
                                        <p:tgtEl>
                                          <p:spTgt spid="60"/>
                                        </p:tgtEl>
                                      </p:cBhvr>
                                    </p:animEffect>
                                    <p:anim calcmode="lin" valueType="num">
                                      <p:cBhvr>
                                        <p:cTn id="58" dur="1000" fill="hold"/>
                                        <p:tgtEl>
                                          <p:spTgt spid="60"/>
                                        </p:tgtEl>
                                        <p:attrNameLst>
                                          <p:attrName>ppt_x</p:attrName>
                                        </p:attrNameLst>
                                      </p:cBhvr>
                                      <p:tavLst>
                                        <p:tav tm="0">
                                          <p:val>
                                            <p:strVal val="#ppt_x"/>
                                          </p:val>
                                        </p:tav>
                                        <p:tav tm="100000">
                                          <p:val>
                                            <p:strVal val="#ppt_x"/>
                                          </p:val>
                                        </p:tav>
                                      </p:tavLst>
                                    </p:anim>
                                    <p:anim calcmode="lin" valueType="num">
                                      <p:cBhvr>
                                        <p:cTn id="59" dur="1000" fill="hold"/>
                                        <p:tgtEl>
                                          <p:spTgt spid="6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1000"/>
                                        <p:tgtEl>
                                          <p:spTgt spid="52"/>
                                        </p:tgtEl>
                                      </p:cBhvr>
                                    </p:animEffect>
                                    <p:anim calcmode="lin" valueType="num">
                                      <p:cBhvr>
                                        <p:cTn id="63" dur="1000" fill="hold"/>
                                        <p:tgtEl>
                                          <p:spTgt spid="52"/>
                                        </p:tgtEl>
                                        <p:attrNameLst>
                                          <p:attrName>ppt_x</p:attrName>
                                        </p:attrNameLst>
                                      </p:cBhvr>
                                      <p:tavLst>
                                        <p:tav tm="0">
                                          <p:val>
                                            <p:strVal val="#ppt_x"/>
                                          </p:val>
                                        </p:tav>
                                        <p:tav tm="100000">
                                          <p:val>
                                            <p:strVal val="#ppt_x"/>
                                          </p:val>
                                        </p:tav>
                                      </p:tavLst>
                                    </p:anim>
                                    <p:anim calcmode="lin" valueType="num">
                                      <p:cBhvr>
                                        <p:cTn id="64" dur="1000" fill="hold"/>
                                        <p:tgtEl>
                                          <p:spTgt spid="5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1000"/>
                                        <p:tgtEl>
                                          <p:spTgt spid="57"/>
                                        </p:tgtEl>
                                      </p:cBhvr>
                                    </p:animEffect>
                                    <p:anim calcmode="lin" valueType="num">
                                      <p:cBhvr>
                                        <p:cTn id="68" dur="1000" fill="hold"/>
                                        <p:tgtEl>
                                          <p:spTgt spid="57"/>
                                        </p:tgtEl>
                                        <p:attrNameLst>
                                          <p:attrName>ppt_x</p:attrName>
                                        </p:attrNameLst>
                                      </p:cBhvr>
                                      <p:tavLst>
                                        <p:tav tm="0">
                                          <p:val>
                                            <p:strVal val="#ppt_x"/>
                                          </p:val>
                                        </p:tav>
                                        <p:tav tm="100000">
                                          <p:val>
                                            <p:strVal val="#ppt_x"/>
                                          </p:val>
                                        </p:tav>
                                      </p:tavLst>
                                    </p:anim>
                                    <p:anim calcmode="lin" valueType="num">
                                      <p:cBhvr>
                                        <p:cTn id="69" dur="1000" fill="hold"/>
                                        <p:tgtEl>
                                          <p:spTgt spid="5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1" presetClass="entr" presetSubtype="0"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49360"/>
            <a:ext cx="7886700" cy="1325563"/>
          </a:xfrm>
        </p:spPr>
        <p:txBody>
          <a:bodyPr>
            <a:normAutofit/>
          </a:bodyPr>
          <a:lstStyle/>
          <a:p>
            <a:r>
              <a:rPr lang="en-US" altLang="zh-CN" b="1" dirty="0"/>
              <a:t>Scheduling for Input-Queued Crossbar Switches: Motivation</a:t>
            </a:r>
            <a:endParaRPr lang="en-US" b="1" dirty="0">
              <a:latin typeface="+mn-lt"/>
            </a:endParaRP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sp>
        <p:nvSpPr>
          <p:cNvPr id="48" name="Rectangle 47"/>
          <p:cNvSpPr/>
          <p:nvPr/>
        </p:nvSpPr>
        <p:spPr>
          <a:xfrm rot="300000">
            <a:off x="1084900" y="4856557"/>
            <a:ext cx="6784848"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4210995" y="4941034"/>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rot="300000">
            <a:off x="1106663" y="4190972"/>
            <a:ext cx="1109708" cy="370797"/>
            <a:chOff x="4825014" y="3389095"/>
            <a:chExt cx="1109708" cy="319756"/>
          </a:xfrm>
          <a:solidFill>
            <a:schemeClr val="bg2">
              <a:lumMod val="75000"/>
            </a:schemeClr>
          </a:solidFill>
        </p:grpSpPr>
        <p:sp>
          <p:nvSpPr>
            <p:cNvPr id="51" name="Flowchart: Magnetic Disk 50"/>
            <p:cNvSpPr/>
            <p:nvPr/>
          </p:nvSpPr>
          <p:spPr>
            <a:xfrm>
              <a:off x="5069150" y="3389095"/>
              <a:ext cx="577048" cy="168692"/>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4825014" y="3538917"/>
              <a:ext cx="577048" cy="168692"/>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357674" y="3540159"/>
              <a:ext cx="577048" cy="168692"/>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rot="300000">
            <a:off x="6736386" y="4654890"/>
            <a:ext cx="1109708" cy="413397"/>
            <a:chOff x="7498672" y="3397606"/>
            <a:chExt cx="1109708" cy="319756"/>
          </a:xfrm>
          <a:solidFill>
            <a:schemeClr val="bg2">
              <a:lumMod val="75000"/>
            </a:schemeClr>
          </a:solidFill>
        </p:grpSpPr>
        <p:sp>
          <p:nvSpPr>
            <p:cNvPr id="55" name="Flowchart: Magnetic Disk 54"/>
            <p:cNvSpPr/>
            <p:nvPr/>
          </p:nvSpPr>
          <p:spPr>
            <a:xfrm>
              <a:off x="7742808" y="3397606"/>
              <a:ext cx="577048" cy="168692"/>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7498672" y="3547428"/>
              <a:ext cx="577048" cy="168692"/>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8031332" y="3548670"/>
              <a:ext cx="577048" cy="168692"/>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902564" y="3597627"/>
            <a:ext cx="1793104" cy="615553"/>
          </a:xfrm>
          <a:prstGeom prst="rect">
            <a:avLst/>
          </a:prstGeom>
          <a:noFill/>
        </p:spPr>
        <p:txBody>
          <a:bodyPr wrap="square" rtlCol="0">
            <a:spAutoFit/>
          </a:bodyPr>
          <a:lstStyle/>
          <a:p>
            <a:pPr algn="ctr"/>
            <a:r>
              <a:rPr lang="en-US" sz="1600" dirty="0"/>
              <a:t>Quality of the </a:t>
            </a:r>
            <a:r>
              <a:rPr lang="en-US" dirty="0"/>
              <a:t>matching</a:t>
            </a:r>
            <a:endParaRPr lang="en-US" sz="1600" dirty="0"/>
          </a:p>
        </p:txBody>
      </p:sp>
      <p:sp>
        <p:nvSpPr>
          <p:cNvPr id="59" name="TextBox 58"/>
          <p:cNvSpPr txBox="1"/>
          <p:nvPr/>
        </p:nvSpPr>
        <p:spPr>
          <a:xfrm>
            <a:off x="6437507" y="4094788"/>
            <a:ext cx="2077843" cy="615553"/>
          </a:xfrm>
          <a:prstGeom prst="rect">
            <a:avLst/>
          </a:prstGeom>
          <a:noFill/>
        </p:spPr>
        <p:txBody>
          <a:bodyPr wrap="square" rtlCol="0">
            <a:spAutoFit/>
          </a:bodyPr>
          <a:lstStyle/>
          <a:p>
            <a:pPr algn="ctr"/>
            <a:r>
              <a:rPr lang="en-US" sz="1600" dirty="0"/>
              <a:t>Time to </a:t>
            </a:r>
            <a:r>
              <a:rPr lang="en-US" dirty="0"/>
              <a:t>compute</a:t>
            </a:r>
            <a:r>
              <a:rPr lang="en-US" sz="1600" dirty="0"/>
              <a:t> the matching</a:t>
            </a:r>
          </a:p>
        </p:txBody>
      </p:sp>
      <p:sp>
        <p:nvSpPr>
          <p:cNvPr id="74" name="Flowchart: Magnetic Disk 52"/>
          <p:cNvSpPr/>
          <p:nvPr/>
        </p:nvSpPr>
        <p:spPr>
          <a:xfrm>
            <a:off x="1687612" y="3128709"/>
            <a:ext cx="577048" cy="195619"/>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Magnetic Disk 56"/>
          <p:cNvSpPr/>
          <p:nvPr/>
        </p:nvSpPr>
        <p:spPr>
          <a:xfrm>
            <a:off x="7025960" y="3427814"/>
            <a:ext cx="577048" cy="218094"/>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2196426" y="3217377"/>
            <a:ext cx="591207" cy="1158766"/>
          </a:xfrm>
          <a:custGeom>
            <a:avLst/>
            <a:gdLst>
              <a:gd name="connsiteX0" fmla="*/ 86710 w 591207"/>
              <a:gd name="connsiteY0" fmla="*/ 0 h 1158766"/>
              <a:gd name="connsiteX1" fmla="*/ 86710 w 591207"/>
              <a:gd name="connsiteY1" fmla="*/ 0 h 1158766"/>
              <a:gd name="connsiteX2" fmla="*/ 173420 w 591207"/>
              <a:gd name="connsiteY2" fmla="*/ 7883 h 1158766"/>
              <a:gd name="connsiteX3" fmla="*/ 338958 w 591207"/>
              <a:gd name="connsiteY3" fmla="*/ 15766 h 1158766"/>
              <a:gd name="connsiteX4" fmla="*/ 362607 w 591207"/>
              <a:gd name="connsiteY4" fmla="*/ 23648 h 1158766"/>
              <a:gd name="connsiteX5" fmla="*/ 409903 w 591207"/>
              <a:gd name="connsiteY5" fmla="*/ 31531 h 1158766"/>
              <a:gd name="connsiteX6" fmla="*/ 504496 w 591207"/>
              <a:gd name="connsiteY6" fmla="*/ 78828 h 1158766"/>
              <a:gd name="connsiteX7" fmla="*/ 528144 w 591207"/>
              <a:gd name="connsiteY7" fmla="*/ 102476 h 1158766"/>
              <a:gd name="connsiteX8" fmla="*/ 551793 w 591207"/>
              <a:gd name="connsiteY8" fmla="*/ 157655 h 1158766"/>
              <a:gd name="connsiteX9" fmla="*/ 559676 w 591207"/>
              <a:gd name="connsiteY9" fmla="*/ 189186 h 1158766"/>
              <a:gd name="connsiteX10" fmla="*/ 567558 w 591207"/>
              <a:gd name="connsiteY10" fmla="*/ 212835 h 1158766"/>
              <a:gd name="connsiteX11" fmla="*/ 583324 w 591207"/>
              <a:gd name="connsiteY11" fmla="*/ 307428 h 1158766"/>
              <a:gd name="connsiteX12" fmla="*/ 591207 w 591207"/>
              <a:gd name="connsiteY12" fmla="*/ 433552 h 1158766"/>
              <a:gd name="connsiteX13" fmla="*/ 583324 w 591207"/>
              <a:gd name="connsiteY13" fmla="*/ 670035 h 1158766"/>
              <a:gd name="connsiteX14" fmla="*/ 567558 w 591207"/>
              <a:gd name="connsiteY14" fmla="*/ 772511 h 1158766"/>
              <a:gd name="connsiteX15" fmla="*/ 559676 w 591207"/>
              <a:gd name="connsiteY15" fmla="*/ 1016876 h 1158766"/>
              <a:gd name="connsiteX16" fmla="*/ 551793 w 591207"/>
              <a:gd name="connsiteY16" fmla="*/ 1040524 h 1158766"/>
              <a:gd name="connsiteX17" fmla="*/ 528144 w 591207"/>
              <a:gd name="connsiteY17" fmla="*/ 1064173 h 1158766"/>
              <a:gd name="connsiteX18" fmla="*/ 520262 w 591207"/>
              <a:gd name="connsiteY18" fmla="*/ 1087821 h 1158766"/>
              <a:gd name="connsiteX19" fmla="*/ 449317 w 591207"/>
              <a:gd name="connsiteY19" fmla="*/ 1127235 h 1158766"/>
              <a:gd name="connsiteX20" fmla="*/ 331076 w 591207"/>
              <a:gd name="connsiteY20" fmla="*/ 1135117 h 1158766"/>
              <a:gd name="connsiteX21" fmla="*/ 283779 w 591207"/>
              <a:gd name="connsiteY21" fmla="*/ 1150883 h 1158766"/>
              <a:gd name="connsiteX22" fmla="*/ 260131 w 591207"/>
              <a:gd name="connsiteY22" fmla="*/ 1158766 h 1158766"/>
              <a:gd name="connsiteX23" fmla="*/ 55179 w 591207"/>
              <a:gd name="connsiteY23" fmla="*/ 1150883 h 1158766"/>
              <a:gd name="connsiteX24" fmla="*/ 0 w 591207"/>
              <a:gd name="connsiteY24" fmla="*/ 1158766 h 1158766"/>
              <a:gd name="connsiteX25" fmla="*/ 7882 w 591207"/>
              <a:gd name="connsiteY25" fmla="*/ 1158766 h 115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1207" h="1158766">
                <a:moveTo>
                  <a:pt x="86710" y="0"/>
                </a:moveTo>
                <a:lnTo>
                  <a:pt x="86710" y="0"/>
                </a:lnTo>
                <a:cubicBezTo>
                  <a:pt x="115613" y="2628"/>
                  <a:pt x="144454" y="6073"/>
                  <a:pt x="173420" y="7883"/>
                </a:cubicBezTo>
                <a:cubicBezTo>
                  <a:pt x="228554" y="11329"/>
                  <a:pt x="283907" y="11179"/>
                  <a:pt x="338958" y="15766"/>
                </a:cubicBezTo>
                <a:cubicBezTo>
                  <a:pt x="347239" y="16456"/>
                  <a:pt x="354496" y="21846"/>
                  <a:pt x="362607" y="23648"/>
                </a:cubicBezTo>
                <a:cubicBezTo>
                  <a:pt x="378209" y="27115"/>
                  <a:pt x="394397" y="27654"/>
                  <a:pt x="409903" y="31531"/>
                </a:cubicBezTo>
                <a:cubicBezTo>
                  <a:pt x="444096" y="40080"/>
                  <a:pt x="478807" y="53139"/>
                  <a:pt x="504496" y="78828"/>
                </a:cubicBezTo>
                <a:cubicBezTo>
                  <a:pt x="512379" y="86711"/>
                  <a:pt x="521664" y="93405"/>
                  <a:pt x="528144" y="102476"/>
                </a:cubicBezTo>
                <a:cubicBezTo>
                  <a:pt x="538154" y="116490"/>
                  <a:pt x="546892" y="140500"/>
                  <a:pt x="551793" y="157655"/>
                </a:cubicBezTo>
                <a:cubicBezTo>
                  <a:pt x="554769" y="168072"/>
                  <a:pt x="556700" y="178769"/>
                  <a:pt x="559676" y="189186"/>
                </a:cubicBezTo>
                <a:cubicBezTo>
                  <a:pt x="561959" y="197176"/>
                  <a:pt x="565543" y="204774"/>
                  <a:pt x="567558" y="212835"/>
                </a:cubicBezTo>
                <a:cubicBezTo>
                  <a:pt x="575244" y="243579"/>
                  <a:pt x="578873" y="276273"/>
                  <a:pt x="583324" y="307428"/>
                </a:cubicBezTo>
                <a:cubicBezTo>
                  <a:pt x="585952" y="349469"/>
                  <a:pt x="591207" y="391429"/>
                  <a:pt x="591207" y="433552"/>
                </a:cubicBezTo>
                <a:cubicBezTo>
                  <a:pt x="591207" y="512423"/>
                  <a:pt x="587581" y="591279"/>
                  <a:pt x="583324" y="670035"/>
                </a:cubicBezTo>
                <a:cubicBezTo>
                  <a:pt x="582513" y="685045"/>
                  <a:pt x="570468" y="755053"/>
                  <a:pt x="567558" y="772511"/>
                </a:cubicBezTo>
                <a:cubicBezTo>
                  <a:pt x="564931" y="853966"/>
                  <a:pt x="564462" y="935519"/>
                  <a:pt x="559676" y="1016876"/>
                </a:cubicBezTo>
                <a:cubicBezTo>
                  <a:pt x="559188" y="1025171"/>
                  <a:pt x="556402" y="1033610"/>
                  <a:pt x="551793" y="1040524"/>
                </a:cubicBezTo>
                <a:cubicBezTo>
                  <a:pt x="545609" y="1049800"/>
                  <a:pt x="536027" y="1056290"/>
                  <a:pt x="528144" y="1064173"/>
                </a:cubicBezTo>
                <a:cubicBezTo>
                  <a:pt x="525517" y="1072056"/>
                  <a:pt x="526137" y="1081946"/>
                  <a:pt x="520262" y="1087821"/>
                </a:cubicBezTo>
                <a:cubicBezTo>
                  <a:pt x="510112" y="1097971"/>
                  <a:pt x="471619" y="1124757"/>
                  <a:pt x="449317" y="1127235"/>
                </a:cubicBezTo>
                <a:cubicBezTo>
                  <a:pt x="410057" y="1131597"/>
                  <a:pt x="370490" y="1132490"/>
                  <a:pt x="331076" y="1135117"/>
                </a:cubicBezTo>
                <a:lnTo>
                  <a:pt x="283779" y="1150883"/>
                </a:lnTo>
                <a:lnTo>
                  <a:pt x="260131" y="1158766"/>
                </a:lnTo>
                <a:cubicBezTo>
                  <a:pt x="191814" y="1156138"/>
                  <a:pt x="123547" y="1150883"/>
                  <a:pt x="55179" y="1150883"/>
                </a:cubicBezTo>
                <a:cubicBezTo>
                  <a:pt x="36599" y="1150883"/>
                  <a:pt x="0" y="1158766"/>
                  <a:pt x="0" y="1158766"/>
                </a:cubicBezTo>
                <a:lnTo>
                  <a:pt x="7882" y="1158766"/>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6300501" y="3512152"/>
            <a:ext cx="726234" cy="1222003"/>
          </a:xfrm>
          <a:custGeom>
            <a:avLst/>
            <a:gdLst>
              <a:gd name="connsiteX0" fmla="*/ 481869 w 726234"/>
              <a:gd name="connsiteY0" fmla="*/ 1222003 h 1222003"/>
              <a:gd name="connsiteX1" fmla="*/ 631641 w 726234"/>
              <a:gd name="connsiteY1" fmla="*/ 1222003 h 1222003"/>
              <a:gd name="connsiteX2" fmla="*/ 174441 w 726234"/>
              <a:gd name="connsiteY2" fmla="*/ 1206238 h 1222003"/>
              <a:gd name="connsiteX3" fmla="*/ 111379 w 726234"/>
              <a:gd name="connsiteY3" fmla="*/ 1190472 h 1222003"/>
              <a:gd name="connsiteX4" fmla="*/ 79848 w 726234"/>
              <a:gd name="connsiteY4" fmla="*/ 1166824 h 1222003"/>
              <a:gd name="connsiteX5" fmla="*/ 56200 w 726234"/>
              <a:gd name="connsiteY5" fmla="*/ 1158941 h 1222003"/>
              <a:gd name="connsiteX6" fmla="*/ 40434 w 726234"/>
              <a:gd name="connsiteY6" fmla="*/ 1135293 h 1222003"/>
              <a:gd name="connsiteX7" fmla="*/ 16786 w 726234"/>
              <a:gd name="connsiteY7" fmla="*/ 1119527 h 1222003"/>
              <a:gd name="connsiteX8" fmla="*/ 8903 w 726234"/>
              <a:gd name="connsiteY8" fmla="*/ 1095879 h 1222003"/>
              <a:gd name="connsiteX9" fmla="*/ 8903 w 726234"/>
              <a:gd name="connsiteY9" fmla="*/ 772686 h 1222003"/>
              <a:gd name="connsiteX10" fmla="*/ 16786 w 726234"/>
              <a:gd name="connsiteY10" fmla="*/ 646562 h 1222003"/>
              <a:gd name="connsiteX11" fmla="*/ 24669 w 726234"/>
              <a:gd name="connsiteY11" fmla="*/ 488906 h 1222003"/>
              <a:gd name="connsiteX12" fmla="*/ 32551 w 726234"/>
              <a:gd name="connsiteY12" fmla="*/ 457375 h 1222003"/>
              <a:gd name="connsiteX13" fmla="*/ 48317 w 726234"/>
              <a:gd name="connsiteY13" fmla="*/ 378548 h 1222003"/>
              <a:gd name="connsiteX14" fmla="*/ 71965 w 726234"/>
              <a:gd name="connsiteY14" fmla="*/ 307603 h 1222003"/>
              <a:gd name="connsiteX15" fmla="*/ 87731 w 726234"/>
              <a:gd name="connsiteY15" fmla="*/ 260306 h 1222003"/>
              <a:gd name="connsiteX16" fmla="*/ 95613 w 726234"/>
              <a:gd name="connsiteY16" fmla="*/ 220893 h 1222003"/>
              <a:gd name="connsiteX17" fmla="*/ 103496 w 726234"/>
              <a:gd name="connsiteY17" fmla="*/ 31706 h 1222003"/>
              <a:gd name="connsiteX18" fmla="*/ 150793 w 726234"/>
              <a:gd name="connsiteY18" fmla="*/ 15941 h 1222003"/>
              <a:gd name="connsiteX19" fmla="*/ 308448 w 726234"/>
              <a:gd name="connsiteY19" fmla="*/ 175 h 1222003"/>
              <a:gd name="connsiteX20" fmla="*/ 560696 w 726234"/>
              <a:gd name="connsiteY20" fmla="*/ 8058 h 1222003"/>
              <a:gd name="connsiteX21" fmla="*/ 694703 w 726234"/>
              <a:gd name="connsiteY21" fmla="*/ 175 h 1222003"/>
              <a:gd name="connsiteX22" fmla="*/ 718351 w 726234"/>
              <a:gd name="connsiteY22" fmla="*/ 175 h 1222003"/>
              <a:gd name="connsiteX23" fmla="*/ 726234 w 726234"/>
              <a:gd name="connsiteY23" fmla="*/ 175 h 122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6234" h="1222003">
                <a:moveTo>
                  <a:pt x="481869" y="1222003"/>
                </a:moveTo>
                <a:lnTo>
                  <a:pt x="631641" y="1222003"/>
                </a:lnTo>
                <a:cubicBezTo>
                  <a:pt x="479241" y="1216748"/>
                  <a:pt x="326652" y="1215463"/>
                  <a:pt x="174441" y="1206238"/>
                </a:cubicBezTo>
                <a:cubicBezTo>
                  <a:pt x="152813" y="1204927"/>
                  <a:pt x="111379" y="1190472"/>
                  <a:pt x="111379" y="1190472"/>
                </a:cubicBezTo>
                <a:cubicBezTo>
                  <a:pt x="100869" y="1182589"/>
                  <a:pt x="91255" y="1173342"/>
                  <a:pt x="79848" y="1166824"/>
                </a:cubicBezTo>
                <a:cubicBezTo>
                  <a:pt x="72634" y="1162702"/>
                  <a:pt x="62688" y="1164132"/>
                  <a:pt x="56200" y="1158941"/>
                </a:cubicBezTo>
                <a:cubicBezTo>
                  <a:pt x="48802" y="1153023"/>
                  <a:pt x="47133" y="1141992"/>
                  <a:pt x="40434" y="1135293"/>
                </a:cubicBezTo>
                <a:cubicBezTo>
                  <a:pt x="33735" y="1128594"/>
                  <a:pt x="24669" y="1124782"/>
                  <a:pt x="16786" y="1119527"/>
                </a:cubicBezTo>
                <a:cubicBezTo>
                  <a:pt x="14158" y="1111644"/>
                  <a:pt x="10166" y="1104091"/>
                  <a:pt x="8903" y="1095879"/>
                </a:cubicBezTo>
                <a:cubicBezTo>
                  <a:pt x="-8248" y="984402"/>
                  <a:pt x="3743" y="893936"/>
                  <a:pt x="8903" y="772686"/>
                </a:cubicBezTo>
                <a:cubicBezTo>
                  <a:pt x="10694" y="730601"/>
                  <a:pt x="14449" y="688621"/>
                  <a:pt x="16786" y="646562"/>
                </a:cubicBezTo>
                <a:cubicBezTo>
                  <a:pt x="19705" y="594025"/>
                  <a:pt x="20300" y="541342"/>
                  <a:pt x="24669" y="488906"/>
                </a:cubicBezTo>
                <a:cubicBezTo>
                  <a:pt x="25569" y="478110"/>
                  <a:pt x="30281" y="467968"/>
                  <a:pt x="32551" y="457375"/>
                </a:cubicBezTo>
                <a:cubicBezTo>
                  <a:pt x="38166" y="431174"/>
                  <a:pt x="39844" y="403969"/>
                  <a:pt x="48317" y="378548"/>
                </a:cubicBezTo>
                <a:lnTo>
                  <a:pt x="71965" y="307603"/>
                </a:lnTo>
                <a:cubicBezTo>
                  <a:pt x="71966" y="307599"/>
                  <a:pt x="87730" y="260309"/>
                  <a:pt x="87731" y="260306"/>
                </a:cubicBezTo>
                <a:lnTo>
                  <a:pt x="95613" y="220893"/>
                </a:lnTo>
                <a:cubicBezTo>
                  <a:pt x="98241" y="157831"/>
                  <a:pt x="87087" y="92653"/>
                  <a:pt x="103496" y="31706"/>
                </a:cubicBezTo>
                <a:cubicBezTo>
                  <a:pt x="107816" y="15659"/>
                  <a:pt x="134671" y="19972"/>
                  <a:pt x="150793" y="15941"/>
                </a:cubicBezTo>
                <a:cubicBezTo>
                  <a:pt x="223190" y="-2159"/>
                  <a:pt x="171511" y="8734"/>
                  <a:pt x="308448" y="175"/>
                </a:cubicBezTo>
                <a:cubicBezTo>
                  <a:pt x="392531" y="2803"/>
                  <a:pt x="476572" y="8058"/>
                  <a:pt x="560696" y="8058"/>
                </a:cubicBezTo>
                <a:cubicBezTo>
                  <a:pt x="605442" y="8058"/>
                  <a:pt x="650013" y="2410"/>
                  <a:pt x="694703" y="175"/>
                </a:cubicBezTo>
                <a:cubicBezTo>
                  <a:pt x="702576" y="-219"/>
                  <a:pt x="710468" y="175"/>
                  <a:pt x="718351" y="175"/>
                </a:cubicBezTo>
                <a:lnTo>
                  <a:pt x="726234" y="175"/>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6307CE1-B3FD-4818-84DA-4BF50A001969}" type="datetime4">
              <a:rPr lang="en-US" altLang="zh-CN" smtClean="0"/>
              <a:t>April 23, 2020</a:t>
            </a:fld>
            <a:endParaRPr lang="zh-CN" altLang="en-US"/>
          </a:p>
        </p:txBody>
      </p:sp>
      <p:sp>
        <p:nvSpPr>
          <p:cNvPr id="43" name="Rectangle 42">
            <a:extLst>
              <a:ext uri="{FF2B5EF4-FFF2-40B4-BE49-F238E27FC236}">
                <a16:creationId xmlns:a16="http://schemas.microsoft.com/office/drawing/2014/main" id="{CDC05CFD-9E8E-454F-B0D5-EC6A074508E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44" name="Rectangle 43">
            <a:extLst>
              <a:ext uri="{FF2B5EF4-FFF2-40B4-BE49-F238E27FC236}">
                <a16:creationId xmlns:a16="http://schemas.microsoft.com/office/drawing/2014/main" id="{EA2216B0-F677-4327-96CA-A5BA84CDAE64}"/>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45" name="Rectangle 44">
            <a:extLst>
              <a:ext uri="{FF2B5EF4-FFF2-40B4-BE49-F238E27FC236}">
                <a16:creationId xmlns:a16="http://schemas.microsoft.com/office/drawing/2014/main" id="{F0769467-F307-454B-9C72-DC9A621DE57C}"/>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46" name="Rectangle 45">
            <a:extLst>
              <a:ext uri="{FF2B5EF4-FFF2-40B4-BE49-F238E27FC236}">
                <a16:creationId xmlns:a16="http://schemas.microsoft.com/office/drawing/2014/main" id="{A541EDF5-BD94-44B9-8947-6D9320508447}"/>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6" name="Rectangle: Rounded Corners 5">
            <a:extLst>
              <a:ext uri="{FF2B5EF4-FFF2-40B4-BE49-F238E27FC236}">
                <a16:creationId xmlns:a16="http://schemas.microsoft.com/office/drawing/2014/main" id="{9FE759FB-5D82-4B34-87A6-F761675C9DEF}"/>
              </a:ext>
            </a:extLst>
          </p:cNvPr>
          <p:cNvSpPr/>
          <p:nvPr/>
        </p:nvSpPr>
        <p:spPr>
          <a:xfrm>
            <a:off x="2695668" y="2143282"/>
            <a:ext cx="3939138" cy="58166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a:solidFill>
                  <a:srgbClr val="FF0000"/>
                </a:solidFill>
              </a:rPr>
              <a:t>Achieve better tradeoff </a:t>
            </a:r>
          </a:p>
        </p:txBody>
      </p:sp>
      <p:sp>
        <p:nvSpPr>
          <p:cNvPr id="7" name="Plus Sign 6">
            <a:extLst>
              <a:ext uri="{FF2B5EF4-FFF2-40B4-BE49-F238E27FC236}">
                <a16:creationId xmlns:a16="http://schemas.microsoft.com/office/drawing/2014/main" id="{6445BD37-008A-441F-A3A5-0654E80459DF}"/>
              </a:ext>
            </a:extLst>
          </p:cNvPr>
          <p:cNvSpPr/>
          <p:nvPr/>
        </p:nvSpPr>
        <p:spPr>
          <a:xfrm>
            <a:off x="2764290" y="3473928"/>
            <a:ext cx="532086" cy="475082"/>
          </a:xfrm>
          <a:prstGeom prst="mathPlu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Minus Sign 11">
            <a:extLst>
              <a:ext uri="{FF2B5EF4-FFF2-40B4-BE49-F238E27FC236}">
                <a16:creationId xmlns:a16="http://schemas.microsoft.com/office/drawing/2014/main" id="{B99FEA99-8490-4DF4-BC11-1BDD7BF39B3A}"/>
              </a:ext>
            </a:extLst>
          </p:cNvPr>
          <p:cNvSpPr/>
          <p:nvPr/>
        </p:nvSpPr>
        <p:spPr>
          <a:xfrm>
            <a:off x="5724228" y="3793979"/>
            <a:ext cx="591207" cy="383319"/>
          </a:xfrm>
          <a:prstGeom prst="mathMinu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29">
            <a:extLst>
              <a:ext uri="{FF2B5EF4-FFF2-40B4-BE49-F238E27FC236}">
                <a16:creationId xmlns:a16="http://schemas.microsoft.com/office/drawing/2014/main" id="{2E8343C3-5411-457A-972E-EF003565B6EE}"/>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0" name="Slide Number Placeholder 9">
            <a:extLst>
              <a:ext uri="{FF2B5EF4-FFF2-40B4-BE49-F238E27FC236}">
                <a16:creationId xmlns:a16="http://schemas.microsoft.com/office/drawing/2014/main" id="{34EC37D7-5A66-4E6B-AA79-B5E6E59F52D8}"/>
              </a:ext>
            </a:extLst>
          </p:cNvPr>
          <p:cNvSpPr>
            <a:spLocks noGrp="1"/>
          </p:cNvSpPr>
          <p:nvPr>
            <p:ph type="sldNum" sz="quarter" idx="12"/>
          </p:nvPr>
        </p:nvSpPr>
        <p:spPr/>
        <p:txBody>
          <a:bodyPr/>
          <a:lstStyle/>
          <a:p>
            <a:fld id="{25711CE1-5A3A-4555-AFFF-2018F0E14892}" type="slidenum">
              <a:rPr lang="zh-CN" altLang="en-US" smtClean="0"/>
              <a:pPr/>
              <a:t>13</a:t>
            </a:fld>
            <a:r>
              <a:rPr lang="en-US" altLang="zh-CN"/>
              <a:t>/51</a:t>
            </a:r>
            <a:endParaRPr lang="zh-CN" altLang="en-US" dirty="0"/>
          </a:p>
        </p:txBody>
      </p:sp>
    </p:spTree>
    <p:extLst>
      <p:ext uri="{BB962C8B-B14F-4D97-AF65-F5344CB8AC3E}">
        <p14:creationId xmlns:p14="http://schemas.microsoft.com/office/powerpoint/2010/main" val="196200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1000"/>
                                        <p:tgtEl>
                                          <p:spTgt spid="49"/>
                                        </p:tgtEl>
                                      </p:cBhvr>
                                    </p:animEffect>
                                    <p:anim calcmode="lin" valueType="num">
                                      <p:cBhvr>
                                        <p:cTn id="19" dur="1000" fill="hold"/>
                                        <p:tgtEl>
                                          <p:spTgt spid="49"/>
                                        </p:tgtEl>
                                        <p:attrNameLst>
                                          <p:attrName>ppt_x</p:attrName>
                                        </p:attrNameLst>
                                      </p:cBhvr>
                                      <p:tavLst>
                                        <p:tav tm="0">
                                          <p:val>
                                            <p:strVal val="#ppt_x"/>
                                          </p:val>
                                        </p:tav>
                                        <p:tav tm="100000">
                                          <p:val>
                                            <p:strVal val="#ppt_x"/>
                                          </p:val>
                                        </p:tav>
                                      </p:tavLst>
                                    </p:anim>
                                    <p:anim calcmode="lin" valueType="num">
                                      <p:cBhvr>
                                        <p:cTn id="20" dur="1000" fill="hold"/>
                                        <p:tgtEl>
                                          <p:spTgt spid="4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1000"/>
                                        <p:tgtEl>
                                          <p:spTgt spid="50"/>
                                        </p:tgtEl>
                                      </p:cBhvr>
                                    </p:animEffect>
                                    <p:anim calcmode="lin" valueType="num">
                                      <p:cBhvr>
                                        <p:cTn id="24" dur="1000" fill="hold"/>
                                        <p:tgtEl>
                                          <p:spTgt spid="50"/>
                                        </p:tgtEl>
                                        <p:attrNameLst>
                                          <p:attrName>ppt_x</p:attrName>
                                        </p:attrNameLst>
                                      </p:cBhvr>
                                      <p:tavLst>
                                        <p:tav tm="0">
                                          <p:val>
                                            <p:strVal val="#ppt_x"/>
                                          </p:val>
                                        </p:tav>
                                        <p:tav tm="100000">
                                          <p:val>
                                            <p:strVal val="#ppt_x"/>
                                          </p:val>
                                        </p:tav>
                                      </p:tavLst>
                                    </p:anim>
                                    <p:anim calcmode="lin" valueType="num">
                                      <p:cBhvr>
                                        <p:cTn id="25" dur="1000" fill="hold"/>
                                        <p:tgtEl>
                                          <p:spTgt spid="5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1000"/>
                                        <p:tgtEl>
                                          <p:spTgt spid="54"/>
                                        </p:tgtEl>
                                      </p:cBhvr>
                                    </p:animEffect>
                                    <p:anim calcmode="lin" valueType="num">
                                      <p:cBhvr>
                                        <p:cTn id="34" dur="1000" fill="hold"/>
                                        <p:tgtEl>
                                          <p:spTgt spid="54"/>
                                        </p:tgtEl>
                                        <p:attrNameLst>
                                          <p:attrName>ppt_x</p:attrName>
                                        </p:attrNameLst>
                                      </p:cBhvr>
                                      <p:tavLst>
                                        <p:tav tm="0">
                                          <p:val>
                                            <p:strVal val="#ppt_x"/>
                                          </p:val>
                                        </p:tav>
                                        <p:tav tm="100000">
                                          <p:val>
                                            <p:strVal val="#ppt_x"/>
                                          </p:val>
                                        </p:tav>
                                      </p:tavLst>
                                    </p:anim>
                                    <p:anim calcmode="lin" valueType="num">
                                      <p:cBhvr>
                                        <p:cTn id="35" dur="1000" fill="hold"/>
                                        <p:tgtEl>
                                          <p:spTgt spid="5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anim calcmode="lin" valueType="num">
                                      <p:cBhvr>
                                        <p:cTn id="39" dur="1000" fill="hold"/>
                                        <p:tgtEl>
                                          <p:spTgt spid="59"/>
                                        </p:tgtEl>
                                        <p:attrNameLst>
                                          <p:attrName>ppt_x</p:attrName>
                                        </p:attrNameLst>
                                      </p:cBhvr>
                                      <p:tavLst>
                                        <p:tav tm="0">
                                          <p:val>
                                            <p:strVal val="#ppt_x"/>
                                          </p:val>
                                        </p:tav>
                                        <p:tav tm="100000">
                                          <p:val>
                                            <p:strVal val="#ppt_x"/>
                                          </p:val>
                                        </p:tav>
                                      </p:tavLst>
                                    </p:anim>
                                    <p:anim calcmode="lin" valueType="num">
                                      <p:cBhvr>
                                        <p:cTn id="4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1000"/>
                                        <p:tgtEl>
                                          <p:spTgt spid="74"/>
                                        </p:tgtEl>
                                      </p:cBhvr>
                                    </p:animEffect>
                                    <p:anim calcmode="lin" valueType="num">
                                      <p:cBhvr>
                                        <p:cTn id="46" dur="1000" fill="hold"/>
                                        <p:tgtEl>
                                          <p:spTgt spid="74"/>
                                        </p:tgtEl>
                                        <p:attrNameLst>
                                          <p:attrName>ppt_x</p:attrName>
                                        </p:attrNameLst>
                                      </p:cBhvr>
                                      <p:tavLst>
                                        <p:tav tm="0">
                                          <p:val>
                                            <p:strVal val="#ppt_x"/>
                                          </p:val>
                                        </p:tav>
                                        <p:tav tm="100000">
                                          <p:val>
                                            <p:strVal val="#ppt_x"/>
                                          </p:val>
                                        </p:tav>
                                      </p:tavLst>
                                    </p:anim>
                                    <p:anim calcmode="lin" valueType="num">
                                      <p:cBhvr>
                                        <p:cTn id="47" dur="1000" fill="hold"/>
                                        <p:tgtEl>
                                          <p:spTgt spid="7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fade">
                                      <p:cBhvr>
                                        <p:cTn id="50" dur="1000"/>
                                        <p:tgtEl>
                                          <p:spTgt spid="102"/>
                                        </p:tgtEl>
                                      </p:cBhvr>
                                    </p:animEffect>
                                    <p:anim calcmode="lin" valueType="num">
                                      <p:cBhvr>
                                        <p:cTn id="51" dur="1000" fill="hold"/>
                                        <p:tgtEl>
                                          <p:spTgt spid="102"/>
                                        </p:tgtEl>
                                        <p:attrNameLst>
                                          <p:attrName>ppt_x</p:attrName>
                                        </p:attrNameLst>
                                      </p:cBhvr>
                                      <p:tavLst>
                                        <p:tav tm="0">
                                          <p:val>
                                            <p:strVal val="#ppt_x"/>
                                          </p:val>
                                        </p:tav>
                                        <p:tav tm="100000">
                                          <p:val>
                                            <p:strVal val="#ppt_x"/>
                                          </p:val>
                                        </p:tav>
                                      </p:tavLst>
                                    </p:anim>
                                    <p:anim calcmode="lin" valueType="num">
                                      <p:cBhvr>
                                        <p:cTn id="52" dur="1000" fill="hold"/>
                                        <p:tgtEl>
                                          <p:spTgt spid="102"/>
                                        </p:tgtEl>
                                        <p:attrNameLst>
                                          <p:attrName>ppt_y</p:attrName>
                                        </p:attrNameLst>
                                      </p:cBhvr>
                                      <p:tavLst>
                                        <p:tav tm="0">
                                          <p:val>
                                            <p:strVal val="#ppt_y+.1"/>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1000"/>
                                        <p:tgtEl>
                                          <p:spTgt spid="103"/>
                                        </p:tgtEl>
                                      </p:cBhvr>
                                    </p:animEffect>
                                    <p:anim calcmode="lin" valueType="num">
                                      <p:cBhvr>
                                        <p:cTn id="62" dur="1000" fill="hold"/>
                                        <p:tgtEl>
                                          <p:spTgt spid="103"/>
                                        </p:tgtEl>
                                        <p:attrNameLst>
                                          <p:attrName>ppt_x</p:attrName>
                                        </p:attrNameLst>
                                      </p:cBhvr>
                                      <p:tavLst>
                                        <p:tav tm="0">
                                          <p:val>
                                            <p:strVal val="#ppt_x"/>
                                          </p:val>
                                        </p:tav>
                                        <p:tav tm="100000">
                                          <p:val>
                                            <p:strVal val="#ppt_x"/>
                                          </p:val>
                                        </p:tav>
                                      </p:tavLst>
                                    </p:anim>
                                    <p:anim calcmode="lin" valueType="num">
                                      <p:cBhvr>
                                        <p:cTn id="63" dur="1000" fill="hold"/>
                                        <p:tgtEl>
                                          <p:spTgt spid="10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fade">
                                      <p:cBhvr>
                                        <p:cTn id="66" dur="1000"/>
                                        <p:tgtEl>
                                          <p:spTgt spid="92"/>
                                        </p:tgtEl>
                                      </p:cBhvr>
                                    </p:animEffect>
                                    <p:anim calcmode="lin" valueType="num">
                                      <p:cBhvr>
                                        <p:cTn id="67" dur="1000" fill="hold"/>
                                        <p:tgtEl>
                                          <p:spTgt spid="92"/>
                                        </p:tgtEl>
                                        <p:attrNameLst>
                                          <p:attrName>ppt_x</p:attrName>
                                        </p:attrNameLst>
                                      </p:cBhvr>
                                      <p:tavLst>
                                        <p:tav tm="0">
                                          <p:val>
                                            <p:strVal val="#ppt_x"/>
                                          </p:val>
                                        </p:tav>
                                        <p:tav tm="100000">
                                          <p:val>
                                            <p:strVal val="#ppt_x"/>
                                          </p:val>
                                        </p:tav>
                                      </p:tavLst>
                                    </p:anim>
                                    <p:anim calcmode="lin" valueType="num">
                                      <p:cBhvr>
                                        <p:cTn id="68" dur="1000" fill="hold"/>
                                        <p:tgtEl>
                                          <p:spTgt spid="92"/>
                                        </p:tgtEl>
                                        <p:attrNameLst>
                                          <p:attrName>ppt_y</p:attrName>
                                        </p:attrNameLst>
                                      </p:cBhvr>
                                      <p:tavLst>
                                        <p:tav tm="0">
                                          <p:val>
                                            <p:strVal val="#ppt_y+.1"/>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8" grpId="0"/>
      <p:bldP spid="59" grpId="0"/>
      <p:bldP spid="74" grpId="0" animBg="1"/>
      <p:bldP spid="92" grpId="0" animBg="1"/>
      <p:bldP spid="102" grpId="0" animBg="1"/>
      <p:bldP spid="103" grpId="0" animBg="1"/>
      <p:bldP spid="6" grpId="0" animBg="1"/>
      <p:bldP spid="7"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7DDE-FB40-4BE5-BB5A-1F06350849E8}"/>
              </a:ext>
            </a:extLst>
          </p:cNvPr>
          <p:cNvSpPr>
            <a:spLocks noGrp="1"/>
          </p:cNvSpPr>
          <p:nvPr>
            <p:ph type="title"/>
          </p:nvPr>
        </p:nvSpPr>
        <p:spPr/>
        <p:txBody>
          <a:bodyPr/>
          <a:lstStyle/>
          <a:p>
            <a:r>
              <a:rPr lang="en-US" altLang="zh-CN" b="1" dirty="0"/>
              <a:t>Research Aspects in This Thesis</a:t>
            </a:r>
            <a:endParaRPr lang="zh-CN" altLang="en-US" b="1" dirty="0"/>
          </a:p>
        </p:txBody>
      </p:sp>
      <p:sp>
        <p:nvSpPr>
          <p:cNvPr id="3" name="Date Placeholder 2">
            <a:extLst>
              <a:ext uri="{FF2B5EF4-FFF2-40B4-BE49-F238E27FC236}">
                <a16:creationId xmlns:a16="http://schemas.microsoft.com/office/drawing/2014/main" id="{C2262199-CF89-4702-91AF-6ED1E555BF4B}"/>
              </a:ext>
            </a:extLst>
          </p:cNvPr>
          <p:cNvSpPr>
            <a:spLocks noGrp="1"/>
          </p:cNvSpPr>
          <p:nvPr>
            <p:ph type="dt" sz="half" idx="10"/>
          </p:nvPr>
        </p:nvSpPr>
        <p:spPr/>
        <p:txBody>
          <a:bodyPr/>
          <a:lstStyle/>
          <a:p>
            <a:fld id="{191E7423-A394-4FEB-A44B-FBFBB65BF508}"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46542848-75E8-46B2-B5EE-2B9D69F780BE}"/>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EB4B289D-CE4B-4FC8-8004-5AA3BFC45B90}"/>
              </a:ext>
            </a:extLst>
          </p:cNvPr>
          <p:cNvSpPr/>
          <p:nvPr/>
        </p:nvSpPr>
        <p:spPr>
          <a:xfrm>
            <a:off x="628650" y="2268220"/>
            <a:ext cx="671512" cy="1280160"/>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p>
        </p:txBody>
      </p:sp>
      <p:sp>
        <p:nvSpPr>
          <p:cNvPr id="7" name="TextBox 6">
            <a:extLst>
              <a:ext uri="{FF2B5EF4-FFF2-40B4-BE49-F238E27FC236}">
                <a16:creationId xmlns:a16="http://schemas.microsoft.com/office/drawing/2014/main" id="{0699918C-C90E-4C2A-840A-A77D7548DFBF}"/>
              </a:ext>
            </a:extLst>
          </p:cNvPr>
          <p:cNvSpPr txBox="1"/>
          <p:nvPr/>
        </p:nvSpPr>
        <p:spPr>
          <a:xfrm>
            <a:off x="1492249" y="2268220"/>
            <a:ext cx="7461251" cy="1273169"/>
          </a:xfrm>
          <a:prstGeom prst="rect">
            <a:avLst/>
          </a:prstGeom>
          <a:noFill/>
        </p:spPr>
        <p:txBody>
          <a:bodyPr wrap="square" rtlCol="0">
            <a:spAutoFit/>
          </a:bodyPr>
          <a:lstStyle/>
          <a:p>
            <a:pPr lvl="0">
              <a:lnSpc>
                <a:spcPct val="90000"/>
              </a:lnSpc>
              <a:spcBef>
                <a:spcPts val="1000"/>
              </a:spcBef>
            </a:pPr>
            <a:r>
              <a:rPr lang="en-US" sz="2800" b="1" dirty="0">
                <a:solidFill>
                  <a:srgbClr val="C0504D"/>
                </a:solidFill>
              </a:rPr>
              <a:t>Efficient bipartite matching algorithms</a:t>
            </a:r>
            <a:endParaRPr lang="en-US" sz="2800" dirty="0">
              <a:solidFill>
                <a:srgbClr val="C0504D"/>
              </a:solidFill>
            </a:endParaRPr>
          </a:p>
          <a:p>
            <a:pPr marL="342900" indent="-342900">
              <a:lnSpc>
                <a:spcPct val="90000"/>
              </a:lnSpc>
              <a:spcBef>
                <a:spcPts val="500"/>
              </a:spcBef>
              <a:buFont typeface="Arial" panose="020B0604020202020204" pitchFamily="34" charset="0"/>
              <a:buChar char="•"/>
            </a:pPr>
            <a:r>
              <a:rPr lang="en-US" sz="2400" dirty="0">
                <a:solidFill>
                  <a:prstClr val="black"/>
                </a:solidFill>
              </a:rPr>
              <a:t>low in time complexities</a:t>
            </a:r>
          </a:p>
          <a:p>
            <a:pPr marL="342900" indent="-342900">
              <a:lnSpc>
                <a:spcPct val="90000"/>
              </a:lnSpc>
              <a:spcBef>
                <a:spcPts val="500"/>
              </a:spcBef>
              <a:buFont typeface="Arial" panose="020B0604020202020204" pitchFamily="34" charset="0"/>
              <a:buChar char="•"/>
            </a:pPr>
            <a:r>
              <a:rPr lang="en-US" sz="2400" dirty="0">
                <a:solidFill>
                  <a:prstClr val="black"/>
                </a:solidFill>
              </a:rPr>
              <a:t>excellent throughput and delay performances</a:t>
            </a:r>
          </a:p>
        </p:txBody>
      </p:sp>
      <p:sp>
        <p:nvSpPr>
          <p:cNvPr id="8" name="Rectangle 7">
            <a:extLst>
              <a:ext uri="{FF2B5EF4-FFF2-40B4-BE49-F238E27FC236}">
                <a16:creationId xmlns:a16="http://schemas.microsoft.com/office/drawing/2014/main" id="{2D636166-BA2C-4F7D-A898-D3906EE1161A}"/>
              </a:ext>
            </a:extLst>
          </p:cNvPr>
          <p:cNvSpPr/>
          <p:nvPr/>
        </p:nvSpPr>
        <p:spPr>
          <a:xfrm>
            <a:off x="628650" y="3975100"/>
            <a:ext cx="640080" cy="1280160"/>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9" name="TextBox 8">
            <a:extLst>
              <a:ext uri="{FF2B5EF4-FFF2-40B4-BE49-F238E27FC236}">
                <a16:creationId xmlns:a16="http://schemas.microsoft.com/office/drawing/2014/main" id="{44468DCA-BF43-4CC5-A09A-64A12C22C808}"/>
              </a:ext>
            </a:extLst>
          </p:cNvPr>
          <p:cNvSpPr txBox="1"/>
          <p:nvPr/>
        </p:nvSpPr>
        <p:spPr>
          <a:xfrm>
            <a:off x="1492250" y="3949700"/>
            <a:ext cx="6400800" cy="1401409"/>
          </a:xfrm>
          <a:prstGeom prst="rect">
            <a:avLst/>
          </a:prstGeom>
          <a:noFill/>
        </p:spPr>
        <p:txBody>
          <a:bodyPr wrap="square" rtlCol="0">
            <a:spAutoFit/>
          </a:bodyPr>
          <a:lstStyle/>
          <a:p>
            <a:pPr lvl="0">
              <a:lnSpc>
                <a:spcPct val="90000"/>
              </a:lnSpc>
              <a:spcBef>
                <a:spcPts val="1000"/>
              </a:spcBef>
            </a:pPr>
            <a:r>
              <a:rPr lang="en-US" sz="2800" b="1" dirty="0">
                <a:solidFill>
                  <a:srgbClr val="C0504D"/>
                </a:solidFill>
              </a:rPr>
              <a:t>Theoretical analysis</a:t>
            </a:r>
          </a:p>
          <a:p>
            <a:pPr marL="342900" indent="-342900">
              <a:lnSpc>
                <a:spcPct val="90000"/>
              </a:lnSpc>
              <a:spcBef>
                <a:spcPts val="1000"/>
              </a:spcBef>
              <a:buFont typeface="Arial" panose="020B0604020202020204" pitchFamily="34" charset="0"/>
              <a:buChar char="•"/>
            </a:pPr>
            <a:r>
              <a:rPr lang="en-US" sz="2400" dirty="0">
                <a:solidFill>
                  <a:prstClr val="black"/>
                </a:solidFill>
              </a:rPr>
              <a:t>throughput analysis</a:t>
            </a:r>
          </a:p>
          <a:p>
            <a:pPr marL="342900" indent="-342900">
              <a:lnSpc>
                <a:spcPct val="90000"/>
              </a:lnSpc>
              <a:spcBef>
                <a:spcPts val="1000"/>
              </a:spcBef>
              <a:buFont typeface="Arial" panose="020B0604020202020204" pitchFamily="34" charset="0"/>
              <a:buChar char="•"/>
            </a:pPr>
            <a:r>
              <a:rPr lang="en-US" sz="2400" dirty="0">
                <a:solidFill>
                  <a:prstClr val="black"/>
                </a:solidFill>
              </a:rPr>
              <a:t>delay bound analysis</a:t>
            </a:r>
          </a:p>
        </p:txBody>
      </p:sp>
      <p:sp>
        <p:nvSpPr>
          <p:cNvPr id="11" name="Rectangle 10">
            <a:extLst>
              <a:ext uri="{FF2B5EF4-FFF2-40B4-BE49-F238E27FC236}">
                <a16:creationId xmlns:a16="http://schemas.microsoft.com/office/drawing/2014/main" id="{7D279D2D-2669-427D-87FA-CF1A4ED5459B}"/>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12" name="Rectangle 11">
            <a:extLst>
              <a:ext uri="{FF2B5EF4-FFF2-40B4-BE49-F238E27FC236}">
                <a16:creationId xmlns:a16="http://schemas.microsoft.com/office/drawing/2014/main" id="{05C3F54D-8016-49F6-85BC-8E9C74E58271}"/>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13" name="Rectangle 12">
            <a:extLst>
              <a:ext uri="{FF2B5EF4-FFF2-40B4-BE49-F238E27FC236}">
                <a16:creationId xmlns:a16="http://schemas.microsoft.com/office/drawing/2014/main" id="{546199FA-F1B9-4222-AD6B-29B5958E5C85}"/>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14" name="Rectangle 13">
            <a:extLst>
              <a:ext uri="{FF2B5EF4-FFF2-40B4-BE49-F238E27FC236}">
                <a16:creationId xmlns:a16="http://schemas.microsoft.com/office/drawing/2014/main" id="{5961989A-2820-42E2-9823-F7B896FA5496}"/>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16" name="Rectangle 15">
            <a:extLst>
              <a:ext uri="{FF2B5EF4-FFF2-40B4-BE49-F238E27FC236}">
                <a16:creationId xmlns:a16="http://schemas.microsoft.com/office/drawing/2014/main" id="{AEA7221F-D87F-409D-81DE-D785EDD6778F}"/>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0" name="Rectangle 9">
            <a:extLst>
              <a:ext uri="{FF2B5EF4-FFF2-40B4-BE49-F238E27FC236}">
                <a16:creationId xmlns:a16="http://schemas.microsoft.com/office/drawing/2014/main" id="{7D5D7E39-4045-4BD6-8581-389B656EA4B9}"/>
              </a:ext>
            </a:extLst>
          </p:cNvPr>
          <p:cNvSpPr/>
          <p:nvPr/>
        </p:nvSpPr>
        <p:spPr>
          <a:xfrm>
            <a:off x="525101" y="3693814"/>
            <a:ext cx="8428399" cy="210040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Slide Number Placeholder 17">
            <a:extLst>
              <a:ext uri="{FF2B5EF4-FFF2-40B4-BE49-F238E27FC236}">
                <a16:creationId xmlns:a16="http://schemas.microsoft.com/office/drawing/2014/main" id="{A30999C6-A020-4FEA-B3EA-9347B5E6280C}"/>
              </a:ext>
            </a:extLst>
          </p:cNvPr>
          <p:cNvSpPr>
            <a:spLocks noGrp="1"/>
          </p:cNvSpPr>
          <p:nvPr>
            <p:ph type="sldNum" sz="quarter" idx="12"/>
          </p:nvPr>
        </p:nvSpPr>
        <p:spPr/>
        <p:txBody>
          <a:bodyPr/>
          <a:lstStyle/>
          <a:p>
            <a:fld id="{25711CE1-5A3A-4555-AFFF-2018F0E14892}" type="slidenum">
              <a:rPr lang="zh-CN" altLang="en-US" smtClean="0"/>
              <a:pPr/>
              <a:t>14</a:t>
            </a:fld>
            <a:r>
              <a:rPr lang="en-US" altLang="zh-CN"/>
              <a:t>/51</a:t>
            </a:r>
            <a:endParaRPr lang="zh-CN" altLang="en-US" dirty="0"/>
          </a:p>
        </p:txBody>
      </p:sp>
    </p:spTree>
    <p:extLst>
      <p:ext uri="{BB962C8B-B14F-4D97-AF65-F5344CB8AC3E}">
        <p14:creationId xmlns:p14="http://schemas.microsoft.com/office/powerpoint/2010/main" val="71884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animEffect transition="in" filter="fade">
                                      <p:cBhvr>
                                        <p:cTn id="39" dur="1000"/>
                                        <p:tgtEl>
                                          <p:spTgt spid="9">
                                            <p:txEl>
                                              <p:pRg st="1" end="1"/>
                                            </p:txEl>
                                          </p:spTgt>
                                        </p:tgtEl>
                                      </p:cBhvr>
                                    </p:animEffect>
                                    <p:anim calcmode="lin" valueType="num">
                                      <p:cBhvr>
                                        <p:cTn id="4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 calcmode="lin" valueType="num">
                                      <p:cBhvr additive="base">
                                        <p:cTn id="4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circle(in)">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A403-34FA-4847-8BC4-3021BA03E62A}"/>
              </a:ext>
            </a:extLst>
          </p:cNvPr>
          <p:cNvSpPr>
            <a:spLocks noGrp="1"/>
          </p:cNvSpPr>
          <p:nvPr>
            <p:ph type="title"/>
          </p:nvPr>
        </p:nvSpPr>
        <p:spPr/>
        <p:txBody>
          <a:bodyPr/>
          <a:lstStyle/>
          <a:p>
            <a:r>
              <a:rPr lang="en-US" altLang="zh-CN" b="1" dirty="0"/>
              <a:t>Research Contribution</a:t>
            </a:r>
            <a:endParaRPr lang="zh-CN" altLang="en-US" b="1" dirty="0"/>
          </a:p>
        </p:txBody>
      </p:sp>
      <p:sp>
        <p:nvSpPr>
          <p:cNvPr id="3" name="Date Placeholder 2">
            <a:extLst>
              <a:ext uri="{FF2B5EF4-FFF2-40B4-BE49-F238E27FC236}">
                <a16:creationId xmlns:a16="http://schemas.microsoft.com/office/drawing/2014/main" id="{6F19B36D-5A96-4C4A-AA95-CEF21198F227}"/>
              </a:ext>
            </a:extLst>
          </p:cNvPr>
          <p:cNvSpPr>
            <a:spLocks noGrp="1"/>
          </p:cNvSpPr>
          <p:nvPr>
            <p:ph type="dt" sz="half" idx="10"/>
          </p:nvPr>
        </p:nvSpPr>
        <p:spPr/>
        <p:txBody>
          <a:bodyPr/>
          <a:lstStyle/>
          <a:p>
            <a:fld id="{EA0DF082-B148-4C4A-9509-E99AF786E90E}"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DDC79B9F-969D-447E-8C05-F8AADEF2FF2F}"/>
              </a:ext>
            </a:extLst>
          </p:cNvPr>
          <p:cNvSpPr>
            <a:spLocks noGrp="1"/>
          </p:cNvSpPr>
          <p:nvPr>
            <p:ph type="ftr" sz="quarter" idx="11"/>
          </p:nvPr>
        </p:nvSpPr>
        <p:spPr/>
        <p:txBody>
          <a:bodyPr/>
          <a:lstStyle/>
          <a:p>
            <a:r>
              <a:rPr lang="sv-SE" altLang="zh-CN"/>
              <a:t>Defense @ GaTech</a:t>
            </a:r>
            <a:endParaRPr lang="zh-CN" altLang="en-US"/>
          </a:p>
        </p:txBody>
      </p:sp>
      <p:sp>
        <p:nvSpPr>
          <p:cNvPr id="22" name="AutoShape 3">
            <a:extLst>
              <a:ext uri="{FF2B5EF4-FFF2-40B4-BE49-F238E27FC236}">
                <a16:creationId xmlns:a16="http://schemas.microsoft.com/office/drawing/2014/main" id="{8141B813-EF7F-4762-BC20-2610732359E1}"/>
              </a:ext>
            </a:extLst>
          </p:cNvPr>
          <p:cNvSpPr>
            <a:spLocks noChangeArrowheads="1"/>
          </p:cNvSpPr>
          <p:nvPr/>
        </p:nvSpPr>
        <p:spPr bwMode="auto">
          <a:xfrm>
            <a:off x="1827223" y="2985569"/>
            <a:ext cx="6175163" cy="973372"/>
          </a:xfrm>
          <a:prstGeom prst="roundRect">
            <a:avLst>
              <a:gd name="adj" fmla="val 16667"/>
            </a:avLst>
          </a:prstGeom>
          <a:gradFill rotWithShape="1">
            <a:gsLst>
              <a:gs pos="0">
                <a:srgbClr val="DDE89A"/>
              </a:gs>
              <a:gs pos="50000">
                <a:srgbClr val="FFFFFF"/>
              </a:gs>
              <a:gs pos="100000">
                <a:srgbClr val="DDE89A"/>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26" name="AutoShape 16">
            <a:extLst>
              <a:ext uri="{FF2B5EF4-FFF2-40B4-BE49-F238E27FC236}">
                <a16:creationId xmlns:a16="http://schemas.microsoft.com/office/drawing/2014/main" id="{59FD07F3-C517-4DCE-B36A-F3DC0BFA01F7}"/>
              </a:ext>
            </a:extLst>
          </p:cNvPr>
          <p:cNvSpPr>
            <a:spLocks noChangeArrowheads="1"/>
          </p:cNvSpPr>
          <p:nvPr/>
        </p:nvSpPr>
        <p:spPr bwMode="gray">
          <a:xfrm>
            <a:off x="406377" y="3071010"/>
            <a:ext cx="2067366" cy="768350"/>
          </a:xfrm>
          <a:prstGeom prst="homePlate">
            <a:avLst>
              <a:gd name="adj" fmla="val 40175"/>
            </a:avLst>
          </a:prstGeom>
          <a:gradFill rotWithShape="1">
            <a:gsLst>
              <a:gs pos="0">
                <a:srgbClr val="80CB35"/>
              </a:gs>
              <a:gs pos="100000">
                <a:srgbClr val="80CB35">
                  <a:gamma/>
                  <a:shade val="62745"/>
                  <a:invGamma/>
                </a:srgb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6" name="Text Box 30">
            <a:extLst>
              <a:ext uri="{FF2B5EF4-FFF2-40B4-BE49-F238E27FC236}">
                <a16:creationId xmlns:a16="http://schemas.microsoft.com/office/drawing/2014/main" id="{E0925998-278F-4684-95D6-16DED66315C9}"/>
              </a:ext>
            </a:extLst>
          </p:cNvPr>
          <p:cNvSpPr txBox="1">
            <a:spLocks noChangeArrowheads="1"/>
          </p:cNvSpPr>
          <p:nvPr/>
        </p:nvSpPr>
        <p:spPr bwMode="gray">
          <a:xfrm>
            <a:off x="2473473" y="3105368"/>
            <a:ext cx="4973073" cy="81528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general add-on approach to boost the performance of existing algorithms</a:t>
            </a:r>
          </a:p>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O(1) additional time complexity</a:t>
            </a:r>
          </a:p>
        </p:txBody>
      </p:sp>
      <p:sp>
        <p:nvSpPr>
          <p:cNvPr id="38" name="TextBox 37">
            <a:extLst>
              <a:ext uri="{FF2B5EF4-FFF2-40B4-BE49-F238E27FC236}">
                <a16:creationId xmlns:a16="http://schemas.microsoft.com/office/drawing/2014/main" id="{765E3EF2-64BC-498B-956F-269C039A43D9}"/>
              </a:ext>
            </a:extLst>
          </p:cNvPr>
          <p:cNvSpPr txBox="1"/>
          <p:nvPr/>
        </p:nvSpPr>
        <p:spPr>
          <a:xfrm>
            <a:off x="355299" y="3108468"/>
            <a:ext cx="2057399" cy="738664"/>
          </a:xfrm>
          <a:prstGeom prst="rect">
            <a:avLst/>
          </a:prstGeom>
          <a:noFill/>
        </p:spPr>
        <p:txBody>
          <a:bodyPr wrap="square" rtlCol="0">
            <a:spAutoFit/>
          </a:bodyPr>
          <a:lstStyle/>
          <a:p>
            <a:pPr algn="ctr"/>
            <a:r>
              <a:rPr lang="en-US" sz="2400" b="1" dirty="0">
                <a:solidFill>
                  <a:schemeClr val="bg1"/>
                </a:solidFill>
              </a:rPr>
              <a:t>QPS</a:t>
            </a:r>
          </a:p>
          <a:p>
            <a:pPr algn="ctr"/>
            <a:r>
              <a:rPr lang="en-US" dirty="0">
                <a:solidFill>
                  <a:schemeClr val="bg1"/>
                </a:solidFill>
              </a:rPr>
              <a:t>[SIGMETRICS’17]</a:t>
            </a:r>
            <a:endParaRPr lang="en-US" sz="1600" dirty="0">
              <a:solidFill>
                <a:schemeClr val="bg1"/>
              </a:solidFill>
            </a:endParaRPr>
          </a:p>
        </p:txBody>
      </p:sp>
      <p:sp>
        <p:nvSpPr>
          <p:cNvPr id="23" name="AutoShape 4">
            <a:extLst>
              <a:ext uri="{FF2B5EF4-FFF2-40B4-BE49-F238E27FC236}">
                <a16:creationId xmlns:a16="http://schemas.microsoft.com/office/drawing/2014/main" id="{E386E211-A95F-425B-BB11-F6EE6F2426A6}"/>
              </a:ext>
            </a:extLst>
          </p:cNvPr>
          <p:cNvSpPr>
            <a:spLocks noChangeArrowheads="1"/>
          </p:cNvSpPr>
          <p:nvPr/>
        </p:nvSpPr>
        <p:spPr bwMode="auto">
          <a:xfrm>
            <a:off x="1821959" y="1798135"/>
            <a:ext cx="6175163" cy="1054187"/>
          </a:xfrm>
          <a:prstGeom prst="roundRect">
            <a:avLst>
              <a:gd name="adj" fmla="val 16667"/>
            </a:avLst>
          </a:prstGeom>
          <a:gradFill rotWithShape="1">
            <a:gsLst>
              <a:gs pos="0">
                <a:srgbClr val="DDE89A"/>
              </a:gs>
              <a:gs pos="50000">
                <a:srgbClr val="FFFFFF"/>
              </a:gs>
              <a:gs pos="100000">
                <a:srgbClr val="DDE89A"/>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24" name="AutoShape 14">
            <a:extLst>
              <a:ext uri="{FF2B5EF4-FFF2-40B4-BE49-F238E27FC236}">
                <a16:creationId xmlns:a16="http://schemas.microsoft.com/office/drawing/2014/main" id="{5FF09667-D79A-42C2-8EE9-25AE1F06C4B0}"/>
              </a:ext>
            </a:extLst>
          </p:cNvPr>
          <p:cNvSpPr>
            <a:spLocks noChangeArrowheads="1"/>
          </p:cNvSpPr>
          <p:nvPr/>
        </p:nvSpPr>
        <p:spPr bwMode="gray">
          <a:xfrm>
            <a:off x="406377" y="1909763"/>
            <a:ext cx="2137402" cy="749300"/>
          </a:xfrm>
          <a:prstGeom prst="homePlate">
            <a:avLst>
              <a:gd name="adj" fmla="val 39919"/>
            </a:avLst>
          </a:prstGeom>
          <a:gradFill rotWithShape="1">
            <a:gsLst>
              <a:gs pos="0">
                <a:srgbClr val="DB9153"/>
              </a:gs>
              <a:gs pos="100000">
                <a:srgbClr val="DB9153">
                  <a:gamma/>
                  <a:shade val="62745"/>
                  <a:invGamma/>
                </a:srgb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mc:AlternateContent xmlns:mc="http://schemas.openxmlformats.org/markup-compatibility/2006" xmlns:a14="http://schemas.microsoft.com/office/drawing/2010/main">
        <mc:Choice Requires="a14">
          <p:sp>
            <p:nvSpPr>
              <p:cNvPr id="34" name="Text Box 24">
                <a:extLst>
                  <a:ext uri="{FF2B5EF4-FFF2-40B4-BE49-F238E27FC236}">
                    <a16:creationId xmlns:a16="http://schemas.microsoft.com/office/drawing/2014/main" id="{2AB89099-9EA1-41CF-99C4-2FB9970C7913}"/>
                  </a:ext>
                </a:extLst>
              </p:cNvPr>
              <p:cNvSpPr txBox="1">
                <a:spLocks noChangeArrowheads="1"/>
              </p:cNvSpPr>
              <p:nvPr/>
            </p:nvSpPr>
            <p:spPr bwMode="gray">
              <a:xfrm>
                <a:off x="2543778" y="1920009"/>
                <a:ext cx="5262281" cy="815351"/>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same performance as SERENA, as it exactly emulates SERENA</a:t>
                </a:r>
              </a:p>
              <a:p>
                <a:pPr fontAlgn="base">
                  <a:lnSpc>
                    <a:spcPct val="70000"/>
                  </a:lnSpc>
                  <a:spcBef>
                    <a:spcPct val="50000"/>
                  </a:spcBef>
                  <a:spcAft>
                    <a:spcPct val="0"/>
                  </a:spcAft>
                  <a:buFontTx/>
                  <a:buChar char="•"/>
                </a:pPr>
                <a:r>
                  <a:rPr lang="en-US" altLang="zh-CN" b="0" dirty="0">
                    <a:solidFill>
                      <a:srgbClr val="000000"/>
                    </a:solidFill>
                    <a:cs typeface="Arial" panose="020B0604020202020204" pitchFamily="34" charset="0"/>
                  </a:rPr>
                  <a:t> </a:t>
                </a:r>
                <a14:m>
                  <m:oMath xmlns:m="http://schemas.openxmlformats.org/officeDocument/2006/math">
                    <m:r>
                      <a:rPr lang="en-US" altLang="zh-CN" b="0" i="1" smtClean="0">
                        <a:solidFill>
                          <a:srgbClr val="000000"/>
                        </a:solidFill>
                        <a:latin typeface="Cambria Math" panose="02040503050406030204" pitchFamily="18" charset="0"/>
                        <a:cs typeface="Arial" panose="020B0604020202020204" pitchFamily="34" charset="0"/>
                      </a:rPr>
                      <m:t>𝑂</m:t>
                    </m:r>
                    <m:r>
                      <a:rPr lang="en-US" altLang="zh-CN" b="0" i="1" smtClean="0">
                        <a:solidFill>
                          <a:srgbClr val="000000"/>
                        </a:solidFill>
                        <a:latin typeface="Cambria Math" panose="02040503050406030204" pitchFamily="18" charset="0"/>
                        <a:cs typeface="Arial" panose="020B0604020202020204" pitchFamily="34" charset="0"/>
                      </a:rPr>
                      <m:t>(</m:t>
                    </m:r>
                    <m:func>
                      <m:funcPr>
                        <m:ctrlPr>
                          <a:rPr lang="en-US" altLang="zh-CN" i="1" smtClean="0">
                            <a:solidFill>
                              <a:srgbClr val="000000"/>
                            </a:solidFill>
                            <a:latin typeface="Cambria Math" panose="02040503050406030204" pitchFamily="18" charset="0"/>
                            <a:cs typeface="Arial" panose="020B0604020202020204" pitchFamily="34" charset="0"/>
                          </a:rPr>
                        </m:ctrlPr>
                      </m:funcPr>
                      <m:fName>
                        <m:r>
                          <m:rPr>
                            <m:sty m:val="p"/>
                          </m:rPr>
                          <a:rPr lang="en-US" altLang="zh-CN" b="0" i="0" smtClean="0">
                            <a:solidFill>
                              <a:srgbClr val="000000"/>
                            </a:solidFill>
                            <a:latin typeface="Cambria Math" panose="02040503050406030204" pitchFamily="18" charset="0"/>
                            <a:cs typeface="Arial" panose="020B0604020202020204" pitchFamily="34" charset="0"/>
                          </a:rPr>
                          <m:t>log</m:t>
                        </m:r>
                      </m:fName>
                      <m:e>
                        <m:r>
                          <a:rPr lang="en-US" altLang="zh-CN" b="0" i="1" smtClean="0">
                            <a:solidFill>
                              <a:srgbClr val="000000"/>
                            </a:solidFill>
                            <a:latin typeface="Cambria Math" panose="02040503050406030204" pitchFamily="18" charset="0"/>
                            <a:cs typeface="Arial" panose="020B0604020202020204" pitchFamily="34" charset="0"/>
                          </a:rPr>
                          <m:t>𝑁</m:t>
                        </m:r>
                      </m:e>
                    </m:func>
                    <m:r>
                      <a:rPr lang="en-US" altLang="zh-CN" b="0" i="1" smtClean="0">
                        <a:solidFill>
                          <a:srgbClr val="000000"/>
                        </a:solidFill>
                        <a:latin typeface="Cambria Math" panose="02040503050406030204" pitchFamily="18" charset="0"/>
                        <a:cs typeface="Arial" panose="020B0604020202020204" pitchFamily="34" charset="0"/>
                      </a:rPr>
                      <m:t>)</m:t>
                    </m:r>
                  </m:oMath>
                </a14:m>
                <a:r>
                  <a:rPr lang="en-US" altLang="zh-CN" dirty="0">
                    <a:solidFill>
                      <a:srgbClr val="000000"/>
                    </a:solidFill>
                    <a:cs typeface="Arial" panose="020B0604020202020204" pitchFamily="34" charset="0"/>
                  </a:rPr>
                  <a:t> time complexity</a:t>
                </a:r>
              </a:p>
            </p:txBody>
          </p:sp>
        </mc:Choice>
        <mc:Fallback xmlns="">
          <p:sp>
            <p:nvSpPr>
              <p:cNvPr id="34" name="Text Box 24">
                <a:extLst>
                  <a:ext uri="{FF2B5EF4-FFF2-40B4-BE49-F238E27FC236}">
                    <a16:creationId xmlns:a16="http://schemas.microsoft.com/office/drawing/2014/main" id="{2AB89099-9EA1-41CF-99C4-2FB9970C7913}"/>
                  </a:ext>
                </a:extLst>
              </p:cNvPr>
              <p:cNvSpPr txBox="1">
                <a:spLocks noRot="1" noChangeAspect="1" noMove="1" noResize="1" noEditPoints="1" noAdjustHandles="1" noChangeArrowheads="1" noChangeShapeType="1" noTextEdit="1"/>
              </p:cNvSpPr>
              <p:nvPr/>
            </p:nvSpPr>
            <p:spPr bwMode="gray">
              <a:xfrm>
                <a:off x="2543778" y="1920009"/>
                <a:ext cx="5262281" cy="815351"/>
              </a:xfrm>
              <a:prstGeom prst="rect">
                <a:avLst/>
              </a:prstGeom>
              <a:blipFill>
                <a:blip r:embed="rId3"/>
                <a:stretch>
                  <a:fillRect l="-926" t="-14179" r="-347" b="-10448"/>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9" name="TextBox 38">
            <a:extLst>
              <a:ext uri="{FF2B5EF4-FFF2-40B4-BE49-F238E27FC236}">
                <a16:creationId xmlns:a16="http://schemas.microsoft.com/office/drawing/2014/main" id="{95021258-C221-4123-A6C7-71906A2B4D25}"/>
              </a:ext>
            </a:extLst>
          </p:cNvPr>
          <p:cNvSpPr txBox="1"/>
          <p:nvPr/>
        </p:nvSpPr>
        <p:spPr>
          <a:xfrm>
            <a:off x="553426" y="1920009"/>
            <a:ext cx="1673856" cy="738664"/>
          </a:xfrm>
          <a:prstGeom prst="rect">
            <a:avLst/>
          </a:prstGeom>
          <a:noFill/>
        </p:spPr>
        <p:txBody>
          <a:bodyPr wrap="none" rtlCol="0">
            <a:spAutoFit/>
          </a:bodyPr>
          <a:lstStyle/>
          <a:p>
            <a:pPr algn="ctr"/>
            <a:r>
              <a:rPr lang="en-US" sz="2400" b="1" dirty="0">
                <a:solidFill>
                  <a:schemeClr val="bg1"/>
                </a:solidFill>
              </a:rPr>
              <a:t>SERENADE</a:t>
            </a:r>
          </a:p>
          <a:p>
            <a:pPr algn="ctr"/>
            <a:r>
              <a:rPr lang="en-US" dirty="0">
                <a:solidFill>
                  <a:schemeClr val="bg1"/>
                </a:solidFill>
              </a:rPr>
              <a:t>[HPSR’20]</a:t>
            </a:r>
            <a:endParaRPr lang="en-US" sz="1600" dirty="0">
              <a:solidFill>
                <a:schemeClr val="bg1"/>
              </a:solidFill>
            </a:endParaRPr>
          </a:p>
        </p:txBody>
      </p:sp>
      <p:sp>
        <p:nvSpPr>
          <p:cNvPr id="29" name="AutoShape 19">
            <a:extLst>
              <a:ext uri="{FF2B5EF4-FFF2-40B4-BE49-F238E27FC236}">
                <a16:creationId xmlns:a16="http://schemas.microsoft.com/office/drawing/2014/main" id="{CFA69482-D280-4387-A612-CE0B97A9AA31}"/>
              </a:ext>
            </a:extLst>
          </p:cNvPr>
          <p:cNvSpPr>
            <a:spLocks noChangeArrowheads="1"/>
          </p:cNvSpPr>
          <p:nvPr/>
        </p:nvSpPr>
        <p:spPr bwMode="auto">
          <a:xfrm>
            <a:off x="1885474" y="4092188"/>
            <a:ext cx="6175163" cy="903222"/>
          </a:xfrm>
          <a:prstGeom prst="roundRect">
            <a:avLst>
              <a:gd name="adj" fmla="val 16667"/>
            </a:avLst>
          </a:prstGeom>
          <a:gradFill rotWithShape="1">
            <a:gsLst>
              <a:gs pos="0">
                <a:srgbClr val="DDE89A"/>
              </a:gs>
              <a:gs pos="50000">
                <a:srgbClr val="FFFFFF"/>
              </a:gs>
              <a:gs pos="100000">
                <a:srgbClr val="DDE89A"/>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0" name="AutoShape 20">
            <a:extLst>
              <a:ext uri="{FF2B5EF4-FFF2-40B4-BE49-F238E27FC236}">
                <a16:creationId xmlns:a16="http://schemas.microsoft.com/office/drawing/2014/main" id="{C3C9963D-78B5-4681-A0FB-CFED1452B0DD}"/>
              </a:ext>
            </a:extLst>
          </p:cNvPr>
          <p:cNvSpPr>
            <a:spLocks noChangeArrowheads="1"/>
          </p:cNvSpPr>
          <p:nvPr/>
        </p:nvSpPr>
        <p:spPr bwMode="gray">
          <a:xfrm>
            <a:off x="436494" y="4156640"/>
            <a:ext cx="2057400" cy="728936"/>
          </a:xfrm>
          <a:prstGeom prst="homePlate">
            <a:avLst>
              <a:gd name="adj" fmla="val 39919"/>
            </a:avLst>
          </a:prstGeom>
          <a:gradFill rotWithShape="1">
            <a:gsLst>
              <a:gs pos="0">
                <a:srgbClr val="518CD3"/>
              </a:gs>
              <a:gs pos="100000">
                <a:srgbClr val="518CD3">
                  <a:gamma/>
                  <a:shade val="62745"/>
                  <a:invGamma/>
                </a:srgb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5" name="Text Box 25">
            <a:extLst>
              <a:ext uri="{FF2B5EF4-FFF2-40B4-BE49-F238E27FC236}">
                <a16:creationId xmlns:a16="http://schemas.microsoft.com/office/drawing/2014/main" id="{98BC89F5-45C5-4DCF-9E92-0E914FEEC1D5}"/>
              </a:ext>
            </a:extLst>
          </p:cNvPr>
          <p:cNvSpPr txBox="1">
            <a:spLocks noChangeArrowheads="1"/>
          </p:cNvSpPr>
          <p:nvPr/>
        </p:nvSpPr>
        <p:spPr bwMode="gray">
          <a:xfrm>
            <a:off x="2531724" y="4120538"/>
            <a:ext cx="4879476" cy="81528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comparable performance as maximal matching algorithms</a:t>
            </a:r>
          </a:p>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O(1) time complexity</a:t>
            </a:r>
          </a:p>
        </p:txBody>
      </p:sp>
      <p:sp>
        <p:nvSpPr>
          <p:cNvPr id="40" name="TextBox 39">
            <a:extLst>
              <a:ext uri="{FF2B5EF4-FFF2-40B4-BE49-F238E27FC236}">
                <a16:creationId xmlns:a16="http://schemas.microsoft.com/office/drawing/2014/main" id="{2A4839FF-B5B4-48EF-B216-653082496976}"/>
              </a:ext>
            </a:extLst>
          </p:cNvPr>
          <p:cNvSpPr txBox="1"/>
          <p:nvPr/>
        </p:nvSpPr>
        <p:spPr>
          <a:xfrm>
            <a:off x="406377" y="4141472"/>
            <a:ext cx="1879041" cy="738664"/>
          </a:xfrm>
          <a:prstGeom prst="rect">
            <a:avLst/>
          </a:prstGeom>
          <a:noFill/>
        </p:spPr>
        <p:txBody>
          <a:bodyPr wrap="none" rtlCol="0">
            <a:spAutoFit/>
          </a:bodyPr>
          <a:lstStyle/>
          <a:p>
            <a:pPr algn="ctr"/>
            <a:r>
              <a:rPr lang="en-US" sz="2400" b="1" dirty="0">
                <a:solidFill>
                  <a:schemeClr val="bg1"/>
                </a:solidFill>
              </a:rPr>
              <a:t>QPS-r</a:t>
            </a:r>
          </a:p>
          <a:p>
            <a:pPr algn="ctr"/>
            <a:r>
              <a:rPr lang="en-US" dirty="0">
                <a:solidFill>
                  <a:schemeClr val="bg1"/>
                </a:solidFill>
              </a:rPr>
              <a:t>[ValueTools’20]</a:t>
            </a:r>
            <a:endParaRPr lang="en-US" sz="1600" dirty="0">
              <a:solidFill>
                <a:schemeClr val="bg1"/>
              </a:solidFill>
            </a:endParaRPr>
          </a:p>
        </p:txBody>
      </p:sp>
      <p:sp>
        <p:nvSpPr>
          <p:cNvPr id="28" name="AutoShape 18">
            <a:extLst>
              <a:ext uri="{FF2B5EF4-FFF2-40B4-BE49-F238E27FC236}">
                <a16:creationId xmlns:a16="http://schemas.microsoft.com/office/drawing/2014/main" id="{A279117A-48DE-431A-A48E-EF1FD4372D30}"/>
              </a:ext>
            </a:extLst>
          </p:cNvPr>
          <p:cNvSpPr>
            <a:spLocks noChangeArrowheads="1"/>
          </p:cNvSpPr>
          <p:nvPr/>
        </p:nvSpPr>
        <p:spPr bwMode="auto">
          <a:xfrm>
            <a:off x="1874407" y="5128656"/>
            <a:ext cx="6175162" cy="903222"/>
          </a:xfrm>
          <a:prstGeom prst="roundRect">
            <a:avLst>
              <a:gd name="adj" fmla="val 16667"/>
            </a:avLst>
          </a:prstGeom>
          <a:gradFill rotWithShape="1">
            <a:gsLst>
              <a:gs pos="0">
                <a:srgbClr val="DDE89A"/>
              </a:gs>
              <a:gs pos="50000">
                <a:srgbClr val="FFFFFF"/>
              </a:gs>
              <a:gs pos="100000">
                <a:srgbClr val="DDE89A"/>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2" name="AutoShape 22">
            <a:extLst>
              <a:ext uri="{FF2B5EF4-FFF2-40B4-BE49-F238E27FC236}">
                <a16:creationId xmlns:a16="http://schemas.microsoft.com/office/drawing/2014/main" id="{ED9DA902-9D92-47D1-B729-29AB5C32E7A5}"/>
              </a:ext>
            </a:extLst>
          </p:cNvPr>
          <p:cNvSpPr>
            <a:spLocks noChangeArrowheads="1"/>
          </p:cNvSpPr>
          <p:nvPr/>
        </p:nvSpPr>
        <p:spPr bwMode="gray">
          <a:xfrm>
            <a:off x="406377" y="5213731"/>
            <a:ext cx="2057400" cy="728935"/>
          </a:xfrm>
          <a:prstGeom prst="homePlate">
            <a:avLst>
              <a:gd name="adj" fmla="val 40175"/>
            </a:avLst>
          </a:prstGeom>
          <a:gradFill rotWithShape="1">
            <a:gsLst>
              <a:gs pos="0">
                <a:srgbClr val="E15D7C"/>
              </a:gs>
              <a:gs pos="100000">
                <a:srgbClr val="E15D7C">
                  <a:gamma/>
                  <a:shade val="62745"/>
                  <a:invGamma/>
                </a:srgb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7" name="Text Box 31">
            <a:extLst>
              <a:ext uri="{FF2B5EF4-FFF2-40B4-BE49-F238E27FC236}">
                <a16:creationId xmlns:a16="http://schemas.microsoft.com/office/drawing/2014/main" id="{A92F3125-EB2E-457A-8721-8A758B459495}"/>
              </a:ext>
            </a:extLst>
          </p:cNvPr>
          <p:cNvSpPr txBox="1">
            <a:spLocks noChangeArrowheads="1"/>
          </p:cNvSpPr>
          <p:nvPr/>
        </p:nvSpPr>
        <p:spPr bwMode="gray">
          <a:xfrm>
            <a:off x="2529981" y="5198919"/>
            <a:ext cx="5453383" cy="81528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much better throughput performance than QPS-r </a:t>
            </a:r>
          </a:p>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O(1) time complexity</a:t>
            </a:r>
          </a:p>
        </p:txBody>
      </p:sp>
      <p:sp>
        <p:nvSpPr>
          <p:cNvPr id="41" name="TextBox 40">
            <a:extLst>
              <a:ext uri="{FF2B5EF4-FFF2-40B4-BE49-F238E27FC236}">
                <a16:creationId xmlns:a16="http://schemas.microsoft.com/office/drawing/2014/main" id="{CD49C2C4-C312-4637-8917-A975566CD416}"/>
              </a:ext>
            </a:extLst>
          </p:cNvPr>
          <p:cNvSpPr txBox="1"/>
          <p:nvPr/>
        </p:nvSpPr>
        <p:spPr>
          <a:xfrm>
            <a:off x="617582" y="5366415"/>
            <a:ext cx="1244251" cy="461665"/>
          </a:xfrm>
          <a:prstGeom prst="rect">
            <a:avLst/>
          </a:prstGeom>
          <a:noFill/>
        </p:spPr>
        <p:txBody>
          <a:bodyPr wrap="none" rtlCol="0">
            <a:spAutoFit/>
          </a:bodyPr>
          <a:lstStyle/>
          <a:p>
            <a:pPr algn="ctr"/>
            <a:r>
              <a:rPr lang="en-US" sz="2400" b="1" dirty="0">
                <a:solidFill>
                  <a:schemeClr val="bg1"/>
                </a:solidFill>
              </a:rPr>
              <a:t>SB-QPS</a:t>
            </a:r>
          </a:p>
        </p:txBody>
      </p:sp>
      <p:sp>
        <p:nvSpPr>
          <p:cNvPr id="43" name="Folded Corner 8">
            <a:extLst>
              <a:ext uri="{FF2B5EF4-FFF2-40B4-BE49-F238E27FC236}">
                <a16:creationId xmlns:a16="http://schemas.microsoft.com/office/drawing/2014/main" id="{E6D4D490-E258-40F8-AFF7-365C62BE83C6}"/>
              </a:ext>
            </a:extLst>
          </p:cNvPr>
          <p:cNvSpPr/>
          <p:nvPr/>
        </p:nvSpPr>
        <p:spPr>
          <a:xfrm>
            <a:off x="7411200" y="4594769"/>
            <a:ext cx="1663336" cy="319157"/>
          </a:xfrm>
          <a:prstGeom prst="foldedCorner">
            <a:avLst>
              <a:gd name="adj" fmla="val 4166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Segoe UI Light"/>
                <a:cs typeface="Segoe UI Light"/>
              </a:rPr>
              <a:t>delay</a:t>
            </a:r>
          </a:p>
        </p:txBody>
      </p:sp>
      <p:sp>
        <p:nvSpPr>
          <p:cNvPr id="45" name="Folded Corner 5">
            <a:extLst>
              <a:ext uri="{FF2B5EF4-FFF2-40B4-BE49-F238E27FC236}">
                <a16:creationId xmlns:a16="http://schemas.microsoft.com/office/drawing/2014/main" id="{68F64DDD-4E34-4CA7-BADD-46625B17BC4E}"/>
              </a:ext>
            </a:extLst>
          </p:cNvPr>
          <p:cNvSpPr/>
          <p:nvPr/>
        </p:nvSpPr>
        <p:spPr>
          <a:xfrm>
            <a:off x="7411200" y="4186330"/>
            <a:ext cx="1663336" cy="36193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Light"/>
                <a:cs typeface="Segoe UI Light"/>
              </a:rPr>
              <a:t>throughput</a:t>
            </a:r>
          </a:p>
        </p:txBody>
      </p:sp>
      <p:sp>
        <p:nvSpPr>
          <p:cNvPr id="49" name="Folded Corner 5">
            <a:extLst>
              <a:ext uri="{FF2B5EF4-FFF2-40B4-BE49-F238E27FC236}">
                <a16:creationId xmlns:a16="http://schemas.microsoft.com/office/drawing/2014/main" id="{FC229650-E3E6-44A5-9F65-70CC40C2A5C6}"/>
              </a:ext>
            </a:extLst>
          </p:cNvPr>
          <p:cNvSpPr/>
          <p:nvPr/>
        </p:nvSpPr>
        <p:spPr>
          <a:xfrm>
            <a:off x="7411200" y="3316042"/>
            <a:ext cx="1663336" cy="36193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Light"/>
                <a:cs typeface="Segoe UI Light"/>
              </a:rPr>
              <a:t>throughput</a:t>
            </a:r>
          </a:p>
        </p:txBody>
      </p:sp>
      <p:sp>
        <p:nvSpPr>
          <p:cNvPr id="50" name="Folded Corner 5">
            <a:extLst>
              <a:ext uri="{FF2B5EF4-FFF2-40B4-BE49-F238E27FC236}">
                <a16:creationId xmlns:a16="http://schemas.microsoft.com/office/drawing/2014/main" id="{D8A5D505-78B4-40B2-A1B2-415F6FD5FE37}"/>
              </a:ext>
            </a:extLst>
          </p:cNvPr>
          <p:cNvSpPr/>
          <p:nvPr/>
        </p:nvSpPr>
        <p:spPr>
          <a:xfrm>
            <a:off x="7411200" y="2154487"/>
            <a:ext cx="1663336" cy="36193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Light"/>
                <a:cs typeface="Segoe UI Light"/>
              </a:rPr>
              <a:t>throughput</a:t>
            </a:r>
          </a:p>
        </p:txBody>
      </p:sp>
      <p:sp>
        <p:nvSpPr>
          <p:cNvPr id="27" name="Rectangle 26">
            <a:extLst>
              <a:ext uri="{FF2B5EF4-FFF2-40B4-BE49-F238E27FC236}">
                <a16:creationId xmlns:a16="http://schemas.microsoft.com/office/drawing/2014/main" id="{F3F17F83-6124-4978-B7E0-0349CB4F7859}"/>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31" name="Rectangle 30">
            <a:extLst>
              <a:ext uri="{FF2B5EF4-FFF2-40B4-BE49-F238E27FC236}">
                <a16:creationId xmlns:a16="http://schemas.microsoft.com/office/drawing/2014/main" id="{2A8E0624-1A9C-4576-9CE2-B4B36A0FB34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3" name="Rectangle 32">
            <a:extLst>
              <a:ext uri="{FF2B5EF4-FFF2-40B4-BE49-F238E27FC236}">
                <a16:creationId xmlns:a16="http://schemas.microsoft.com/office/drawing/2014/main" id="{B93D8B0A-7B10-436C-9FA3-94ADB92C19A9}"/>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42" name="Rectangle 41">
            <a:extLst>
              <a:ext uri="{FF2B5EF4-FFF2-40B4-BE49-F238E27FC236}">
                <a16:creationId xmlns:a16="http://schemas.microsoft.com/office/drawing/2014/main" id="{7B133FB5-E911-439D-A493-690660AC79BC}"/>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46" name="Rectangle 45">
            <a:extLst>
              <a:ext uri="{FF2B5EF4-FFF2-40B4-BE49-F238E27FC236}">
                <a16:creationId xmlns:a16="http://schemas.microsoft.com/office/drawing/2014/main" id="{DE4C95A5-4DD6-42A0-AF87-4DDF3FB19378}"/>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8" name="Slide Number Placeholder 7">
            <a:extLst>
              <a:ext uri="{FF2B5EF4-FFF2-40B4-BE49-F238E27FC236}">
                <a16:creationId xmlns:a16="http://schemas.microsoft.com/office/drawing/2014/main" id="{95F7BD1F-B32F-4381-B2AB-5541776E2A0D}"/>
              </a:ext>
            </a:extLst>
          </p:cNvPr>
          <p:cNvSpPr>
            <a:spLocks noGrp="1"/>
          </p:cNvSpPr>
          <p:nvPr>
            <p:ph type="sldNum" sz="quarter" idx="12"/>
          </p:nvPr>
        </p:nvSpPr>
        <p:spPr/>
        <p:txBody>
          <a:bodyPr/>
          <a:lstStyle/>
          <a:p>
            <a:fld id="{25711CE1-5A3A-4555-AFFF-2018F0E14892}" type="slidenum">
              <a:rPr lang="zh-CN" altLang="en-US" smtClean="0"/>
              <a:pPr/>
              <a:t>15</a:t>
            </a:fld>
            <a:r>
              <a:rPr lang="en-US" altLang="zh-CN"/>
              <a:t>/51</a:t>
            </a:r>
            <a:endParaRPr lang="zh-CN" altLang="en-US" dirty="0"/>
          </a:p>
        </p:txBody>
      </p:sp>
    </p:spTree>
    <p:extLst>
      <p:ext uri="{BB962C8B-B14F-4D97-AF65-F5344CB8AC3E}">
        <p14:creationId xmlns:p14="http://schemas.microsoft.com/office/powerpoint/2010/main" val="425228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1000" fill="hold"/>
                                        <p:tgtEl>
                                          <p:spTgt spid="2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1000"/>
                                        <p:tgtEl>
                                          <p:spTgt spid="30"/>
                                        </p:tgtEl>
                                      </p:cBhvr>
                                    </p:animEffect>
                                    <p:anim calcmode="lin" valueType="num">
                                      <p:cBhvr>
                                        <p:cTn id="72" dur="1000" fill="hold"/>
                                        <p:tgtEl>
                                          <p:spTgt spid="30"/>
                                        </p:tgtEl>
                                        <p:attrNameLst>
                                          <p:attrName>ppt_x</p:attrName>
                                        </p:attrNameLst>
                                      </p:cBhvr>
                                      <p:tavLst>
                                        <p:tav tm="0">
                                          <p:val>
                                            <p:strVal val="#ppt_x"/>
                                          </p:val>
                                        </p:tav>
                                        <p:tav tm="100000">
                                          <p:val>
                                            <p:strVal val="#ppt_x"/>
                                          </p:val>
                                        </p:tav>
                                      </p:tavLst>
                                    </p:anim>
                                    <p:anim calcmode="lin" valueType="num">
                                      <p:cBhvr>
                                        <p:cTn id="73" dur="1000" fill="hold"/>
                                        <p:tgtEl>
                                          <p:spTgt spid="3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ppt_x</p:attrName>
                                        </p:attrNameLst>
                                      </p:cBhvr>
                                      <p:tavLst>
                                        <p:tav tm="0">
                                          <p:val>
                                            <p:strVal val="#ppt_x"/>
                                          </p:val>
                                        </p:tav>
                                        <p:tav tm="100000">
                                          <p:val>
                                            <p:strVal val="#ppt_x"/>
                                          </p:val>
                                        </p:tav>
                                      </p:tavLst>
                                    </p:anim>
                                    <p:anim calcmode="lin" valueType="num">
                                      <p:cBhvr>
                                        <p:cTn id="7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anim calcmode="lin" valueType="num">
                                      <p:cBhvr>
                                        <p:cTn id="91" dur="500" fill="hold"/>
                                        <p:tgtEl>
                                          <p:spTgt spid="45"/>
                                        </p:tgtEl>
                                        <p:attrNameLst>
                                          <p:attrName>ppt_w</p:attrName>
                                        </p:attrNameLst>
                                      </p:cBhvr>
                                      <p:tavLst>
                                        <p:tav tm="0">
                                          <p:val>
                                            <p:fltVal val="0"/>
                                          </p:val>
                                        </p:tav>
                                        <p:tav tm="100000">
                                          <p:val>
                                            <p:strVal val="#ppt_w"/>
                                          </p:val>
                                        </p:tav>
                                      </p:tavLst>
                                    </p:anim>
                                    <p:anim calcmode="lin" valueType="num">
                                      <p:cBhvr>
                                        <p:cTn id="92" dur="500" fill="hold"/>
                                        <p:tgtEl>
                                          <p:spTgt spid="45"/>
                                        </p:tgtEl>
                                        <p:attrNameLst>
                                          <p:attrName>ppt_h</p:attrName>
                                        </p:attrNameLst>
                                      </p:cBhvr>
                                      <p:tavLst>
                                        <p:tav tm="0">
                                          <p:val>
                                            <p:fltVal val="0"/>
                                          </p:val>
                                        </p:tav>
                                        <p:tav tm="100000">
                                          <p:val>
                                            <p:strVal val="#ppt_h"/>
                                          </p:val>
                                        </p:tav>
                                      </p:tavLst>
                                    </p:anim>
                                    <p:animEffect transition="in" filter="fade">
                                      <p:cBhvr>
                                        <p:cTn id="93" dur="500"/>
                                        <p:tgtEl>
                                          <p:spTgt spid="45"/>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1000"/>
                                        <p:tgtEl>
                                          <p:spTgt spid="28"/>
                                        </p:tgtEl>
                                      </p:cBhvr>
                                    </p:animEffect>
                                    <p:anim calcmode="lin" valueType="num">
                                      <p:cBhvr>
                                        <p:cTn id="106" dur="1000" fill="hold"/>
                                        <p:tgtEl>
                                          <p:spTgt spid="28"/>
                                        </p:tgtEl>
                                        <p:attrNameLst>
                                          <p:attrName>ppt_x</p:attrName>
                                        </p:attrNameLst>
                                      </p:cBhvr>
                                      <p:tavLst>
                                        <p:tav tm="0">
                                          <p:val>
                                            <p:strVal val="#ppt_x"/>
                                          </p:val>
                                        </p:tav>
                                        <p:tav tm="100000">
                                          <p:val>
                                            <p:strVal val="#ppt_x"/>
                                          </p:val>
                                        </p:tav>
                                      </p:tavLst>
                                    </p:anim>
                                    <p:anim calcmode="lin" valueType="num">
                                      <p:cBhvr>
                                        <p:cTn id="107" dur="1000" fill="hold"/>
                                        <p:tgtEl>
                                          <p:spTgt spid="2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fade">
                                      <p:cBhvr>
                                        <p:cTn id="110" dur="1000"/>
                                        <p:tgtEl>
                                          <p:spTgt spid="32"/>
                                        </p:tgtEl>
                                      </p:cBhvr>
                                    </p:animEffect>
                                    <p:anim calcmode="lin" valueType="num">
                                      <p:cBhvr>
                                        <p:cTn id="111" dur="1000" fill="hold"/>
                                        <p:tgtEl>
                                          <p:spTgt spid="32"/>
                                        </p:tgtEl>
                                        <p:attrNameLst>
                                          <p:attrName>ppt_x</p:attrName>
                                        </p:attrNameLst>
                                      </p:cBhvr>
                                      <p:tavLst>
                                        <p:tav tm="0">
                                          <p:val>
                                            <p:strVal val="#ppt_x"/>
                                          </p:val>
                                        </p:tav>
                                        <p:tav tm="100000">
                                          <p:val>
                                            <p:strVal val="#ppt_x"/>
                                          </p:val>
                                        </p:tav>
                                      </p:tavLst>
                                    </p:anim>
                                    <p:anim calcmode="lin" valueType="num">
                                      <p:cBhvr>
                                        <p:cTn id="112" dur="1000" fill="hold"/>
                                        <p:tgtEl>
                                          <p:spTgt spid="32"/>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1000"/>
                                        <p:tgtEl>
                                          <p:spTgt spid="41"/>
                                        </p:tgtEl>
                                      </p:cBhvr>
                                    </p:animEffect>
                                    <p:anim calcmode="lin" valueType="num">
                                      <p:cBhvr>
                                        <p:cTn id="116" dur="1000" fill="hold"/>
                                        <p:tgtEl>
                                          <p:spTgt spid="41"/>
                                        </p:tgtEl>
                                        <p:attrNameLst>
                                          <p:attrName>ppt_x</p:attrName>
                                        </p:attrNameLst>
                                      </p:cBhvr>
                                      <p:tavLst>
                                        <p:tav tm="0">
                                          <p:val>
                                            <p:strVal val="#ppt_x"/>
                                          </p:val>
                                        </p:tav>
                                        <p:tav tm="100000">
                                          <p:val>
                                            <p:strVal val="#ppt_x"/>
                                          </p:val>
                                        </p:tav>
                                      </p:tavLst>
                                    </p:anim>
                                    <p:anim calcmode="lin" valueType="num">
                                      <p:cBhvr>
                                        <p:cTn id="11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3" grpId="0" animBg="1"/>
      <p:bldP spid="24" grpId="0" animBg="1"/>
      <p:bldP spid="39" grpId="0"/>
      <p:bldP spid="29" grpId="0" animBg="1"/>
      <p:bldP spid="30" grpId="0" animBg="1"/>
      <p:bldP spid="40" grpId="0"/>
      <p:bldP spid="28" grpId="0" animBg="1"/>
      <p:bldP spid="32" grpId="0" animBg="1"/>
      <p:bldP spid="41" grpId="0"/>
      <p:bldP spid="43" grpId="0" animBg="1"/>
      <p:bldP spid="45" grpId="0" animBg="1"/>
      <p:bldP spid="49" grpId="0" animBg="1"/>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A403-34FA-4847-8BC4-3021BA03E62A}"/>
              </a:ext>
            </a:extLst>
          </p:cNvPr>
          <p:cNvSpPr>
            <a:spLocks noGrp="1"/>
          </p:cNvSpPr>
          <p:nvPr>
            <p:ph type="title"/>
          </p:nvPr>
        </p:nvSpPr>
        <p:spPr/>
        <p:txBody>
          <a:bodyPr/>
          <a:lstStyle/>
          <a:p>
            <a:r>
              <a:rPr lang="en-US" altLang="zh-CN" b="1" dirty="0"/>
              <a:t>Research Contribution</a:t>
            </a:r>
            <a:endParaRPr lang="zh-CN" altLang="en-US" b="1" dirty="0"/>
          </a:p>
        </p:txBody>
      </p:sp>
      <p:sp>
        <p:nvSpPr>
          <p:cNvPr id="3" name="Date Placeholder 2">
            <a:extLst>
              <a:ext uri="{FF2B5EF4-FFF2-40B4-BE49-F238E27FC236}">
                <a16:creationId xmlns:a16="http://schemas.microsoft.com/office/drawing/2014/main" id="{6F19B36D-5A96-4C4A-AA95-CEF21198F227}"/>
              </a:ext>
            </a:extLst>
          </p:cNvPr>
          <p:cNvSpPr>
            <a:spLocks noGrp="1"/>
          </p:cNvSpPr>
          <p:nvPr>
            <p:ph type="dt" sz="half" idx="10"/>
          </p:nvPr>
        </p:nvSpPr>
        <p:spPr/>
        <p:txBody>
          <a:bodyPr/>
          <a:lstStyle/>
          <a:p>
            <a:fld id="{04428AE5-31C6-461B-8782-2239736CBF93}"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DDC79B9F-969D-447E-8C05-F8AADEF2FF2F}"/>
              </a:ext>
            </a:extLst>
          </p:cNvPr>
          <p:cNvSpPr>
            <a:spLocks noGrp="1"/>
          </p:cNvSpPr>
          <p:nvPr>
            <p:ph type="ftr" sz="quarter" idx="11"/>
          </p:nvPr>
        </p:nvSpPr>
        <p:spPr/>
        <p:txBody>
          <a:bodyPr/>
          <a:lstStyle/>
          <a:p>
            <a:r>
              <a:rPr lang="sv-SE" altLang="zh-CN"/>
              <a:t>Defense @ GaTech</a:t>
            </a:r>
            <a:endParaRPr lang="zh-CN" altLang="en-US"/>
          </a:p>
        </p:txBody>
      </p:sp>
      <p:sp>
        <p:nvSpPr>
          <p:cNvPr id="22" name="AutoShape 3">
            <a:extLst>
              <a:ext uri="{FF2B5EF4-FFF2-40B4-BE49-F238E27FC236}">
                <a16:creationId xmlns:a16="http://schemas.microsoft.com/office/drawing/2014/main" id="{8141B813-EF7F-4762-BC20-2610732359E1}"/>
              </a:ext>
            </a:extLst>
          </p:cNvPr>
          <p:cNvSpPr>
            <a:spLocks noChangeArrowheads="1"/>
          </p:cNvSpPr>
          <p:nvPr/>
        </p:nvSpPr>
        <p:spPr bwMode="auto">
          <a:xfrm>
            <a:off x="1827223" y="2985569"/>
            <a:ext cx="6175163" cy="973372"/>
          </a:xfrm>
          <a:prstGeom prst="roundRect">
            <a:avLst>
              <a:gd name="adj" fmla="val 16667"/>
            </a:avLst>
          </a:prstGeom>
          <a:gradFill rotWithShape="1">
            <a:gsLst>
              <a:gs pos="0">
                <a:srgbClr val="DDE89A"/>
              </a:gs>
              <a:gs pos="50000">
                <a:srgbClr val="FFFFFF"/>
              </a:gs>
              <a:gs pos="100000">
                <a:srgbClr val="DDE89A"/>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26" name="AutoShape 16">
            <a:extLst>
              <a:ext uri="{FF2B5EF4-FFF2-40B4-BE49-F238E27FC236}">
                <a16:creationId xmlns:a16="http://schemas.microsoft.com/office/drawing/2014/main" id="{59FD07F3-C517-4DCE-B36A-F3DC0BFA01F7}"/>
              </a:ext>
            </a:extLst>
          </p:cNvPr>
          <p:cNvSpPr>
            <a:spLocks noChangeArrowheads="1"/>
          </p:cNvSpPr>
          <p:nvPr/>
        </p:nvSpPr>
        <p:spPr bwMode="gray">
          <a:xfrm>
            <a:off x="406377" y="3071010"/>
            <a:ext cx="2067366" cy="768350"/>
          </a:xfrm>
          <a:prstGeom prst="homePlate">
            <a:avLst>
              <a:gd name="adj" fmla="val 40175"/>
            </a:avLst>
          </a:prstGeom>
          <a:gradFill rotWithShape="1">
            <a:gsLst>
              <a:gs pos="0">
                <a:srgbClr val="80CB35"/>
              </a:gs>
              <a:gs pos="100000">
                <a:srgbClr val="80CB35">
                  <a:gamma/>
                  <a:shade val="62745"/>
                  <a:invGamma/>
                </a:srgb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6" name="Text Box 30">
            <a:extLst>
              <a:ext uri="{FF2B5EF4-FFF2-40B4-BE49-F238E27FC236}">
                <a16:creationId xmlns:a16="http://schemas.microsoft.com/office/drawing/2014/main" id="{E0925998-278F-4684-95D6-16DED66315C9}"/>
              </a:ext>
            </a:extLst>
          </p:cNvPr>
          <p:cNvSpPr txBox="1">
            <a:spLocks noChangeArrowheads="1"/>
          </p:cNvSpPr>
          <p:nvPr/>
        </p:nvSpPr>
        <p:spPr bwMode="gray">
          <a:xfrm>
            <a:off x="2473473" y="3105368"/>
            <a:ext cx="4973073" cy="81528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general add-on approach to boost the performance of existing algorithms</a:t>
            </a:r>
          </a:p>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O(1) additional time complexity</a:t>
            </a:r>
          </a:p>
        </p:txBody>
      </p:sp>
      <p:sp>
        <p:nvSpPr>
          <p:cNvPr id="38" name="TextBox 37">
            <a:extLst>
              <a:ext uri="{FF2B5EF4-FFF2-40B4-BE49-F238E27FC236}">
                <a16:creationId xmlns:a16="http://schemas.microsoft.com/office/drawing/2014/main" id="{765E3EF2-64BC-498B-956F-269C039A43D9}"/>
              </a:ext>
            </a:extLst>
          </p:cNvPr>
          <p:cNvSpPr txBox="1"/>
          <p:nvPr/>
        </p:nvSpPr>
        <p:spPr>
          <a:xfrm>
            <a:off x="355299" y="3108468"/>
            <a:ext cx="2057399" cy="738664"/>
          </a:xfrm>
          <a:prstGeom prst="rect">
            <a:avLst/>
          </a:prstGeom>
          <a:noFill/>
        </p:spPr>
        <p:txBody>
          <a:bodyPr wrap="square" rtlCol="0">
            <a:spAutoFit/>
          </a:bodyPr>
          <a:lstStyle/>
          <a:p>
            <a:pPr algn="ctr"/>
            <a:r>
              <a:rPr lang="en-US" sz="2400" b="1" dirty="0">
                <a:solidFill>
                  <a:schemeClr val="bg1"/>
                </a:solidFill>
              </a:rPr>
              <a:t>QPS</a:t>
            </a:r>
          </a:p>
          <a:p>
            <a:pPr algn="ctr"/>
            <a:r>
              <a:rPr lang="en-US" dirty="0">
                <a:solidFill>
                  <a:schemeClr val="bg1"/>
                </a:solidFill>
              </a:rPr>
              <a:t>[SIGMETRICS’17]</a:t>
            </a:r>
            <a:endParaRPr lang="en-US" sz="1600" dirty="0">
              <a:solidFill>
                <a:schemeClr val="bg1"/>
              </a:solidFill>
            </a:endParaRPr>
          </a:p>
        </p:txBody>
      </p:sp>
      <p:sp>
        <p:nvSpPr>
          <p:cNvPr id="23" name="AutoShape 4">
            <a:extLst>
              <a:ext uri="{FF2B5EF4-FFF2-40B4-BE49-F238E27FC236}">
                <a16:creationId xmlns:a16="http://schemas.microsoft.com/office/drawing/2014/main" id="{E386E211-A95F-425B-BB11-F6EE6F2426A6}"/>
              </a:ext>
            </a:extLst>
          </p:cNvPr>
          <p:cNvSpPr>
            <a:spLocks noChangeArrowheads="1"/>
          </p:cNvSpPr>
          <p:nvPr/>
        </p:nvSpPr>
        <p:spPr bwMode="auto">
          <a:xfrm>
            <a:off x="1821959" y="1798135"/>
            <a:ext cx="6175163" cy="1054187"/>
          </a:xfrm>
          <a:prstGeom prst="roundRect">
            <a:avLst>
              <a:gd name="adj" fmla="val 16667"/>
            </a:avLst>
          </a:prstGeom>
          <a:gradFill rotWithShape="1">
            <a:gsLst>
              <a:gs pos="0">
                <a:srgbClr val="DDE89A"/>
              </a:gs>
              <a:gs pos="50000">
                <a:srgbClr val="FFFFFF"/>
              </a:gs>
              <a:gs pos="100000">
                <a:srgbClr val="DDE89A"/>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24" name="AutoShape 14">
            <a:extLst>
              <a:ext uri="{FF2B5EF4-FFF2-40B4-BE49-F238E27FC236}">
                <a16:creationId xmlns:a16="http://schemas.microsoft.com/office/drawing/2014/main" id="{5FF09667-D79A-42C2-8EE9-25AE1F06C4B0}"/>
              </a:ext>
            </a:extLst>
          </p:cNvPr>
          <p:cNvSpPr>
            <a:spLocks noChangeArrowheads="1"/>
          </p:cNvSpPr>
          <p:nvPr/>
        </p:nvSpPr>
        <p:spPr bwMode="gray">
          <a:xfrm>
            <a:off x="406377" y="1909763"/>
            <a:ext cx="2137402" cy="749300"/>
          </a:xfrm>
          <a:prstGeom prst="homePlate">
            <a:avLst>
              <a:gd name="adj" fmla="val 39919"/>
            </a:avLst>
          </a:prstGeom>
          <a:gradFill rotWithShape="1">
            <a:gsLst>
              <a:gs pos="0">
                <a:srgbClr val="DB9153"/>
              </a:gs>
              <a:gs pos="100000">
                <a:srgbClr val="DB9153">
                  <a:gamma/>
                  <a:shade val="62745"/>
                  <a:invGamma/>
                </a:srgb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mc:AlternateContent xmlns:mc="http://schemas.openxmlformats.org/markup-compatibility/2006" xmlns:a14="http://schemas.microsoft.com/office/drawing/2010/main">
        <mc:Choice Requires="a14">
          <p:sp>
            <p:nvSpPr>
              <p:cNvPr id="34" name="Text Box 24">
                <a:extLst>
                  <a:ext uri="{FF2B5EF4-FFF2-40B4-BE49-F238E27FC236}">
                    <a16:creationId xmlns:a16="http://schemas.microsoft.com/office/drawing/2014/main" id="{2AB89099-9EA1-41CF-99C4-2FB9970C7913}"/>
                  </a:ext>
                </a:extLst>
              </p:cNvPr>
              <p:cNvSpPr txBox="1">
                <a:spLocks noChangeArrowheads="1"/>
              </p:cNvSpPr>
              <p:nvPr/>
            </p:nvSpPr>
            <p:spPr bwMode="gray">
              <a:xfrm>
                <a:off x="2543778" y="1920009"/>
                <a:ext cx="5262281" cy="815351"/>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same performance as SERENA, as it exactly emulates SERENA</a:t>
                </a:r>
              </a:p>
              <a:p>
                <a:pPr fontAlgn="base">
                  <a:lnSpc>
                    <a:spcPct val="70000"/>
                  </a:lnSpc>
                  <a:spcBef>
                    <a:spcPct val="50000"/>
                  </a:spcBef>
                  <a:spcAft>
                    <a:spcPct val="0"/>
                  </a:spcAft>
                  <a:buFontTx/>
                  <a:buChar char="•"/>
                </a:pPr>
                <a:r>
                  <a:rPr lang="en-US" altLang="zh-CN" b="0" dirty="0">
                    <a:solidFill>
                      <a:srgbClr val="000000"/>
                    </a:solidFill>
                    <a:cs typeface="Arial" panose="020B0604020202020204" pitchFamily="34" charset="0"/>
                  </a:rPr>
                  <a:t> </a:t>
                </a:r>
                <a14:m>
                  <m:oMath xmlns:m="http://schemas.openxmlformats.org/officeDocument/2006/math">
                    <m:r>
                      <a:rPr lang="en-US" altLang="zh-CN" b="0" i="1" smtClean="0">
                        <a:solidFill>
                          <a:srgbClr val="000000"/>
                        </a:solidFill>
                        <a:latin typeface="Cambria Math" panose="02040503050406030204" pitchFamily="18" charset="0"/>
                        <a:cs typeface="Arial" panose="020B0604020202020204" pitchFamily="34" charset="0"/>
                      </a:rPr>
                      <m:t>𝑂</m:t>
                    </m:r>
                    <m:r>
                      <a:rPr lang="en-US" altLang="zh-CN" b="0" i="1" smtClean="0">
                        <a:solidFill>
                          <a:srgbClr val="000000"/>
                        </a:solidFill>
                        <a:latin typeface="Cambria Math" panose="02040503050406030204" pitchFamily="18" charset="0"/>
                        <a:cs typeface="Arial" panose="020B0604020202020204" pitchFamily="34" charset="0"/>
                      </a:rPr>
                      <m:t>(</m:t>
                    </m:r>
                    <m:func>
                      <m:funcPr>
                        <m:ctrlPr>
                          <a:rPr lang="en-US" altLang="zh-CN" i="1" smtClean="0">
                            <a:solidFill>
                              <a:srgbClr val="000000"/>
                            </a:solidFill>
                            <a:latin typeface="Cambria Math" panose="02040503050406030204" pitchFamily="18" charset="0"/>
                            <a:cs typeface="Arial" panose="020B0604020202020204" pitchFamily="34" charset="0"/>
                          </a:rPr>
                        </m:ctrlPr>
                      </m:funcPr>
                      <m:fName>
                        <m:r>
                          <m:rPr>
                            <m:sty m:val="p"/>
                          </m:rPr>
                          <a:rPr lang="en-US" altLang="zh-CN" b="0" i="0" smtClean="0">
                            <a:solidFill>
                              <a:srgbClr val="000000"/>
                            </a:solidFill>
                            <a:latin typeface="Cambria Math" panose="02040503050406030204" pitchFamily="18" charset="0"/>
                            <a:cs typeface="Arial" panose="020B0604020202020204" pitchFamily="34" charset="0"/>
                          </a:rPr>
                          <m:t>log</m:t>
                        </m:r>
                      </m:fName>
                      <m:e>
                        <m:r>
                          <a:rPr lang="en-US" altLang="zh-CN" b="0" i="1" smtClean="0">
                            <a:solidFill>
                              <a:srgbClr val="000000"/>
                            </a:solidFill>
                            <a:latin typeface="Cambria Math" panose="02040503050406030204" pitchFamily="18" charset="0"/>
                            <a:cs typeface="Arial" panose="020B0604020202020204" pitchFamily="34" charset="0"/>
                          </a:rPr>
                          <m:t>𝑁</m:t>
                        </m:r>
                      </m:e>
                    </m:func>
                    <m:r>
                      <a:rPr lang="en-US" altLang="zh-CN" b="0" i="1" smtClean="0">
                        <a:solidFill>
                          <a:srgbClr val="000000"/>
                        </a:solidFill>
                        <a:latin typeface="Cambria Math" panose="02040503050406030204" pitchFamily="18" charset="0"/>
                        <a:cs typeface="Arial" panose="020B0604020202020204" pitchFamily="34" charset="0"/>
                      </a:rPr>
                      <m:t>)</m:t>
                    </m:r>
                  </m:oMath>
                </a14:m>
                <a:r>
                  <a:rPr lang="en-US" altLang="zh-CN" dirty="0">
                    <a:solidFill>
                      <a:srgbClr val="000000"/>
                    </a:solidFill>
                    <a:cs typeface="Arial" panose="020B0604020202020204" pitchFamily="34" charset="0"/>
                  </a:rPr>
                  <a:t> time complexity</a:t>
                </a:r>
              </a:p>
            </p:txBody>
          </p:sp>
        </mc:Choice>
        <mc:Fallback xmlns="">
          <p:sp>
            <p:nvSpPr>
              <p:cNvPr id="34" name="Text Box 24">
                <a:extLst>
                  <a:ext uri="{FF2B5EF4-FFF2-40B4-BE49-F238E27FC236}">
                    <a16:creationId xmlns:a16="http://schemas.microsoft.com/office/drawing/2014/main" id="{2AB89099-9EA1-41CF-99C4-2FB9970C7913}"/>
                  </a:ext>
                </a:extLst>
              </p:cNvPr>
              <p:cNvSpPr txBox="1">
                <a:spLocks noRot="1" noChangeAspect="1" noMove="1" noResize="1" noEditPoints="1" noAdjustHandles="1" noChangeArrowheads="1" noChangeShapeType="1" noTextEdit="1"/>
              </p:cNvSpPr>
              <p:nvPr/>
            </p:nvSpPr>
            <p:spPr bwMode="gray">
              <a:xfrm>
                <a:off x="2543778" y="1920009"/>
                <a:ext cx="5262281" cy="815351"/>
              </a:xfrm>
              <a:prstGeom prst="rect">
                <a:avLst/>
              </a:prstGeom>
              <a:blipFill>
                <a:blip r:embed="rId3"/>
                <a:stretch>
                  <a:fillRect l="-926" t="-14179" r="-347" b="-10448"/>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9" name="TextBox 38">
            <a:extLst>
              <a:ext uri="{FF2B5EF4-FFF2-40B4-BE49-F238E27FC236}">
                <a16:creationId xmlns:a16="http://schemas.microsoft.com/office/drawing/2014/main" id="{95021258-C221-4123-A6C7-71906A2B4D25}"/>
              </a:ext>
            </a:extLst>
          </p:cNvPr>
          <p:cNvSpPr txBox="1"/>
          <p:nvPr/>
        </p:nvSpPr>
        <p:spPr>
          <a:xfrm>
            <a:off x="553426" y="1920009"/>
            <a:ext cx="1673856" cy="738664"/>
          </a:xfrm>
          <a:prstGeom prst="rect">
            <a:avLst/>
          </a:prstGeom>
          <a:noFill/>
        </p:spPr>
        <p:txBody>
          <a:bodyPr wrap="none" rtlCol="0">
            <a:spAutoFit/>
          </a:bodyPr>
          <a:lstStyle/>
          <a:p>
            <a:pPr algn="ctr"/>
            <a:r>
              <a:rPr lang="en-US" sz="2400" b="1" dirty="0">
                <a:solidFill>
                  <a:schemeClr val="bg1"/>
                </a:solidFill>
              </a:rPr>
              <a:t>SERENADE</a:t>
            </a:r>
          </a:p>
          <a:p>
            <a:pPr algn="ctr"/>
            <a:r>
              <a:rPr lang="en-US" dirty="0">
                <a:solidFill>
                  <a:schemeClr val="bg1"/>
                </a:solidFill>
              </a:rPr>
              <a:t>[HPSR’20]</a:t>
            </a:r>
            <a:endParaRPr lang="en-US" sz="1600" dirty="0">
              <a:solidFill>
                <a:schemeClr val="bg1"/>
              </a:solidFill>
            </a:endParaRPr>
          </a:p>
        </p:txBody>
      </p:sp>
      <p:sp>
        <p:nvSpPr>
          <p:cNvPr id="29" name="AutoShape 19">
            <a:extLst>
              <a:ext uri="{FF2B5EF4-FFF2-40B4-BE49-F238E27FC236}">
                <a16:creationId xmlns:a16="http://schemas.microsoft.com/office/drawing/2014/main" id="{CFA69482-D280-4387-A612-CE0B97A9AA31}"/>
              </a:ext>
            </a:extLst>
          </p:cNvPr>
          <p:cNvSpPr>
            <a:spLocks noChangeArrowheads="1"/>
          </p:cNvSpPr>
          <p:nvPr/>
        </p:nvSpPr>
        <p:spPr bwMode="auto">
          <a:xfrm>
            <a:off x="1885474" y="4092188"/>
            <a:ext cx="6175163" cy="903222"/>
          </a:xfrm>
          <a:prstGeom prst="roundRect">
            <a:avLst>
              <a:gd name="adj" fmla="val 16667"/>
            </a:avLst>
          </a:prstGeom>
          <a:gradFill rotWithShape="1">
            <a:gsLst>
              <a:gs pos="0">
                <a:srgbClr val="DDE89A"/>
              </a:gs>
              <a:gs pos="50000">
                <a:srgbClr val="FFFFFF"/>
              </a:gs>
              <a:gs pos="100000">
                <a:srgbClr val="DDE89A"/>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0" name="AutoShape 20">
            <a:extLst>
              <a:ext uri="{FF2B5EF4-FFF2-40B4-BE49-F238E27FC236}">
                <a16:creationId xmlns:a16="http://schemas.microsoft.com/office/drawing/2014/main" id="{C3C9963D-78B5-4681-A0FB-CFED1452B0DD}"/>
              </a:ext>
            </a:extLst>
          </p:cNvPr>
          <p:cNvSpPr>
            <a:spLocks noChangeArrowheads="1"/>
          </p:cNvSpPr>
          <p:nvPr/>
        </p:nvSpPr>
        <p:spPr bwMode="gray">
          <a:xfrm>
            <a:off x="436494" y="4156640"/>
            <a:ext cx="2057400" cy="728936"/>
          </a:xfrm>
          <a:prstGeom prst="homePlate">
            <a:avLst>
              <a:gd name="adj" fmla="val 39919"/>
            </a:avLst>
          </a:prstGeom>
          <a:gradFill rotWithShape="1">
            <a:gsLst>
              <a:gs pos="0">
                <a:srgbClr val="518CD3"/>
              </a:gs>
              <a:gs pos="100000">
                <a:srgbClr val="518CD3">
                  <a:gamma/>
                  <a:shade val="62745"/>
                  <a:invGamma/>
                </a:srgb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5" name="Text Box 25">
            <a:extLst>
              <a:ext uri="{FF2B5EF4-FFF2-40B4-BE49-F238E27FC236}">
                <a16:creationId xmlns:a16="http://schemas.microsoft.com/office/drawing/2014/main" id="{98BC89F5-45C5-4DCF-9E92-0E914FEEC1D5}"/>
              </a:ext>
            </a:extLst>
          </p:cNvPr>
          <p:cNvSpPr txBox="1">
            <a:spLocks noChangeArrowheads="1"/>
          </p:cNvSpPr>
          <p:nvPr/>
        </p:nvSpPr>
        <p:spPr bwMode="gray">
          <a:xfrm>
            <a:off x="2531724" y="4120538"/>
            <a:ext cx="4879476" cy="81528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comparable performance as maximal matching algorithms</a:t>
            </a:r>
          </a:p>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O(1) time complexity</a:t>
            </a:r>
          </a:p>
        </p:txBody>
      </p:sp>
      <p:sp>
        <p:nvSpPr>
          <p:cNvPr id="40" name="TextBox 39">
            <a:extLst>
              <a:ext uri="{FF2B5EF4-FFF2-40B4-BE49-F238E27FC236}">
                <a16:creationId xmlns:a16="http://schemas.microsoft.com/office/drawing/2014/main" id="{2A4839FF-B5B4-48EF-B216-653082496976}"/>
              </a:ext>
            </a:extLst>
          </p:cNvPr>
          <p:cNvSpPr txBox="1"/>
          <p:nvPr/>
        </p:nvSpPr>
        <p:spPr>
          <a:xfrm>
            <a:off x="406377" y="4141472"/>
            <a:ext cx="1879041" cy="738664"/>
          </a:xfrm>
          <a:prstGeom prst="rect">
            <a:avLst/>
          </a:prstGeom>
          <a:noFill/>
        </p:spPr>
        <p:txBody>
          <a:bodyPr wrap="none" rtlCol="0">
            <a:spAutoFit/>
          </a:bodyPr>
          <a:lstStyle/>
          <a:p>
            <a:pPr algn="ctr"/>
            <a:r>
              <a:rPr lang="en-US" sz="2400" b="1" dirty="0">
                <a:solidFill>
                  <a:schemeClr val="bg1"/>
                </a:solidFill>
              </a:rPr>
              <a:t>QPS-r</a:t>
            </a:r>
          </a:p>
          <a:p>
            <a:pPr algn="ctr"/>
            <a:r>
              <a:rPr lang="en-US" dirty="0">
                <a:solidFill>
                  <a:schemeClr val="bg1"/>
                </a:solidFill>
              </a:rPr>
              <a:t>[ValueTools’20]</a:t>
            </a:r>
            <a:endParaRPr lang="en-US" sz="1600" dirty="0">
              <a:solidFill>
                <a:schemeClr val="bg1"/>
              </a:solidFill>
            </a:endParaRPr>
          </a:p>
        </p:txBody>
      </p:sp>
      <p:sp>
        <p:nvSpPr>
          <p:cNvPr id="28" name="AutoShape 18">
            <a:extLst>
              <a:ext uri="{FF2B5EF4-FFF2-40B4-BE49-F238E27FC236}">
                <a16:creationId xmlns:a16="http://schemas.microsoft.com/office/drawing/2014/main" id="{A279117A-48DE-431A-A48E-EF1FD4372D30}"/>
              </a:ext>
            </a:extLst>
          </p:cNvPr>
          <p:cNvSpPr>
            <a:spLocks noChangeArrowheads="1"/>
          </p:cNvSpPr>
          <p:nvPr/>
        </p:nvSpPr>
        <p:spPr bwMode="auto">
          <a:xfrm>
            <a:off x="1874407" y="5128656"/>
            <a:ext cx="6175162" cy="903222"/>
          </a:xfrm>
          <a:prstGeom prst="roundRect">
            <a:avLst>
              <a:gd name="adj" fmla="val 16667"/>
            </a:avLst>
          </a:prstGeom>
          <a:gradFill rotWithShape="1">
            <a:gsLst>
              <a:gs pos="0">
                <a:srgbClr val="DDE89A"/>
              </a:gs>
              <a:gs pos="50000">
                <a:srgbClr val="FFFFFF"/>
              </a:gs>
              <a:gs pos="100000">
                <a:srgbClr val="DDE89A"/>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2" name="AutoShape 22">
            <a:extLst>
              <a:ext uri="{FF2B5EF4-FFF2-40B4-BE49-F238E27FC236}">
                <a16:creationId xmlns:a16="http://schemas.microsoft.com/office/drawing/2014/main" id="{ED9DA902-9D92-47D1-B729-29AB5C32E7A5}"/>
              </a:ext>
            </a:extLst>
          </p:cNvPr>
          <p:cNvSpPr>
            <a:spLocks noChangeArrowheads="1"/>
          </p:cNvSpPr>
          <p:nvPr/>
        </p:nvSpPr>
        <p:spPr bwMode="gray">
          <a:xfrm>
            <a:off x="406377" y="5213731"/>
            <a:ext cx="2057400" cy="728935"/>
          </a:xfrm>
          <a:prstGeom prst="homePlate">
            <a:avLst>
              <a:gd name="adj" fmla="val 40175"/>
            </a:avLst>
          </a:prstGeom>
          <a:gradFill rotWithShape="1">
            <a:gsLst>
              <a:gs pos="0">
                <a:srgbClr val="E15D7C"/>
              </a:gs>
              <a:gs pos="100000">
                <a:srgbClr val="E15D7C">
                  <a:gamma/>
                  <a:shade val="62745"/>
                  <a:invGamma/>
                </a:srgbClr>
              </a:gs>
            </a:gsLst>
            <a:lin ang="5400000" scaled="1"/>
          </a:gra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DDE89A"/>
              </a:solidFill>
              <a:effectLst/>
              <a:uLnTx/>
              <a:uFillTx/>
              <a:latin typeface="Arial" panose="020B0604020202020204" pitchFamily="34" charset="0"/>
            </a:endParaRPr>
          </a:p>
        </p:txBody>
      </p:sp>
      <p:sp>
        <p:nvSpPr>
          <p:cNvPr id="37" name="Text Box 31">
            <a:extLst>
              <a:ext uri="{FF2B5EF4-FFF2-40B4-BE49-F238E27FC236}">
                <a16:creationId xmlns:a16="http://schemas.microsoft.com/office/drawing/2014/main" id="{A92F3125-EB2E-457A-8721-8A758B459495}"/>
              </a:ext>
            </a:extLst>
          </p:cNvPr>
          <p:cNvSpPr txBox="1">
            <a:spLocks noChangeArrowheads="1"/>
          </p:cNvSpPr>
          <p:nvPr/>
        </p:nvSpPr>
        <p:spPr bwMode="gray">
          <a:xfrm>
            <a:off x="2529981" y="5198919"/>
            <a:ext cx="5453383" cy="81528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much better throughput performance than QPS-r </a:t>
            </a:r>
          </a:p>
          <a:p>
            <a:pPr fontAlgn="base">
              <a:lnSpc>
                <a:spcPct val="70000"/>
              </a:lnSpc>
              <a:spcBef>
                <a:spcPct val="50000"/>
              </a:spcBef>
              <a:spcAft>
                <a:spcPct val="0"/>
              </a:spcAft>
              <a:buFontTx/>
              <a:buChar char="•"/>
            </a:pPr>
            <a:r>
              <a:rPr lang="en-US" altLang="zh-CN" dirty="0">
                <a:solidFill>
                  <a:srgbClr val="000000"/>
                </a:solidFill>
                <a:cs typeface="Arial" panose="020B0604020202020204" pitchFamily="34" charset="0"/>
              </a:rPr>
              <a:t> O(1) time complexity</a:t>
            </a:r>
          </a:p>
        </p:txBody>
      </p:sp>
      <p:sp>
        <p:nvSpPr>
          <p:cNvPr id="41" name="TextBox 40">
            <a:extLst>
              <a:ext uri="{FF2B5EF4-FFF2-40B4-BE49-F238E27FC236}">
                <a16:creationId xmlns:a16="http://schemas.microsoft.com/office/drawing/2014/main" id="{CD49C2C4-C312-4637-8917-A975566CD416}"/>
              </a:ext>
            </a:extLst>
          </p:cNvPr>
          <p:cNvSpPr txBox="1"/>
          <p:nvPr/>
        </p:nvSpPr>
        <p:spPr>
          <a:xfrm>
            <a:off x="617582" y="5366415"/>
            <a:ext cx="1244251" cy="461665"/>
          </a:xfrm>
          <a:prstGeom prst="rect">
            <a:avLst/>
          </a:prstGeom>
          <a:noFill/>
        </p:spPr>
        <p:txBody>
          <a:bodyPr wrap="none" rtlCol="0">
            <a:spAutoFit/>
          </a:bodyPr>
          <a:lstStyle/>
          <a:p>
            <a:pPr algn="ctr"/>
            <a:r>
              <a:rPr lang="en-US" sz="2400" b="1" dirty="0">
                <a:solidFill>
                  <a:schemeClr val="bg1"/>
                </a:solidFill>
              </a:rPr>
              <a:t>SB-QPS</a:t>
            </a:r>
          </a:p>
        </p:txBody>
      </p:sp>
      <p:sp>
        <p:nvSpPr>
          <p:cNvPr id="43" name="Folded Corner 8">
            <a:extLst>
              <a:ext uri="{FF2B5EF4-FFF2-40B4-BE49-F238E27FC236}">
                <a16:creationId xmlns:a16="http://schemas.microsoft.com/office/drawing/2014/main" id="{E6D4D490-E258-40F8-AFF7-365C62BE83C6}"/>
              </a:ext>
            </a:extLst>
          </p:cNvPr>
          <p:cNvSpPr/>
          <p:nvPr/>
        </p:nvSpPr>
        <p:spPr>
          <a:xfrm>
            <a:off x="7411200" y="4594769"/>
            <a:ext cx="1663336" cy="319157"/>
          </a:xfrm>
          <a:prstGeom prst="foldedCorner">
            <a:avLst>
              <a:gd name="adj" fmla="val 4166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Segoe UI Light"/>
                <a:cs typeface="Segoe UI Light"/>
              </a:rPr>
              <a:t>delay</a:t>
            </a:r>
          </a:p>
        </p:txBody>
      </p:sp>
      <p:sp>
        <p:nvSpPr>
          <p:cNvPr id="45" name="Folded Corner 5">
            <a:extLst>
              <a:ext uri="{FF2B5EF4-FFF2-40B4-BE49-F238E27FC236}">
                <a16:creationId xmlns:a16="http://schemas.microsoft.com/office/drawing/2014/main" id="{68F64DDD-4E34-4CA7-BADD-46625B17BC4E}"/>
              </a:ext>
            </a:extLst>
          </p:cNvPr>
          <p:cNvSpPr/>
          <p:nvPr/>
        </p:nvSpPr>
        <p:spPr>
          <a:xfrm>
            <a:off x="7411200" y="4186330"/>
            <a:ext cx="1663336" cy="36193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Light"/>
                <a:cs typeface="Segoe UI Light"/>
              </a:rPr>
              <a:t>throughput</a:t>
            </a:r>
          </a:p>
        </p:txBody>
      </p:sp>
      <p:sp>
        <p:nvSpPr>
          <p:cNvPr id="49" name="Folded Corner 5">
            <a:extLst>
              <a:ext uri="{FF2B5EF4-FFF2-40B4-BE49-F238E27FC236}">
                <a16:creationId xmlns:a16="http://schemas.microsoft.com/office/drawing/2014/main" id="{FC229650-E3E6-44A5-9F65-70CC40C2A5C6}"/>
              </a:ext>
            </a:extLst>
          </p:cNvPr>
          <p:cNvSpPr/>
          <p:nvPr/>
        </p:nvSpPr>
        <p:spPr>
          <a:xfrm>
            <a:off x="7411200" y="3316042"/>
            <a:ext cx="1663336" cy="36193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Light"/>
                <a:cs typeface="Segoe UI Light"/>
              </a:rPr>
              <a:t>throughput</a:t>
            </a:r>
          </a:p>
        </p:txBody>
      </p:sp>
      <p:sp>
        <p:nvSpPr>
          <p:cNvPr id="50" name="Folded Corner 5">
            <a:extLst>
              <a:ext uri="{FF2B5EF4-FFF2-40B4-BE49-F238E27FC236}">
                <a16:creationId xmlns:a16="http://schemas.microsoft.com/office/drawing/2014/main" id="{D8A5D505-78B4-40B2-A1B2-415F6FD5FE37}"/>
              </a:ext>
            </a:extLst>
          </p:cNvPr>
          <p:cNvSpPr/>
          <p:nvPr/>
        </p:nvSpPr>
        <p:spPr>
          <a:xfrm>
            <a:off x="7411200" y="2154487"/>
            <a:ext cx="1663336" cy="36193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Light"/>
                <a:cs typeface="Segoe UI Light"/>
              </a:rPr>
              <a:t>throughput</a:t>
            </a:r>
          </a:p>
        </p:txBody>
      </p:sp>
      <p:sp>
        <p:nvSpPr>
          <p:cNvPr id="27" name="Rectangle 26">
            <a:extLst>
              <a:ext uri="{FF2B5EF4-FFF2-40B4-BE49-F238E27FC236}">
                <a16:creationId xmlns:a16="http://schemas.microsoft.com/office/drawing/2014/main" id="{F3F17F83-6124-4978-B7E0-0349CB4F7859}"/>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31" name="Rectangle 30">
            <a:extLst>
              <a:ext uri="{FF2B5EF4-FFF2-40B4-BE49-F238E27FC236}">
                <a16:creationId xmlns:a16="http://schemas.microsoft.com/office/drawing/2014/main" id="{2A8E0624-1A9C-4576-9CE2-B4B36A0FB34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3" name="Rectangle 32">
            <a:extLst>
              <a:ext uri="{FF2B5EF4-FFF2-40B4-BE49-F238E27FC236}">
                <a16:creationId xmlns:a16="http://schemas.microsoft.com/office/drawing/2014/main" id="{B93D8B0A-7B10-436C-9FA3-94ADB92C19A9}"/>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42" name="Rectangle 41">
            <a:extLst>
              <a:ext uri="{FF2B5EF4-FFF2-40B4-BE49-F238E27FC236}">
                <a16:creationId xmlns:a16="http://schemas.microsoft.com/office/drawing/2014/main" id="{7B133FB5-E911-439D-A493-690660AC79BC}"/>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46" name="Rectangle 45">
            <a:extLst>
              <a:ext uri="{FF2B5EF4-FFF2-40B4-BE49-F238E27FC236}">
                <a16:creationId xmlns:a16="http://schemas.microsoft.com/office/drawing/2014/main" id="{DE4C95A5-4DD6-42A0-AF87-4DDF3FB19378}"/>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8" name="Slide Number Placeholder 7">
            <a:extLst>
              <a:ext uri="{FF2B5EF4-FFF2-40B4-BE49-F238E27FC236}">
                <a16:creationId xmlns:a16="http://schemas.microsoft.com/office/drawing/2014/main" id="{AE5B65CA-FB3F-410C-8752-11762CB6FE33}"/>
              </a:ext>
            </a:extLst>
          </p:cNvPr>
          <p:cNvSpPr>
            <a:spLocks noGrp="1"/>
          </p:cNvSpPr>
          <p:nvPr>
            <p:ph type="sldNum" sz="quarter" idx="12"/>
          </p:nvPr>
        </p:nvSpPr>
        <p:spPr/>
        <p:txBody>
          <a:bodyPr/>
          <a:lstStyle/>
          <a:p>
            <a:fld id="{25711CE1-5A3A-4555-AFFF-2018F0E14892}" type="slidenum">
              <a:rPr lang="zh-CN" altLang="en-US" smtClean="0"/>
              <a:pPr/>
              <a:t>16</a:t>
            </a:fld>
            <a:r>
              <a:rPr lang="en-US" altLang="zh-CN"/>
              <a:t>/51</a:t>
            </a:r>
            <a:endParaRPr lang="zh-CN" altLang="en-US" dirty="0"/>
          </a:p>
        </p:txBody>
      </p:sp>
      <p:sp>
        <p:nvSpPr>
          <p:cNvPr id="5" name="Rectangle: Rounded Corners 4">
            <a:extLst>
              <a:ext uri="{FF2B5EF4-FFF2-40B4-BE49-F238E27FC236}">
                <a16:creationId xmlns:a16="http://schemas.microsoft.com/office/drawing/2014/main" id="{78D99B41-1A34-4931-AA62-71E2CA240C48}"/>
              </a:ext>
            </a:extLst>
          </p:cNvPr>
          <p:cNvSpPr/>
          <p:nvPr/>
        </p:nvSpPr>
        <p:spPr>
          <a:xfrm>
            <a:off x="1" y="1690689"/>
            <a:ext cx="9144000" cy="3348755"/>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Rounded Corners 43">
            <a:extLst>
              <a:ext uri="{FF2B5EF4-FFF2-40B4-BE49-F238E27FC236}">
                <a16:creationId xmlns:a16="http://schemas.microsoft.com/office/drawing/2014/main" id="{0BE3024B-8F70-4796-9319-33C9A3FEF5D5}"/>
              </a:ext>
            </a:extLst>
          </p:cNvPr>
          <p:cNvSpPr/>
          <p:nvPr/>
        </p:nvSpPr>
        <p:spPr>
          <a:xfrm>
            <a:off x="170508" y="5067794"/>
            <a:ext cx="9144000" cy="1081714"/>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151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24BF643-601C-4752-85B3-63D3E5C726BD}"/>
              </a:ext>
            </a:extLst>
          </p:cNvPr>
          <p:cNvSpPr>
            <a:spLocks noGrp="1"/>
          </p:cNvSpPr>
          <p:nvPr>
            <p:ph type="dt" sz="half" idx="10"/>
          </p:nvPr>
        </p:nvSpPr>
        <p:spPr/>
        <p:txBody>
          <a:bodyPr/>
          <a:lstStyle/>
          <a:p>
            <a:fld id="{F2D2EDD5-6AD3-4D07-9C0F-B32E4EC269F0}"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BAB9A671-311E-41C9-BAFA-A886911CFFBB}"/>
              </a:ext>
            </a:extLst>
          </p:cNvPr>
          <p:cNvSpPr>
            <a:spLocks noGrp="1"/>
          </p:cNvSpPr>
          <p:nvPr>
            <p:ph type="ftr" sz="quarter" idx="11"/>
          </p:nvPr>
        </p:nvSpPr>
        <p:spPr/>
        <p:txBody>
          <a:bodyPr/>
          <a:lstStyle/>
          <a:p>
            <a:r>
              <a:rPr lang="sv-SE" altLang="zh-CN"/>
              <a:t>Defense @ GaTech</a:t>
            </a:r>
            <a:endParaRPr lang="zh-CN" altLang="en-US"/>
          </a:p>
        </p:txBody>
      </p:sp>
      <p:sp>
        <p:nvSpPr>
          <p:cNvPr id="8" name="Isosceles Triangle 7">
            <a:extLst>
              <a:ext uri="{FF2B5EF4-FFF2-40B4-BE49-F238E27FC236}">
                <a16:creationId xmlns:a16="http://schemas.microsoft.com/office/drawing/2014/main" id="{E35AFE8D-C324-432E-9B61-EF856F880075}"/>
              </a:ext>
            </a:extLst>
          </p:cNvPr>
          <p:cNvSpPr/>
          <p:nvPr/>
        </p:nvSpPr>
        <p:spPr>
          <a:xfrm>
            <a:off x="4198593" y="5098073"/>
            <a:ext cx="722119" cy="1130505"/>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CE5D4CB-C1EC-45E9-BB92-82478798C553}"/>
              </a:ext>
            </a:extLst>
          </p:cNvPr>
          <p:cNvGrpSpPr/>
          <p:nvPr/>
        </p:nvGrpSpPr>
        <p:grpSpPr>
          <a:xfrm rot="600000">
            <a:off x="318744" y="3608639"/>
            <a:ext cx="8410620" cy="1614241"/>
            <a:chOff x="318744" y="2589464"/>
            <a:chExt cx="8410620" cy="1614241"/>
          </a:xfrm>
        </p:grpSpPr>
        <p:sp>
          <p:nvSpPr>
            <p:cNvPr id="10" name="Rectangle 9">
              <a:extLst>
                <a:ext uri="{FF2B5EF4-FFF2-40B4-BE49-F238E27FC236}">
                  <a16:creationId xmlns:a16="http://schemas.microsoft.com/office/drawing/2014/main" id="{5CEEE39D-A296-4D0E-B85E-998A7128A216}"/>
                </a:ext>
              </a:extLst>
            </p:cNvPr>
            <p:cNvSpPr/>
            <p:nvPr/>
          </p:nvSpPr>
          <p:spPr>
            <a:xfrm>
              <a:off x="907541" y="4002956"/>
              <a:ext cx="7306056" cy="20074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2D8ACE7-A814-43A8-8F4C-9DEA1DF759D9}"/>
                </a:ext>
              </a:extLst>
            </p:cNvPr>
            <p:cNvGrpSpPr/>
            <p:nvPr/>
          </p:nvGrpSpPr>
          <p:grpSpPr>
            <a:xfrm>
              <a:off x="907541" y="3353194"/>
              <a:ext cx="1504414" cy="629221"/>
              <a:chOff x="4825014" y="3389095"/>
              <a:chExt cx="1109708" cy="319756"/>
            </a:xfrm>
          </p:grpSpPr>
          <p:sp>
            <p:nvSpPr>
              <p:cNvPr id="18" name="Flowchart: Magnetic Disk 17">
                <a:extLst>
                  <a:ext uri="{FF2B5EF4-FFF2-40B4-BE49-F238E27FC236}">
                    <a16:creationId xmlns:a16="http://schemas.microsoft.com/office/drawing/2014/main" id="{54A0ABE4-3BAE-493A-883E-F968AB686CD3}"/>
                  </a:ext>
                </a:extLst>
              </p:cNvPr>
              <p:cNvSpPr/>
              <p:nvPr/>
            </p:nvSpPr>
            <p:spPr>
              <a:xfrm>
                <a:off x="5069150" y="3389095"/>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F437E9EE-8CBF-43C6-8513-8D3DA9926A04}"/>
                  </a:ext>
                </a:extLst>
              </p:cNvPr>
              <p:cNvSpPr/>
              <p:nvPr/>
            </p:nvSpPr>
            <p:spPr>
              <a:xfrm>
                <a:off x="4825014" y="3538917"/>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A7421B1D-F9FA-4CDB-84EB-9369ADA48011}"/>
                  </a:ext>
                </a:extLst>
              </p:cNvPr>
              <p:cNvSpPr/>
              <p:nvPr/>
            </p:nvSpPr>
            <p:spPr>
              <a:xfrm>
                <a:off x="5357674" y="3540159"/>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0485964-B17C-413A-9BCA-7933881E646F}"/>
                </a:ext>
              </a:extLst>
            </p:cNvPr>
            <p:cNvGrpSpPr/>
            <p:nvPr/>
          </p:nvGrpSpPr>
          <p:grpSpPr>
            <a:xfrm>
              <a:off x="6709183" y="3362242"/>
              <a:ext cx="1504414" cy="629221"/>
              <a:chOff x="7498672" y="3397606"/>
              <a:chExt cx="1109708" cy="319756"/>
            </a:xfrm>
          </p:grpSpPr>
          <p:sp>
            <p:nvSpPr>
              <p:cNvPr id="15" name="Flowchart: Magnetic Disk 14">
                <a:extLst>
                  <a:ext uri="{FF2B5EF4-FFF2-40B4-BE49-F238E27FC236}">
                    <a16:creationId xmlns:a16="http://schemas.microsoft.com/office/drawing/2014/main" id="{58EE3A0B-208F-4047-ABD0-B796E6D8617A}"/>
                  </a:ext>
                </a:extLst>
              </p:cNvPr>
              <p:cNvSpPr/>
              <p:nvPr/>
            </p:nvSpPr>
            <p:spPr>
              <a:xfrm>
                <a:off x="7742808" y="3397606"/>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60F89FAF-FFA5-4197-87E8-6B5940834121}"/>
                  </a:ext>
                </a:extLst>
              </p:cNvPr>
              <p:cNvSpPr/>
              <p:nvPr/>
            </p:nvSpPr>
            <p:spPr>
              <a:xfrm>
                <a:off x="7498672" y="3547428"/>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0118D923-E030-462F-808C-145E8854F57A}"/>
                  </a:ext>
                </a:extLst>
              </p:cNvPr>
              <p:cNvSpPr/>
              <p:nvPr/>
            </p:nvSpPr>
            <p:spPr>
              <a:xfrm>
                <a:off x="8031332" y="3548670"/>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9E2A3B9-157E-4798-92F8-E22959A6751F}"/>
                </a:ext>
              </a:extLst>
            </p:cNvPr>
            <p:cNvSpPr txBox="1"/>
            <p:nvPr/>
          </p:nvSpPr>
          <p:spPr>
            <a:xfrm>
              <a:off x="318744" y="2589464"/>
              <a:ext cx="2742183" cy="707886"/>
            </a:xfrm>
            <a:prstGeom prst="rect">
              <a:avLst/>
            </a:prstGeom>
            <a:noFill/>
          </p:spPr>
          <p:txBody>
            <a:bodyPr wrap="square" rtlCol="0">
              <a:spAutoFit/>
            </a:bodyPr>
            <a:lstStyle/>
            <a:p>
              <a:pPr algn="ctr"/>
              <a:r>
                <a:rPr lang="en-US" sz="2000" dirty="0"/>
                <a:t>Quality of the matching</a:t>
              </a:r>
            </a:p>
          </p:txBody>
        </p:sp>
        <p:sp>
          <p:nvSpPr>
            <p:cNvPr id="14" name="TextBox 13">
              <a:extLst>
                <a:ext uri="{FF2B5EF4-FFF2-40B4-BE49-F238E27FC236}">
                  <a16:creationId xmlns:a16="http://schemas.microsoft.com/office/drawing/2014/main" id="{87F31DD0-9874-4704-B6F0-BB26849CFF70}"/>
                </a:ext>
              </a:extLst>
            </p:cNvPr>
            <p:cNvSpPr txBox="1"/>
            <p:nvPr/>
          </p:nvSpPr>
          <p:spPr>
            <a:xfrm>
              <a:off x="5987181" y="2591744"/>
              <a:ext cx="2742183" cy="707886"/>
            </a:xfrm>
            <a:prstGeom prst="rect">
              <a:avLst/>
            </a:prstGeom>
            <a:noFill/>
          </p:spPr>
          <p:txBody>
            <a:bodyPr wrap="square" rtlCol="0">
              <a:spAutoFit/>
            </a:bodyPr>
            <a:lstStyle/>
            <a:p>
              <a:pPr algn="ctr"/>
              <a:r>
                <a:rPr lang="en-US" sz="2000" dirty="0"/>
                <a:t>Time to compute the matching</a:t>
              </a:r>
            </a:p>
          </p:txBody>
        </p:sp>
      </p:grpSp>
      <p:sp>
        <p:nvSpPr>
          <p:cNvPr id="26" name="Rectangle 25">
            <a:extLst>
              <a:ext uri="{FF2B5EF4-FFF2-40B4-BE49-F238E27FC236}">
                <a16:creationId xmlns:a16="http://schemas.microsoft.com/office/drawing/2014/main" id="{CB1A299D-AE19-4FDD-96F9-D803628A457A}"/>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27" name="Rectangle 26">
            <a:extLst>
              <a:ext uri="{FF2B5EF4-FFF2-40B4-BE49-F238E27FC236}">
                <a16:creationId xmlns:a16="http://schemas.microsoft.com/office/drawing/2014/main" id="{93C0D46A-BBCA-48DC-BA0A-0CF7B946A5B4}"/>
              </a:ext>
            </a:extLst>
          </p:cNvPr>
          <p:cNvSpPr/>
          <p:nvPr/>
        </p:nvSpPr>
        <p:spPr>
          <a:xfrm>
            <a:off x="2607254" y="2387"/>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SERENADE</a:t>
            </a:r>
            <a:endParaRPr lang="zh-CN" altLang="en-US" sz="1600" b="1" dirty="0"/>
          </a:p>
        </p:txBody>
      </p:sp>
      <p:sp>
        <p:nvSpPr>
          <p:cNvPr id="28" name="Rectangle 27">
            <a:extLst>
              <a:ext uri="{FF2B5EF4-FFF2-40B4-BE49-F238E27FC236}">
                <a16:creationId xmlns:a16="http://schemas.microsoft.com/office/drawing/2014/main" id="{B5A20D6B-956A-4466-9F9E-F5E4590F879A}"/>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30" name="Rectangle 29">
            <a:extLst>
              <a:ext uri="{FF2B5EF4-FFF2-40B4-BE49-F238E27FC236}">
                <a16:creationId xmlns:a16="http://schemas.microsoft.com/office/drawing/2014/main" id="{0E04F8CC-62B9-45F9-9F28-1C70D905EC1C}"/>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5" name="Flowchart: Magnetic Disk 56">
            <a:extLst>
              <a:ext uri="{FF2B5EF4-FFF2-40B4-BE49-F238E27FC236}">
                <a16:creationId xmlns:a16="http://schemas.microsoft.com/office/drawing/2014/main" id="{E50368BB-EA2E-4998-9643-4324A30B5AD3}"/>
              </a:ext>
            </a:extLst>
          </p:cNvPr>
          <p:cNvSpPr/>
          <p:nvPr/>
        </p:nvSpPr>
        <p:spPr>
          <a:xfrm>
            <a:off x="6804366" y="3490509"/>
            <a:ext cx="577048" cy="218094"/>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02">
            <a:extLst>
              <a:ext uri="{FF2B5EF4-FFF2-40B4-BE49-F238E27FC236}">
                <a16:creationId xmlns:a16="http://schemas.microsoft.com/office/drawing/2014/main" id="{A70FFB65-168E-4FFA-A107-FC418425F7DE}"/>
              </a:ext>
            </a:extLst>
          </p:cNvPr>
          <p:cNvSpPr/>
          <p:nvPr/>
        </p:nvSpPr>
        <p:spPr>
          <a:xfrm>
            <a:off x="6078907" y="3574847"/>
            <a:ext cx="726234" cy="1222003"/>
          </a:xfrm>
          <a:custGeom>
            <a:avLst/>
            <a:gdLst>
              <a:gd name="connsiteX0" fmla="*/ 481869 w 726234"/>
              <a:gd name="connsiteY0" fmla="*/ 1222003 h 1222003"/>
              <a:gd name="connsiteX1" fmla="*/ 631641 w 726234"/>
              <a:gd name="connsiteY1" fmla="*/ 1222003 h 1222003"/>
              <a:gd name="connsiteX2" fmla="*/ 174441 w 726234"/>
              <a:gd name="connsiteY2" fmla="*/ 1206238 h 1222003"/>
              <a:gd name="connsiteX3" fmla="*/ 111379 w 726234"/>
              <a:gd name="connsiteY3" fmla="*/ 1190472 h 1222003"/>
              <a:gd name="connsiteX4" fmla="*/ 79848 w 726234"/>
              <a:gd name="connsiteY4" fmla="*/ 1166824 h 1222003"/>
              <a:gd name="connsiteX5" fmla="*/ 56200 w 726234"/>
              <a:gd name="connsiteY5" fmla="*/ 1158941 h 1222003"/>
              <a:gd name="connsiteX6" fmla="*/ 40434 w 726234"/>
              <a:gd name="connsiteY6" fmla="*/ 1135293 h 1222003"/>
              <a:gd name="connsiteX7" fmla="*/ 16786 w 726234"/>
              <a:gd name="connsiteY7" fmla="*/ 1119527 h 1222003"/>
              <a:gd name="connsiteX8" fmla="*/ 8903 w 726234"/>
              <a:gd name="connsiteY8" fmla="*/ 1095879 h 1222003"/>
              <a:gd name="connsiteX9" fmla="*/ 8903 w 726234"/>
              <a:gd name="connsiteY9" fmla="*/ 772686 h 1222003"/>
              <a:gd name="connsiteX10" fmla="*/ 16786 w 726234"/>
              <a:gd name="connsiteY10" fmla="*/ 646562 h 1222003"/>
              <a:gd name="connsiteX11" fmla="*/ 24669 w 726234"/>
              <a:gd name="connsiteY11" fmla="*/ 488906 h 1222003"/>
              <a:gd name="connsiteX12" fmla="*/ 32551 w 726234"/>
              <a:gd name="connsiteY12" fmla="*/ 457375 h 1222003"/>
              <a:gd name="connsiteX13" fmla="*/ 48317 w 726234"/>
              <a:gd name="connsiteY13" fmla="*/ 378548 h 1222003"/>
              <a:gd name="connsiteX14" fmla="*/ 71965 w 726234"/>
              <a:gd name="connsiteY14" fmla="*/ 307603 h 1222003"/>
              <a:gd name="connsiteX15" fmla="*/ 87731 w 726234"/>
              <a:gd name="connsiteY15" fmla="*/ 260306 h 1222003"/>
              <a:gd name="connsiteX16" fmla="*/ 95613 w 726234"/>
              <a:gd name="connsiteY16" fmla="*/ 220893 h 1222003"/>
              <a:gd name="connsiteX17" fmla="*/ 103496 w 726234"/>
              <a:gd name="connsiteY17" fmla="*/ 31706 h 1222003"/>
              <a:gd name="connsiteX18" fmla="*/ 150793 w 726234"/>
              <a:gd name="connsiteY18" fmla="*/ 15941 h 1222003"/>
              <a:gd name="connsiteX19" fmla="*/ 308448 w 726234"/>
              <a:gd name="connsiteY19" fmla="*/ 175 h 1222003"/>
              <a:gd name="connsiteX20" fmla="*/ 560696 w 726234"/>
              <a:gd name="connsiteY20" fmla="*/ 8058 h 1222003"/>
              <a:gd name="connsiteX21" fmla="*/ 694703 w 726234"/>
              <a:gd name="connsiteY21" fmla="*/ 175 h 1222003"/>
              <a:gd name="connsiteX22" fmla="*/ 718351 w 726234"/>
              <a:gd name="connsiteY22" fmla="*/ 175 h 1222003"/>
              <a:gd name="connsiteX23" fmla="*/ 726234 w 726234"/>
              <a:gd name="connsiteY23" fmla="*/ 175 h 122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6234" h="1222003">
                <a:moveTo>
                  <a:pt x="481869" y="1222003"/>
                </a:moveTo>
                <a:lnTo>
                  <a:pt x="631641" y="1222003"/>
                </a:lnTo>
                <a:cubicBezTo>
                  <a:pt x="479241" y="1216748"/>
                  <a:pt x="326652" y="1215463"/>
                  <a:pt x="174441" y="1206238"/>
                </a:cubicBezTo>
                <a:cubicBezTo>
                  <a:pt x="152813" y="1204927"/>
                  <a:pt x="111379" y="1190472"/>
                  <a:pt x="111379" y="1190472"/>
                </a:cubicBezTo>
                <a:cubicBezTo>
                  <a:pt x="100869" y="1182589"/>
                  <a:pt x="91255" y="1173342"/>
                  <a:pt x="79848" y="1166824"/>
                </a:cubicBezTo>
                <a:cubicBezTo>
                  <a:pt x="72634" y="1162702"/>
                  <a:pt x="62688" y="1164132"/>
                  <a:pt x="56200" y="1158941"/>
                </a:cubicBezTo>
                <a:cubicBezTo>
                  <a:pt x="48802" y="1153023"/>
                  <a:pt x="47133" y="1141992"/>
                  <a:pt x="40434" y="1135293"/>
                </a:cubicBezTo>
                <a:cubicBezTo>
                  <a:pt x="33735" y="1128594"/>
                  <a:pt x="24669" y="1124782"/>
                  <a:pt x="16786" y="1119527"/>
                </a:cubicBezTo>
                <a:cubicBezTo>
                  <a:pt x="14158" y="1111644"/>
                  <a:pt x="10166" y="1104091"/>
                  <a:pt x="8903" y="1095879"/>
                </a:cubicBezTo>
                <a:cubicBezTo>
                  <a:pt x="-8248" y="984402"/>
                  <a:pt x="3743" y="893936"/>
                  <a:pt x="8903" y="772686"/>
                </a:cubicBezTo>
                <a:cubicBezTo>
                  <a:pt x="10694" y="730601"/>
                  <a:pt x="14449" y="688621"/>
                  <a:pt x="16786" y="646562"/>
                </a:cubicBezTo>
                <a:cubicBezTo>
                  <a:pt x="19705" y="594025"/>
                  <a:pt x="20300" y="541342"/>
                  <a:pt x="24669" y="488906"/>
                </a:cubicBezTo>
                <a:cubicBezTo>
                  <a:pt x="25569" y="478110"/>
                  <a:pt x="30281" y="467968"/>
                  <a:pt x="32551" y="457375"/>
                </a:cubicBezTo>
                <a:cubicBezTo>
                  <a:pt x="38166" y="431174"/>
                  <a:pt x="39844" y="403969"/>
                  <a:pt x="48317" y="378548"/>
                </a:cubicBezTo>
                <a:lnTo>
                  <a:pt x="71965" y="307603"/>
                </a:lnTo>
                <a:cubicBezTo>
                  <a:pt x="71966" y="307599"/>
                  <a:pt x="87730" y="260309"/>
                  <a:pt x="87731" y="260306"/>
                </a:cubicBezTo>
                <a:lnTo>
                  <a:pt x="95613" y="220893"/>
                </a:lnTo>
                <a:cubicBezTo>
                  <a:pt x="98241" y="157831"/>
                  <a:pt x="87087" y="92653"/>
                  <a:pt x="103496" y="31706"/>
                </a:cubicBezTo>
                <a:cubicBezTo>
                  <a:pt x="107816" y="15659"/>
                  <a:pt x="134671" y="19972"/>
                  <a:pt x="150793" y="15941"/>
                </a:cubicBezTo>
                <a:cubicBezTo>
                  <a:pt x="223190" y="-2159"/>
                  <a:pt x="171511" y="8734"/>
                  <a:pt x="308448" y="175"/>
                </a:cubicBezTo>
                <a:cubicBezTo>
                  <a:pt x="392531" y="2803"/>
                  <a:pt x="476572" y="8058"/>
                  <a:pt x="560696" y="8058"/>
                </a:cubicBezTo>
                <a:cubicBezTo>
                  <a:pt x="605442" y="8058"/>
                  <a:pt x="650013" y="2410"/>
                  <a:pt x="694703" y="175"/>
                </a:cubicBezTo>
                <a:cubicBezTo>
                  <a:pt x="702576" y="-219"/>
                  <a:pt x="710468" y="175"/>
                  <a:pt x="718351" y="175"/>
                </a:cubicBezTo>
                <a:lnTo>
                  <a:pt x="726234" y="175"/>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inus Sign 32">
            <a:extLst>
              <a:ext uri="{FF2B5EF4-FFF2-40B4-BE49-F238E27FC236}">
                <a16:creationId xmlns:a16="http://schemas.microsoft.com/office/drawing/2014/main" id="{458BDC16-C000-43F4-BB3F-C9885D084001}"/>
              </a:ext>
            </a:extLst>
          </p:cNvPr>
          <p:cNvSpPr/>
          <p:nvPr/>
        </p:nvSpPr>
        <p:spPr>
          <a:xfrm>
            <a:off x="5502634" y="3856674"/>
            <a:ext cx="591207" cy="383319"/>
          </a:xfrm>
          <a:prstGeom prst="mathMinu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F357F8DB-35A1-4CDA-92DF-C3F8B293DC18}"/>
              </a:ext>
            </a:extLst>
          </p:cNvPr>
          <p:cNvSpPr txBox="1"/>
          <p:nvPr/>
        </p:nvSpPr>
        <p:spPr>
          <a:xfrm>
            <a:off x="3283787" y="2629860"/>
            <a:ext cx="3158237" cy="461665"/>
          </a:xfrm>
          <a:prstGeom prst="rect">
            <a:avLst/>
          </a:prstGeom>
          <a:noFill/>
        </p:spPr>
        <p:txBody>
          <a:bodyPr wrap="none" rtlCol="0">
            <a:spAutoFit/>
          </a:bodyPr>
          <a:lstStyle/>
          <a:p>
            <a:r>
              <a:rPr lang="en-US" altLang="zh-CN" sz="2400" b="1" dirty="0"/>
              <a:t>Parallelizing SERENA</a:t>
            </a:r>
            <a:endParaRPr lang="zh-CN" altLang="en-US" sz="2400" b="1" dirty="0"/>
          </a:p>
        </p:txBody>
      </p:sp>
      <p:sp>
        <p:nvSpPr>
          <p:cNvPr id="35" name="Title 1">
            <a:extLst>
              <a:ext uri="{FF2B5EF4-FFF2-40B4-BE49-F238E27FC236}">
                <a16:creationId xmlns:a16="http://schemas.microsoft.com/office/drawing/2014/main" id="{F0D65B81-A5B6-4E2D-934E-603330EF4771}"/>
              </a:ext>
            </a:extLst>
          </p:cNvPr>
          <p:cNvSpPr txBox="1">
            <a:spLocks/>
          </p:cNvSpPr>
          <p:nvPr/>
        </p:nvSpPr>
        <p:spPr>
          <a:xfrm>
            <a:off x="-3149" y="1134629"/>
            <a:ext cx="7395262" cy="1470025"/>
          </a:xfrm>
          <a:prstGeom prst="rect">
            <a:avLst/>
          </a:prstGeom>
          <a:solidFill>
            <a:srgbClr val="FF6600"/>
          </a:solidFill>
        </p:spPr>
        <p:txBody>
          <a:bodyPr vert="horz" lIns="91440" tIns="45720" rIns="91440" bIns="45720" rtlCol="0" anchor="ctr">
            <a:normAutofit/>
          </a:bodyPr>
          <a:lstStyle>
            <a:lvl1pPr algn="l" defTabSz="457200" rtl="0" eaLnBrk="1" latinLnBrk="0" hangingPunct="1">
              <a:spcBef>
                <a:spcPct val="0"/>
              </a:spcBef>
              <a:buNone/>
              <a:defRPr sz="3200" b="1" kern="1200">
                <a:solidFill>
                  <a:schemeClr val="tx1"/>
                </a:solidFill>
                <a:latin typeface="Segoe UI Light"/>
                <a:ea typeface="+mj-ea"/>
                <a:cs typeface="Segoe UI Light"/>
              </a:defRPr>
            </a:lvl1pPr>
          </a:lstStyle>
          <a:p>
            <a:pPr algn="ctr"/>
            <a:r>
              <a:rPr lang="en-US" sz="2800" dirty="0">
                <a:latin typeface="Segoe UI Symbol"/>
                <a:cs typeface="Segoe UI Symbol"/>
              </a:rPr>
              <a:t>SERENADE: A Parallel Iterative Algorithm for</a:t>
            </a:r>
          </a:p>
          <a:p>
            <a:pPr algn="ctr"/>
            <a:r>
              <a:rPr lang="en-US" sz="2800" dirty="0">
                <a:latin typeface="Segoe UI Symbol"/>
                <a:cs typeface="Segoe UI Symbol"/>
              </a:rPr>
              <a:t>Crossbar Scheduling in Input-Queued Switches</a:t>
            </a:r>
          </a:p>
        </p:txBody>
      </p:sp>
      <p:sp>
        <p:nvSpPr>
          <p:cNvPr id="36" name="Folded Corner 6">
            <a:extLst>
              <a:ext uri="{FF2B5EF4-FFF2-40B4-BE49-F238E27FC236}">
                <a16:creationId xmlns:a16="http://schemas.microsoft.com/office/drawing/2014/main" id="{75E7BFCE-AC2B-49EE-ACC8-8B9AFF82BAF7}"/>
              </a:ext>
            </a:extLst>
          </p:cNvPr>
          <p:cNvSpPr/>
          <p:nvPr/>
        </p:nvSpPr>
        <p:spPr>
          <a:xfrm>
            <a:off x="279" y="586436"/>
            <a:ext cx="2399680" cy="423759"/>
          </a:xfrm>
          <a:prstGeom prst="foldedCorner">
            <a:avLst>
              <a:gd name="adj" fmla="val 41668"/>
            </a:avLst>
          </a:prstGeom>
          <a:solidFill>
            <a:srgbClr val="008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kern="0" dirty="0">
                <a:solidFill>
                  <a:prstClr val="white"/>
                </a:solidFill>
                <a:latin typeface="Segoe UI Light"/>
                <a:cs typeface="Segoe UI Light"/>
              </a:rPr>
              <a:t>100% t</a:t>
            </a:r>
            <a:r>
              <a:rPr kumimoji="0" lang="en-US" sz="2400" b="0" i="0" u="none" strike="noStrike" kern="0" cap="none" spc="0" normalizeH="0" baseline="0" noProof="0" dirty="0" err="1">
                <a:ln>
                  <a:noFill/>
                </a:ln>
                <a:solidFill>
                  <a:prstClr val="white"/>
                </a:solidFill>
                <a:effectLst/>
                <a:uLnTx/>
                <a:uFillTx/>
                <a:latin typeface="Segoe UI Light"/>
                <a:ea typeface="+mn-ea"/>
                <a:cs typeface="Segoe UI Light"/>
              </a:rPr>
              <a:t>hroughput</a:t>
            </a:r>
            <a:endParaRPr kumimoji="0" lang="en-US" sz="2400" b="0" i="0" u="none" strike="noStrike" kern="0" cap="none" spc="0" normalizeH="0" baseline="0" noProof="0" dirty="0">
              <a:ln>
                <a:noFill/>
              </a:ln>
              <a:solidFill>
                <a:prstClr val="white"/>
              </a:solidFill>
              <a:effectLst/>
              <a:uLnTx/>
              <a:uFillTx/>
              <a:latin typeface="Segoe UI Light"/>
              <a:ea typeface="+mn-ea"/>
              <a:cs typeface="Segoe UI Light"/>
            </a:endParaRPr>
          </a:p>
        </p:txBody>
      </p:sp>
      <p:sp>
        <p:nvSpPr>
          <p:cNvPr id="29" name="Rectangle 28">
            <a:extLst>
              <a:ext uri="{FF2B5EF4-FFF2-40B4-BE49-F238E27FC236}">
                <a16:creationId xmlns:a16="http://schemas.microsoft.com/office/drawing/2014/main" id="{88B6F82A-F9A9-47A6-BFD8-8B84D6B910C1}"/>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21" name="Slide Number Placeholder 20">
            <a:extLst>
              <a:ext uri="{FF2B5EF4-FFF2-40B4-BE49-F238E27FC236}">
                <a16:creationId xmlns:a16="http://schemas.microsoft.com/office/drawing/2014/main" id="{A1207BAB-A47B-43C9-BE4F-3E7D49DBBFEA}"/>
              </a:ext>
            </a:extLst>
          </p:cNvPr>
          <p:cNvSpPr>
            <a:spLocks noGrp="1"/>
          </p:cNvSpPr>
          <p:nvPr>
            <p:ph type="sldNum" sz="quarter" idx="12"/>
          </p:nvPr>
        </p:nvSpPr>
        <p:spPr/>
        <p:txBody>
          <a:bodyPr/>
          <a:lstStyle/>
          <a:p>
            <a:fld id="{25711CE1-5A3A-4555-AFFF-2018F0E14892}" type="slidenum">
              <a:rPr lang="zh-CN" altLang="en-US" smtClean="0"/>
              <a:pPr/>
              <a:t>17</a:t>
            </a:fld>
            <a:r>
              <a:rPr lang="en-US" altLang="zh-CN"/>
              <a:t>/51</a:t>
            </a:r>
            <a:endParaRPr lang="zh-CN" altLang="en-US" dirty="0"/>
          </a:p>
        </p:txBody>
      </p:sp>
    </p:spTree>
    <p:extLst>
      <p:ext uri="{BB962C8B-B14F-4D97-AF65-F5344CB8AC3E}">
        <p14:creationId xmlns:p14="http://schemas.microsoft.com/office/powerpoint/2010/main" val="230287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3"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1A79C8-71DC-4611-B0D1-467055F2D4DE}"/>
              </a:ext>
            </a:extLst>
          </p:cNvPr>
          <p:cNvSpPr>
            <a:spLocks noGrp="1"/>
          </p:cNvSpPr>
          <p:nvPr>
            <p:ph type="title"/>
          </p:nvPr>
        </p:nvSpPr>
        <p:spPr/>
        <p:txBody>
          <a:bodyPr/>
          <a:lstStyle/>
          <a:p>
            <a:r>
              <a:rPr lang="en-US" altLang="zh-CN" b="1" dirty="0"/>
              <a:t>SERENA: Overview</a:t>
            </a:r>
            <a:endParaRPr lang="zh-CN" altLang="en-US" b="1" dirty="0"/>
          </a:p>
        </p:txBody>
      </p:sp>
      <p:sp>
        <p:nvSpPr>
          <p:cNvPr id="3" name="Date Placeholder 2">
            <a:extLst>
              <a:ext uri="{FF2B5EF4-FFF2-40B4-BE49-F238E27FC236}">
                <a16:creationId xmlns:a16="http://schemas.microsoft.com/office/drawing/2014/main" id="{698439E3-3C64-4945-A3C8-2A5543363941}"/>
              </a:ext>
            </a:extLst>
          </p:cNvPr>
          <p:cNvSpPr>
            <a:spLocks noGrp="1"/>
          </p:cNvSpPr>
          <p:nvPr>
            <p:ph type="dt" sz="half" idx="10"/>
          </p:nvPr>
        </p:nvSpPr>
        <p:spPr/>
        <p:txBody>
          <a:bodyPr/>
          <a:lstStyle/>
          <a:p>
            <a:fld id="{FD257D40-8845-474C-B504-8F0B14620170}"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40DCF2D8-333C-464C-986C-E81D4C1DA1B4}"/>
              </a:ext>
            </a:extLst>
          </p:cNvPr>
          <p:cNvSpPr>
            <a:spLocks noGrp="1"/>
          </p:cNvSpPr>
          <p:nvPr>
            <p:ph type="ftr" sz="quarter" idx="11"/>
          </p:nvPr>
        </p:nvSpPr>
        <p:spPr/>
        <p:txBody>
          <a:bodyPr/>
          <a:lstStyle/>
          <a:p>
            <a:r>
              <a:rPr lang="sv-SE" altLang="zh-CN"/>
              <a:t>Defense @ GaTech</a:t>
            </a:r>
            <a:endParaRPr lang="zh-CN" altLang="en-US"/>
          </a:p>
        </p:txBody>
      </p:sp>
      <p:sp>
        <p:nvSpPr>
          <p:cNvPr id="9" name="Rectangle 8">
            <a:extLst>
              <a:ext uri="{FF2B5EF4-FFF2-40B4-BE49-F238E27FC236}">
                <a16:creationId xmlns:a16="http://schemas.microsoft.com/office/drawing/2014/main" id="{D213A3CE-8C8B-4441-BC9B-0159E5DCDBB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10" name="Rectangle 9">
            <a:extLst>
              <a:ext uri="{FF2B5EF4-FFF2-40B4-BE49-F238E27FC236}">
                <a16:creationId xmlns:a16="http://schemas.microsoft.com/office/drawing/2014/main" id="{B2BCD931-F602-4BB1-9A78-B2660D97AC12}"/>
              </a:ext>
            </a:extLst>
          </p:cNvPr>
          <p:cNvSpPr/>
          <p:nvPr/>
        </p:nvSpPr>
        <p:spPr>
          <a:xfrm>
            <a:off x="2607254" y="2387"/>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SERENADE</a:t>
            </a:r>
            <a:endParaRPr lang="zh-CN" altLang="en-US" sz="1600" b="1" dirty="0"/>
          </a:p>
        </p:txBody>
      </p:sp>
      <p:sp>
        <p:nvSpPr>
          <p:cNvPr id="11" name="Rectangle 10">
            <a:extLst>
              <a:ext uri="{FF2B5EF4-FFF2-40B4-BE49-F238E27FC236}">
                <a16:creationId xmlns:a16="http://schemas.microsoft.com/office/drawing/2014/main" id="{F2B736AA-0AAE-4A3F-B6EA-87F93345840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12" name="Rectangle 11">
            <a:extLst>
              <a:ext uri="{FF2B5EF4-FFF2-40B4-BE49-F238E27FC236}">
                <a16:creationId xmlns:a16="http://schemas.microsoft.com/office/drawing/2014/main" id="{A0DDA5B0-0B4C-4F27-B263-659A021D5F0A}"/>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0" name="Rectangle: Rounded Corners 19">
            <a:extLst>
              <a:ext uri="{FF2B5EF4-FFF2-40B4-BE49-F238E27FC236}">
                <a16:creationId xmlns:a16="http://schemas.microsoft.com/office/drawing/2014/main" id="{A2E072EC-FED8-4C69-8B5A-500B48F21722}"/>
              </a:ext>
            </a:extLst>
          </p:cNvPr>
          <p:cNvSpPr/>
          <p:nvPr/>
        </p:nvSpPr>
        <p:spPr>
          <a:xfrm>
            <a:off x="638698" y="1859811"/>
            <a:ext cx="8081108" cy="186158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sp>
        <p:nvSpPr>
          <p:cNvPr id="21" name="AutoShape 7">
            <a:extLst>
              <a:ext uri="{FF2B5EF4-FFF2-40B4-BE49-F238E27FC236}">
                <a16:creationId xmlns:a16="http://schemas.microsoft.com/office/drawing/2014/main" id="{DFA2E929-EEA7-41DA-8BEE-58FF03B921D6}"/>
              </a:ext>
            </a:extLst>
          </p:cNvPr>
          <p:cNvSpPr>
            <a:spLocks noChangeArrowheads="1"/>
          </p:cNvSpPr>
          <p:nvPr/>
        </p:nvSpPr>
        <p:spPr bwMode="ltGray">
          <a:xfrm>
            <a:off x="1081346" y="2422729"/>
            <a:ext cx="1750554" cy="559538"/>
          </a:xfrm>
          <a:prstGeom prst="roundRect">
            <a:avLst>
              <a:gd name="adj" fmla="val 11921"/>
            </a:avLst>
          </a:prstGeom>
          <a:solidFill>
            <a:srgbClr val="FF0000">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a:latin typeface="+mn-lt"/>
              </a:rPr>
              <a:t>Arrival graph</a:t>
            </a:r>
          </a:p>
        </p:txBody>
      </p:sp>
      <p:sp>
        <p:nvSpPr>
          <p:cNvPr id="22" name="Arrow: Right 21">
            <a:extLst>
              <a:ext uri="{FF2B5EF4-FFF2-40B4-BE49-F238E27FC236}">
                <a16:creationId xmlns:a16="http://schemas.microsoft.com/office/drawing/2014/main" id="{03B9216E-16B9-4611-B0FB-C4ECFAF44B58}"/>
              </a:ext>
            </a:extLst>
          </p:cNvPr>
          <p:cNvSpPr/>
          <p:nvPr/>
        </p:nvSpPr>
        <p:spPr>
          <a:xfrm>
            <a:off x="2976429" y="2648867"/>
            <a:ext cx="605146" cy="141684"/>
          </a:xfrm>
          <a:prstGeom prst="rightArrow">
            <a:avLst/>
          </a:prstGeom>
          <a:gradFill>
            <a:gsLst>
              <a:gs pos="100000">
                <a:srgbClr val="0070C0"/>
              </a:gs>
              <a:gs pos="0">
                <a:srgbClr val="E3F1FF"/>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utoShape 11">
            <a:extLst>
              <a:ext uri="{FF2B5EF4-FFF2-40B4-BE49-F238E27FC236}">
                <a16:creationId xmlns:a16="http://schemas.microsoft.com/office/drawing/2014/main" id="{5C7DC6B3-E415-4D93-947F-6643DE78D336}"/>
              </a:ext>
            </a:extLst>
          </p:cNvPr>
          <p:cNvSpPr>
            <a:spLocks noChangeArrowheads="1"/>
          </p:cNvSpPr>
          <p:nvPr/>
        </p:nvSpPr>
        <p:spPr bwMode="gray">
          <a:xfrm>
            <a:off x="3670627" y="2458918"/>
            <a:ext cx="1731915" cy="523349"/>
          </a:xfrm>
          <a:prstGeom prst="roundRect">
            <a:avLst>
              <a:gd name="adj" fmla="val 11921"/>
            </a:avLst>
          </a:prstGeom>
          <a:solidFill>
            <a:srgbClr val="FF0000">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Full matching</a:t>
            </a:r>
          </a:p>
        </p:txBody>
      </p:sp>
      <p:sp>
        <p:nvSpPr>
          <p:cNvPr id="24" name="AutoShape 14">
            <a:extLst>
              <a:ext uri="{FF2B5EF4-FFF2-40B4-BE49-F238E27FC236}">
                <a16:creationId xmlns:a16="http://schemas.microsoft.com/office/drawing/2014/main" id="{8BE0F7D4-BAA1-4BCF-A688-0C30667C3446}"/>
              </a:ext>
            </a:extLst>
          </p:cNvPr>
          <p:cNvSpPr>
            <a:spLocks noChangeArrowheads="1"/>
          </p:cNvSpPr>
          <p:nvPr/>
        </p:nvSpPr>
        <p:spPr bwMode="gray">
          <a:xfrm>
            <a:off x="1081346" y="3081137"/>
            <a:ext cx="4321199" cy="536426"/>
          </a:xfrm>
          <a:prstGeom prst="roundRect">
            <a:avLst>
              <a:gd name="adj" fmla="val 11921"/>
            </a:avLst>
          </a:prstGeom>
          <a:solidFill>
            <a:srgbClr val="92D050"/>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Matching in the previous time slot</a:t>
            </a:r>
          </a:p>
        </p:txBody>
      </p:sp>
      <p:sp>
        <p:nvSpPr>
          <p:cNvPr id="25" name="Freeform 5">
            <a:extLst>
              <a:ext uri="{FF2B5EF4-FFF2-40B4-BE49-F238E27FC236}">
                <a16:creationId xmlns:a16="http://schemas.microsoft.com/office/drawing/2014/main" id="{35B1AD00-68C9-4FEC-B848-446D3EB84749}"/>
              </a:ext>
            </a:extLst>
          </p:cNvPr>
          <p:cNvSpPr>
            <a:spLocks/>
          </p:cNvSpPr>
          <p:nvPr/>
        </p:nvSpPr>
        <p:spPr bwMode="gray">
          <a:xfrm rot="16200000" flipH="1">
            <a:off x="5999042" y="2174695"/>
            <a:ext cx="45156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sp>
        <p:nvSpPr>
          <p:cNvPr id="26" name="Freeform 3">
            <a:extLst>
              <a:ext uri="{FF2B5EF4-FFF2-40B4-BE49-F238E27FC236}">
                <a16:creationId xmlns:a16="http://schemas.microsoft.com/office/drawing/2014/main" id="{CD3D743A-BE6F-4455-B383-4FC3848987FB}"/>
              </a:ext>
            </a:extLst>
          </p:cNvPr>
          <p:cNvSpPr>
            <a:spLocks/>
          </p:cNvSpPr>
          <p:nvPr/>
        </p:nvSpPr>
        <p:spPr bwMode="gray">
          <a:xfrm rot="16200000">
            <a:off x="6068961" y="2572550"/>
            <a:ext cx="319545" cy="138417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grpSp>
        <p:nvGrpSpPr>
          <p:cNvPr id="27" name="Group 13">
            <a:extLst>
              <a:ext uri="{FF2B5EF4-FFF2-40B4-BE49-F238E27FC236}">
                <a16:creationId xmlns:a16="http://schemas.microsoft.com/office/drawing/2014/main" id="{43607B69-383E-4B85-B402-073F63367D47}"/>
              </a:ext>
            </a:extLst>
          </p:cNvPr>
          <p:cNvGrpSpPr>
            <a:grpSpLocks/>
          </p:cNvGrpSpPr>
          <p:nvPr/>
        </p:nvGrpSpPr>
        <p:grpSpPr bwMode="auto">
          <a:xfrm>
            <a:off x="7009874" y="2603248"/>
            <a:ext cx="1457486" cy="920074"/>
            <a:chOff x="4320" y="1133"/>
            <a:chExt cx="443" cy="417"/>
          </a:xfrm>
          <a:solidFill>
            <a:schemeClr val="bg2">
              <a:lumMod val="75000"/>
            </a:schemeClr>
          </a:solidFill>
        </p:grpSpPr>
        <p:sp>
          <p:nvSpPr>
            <p:cNvPr id="28" name="AutoShape 14">
              <a:extLst>
                <a:ext uri="{FF2B5EF4-FFF2-40B4-BE49-F238E27FC236}">
                  <a16:creationId xmlns:a16="http://schemas.microsoft.com/office/drawing/2014/main" id="{33577A77-DB4D-4C90-B22B-0A904ACE07C2}"/>
                </a:ext>
              </a:extLst>
            </p:cNvPr>
            <p:cNvSpPr>
              <a:spLocks noChangeArrowheads="1"/>
            </p:cNvSpPr>
            <p:nvPr/>
          </p:nvSpPr>
          <p:spPr bwMode="gray">
            <a:xfrm>
              <a:off x="4320" y="1133"/>
              <a:ext cx="443" cy="417"/>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Final </a:t>
              </a:r>
            </a:p>
            <a:p>
              <a:pPr algn="ctr"/>
              <a:r>
                <a:rPr lang="en-US" sz="2000" dirty="0"/>
                <a:t>Matching</a:t>
              </a:r>
              <a:endParaRPr lang="en-US" dirty="0"/>
            </a:p>
          </p:txBody>
        </p:sp>
        <p:sp>
          <p:nvSpPr>
            <p:cNvPr id="29" name="Freeform 15">
              <a:extLst>
                <a:ext uri="{FF2B5EF4-FFF2-40B4-BE49-F238E27FC236}">
                  <a16:creationId xmlns:a16="http://schemas.microsoft.com/office/drawing/2014/main" id="{B61AD2FD-F655-431C-89B3-50197D54428C}"/>
                </a:ext>
              </a:extLst>
            </p:cNvPr>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grpSp>
        <p:nvGrpSpPr>
          <p:cNvPr id="6" name="Group 5">
            <a:extLst>
              <a:ext uri="{FF2B5EF4-FFF2-40B4-BE49-F238E27FC236}">
                <a16:creationId xmlns:a16="http://schemas.microsoft.com/office/drawing/2014/main" id="{A52C7758-66A2-4D29-9C9B-AA4DC3B150FD}"/>
              </a:ext>
            </a:extLst>
          </p:cNvPr>
          <p:cNvGrpSpPr/>
          <p:nvPr/>
        </p:nvGrpSpPr>
        <p:grpSpPr>
          <a:xfrm>
            <a:off x="3272373" y="1548179"/>
            <a:ext cx="2886075" cy="523220"/>
            <a:chOff x="3262325" y="1487573"/>
            <a:chExt cx="2886075" cy="523220"/>
          </a:xfrm>
        </p:grpSpPr>
        <p:grpSp>
          <p:nvGrpSpPr>
            <p:cNvPr id="32" name="Group 3">
              <a:extLst>
                <a:ext uri="{FF2B5EF4-FFF2-40B4-BE49-F238E27FC236}">
                  <a16:creationId xmlns:a16="http://schemas.microsoft.com/office/drawing/2014/main" id="{009EDB97-F59D-41F2-B1FA-9C30AAC18C19}"/>
                </a:ext>
              </a:extLst>
            </p:cNvPr>
            <p:cNvGrpSpPr>
              <a:grpSpLocks/>
            </p:cNvGrpSpPr>
            <p:nvPr/>
          </p:nvGrpSpPr>
          <p:grpSpPr bwMode="auto">
            <a:xfrm>
              <a:off x="3262325" y="1537031"/>
              <a:ext cx="2886075" cy="444500"/>
              <a:chOff x="624" y="672"/>
              <a:chExt cx="1773" cy="240"/>
            </a:xfrm>
            <a:solidFill>
              <a:schemeClr val="accent1">
                <a:lumMod val="40000"/>
                <a:lumOff val="60000"/>
              </a:schemeClr>
            </a:solidFill>
          </p:grpSpPr>
          <p:sp>
            <p:nvSpPr>
              <p:cNvPr id="35" name="AutoShape 4">
                <a:extLst>
                  <a:ext uri="{FF2B5EF4-FFF2-40B4-BE49-F238E27FC236}">
                    <a16:creationId xmlns:a16="http://schemas.microsoft.com/office/drawing/2014/main" id="{E892A3E4-E2F8-453F-B75C-A6538A2EACC0}"/>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1" name="AutoShape 5">
                <a:extLst>
                  <a:ext uri="{FF2B5EF4-FFF2-40B4-BE49-F238E27FC236}">
                    <a16:creationId xmlns:a16="http://schemas.microsoft.com/office/drawing/2014/main" id="{70CBA96A-7F69-4A93-9436-25E975322BFE}"/>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43" name="Rectangle 26">
              <a:extLst>
                <a:ext uri="{FF2B5EF4-FFF2-40B4-BE49-F238E27FC236}">
                  <a16:creationId xmlns:a16="http://schemas.microsoft.com/office/drawing/2014/main" id="{0C7FF5BD-005B-47AF-93C4-FBE2F5D3D0AB}"/>
                </a:ext>
              </a:extLst>
            </p:cNvPr>
            <p:cNvSpPr>
              <a:spLocks noChangeArrowheads="1"/>
            </p:cNvSpPr>
            <p:nvPr/>
          </p:nvSpPr>
          <p:spPr bwMode="white">
            <a:xfrm>
              <a:off x="3963813" y="1487573"/>
              <a:ext cx="1483099" cy="523220"/>
            </a:xfrm>
            <a:prstGeom prst="rect">
              <a:avLst/>
            </a:prstGeom>
            <a:noFill/>
            <a:ln>
              <a:noFill/>
            </a:ln>
            <a:effectLst/>
          </p:spPr>
          <p:txBody>
            <a:bodyPr wrap="none">
              <a:spAutoFit/>
            </a:bodyPr>
            <a:lstStyle/>
            <a:p>
              <a:pPr algn="ctr"/>
              <a:r>
                <a:rPr lang="en-US" altLang="zh-CN" sz="2800" b="1" dirty="0">
                  <a:ea typeface="宋体" panose="02010600030101010101" pitchFamily="2" charset="-122"/>
                </a:rPr>
                <a:t>SERENA</a:t>
              </a:r>
            </a:p>
          </p:txBody>
        </p:sp>
      </p:grpSp>
      <p:sp>
        <p:nvSpPr>
          <p:cNvPr id="30" name="Rectangle 29">
            <a:extLst>
              <a:ext uri="{FF2B5EF4-FFF2-40B4-BE49-F238E27FC236}">
                <a16:creationId xmlns:a16="http://schemas.microsoft.com/office/drawing/2014/main" id="{517D099D-E9EF-4953-9E32-E23B374A78A5}"/>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3" name="Slide Number Placeholder 12">
            <a:extLst>
              <a:ext uri="{FF2B5EF4-FFF2-40B4-BE49-F238E27FC236}">
                <a16:creationId xmlns:a16="http://schemas.microsoft.com/office/drawing/2014/main" id="{3C5D4C7C-843C-498A-A162-26F3632D683D}"/>
              </a:ext>
            </a:extLst>
          </p:cNvPr>
          <p:cNvSpPr>
            <a:spLocks noGrp="1"/>
          </p:cNvSpPr>
          <p:nvPr>
            <p:ph type="sldNum" sz="quarter" idx="12"/>
          </p:nvPr>
        </p:nvSpPr>
        <p:spPr/>
        <p:txBody>
          <a:bodyPr/>
          <a:lstStyle/>
          <a:p>
            <a:fld id="{25711CE1-5A3A-4555-AFFF-2018F0E14892}" type="slidenum">
              <a:rPr lang="zh-CN" altLang="en-US" smtClean="0"/>
              <a:pPr/>
              <a:t>18</a:t>
            </a:fld>
            <a:r>
              <a:rPr lang="en-US" altLang="zh-CN"/>
              <a:t>/51</a:t>
            </a:r>
            <a:endParaRPr lang="zh-CN" altLang="en-US" dirty="0"/>
          </a:p>
        </p:txBody>
      </p:sp>
    </p:spTree>
    <p:extLst>
      <p:ext uri="{BB962C8B-B14F-4D97-AF65-F5344CB8AC3E}">
        <p14:creationId xmlns:p14="http://schemas.microsoft.com/office/powerpoint/2010/main" val="30663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1A79C8-71DC-4611-B0D1-467055F2D4DE}"/>
              </a:ext>
            </a:extLst>
          </p:cNvPr>
          <p:cNvSpPr>
            <a:spLocks noGrp="1"/>
          </p:cNvSpPr>
          <p:nvPr>
            <p:ph type="title"/>
          </p:nvPr>
        </p:nvSpPr>
        <p:spPr/>
        <p:txBody>
          <a:bodyPr/>
          <a:lstStyle/>
          <a:p>
            <a:r>
              <a:rPr lang="en-US" altLang="zh-CN" b="1" dirty="0"/>
              <a:t>SERENADE: Overview</a:t>
            </a:r>
            <a:endParaRPr lang="zh-CN" altLang="en-US" b="1" dirty="0"/>
          </a:p>
        </p:txBody>
      </p:sp>
      <p:sp>
        <p:nvSpPr>
          <p:cNvPr id="3" name="Date Placeholder 2">
            <a:extLst>
              <a:ext uri="{FF2B5EF4-FFF2-40B4-BE49-F238E27FC236}">
                <a16:creationId xmlns:a16="http://schemas.microsoft.com/office/drawing/2014/main" id="{698439E3-3C64-4945-A3C8-2A5543363941}"/>
              </a:ext>
            </a:extLst>
          </p:cNvPr>
          <p:cNvSpPr>
            <a:spLocks noGrp="1"/>
          </p:cNvSpPr>
          <p:nvPr>
            <p:ph type="dt" sz="half" idx="10"/>
          </p:nvPr>
        </p:nvSpPr>
        <p:spPr/>
        <p:txBody>
          <a:bodyPr/>
          <a:lstStyle/>
          <a:p>
            <a:fld id="{EC108EA1-C825-4029-A32B-692AB89487DD}"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40DCF2D8-333C-464C-986C-E81D4C1DA1B4}"/>
              </a:ext>
            </a:extLst>
          </p:cNvPr>
          <p:cNvSpPr>
            <a:spLocks noGrp="1"/>
          </p:cNvSpPr>
          <p:nvPr>
            <p:ph type="ftr" sz="quarter" idx="11"/>
          </p:nvPr>
        </p:nvSpPr>
        <p:spPr/>
        <p:txBody>
          <a:bodyPr/>
          <a:lstStyle/>
          <a:p>
            <a:r>
              <a:rPr lang="sv-SE" altLang="zh-CN"/>
              <a:t>Defense @ GaTech</a:t>
            </a:r>
            <a:endParaRPr lang="zh-CN" altLang="en-US"/>
          </a:p>
        </p:txBody>
      </p:sp>
      <p:sp>
        <p:nvSpPr>
          <p:cNvPr id="9" name="Rectangle 8">
            <a:extLst>
              <a:ext uri="{FF2B5EF4-FFF2-40B4-BE49-F238E27FC236}">
                <a16:creationId xmlns:a16="http://schemas.microsoft.com/office/drawing/2014/main" id="{D213A3CE-8C8B-4441-BC9B-0159E5DCDBB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10" name="Rectangle 9">
            <a:extLst>
              <a:ext uri="{FF2B5EF4-FFF2-40B4-BE49-F238E27FC236}">
                <a16:creationId xmlns:a16="http://schemas.microsoft.com/office/drawing/2014/main" id="{B2BCD931-F602-4BB1-9A78-B2660D97AC12}"/>
              </a:ext>
            </a:extLst>
          </p:cNvPr>
          <p:cNvSpPr/>
          <p:nvPr/>
        </p:nvSpPr>
        <p:spPr>
          <a:xfrm>
            <a:off x="2607254" y="2387"/>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SERENADE</a:t>
            </a:r>
            <a:endParaRPr lang="zh-CN" altLang="en-US" sz="1600" b="1" dirty="0"/>
          </a:p>
        </p:txBody>
      </p:sp>
      <p:sp>
        <p:nvSpPr>
          <p:cNvPr id="11" name="Rectangle 10">
            <a:extLst>
              <a:ext uri="{FF2B5EF4-FFF2-40B4-BE49-F238E27FC236}">
                <a16:creationId xmlns:a16="http://schemas.microsoft.com/office/drawing/2014/main" id="{F2B736AA-0AAE-4A3F-B6EA-87F93345840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12" name="Rectangle 11">
            <a:extLst>
              <a:ext uri="{FF2B5EF4-FFF2-40B4-BE49-F238E27FC236}">
                <a16:creationId xmlns:a16="http://schemas.microsoft.com/office/drawing/2014/main" id="{A0DDA5B0-0B4C-4F27-B263-659A021D5F0A}"/>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0" name="Rectangle: Rounded Corners 19">
            <a:extLst>
              <a:ext uri="{FF2B5EF4-FFF2-40B4-BE49-F238E27FC236}">
                <a16:creationId xmlns:a16="http://schemas.microsoft.com/office/drawing/2014/main" id="{A2E072EC-FED8-4C69-8B5A-500B48F21722}"/>
              </a:ext>
            </a:extLst>
          </p:cNvPr>
          <p:cNvSpPr/>
          <p:nvPr/>
        </p:nvSpPr>
        <p:spPr>
          <a:xfrm>
            <a:off x="628650" y="1748413"/>
            <a:ext cx="8081108" cy="191237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sp>
        <p:nvSpPr>
          <p:cNvPr id="21" name="AutoShape 7">
            <a:extLst>
              <a:ext uri="{FF2B5EF4-FFF2-40B4-BE49-F238E27FC236}">
                <a16:creationId xmlns:a16="http://schemas.microsoft.com/office/drawing/2014/main" id="{DFA2E929-EEA7-41DA-8BEE-58FF03B921D6}"/>
              </a:ext>
            </a:extLst>
          </p:cNvPr>
          <p:cNvSpPr>
            <a:spLocks noChangeArrowheads="1"/>
          </p:cNvSpPr>
          <p:nvPr/>
        </p:nvSpPr>
        <p:spPr bwMode="ltGray">
          <a:xfrm>
            <a:off x="1071298" y="2362123"/>
            <a:ext cx="1750554" cy="559538"/>
          </a:xfrm>
          <a:prstGeom prst="roundRect">
            <a:avLst>
              <a:gd name="adj" fmla="val 11921"/>
            </a:avLst>
          </a:prstGeom>
          <a:solidFill>
            <a:srgbClr val="FF0000">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a:latin typeface="+mn-lt"/>
              </a:rPr>
              <a:t>Arrival graph</a:t>
            </a:r>
          </a:p>
        </p:txBody>
      </p:sp>
      <p:sp>
        <p:nvSpPr>
          <p:cNvPr id="22" name="Arrow: Right 21">
            <a:extLst>
              <a:ext uri="{FF2B5EF4-FFF2-40B4-BE49-F238E27FC236}">
                <a16:creationId xmlns:a16="http://schemas.microsoft.com/office/drawing/2014/main" id="{03B9216E-16B9-4611-B0FB-C4ECFAF44B58}"/>
              </a:ext>
            </a:extLst>
          </p:cNvPr>
          <p:cNvSpPr/>
          <p:nvPr/>
        </p:nvSpPr>
        <p:spPr>
          <a:xfrm>
            <a:off x="2966381" y="2588261"/>
            <a:ext cx="605146" cy="141684"/>
          </a:xfrm>
          <a:prstGeom prst="rightArrow">
            <a:avLst/>
          </a:prstGeom>
          <a:gradFill>
            <a:gsLst>
              <a:gs pos="100000">
                <a:srgbClr val="0070C0"/>
              </a:gs>
              <a:gs pos="0">
                <a:srgbClr val="E3F1FF"/>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utoShape 11">
            <a:extLst>
              <a:ext uri="{FF2B5EF4-FFF2-40B4-BE49-F238E27FC236}">
                <a16:creationId xmlns:a16="http://schemas.microsoft.com/office/drawing/2014/main" id="{5C7DC6B3-E415-4D93-947F-6643DE78D336}"/>
              </a:ext>
            </a:extLst>
          </p:cNvPr>
          <p:cNvSpPr>
            <a:spLocks noChangeArrowheads="1"/>
          </p:cNvSpPr>
          <p:nvPr/>
        </p:nvSpPr>
        <p:spPr bwMode="gray">
          <a:xfrm>
            <a:off x="3660579" y="2398312"/>
            <a:ext cx="1731915" cy="523349"/>
          </a:xfrm>
          <a:prstGeom prst="roundRect">
            <a:avLst>
              <a:gd name="adj" fmla="val 11921"/>
            </a:avLst>
          </a:prstGeom>
          <a:solidFill>
            <a:srgbClr val="FF0000">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Full matching</a:t>
            </a:r>
          </a:p>
        </p:txBody>
      </p:sp>
      <p:sp>
        <p:nvSpPr>
          <p:cNvPr id="24" name="AutoShape 14">
            <a:extLst>
              <a:ext uri="{FF2B5EF4-FFF2-40B4-BE49-F238E27FC236}">
                <a16:creationId xmlns:a16="http://schemas.microsoft.com/office/drawing/2014/main" id="{8BE0F7D4-BAA1-4BCF-A688-0C30667C3446}"/>
              </a:ext>
            </a:extLst>
          </p:cNvPr>
          <p:cNvSpPr>
            <a:spLocks noChangeArrowheads="1"/>
          </p:cNvSpPr>
          <p:nvPr/>
        </p:nvSpPr>
        <p:spPr bwMode="gray">
          <a:xfrm>
            <a:off x="1071298" y="3020531"/>
            <a:ext cx="4321199" cy="536426"/>
          </a:xfrm>
          <a:prstGeom prst="roundRect">
            <a:avLst>
              <a:gd name="adj" fmla="val 11921"/>
            </a:avLst>
          </a:prstGeom>
          <a:solidFill>
            <a:srgbClr val="92D050"/>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Matching in the previous time slot</a:t>
            </a:r>
          </a:p>
        </p:txBody>
      </p:sp>
      <p:sp>
        <p:nvSpPr>
          <p:cNvPr id="25" name="Freeform 5">
            <a:extLst>
              <a:ext uri="{FF2B5EF4-FFF2-40B4-BE49-F238E27FC236}">
                <a16:creationId xmlns:a16="http://schemas.microsoft.com/office/drawing/2014/main" id="{35B1AD00-68C9-4FEC-B848-446D3EB84749}"/>
              </a:ext>
            </a:extLst>
          </p:cNvPr>
          <p:cNvSpPr>
            <a:spLocks/>
          </p:cNvSpPr>
          <p:nvPr/>
        </p:nvSpPr>
        <p:spPr bwMode="gray">
          <a:xfrm rot="16200000" flipH="1">
            <a:off x="5988994" y="2114089"/>
            <a:ext cx="45156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sp>
        <p:nvSpPr>
          <p:cNvPr id="26" name="Freeform 3">
            <a:extLst>
              <a:ext uri="{FF2B5EF4-FFF2-40B4-BE49-F238E27FC236}">
                <a16:creationId xmlns:a16="http://schemas.microsoft.com/office/drawing/2014/main" id="{CD3D743A-BE6F-4455-B383-4FC3848987FB}"/>
              </a:ext>
            </a:extLst>
          </p:cNvPr>
          <p:cNvSpPr>
            <a:spLocks/>
          </p:cNvSpPr>
          <p:nvPr/>
        </p:nvSpPr>
        <p:spPr bwMode="gray">
          <a:xfrm rot="16200000">
            <a:off x="6058913" y="2511944"/>
            <a:ext cx="319545" cy="138417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grpSp>
        <p:nvGrpSpPr>
          <p:cNvPr id="27" name="Group 13">
            <a:extLst>
              <a:ext uri="{FF2B5EF4-FFF2-40B4-BE49-F238E27FC236}">
                <a16:creationId xmlns:a16="http://schemas.microsoft.com/office/drawing/2014/main" id="{43607B69-383E-4B85-B402-073F63367D47}"/>
              </a:ext>
            </a:extLst>
          </p:cNvPr>
          <p:cNvGrpSpPr>
            <a:grpSpLocks/>
          </p:cNvGrpSpPr>
          <p:nvPr/>
        </p:nvGrpSpPr>
        <p:grpSpPr bwMode="auto">
          <a:xfrm>
            <a:off x="6999826" y="2542642"/>
            <a:ext cx="1457486" cy="920074"/>
            <a:chOff x="4320" y="1133"/>
            <a:chExt cx="443" cy="417"/>
          </a:xfrm>
          <a:solidFill>
            <a:schemeClr val="bg2">
              <a:lumMod val="75000"/>
            </a:schemeClr>
          </a:solidFill>
        </p:grpSpPr>
        <p:sp>
          <p:nvSpPr>
            <p:cNvPr id="28" name="AutoShape 14">
              <a:extLst>
                <a:ext uri="{FF2B5EF4-FFF2-40B4-BE49-F238E27FC236}">
                  <a16:creationId xmlns:a16="http://schemas.microsoft.com/office/drawing/2014/main" id="{33577A77-DB4D-4C90-B22B-0A904ACE07C2}"/>
                </a:ext>
              </a:extLst>
            </p:cNvPr>
            <p:cNvSpPr>
              <a:spLocks noChangeArrowheads="1"/>
            </p:cNvSpPr>
            <p:nvPr/>
          </p:nvSpPr>
          <p:spPr bwMode="gray">
            <a:xfrm>
              <a:off x="4320" y="1133"/>
              <a:ext cx="443" cy="417"/>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Final </a:t>
              </a:r>
            </a:p>
            <a:p>
              <a:pPr algn="ctr"/>
              <a:r>
                <a:rPr lang="en-US" sz="2000" dirty="0"/>
                <a:t>Matching</a:t>
              </a:r>
              <a:endParaRPr lang="en-US" dirty="0"/>
            </a:p>
          </p:txBody>
        </p:sp>
        <p:sp>
          <p:nvSpPr>
            <p:cNvPr id="29" name="Freeform 15">
              <a:extLst>
                <a:ext uri="{FF2B5EF4-FFF2-40B4-BE49-F238E27FC236}">
                  <a16:creationId xmlns:a16="http://schemas.microsoft.com/office/drawing/2014/main" id="{B61AD2FD-F655-431C-89B3-50197D54428C}"/>
                </a:ext>
              </a:extLst>
            </p:cNvPr>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33" name="Thought Bubble: Cloud 32">
            <a:extLst>
              <a:ext uri="{FF2B5EF4-FFF2-40B4-BE49-F238E27FC236}">
                <a16:creationId xmlns:a16="http://schemas.microsoft.com/office/drawing/2014/main" id="{5B12F5EC-0D9C-4F4B-8604-7913143B5965}"/>
              </a:ext>
            </a:extLst>
          </p:cNvPr>
          <p:cNvSpPr/>
          <p:nvPr/>
        </p:nvSpPr>
        <p:spPr>
          <a:xfrm>
            <a:off x="1029080" y="1797052"/>
            <a:ext cx="2299670" cy="554165"/>
          </a:xfrm>
          <a:prstGeom prst="cloudCallout">
            <a:avLst>
              <a:gd name="adj1" fmla="val 54006"/>
              <a:gd name="adj2" fmla="val 10475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Easy to parallelize</a:t>
            </a:r>
            <a:endParaRPr lang="zh-CN" altLang="en-US" dirty="0">
              <a:ln>
                <a:solidFill>
                  <a:schemeClr val="tx1"/>
                </a:solidFill>
              </a:ln>
              <a:solidFill>
                <a:schemeClr val="tx1"/>
              </a:solidFill>
            </a:endParaRPr>
          </a:p>
        </p:txBody>
      </p:sp>
      <p:sp>
        <p:nvSpPr>
          <p:cNvPr id="34" name="Thought Bubble: Cloud 33">
            <a:extLst>
              <a:ext uri="{FF2B5EF4-FFF2-40B4-BE49-F238E27FC236}">
                <a16:creationId xmlns:a16="http://schemas.microsoft.com/office/drawing/2014/main" id="{F24B454F-E575-45B7-A112-45F851B7A3D9}"/>
              </a:ext>
            </a:extLst>
          </p:cNvPr>
          <p:cNvSpPr/>
          <p:nvPr/>
        </p:nvSpPr>
        <p:spPr>
          <a:xfrm>
            <a:off x="6127238" y="1810162"/>
            <a:ext cx="2152097" cy="559773"/>
          </a:xfrm>
          <a:prstGeom prst="cloudCallout">
            <a:avLst>
              <a:gd name="adj1" fmla="val -51422"/>
              <a:gd name="adj2" fmla="val 14668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Hard to parallelize</a:t>
            </a:r>
            <a:endParaRPr lang="zh-CN" altLang="en-US" dirty="0">
              <a:ln>
                <a:solidFill>
                  <a:schemeClr val="tx1"/>
                </a:solidFill>
              </a:ln>
              <a:solidFill>
                <a:schemeClr val="tx1"/>
              </a:solidFill>
            </a:endParaRPr>
          </a:p>
        </p:txBody>
      </p:sp>
      <p:sp>
        <p:nvSpPr>
          <p:cNvPr id="36" name="Rectangle: Rounded Corners 35">
            <a:extLst>
              <a:ext uri="{FF2B5EF4-FFF2-40B4-BE49-F238E27FC236}">
                <a16:creationId xmlns:a16="http://schemas.microsoft.com/office/drawing/2014/main" id="{67A5E051-468B-41EE-8472-44164399908D}"/>
              </a:ext>
            </a:extLst>
          </p:cNvPr>
          <p:cNvSpPr/>
          <p:nvPr/>
        </p:nvSpPr>
        <p:spPr>
          <a:xfrm>
            <a:off x="638698" y="4028080"/>
            <a:ext cx="8081108" cy="212409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sp>
        <p:nvSpPr>
          <p:cNvPr id="37" name="Rectangle 3">
            <a:extLst>
              <a:ext uri="{FF2B5EF4-FFF2-40B4-BE49-F238E27FC236}">
                <a16:creationId xmlns:a16="http://schemas.microsoft.com/office/drawing/2014/main" id="{5094C46B-DFA3-4853-8080-228E03F15F1E}"/>
              </a:ext>
            </a:extLst>
          </p:cNvPr>
          <p:cNvSpPr>
            <a:spLocks noChangeArrowheads="1"/>
          </p:cNvSpPr>
          <p:nvPr/>
        </p:nvSpPr>
        <p:spPr bwMode="gray">
          <a:xfrm>
            <a:off x="850760" y="4365730"/>
            <a:ext cx="7740650" cy="619125"/>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 name="Group 4">
            <a:extLst>
              <a:ext uri="{FF2B5EF4-FFF2-40B4-BE49-F238E27FC236}">
                <a16:creationId xmlns:a16="http://schemas.microsoft.com/office/drawing/2014/main" id="{1BABB3AF-D30E-43ED-9BD1-24438E4442EA}"/>
              </a:ext>
            </a:extLst>
          </p:cNvPr>
          <p:cNvGrpSpPr>
            <a:grpSpLocks/>
          </p:cNvGrpSpPr>
          <p:nvPr/>
        </p:nvGrpSpPr>
        <p:grpSpPr bwMode="auto">
          <a:xfrm>
            <a:off x="850760" y="4371167"/>
            <a:ext cx="3731288" cy="619125"/>
            <a:chOff x="404" y="1980"/>
            <a:chExt cx="1294" cy="298"/>
          </a:xfrm>
          <a:solidFill>
            <a:schemeClr val="accent1"/>
          </a:solidFill>
        </p:grpSpPr>
        <p:sp>
          <p:nvSpPr>
            <p:cNvPr id="39" name="Rectangle 5">
              <a:extLst>
                <a:ext uri="{FF2B5EF4-FFF2-40B4-BE49-F238E27FC236}">
                  <a16:creationId xmlns:a16="http://schemas.microsoft.com/office/drawing/2014/main" id="{05F0CADA-9F28-4C90-9D61-ACB51A2BD145}"/>
                </a:ext>
              </a:extLst>
            </p:cNvPr>
            <p:cNvSpPr>
              <a:spLocks noChangeArrowheads="1"/>
            </p:cNvSpPr>
            <p:nvPr/>
          </p:nvSpPr>
          <p:spPr bwMode="invGray">
            <a:xfrm>
              <a:off x="404" y="1980"/>
              <a:ext cx="1205" cy="298"/>
            </a:xfrm>
            <a:prstGeom prst="rect">
              <a:avLst/>
            </a:prstGeom>
            <a:grpFill/>
            <a:ln>
              <a:noFill/>
            </a:ln>
            <a:effectLst>
              <a:outerShdw dist="63500" algn="ctr" rotWithShape="0">
                <a:schemeClr val="tx1">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40" name="AutoShape 6">
              <a:extLst>
                <a:ext uri="{FF2B5EF4-FFF2-40B4-BE49-F238E27FC236}">
                  <a16:creationId xmlns:a16="http://schemas.microsoft.com/office/drawing/2014/main" id="{CAF18F28-65C5-4FAF-9A3A-1AC9D595F0F5}"/>
                </a:ext>
              </a:extLst>
            </p:cNvPr>
            <p:cNvSpPr>
              <a:spLocks noChangeArrowheads="1"/>
            </p:cNvSpPr>
            <p:nvPr/>
          </p:nvSpPr>
          <p:spPr bwMode="invGray">
            <a:xfrm rot="5400000">
              <a:off x="1568" y="2072"/>
              <a:ext cx="139" cy="120"/>
            </a:xfrm>
            <a:prstGeom prst="triangle">
              <a:avLst>
                <a:gd name="adj" fmla="val 50000"/>
              </a:avLst>
            </a:prstGeom>
            <a:grpFill/>
            <a:ln>
              <a:noFill/>
            </a:ln>
            <a:effectLst>
              <a:outerShdw dist="63500" algn="ctr" rotWithShape="0">
                <a:schemeClr val="tx1">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sp>
        <p:nvSpPr>
          <p:cNvPr id="42" name="Rectangle 8">
            <a:extLst>
              <a:ext uri="{FF2B5EF4-FFF2-40B4-BE49-F238E27FC236}">
                <a16:creationId xmlns:a16="http://schemas.microsoft.com/office/drawing/2014/main" id="{141F0C80-6378-47E1-BA89-A04D495F8D1D}"/>
              </a:ext>
            </a:extLst>
          </p:cNvPr>
          <p:cNvSpPr>
            <a:spLocks noChangeArrowheads="1"/>
          </p:cNvSpPr>
          <p:nvPr/>
        </p:nvSpPr>
        <p:spPr bwMode="gray">
          <a:xfrm>
            <a:off x="872984" y="4477530"/>
            <a:ext cx="3361597" cy="400110"/>
          </a:xfrm>
          <a:prstGeom prst="rect">
            <a:avLst/>
          </a:prstGeom>
          <a:noFill/>
          <a:ln w="9525" algn="ctr">
            <a:noFill/>
            <a:miter lim="800000"/>
            <a:headEnd/>
            <a:tailEnd/>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Lst>
        </p:spPr>
        <p:txBody>
          <a:bodyPr wrap="square">
            <a:spAutoFit/>
          </a:bodyPr>
          <a:lstStyle/>
          <a:p>
            <a:pPr algn="ctr"/>
            <a:r>
              <a:rPr lang="en-US" altLang="zh-CN" sz="2000" dirty="0"/>
              <a:t>Knowledge Discovery</a:t>
            </a:r>
          </a:p>
        </p:txBody>
      </p:sp>
      <p:sp>
        <p:nvSpPr>
          <p:cNvPr id="57" name="Rectangle 8">
            <a:extLst>
              <a:ext uri="{FF2B5EF4-FFF2-40B4-BE49-F238E27FC236}">
                <a16:creationId xmlns:a16="http://schemas.microsoft.com/office/drawing/2014/main" id="{B8B7FD02-E324-43E2-9396-E27E219E7545}"/>
              </a:ext>
            </a:extLst>
          </p:cNvPr>
          <p:cNvSpPr>
            <a:spLocks noChangeArrowheads="1"/>
          </p:cNvSpPr>
          <p:nvPr/>
        </p:nvSpPr>
        <p:spPr bwMode="gray">
          <a:xfrm>
            <a:off x="4536584" y="4476854"/>
            <a:ext cx="3632726"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eaLnBrk="0" hangingPunct="0"/>
            <a:r>
              <a:rPr lang="en-US" altLang="zh-CN" sz="2000" dirty="0">
                <a:ea typeface="宋体" panose="02010600030101010101" pitchFamily="2" charset="-122"/>
                <a:cs typeface="Arial" panose="020B0604020202020204" pitchFamily="34" charset="0"/>
              </a:rPr>
              <a:t>(Distributed) Binary Search</a:t>
            </a:r>
          </a:p>
        </p:txBody>
      </p:sp>
      <mc:AlternateContent xmlns:mc="http://schemas.openxmlformats.org/markup-compatibility/2006" xmlns:a14="http://schemas.microsoft.com/office/drawing/2010/main">
        <mc:Choice Requires="a14">
          <p:sp>
            <p:nvSpPr>
              <p:cNvPr id="58" name="Text Box 24">
                <a:extLst>
                  <a:ext uri="{FF2B5EF4-FFF2-40B4-BE49-F238E27FC236}">
                    <a16:creationId xmlns:a16="http://schemas.microsoft.com/office/drawing/2014/main" id="{C488EBC9-9FB6-4B21-8F44-79387B6254CB}"/>
                  </a:ext>
                </a:extLst>
              </p:cNvPr>
              <p:cNvSpPr txBox="1">
                <a:spLocks noChangeArrowheads="1"/>
              </p:cNvSpPr>
              <p:nvPr/>
            </p:nvSpPr>
            <p:spPr bwMode="gray">
              <a:xfrm>
                <a:off x="874209" y="5055331"/>
                <a:ext cx="3567161" cy="1061829"/>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zh-CN" dirty="0">
                    <a:solidFill>
                      <a:srgbClr val="000000"/>
                    </a:solidFill>
                    <a:ea typeface="宋体" panose="02010600030101010101" pitchFamily="2" charset="-122"/>
                    <a:cs typeface="Arial" panose="020B0604020202020204" pitchFamily="34" charset="0"/>
                  </a:rPr>
                  <a:t> gather information at each input port</a:t>
                </a:r>
              </a:p>
              <a:p>
                <a:pPr algn="l">
                  <a:spcBef>
                    <a:spcPct val="50000"/>
                  </a:spcBef>
                  <a:buFontTx/>
                  <a:buChar char="•"/>
                </a:pPr>
                <a:r>
                  <a:rPr lang="en-US" altLang="zh-CN" sz="1600" dirty="0">
                    <a:solidFill>
                      <a:srgbClr val="000000"/>
                    </a:solidFill>
                    <a:ea typeface="宋体" panose="02010600030101010101" pitchFamily="2" charset="-122"/>
                    <a:cs typeface="Arial" panose="020B0604020202020204" pitchFamily="34" charset="0"/>
                  </a:rPr>
                  <a:t> </a:t>
                </a:r>
                <a:r>
                  <a:rPr lang="en-US" altLang="zh-CN" dirty="0">
                    <a:solidFill>
                      <a:srgbClr val="000000"/>
                    </a:solidFill>
                    <a:ea typeface="宋体" panose="02010600030101010101" pitchFamily="2" charset="-122"/>
                    <a:cs typeface="Arial" panose="020B0604020202020204" pitchFamily="34" charset="0"/>
                  </a:rPr>
                  <a:t>at most </a:t>
                </a:r>
                <a14:m>
                  <m:oMath xmlns:m="http://schemas.openxmlformats.org/officeDocument/2006/math">
                    <m: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t>1+</m:t>
                    </m:r>
                    <m:func>
                      <m:funcPr>
                        <m:ctrlP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ctrlPr>
                      </m:funcPr>
                      <m:fName>
                        <m:sSub>
                          <m:sSubPr>
                            <m:ctrlP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ctrlPr>
                          </m:sSubPr>
                          <m:e>
                            <m:r>
                              <m:rPr>
                                <m:sty m:val="p"/>
                              </m:rPr>
                              <a:rPr lang="en-US" altLang="zh-CN" b="0" i="0" smtClean="0">
                                <a:solidFill>
                                  <a:srgbClr val="000000"/>
                                </a:solidFill>
                                <a:latin typeface="Cambria Math" panose="02040503050406030204" pitchFamily="18" charset="0"/>
                                <a:ea typeface="宋体" panose="02010600030101010101" pitchFamily="2" charset="-122"/>
                                <a:cs typeface="Arial" panose="020B0604020202020204" pitchFamily="34" charset="0"/>
                              </a:rPr>
                              <m:t>log</m:t>
                            </m:r>
                          </m:e>
                          <m:sub>
                            <m: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t>2</m:t>
                            </m:r>
                          </m:sub>
                        </m:sSub>
                      </m:fName>
                      <m:e>
                        <m: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t>𝑁</m:t>
                        </m:r>
                      </m:e>
                    </m:func>
                    <m: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t> </m:t>
                    </m:r>
                  </m:oMath>
                </a14:m>
                <a:r>
                  <a:rPr lang="en-US" altLang="zh-CN" dirty="0">
                    <a:solidFill>
                      <a:srgbClr val="000000"/>
                    </a:solidFill>
                    <a:ea typeface="宋体" panose="02010600030101010101" pitchFamily="2" charset="-122"/>
                    <a:cs typeface="Arial" panose="020B0604020202020204" pitchFamily="34" charset="0"/>
                  </a:rPr>
                  <a:t>iterations</a:t>
                </a:r>
                <a:endParaRPr lang="en-US" altLang="zh-CN" sz="1600" dirty="0">
                  <a:solidFill>
                    <a:srgbClr val="000000"/>
                  </a:solidFill>
                  <a:ea typeface="宋体" panose="02010600030101010101" pitchFamily="2" charset="-122"/>
                  <a:cs typeface="Arial" panose="020B0604020202020204" pitchFamily="34" charset="0"/>
                </a:endParaRPr>
              </a:p>
            </p:txBody>
          </p:sp>
        </mc:Choice>
        <mc:Fallback xmlns="">
          <p:sp>
            <p:nvSpPr>
              <p:cNvPr id="58" name="Text Box 24">
                <a:extLst>
                  <a:ext uri="{FF2B5EF4-FFF2-40B4-BE49-F238E27FC236}">
                    <a16:creationId xmlns:a16="http://schemas.microsoft.com/office/drawing/2014/main" id="{C488EBC9-9FB6-4B21-8F44-79387B6254CB}"/>
                  </a:ext>
                </a:extLst>
              </p:cNvPr>
              <p:cNvSpPr txBox="1">
                <a:spLocks noRot="1" noChangeAspect="1" noMove="1" noResize="1" noEditPoints="1" noAdjustHandles="1" noChangeArrowheads="1" noChangeShapeType="1" noTextEdit="1"/>
              </p:cNvSpPr>
              <p:nvPr/>
            </p:nvSpPr>
            <p:spPr bwMode="gray">
              <a:xfrm>
                <a:off x="874209" y="5055331"/>
                <a:ext cx="3567161" cy="1061829"/>
              </a:xfrm>
              <a:prstGeom prst="rect">
                <a:avLst/>
              </a:prstGeom>
              <a:blipFill>
                <a:blip r:embed="rId3"/>
                <a:stretch>
                  <a:fillRect l="-1365" t="-2874" b="-8046"/>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 Box 24">
                <a:extLst>
                  <a:ext uri="{FF2B5EF4-FFF2-40B4-BE49-F238E27FC236}">
                    <a16:creationId xmlns:a16="http://schemas.microsoft.com/office/drawing/2014/main" id="{2BD19535-7DAE-4355-BEA7-AD7CB356E571}"/>
                  </a:ext>
                </a:extLst>
              </p:cNvPr>
              <p:cNvSpPr txBox="1">
                <a:spLocks noChangeArrowheads="1"/>
              </p:cNvSpPr>
              <p:nvPr/>
            </p:nvSpPr>
            <p:spPr bwMode="gray">
              <a:xfrm>
                <a:off x="4325413" y="5090343"/>
                <a:ext cx="4394393" cy="1061829"/>
              </a:xfrm>
              <a:prstGeom prst="rect">
                <a:avLst/>
              </a:prstGeom>
              <a:noFill/>
              <a:ln>
                <a:noFill/>
              </a:ln>
              <a:effectLst/>
              <a:extLst>
                <a:ext uri="{909E8E84-426E-40DD-AFC4-6F175D3DCCD1}">
                  <a14:hiddenFill>
                    <a:gradFill rotWithShape="1">
                      <a:gsLst>
                        <a:gs pos="0">
                          <a:schemeClr val="accent2"/>
                        </a:gs>
                        <a:gs pos="100000">
                          <a:schemeClr val="accent2">
                            <a:gamma/>
                            <a:tint val="73725"/>
                            <a:invGamma/>
                          </a:schemeClr>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zh-CN" dirty="0">
                    <a:solidFill>
                      <a:srgbClr val="000000"/>
                    </a:solidFill>
                    <a:ea typeface="宋体" panose="02010600030101010101" pitchFamily="2" charset="-122"/>
                    <a:cs typeface="Arial" panose="020B0604020202020204" pitchFamily="34" charset="0"/>
                  </a:rPr>
                  <a:t> enable all input ports to make the correct matching decisions </a:t>
                </a:r>
              </a:p>
              <a:p>
                <a:pPr>
                  <a:spcBef>
                    <a:spcPct val="50000"/>
                  </a:spcBef>
                  <a:buFontTx/>
                  <a:buChar char="•"/>
                </a:pPr>
                <a:r>
                  <a:rPr lang="en-US" altLang="zh-CN" dirty="0">
                    <a:solidFill>
                      <a:srgbClr val="000000"/>
                    </a:solidFill>
                    <a:ea typeface="宋体" panose="02010600030101010101" pitchFamily="2" charset="-122"/>
                    <a:cs typeface="Arial" panose="020B0604020202020204" pitchFamily="34" charset="0"/>
                  </a:rPr>
                  <a:t>at most </a:t>
                </a:r>
                <a14:m>
                  <m:oMath xmlns:m="http://schemas.openxmlformats.org/officeDocument/2006/math">
                    <m:func>
                      <m:funcPr>
                        <m:ctrlP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ctrlPr>
                      </m:funcPr>
                      <m:fName>
                        <m:sSub>
                          <m:sSubPr>
                            <m:ctrlP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ctrlPr>
                          </m:sSubPr>
                          <m:e>
                            <m:r>
                              <m:rPr>
                                <m:sty m:val="p"/>
                              </m:rPr>
                              <a:rPr lang="en-US" altLang="zh-CN" b="0" i="0" smtClean="0">
                                <a:solidFill>
                                  <a:srgbClr val="000000"/>
                                </a:solidFill>
                                <a:latin typeface="Cambria Math" panose="02040503050406030204" pitchFamily="18" charset="0"/>
                                <a:ea typeface="宋体" panose="02010600030101010101" pitchFamily="2" charset="-122"/>
                                <a:cs typeface="Arial" panose="020B0604020202020204" pitchFamily="34" charset="0"/>
                              </a:rPr>
                              <m:t>log</m:t>
                            </m:r>
                          </m:e>
                          <m:sub>
                            <m: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t>2</m:t>
                            </m:r>
                          </m:sub>
                        </m:sSub>
                      </m:fName>
                      <m:e>
                        <m: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t>𝑁</m:t>
                        </m:r>
                      </m:e>
                    </m:func>
                    <m:r>
                      <a:rPr lang="en-US" altLang="zh-CN" b="0" i="1" smtClean="0">
                        <a:solidFill>
                          <a:srgbClr val="000000"/>
                        </a:solidFill>
                        <a:latin typeface="Cambria Math" panose="02040503050406030204" pitchFamily="18" charset="0"/>
                        <a:ea typeface="宋体" panose="02010600030101010101" pitchFamily="2" charset="-122"/>
                        <a:cs typeface="Arial" panose="020B0604020202020204" pitchFamily="34" charset="0"/>
                      </a:rPr>
                      <m:t> </m:t>
                    </m:r>
                  </m:oMath>
                </a14:m>
                <a:r>
                  <a:rPr lang="en-US" altLang="zh-CN" dirty="0">
                    <a:solidFill>
                      <a:srgbClr val="000000"/>
                    </a:solidFill>
                    <a:ea typeface="宋体" panose="02010600030101010101" pitchFamily="2" charset="-122"/>
                    <a:cs typeface="Arial" panose="020B0604020202020204" pitchFamily="34" charset="0"/>
                  </a:rPr>
                  <a:t>iterations</a:t>
                </a:r>
              </a:p>
            </p:txBody>
          </p:sp>
        </mc:Choice>
        <mc:Fallback xmlns="">
          <p:sp>
            <p:nvSpPr>
              <p:cNvPr id="59" name="Text Box 24">
                <a:extLst>
                  <a:ext uri="{FF2B5EF4-FFF2-40B4-BE49-F238E27FC236}">
                    <a16:creationId xmlns:a16="http://schemas.microsoft.com/office/drawing/2014/main" id="{2BD19535-7DAE-4355-BEA7-AD7CB356E571}"/>
                  </a:ext>
                </a:extLst>
              </p:cNvPr>
              <p:cNvSpPr txBox="1">
                <a:spLocks noRot="1" noChangeAspect="1" noMove="1" noResize="1" noEditPoints="1" noAdjustHandles="1" noChangeArrowheads="1" noChangeShapeType="1" noTextEdit="1"/>
              </p:cNvSpPr>
              <p:nvPr/>
            </p:nvSpPr>
            <p:spPr bwMode="gray">
              <a:xfrm>
                <a:off x="4325413" y="5090343"/>
                <a:ext cx="4394393" cy="1061829"/>
              </a:xfrm>
              <a:prstGeom prst="rect">
                <a:avLst/>
              </a:prstGeom>
              <a:blipFill>
                <a:blip r:embed="rId4"/>
                <a:stretch>
                  <a:fillRect l="-1250" t="-2874" b="-8046"/>
                </a:stretch>
              </a:blip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6" name="Group 5">
            <a:extLst>
              <a:ext uri="{FF2B5EF4-FFF2-40B4-BE49-F238E27FC236}">
                <a16:creationId xmlns:a16="http://schemas.microsoft.com/office/drawing/2014/main" id="{A52C7758-66A2-4D29-9C9B-AA4DC3B150FD}"/>
              </a:ext>
            </a:extLst>
          </p:cNvPr>
          <p:cNvGrpSpPr/>
          <p:nvPr/>
        </p:nvGrpSpPr>
        <p:grpSpPr>
          <a:xfrm>
            <a:off x="3262325" y="1487573"/>
            <a:ext cx="2886075" cy="523220"/>
            <a:chOff x="3262325" y="1487573"/>
            <a:chExt cx="2886075" cy="523220"/>
          </a:xfrm>
        </p:grpSpPr>
        <p:grpSp>
          <p:nvGrpSpPr>
            <p:cNvPr id="32" name="Group 3">
              <a:extLst>
                <a:ext uri="{FF2B5EF4-FFF2-40B4-BE49-F238E27FC236}">
                  <a16:creationId xmlns:a16="http://schemas.microsoft.com/office/drawing/2014/main" id="{009EDB97-F59D-41F2-B1FA-9C30AAC18C19}"/>
                </a:ext>
              </a:extLst>
            </p:cNvPr>
            <p:cNvGrpSpPr>
              <a:grpSpLocks/>
            </p:cNvGrpSpPr>
            <p:nvPr/>
          </p:nvGrpSpPr>
          <p:grpSpPr bwMode="auto">
            <a:xfrm>
              <a:off x="3262325" y="1537031"/>
              <a:ext cx="2886075" cy="444500"/>
              <a:chOff x="624" y="672"/>
              <a:chExt cx="1773" cy="240"/>
            </a:xfrm>
            <a:solidFill>
              <a:schemeClr val="accent1">
                <a:lumMod val="40000"/>
                <a:lumOff val="60000"/>
              </a:schemeClr>
            </a:solidFill>
          </p:grpSpPr>
          <p:sp>
            <p:nvSpPr>
              <p:cNvPr id="35" name="AutoShape 4">
                <a:extLst>
                  <a:ext uri="{FF2B5EF4-FFF2-40B4-BE49-F238E27FC236}">
                    <a16:creationId xmlns:a16="http://schemas.microsoft.com/office/drawing/2014/main" id="{E892A3E4-E2F8-453F-B75C-A6538A2EACC0}"/>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1" name="AutoShape 5">
                <a:extLst>
                  <a:ext uri="{FF2B5EF4-FFF2-40B4-BE49-F238E27FC236}">
                    <a16:creationId xmlns:a16="http://schemas.microsoft.com/office/drawing/2014/main" id="{70CBA96A-7F69-4A93-9436-25E975322BFE}"/>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43" name="Rectangle 26">
              <a:extLst>
                <a:ext uri="{FF2B5EF4-FFF2-40B4-BE49-F238E27FC236}">
                  <a16:creationId xmlns:a16="http://schemas.microsoft.com/office/drawing/2014/main" id="{0C7FF5BD-005B-47AF-93C4-FBE2F5D3D0AB}"/>
                </a:ext>
              </a:extLst>
            </p:cNvPr>
            <p:cNvSpPr>
              <a:spLocks noChangeArrowheads="1"/>
            </p:cNvSpPr>
            <p:nvPr/>
          </p:nvSpPr>
          <p:spPr bwMode="white">
            <a:xfrm>
              <a:off x="3963813" y="1487573"/>
              <a:ext cx="1483099" cy="523220"/>
            </a:xfrm>
            <a:prstGeom prst="rect">
              <a:avLst/>
            </a:prstGeom>
            <a:noFill/>
            <a:ln>
              <a:noFill/>
            </a:ln>
            <a:effectLst/>
          </p:spPr>
          <p:txBody>
            <a:bodyPr wrap="none">
              <a:spAutoFit/>
            </a:bodyPr>
            <a:lstStyle/>
            <a:p>
              <a:pPr algn="ctr"/>
              <a:r>
                <a:rPr lang="en-US" altLang="zh-CN" sz="2800" b="1" dirty="0">
                  <a:ea typeface="宋体" panose="02010600030101010101" pitchFamily="2" charset="-122"/>
                </a:rPr>
                <a:t>SERENA</a:t>
              </a:r>
            </a:p>
          </p:txBody>
        </p:sp>
      </p:grpSp>
      <p:grpSp>
        <p:nvGrpSpPr>
          <p:cNvPr id="2" name="Group 1">
            <a:extLst>
              <a:ext uri="{FF2B5EF4-FFF2-40B4-BE49-F238E27FC236}">
                <a16:creationId xmlns:a16="http://schemas.microsoft.com/office/drawing/2014/main" id="{2EF819C8-2C4B-4544-A035-465F926551E8}"/>
              </a:ext>
            </a:extLst>
          </p:cNvPr>
          <p:cNvGrpSpPr/>
          <p:nvPr/>
        </p:nvGrpSpPr>
        <p:grpSpPr>
          <a:xfrm>
            <a:off x="911048" y="3723037"/>
            <a:ext cx="7616600" cy="523220"/>
            <a:chOff x="840712" y="3542173"/>
            <a:chExt cx="7616600" cy="523220"/>
          </a:xfrm>
        </p:grpSpPr>
        <p:grpSp>
          <p:nvGrpSpPr>
            <p:cNvPr id="44" name="Group 3">
              <a:extLst>
                <a:ext uri="{FF2B5EF4-FFF2-40B4-BE49-F238E27FC236}">
                  <a16:creationId xmlns:a16="http://schemas.microsoft.com/office/drawing/2014/main" id="{C825C398-53A5-4477-B45D-72107D5484A1}"/>
                </a:ext>
              </a:extLst>
            </p:cNvPr>
            <p:cNvGrpSpPr>
              <a:grpSpLocks/>
            </p:cNvGrpSpPr>
            <p:nvPr/>
          </p:nvGrpSpPr>
          <p:grpSpPr bwMode="auto">
            <a:xfrm>
              <a:off x="840712" y="3600054"/>
              <a:ext cx="7616600" cy="444500"/>
              <a:chOff x="624" y="672"/>
              <a:chExt cx="1773" cy="240"/>
            </a:xfrm>
            <a:solidFill>
              <a:schemeClr val="accent1">
                <a:lumMod val="40000"/>
                <a:lumOff val="60000"/>
              </a:schemeClr>
            </a:solidFill>
          </p:grpSpPr>
          <p:sp>
            <p:nvSpPr>
              <p:cNvPr id="45" name="AutoShape 4">
                <a:extLst>
                  <a:ext uri="{FF2B5EF4-FFF2-40B4-BE49-F238E27FC236}">
                    <a16:creationId xmlns:a16="http://schemas.microsoft.com/office/drawing/2014/main" id="{4DAD7151-A28B-4AB3-B87C-686B319266E4}"/>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6" name="AutoShape 5">
                <a:extLst>
                  <a:ext uri="{FF2B5EF4-FFF2-40B4-BE49-F238E27FC236}">
                    <a16:creationId xmlns:a16="http://schemas.microsoft.com/office/drawing/2014/main" id="{446649BC-F72C-4B42-855C-F3333B3EC79B}"/>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47" name="Rectangle 26">
              <a:extLst>
                <a:ext uri="{FF2B5EF4-FFF2-40B4-BE49-F238E27FC236}">
                  <a16:creationId xmlns:a16="http://schemas.microsoft.com/office/drawing/2014/main" id="{812087CA-8364-4D36-9F73-3AD20324524D}"/>
                </a:ext>
              </a:extLst>
            </p:cNvPr>
            <p:cNvSpPr>
              <a:spLocks noChangeArrowheads="1"/>
            </p:cNvSpPr>
            <p:nvPr/>
          </p:nvSpPr>
          <p:spPr bwMode="white">
            <a:xfrm>
              <a:off x="928836" y="3542173"/>
              <a:ext cx="7440353" cy="523220"/>
            </a:xfrm>
            <a:prstGeom prst="rect">
              <a:avLst/>
            </a:prstGeom>
            <a:noFill/>
            <a:ln>
              <a:noFill/>
            </a:ln>
            <a:effectLst/>
          </p:spPr>
          <p:txBody>
            <a:bodyPr wrap="square">
              <a:spAutoFit/>
            </a:bodyPr>
            <a:lstStyle/>
            <a:p>
              <a:pPr algn="ctr"/>
              <a:r>
                <a:rPr lang="en-US" altLang="zh-CN" sz="2800" b="1" dirty="0">
                  <a:ea typeface="宋体" panose="02010600030101010101" pitchFamily="2" charset="-122"/>
                </a:rPr>
                <a:t>SERENADE (SERENA, the Distributed Edition)</a:t>
              </a:r>
            </a:p>
          </p:txBody>
        </p:sp>
      </p:grpSp>
      <p:sp>
        <p:nvSpPr>
          <p:cNvPr id="7" name="Rectangle 6">
            <a:extLst>
              <a:ext uri="{FF2B5EF4-FFF2-40B4-BE49-F238E27FC236}">
                <a16:creationId xmlns:a16="http://schemas.microsoft.com/office/drawing/2014/main" id="{9D5508AB-F059-4DBD-BCE4-62BBEE87F40A}"/>
              </a:ext>
            </a:extLst>
          </p:cNvPr>
          <p:cNvSpPr/>
          <p:nvPr/>
        </p:nvSpPr>
        <p:spPr>
          <a:xfrm>
            <a:off x="616353" y="1487574"/>
            <a:ext cx="8346778" cy="218545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Rectangle 47">
            <a:extLst>
              <a:ext uri="{FF2B5EF4-FFF2-40B4-BE49-F238E27FC236}">
                <a16:creationId xmlns:a16="http://schemas.microsoft.com/office/drawing/2014/main" id="{33AFE608-9D8C-4F79-A407-FAC4B67BD1DA}"/>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5" name="Slide Number Placeholder 14">
            <a:extLst>
              <a:ext uri="{FF2B5EF4-FFF2-40B4-BE49-F238E27FC236}">
                <a16:creationId xmlns:a16="http://schemas.microsoft.com/office/drawing/2014/main" id="{BBC5B1C8-C9BF-4364-A2D0-9D22073050FC}"/>
              </a:ext>
            </a:extLst>
          </p:cNvPr>
          <p:cNvSpPr>
            <a:spLocks noGrp="1"/>
          </p:cNvSpPr>
          <p:nvPr>
            <p:ph type="sldNum" sz="quarter" idx="12"/>
          </p:nvPr>
        </p:nvSpPr>
        <p:spPr/>
        <p:txBody>
          <a:bodyPr/>
          <a:lstStyle/>
          <a:p>
            <a:fld id="{25711CE1-5A3A-4555-AFFF-2018F0E14892}" type="slidenum">
              <a:rPr lang="zh-CN" altLang="en-US" smtClean="0"/>
              <a:pPr/>
              <a:t>19</a:t>
            </a:fld>
            <a:r>
              <a:rPr lang="en-US" altLang="zh-CN"/>
              <a:t>/51</a:t>
            </a:r>
            <a:endParaRPr lang="zh-CN" altLang="en-US" dirty="0"/>
          </a:p>
        </p:txBody>
      </p:sp>
    </p:spTree>
    <p:extLst>
      <p:ext uri="{BB962C8B-B14F-4D97-AF65-F5344CB8AC3E}">
        <p14:creationId xmlns:p14="http://schemas.microsoft.com/office/powerpoint/2010/main" val="227985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2" presetClass="entr" presetSubtype="4"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additive="base">
                                        <p:cTn id="26" dur="500" fill="hold"/>
                                        <p:tgtEl>
                                          <p:spTgt spid="38"/>
                                        </p:tgtEl>
                                        <p:attrNameLst>
                                          <p:attrName>ppt_x</p:attrName>
                                        </p:attrNameLst>
                                      </p:cBhvr>
                                      <p:tavLst>
                                        <p:tav tm="0">
                                          <p:val>
                                            <p:strVal val="#ppt_x"/>
                                          </p:val>
                                        </p:tav>
                                        <p:tav tm="100000">
                                          <p:val>
                                            <p:strVal val="#ppt_x"/>
                                          </p:val>
                                        </p:tav>
                                      </p:tavLst>
                                    </p:anim>
                                    <p:anim calcmode="lin" valueType="num">
                                      <p:cBhvr additive="base">
                                        <p:cTn id="27" dur="500" fill="hold"/>
                                        <p:tgtEl>
                                          <p:spTgt spid="3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ppt_x"/>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ppt_x"/>
                                          </p:val>
                                        </p:tav>
                                        <p:tav tm="100000">
                                          <p:val>
                                            <p:strVal val="#ppt_x"/>
                                          </p:val>
                                        </p:tav>
                                      </p:tavLst>
                                    </p:anim>
                                    <p:anim calcmode="lin" valueType="num">
                                      <p:cBhvr additive="base">
                                        <p:cTn id="37" dur="500" fill="hold"/>
                                        <p:tgtEl>
                                          <p:spTgt spid="3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8">
                                            <p:txEl>
                                              <p:pRg st="0" end="0"/>
                                            </p:txEl>
                                          </p:spTgt>
                                        </p:tgtEl>
                                        <p:attrNameLst>
                                          <p:attrName>style.visibility</p:attrName>
                                        </p:attrNameLst>
                                      </p:cBhvr>
                                      <p:to>
                                        <p:strVal val="visible"/>
                                      </p:to>
                                    </p:set>
                                    <p:animEffect transition="in" filter="fade">
                                      <p:cBhvr>
                                        <p:cTn id="46" dur="1000"/>
                                        <p:tgtEl>
                                          <p:spTgt spid="58">
                                            <p:txEl>
                                              <p:pRg st="0" end="0"/>
                                            </p:txEl>
                                          </p:spTgt>
                                        </p:tgtEl>
                                      </p:cBhvr>
                                    </p:animEffect>
                                    <p:anim calcmode="lin" valueType="num">
                                      <p:cBhvr>
                                        <p:cTn id="47" dur="10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8">
                                            <p:txEl>
                                              <p:pRg st="1" end="1"/>
                                            </p:txEl>
                                          </p:spTgt>
                                        </p:tgtEl>
                                        <p:attrNameLst>
                                          <p:attrName>style.visibility</p:attrName>
                                        </p:attrNameLst>
                                      </p:cBhvr>
                                      <p:to>
                                        <p:strVal val="visible"/>
                                      </p:to>
                                    </p:set>
                                    <p:animEffect transition="in" filter="fade">
                                      <p:cBhvr>
                                        <p:cTn id="53" dur="1000"/>
                                        <p:tgtEl>
                                          <p:spTgt spid="58">
                                            <p:txEl>
                                              <p:pRg st="1" end="1"/>
                                            </p:txEl>
                                          </p:spTgt>
                                        </p:tgtEl>
                                      </p:cBhvr>
                                    </p:animEffect>
                                    <p:anim calcmode="lin" valueType="num">
                                      <p:cBhvr>
                                        <p:cTn id="54"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9">
                                            <p:txEl>
                                              <p:pRg st="0" end="0"/>
                                            </p:txEl>
                                          </p:spTgt>
                                        </p:tgtEl>
                                        <p:attrNameLst>
                                          <p:attrName>style.visibility</p:attrName>
                                        </p:attrNameLst>
                                      </p:cBhvr>
                                      <p:to>
                                        <p:strVal val="visible"/>
                                      </p:to>
                                    </p:set>
                                    <p:anim calcmode="lin" valueType="num">
                                      <p:cBhvr additive="base">
                                        <p:cTn id="60"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xEl>
                                              <p:pRg st="1" end="1"/>
                                            </p:txEl>
                                          </p:spTgt>
                                        </p:tgtEl>
                                        <p:attrNameLst>
                                          <p:attrName>style.visibility</p:attrName>
                                        </p:attrNameLst>
                                      </p:cBhvr>
                                      <p:to>
                                        <p:strVal val="visible"/>
                                      </p:to>
                                    </p:set>
                                    <p:animEffect transition="in" filter="fade">
                                      <p:cBhvr>
                                        <p:cTn id="66" dur="1000"/>
                                        <p:tgtEl>
                                          <p:spTgt spid="59">
                                            <p:txEl>
                                              <p:pRg st="1" end="1"/>
                                            </p:txEl>
                                          </p:spTgt>
                                        </p:tgtEl>
                                      </p:cBhvr>
                                    </p:animEffect>
                                    <p:anim calcmode="lin" valueType="num">
                                      <p:cBhvr>
                                        <p:cTn id="67" dur="1000" fill="hold"/>
                                        <p:tgtEl>
                                          <p:spTgt spid="59">
                                            <p:txEl>
                                              <p:pRg st="1" end="1"/>
                                            </p:txEl>
                                          </p:spTgt>
                                        </p:tgtEl>
                                        <p:attrNameLst>
                                          <p:attrName>ppt_x</p:attrName>
                                        </p:attrNameLst>
                                      </p:cBhvr>
                                      <p:tavLst>
                                        <p:tav tm="0">
                                          <p:val>
                                            <p:strVal val="#ppt_x"/>
                                          </p:val>
                                        </p:tav>
                                        <p:tav tm="100000">
                                          <p:val>
                                            <p:strVal val="#ppt_x"/>
                                          </p:val>
                                        </p:tav>
                                      </p:tavLst>
                                    </p:anim>
                                    <p:anim calcmode="lin" valueType="num">
                                      <p:cBhvr>
                                        <p:cTn id="68" dur="1000" fill="hold"/>
                                        <p:tgtEl>
                                          <p:spTgt spid="5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42" grpId="0"/>
      <p:bldP spid="57"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latin typeface="+mn-lt"/>
              </a:rPr>
              <a:t>Input-Queued Crossbar Switches</a:t>
            </a: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sp>
        <p:nvSpPr>
          <p:cNvPr id="88" name="Rectangle: Rounded Corners 87"/>
          <p:cNvSpPr/>
          <p:nvPr/>
        </p:nvSpPr>
        <p:spPr>
          <a:xfrm>
            <a:off x="1080162" y="2360806"/>
            <a:ext cx="1284761"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Segment</a:t>
            </a:r>
          </a:p>
        </p:txBody>
      </p:sp>
      <p:sp>
        <p:nvSpPr>
          <p:cNvPr id="89" name="Rectangle 88"/>
          <p:cNvSpPr/>
          <p:nvPr/>
        </p:nvSpPr>
        <p:spPr>
          <a:xfrm>
            <a:off x="385812" y="2534405"/>
            <a:ext cx="292608" cy="14630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02932" y="4133794"/>
            <a:ext cx="475488" cy="146304"/>
          </a:xfrm>
          <a:prstGeom prst="rect">
            <a:avLst/>
          </a:prstGeom>
          <a:solidFill>
            <a:srgbClr val="FF9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p:cNvSpPr/>
          <p:nvPr/>
        </p:nvSpPr>
        <p:spPr>
          <a:xfrm>
            <a:off x="4080951" y="2517356"/>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p:cNvSpPr/>
          <p:nvPr/>
        </p:nvSpPr>
        <p:spPr>
          <a:xfrm>
            <a:off x="4089289" y="4098387"/>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grpSp>
        <p:nvGrpSpPr>
          <p:cNvPr id="9" name="Group 8"/>
          <p:cNvGrpSpPr/>
          <p:nvPr/>
        </p:nvGrpSpPr>
        <p:grpSpPr>
          <a:xfrm>
            <a:off x="2520826" y="2199640"/>
            <a:ext cx="1562315" cy="833362"/>
            <a:chOff x="2520826" y="2199640"/>
            <a:chExt cx="1562315" cy="833362"/>
          </a:xfrm>
        </p:grpSpPr>
        <p:sp>
          <p:nvSpPr>
            <p:cNvPr id="7" name="Rectangle 6"/>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23"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93188"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701709"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10230"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1"/>
              <a:endCxn id="3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0998"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99519"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3633674" y="2515182"/>
              <a:ext cx="45719" cy="198119"/>
              <a:chOff x="6348549" y="1950720"/>
              <a:chExt cx="45719" cy="198119"/>
            </a:xfrm>
          </p:grpSpPr>
          <p:sp>
            <p:nvSpPr>
              <p:cNvPr id="47" name="Oval 46"/>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51" name="TextBox 50"/>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grpSp>
        <p:nvGrpSpPr>
          <p:cNvPr id="73" name="Group 72"/>
          <p:cNvGrpSpPr/>
          <p:nvPr/>
        </p:nvGrpSpPr>
        <p:grpSpPr>
          <a:xfrm>
            <a:off x="2520826" y="3788814"/>
            <a:ext cx="1562315" cy="833362"/>
            <a:chOff x="1954760" y="3753978"/>
            <a:chExt cx="1562315" cy="833362"/>
          </a:xfrm>
        </p:grpSpPr>
        <p:sp>
          <p:nvSpPr>
            <p:cNvPr id="52" name="Rectangle 51"/>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3" idx="1"/>
              <a:endCxn id="53"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327122" y="3837782"/>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9" idx="1"/>
              <a:endCxn id="59"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615724" y="4370132"/>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324932" y="4386964"/>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147192" y="4386964"/>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3067608" y="4069520"/>
              <a:ext cx="45719" cy="198119"/>
              <a:chOff x="6348549" y="1950720"/>
              <a:chExt cx="45719" cy="198119"/>
            </a:xfrm>
          </p:grpSpPr>
          <p:sp>
            <p:nvSpPr>
              <p:cNvPr id="65" name="Oval 6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69" name="TextBox 6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70" name="Rectangle 69"/>
            <p:cNvSpPr/>
            <p:nvPr/>
          </p:nvSpPr>
          <p:spPr>
            <a:xfrm>
              <a:off x="2969453" y="4386964"/>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91714" y="4386964"/>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TextBox 77"/>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79" name="TextBox 78"/>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83" name="Group 82"/>
          <p:cNvGrpSpPr/>
          <p:nvPr/>
        </p:nvGrpSpPr>
        <p:grpSpPr>
          <a:xfrm>
            <a:off x="3299477" y="3181893"/>
            <a:ext cx="91440" cy="352695"/>
            <a:chOff x="7097486" y="2049280"/>
            <a:chExt cx="91440" cy="352695"/>
          </a:xfrm>
        </p:grpSpPr>
        <p:sp>
          <p:nvSpPr>
            <p:cNvPr id="80" name="Oval 7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Arrow: Right 83"/>
          <p:cNvSpPr/>
          <p:nvPr/>
        </p:nvSpPr>
        <p:spPr>
          <a:xfrm>
            <a:off x="5989233" y="2544601"/>
            <a:ext cx="916666" cy="2414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row: Right 84"/>
          <p:cNvSpPr/>
          <p:nvPr/>
        </p:nvSpPr>
        <p:spPr>
          <a:xfrm>
            <a:off x="5989233" y="4108348"/>
            <a:ext cx="916666" cy="241497"/>
          </a:xfrm>
          <a:prstGeom prst="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87" name="TextBox 86"/>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92" name="Group 91"/>
          <p:cNvGrpSpPr/>
          <p:nvPr/>
        </p:nvGrpSpPr>
        <p:grpSpPr>
          <a:xfrm>
            <a:off x="6318477" y="3184955"/>
            <a:ext cx="91440" cy="352695"/>
            <a:chOff x="7097486" y="2049280"/>
            <a:chExt cx="91440" cy="352695"/>
          </a:xfrm>
        </p:grpSpPr>
        <p:sp>
          <p:nvSpPr>
            <p:cNvPr id="93" name="Oval 9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Rounded Corners 101"/>
          <p:cNvSpPr/>
          <p:nvPr/>
        </p:nvSpPr>
        <p:spPr>
          <a:xfrm>
            <a:off x="1058436" y="3932035"/>
            <a:ext cx="1284761"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Segment</a:t>
            </a:r>
          </a:p>
        </p:txBody>
      </p:sp>
      <p:sp>
        <p:nvSpPr>
          <p:cNvPr id="103" name="Rectangle: Rounded Corners 102"/>
          <p:cNvSpPr/>
          <p:nvPr/>
        </p:nvSpPr>
        <p:spPr>
          <a:xfrm>
            <a:off x="910493" y="2011680"/>
            <a:ext cx="1575805" cy="279545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p:cNvSpPr/>
          <p:nvPr/>
        </p:nvSpPr>
        <p:spPr>
          <a:xfrm>
            <a:off x="7205323" y="2407607"/>
            <a:ext cx="1328577"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Assemble</a:t>
            </a:r>
          </a:p>
        </p:txBody>
      </p:sp>
      <p:sp>
        <p:nvSpPr>
          <p:cNvPr id="106" name="Rectangle: Rounded Corners 105"/>
          <p:cNvSpPr/>
          <p:nvPr/>
        </p:nvSpPr>
        <p:spPr>
          <a:xfrm>
            <a:off x="7035654" y="2011680"/>
            <a:ext cx="1672212" cy="279545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p:cNvSpPr/>
          <p:nvPr/>
        </p:nvSpPr>
        <p:spPr>
          <a:xfrm>
            <a:off x="7196614" y="4001155"/>
            <a:ext cx="1328577"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Assemble</a:t>
            </a:r>
          </a:p>
        </p:txBody>
      </p:sp>
      <p:sp>
        <p:nvSpPr>
          <p:cNvPr id="109" name="Speech Bubble: Rectangle with Corners Rounded 108"/>
          <p:cNvSpPr/>
          <p:nvPr/>
        </p:nvSpPr>
        <p:spPr>
          <a:xfrm>
            <a:off x="1389584" y="5076027"/>
            <a:ext cx="2469978" cy="560132"/>
          </a:xfrm>
          <a:prstGeom prst="wedgeRoundRectCallout">
            <a:avLst>
              <a:gd name="adj1" fmla="val -38251"/>
              <a:gd name="adj2" fmla="val -968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Segment </a:t>
            </a:r>
            <a:r>
              <a:rPr lang="en-US" sz="1600" dirty="0">
                <a:solidFill>
                  <a:srgbClr val="FF0000"/>
                </a:solidFill>
              </a:rPr>
              <a:t>variable-size</a:t>
            </a:r>
            <a:r>
              <a:rPr lang="en-US" sz="1600" dirty="0">
                <a:solidFill>
                  <a:sysClr val="windowText" lastClr="000000"/>
                </a:solidFill>
              </a:rPr>
              <a:t> packets into </a:t>
            </a:r>
            <a:r>
              <a:rPr lang="en-US" sz="1600" dirty="0">
                <a:solidFill>
                  <a:srgbClr val="FF0000"/>
                </a:solidFill>
              </a:rPr>
              <a:t>fixed-size</a:t>
            </a:r>
          </a:p>
        </p:txBody>
      </p:sp>
      <p:sp>
        <p:nvSpPr>
          <p:cNvPr id="110" name="Speech Bubble: Rectangle with Corners Rounded 109"/>
          <p:cNvSpPr/>
          <p:nvPr/>
        </p:nvSpPr>
        <p:spPr>
          <a:xfrm>
            <a:off x="6191793" y="5079517"/>
            <a:ext cx="2323557" cy="560132"/>
          </a:xfrm>
          <a:prstGeom prst="wedgeRoundRectCallout">
            <a:avLst>
              <a:gd name="adj1" fmla="val 34732"/>
              <a:gd name="adj2" fmla="val -968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Reassemble packets before they leave</a:t>
            </a:r>
          </a:p>
        </p:txBody>
      </p:sp>
      <p:sp>
        <p:nvSpPr>
          <p:cNvPr id="111" name="TextBox 110"/>
          <p:cNvSpPr txBox="1"/>
          <p:nvPr/>
        </p:nvSpPr>
        <p:spPr>
          <a:xfrm>
            <a:off x="-90079" y="1868867"/>
            <a:ext cx="1061509" cy="369332"/>
          </a:xfrm>
          <a:prstGeom prst="rect">
            <a:avLst/>
          </a:prstGeom>
          <a:noFill/>
        </p:spPr>
        <p:txBody>
          <a:bodyPr wrap="none" rtlCol="0">
            <a:spAutoFit/>
          </a:bodyPr>
          <a:lstStyle/>
          <a:p>
            <a:r>
              <a:rPr lang="en-US" dirty="0"/>
              <a:t>Packets</a:t>
            </a:r>
          </a:p>
        </p:txBody>
      </p:sp>
      <p:grpSp>
        <p:nvGrpSpPr>
          <p:cNvPr id="112" name="Group 111"/>
          <p:cNvGrpSpPr/>
          <p:nvPr/>
        </p:nvGrpSpPr>
        <p:grpSpPr>
          <a:xfrm>
            <a:off x="1756740" y="3239909"/>
            <a:ext cx="91440" cy="352695"/>
            <a:chOff x="7097486" y="2049280"/>
            <a:chExt cx="91440" cy="352695"/>
          </a:xfrm>
        </p:grpSpPr>
        <p:sp>
          <p:nvSpPr>
            <p:cNvPr id="113" name="Oval 11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486396" y="3239909"/>
            <a:ext cx="91440" cy="352695"/>
            <a:chOff x="7097486" y="2049280"/>
            <a:chExt cx="91440" cy="352695"/>
          </a:xfrm>
        </p:grpSpPr>
        <p:sp>
          <p:nvSpPr>
            <p:cNvPr id="117" name="Oval 116"/>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7823891" y="3191195"/>
            <a:ext cx="91440" cy="352695"/>
            <a:chOff x="7097486" y="2049280"/>
            <a:chExt cx="91440" cy="352695"/>
          </a:xfrm>
        </p:grpSpPr>
        <p:sp>
          <p:nvSpPr>
            <p:cNvPr id="121" name="Oval 12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p:cNvSpPr/>
          <p:nvPr/>
        </p:nvSpPr>
        <p:spPr>
          <a:xfrm>
            <a:off x="3532809" y="2835718"/>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350201" y="2841325"/>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707763" y="3869520"/>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525088" y="3871169"/>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3342413" y="3869149"/>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C6D45AC-72E7-4D47-8467-BFD03B3D7F85}" type="datetime4">
              <a:rPr lang="en-US" altLang="zh-CN" smtClean="0"/>
              <a:t>April 23, 2020</a:t>
            </a:fld>
            <a:endParaRPr lang="zh-CN" altLang="en-US"/>
          </a:p>
        </p:txBody>
      </p:sp>
      <p:sp>
        <p:nvSpPr>
          <p:cNvPr id="8" name="Rectangle 7">
            <a:extLst>
              <a:ext uri="{FF2B5EF4-FFF2-40B4-BE49-F238E27FC236}">
                <a16:creationId xmlns:a16="http://schemas.microsoft.com/office/drawing/2014/main" id="{5712D8C6-FE46-407E-BBF9-61D6F41D844B}"/>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100" name="Rectangle 99">
            <a:extLst>
              <a:ext uri="{FF2B5EF4-FFF2-40B4-BE49-F238E27FC236}">
                <a16:creationId xmlns:a16="http://schemas.microsoft.com/office/drawing/2014/main" id="{7022485B-95D7-48CD-98EF-04FCEE2BF0C7}"/>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101" name="Rectangle 100">
            <a:extLst>
              <a:ext uri="{FF2B5EF4-FFF2-40B4-BE49-F238E27FC236}">
                <a16:creationId xmlns:a16="http://schemas.microsoft.com/office/drawing/2014/main" id="{5712D8C6-FE46-407E-BBF9-61D6F41D844B}"/>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105" name="Rectangle 104">
            <a:extLst>
              <a:ext uri="{FF2B5EF4-FFF2-40B4-BE49-F238E27FC236}">
                <a16:creationId xmlns:a16="http://schemas.microsoft.com/office/drawing/2014/main" id="{5712D8C6-FE46-407E-BBF9-61D6F41D844B}"/>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108" name="Rectangle 107">
            <a:extLst>
              <a:ext uri="{FF2B5EF4-FFF2-40B4-BE49-F238E27FC236}">
                <a16:creationId xmlns:a16="http://schemas.microsoft.com/office/drawing/2014/main" id="{5712D8C6-FE46-407E-BBF9-61D6F41D844B}"/>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6" name="Oval 5">
            <a:extLst>
              <a:ext uri="{FF2B5EF4-FFF2-40B4-BE49-F238E27FC236}">
                <a16:creationId xmlns:a16="http://schemas.microsoft.com/office/drawing/2014/main" id="{C6A5E0C2-0E41-40BB-B009-35862354E2A0}"/>
              </a:ext>
            </a:extLst>
          </p:cNvPr>
          <p:cNvSpPr/>
          <p:nvPr/>
        </p:nvSpPr>
        <p:spPr>
          <a:xfrm>
            <a:off x="2529206" y="2182800"/>
            <a:ext cx="1832428" cy="3808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Rectangle 123">
            <a:extLst>
              <a:ext uri="{FF2B5EF4-FFF2-40B4-BE49-F238E27FC236}">
                <a16:creationId xmlns:a16="http://schemas.microsoft.com/office/drawing/2014/main" id="{26EC77C8-1F42-419E-9EB6-D0C5592E7F3A}"/>
              </a:ext>
            </a:extLst>
          </p:cNvPr>
          <p:cNvSpPr/>
          <p:nvPr/>
        </p:nvSpPr>
        <p:spPr>
          <a:xfrm>
            <a:off x="3888827" y="2278490"/>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B8A90089-9EBA-4256-A204-8ACB85C46262}"/>
              </a:ext>
            </a:extLst>
          </p:cNvPr>
          <p:cNvSpPr>
            <a:spLocks noGrp="1"/>
          </p:cNvSpPr>
          <p:nvPr>
            <p:ph type="sldNum" sz="quarter" idx="12"/>
          </p:nvPr>
        </p:nvSpPr>
        <p:spPr/>
        <p:txBody>
          <a:bodyPr/>
          <a:lstStyle/>
          <a:p>
            <a:fld id="{25711CE1-5A3A-4555-AFFF-2018F0E14892}" type="slidenum">
              <a:rPr lang="zh-CN" altLang="en-US" smtClean="0"/>
              <a:pPr/>
              <a:t>2</a:t>
            </a:fld>
            <a:r>
              <a:rPr lang="en-US" altLang="zh-CN"/>
              <a:t>/51</a:t>
            </a:r>
            <a:endParaRPr lang="zh-CN" altLang="en-US" dirty="0"/>
          </a:p>
        </p:txBody>
      </p:sp>
    </p:spTree>
    <p:extLst>
      <p:ext uri="{BB962C8B-B14F-4D97-AF65-F5344CB8AC3E}">
        <p14:creationId xmlns:p14="http://schemas.microsoft.com/office/powerpoint/2010/main" val="26560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4"/>
                                        </p:tgtEl>
                                        <p:attrNameLst>
                                          <p:attrName>style.visibility</p:attrName>
                                        </p:attrNameLst>
                                      </p:cBhvr>
                                      <p:to>
                                        <p:strVal val="visible"/>
                                      </p:to>
                                    </p:set>
                                  </p:childTnLst>
                                </p:cTn>
                              </p:par>
                            </p:childTnLst>
                          </p:cTn>
                        </p:par>
                        <p:par>
                          <p:cTn id="45" fill="hold">
                            <p:stCondLst>
                              <p:cond delay="0"/>
                            </p:stCondLst>
                            <p:childTnLst>
                              <p:par>
                                <p:cTn id="46" presetID="0" presetClass="path" presetSubtype="0" accel="50000" decel="50000" fill="hold" grpId="1" nodeType="afterEffect">
                                  <p:stCondLst>
                                    <p:cond delay="0"/>
                                  </p:stCondLst>
                                  <p:childTnLst>
                                    <p:animMotion origin="layout" path="M 0.00243 0.00046 L 0.00243 0.00046 L 0.01233 0.00439 C 0.01372 0.00486 0.01754 0.00578 0.0191 0.00694 C 0.02031 0.00763 0.02101 0.00902 0.02222 0.00949 C 0.02413 0.01064 0.02813 0.01226 0.02813 0.01226 C 0.03524 0.02638 0.02413 0.00486 0.03299 0.02013 C 0.03455 0.02268 0.03698 0.028 0.03698 0.028 C 0.03768 0.03055 0.03785 0.03356 0.03889 0.03587 C 0.03959 0.03726 0.04063 0.03842 0.04097 0.03981 C 0.04115 0.0405 0.04028 0.04074 0.03993 0.0412 L 0.33802 0.04791 L 0.33802 0.04791 " pathEditMode="relative" ptsTypes="AAAAAAAAAAAAA">
                                      <p:cBhvr>
                                        <p:cTn id="47" dur="2000" fill="hold"/>
                                        <p:tgtEl>
                                          <p:spTgt spid="124"/>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2" nodeType="clickEffect">
                                  <p:stCondLst>
                                    <p:cond delay="0"/>
                                  </p:stCondLst>
                                  <p:childTnLst>
                                    <p:set>
                                      <p:cBhvr>
                                        <p:cTn id="51" dur="1" fill="hold">
                                          <p:stCondLst>
                                            <p:cond delay="0"/>
                                          </p:stCondLst>
                                        </p:cTn>
                                        <p:tgtEl>
                                          <p:spTgt spid="124"/>
                                        </p:tgtEl>
                                        <p:attrNameLst>
                                          <p:attrName>style.visibility</p:attrName>
                                        </p:attrNameLst>
                                      </p:cBhvr>
                                      <p:to>
                                        <p:strVal val="hidden"/>
                                      </p:to>
                                    </p:set>
                                  </p:childTnLst>
                                </p:cTn>
                              </p:par>
                            </p:childTnLst>
                          </p:cTn>
                        </p:par>
                        <p:par>
                          <p:cTn id="52" fill="hold">
                            <p:stCondLst>
                              <p:cond delay="0"/>
                            </p:stCondLst>
                            <p:childTnLst>
                              <p:par>
                                <p:cTn id="53" presetID="1" presetClass="exit" presetSubtype="0" fill="hold" grpId="1" nodeType="afterEffect">
                                  <p:stCondLst>
                                    <p:cond delay="0"/>
                                  </p:stCondLst>
                                  <p:childTnLst>
                                    <p:set>
                                      <p:cBhvr>
                                        <p:cTn id="54" dur="1" fill="hold">
                                          <p:stCondLst>
                                            <p:cond delay="0"/>
                                          </p:stCondLst>
                                        </p:cTn>
                                        <p:tgtEl>
                                          <p:spTgt spid="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2"/>
                                        </p:tgtEl>
                                        <p:attrNameLst>
                                          <p:attrName>style.visibility</p:attrName>
                                        </p:attrNameLst>
                                      </p:cBhvr>
                                      <p:to>
                                        <p:strVal val="visible"/>
                                      </p:to>
                                    </p:set>
                                    <p:anim calcmode="lin" valueType="num">
                                      <p:cBhvr additive="base">
                                        <p:cTn id="59" dur="500" fill="hold"/>
                                        <p:tgtEl>
                                          <p:spTgt spid="102"/>
                                        </p:tgtEl>
                                        <p:attrNameLst>
                                          <p:attrName>ppt_x</p:attrName>
                                        </p:attrNameLst>
                                      </p:cBhvr>
                                      <p:tavLst>
                                        <p:tav tm="0">
                                          <p:val>
                                            <p:strVal val="#ppt_x"/>
                                          </p:val>
                                        </p:tav>
                                        <p:tav tm="100000">
                                          <p:val>
                                            <p:strVal val="#ppt_x"/>
                                          </p:val>
                                        </p:tav>
                                      </p:tavLst>
                                    </p:anim>
                                    <p:anim calcmode="lin" valueType="num">
                                      <p:cBhvr additive="base">
                                        <p:cTn id="60" dur="500" fill="hold"/>
                                        <p:tgtEl>
                                          <p:spTgt spid="10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0"/>
                                        </p:tgtEl>
                                        <p:attrNameLst>
                                          <p:attrName>style.visibility</p:attrName>
                                        </p:attrNameLst>
                                      </p:cBhvr>
                                      <p:to>
                                        <p:strVal val="visible"/>
                                      </p:to>
                                    </p:set>
                                    <p:anim calcmode="lin" valueType="num">
                                      <p:cBhvr additive="base">
                                        <p:cTn id="63" dur="500" fill="hold"/>
                                        <p:tgtEl>
                                          <p:spTgt spid="110"/>
                                        </p:tgtEl>
                                        <p:attrNameLst>
                                          <p:attrName>ppt_x</p:attrName>
                                        </p:attrNameLst>
                                      </p:cBhvr>
                                      <p:tavLst>
                                        <p:tav tm="0">
                                          <p:val>
                                            <p:strVal val="#ppt_x"/>
                                          </p:val>
                                        </p:tav>
                                        <p:tav tm="100000">
                                          <p:val>
                                            <p:strVal val="#ppt_x"/>
                                          </p:val>
                                        </p:tav>
                                      </p:tavLst>
                                    </p:anim>
                                    <p:anim calcmode="lin" valueType="num">
                                      <p:cBhvr additive="base">
                                        <p:cTn id="64" dur="500" fill="hold"/>
                                        <p:tgtEl>
                                          <p:spTgt spid="11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anim calcmode="lin" valueType="num">
                                      <p:cBhvr additive="base">
                                        <p:cTn id="67" dur="500" fill="hold"/>
                                        <p:tgtEl>
                                          <p:spTgt spid="112"/>
                                        </p:tgtEl>
                                        <p:attrNameLst>
                                          <p:attrName>ppt_x</p:attrName>
                                        </p:attrNameLst>
                                      </p:cBhvr>
                                      <p:tavLst>
                                        <p:tav tm="0">
                                          <p:val>
                                            <p:strVal val="#ppt_x"/>
                                          </p:val>
                                        </p:tav>
                                        <p:tav tm="100000">
                                          <p:val>
                                            <p:strVal val="#ppt_x"/>
                                          </p:val>
                                        </p:tav>
                                      </p:tavLst>
                                    </p:anim>
                                    <p:anim calcmode="lin" valueType="num">
                                      <p:cBhvr additive="base">
                                        <p:cTn id="68" dur="500" fill="hold"/>
                                        <p:tgtEl>
                                          <p:spTgt spid="11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anim calcmode="lin" valueType="num">
                                      <p:cBhvr additive="base">
                                        <p:cTn id="71" dur="500" fill="hold"/>
                                        <p:tgtEl>
                                          <p:spTgt spid="88"/>
                                        </p:tgtEl>
                                        <p:attrNameLst>
                                          <p:attrName>ppt_x</p:attrName>
                                        </p:attrNameLst>
                                      </p:cBhvr>
                                      <p:tavLst>
                                        <p:tav tm="0">
                                          <p:val>
                                            <p:strVal val="#ppt_x"/>
                                          </p:val>
                                        </p:tav>
                                        <p:tav tm="100000">
                                          <p:val>
                                            <p:strVal val="#ppt_x"/>
                                          </p:val>
                                        </p:tav>
                                      </p:tavLst>
                                    </p:anim>
                                    <p:anim calcmode="lin" valueType="num">
                                      <p:cBhvr additive="base">
                                        <p:cTn id="72" dur="500" fill="hold"/>
                                        <p:tgtEl>
                                          <p:spTgt spid="8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anim calcmode="lin" valueType="num">
                                      <p:cBhvr additive="base">
                                        <p:cTn id="75" dur="500" fill="hold"/>
                                        <p:tgtEl>
                                          <p:spTgt spid="103"/>
                                        </p:tgtEl>
                                        <p:attrNameLst>
                                          <p:attrName>ppt_x</p:attrName>
                                        </p:attrNameLst>
                                      </p:cBhvr>
                                      <p:tavLst>
                                        <p:tav tm="0">
                                          <p:val>
                                            <p:strVal val="#ppt_x"/>
                                          </p:val>
                                        </p:tav>
                                        <p:tav tm="100000">
                                          <p:val>
                                            <p:strVal val="#ppt_x"/>
                                          </p:val>
                                        </p:tav>
                                      </p:tavLst>
                                    </p:anim>
                                    <p:anim calcmode="lin" valueType="num">
                                      <p:cBhvr additive="base">
                                        <p:cTn id="76" dur="500" fill="hold"/>
                                        <p:tgtEl>
                                          <p:spTgt spid="10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9"/>
                                        </p:tgtEl>
                                        <p:attrNameLst>
                                          <p:attrName>style.visibility</p:attrName>
                                        </p:attrNameLst>
                                      </p:cBhvr>
                                      <p:to>
                                        <p:strVal val="visible"/>
                                      </p:to>
                                    </p:set>
                                    <p:anim calcmode="lin" valueType="num">
                                      <p:cBhvr additive="base">
                                        <p:cTn id="79" dur="500" fill="hold"/>
                                        <p:tgtEl>
                                          <p:spTgt spid="109"/>
                                        </p:tgtEl>
                                        <p:attrNameLst>
                                          <p:attrName>ppt_x</p:attrName>
                                        </p:attrNameLst>
                                      </p:cBhvr>
                                      <p:tavLst>
                                        <p:tav tm="0">
                                          <p:val>
                                            <p:strVal val="#ppt_x"/>
                                          </p:val>
                                        </p:tav>
                                        <p:tav tm="100000">
                                          <p:val>
                                            <p:strVal val="#ppt_x"/>
                                          </p:val>
                                        </p:tav>
                                      </p:tavLst>
                                    </p:anim>
                                    <p:anim calcmode="lin" valueType="num">
                                      <p:cBhvr additive="base">
                                        <p:cTn id="80" dur="500" fill="hold"/>
                                        <p:tgtEl>
                                          <p:spTgt spid="10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anim calcmode="lin" valueType="num">
                                      <p:cBhvr additive="base">
                                        <p:cTn id="83" dur="500" fill="hold"/>
                                        <p:tgtEl>
                                          <p:spTgt spid="90"/>
                                        </p:tgtEl>
                                        <p:attrNameLst>
                                          <p:attrName>ppt_x</p:attrName>
                                        </p:attrNameLst>
                                      </p:cBhvr>
                                      <p:tavLst>
                                        <p:tav tm="0">
                                          <p:val>
                                            <p:strVal val="#ppt_x"/>
                                          </p:val>
                                        </p:tav>
                                        <p:tav tm="100000">
                                          <p:val>
                                            <p:strVal val="#ppt_x"/>
                                          </p:val>
                                        </p:tav>
                                      </p:tavLst>
                                    </p:anim>
                                    <p:anim calcmode="lin" valueType="num">
                                      <p:cBhvr additive="base">
                                        <p:cTn id="84" dur="500" fill="hold"/>
                                        <p:tgtEl>
                                          <p:spTgt spid="9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16"/>
                                        </p:tgtEl>
                                        <p:attrNameLst>
                                          <p:attrName>style.visibility</p:attrName>
                                        </p:attrNameLst>
                                      </p:cBhvr>
                                      <p:to>
                                        <p:strVal val="visible"/>
                                      </p:to>
                                    </p:set>
                                    <p:anim calcmode="lin" valueType="num">
                                      <p:cBhvr additive="base">
                                        <p:cTn id="87" dur="500" fill="hold"/>
                                        <p:tgtEl>
                                          <p:spTgt spid="116"/>
                                        </p:tgtEl>
                                        <p:attrNameLst>
                                          <p:attrName>ppt_x</p:attrName>
                                        </p:attrNameLst>
                                      </p:cBhvr>
                                      <p:tavLst>
                                        <p:tav tm="0">
                                          <p:val>
                                            <p:strVal val="#ppt_x"/>
                                          </p:val>
                                        </p:tav>
                                        <p:tav tm="100000">
                                          <p:val>
                                            <p:strVal val="#ppt_x"/>
                                          </p:val>
                                        </p:tav>
                                      </p:tavLst>
                                    </p:anim>
                                    <p:anim calcmode="lin" valueType="num">
                                      <p:cBhvr additive="base">
                                        <p:cTn id="88" dur="500" fill="hold"/>
                                        <p:tgtEl>
                                          <p:spTgt spid="11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89"/>
                                        </p:tgtEl>
                                        <p:attrNameLst>
                                          <p:attrName>style.visibility</p:attrName>
                                        </p:attrNameLst>
                                      </p:cBhvr>
                                      <p:to>
                                        <p:strVal val="visible"/>
                                      </p:to>
                                    </p:set>
                                    <p:anim calcmode="lin" valueType="num">
                                      <p:cBhvr additive="base">
                                        <p:cTn id="91" dur="500" fill="hold"/>
                                        <p:tgtEl>
                                          <p:spTgt spid="89"/>
                                        </p:tgtEl>
                                        <p:attrNameLst>
                                          <p:attrName>ppt_x</p:attrName>
                                        </p:attrNameLst>
                                      </p:cBhvr>
                                      <p:tavLst>
                                        <p:tav tm="0">
                                          <p:val>
                                            <p:strVal val="#ppt_x"/>
                                          </p:val>
                                        </p:tav>
                                        <p:tav tm="100000">
                                          <p:val>
                                            <p:strVal val="#ppt_x"/>
                                          </p:val>
                                        </p:tav>
                                      </p:tavLst>
                                    </p:anim>
                                    <p:anim calcmode="lin" valueType="num">
                                      <p:cBhvr additive="base">
                                        <p:cTn id="92" dur="500" fill="hold"/>
                                        <p:tgtEl>
                                          <p:spTgt spid="8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11"/>
                                        </p:tgtEl>
                                        <p:attrNameLst>
                                          <p:attrName>style.visibility</p:attrName>
                                        </p:attrNameLst>
                                      </p:cBhvr>
                                      <p:to>
                                        <p:strVal val="visible"/>
                                      </p:to>
                                    </p:set>
                                    <p:anim calcmode="lin" valueType="num">
                                      <p:cBhvr additive="base">
                                        <p:cTn id="95" dur="500" fill="hold"/>
                                        <p:tgtEl>
                                          <p:spTgt spid="111"/>
                                        </p:tgtEl>
                                        <p:attrNameLst>
                                          <p:attrName>ppt_x</p:attrName>
                                        </p:attrNameLst>
                                      </p:cBhvr>
                                      <p:tavLst>
                                        <p:tav tm="0">
                                          <p:val>
                                            <p:strVal val="#ppt_x"/>
                                          </p:val>
                                        </p:tav>
                                        <p:tav tm="100000">
                                          <p:val>
                                            <p:strVal val="#ppt_x"/>
                                          </p:val>
                                        </p:tav>
                                      </p:tavLst>
                                    </p:anim>
                                    <p:anim calcmode="lin" valueType="num">
                                      <p:cBhvr additive="base">
                                        <p:cTn id="96" dur="500" fill="hold"/>
                                        <p:tgtEl>
                                          <p:spTgt spid="11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anim calcmode="lin" valueType="num">
                                      <p:cBhvr additive="base">
                                        <p:cTn id="99" dur="500" fill="hold"/>
                                        <p:tgtEl>
                                          <p:spTgt spid="106"/>
                                        </p:tgtEl>
                                        <p:attrNameLst>
                                          <p:attrName>ppt_x</p:attrName>
                                        </p:attrNameLst>
                                      </p:cBhvr>
                                      <p:tavLst>
                                        <p:tav tm="0">
                                          <p:val>
                                            <p:strVal val="#ppt_x"/>
                                          </p:val>
                                        </p:tav>
                                        <p:tav tm="100000">
                                          <p:val>
                                            <p:strVal val="#ppt_x"/>
                                          </p:val>
                                        </p:tav>
                                      </p:tavLst>
                                    </p:anim>
                                    <p:anim calcmode="lin" valueType="num">
                                      <p:cBhvr additive="base">
                                        <p:cTn id="100" dur="500" fill="hold"/>
                                        <p:tgtEl>
                                          <p:spTgt spid="10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anim calcmode="lin" valueType="num">
                                      <p:cBhvr additive="base">
                                        <p:cTn id="103" dur="500" fill="hold"/>
                                        <p:tgtEl>
                                          <p:spTgt spid="104"/>
                                        </p:tgtEl>
                                        <p:attrNameLst>
                                          <p:attrName>ppt_x</p:attrName>
                                        </p:attrNameLst>
                                      </p:cBhvr>
                                      <p:tavLst>
                                        <p:tav tm="0">
                                          <p:val>
                                            <p:strVal val="#ppt_x"/>
                                          </p:val>
                                        </p:tav>
                                        <p:tav tm="100000">
                                          <p:val>
                                            <p:strVal val="#ppt_x"/>
                                          </p:val>
                                        </p:tav>
                                      </p:tavLst>
                                    </p:anim>
                                    <p:anim calcmode="lin" valueType="num">
                                      <p:cBhvr additive="base">
                                        <p:cTn id="104" dur="500" fill="hold"/>
                                        <p:tgtEl>
                                          <p:spTgt spid="10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20"/>
                                        </p:tgtEl>
                                        <p:attrNameLst>
                                          <p:attrName>style.visibility</p:attrName>
                                        </p:attrNameLst>
                                      </p:cBhvr>
                                      <p:to>
                                        <p:strVal val="visible"/>
                                      </p:to>
                                    </p:set>
                                    <p:anim calcmode="lin" valueType="num">
                                      <p:cBhvr additive="base">
                                        <p:cTn id="107" dur="500" fill="hold"/>
                                        <p:tgtEl>
                                          <p:spTgt spid="120"/>
                                        </p:tgtEl>
                                        <p:attrNameLst>
                                          <p:attrName>ppt_x</p:attrName>
                                        </p:attrNameLst>
                                      </p:cBhvr>
                                      <p:tavLst>
                                        <p:tav tm="0">
                                          <p:val>
                                            <p:strVal val="#ppt_x"/>
                                          </p:val>
                                        </p:tav>
                                        <p:tav tm="100000">
                                          <p:val>
                                            <p:strVal val="#ppt_x"/>
                                          </p:val>
                                        </p:tav>
                                      </p:tavLst>
                                    </p:anim>
                                    <p:anim calcmode="lin" valueType="num">
                                      <p:cBhvr additive="base">
                                        <p:cTn id="108" dur="500" fill="hold"/>
                                        <p:tgtEl>
                                          <p:spTgt spid="12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anim calcmode="lin" valueType="num">
                                      <p:cBhvr additive="base">
                                        <p:cTn id="111" dur="500" fill="hold"/>
                                        <p:tgtEl>
                                          <p:spTgt spid="107"/>
                                        </p:tgtEl>
                                        <p:attrNameLst>
                                          <p:attrName>ppt_x</p:attrName>
                                        </p:attrNameLst>
                                      </p:cBhvr>
                                      <p:tavLst>
                                        <p:tav tm="0">
                                          <p:val>
                                            <p:strVal val="#ppt_x"/>
                                          </p:val>
                                        </p:tav>
                                        <p:tav tm="100000">
                                          <p:val>
                                            <p:strVal val="#ppt_x"/>
                                          </p:val>
                                        </p:tav>
                                      </p:tavLst>
                                    </p:anim>
                                    <p:anim calcmode="lin" valueType="num">
                                      <p:cBhvr additive="base">
                                        <p:cTn id="112"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1000"/>
                                        <p:tgtEl>
                                          <p:spTgt spid="91"/>
                                        </p:tgtEl>
                                      </p:cBhvr>
                                    </p:animEffect>
                                    <p:anim calcmode="lin" valueType="num">
                                      <p:cBhvr>
                                        <p:cTn id="118" dur="1000" fill="hold"/>
                                        <p:tgtEl>
                                          <p:spTgt spid="91"/>
                                        </p:tgtEl>
                                        <p:attrNameLst>
                                          <p:attrName>ppt_x</p:attrName>
                                        </p:attrNameLst>
                                      </p:cBhvr>
                                      <p:tavLst>
                                        <p:tav tm="0">
                                          <p:val>
                                            <p:strVal val="#ppt_x"/>
                                          </p:val>
                                        </p:tav>
                                        <p:tav tm="100000">
                                          <p:val>
                                            <p:strVal val="#ppt_x"/>
                                          </p:val>
                                        </p:tav>
                                      </p:tavLst>
                                    </p:anim>
                                    <p:anim calcmode="lin" valueType="num">
                                      <p:cBhvr>
                                        <p:cTn id="119" dur="1000" fill="hold"/>
                                        <p:tgtEl>
                                          <p:spTgt spid="9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96"/>
                                        </p:tgtEl>
                                        <p:attrNameLst>
                                          <p:attrName>style.visibility</p:attrName>
                                        </p:attrNameLst>
                                      </p:cBhvr>
                                      <p:to>
                                        <p:strVal val="visible"/>
                                      </p:to>
                                    </p:set>
                                    <p:animEffect transition="in" filter="fade">
                                      <p:cBhvr>
                                        <p:cTn id="122" dur="1000"/>
                                        <p:tgtEl>
                                          <p:spTgt spid="96"/>
                                        </p:tgtEl>
                                      </p:cBhvr>
                                    </p:animEffect>
                                    <p:anim calcmode="lin" valueType="num">
                                      <p:cBhvr>
                                        <p:cTn id="123" dur="1000" fill="hold"/>
                                        <p:tgtEl>
                                          <p:spTgt spid="96"/>
                                        </p:tgtEl>
                                        <p:attrNameLst>
                                          <p:attrName>ppt_x</p:attrName>
                                        </p:attrNameLst>
                                      </p:cBhvr>
                                      <p:tavLst>
                                        <p:tav tm="0">
                                          <p:val>
                                            <p:strVal val="#ppt_x"/>
                                          </p:val>
                                        </p:tav>
                                        <p:tav tm="100000">
                                          <p:val>
                                            <p:strVal val="#ppt_x"/>
                                          </p:val>
                                        </p:tav>
                                      </p:tavLst>
                                    </p:anim>
                                    <p:anim calcmode="lin" valueType="num">
                                      <p:cBhvr>
                                        <p:cTn id="124" dur="1000" fill="hold"/>
                                        <p:tgtEl>
                                          <p:spTgt spid="96"/>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98"/>
                                        </p:tgtEl>
                                        <p:attrNameLst>
                                          <p:attrName>style.visibility</p:attrName>
                                        </p:attrNameLst>
                                      </p:cBhvr>
                                      <p:to>
                                        <p:strVal val="visible"/>
                                      </p:to>
                                    </p:set>
                                    <p:animEffect transition="in" filter="fade">
                                      <p:cBhvr>
                                        <p:cTn id="127" dur="1000"/>
                                        <p:tgtEl>
                                          <p:spTgt spid="98"/>
                                        </p:tgtEl>
                                      </p:cBhvr>
                                    </p:animEffect>
                                    <p:anim calcmode="lin" valueType="num">
                                      <p:cBhvr>
                                        <p:cTn id="128" dur="1000" fill="hold"/>
                                        <p:tgtEl>
                                          <p:spTgt spid="98"/>
                                        </p:tgtEl>
                                        <p:attrNameLst>
                                          <p:attrName>ppt_x</p:attrName>
                                        </p:attrNameLst>
                                      </p:cBhvr>
                                      <p:tavLst>
                                        <p:tav tm="0">
                                          <p:val>
                                            <p:strVal val="#ppt_x"/>
                                          </p:val>
                                        </p:tav>
                                        <p:tav tm="100000">
                                          <p:val>
                                            <p:strVal val="#ppt_x"/>
                                          </p:val>
                                        </p:tav>
                                      </p:tavLst>
                                    </p:anim>
                                    <p:anim calcmode="lin" valueType="num">
                                      <p:cBhvr>
                                        <p:cTn id="129" dur="1000" fill="hold"/>
                                        <p:tgtEl>
                                          <p:spTgt spid="9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97"/>
                                        </p:tgtEl>
                                        <p:attrNameLst>
                                          <p:attrName>style.visibility</p:attrName>
                                        </p:attrNameLst>
                                      </p:cBhvr>
                                      <p:to>
                                        <p:strVal val="visible"/>
                                      </p:to>
                                    </p:set>
                                    <p:animEffect transition="in" filter="fade">
                                      <p:cBhvr>
                                        <p:cTn id="132" dur="1000"/>
                                        <p:tgtEl>
                                          <p:spTgt spid="97"/>
                                        </p:tgtEl>
                                      </p:cBhvr>
                                    </p:animEffect>
                                    <p:anim calcmode="lin" valueType="num">
                                      <p:cBhvr>
                                        <p:cTn id="133" dur="1000" fill="hold"/>
                                        <p:tgtEl>
                                          <p:spTgt spid="97"/>
                                        </p:tgtEl>
                                        <p:attrNameLst>
                                          <p:attrName>ppt_x</p:attrName>
                                        </p:attrNameLst>
                                      </p:cBhvr>
                                      <p:tavLst>
                                        <p:tav tm="0">
                                          <p:val>
                                            <p:strVal val="#ppt_x"/>
                                          </p:val>
                                        </p:tav>
                                        <p:tav tm="100000">
                                          <p:val>
                                            <p:strVal val="#ppt_x"/>
                                          </p:val>
                                        </p:tav>
                                      </p:tavLst>
                                    </p:anim>
                                    <p:anim calcmode="lin" valueType="num">
                                      <p:cBhvr>
                                        <p:cTn id="134" dur="1000" fill="hold"/>
                                        <p:tgtEl>
                                          <p:spTgt spid="97"/>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99"/>
                                        </p:tgtEl>
                                        <p:attrNameLst>
                                          <p:attrName>style.visibility</p:attrName>
                                        </p:attrNameLst>
                                      </p:cBhvr>
                                      <p:to>
                                        <p:strVal val="visible"/>
                                      </p:to>
                                    </p:set>
                                    <p:animEffect transition="in" filter="fade">
                                      <p:cBhvr>
                                        <p:cTn id="137" dur="1000"/>
                                        <p:tgtEl>
                                          <p:spTgt spid="99"/>
                                        </p:tgtEl>
                                      </p:cBhvr>
                                    </p:animEffect>
                                    <p:anim calcmode="lin" valueType="num">
                                      <p:cBhvr>
                                        <p:cTn id="138" dur="1000" fill="hold"/>
                                        <p:tgtEl>
                                          <p:spTgt spid="99"/>
                                        </p:tgtEl>
                                        <p:attrNameLst>
                                          <p:attrName>ppt_x</p:attrName>
                                        </p:attrNameLst>
                                      </p:cBhvr>
                                      <p:tavLst>
                                        <p:tav tm="0">
                                          <p:val>
                                            <p:strVal val="#ppt_x"/>
                                          </p:val>
                                        </p:tav>
                                        <p:tav tm="100000">
                                          <p:val>
                                            <p:strVal val="#ppt_x"/>
                                          </p:val>
                                        </p:tav>
                                      </p:tavLst>
                                    </p:anim>
                                    <p:anim calcmode="lin" valueType="num">
                                      <p:cBhvr>
                                        <p:cTn id="139"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76" grpId="0" animBg="1"/>
      <p:bldP spid="77" grpId="0" animBg="1"/>
      <p:bldP spid="3" grpId="0" animBg="1"/>
      <p:bldP spid="78" grpId="0"/>
      <p:bldP spid="79" grpId="0"/>
      <p:bldP spid="84" grpId="0" animBg="1"/>
      <p:bldP spid="85" grpId="0" animBg="1"/>
      <p:bldP spid="86" grpId="0"/>
      <p:bldP spid="87" grpId="0"/>
      <p:bldP spid="102" grpId="0" animBg="1"/>
      <p:bldP spid="103" grpId="0" animBg="1"/>
      <p:bldP spid="104" grpId="0" animBg="1"/>
      <p:bldP spid="106" grpId="0" animBg="1"/>
      <p:bldP spid="107" grpId="0" animBg="1"/>
      <p:bldP spid="109" grpId="0" animBg="1"/>
      <p:bldP spid="110" grpId="0" animBg="1"/>
      <p:bldP spid="111" grpId="0"/>
      <p:bldP spid="91" grpId="0" animBg="1"/>
      <p:bldP spid="96" grpId="0" animBg="1"/>
      <p:bldP spid="97" grpId="0" animBg="1"/>
      <p:bldP spid="98" grpId="0" animBg="1"/>
      <p:bldP spid="99" grpId="0" animBg="1"/>
      <p:bldP spid="6" grpId="0" animBg="1"/>
      <p:bldP spid="6" grpId="1" animBg="1"/>
      <p:bldP spid="124" grpId="0" animBg="1"/>
      <p:bldP spid="124" grpId="1" animBg="1"/>
      <p:bldP spid="12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1A79C8-71DC-4611-B0D1-467055F2D4DE}"/>
              </a:ext>
            </a:extLst>
          </p:cNvPr>
          <p:cNvSpPr>
            <a:spLocks noGrp="1"/>
          </p:cNvSpPr>
          <p:nvPr>
            <p:ph type="title"/>
          </p:nvPr>
        </p:nvSpPr>
        <p:spPr/>
        <p:txBody>
          <a:bodyPr/>
          <a:lstStyle/>
          <a:p>
            <a:r>
              <a:rPr lang="en-US" altLang="zh-CN" b="1" dirty="0"/>
              <a:t>Comparison against Prior </a:t>
            </a:r>
            <a:br>
              <a:rPr lang="en-US" altLang="zh-CN" b="1" dirty="0"/>
            </a:br>
            <a:r>
              <a:rPr lang="en-US" altLang="zh-CN" b="1" dirty="0"/>
              <a:t>Parallel Iterative Algorithms</a:t>
            </a:r>
            <a:endParaRPr lang="zh-CN" altLang="en-US" b="1" dirty="0"/>
          </a:p>
        </p:txBody>
      </p:sp>
      <p:sp>
        <p:nvSpPr>
          <p:cNvPr id="3" name="Date Placeholder 2">
            <a:extLst>
              <a:ext uri="{FF2B5EF4-FFF2-40B4-BE49-F238E27FC236}">
                <a16:creationId xmlns:a16="http://schemas.microsoft.com/office/drawing/2014/main" id="{698439E3-3C64-4945-A3C8-2A5543363941}"/>
              </a:ext>
            </a:extLst>
          </p:cNvPr>
          <p:cNvSpPr>
            <a:spLocks noGrp="1"/>
          </p:cNvSpPr>
          <p:nvPr>
            <p:ph type="dt" sz="half" idx="10"/>
          </p:nvPr>
        </p:nvSpPr>
        <p:spPr/>
        <p:txBody>
          <a:bodyPr/>
          <a:lstStyle/>
          <a:p>
            <a:fld id="{ED1308EF-C50E-4646-A3FC-6A7A6C70B8D3}"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40DCF2D8-333C-464C-986C-E81D4C1DA1B4}"/>
              </a:ext>
            </a:extLst>
          </p:cNvPr>
          <p:cNvSpPr>
            <a:spLocks noGrp="1"/>
          </p:cNvSpPr>
          <p:nvPr>
            <p:ph type="ftr" sz="quarter" idx="11"/>
          </p:nvPr>
        </p:nvSpPr>
        <p:spPr/>
        <p:txBody>
          <a:bodyPr/>
          <a:lstStyle/>
          <a:p>
            <a:r>
              <a:rPr lang="sv-SE" altLang="zh-CN"/>
              <a:t>Defense @ GaTech</a:t>
            </a:r>
            <a:endParaRPr lang="zh-CN" altLang="en-US"/>
          </a:p>
        </p:txBody>
      </p:sp>
      <p:sp>
        <p:nvSpPr>
          <p:cNvPr id="9" name="Rectangle 8">
            <a:extLst>
              <a:ext uri="{FF2B5EF4-FFF2-40B4-BE49-F238E27FC236}">
                <a16:creationId xmlns:a16="http://schemas.microsoft.com/office/drawing/2014/main" id="{D213A3CE-8C8B-4441-BC9B-0159E5DCDBB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 &amp; Motivation</a:t>
            </a:r>
            <a:endParaRPr lang="zh-CN" altLang="en-US" sz="1600" dirty="0"/>
          </a:p>
        </p:txBody>
      </p:sp>
      <p:sp>
        <p:nvSpPr>
          <p:cNvPr id="10" name="Rectangle 9">
            <a:extLst>
              <a:ext uri="{FF2B5EF4-FFF2-40B4-BE49-F238E27FC236}">
                <a16:creationId xmlns:a16="http://schemas.microsoft.com/office/drawing/2014/main" id="{B2BCD931-F602-4BB1-9A78-B2660D97AC12}"/>
              </a:ext>
            </a:extLst>
          </p:cNvPr>
          <p:cNvSpPr/>
          <p:nvPr/>
        </p:nvSpPr>
        <p:spPr>
          <a:xfrm>
            <a:off x="2607254" y="2387"/>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SERENADE</a:t>
            </a:r>
            <a:endParaRPr lang="zh-CN" altLang="en-US" sz="1600" b="1" dirty="0"/>
          </a:p>
        </p:txBody>
      </p:sp>
      <p:sp>
        <p:nvSpPr>
          <p:cNvPr id="11" name="Rectangle 10">
            <a:extLst>
              <a:ext uri="{FF2B5EF4-FFF2-40B4-BE49-F238E27FC236}">
                <a16:creationId xmlns:a16="http://schemas.microsoft.com/office/drawing/2014/main" id="{F2B736AA-0AAE-4A3F-B6EA-87F93345840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12" name="Rectangle 11">
            <a:extLst>
              <a:ext uri="{FF2B5EF4-FFF2-40B4-BE49-F238E27FC236}">
                <a16:creationId xmlns:a16="http://schemas.microsoft.com/office/drawing/2014/main" id="{A0DDA5B0-0B4C-4F27-B263-659A021D5F0A}"/>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mc:AlternateContent xmlns:mc="http://schemas.openxmlformats.org/markup-compatibility/2006" xmlns:a14="http://schemas.microsoft.com/office/drawing/2010/main">
        <mc:Choice Requires="a14">
          <p:graphicFrame>
            <p:nvGraphicFramePr>
              <p:cNvPr id="5" name="Table 14">
                <a:extLst>
                  <a:ext uri="{FF2B5EF4-FFF2-40B4-BE49-F238E27FC236}">
                    <a16:creationId xmlns:a16="http://schemas.microsoft.com/office/drawing/2014/main" id="{CAD2C24F-1391-4A59-8F00-079E3BDF5A29}"/>
                  </a:ext>
                </a:extLst>
              </p:cNvPr>
              <p:cNvGraphicFramePr>
                <a:graphicFrameLocks noGrp="1"/>
              </p:cNvGraphicFramePr>
              <p:nvPr>
                <p:extLst>
                  <p:ext uri="{D42A27DB-BD31-4B8C-83A1-F6EECF244321}">
                    <p14:modId xmlns:p14="http://schemas.microsoft.com/office/powerpoint/2010/main" val="3225014490"/>
                  </p:ext>
                </p:extLst>
              </p:nvPr>
            </p:nvGraphicFramePr>
            <p:xfrm>
              <a:off x="457199" y="2263775"/>
              <a:ext cx="8391526" cy="2895600"/>
            </p:xfrm>
            <a:graphic>
              <a:graphicData uri="http://schemas.openxmlformats.org/drawingml/2006/table">
                <a:tbl>
                  <a:tblPr firstRow="1" firstCol="1" bandRow="1" bandCol="1">
                    <a:tableStyleId>{93296810-A885-4BE3-A3E7-6D5BEEA58F35}</a:tableStyleId>
                  </a:tblPr>
                  <a:tblGrid>
                    <a:gridCol w="1957129">
                      <a:extLst>
                        <a:ext uri="{9D8B030D-6E8A-4147-A177-3AD203B41FA5}">
                          <a16:colId xmlns:a16="http://schemas.microsoft.com/office/drawing/2014/main" val="3817240997"/>
                        </a:ext>
                      </a:extLst>
                    </a:gridCol>
                    <a:gridCol w="2144799">
                      <a:extLst>
                        <a:ext uri="{9D8B030D-6E8A-4147-A177-3AD203B41FA5}">
                          <a16:colId xmlns:a16="http://schemas.microsoft.com/office/drawing/2014/main" val="2108433336"/>
                        </a:ext>
                      </a:extLst>
                    </a:gridCol>
                    <a:gridCol w="2144799">
                      <a:extLst>
                        <a:ext uri="{9D8B030D-6E8A-4147-A177-3AD203B41FA5}">
                          <a16:colId xmlns:a16="http://schemas.microsoft.com/office/drawing/2014/main" val="4151647422"/>
                        </a:ext>
                      </a:extLst>
                    </a:gridCol>
                    <a:gridCol w="2144799">
                      <a:extLst>
                        <a:ext uri="{9D8B030D-6E8A-4147-A177-3AD203B41FA5}">
                          <a16:colId xmlns:a16="http://schemas.microsoft.com/office/drawing/2014/main" val="619333641"/>
                        </a:ext>
                      </a:extLst>
                    </a:gridCol>
                  </a:tblGrid>
                  <a:tr h="370840">
                    <a:tc>
                      <a:txBody>
                        <a:bodyPr/>
                        <a:lstStyle/>
                        <a:p>
                          <a:pPr algn="l"/>
                          <a:r>
                            <a:rPr lang="en-US" altLang="zh-CN" sz="2000" dirty="0"/>
                            <a:t>Algorithms</a:t>
                          </a:r>
                          <a:endParaRPr lang="zh-CN" altLang="en-US" sz="2000" dirty="0">
                            <a:latin typeface="+mn-lt"/>
                          </a:endParaRPr>
                        </a:p>
                      </a:txBody>
                      <a:tcPr anchor="ctr"/>
                    </a:tc>
                    <a:tc>
                      <a:txBody>
                        <a:bodyPr/>
                        <a:lstStyle/>
                        <a:p>
                          <a:pPr algn="l"/>
                          <a:r>
                            <a:rPr lang="en-US" altLang="zh-CN" sz="2000" dirty="0"/>
                            <a:t># of iterations</a:t>
                          </a:r>
                          <a:endParaRPr lang="zh-CN" altLang="en-US" sz="2000" dirty="0">
                            <a:latin typeface="+mn-lt"/>
                          </a:endParaRPr>
                        </a:p>
                      </a:txBody>
                      <a:tcPr anchor="ctr"/>
                    </a:tc>
                    <a:tc>
                      <a:txBody>
                        <a:bodyPr/>
                        <a:lstStyle/>
                        <a:p>
                          <a:pPr algn="l"/>
                          <a:r>
                            <a:rPr lang="en-US" altLang="zh-CN" sz="2000" dirty="0"/>
                            <a:t>Per-iteration complexity</a:t>
                          </a:r>
                          <a:endParaRPr lang="zh-CN" altLang="en-US" sz="2000" dirty="0">
                            <a:latin typeface="+mn-lt"/>
                          </a:endParaRPr>
                        </a:p>
                      </a:txBody>
                      <a:tcPr anchor="ctr"/>
                    </a:tc>
                    <a:tc>
                      <a:txBody>
                        <a:bodyPr/>
                        <a:lstStyle/>
                        <a:p>
                          <a:pPr algn="l"/>
                          <a:r>
                            <a:rPr lang="en-US" altLang="zh-CN" sz="2000" dirty="0"/>
                            <a:t>Throughput guarantee</a:t>
                          </a:r>
                          <a:endParaRPr lang="zh-CN" altLang="en-US" sz="2000" dirty="0">
                            <a:latin typeface="+mn-lt"/>
                          </a:endParaRPr>
                        </a:p>
                      </a:txBody>
                      <a:tcPr anchor="ctr"/>
                    </a:tc>
                    <a:extLst>
                      <a:ext uri="{0D108BD9-81ED-4DB2-BD59-A6C34878D82A}">
                        <a16:rowId xmlns:a16="http://schemas.microsoft.com/office/drawing/2014/main" val="2296599978"/>
                      </a:ext>
                    </a:extLst>
                  </a:tr>
                  <a:tr h="370840">
                    <a:tc>
                      <a:txBody>
                        <a:bodyPr/>
                        <a:lstStyle/>
                        <a:p>
                          <a:pPr algn="l"/>
                          <a:r>
                            <a:rPr lang="en-US" altLang="zh-CN" sz="2000" dirty="0"/>
                            <a:t>Belief Propagation (BP) </a:t>
                          </a:r>
                          <a:r>
                            <a:rPr lang="en-US" altLang="zh-CN" sz="1800" b="0" dirty="0"/>
                            <a:t>[Bayati07]</a:t>
                          </a:r>
                          <a:endParaRPr lang="zh-CN" altLang="en-US" sz="2000" b="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smtClean="0">
                                        <a:latin typeface="Cambria Math" panose="02040503050406030204" pitchFamily="18" charset="0"/>
                                      </a:rPr>
                                      <m:t>𝑂</m:t>
                                    </m:r>
                                    <m:r>
                                      <a:rPr lang="en-US" altLang="zh-CN" sz="2000" smtClean="0">
                                        <a:latin typeface="Cambria Math" panose="02040503050406030204" pitchFamily="18" charset="0"/>
                                      </a:rPr>
                                      <m:t>(</m:t>
                                    </m:r>
                                    <m:r>
                                      <a:rPr lang="en-US" altLang="zh-CN" sz="2000" smtClean="0">
                                        <a:latin typeface="Cambria Math" panose="02040503050406030204" pitchFamily="18" charset="0"/>
                                      </a:rPr>
                                      <m:t>𝑁</m:t>
                                    </m:r>
                                  </m:e>
                                  <m:sup>
                                    <m:r>
                                      <a:rPr lang="en-US" altLang="zh-CN" sz="2000" smtClean="0">
                                        <a:latin typeface="Cambria Math" panose="02040503050406030204" pitchFamily="18" charset="0"/>
                                      </a:rPr>
                                      <m:t>2</m:t>
                                    </m:r>
                                  </m:sup>
                                </m:sSup>
                                <m:r>
                                  <a:rPr lang="en-US" altLang="zh-CN" sz="2000" smtClean="0">
                                    <a:latin typeface="Cambria Math" panose="02040503050406030204" pitchFamily="18" charset="0"/>
                                  </a:rPr>
                                  <m:t>)</m:t>
                                </m:r>
                              </m:oMath>
                            </m:oMathPara>
                          </a14:m>
                          <a:endParaRPr lang="zh-CN" altLang="en-US" sz="20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000" smtClean="0">
                                    <a:latin typeface="Cambria Math" panose="02040503050406030204" pitchFamily="18" charset="0"/>
                                  </a:rPr>
                                  <m:t>𝑂</m:t>
                                </m:r>
                                <m:r>
                                  <a:rPr lang="en-US" altLang="zh-CN" sz="2000" smtClean="0">
                                    <a:latin typeface="Cambria Math" panose="02040503050406030204" pitchFamily="18" charset="0"/>
                                  </a:rPr>
                                  <m:t>(</m:t>
                                </m:r>
                                <m:r>
                                  <a:rPr lang="en-US" altLang="zh-CN" sz="2000" smtClean="0">
                                    <a:latin typeface="Cambria Math" panose="02040503050406030204" pitchFamily="18" charset="0"/>
                                  </a:rPr>
                                  <m:t>𝑁</m:t>
                                </m:r>
                                <m:r>
                                  <a:rPr lang="en-US" altLang="zh-CN" sz="2000" smtClean="0">
                                    <a:latin typeface="Cambria Math" panose="02040503050406030204" pitchFamily="18" charset="0"/>
                                  </a:rPr>
                                  <m:t>)</m:t>
                                </m:r>
                              </m:oMath>
                            </m:oMathPara>
                          </a14:m>
                          <a:endParaRPr lang="zh-CN" altLang="en-US" sz="2000" dirty="0">
                            <a:latin typeface="+mn-lt"/>
                          </a:endParaRPr>
                        </a:p>
                      </a:txBody>
                      <a:tcPr anchor="ctr"/>
                    </a:tc>
                    <a:tc>
                      <a:txBody>
                        <a:bodyPr/>
                        <a:lstStyle/>
                        <a:p>
                          <a:pPr algn="ctr"/>
                          <a:r>
                            <a:rPr lang="en-US" altLang="zh-CN" sz="2000" dirty="0"/>
                            <a:t>100%</a:t>
                          </a:r>
                          <a:endParaRPr lang="zh-CN" altLang="en-US" sz="2000" dirty="0">
                            <a:latin typeface="+mn-lt"/>
                          </a:endParaRPr>
                        </a:p>
                      </a:txBody>
                      <a:tcPr anchor="ctr"/>
                    </a:tc>
                    <a:extLst>
                      <a:ext uri="{0D108BD9-81ED-4DB2-BD59-A6C34878D82A}">
                        <a16:rowId xmlns:a16="http://schemas.microsoft.com/office/drawing/2014/main" val="923140344"/>
                      </a:ext>
                    </a:extLst>
                  </a:tr>
                  <a:tr h="370840">
                    <a:tc>
                      <a:txBody>
                        <a:bodyPr/>
                        <a:lstStyle/>
                        <a:p>
                          <a:pPr algn="l"/>
                          <a:r>
                            <a:rPr lang="en-US" altLang="zh-CN" sz="2000" dirty="0"/>
                            <a:t>RR/LQF </a:t>
                          </a:r>
                          <a:r>
                            <a:rPr lang="en-US" altLang="zh-CN" sz="1800" b="0" dirty="0"/>
                            <a:t>[Hu16]</a:t>
                          </a:r>
                          <a:endParaRPr lang="zh-CN" altLang="en-US" sz="2000" b="0" dirty="0">
                            <a:latin typeface="+mn-lt"/>
                          </a:endParaRPr>
                        </a:p>
                      </a:txBody>
                      <a:tcPr anchor="ctr"/>
                    </a:tc>
                    <a:tc>
                      <a:txBody>
                        <a:bodyPr/>
                        <a:lstStyle/>
                        <a:p>
                          <a:pPr algn="ctr"/>
                          <a:r>
                            <a:rPr lang="en-US" altLang="zh-CN" sz="2000" dirty="0"/>
                            <a:t>up to N</a:t>
                          </a:r>
                          <a:endParaRPr lang="zh-CN" altLang="en-US" sz="20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r>
                                      <m:rPr>
                                        <m:sty m:val="p"/>
                                      </m:rPr>
                                      <a:rPr lang="en-US" altLang="zh-CN" sz="2000" smtClean="0">
                                        <a:latin typeface="Cambria Math" panose="02040503050406030204" pitchFamily="18" charset="0"/>
                                      </a:rPr>
                                      <m:t>O</m:t>
                                    </m:r>
                                    <m:r>
                                      <a:rPr lang="en-US" altLang="zh-CN" sz="2000" smtClean="0">
                                        <a:latin typeface="Cambria Math" panose="02040503050406030204" pitchFamily="18" charset="0"/>
                                      </a:rPr>
                                      <m:t>(</m:t>
                                    </m:r>
                                    <m:r>
                                      <m:rPr>
                                        <m:sty m:val="p"/>
                                      </m:rPr>
                                      <a:rPr lang="en-US" altLang="zh-CN" sz="2000" smtClean="0">
                                        <a:latin typeface="Cambria Math" panose="02040503050406030204" pitchFamily="18" charset="0"/>
                                      </a:rPr>
                                      <m:t>log</m:t>
                                    </m:r>
                                  </m:fName>
                                  <m:e>
                                    <m:r>
                                      <a:rPr lang="en-US" altLang="zh-CN" sz="2000" smtClean="0">
                                        <a:latin typeface="Cambria Math" panose="02040503050406030204" pitchFamily="18" charset="0"/>
                                      </a:rPr>
                                      <m:t>𝑁</m:t>
                                    </m:r>
                                  </m:e>
                                </m:func>
                                <m:r>
                                  <a:rPr lang="en-US" altLang="zh-CN" sz="2000" smtClean="0">
                                    <a:latin typeface="Cambria Math" panose="02040503050406030204" pitchFamily="18" charset="0"/>
                                  </a:rPr>
                                  <m:t>)</m:t>
                                </m:r>
                              </m:oMath>
                            </m:oMathPara>
                          </a14:m>
                          <a:endParaRPr lang="zh-CN" altLang="en-US" sz="2000" dirty="0">
                            <a:latin typeface="+mn-lt"/>
                          </a:endParaRPr>
                        </a:p>
                      </a:txBody>
                      <a:tcPr anchor="ctr">
                        <a:solidFill>
                          <a:srgbClr val="D5E3CF"/>
                        </a:solidFill>
                      </a:tcPr>
                    </a:tc>
                    <a:tc>
                      <a:txBody>
                        <a:bodyPr/>
                        <a:lstStyle/>
                        <a:p>
                          <a:pPr algn="ctr"/>
                          <a:r>
                            <a:rPr lang="en-US" altLang="zh-CN" sz="2000" dirty="0"/>
                            <a:t>&gt;50%</a:t>
                          </a:r>
                          <a:endParaRPr lang="zh-CN" altLang="en-US" sz="2000" dirty="0">
                            <a:latin typeface="+mn-lt"/>
                          </a:endParaRPr>
                        </a:p>
                      </a:txBody>
                      <a:tcPr anchor="ctr"/>
                    </a:tc>
                    <a:extLst>
                      <a:ext uri="{0D108BD9-81ED-4DB2-BD59-A6C34878D82A}">
                        <a16:rowId xmlns:a16="http://schemas.microsoft.com/office/drawing/2014/main" val="722111642"/>
                      </a:ext>
                    </a:extLst>
                  </a:tr>
                  <a:tr h="370840">
                    <a:tc>
                      <a:txBody>
                        <a:bodyPr/>
                        <a:lstStyle/>
                        <a:p>
                          <a:pPr algn="l"/>
                          <a:r>
                            <a:rPr lang="en-US" altLang="zh-CN" sz="2000" dirty="0"/>
                            <a:t>HRF </a:t>
                          </a:r>
                          <a:r>
                            <a:rPr lang="en-US" altLang="zh-CN" sz="1800" b="0" dirty="0"/>
                            <a:t>[Hu18]</a:t>
                          </a:r>
                          <a:endParaRPr lang="zh-CN" altLang="en-US" sz="2000" b="0" dirty="0">
                            <a:latin typeface="+mn-lt"/>
                          </a:endParaRPr>
                        </a:p>
                      </a:txBody>
                      <a:tcPr anchor="ctr"/>
                    </a:tc>
                    <a:tc>
                      <a:txBody>
                        <a:bodyPr/>
                        <a:lstStyle/>
                        <a:p>
                          <a:pPr algn="ctr"/>
                          <a:r>
                            <a:rPr lang="en-US" altLang="zh-CN" sz="2000" dirty="0"/>
                            <a:t>Up to N</a:t>
                          </a:r>
                          <a:endParaRPr lang="zh-CN" altLang="en-US" sz="2000" dirty="0">
                            <a:latin typeface="+mn-lt"/>
                          </a:endParaRPr>
                        </a:p>
                      </a:txBody>
                      <a:tcPr anchor="ctr"/>
                    </a:tc>
                    <a:tc>
                      <a:txBody>
                        <a:bodyPr/>
                        <a:lstStyle/>
                        <a:p>
                          <a:pPr algn="ctr"/>
                          <a:r>
                            <a:rPr lang="en-US" altLang="zh-CN" sz="2000" dirty="0"/>
                            <a:t>O(1)</a:t>
                          </a:r>
                          <a:endParaRPr lang="zh-CN" altLang="en-US" sz="2000" dirty="0">
                            <a:latin typeface="+mn-lt"/>
                          </a:endParaRPr>
                        </a:p>
                      </a:txBody>
                      <a:tcPr anchor="ctr"/>
                    </a:tc>
                    <a:tc>
                      <a:txBody>
                        <a:bodyPr/>
                        <a:lstStyle/>
                        <a:p>
                          <a:pPr algn="ctr"/>
                          <a:r>
                            <a:rPr lang="en-US" altLang="zh-CN" sz="2000" dirty="0"/>
                            <a:t>&gt;50%</a:t>
                          </a:r>
                          <a:endParaRPr lang="zh-CN" altLang="en-US" sz="2000" dirty="0">
                            <a:latin typeface="+mn-lt"/>
                          </a:endParaRPr>
                        </a:p>
                      </a:txBody>
                      <a:tcPr anchor="ctr"/>
                    </a:tc>
                    <a:extLst>
                      <a:ext uri="{0D108BD9-81ED-4DB2-BD59-A6C34878D82A}">
                        <a16:rowId xmlns:a16="http://schemas.microsoft.com/office/drawing/2014/main" val="4188395492"/>
                      </a:ext>
                    </a:extLst>
                  </a:tr>
                  <a:tr h="370840">
                    <a:tc>
                      <a:txBody>
                        <a:bodyPr/>
                        <a:lstStyle/>
                        <a:p>
                          <a:pPr algn="l"/>
                          <a:r>
                            <a:rPr lang="en-US" altLang="zh-CN" sz="2000" dirty="0"/>
                            <a:t>SERENADE</a:t>
                          </a:r>
                          <a:endParaRPr lang="zh-CN" altLang="en-US" sz="20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r>
                                      <m:rPr>
                                        <m:sty m:val="p"/>
                                      </m:rPr>
                                      <a:rPr lang="en-US" altLang="zh-CN" sz="2000" smtClean="0">
                                        <a:latin typeface="Cambria Math" panose="02040503050406030204" pitchFamily="18" charset="0"/>
                                      </a:rPr>
                                      <m:t>O</m:t>
                                    </m:r>
                                    <m:r>
                                      <a:rPr lang="en-US" altLang="zh-CN" sz="2000" smtClean="0">
                                        <a:latin typeface="Cambria Math" panose="02040503050406030204" pitchFamily="18" charset="0"/>
                                      </a:rPr>
                                      <m:t>(</m:t>
                                    </m:r>
                                    <m:r>
                                      <m:rPr>
                                        <m:sty m:val="p"/>
                                      </m:rPr>
                                      <a:rPr lang="en-US" altLang="zh-CN" sz="2000" smtClean="0">
                                        <a:latin typeface="Cambria Math" panose="02040503050406030204" pitchFamily="18" charset="0"/>
                                      </a:rPr>
                                      <m:t>log</m:t>
                                    </m:r>
                                  </m:fName>
                                  <m:e>
                                    <m:r>
                                      <a:rPr lang="en-US" altLang="zh-CN" sz="2000" smtClean="0">
                                        <a:latin typeface="Cambria Math" panose="02040503050406030204" pitchFamily="18" charset="0"/>
                                      </a:rPr>
                                      <m:t>𝑁</m:t>
                                    </m:r>
                                  </m:e>
                                </m:func>
                                <m:r>
                                  <a:rPr lang="en-US" altLang="zh-CN" sz="2000" smtClean="0">
                                    <a:latin typeface="Cambria Math" panose="02040503050406030204" pitchFamily="18" charset="0"/>
                                  </a:rPr>
                                  <m:t>)</m:t>
                                </m:r>
                              </m:oMath>
                            </m:oMathPara>
                          </a14:m>
                          <a:endParaRPr lang="zh-CN" altLang="en-US" sz="2000" dirty="0">
                            <a:latin typeface="+mn-lt"/>
                          </a:endParaRPr>
                        </a:p>
                      </a:txBody>
                      <a:tcPr anchor="ctr"/>
                    </a:tc>
                    <a:tc>
                      <a:txBody>
                        <a:bodyPr/>
                        <a:lstStyle/>
                        <a:p>
                          <a:pPr algn="ctr"/>
                          <a:r>
                            <a:rPr lang="en-US" altLang="zh-CN" sz="2000" dirty="0"/>
                            <a:t>O(1)</a:t>
                          </a:r>
                          <a:endParaRPr lang="zh-CN" altLang="en-US" sz="2000" dirty="0">
                            <a:latin typeface="+mn-lt"/>
                          </a:endParaRPr>
                        </a:p>
                      </a:txBody>
                      <a:tcPr anchor="ctr">
                        <a:solidFill>
                          <a:srgbClr val="D5E3CF"/>
                        </a:solidFill>
                      </a:tcPr>
                    </a:tc>
                    <a:tc>
                      <a:txBody>
                        <a:bodyPr/>
                        <a:lstStyle/>
                        <a:p>
                          <a:pPr algn="ctr"/>
                          <a:r>
                            <a:rPr lang="en-US" altLang="zh-CN" sz="2000" dirty="0"/>
                            <a:t>100%</a:t>
                          </a:r>
                          <a:endParaRPr lang="zh-CN" altLang="en-US" sz="2000" dirty="0">
                            <a:latin typeface="+mn-lt"/>
                          </a:endParaRPr>
                        </a:p>
                      </a:txBody>
                      <a:tcPr anchor="ctr"/>
                    </a:tc>
                    <a:extLst>
                      <a:ext uri="{0D108BD9-81ED-4DB2-BD59-A6C34878D82A}">
                        <a16:rowId xmlns:a16="http://schemas.microsoft.com/office/drawing/2014/main" val="4131272231"/>
                      </a:ext>
                    </a:extLst>
                  </a:tr>
                </a:tbl>
              </a:graphicData>
            </a:graphic>
          </p:graphicFrame>
        </mc:Choice>
        <mc:Fallback xmlns="">
          <p:graphicFrame>
            <p:nvGraphicFramePr>
              <p:cNvPr id="5" name="Table 14">
                <a:extLst>
                  <a:ext uri="{FF2B5EF4-FFF2-40B4-BE49-F238E27FC236}">
                    <a16:creationId xmlns:a16="http://schemas.microsoft.com/office/drawing/2014/main" id="{CAD2C24F-1391-4A59-8F00-079E3BDF5A29}"/>
                  </a:ext>
                </a:extLst>
              </p:cNvPr>
              <p:cNvGraphicFramePr>
                <a:graphicFrameLocks noGrp="1"/>
              </p:cNvGraphicFramePr>
              <p:nvPr>
                <p:extLst>
                  <p:ext uri="{D42A27DB-BD31-4B8C-83A1-F6EECF244321}">
                    <p14:modId xmlns:p14="http://schemas.microsoft.com/office/powerpoint/2010/main" val="3225014490"/>
                  </p:ext>
                </p:extLst>
              </p:nvPr>
            </p:nvGraphicFramePr>
            <p:xfrm>
              <a:off x="457199" y="2263775"/>
              <a:ext cx="8391526" cy="2895600"/>
            </p:xfrm>
            <a:graphic>
              <a:graphicData uri="http://schemas.openxmlformats.org/drawingml/2006/table">
                <a:tbl>
                  <a:tblPr firstRow="1" firstCol="1" bandRow="1" bandCol="1">
                    <a:tableStyleId>{93296810-A885-4BE3-A3E7-6D5BEEA58F35}</a:tableStyleId>
                  </a:tblPr>
                  <a:tblGrid>
                    <a:gridCol w="1957129">
                      <a:extLst>
                        <a:ext uri="{9D8B030D-6E8A-4147-A177-3AD203B41FA5}">
                          <a16:colId xmlns:a16="http://schemas.microsoft.com/office/drawing/2014/main" val="3817240997"/>
                        </a:ext>
                      </a:extLst>
                    </a:gridCol>
                    <a:gridCol w="2144799">
                      <a:extLst>
                        <a:ext uri="{9D8B030D-6E8A-4147-A177-3AD203B41FA5}">
                          <a16:colId xmlns:a16="http://schemas.microsoft.com/office/drawing/2014/main" val="2108433336"/>
                        </a:ext>
                      </a:extLst>
                    </a:gridCol>
                    <a:gridCol w="2144799">
                      <a:extLst>
                        <a:ext uri="{9D8B030D-6E8A-4147-A177-3AD203B41FA5}">
                          <a16:colId xmlns:a16="http://schemas.microsoft.com/office/drawing/2014/main" val="4151647422"/>
                        </a:ext>
                      </a:extLst>
                    </a:gridCol>
                    <a:gridCol w="2144799">
                      <a:extLst>
                        <a:ext uri="{9D8B030D-6E8A-4147-A177-3AD203B41FA5}">
                          <a16:colId xmlns:a16="http://schemas.microsoft.com/office/drawing/2014/main" val="619333641"/>
                        </a:ext>
                      </a:extLst>
                    </a:gridCol>
                  </a:tblGrid>
                  <a:tr h="701040">
                    <a:tc>
                      <a:txBody>
                        <a:bodyPr/>
                        <a:lstStyle/>
                        <a:p>
                          <a:pPr algn="l"/>
                          <a:r>
                            <a:rPr lang="en-US" altLang="zh-CN" sz="2000" dirty="0"/>
                            <a:t>Algorithms</a:t>
                          </a:r>
                          <a:endParaRPr lang="zh-CN" altLang="en-US" sz="2000" dirty="0">
                            <a:latin typeface="+mn-lt"/>
                          </a:endParaRPr>
                        </a:p>
                      </a:txBody>
                      <a:tcPr anchor="ctr"/>
                    </a:tc>
                    <a:tc>
                      <a:txBody>
                        <a:bodyPr/>
                        <a:lstStyle/>
                        <a:p>
                          <a:pPr algn="l"/>
                          <a:r>
                            <a:rPr lang="en-US" altLang="zh-CN" sz="2000" dirty="0"/>
                            <a:t># of iterations</a:t>
                          </a:r>
                          <a:endParaRPr lang="zh-CN" altLang="en-US" sz="2000" dirty="0">
                            <a:latin typeface="+mn-lt"/>
                          </a:endParaRPr>
                        </a:p>
                      </a:txBody>
                      <a:tcPr anchor="ctr"/>
                    </a:tc>
                    <a:tc>
                      <a:txBody>
                        <a:bodyPr/>
                        <a:lstStyle/>
                        <a:p>
                          <a:pPr algn="l"/>
                          <a:r>
                            <a:rPr lang="en-US" altLang="zh-CN" sz="2000" dirty="0"/>
                            <a:t>Per-iteration complexity</a:t>
                          </a:r>
                          <a:endParaRPr lang="zh-CN" altLang="en-US" sz="2000" dirty="0">
                            <a:latin typeface="+mn-lt"/>
                          </a:endParaRPr>
                        </a:p>
                      </a:txBody>
                      <a:tcPr anchor="ctr"/>
                    </a:tc>
                    <a:tc>
                      <a:txBody>
                        <a:bodyPr/>
                        <a:lstStyle/>
                        <a:p>
                          <a:pPr algn="l"/>
                          <a:r>
                            <a:rPr lang="en-US" altLang="zh-CN" sz="2000" dirty="0"/>
                            <a:t>Throughput guarantee</a:t>
                          </a:r>
                          <a:endParaRPr lang="zh-CN" altLang="en-US" sz="2000" dirty="0">
                            <a:latin typeface="+mn-lt"/>
                          </a:endParaRPr>
                        </a:p>
                      </a:txBody>
                      <a:tcPr anchor="ctr"/>
                    </a:tc>
                    <a:extLst>
                      <a:ext uri="{0D108BD9-81ED-4DB2-BD59-A6C34878D82A}">
                        <a16:rowId xmlns:a16="http://schemas.microsoft.com/office/drawing/2014/main" val="2296599978"/>
                      </a:ext>
                    </a:extLst>
                  </a:tr>
                  <a:tr h="1005840">
                    <a:tc>
                      <a:txBody>
                        <a:bodyPr/>
                        <a:lstStyle/>
                        <a:p>
                          <a:pPr algn="l"/>
                          <a:r>
                            <a:rPr lang="en-US" altLang="zh-CN" sz="2000" dirty="0"/>
                            <a:t>Belief Propagation (BP) </a:t>
                          </a:r>
                          <a:r>
                            <a:rPr lang="en-US" altLang="zh-CN" sz="1800" b="0" dirty="0"/>
                            <a:t>[Bayati07]</a:t>
                          </a:r>
                          <a:endParaRPr lang="zh-CN" altLang="en-US" sz="2000" b="0" dirty="0">
                            <a:latin typeface="+mn-lt"/>
                          </a:endParaRPr>
                        </a:p>
                      </a:txBody>
                      <a:tcPr anchor="ctr"/>
                    </a:tc>
                    <a:tc>
                      <a:txBody>
                        <a:bodyPr/>
                        <a:lstStyle/>
                        <a:p>
                          <a:endParaRPr lang="zh-CN"/>
                        </a:p>
                      </a:txBody>
                      <a:tcPr anchor="ctr">
                        <a:blipFill>
                          <a:blip r:embed="rId3"/>
                          <a:stretch>
                            <a:fillRect l="-91218" t="-72289" r="-200567" b="-127711"/>
                          </a:stretch>
                        </a:blipFill>
                      </a:tcPr>
                    </a:tc>
                    <a:tc>
                      <a:txBody>
                        <a:bodyPr/>
                        <a:lstStyle/>
                        <a:p>
                          <a:endParaRPr lang="zh-CN"/>
                        </a:p>
                      </a:txBody>
                      <a:tcPr anchor="ctr">
                        <a:blipFill>
                          <a:blip r:embed="rId3"/>
                          <a:stretch>
                            <a:fillRect l="-191761" t="-72289" r="-101136" b="-127711"/>
                          </a:stretch>
                        </a:blipFill>
                      </a:tcPr>
                    </a:tc>
                    <a:tc>
                      <a:txBody>
                        <a:bodyPr/>
                        <a:lstStyle/>
                        <a:p>
                          <a:pPr algn="ctr"/>
                          <a:r>
                            <a:rPr lang="en-US" altLang="zh-CN" sz="2000" dirty="0"/>
                            <a:t>100%</a:t>
                          </a:r>
                          <a:endParaRPr lang="zh-CN" altLang="en-US" sz="2000" dirty="0">
                            <a:latin typeface="+mn-lt"/>
                          </a:endParaRPr>
                        </a:p>
                      </a:txBody>
                      <a:tcPr anchor="ctr"/>
                    </a:tc>
                    <a:extLst>
                      <a:ext uri="{0D108BD9-81ED-4DB2-BD59-A6C34878D82A}">
                        <a16:rowId xmlns:a16="http://schemas.microsoft.com/office/drawing/2014/main" val="923140344"/>
                      </a:ext>
                    </a:extLst>
                  </a:tr>
                  <a:tr h="396240">
                    <a:tc>
                      <a:txBody>
                        <a:bodyPr/>
                        <a:lstStyle/>
                        <a:p>
                          <a:pPr algn="l"/>
                          <a:r>
                            <a:rPr lang="en-US" altLang="zh-CN" sz="2000" dirty="0"/>
                            <a:t>RR/LQF </a:t>
                          </a:r>
                          <a:r>
                            <a:rPr lang="en-US" altLang="zh-CN" sz="1800" b="0" dirty="0"/>
                            <a:t>[Hu16]</a:t>
                          </a:r>
                          <a:endParaRPr lang="zh-CN" altLang="en-US" sz="2000" b="0" dirty="0">
                            <a:latin typeface="+mn-lt"/>
                          </a:endParaRPr>
                        </a:p>
                      </a:txBody>
                      <a:tcPr anchor="ctr"/>
                    </a:tc>
                    <a:tc>
                      <a:txBody>
                        <a:bodyPr/>
                        <a:lstStyle/>
                        <a:p>
                          <a:pPr algn="ctr"/>
                          <a:r>
                            <a:rPr lang="en-US" altLang="zh-CN" sz="2000" dirty="0"/>
                            <a:t>up to N</a:t>
                          </a:r>
                          <a:endParaRPr lang="zh-CN" altLang="en-US" sz="2000" dirty="0">
                            <a:latin typeface="+mn-lt"/>
                          </a:endParaRPr>
                        </a:p>
                      </a:txBody>
                      <a:tcPr anchor="ctr"/>
                    </a:tc>
                    <a:tc>
                      <a:txBody>
                        <a:bodyPr/>
                        <a:lstStyle/>
                        <a:p>
                          <a:endParaRPr lang="zh-CN"/>
                        </a:p>
                      </a:txBody>
                      <a:tcPr anchor="ctr">
                        <a:blipFill>
                          <a:blip r:embed="rId3"/>
                          <a:stretch>
                            <a:fillRect l="-191761" t="-440000" r="-101136" b="-226154"/>
                          </a:stretch>
                        </a:blipFill>
                      </a:tcPr>
                    </a:tc>
                    <a:tc>
                      <a:txBody>
                        <a:bodyPr/>
                        <a:lstStyle/>
                        <a:p>
                          <a:pPr algn="ctr"/>
                          <a:r>
                            <a:rPr lang="en-US" altLang="zh-CN" sz="2000" dirty="0"/>
                            <a:t>&gt;50%</a:t>
                          </a:r>
                          <a:endParaRPr lang="zh-CN" altLang="en-US" sz="2000" dirty="0">
                            <a:latin typeface="+mn-lt"/>
                          </a:endParaRPr>
                        </a:p>
                      </a:txBody>
                      <a:tcPr anchor="ctr"/>
                    </a:tc>
                    <a:extLst>
                      <a:ext uri="{0D108BD9-81ED-4DB2-BD59-A6C34878D82A}">
                        <a16:rowId xmlns:a16="http://schemas.microsoft.com/office/drawing/2014/main" val="722111642"/>
                      </a:ext>
                    </a:extLst>
                  </a:tr>
                  <a:tr h="396240">
                    <a:tc>
                      <a:txBody>
                        <a:bodyPr/>
                        <a:lstStyle/>
                        <a:p>
                          <a:pPr algn="l"/>
                          <a:r>
                            <a:rPr lang="en-US" altLang="zh-CN" sz="2000" dirty="0"/>
                            <a:t>HRF </a:t>
                          </a:r>
                          <a:r>
                            <a:rPr lang="en-US" altLang="zh-CN" sz="1800" b="0" dirty="0"/>
                            <a:t>[Hu18]</a:t>
                          </a:r>
                          <a:endParaRPr lang="zh-CN" altLang="en-US" sz="2000" b="0" dirty="0">
                            <a:latin typeface="+mn-lt"/>
                          </a:endParaRPr>
                        </a:p>
                      </a:txBody>
                      <a:tcPr anchor="ctr"/>
                    </a:tc>
                    <a:tc>
                      <a:txBody>
                        <a:bodyPr/>
                        <a:lstStyle/>
                        <a:p>
                          <a:pPr algn="ctr"/>
                          <a:r>
                            <a:rPr lang="en-US" altLang="zh-CN" sz="2000" dirty="0"/>
                            <a:t>Up to N</a:t>
                          </a:r>
                          <a:endParaRPr lang="zh-CN" altLang="en-US" sz="2000" dirty="0">
                            <a:latin typeface="+mn-lt"/>
                          </a:endParaRPr>
                        </a:p>
                      </a:txBody>
                      <a:tcPr anchor="ctr"/>
                    </a:tc>
                    <a:tc>
                      <a:txBody>
                        <a:bodyPr/>
                        <a:lstStyle/>
                        <a:p>
                          <a:pPr algn="ctr"/>
                          <a:r>
                            <a:rPr lang="en-US" altLang="zh-CN" sz="2000" dirty="0"/>
                            <a:t>O(1)</a:t>
                          </a:r>
                          <a:endParaRPr lang="zh-CN" altLang="en-US" sz="2000" dirty="0">
                            <a:latin typeface="+mn-lt"/>
                          </a:endParaRPr>
                        </a:p>
                      </a:txBody>
                      <a:tcPr anchor="ctr"/>
                    </a:tc>
                    <a:tc>
                      <a:txBody>
                        <a:bodyPr/>
                        <a:lstStyle/>
                        <a:p>
                          <a:pPr algn="ctr"/>
                          <a:r>
                            <a:rPr lang="en-US" altLang="zh-CN" sz="2000" dirty="0"/>
                            <a:t>&gt;50%</a:t>
                          </a:r>
                          <a:endParaRPr lang="zh-CN" altLang="en-US" sz="2000" dirty="0">
                            <a:latin typeface="+mn-lt"/>
                          </a:endParaRPr>
                        </a:p>
                      </a:txBody>
                      <a:tcPr anchor="ctr"/>
                    </a:tc>
                    <a:extLst>
                      <a:ext uri="{0D108BD9-81ED-4DB2-BD59-A6C34878D82A}">
                        <a16:rowId xmlns:a16="http://schemas.microsoft.com/office/drawing/2014/main" val="4188395492"/>
                      </a:ext>
                    </a:extLst>
                  </a:tr>
                  <a:tr h="396240">
                    <a:tc>
                      <a:txBody>
                        <a:bodyPr/>
                        <a:lstStyle/>
                        <a:p>
                          <a:pPr algn="l"/>
                          <a:r>
                            <a:rPr lang="en-US" altLang="zh-CN" sz="2000" dirty="0"/>
                            <a:t>SERENADE</a:t>
                          </a:r>
                          <a:endParaRPr lang="zh-CN" altLang="en-US" sz="2000" dirty="0">
                            <a:latin typeface="+mn-lt"/>
                          </a:endParaRPr>
                        </a:p>
                      </a:txBody>
                      <a:tcPr anchor="ctr"/>
                    </a:tc>
                    <a:tc>
                      <a:txBody>
                        <a:bodyPr/>
                        <a:lstStyle/>
                        <a:p>
                          <a:endParaRPr lang="zh-CN"/>
                        </a:p>
                      </a:txBody>
                      <a:tcPr anchor="ctr">
                        <a:blipFill>
                          <a:blip r:embed="rId3"/>
                          <a:stretch>
                            <a:fillRect l="-91218" t="-640000" r="-200567" b="-26154"/>
                          </a:stretch>
                        </a:blipFill>
                      </a:tcPr>
                    </a:tc>
                    <a:tc>
                      <a:txBody>
                        <a:bodyPr/>
                        <a:lstStyle/>
                        <a:p>
                          <a:pPr algn="ctr"/>
                          <a:r>
                            <a:rPr lang="en-US" altLang="zh-CN" sz="2000" dirty="0"/>
                            <a:t>O(1)</a:t>
                          </a:r>
                          <a:endParaRPr lang="zh-CN" altLang="en-US" sz="2000" dirty="0">
                            <a:latin typeface="+mn-lt"/>
                          </a:endParaRPr>
                        </a:p>
                      </a:txBody>
                      <a:tcPr anchor="ctr">
                        <a:solidFill>
                          <a:srgbClr val="D5E3CF"/>
                        </a:solidFill>
                      </a:tcPr>
                    </a:tc>
                    <a:tc>
                      <a:txBody>
                        <a:bodyPr/>
                        <a:lstStyle/>
                        <a:p>
                          <a:pPr algn="ctr"/>
                          <a:r>
                            <a:rPr lang="en-US" altLang="zh-CN" sz="2000" dirty="0"/>
                            <a:t>100%</a:t>
                          </a:r>
                          <a:endParaRPr lang="zh-CN" altLang="en-US" sz="2000" dirty="0">
                            <a:latin typeface="+mn-lt"/>
                          </a:endParaRPr>
                        </a:p>
                      </a:txBody>
                      <a:tcPr anchor="ctr"/>
                    </a:tc>
                    <a:extLst>
                      <a:ext uri="{0D108BD9-81ED-4DB2-BD59-A6C34878D82A}">
                        <a16:rowId xmlns:a16="http://schemas.microsoft.com/office/drawing/2014/main" val="4131272231"/>
                      </a:ext>
                    </a:extLst>
                  </a:tr>
                </a:tbl>
              </a:graphicData>
            </a:graphic>
          </p:graphicFrame>
        </mc:Fallback>
      </mc:AlternateContent>
      <p:sp>
        <p:nvSpPr>
          <p:cNvPr id="15" name="Rectangle 14">
            <a:extLst>
              <a:ext uri="{FF2B5EF4-FFF2-40B4-BE49-F238E27FC236}">
                <a16:creationId xmlns:a16="http://schemas.microsoft.com/office/drawing/2014/main" id="{705B738E-EEE5-4C3C-9C4A-BF02C0DD3DCE}"/>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2" name="Rectangle 1">
            <a:extLst>
              <a:ext uri="{FF2B5EF4-FFF2-40B4-BE49-F238E27FC236}">
                <a16:creationId xmlns:a16="http://schemas.microsoft.com/office/drawing/2014/main" id="{EB07A742-3342-4076-B35C-2306768BA128}"/>
              </a:ext>
            </a:extLst>
          </p:cNvPr>
          <p:cNvSpPr/>
          <p:nvPr/>
        </p:nvSpPr>
        <p:spPr>
          <a:xfrm>
            <a:off x="385805" y="2978590"/>
            <a:ext cx="8700380" cy="978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a:extLst>
              <a:ext uri="{FF2B5EF4-FFF2-40B4-BE49-F238E27FC236}">
                <a16:creationId xmlns:a16="http://schemas.microsoft.com/office/drawing/2014/main" id="{8B3B4C19-1BAE-4A69-AEA2-78D64E1F2B74}"/>
              </a:ext>
            </a:extLst>
          </p:cNvPr>
          <p:cNvSpPr/>
          <p:nvPr/>
        </p:nvSpPr>
        <p:spPr>
          <a:xfrm>
            <a:off x="356564" y="3958690"/>
            <a:ext cx="8700380" cy="368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AE529BE3-2FDF-48BF-8E3F-A20ED63ED31E}"/>
              </a:ext>
            </a:extLst>
          </p:cNvPr>
          <p:cNvSpPr/>
          <p:nvPr/>
        </p:nvSpPr>
        <p:spPr>
          <a:xfrm>
            <a:off x="270198" y="4326835"/>
            <a:ext cx="8700380" cy="462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Slide Number Placeholder 12">
            <a:extLst>
              <a:ext uri="{FF2B5EF4-FFF2-40B4-BE49-F238E27FC236}">
                <a16:creationId xmlns:a16="http://schemas.microsoft.com/office/drawing/2014/main" id="{98D6B8B6-5F27-4CB0-9D8B-BEFC6D15C971}"/>
              </a:ext>
            </a:extLst>
          </p:cNvPr>
          <p:cNvSpPr>
            <a:spLocks noGrp="1"/>
          </p:cNvSpPr>
          <p:nvPr>
            <p:ph type="sldNum" sz="quarter" idx="12"/>
          </p:nvPr>
        </p:nvSpPr>
        <p:spPr/>
        <p:txBody>
          <a:bodyPr/>
          <a:lstStyle/>
          <a:p>
            <a:fld id="{25711CE1-5A3A-4555-AFFF-2018F0E14892}" type="slidenum">
              <a:rPr lang="zh-CN" altLang="en-US" smtClean="0"/>
              <a:pPr/>
              <a:t>20</a:t>
            </a:fld>
            <a:r>
              <a:rPr lang="en-US" altLang="zh-CN"/>
              <a:t>/51</a:t>
            </a:r>
            <a:endParaRPr lang="zh-CN" altLang="en-US" dirty="0"/>
          </a:p>
        </p:txBody>
      </p:sp>
    </p:spTree>
    <p:extLst>
      <p:ext uri="{BB962C8B-B14F-4D97-AF65-F5344CB8AC3E}">
        <p14:creationId xmlns:p14="http://schemas.microsoft.com/office/powerpoint/2010/main" val="324120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24BF643-601C-4752-85B3-63D3E5C726BD}"/>
              </a:ext>
            </a:extLst>
          </p:cNvPr>
          <p:cNvSpPr>
            <a:spLocks noGrp="1"/>
          </p:cNvSpPr>
          <p:nvPr>
            <p:ph type="dt" sz="half" idx="10"/>
          </p:nvPr>
        </p:nvSpPr>
        <p:spPr/>
        <p:txBody>
          <a:bodyPr/>
          <a:lstStyle/>
          <a:p>
            <a:fld id="{0A9B24F1-C6F7-4FD5-98ED-D4892983CB00}"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BAB9A671-311E-41C9-BAFA-A886911CFFBB}"/>
              </a:ext>
            </a:extLst>
          </p:cNvPr>
          <p:cNvSpPr>
            <a:spLocks noGrp="1"/>
          </p:cNvSpPr>
          <p:nvPr>
            <p:ph type="ftr" sz="quarter" idx="11"/>
          </p:nvPr>
        </p:nvSpPr>
        <p:spPr/>
        <p:txBody>
          <a:bodyPr/>
          <a:lstStyle/>
          <a:p>
            <a:r>
              <a:rPr lang="sv-SE" altLang="zh-CN"/>
              <a:t>Defense @ GaTech</a:t>
            </a:r>
            <a:endParaRPr lang="zh-CN" altLang="en-US"/>
          </a:p>
        </p:txBody>
      </p:sp>
      <p:sp>
        <p:nvSpPr>
          <p:cNvPr id="8" name="Isosceles Triangle 7">
            <a:extLst>
              <a:ext uri="{FF2B5EF4-FFF2-40B4-BE49-F238E27FC236}">
                <a16:creationId xmlns:a16="http://schemas.microsoft.com/office/drawing/2014/main" id="{E35AFE8D-C324-432E-9B61-EF856F880075}"/>
              </a:ext>
            </a:extLst>
          </p:cNvPr>
          <p:cNvSpPr/>
          <p:nvPr/>
        </p:nvSpPr>
        <p:spPr>
          <a:xfrm>
            <a:off x="4208118" y="5012348"/>
            <a:ext cx="722119" cy="1130505"/>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CE5D4CB-C1EC-45E9-BB92-82478798C553}"/>
              </a:ext>
            </a:extLst>
          </p:cNvPr>
          <p:cNvGrpSpPr/>
          <p:nvPr/>
        </p:nvGrpSpPr>
        <p:grpSpPr>
          <a:xfrm rot="600000">
            <a:off x="328269" y="3522914"/>
            <a:ext cx="8410620" cy="1614241"/>
            <a:chOff x="318744" y="2589464"/>
            <a:chExt cx="8410620" cy="1614241"/>
          </a:xfrm>
        </p:grpSpPr>
        <p:sp>
          <p:nvSpPr>
            <p:cNvPr id="10" name="Rectangle 9">
              <a:extLst>
                <a:ext uri="{FF2B5EF4-FFF2-40B4-BE49-F238E27FC236}">
                  <a16:creationId xmlns:a16="http://schemas.microsoft.com/office/drawing/2014/main" id="{5CEEE39D-A296-4D0E-B85E-998A7128A216}"/>
                </a:ext>
              </a:extLst>
            </p:cNvPr>
            <p:cNvSpPr/>
            <p:nvPr/>
          </p:nvSpPr>
          <p:spPr>
            <a:xfrm>
              <a:off x="907541" y="4002956"/>
              <a:ext cx="7306056" cy="20074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2D8ACE7-A814-43A8-8F4C-9DEA1DF759D9}"/>
                </a:ext>
              </a:extLst>
            </p:cNvPr>
            <p:cNvGrpSpPr/>
            <p:nvPr/>
          </p:nvGrpSpPr>
          <p:grpSpPr>
            <a:xfrm>
              <a:off x="907541" y="3353194"/>
              <a:ext cx="1504414" cy="629221"/>
              <a:chOff x="4825014" y="3389095"/>
              <a:chExt cx="1109708" cy="319756"/>
            </a:xfrm>
          </p:grpSpPr>
          <p:sp>
            <p:nvSpPr>
              <p:cNvPr id="18" name="Flowchart: Magnetic Disk 17">
                <a:extLst>
                  <a:ext uri="{FF2B5EF4-FFF2-40B4-BE49-F238E27FC236}">
                    <a16:creationId xmlns:a16="http://schemas.microsoft.com/office/drawing/2014/main" id="{54A0ABE4-3BAE-493A-883E-F968AB686CD3}"/>
                  </a:ext>
                </a:extLst>
              </p:cNvPr>
              <p:cNvSpPr/>
              <p:nvPr/>
            </p:nvSpPr>
            <p:spPr>
              <a:xfrm>
                <a:off x="5069150" y="3389095"/>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F437E9EE-8CBF-43C6-8513-8D3DA9926A04}"/>
                  </a:ext>
                </a:extLst>
              </p:cNvPr>
              <p:cNvSpPr/>
              <p:nvPr/>
            </p:nvSpPr>
            <p:spPr>
              <a:xfrm>
                <a:off x="4825014" y="3538917"/>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A7421B1D-F9FA-4CDB-84EB-9369ADA48011}"/>
                  </a:ext>
                </a:extLst>
              </p:cNvPr>
              <p:cNvSpPr/>
              <p:nvPr/>
            </p:nvSpPr>
            <p:spPr>
              <a:xfrm>
                <a:off x="5357674" y="3540159"/>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0485964-B17C-413A-9BCA-7933881E646F}"/>
                </a:ext>
              </a:extLst>
            </p:cNvPr>
            <p:cNvGrpSpPr/>
            <p:nvPr/>
          </p:nvGrpSpPr>
          <p:grpSpPr>
            <a:xfrm>
              <a:off x="6709183" y="3362242"/>
              <a:ext cx="1504414" cy="629221"/>
              <a:chOff x="7498672" y="3397606"/>
              <a:chExt cx="1109708" cy="319756"/>
            </a:xfrm>
          </p:grpSpPr>
          <p:sp>
            <p:nvSpPr>
              <p:cNvPr id="15" name="Flowchart: Magnetic Disk 14">
                <a:extLst>
                  <a:ext uri="{FF2B5EF4-FFF2-40B4-BE49-F238E27FC236}">
                    <a16:creationId xmlns:a16="http://schemas.microsoft.com/office/drawing/2014/main" id="{58EE3A0B-208F-4047-ABD0-B796E6D8617A}"/>
                  </a:ext>
                </a:extLst>
              </p:cNvPr>
              <p:cNvSpPr/>
              <p:nvPr/>
            </p:nvSpPr>
            <p:spPr>
              <a:xfrm>
                <a:off x="7742808" y="3397606"/>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60F89FAF-FFA5-4197-87E8-6B5940834121}"/>
                  </a:ext>
                </a:extLst>
              </p:cNvPr>
              <p:cNvSpPr/>
              <p:nvPr/>
            </p:nvSpPr>
            <p:spPr>
              <a:xfrm>
                <a:off x="7498672" y="3547428"/>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0118D923-E030-462F-808C-145E8854F57A}"/>
                  </a:ext>
                </a:extLst>
              </p:cNvPr>
              <p:cNvSpPr/>
              <p:nvPr/>
            </p:nvSpPr>
            <p:spPr>
              <a:xfrm>
                <a:off x="8031332" y="3548670"/>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9E2A3B9-157E-4798-92F8-E22959A6751F}"/>
                </a:ext>
              </a:extLst>
            </p:cNvPr>
            <p:cNvSpPr txBox="1"/>
            <p:nvPr/>
          </p:nvSpPr>
          <p:spPr>
            <a:xfrm>
              <a:off x="318744" y="2589464"/>
              <a:ext cx="2742183" cy="707886"/>
            </a:xfrm>
            <a:prstGeom prst="rect">
              <a:avLst/>
            </a:prstGeom>
            <a:noFill/>
          </p:spPr>
          <p:txBody>
            <a:bodyPr wrap="square" rtlCol="0">
              <a:spAutoFit/>
            </a:bodyPr>
            <a:lstStyle/>
            <a:p>
              <a:pPr algn="ctr"/>
              <a:r>
                <a:rPr lang="en-US" sz="2000" dirty="0"/>
                <a:t>Quality of the matching</a:t>
              </a:r>
            </a:p>
          </p:txBody>
        </p:sp>
        <p:sp>
          <p:nvSpPr>
            <p:cNvPr id="14" name="TextBox 13">
              <a:extLst>
                <a:ext uri="{FF2B5EF4-FFF2-40B4-BE49-F238E27FC236}">
                  <a16:creationId xmlns:a16="http://schemas.microsoft.com/office/drawing/2014/main" id="{87F31DD0-9874-4704-B6F0-BB26849CFF70}"/>
                </a:ext>
              </a:extLst>
            </p:cNvPr>
            <p:cNvSpPr txBox="1"/>
            <p:nvPr/>
          </p:nvSpPr>
          <p:spPr>
            <a:xfrm>
              <a:off x="5987181" y="2591744"/>
              <a:ext cx="2742183" cy="707886"/>
            </a:xfrm>
            <a:prstGeom prst="rect">
              <a:avLst/>
            </a:prstGeom>
            <a:noFill/>
          </p:spPr>
          <p:txBody>
            <a:bodyPr wrap="square" rtlCol="0">
              <a:spAutoFit/>
            </a:bodyPr>
            <a:lstStyle/>
            <a:p>
              <a:pPr algn="ctr"/>
              <a:r>
                <a:rPr lang="en-US" sz="2000" dirty="0"/>
                <a:t>Time to compute the matching</a:t>
              </a:r>
            </a:p>
          </p:txBody>
        </p:sp>
      </p:grpSp>
      <p:sp>
        <p:nvSpPr>
          <p:cNvPr id="7" name="TextBox 6">
            <a:extLst>
              <a:ext uri="{FF2B5EF4-FFF2-40B4-BE49-F238E27FC236}">
                <a16:creationId xmlns:a16="http://schemas.microsoft.com/office/drawing/2014/main" id="{F357F8DB-35A1-4CDA-92DF-C3F8B293DC18}"/>
              </a:ext>
            </a:extLst>
          </p:cNvPr>
          <p:cNvSpPr txBox="1"/>
          <p:nvPr/>
        </p:nvSpPr>
        <p:spPr>
          <a:xfrm>
            <a:off x="3258015" y="2486629"/>
            <a:ext cx="3773404" cy="830997"/>
          </a:xfrm>
          <a:prstGeom prst="rect">
            <a:avLst/>
          </a:prstGeom>
          <a:noFill/>
        </p:spPr>
        <p:txBody>
          <a:bodyPr wrap="square" rtlCol="0">
            <a:spAutoFit/>
          </a:bodyPr>
          <a:lstStyle/>
          <a:p>
            <a:r>
              <a:rPr lang="en-US" altLang="zh-CN" sz="2400" b="1" dirty="0"/>
              <a:t>Boost the performances of existing algorithms</a:t>
            </a:r>
            <a:endParaRPr lang="zh-CN" altLang="en-US" sz="2400" b="1" dirty="0"/>
          </a:p>
        </p:txBody>
      </p:sp>
      <p:sp>
        <p:nvSpPr>
          <p:cNvPr id="29" name="Flowchart: Magnetic Disk 52">
            <a:extLst>
              <a:ext uri="{FF2B5EF4-FFF2-40B4-BE49-F238E27FC236}">
                <a16:creationId xmlns:a16="http://schemas.microsoft.com/office/drawing/2014/main" id="{EFD2C826-1DCB-4937-97F7-41F48FE5FF77}"/>
              </a:ext>
            </a:extLst>
          </p:cNvPr>
          <p:cNvSpPr/>
          <p:nvPr/>
        </p:nvSpPr>
        <p:spPr>
          <a:xfrm>
            <a:off x="2096334" y="2865861"/>
            <a:ext cx="577048" cy="195619"/>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01">
            <a:extLst>
              <a:ext uri="{FF2B5EF4-FFF2-40B4-BE49-F238E27FC236}">
                <a16:creationId xmlns:a16="http://schemas.microsoft.com/office/drawing/2014/main" id="{6D271BFF-993B-44F9-A7F6-2E1E7BB1088C}"/>
              </a:ext>
            </a:extLst>
          </p:cNvPr>
          <p:cNvSpPr/>
          <p:nvPr/>
        </p:nvSpPr>
        <p:spPr>
          <a:xfrm>
            <a:off x="2605148" y="2954529"/>
            <a:ext cx="591207" cy="1158766"/>
          </a:xfrm>
          <a:custGeom>
            <a:avLst/>
            <a:gdLst>
              <a:gd name="connsiteX0" fmla="*/ 86710 w 591207"/>
              <a:gd name="connsiteY0" fmla="*/ 0 h 1158766"/>
              <a:gd name="connsiteX1" fmla="*/ 86710 w 591207"/>
              <a:gd name="connsiteY1" fmla="*/ 0 h 1158766"/>
              <a:gd name="connsiteX2" fmla="*/ 173420 w 591207"/>
              <a:gd name="connsiteY2" fmla="*/ 7883 h 1158766"/>
              <a:gd name="connsiteX3" fmla="*/ 338958 w 591207"/>
              <a:gd name="connsiteY3" fmla="*/ 15766 h 1158766"/>
              <a:gd name="connsiteX4" fmla="*/ 362607 w 591207"/>
              <a:gd name="connsiteY4" fmla="*/ 23648 h 1158766"/>
              <a:gd name="connsiteX5" fmla="*/ 409903 w 591207"/>
              <a:gd name="connsiteY5" fmla="*/ 31531 h 1158766"/>
              <a:gd name="connsiteX6" fmla="*/ 504496 w 591207"/>
              <a:gd name="connsiteY6" fmla="*/ 78828 h 1158766"/>
              <a:gd name="connsiteX7" fmla="*/ 528144 w 591207"/>
              <a:gd name="connsiteY7" fmla="*/ 102476 h 1158766"/>
              <a:gd name="connsiteX8" fmla="*/ 551793 w 591207"/>
              <a:gd name="connsiteY8" fmla="*/ 157655 h 1158766"/>
              <a:gd name="connsiteX9" fmla="*/ 559676 w 591207"/>
              <a:gd name="connsiteY9" fmla="*/ 189186 h 1158766"/>
              <a:gd name="connsiteX10" fmla="*/ 567558 w 591207"/>
              <a:gd name="connsiteY10" fmla="*/ 212835 h 1158766"/>
              <a:gd name="connsiteX11" fmla="*/ 583324 w 591207"/>
              <a:gd name="connsiteY11" fmla="*/ 307428 h 1158766"/>
              <a:gd name="connsiteX12" fmla="*/ 591207 w 591207"/>
              <a:gd name="connsiteY12" fmla="*/ 433552 h 1158766"/>
              <a:gd name="connsiteX13" fmla="*/ 583324 w 591207"/>
              <a:gd name="connsiteY13" fmla="*/ 670035 h 1158766"/>
              <a:gd name="connsiteX14" fmla="*/ 567558 w 591207"/>
              <a:gd name="connsiteY14" fmla="*/ 772511 h 1158766"/>
              <a:gd name="connsiteX15" fmla="*/ 559676 w 591207"/>
              <a:gd name="connsiteY15" fmla="*/ 1016876 h 1158766"/>
              <a:gd name="connsiteX16" fmla="*/ 551793 w 591207"/>
              <a:gd name="connsiteY16" fmla="*/ 1040524 h 1158766"/>
              <a:gd name="connsiteX17" fmla="*/ 528144 w 591207"/>
              <a:gd name="connsiteY17" fmla="*/ 1064173 h 1158766"/>
              <a:gd name="connsiteX18" fmla="*/ 520262 w 591207"/>
              <a:gd name="connsiteY18" fmla="*/ 1087821 h 1158766"/>
              <a:gd name="connsiteX19" fmla="*/ 449317 w 591207"/>
              <a:gd name="connsiteY19" fmla="*/ 1127235 h 1158766"/>
              <a:gd name="connsiteX20" fmla="*/ 331076 w 591207"/>
              <a:gd name="connsiteY20" fmla="*/ 1135117 h 1158766"/>
              <a:gd name="connsiteX21" fmla="*/ 283779 w 591207"/>
              <a:gd name="connsiteY21" fmla="*/ 1150883 h 1158766"/>
              <a:gd name="connsiteX22" fmla="*/ 260131 w 591207"/>
              <a:gd name="connsiteY22" fmla="*/ 1158766 h 1158766"/>
              <a:gd name="connsiteX23" fmla="*/ 55179 w 591207"/>
              <a:gd name="connsiteY23" fmla="*/ 1150883 h 1158766"/>
              <a:gd name="connsiteX24" fmla="*/ 0 w 591207"/>
              <a:gd name="connsiteY24" fmla="*/ 1158766 h 1158766"/>
              <a:gd name="connsiteX25" fmla="*/ 7882 w 591207"/>
              <a:gd name="connsiteY25" fmla="*/ 1158766 h 115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1207" h="1158766">
                <a:moveTo>
                  <a:pt x="86710" y="0"/>
                </a:moveTo>
                <a:lnTo>
                  <a:pt x="86710" y="0"/>
                </a:lnTo>
                <a:cubicBezTo>
                  <a:pt x="115613" y="2628"/>
                  <a:pt x="144454" y="6073"/>
                  <a:pt x="173420" y="7883"/>
                </a:cubicBezTo>
                <a:cubicBezTo>
                  <a:pt x="228554" y="11329"/>
                  <a:pt x="283907" y="11179"/>
                  <a:pt x="338958" y="15766"/>
                </a:cubicBezTo>
                <a:cubicBezTo>
                  <a:pt x="347239" y="16456"/>
                  <a:pt x="354496" y="21846"/>
                  <a:pt x="362607" y="23648"/>
                </a:cubicBezTo>
                <a:cubicBezTo>
                  <a:pt x="378209" y="27115"/>
                  <a:pt x="394397" y="27654"/>
                  <a:pt x="409903" y="31531"/>
                </a:cubicBezTo>
                <a:cubicBezTo>
                  <a:pt x="444096" y="40080"/>
                  <a:pt x="478807" y="53139"/>
                  <a:pt x="504496" y="78828"/>
                </a:cubicBezTo>
                <a:cubicBezTo>
                  <a:pt x="512379" y="86711"/>
                  <a:pt x="521664" y="93405"/>
                  <a:pt x="528144" y="102476"/>
                </a:cubicBezTo>
                <a:cubicBezTo>
                  <a:pt x="538154" y="116490"/>
                  <a:pt x="546892" y="140500"/>
                  <a:pt x="551793" y="157655"/>
                </a:cubicBezTo>
                <a:cubicBezTo>
                  <a:pt x="554769" y="168072"/>
                  <a:pt x="556700" y="178769"/>
                  <a:pt x="559676" y="189186"/>
                </a:cubicBezTo>
                <a:cubicBezTo>
                  <a:pt x="561959" y="197176"/>
                  <a:pt x="565543" y="204774"/>
                  <a:pt x="567558" y="212835"/>
                </a:cubicBezTo>
                <a:cubicBezTo>
                  <a:pt x="575244" y="243579"/>
                  <a:pt x="578873" y="276273"/>
                  <a:pt x="583324" y="307428"/>
                </a:cubicBezTo>
                <a:cubicBezTo>
                  <a:pt x="585952" y="349469"/>
                  <a:pt x="591207" y="391429"/>
                  <a:pt x="591207" y="433552"/>
                </a:cubicBezTo>
                <a:cubicBezTo>
                  <a:pt x="591207" y="512423"/>
                  <a:pt x="587581" y="591279"/>
                  <a:pt x="583324" y="670035"/>
                </a:cubicBezTo>
                <a:cubicBezTo>
                  <a:pt x="582513" y="685045"/>
                  <a:pt x="570468" y="755053"/>
                  <a:pt x="567558" y="772511"/>
                </a:cubicBezTo>
                <a:cubicBezTo>
                  <a:pt x="564931" y="853966"/>
                  <a:pt x="564462" y="935519"/>
                  <a:pt x="559676" y="1016876"/>
                </a:cubicBezTo>
                <a:cubicBezTo>
                  <a:pt x="559188" y="1025171"/>
                  <a:pt x="556402" y="1033610"/>
                  <a:pt x="551793" y="1040524"/>
                </a:cubicBezTo>
                <a:cubicBezTo>
                  <a:pt x="545609" y="1049800"/>
                  <a:pt x="536027" y="1056290"/>
                  <a:pt x="528144" y="1064173"/>
                </a:cubicBezTo>
                <a:cubicBezTo>
                  <a:pt x="525517" y="1072056"/>
                  <a:pt x="526137" y="1081946"/>
                  <a:pt x="520262" y="1087821"/>
                </a:cubicBezTo>
                <a:cubicBezTo>
                  <a:pt x="510112" y="1097971"/>
                  <a:pt x="471619" y="1124757"/>
                  <a:pt x="449317" y="1127235"/>
                </a:cubicBezTo>
                <a:cubicBezTo>
                  <a:pt x="410057" y="1131597"/>
                  <a:pt x="370490" y="1132490"/>
                  <a:pt x="331076" y="1135117"/>
                </a:cubicBezTo>
                <a:lnTo>
                  <a:pt x="283779" y="1150883"/>
                </a:lnTo>
                <a:lnTo>
                  <a:pt x="260131" y="1158766"/>
                </a:lnTo>
                <a:cubicBezTo>
                  <a:pt x="191814" y="1156138"/>
                  <a:pt x="123547" y="1150883"/>
                  <a:pt x="55179" y="1150883"/>
                </a:cubicBezTo>
                <a:cubicBezTo>
                  <a:pt x="36599" y="1150883"/>
                  <a:pt x="0" y="1158766"/>
                  <a:pt x="0" y="1158766"/>
                </a:cubicBezTo>
                <a:lnTo>
                  <a:pt x="7882" y="1158766"/>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589B1884-5B3B-42CD-8A00-A3358CC382D7}"/>
              </a:ext>
            </a:extLst>
          </p:cNvPr>
          <p:cNvSpPr/>
          <p:nvPr/>
        </p:nvSpPr>
        <p:spPr>
          <a:xfrm>
            <a:off x="3173012" y="3211080"/>
            <a:ext cx="532086" cy="475082"/>
          </a:xfrm>
          <a:prstGeom prst="mathPlu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35">
            <a:extLst>
              <a:ext uri="{FF2B5EF4-FFF2-40B4-BE49-F238E27FC236}">
                <a16:creationId xmlns:a16="http://schemas.microsoft.com/office/drawing/2014/main" id="{B0AD963E-78BA-464E-B85B-2B47EFFF90D6}"/>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37" name="Rectangle 36">
            <a:extLst>
              <a:ext uri="{FF2B5EF4-FFF2-40B4-BE49-F238E27FC236}">
                <a16:creationId xmlns:a16="http://schemas.microsoft.com/office/drawing/2014/main" id="{CFEA844E-C51F-4678-968D-A535768D985C}"/>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8" name="Rectangle 37">
            <a:extLst>
              <a:ext uri="{FF2B5EF4-FFF2-40B4-BE49-F238E27FC236}">
                <a16:creationId xmlns:a16="http://schemas.microsoft.com/office/drawing/2014/main" id="{F270CAD9-EB8D-4B00-8021-4E84C4AE0B39}"/>
              </a:ext>
            </a:extLst>
          </p:cNvPr>
          <p:cNvSpPr/>
          <p:nvPr/>
        </p:nvSpPr>
        <p:spPr>
          <a:xfrm>
            <a:off x="3781451" y="2387"/>
            <a:ext cx="7917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a:t>
            </a:r>
            <a:endParaRPr lang="zh-CN" altLang="en-US" sz="1600" b="1" dirty="0"/>
          </a:p>
        </p:txBody>
      </p:sp>
      <p:sp>
        <p:nvSpPr>
          <p:cNvPr id="39" name="Rectangle 38">
            <a:extLst>
              <a:ext uri="{FF2B5EF4-FFF2-40B4-BE49-F238E27FC236}">
                <a16:creationId xmlns:a16="http://schemas.microsoft.com/office/drawing/2014/main" id="{C17B3DEA-8726-4A8A-A20B-9034363D49D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7" name="Title 1">
            <a:extLst>
              <a:ext uri="{FF2B5EF4-FFF2-40B4-BE49-F238E27FC236}">
                <a16:creationId xmlns:a16="http://schemas.microsoft.com/office/drawing/2014/main" id="{293B3261-8558-4593-BE84-1BCB39C11C0B}"/>
              </a:ext>
            </a:extLst>
          </p:cNvPr>
          <p:cNvSpPr txBox="1">
            <a:spLocks/>
          </p:cNvSpPr>
          <p:nvPr/>
        </p:nvSpPr>
        <p:spPr>
          <a:xfrm>
            <a:off x="5904" y="934604"/>
            <a:ext cx="7395262" cy="1470025"/>
          </a:xfrm>
          <a:prstGeom prst="rect">
            <a:avLst/>
          </a:prstGeom>
          <a:solidFill>
            <a:srgbClr val="FF6600"/>
          </a:solidFill>
        </p:spPr>
        <p:txBody>
          <a:bodyPr vert="horz" lIns="91440" tIns="45720" rIns="91440" bIns="45720" rtlCol="0" anchor="ctr">
            <a:normAutofit/>
          </a:bodyPr>
          <a:lstStyle>
            <a:lvl1pPr algn="l" defTabSz="457200" rtl="0" eaLnBrk="1" latinLnBrk="0" hangingPunct="1">
              <a:spcBef>
                <a:spcPct val="0"/>
              </a:spcBef>
              <a:buNone/>
              <a:defRPr sz="3200" b="1" kern="1200">
                <a:solidFill>
                  <a:schemeClr val="tx1"/>
                </a:solidFill>
                <a:latin typeface="Segoe UI Light"/>
                <a:ea typeface="+mj-ea"/>
                <a:cs typeface="Segoe UI Light"/>
              </a:defRPr>
            </a:lvl1pPr>
          </a:lstStyle>
          <a:p>
            <a:pPr algn="ctr"/>
            <a:r>
              <a:rPr lang="en-US" sz="2800" dirty="0">
                <a:latin typeface="Segoe UI Symbol"/>
                <a:cs typeface="Segoe UI Symbol"/>
              </a:rPr>
              <a:t>Queue-Proportional Sampling: A Better Approach to Crossbar</a:t>
            </a:r>
          </a:p>
          <a:p>
            <a:pPr algn="ctr"/>
            <a:r>
              <a:rPr lang="en-US" sz="2800" dirty="0">
                <a:latin typeface="Segoe UI Symbol"/>
                <a:cs typeface="Segoe UI Symbol"/>
              </a:rPr>
              <a:t>Scheduling for Input-Queued Switches</a:t>
            </a:r>
          </a:p>
        </p:txBody>
      </p:sp>
      <p:sp>
        <p:nvSpPr>
          <p:cNvPr id="28" name="Folded Corner 6">
            <a:extLst>
              <a:ext uri="{FF2B5EF4-FFF2-40B4-BE49-F238E27FC236}">
                <a16:creationId xmlns:a16="http://schemas.microsoft.com/office/drawing/2014/main" id="{947FE944-5A3E-483B-82BF-9D3B93782BFD}"/>
              </a:ext>
            </a:extLst>
          </p:cNvPr>
          <p:cNvSpPr/>
          <p:nvPr/>
        </p:nvSpPr>
        <p:spPr>
          <a:xfrm>
            <a:off x="279" y="386411"/>
            <a:ext cx="2399680" cy="423759"/>
          </a:xfrm>
          <a:prstGeom prst="foldedCorner">
            <a:avLst>
              <a:gd name="adj" fmla="val 41668"/>
            </a:avLst>
          </a:prstGeom>
          <a:solidFill>
            <a:srgbClr val="008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kern="0" dirty="0">
                <a:solidFill>
                  <a:prstClr val="white"/>
                </a:solidFill>
                <a:latin typeface="Segoe UI Light"/>
                <a:cs typeface="Segoe UI Light"/>
              </a:rPr>
              <a:t>100% t</a:t>
            </a:r>
            <a:r>
              <a:rPr kumimoji="0" lang="en-US" sz="2400" b="0" i="0" u="none" strike="noStrike" kern="0" cap="none" spc="0" normalizeH="0" baseline="0" noProof="0" dirty="0" err="1">
                <a:ln>
                  <a:noFill/>
                </a:ln>
                <a:solidFill>
                  <a:prstClr val="white"/>
                </a:solidFill>
                <a:effectLst/>
                <a:uLnTx/>
                <a:uFillTx/>
                <a:latin typeface="Segoe UI Light"/>
                <a:ea typeface="+mn-ea"/>
                <a:cs typeface="Segoe UI Light"/>
              </a:rPr>
              <a:t>hroughput</a:t>
            </a:r>
            <a:endParaRPr kumimoji="0" lang="en-US" sz="2400" b="0" i="0" u="none" strike="noStrike" kern="0" cap="none" spc="0" normalizeH="0" baseline="0" noProof="0" dirty="0">
              <a:ln>
                <a:noFill/>
              </a:ln>
              <a:solidFill>
                <a:prstClr val="white"/>
              </a:solidFill>
              <a:effectLst/>
              <a:uLnTx/>
              <a:uFillTx/>
              <a:latin typeface="Segoe UI Light"/>
              <a:ea typeface="+mn-ea"/>
              <a:cs typeface="Segoe UI Light"/>
            </a:endParaRPr>
          </a:p>
        </p:txBody>
      </p:sp>
      <p:sp>
        <p:nvSpPr>
          <p:cNvPr id="30" name="Rectangle 29">
            <a:extLst>
              <a:ext uri="{FF2B5EF4-FFF2-40B4-BE49-F238E27FC236}">
                <a16:creationId xmlns:a16="http://schemas.microsoft.com/office/drawing/2014/main" id="{EE4869C5-E9C4-4572-BB76-390DEAECD5A4}"/>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31" name="Rectangle 177">
            <a:extLst>
              <a:ext uri="{FF2B5EF4-FFF2-40B4-BE49-F238E27FC236}">
                <a16:creationId xmlns:a16="http://schemas.microsoft.com/office/drawing/2014/main" id="{3DD0C903-A11A-4DCC-B73A-C1A2FACAF3CB}"/>
              </a:ext>
            </a:extLst>
          </p:cNvPr>
          <p:cNvSpPr>
            <a:spLocks noChangeArrowheads="1"/>
          </p:cNvSpPr>
          <p:nvPr/>
        </p:nvSpPr>
        <p:spPr bwMode="auto">
          <a:xfrm>
            <a:off x="2440048" y="364796"/>
            <a:ext cx="1341403" cy="523220"/>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zh-CN" sz="1400" b="1" dirty="0">
                <a:solidFill>
                  <a:srgbClr val="000000"/>
                </a:solidFill>
                <a:ea typeface="宋体" panose="02010600030101010101" pitchFamily="2" charset="-122"/>
              </a:rPr>
              <a:t>ONLY  </a:t>
            </a:r>
            <a:r>
              <a:rPr lang="en-US" altLang="zh-CN" sz="1400" dirty="0">
                <a:solidFill>
                  <a:srgbClr val="000000"/>
                </a:solidFill>
                <a:ea typeface="宋体" panose="02010600030101010101" pitchFamily="2" charset="-122"/>
              </a:rPr>
              <a:t>for </a:t>
            </a:r>
          </a:p>
          <a:p>
            <a:pPr algn="l" eaLnBrk="0" hangingPunct="0"/>
            <a:r>
              <a:rPr lang="en-US" altLang="zh-CN" sz="1400" dirty="0">
                <a:solidFill>
                  <a:srgbClr val="000000"/>
                </a:solidFill>
                <a:ea typeface="宋体" panose="02010600030101010101" pitchFamily="2" charset="-122"/>
              </a:rPr>
              <a:t>QPS-SERENA</a:t>
            </a:r>
          </a:p>
        </p:txBody>
      </p:sp>
      <p:sp>
        <p:nvSpPr>
          <p:cNvPr id="32" name="Rectangle 178">
            <a:extLst>
              <a:ext uri="{FF2B5EF4-FFF2-40B4-BE49-F238E27FC236}">
                <a16:creationId xmlns:a16="http://schemas.microsoft.com/office/drawing/2014/main" id="{6F9628FA-EF5E-4027-A665-0872F1159319}"/>
              </a:ext>
            </a:extLst>
          </p:cNvPr>
          <p:cNvSpPr>
            <a:spLocks noChangeArrowheads="1"/>
          </p:cNvSpPr>
          <p:nvPr/>
        </p:nvSpPr>
        <p:spPr bwMode="gray">
          <a:xfrm>
            <a:off x="2440048" y="396015"/>
            <a:ext cx="42862" cy="431667"/>
          </a:xfrm>
          <a:prstGeom prst="rect">
            <a:avLst/>
          </a:prstGeom>
          <a:solidFill>
            <a:srgbClr val="008000"/>
          </a:solidFill>
          <a:ln>
            <a:noFill/>
          </a:ln>
          <a:effectLst/>
        </p:spPr>
        <p:txBody>
          <a:bodyPr wrap="none" anchor="ctr"/>
          <a:lstStyle/>
          <a:p>
            <a:endParaRPr lang="zh-CN" altLang="en-US"/>
          </a:p>
        </p:txBody>
      </p:sp>
      <p:sp>
        <p:nvSpPr>
          <p:cNvPr id="21" name="Slide Number Placeholder 20">
            <a:extLst>
              <a:ext uri="{FF2B5EF4-FFF2-40B4-BE49-F238E27FC236}">
                <a16:creationId xmlns:a16="http://schemas.microsoft.com/office/drawing/2014/main" id="{265FAAE0-F01F-4E23-99DF-1491B38D1484}"/>
              </a:ext>
            </a:extLst>
          </p:cNvPr>
          <p:cNvSpPr>
            <a:spLocks noGrp="1"/>
          </p:cNvSpPr>
          <p:nvPr>
            <p:ph type="sldNum" sz="quarter" idx="12"/>
          </p:nvPr>
        </p:nvSpPr>
        <p:spPr/>
        <p:txBody>
          <a:bodyPr/>
          <a:lstStyle/>
          <a:p>
            <a:fld id="{25711CE1-5A3A-4555-AFFF-2018F0E14892}" type="slidenum">
              <a:rPr lang="zh-CN" altLang="en-US" smtClean="0"/>
              <a:pPr/>
              <a:t>21</a:t>
            </a:fld>
            <a:r>
              <a:rPr lang="en-US" altLang="zh-CN"/>
              <a:t>/51</a:t>
            </a:r>
            <a:endParaRPr lang="zh-CN" altLang="en-US" dirty="0"/>
          </a:p>
        </p:txBody>
      </p:sp>
    </p:spTree>
    <p:extLst>
      <p:ext uri="{BB962C8B-B14F-4D97-AF65-F5344CB8AC3E}">
        <p14:creationId xmlns:p14="http://schemas.microsoft.com/office/powerpoint/2010/main" val="8531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9" grpId="0" animBg="1"/>
      <p:bldP spid="34"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latin typeface="+mj-lt"/>
              </a:rPr>
              <a:t>Queue-Proportional Sampling </a:t>
            </a:r>
            <a:br>
              <a:rPr lang="en-US" sz="3300" b="1" dirty="0">
                <a:latin typeface="+mj-lt"/>
              </a:rPr>
            </a:br>
            <a:r>
              <a:rPr lang="en-US" sz="3300" b="1" dirty="0">
                <a:latin typeface="+mj-lt"/>
              </a:rPr>
              <a:t>(QPS): Overview</a:t>
            </a:r>
          </a:p>
        </p:txBody>
      </p:sp>
      <p:sp>
        <p:nvSpPr>
          <p:cNvPr id="5" name="Footer Placeholder 4"/>
          <p:cNvSpPr>
            <a:spLocks noGrp="1"/>
          </p:cNvSpPr>
          <p:nvPr>
            <p:ph type="ftr" sz="quarter" idx="11"/>
          </p:nvPr>
        </p:nvSpPr>
        <p:spPr/>
        <p:txBody>
          <a:bodyPr/>
          <a:lstStyle/>
          <a:p>
            <a:r>
              <a:rPr lang="sv-SE" altLang="zh-CN"/>
              <a:t>Defense @ GaTech</a:t>
            </a:r>
            <a:endParaRPr lang="zh-CN" altLang="en-US" dirty="0"/>
          </a:p>
        </p:txBody>
      </p:sp>
      <mc:AlternateContent xmlns:mc="http://schemas.openxmlformats.org/markup-compatibility/2006" xmlns:a14="http://schemas.microsoft.com/office/drawing/2010/main">
        <mc:Choice Requires="a14">
          <p:sp>
            <p:nvSpPr>
              <p:cNvPr id="7" name="Rectangle 25"/>
              <p:cNvSpPr>
                <a:spLocks noChangeArrowheads="1"/>
              </p:cNvSpPr>
              <p:nvPr/>
            </p:nvSpPr>
            <p:spPr bwMode="gray">
              <a:xfrm>
                <a:off x="555913" y="3491551"/>
                <a:ext cx="7886700" cy="510017"/>
              </a:xfrm>
              <a:prstGeom prst="rect">
                <a:avLst/>
              </a:prstGeom>
              <a:noFill/>
              <a:ln w="9525">
                <a:noFill/>
                <a:miter lim="800000"/>
                <a:headEnd/>
                <a:tailEnd/>
              </a:ln>
              <a:effectLst/>
            </p:spPr>
            <p:txBody>
              <a:bodyPr wrap="square" anchor="ctr">
                <a:noAutofit/>
              </a:bodyPr>
              <a:lstStyle/>
              <a:p>
                <a:pPr eaLnBrk="0" hangingPunct="0"/>
                <a:r>
                  <a:rPr lang="en-US" sz="2000" b="1" dirty="0">
                    <a:cs typeface="Arial" panose="020B0604020202020204" pitchFamily="34" charset="0"/>
                  </a:rPr>
                  <a:t>Step 2: </a:t>
                </a:r>
                <a:r>
                  <a:rPr lang="en-US" sz="2000" dirty="0">
                    <a:cs typeface="Arial" panose="020B0604020202020204" pitchFamily="34" charset="0"/>
                  </a:rPr>
                  <a:t>Send </a:t>
                </a:r>
                <a14:m>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US" sz="2000" b="0" i="1" smtClean="0">
                            <a:latin typeface="Cambria Math" charset="0"/>
                            <a:cs typeface="Arial" panose="020B0604020202020204" pitchFamily="34" charset="0"/>
                          </a:rPr>
                          <m:t>𝑞</m:t>
                        </m:r>
                      </m:e>
                      <m:sub>
                        <m:r>
                          <a:rPr lang="en-US" sz="2000" b="0" i="1" smtClean="0">
                            <a:latin typeface="Cambria Math" charset="0"/>
                            <a:cs typeface="Arial" panose="020B0604020202020204" pitchFamily="34" charset="0"/>
                          </a:rPr>
                          <m:t>𝑘</m:t>
                        </m:r>
                      </m:sub>
                    </m:sSub>
                  </m:oMath>
                </a14:m>
                <a:r>
                  <a:rPr lang="en-US" sz="2000" dirty="0">
                    <a:cs typeface="Arial" panose="020B0604020202020204" pitchFamily="34" charset="0"/>
                  </a:rPr>
                  <a:t> to output port </a:t>
                </a:r>
                <a14:m>
                  <m:oMath xmlns:m="http://schemas.openxmlformats.org/officeDocument/2006/math">
                    <m:r>
                      <a:rPr lang="en-US" sz="2000" b="0" i="1" smtClean="0">
                        <a:latin typeface="Cambria Math" charset="0"/>
                        <a:cs typeface="Arial" panose="020B0604020202020204" pitchFamily="34" charset="0"/>
                      </a:rPr>
                      <m:t>𝑘</m:t>
                    </m:r>
                  </m:oMath>
                </a14:m>
                <a:r>
                  <a:rPr lang="en-US" sz="2000" dirty="0">
                    <a:cs typeface="Arial" panose="020B0604020202020204" pitchFamily="34" charset="0"/>
                  </a:rPr>
                  <a:t> (assume </a:t>
                </a:r>
                <a14:m>
                  <m:oMath xmlns:m="http://schemas.openxmlformats.org/officeDocument/2006/math">
                    <m:r>
                      <a:rPr lang="en-US" sz="2000" b="0" i="1" dirty="0" smtClean="0">
                        <a:latin typeface="Cambria Math" charset="0"/>
                        <a:cs typeface="Arial" panose="020B0604020202020204" pitchFamily="34" charset="0"/>
                      </a:rPr>
                      <m:t>𝑘</m:t>
                    </m:r>
                  </m:oMath>
                </a14:m>
                <a:r>
                  <a:rPr lang="en-US" sz="2000" dirty="0">
                    <a:cs typeface="Arial" panose="020B0604020202020204" pitchFamily="34" charset="0"/>
                  </a:rPr>
                  <a:t> is sampled is </a:t>
                </a:r>
                <a:r>
                  <a:rPr lang="en-US" sz="2000" b="1" dirty="0">
                    <a:cs typeface="Arial" panose="020B0604020202020204" pitchFamily="34" charset="0"/>
                  </a:rPr>
                  <a:t>Step 1</a:t>
                </a:r>
                <a:r>
                  <a:rPr lang="en-US" sz="2000" dirty="0">
                    <a:cs typeface="Arial" panose="020B0604020202020204" pitchFamily="34" charset="0"/>
                  </a:rPr>
                  <a:t>)</a:t>
                </a:r>
              </a:p>
            </p:txBody>
          </p:sp>
        </mc:Choice>
        <mc:Fallback xmlns="">
          <p:sp>
            <p:nvSpPr>
              <p:cNvPr id="7" name="Rectangle 25"/>
              <p:cNvSpPr>
                <a:spLocks noRot="1" noChangeAspect="1" noMove="1" noResize="1" noEditPoints="1" noAdjustHandles="1" noChangeArrowheads="1" noChangeShapeType="1" noTextEdit="1"/>
              </p:cNvSpPr>
              <p:nvPr/>
            </p:nvSpPr>
            <p:spPr bwMode="gray">
              <a:xfrm>
                <a:off x="555913" y="3491551"/>
                <a:ext cx="7886700" cy="510017"/>
              </a:xfrm>
              <a:prstGeom prst="rect">
                <a:avLst/>
              </a:prstGeom>
              <a:blipFill>
                <a:blip r:embed="rId3"/>
                <a:stretch>
                  <a:fillRect l="-773" r="-232" b="-10843"/>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ular Callout 7"/>
              <p:cNvSpPr/>
              <p:nvPr/>
            </p:nvSpPr>
            <p:spPr>
              <a:xfrm>
                <a:off x="5857034" y="2372059"/>
                <a:ext cx="2658315" cy="494598"/>
              </a:xfrm>
              <a:prstGeom prst="wedgeRectCallout">
                <a:avLst>
                  <a:gd name="adj1" fmla="val -22702"/>
                  <a:gd name="adj2" fmla="val 69508"/>
                </a:avLst>
              </a:prstGeom>
              <a:solidFill>
                <a:schemeClr val="accent4">
                  <a:lumMod val="20000"/>
                  <a:lumOff val="8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14:m>
                  <m:oMath xmlns:m="http://schemas.openxmlformats.org/officeDocument/2006/math">
                    <m:sSub>
                      <m:sSubPr>
                        <m:ctrlPr>
                          <a:rPr lang="en-US" sz="1600" i="1" smtClean="0">
                            <a:solidFill>
                              <a:sysClr val="windowText" lastClr="000000"/>
                            </a:solidFill>
                            <a:latin typeface="Cambria Math" panose="02040503050406030204" pitchFamily="18" charset="0"/>
                          </a:rPr>
                        </m:ctrlPr>
                      </m:sSubPr>
                      <m:e>
                        <m:r>
                          <a:rPr lang="en-US" sz="1600" b="0" i="1" smtClean="0">
                            <a:solidFill>
                              <a:sysClr val="windowText" lastClr="000000"/>
                            </a:solidFill>
                            <a:latin typeface="Cambria Math" charset="0"/>
                          </a:rPr>
                          <m:t>𝑞</m:t>
                        </m:r>
                      </m:e>
                      <m:sub>
                        <m:r>
                          <a:rPr lang="en-US" sz="1600" b="0" i="1" smtClean="0">
                            <a:solidFill>
                              <a:sysClr val="windowText" lastClr="000000"/>
                            </a:solidFill>
                            <a:latin typeface="Cambria Math" charset="0"/>
                          </a:rPr>
                          <m:t>𝑗</m:t>
                        </m:r>
                      </m:sub>
                    </m:sSub>
                  </m:oMath>
                </a14:m>
                <a:r>
                  <a:rPr lang="en-US" sz="1600" dirty="0">
                    <a:solidFill>
                      <a:sysClr val="windowText" lastClr="000000"/>
                    </a:solidFill>
                  </a:rPr>
                  <a:t>: length of the </a:t>
                </a:r>
                <a14:m>
                  <m:oMath xmlns:m="http://schemas.openxmlformats.org/officeDocument/2006/math">
                    <m:sSup>
                      <m:sSupPr>
                        <m:ctrlPr>
                          <a:rPr lang="en-US" sz="1600" i="1" smtClean="0">
                            <a:solidFill>
                              <a:sysClr val="windowText" lastClr="000000"/>
                            </a:solidFill>
                            <a:latin typeface="Cambria Math" panose="02040503050406030204" pitchFamily="18" charset="0"/>
                          </a:rPr>
                        </m:ctrlPr>
                      </m:sSupPr>
                      <m:e>
                        <m:r>
                          <a:rPr lang="en-US" sz="1600" b="0" i="1" smtClean="0">
                            <a:solidFill>
                              <a:sysClr val="windowText" lastClr="000000"/>
                            </a:solidFill>
                            <a:latin typeface="Cambria Math" charset="0"/>
                          </a:rPr>
                          <m:t>𝑗</m:t>
                        </m:r>
                      </m:e>
                      <m:sup>
                        <m:r>
                          <a:rPr lang="en-US" sz="1600" b="0" i="1" smtClean="0">
                            <a:solidFill>
                              <a:sysClr val="windowText" lastClr="000000"/>
                            </a:solidFill>
                            <a:latin typeface="Cambria Math" charset="0"/>
                          </a:rPr>
                          <m:t>𝑡h</m:t>
                        </m:r>
                      </m:sup>
                    </m:sSup>
                  </m:oMath>
                </a14:m>
                <a:r>
                  <a:rPr lang="en-US" sz="1600" dirty="0">
                    <a:solidFill>
                      <a:sysClr val="windowText" lastClr="000000"/>
                    </a:solidFill>
                  </a:rPr>
                  <a:t> VOQ</a:t>
                </a:r>
              </a:p>
              <a:p>
                <a14:m>
                  <m:oMath xmlns:m="http://schemas.openxmlformats.org/officeDocument/2006/math">
                    <m:r>
                      <a:rPr lang="en-US" sz="1600" b="0" i="1" smtClean="0">
                        <a:solidFill>
                          <a:sysClr val="windowText" lastClr="000000"/>
                        </a:solidFill>
                        <a:latin typeface="Cambria Math" charset="0"/>
                      </a:rPr>
                      <m:t>𝑞</m:t>
                    </m:r>
                  </m:oMath>
                </a14:m>
                <a:r>
                  <a:rPr lang="en-US" sz="1600" dirty="0">
                    <a:solidFill>
                      <a:sysClr val="windowText" lastClr="000000"/>
                    </a:solidFill>
                  </a:rPr>
                  <a:t>: total length of VOQs</a:t>
                </a:r>
              </a:p>
            </p:txBody>
          </p:sp>
        </mc:Choice>
        <mc:Fallback xmlns="">
          <p:sp>
            <p:nvSpPr>
              <p:cNvPr id="8" name="Rectangular Callout 7"/>
              <p:cNvSpPr>
                <a:spLocks noRot="1" noChangeAspect="1" noMove="1" noResize="1" noEditPoints="1" noAdjustHandles="1" noChangeArrowheads="1" noChangeShapeType="1" noTextEdit="1"/>
              </p:cNvSpPr>
              <p:nvPr/>
            </p:nvSpPr>
            <p:spPr>
              <a:xfrm>
                <a:off x="5857034" y="2372059"/>
                <a:ext cx="2658315" cy="494598"/>
              </a:xfrm>
              <a:prstGeom prst="wedgeRectCallout">
                <a:avLst>
                  <a:gd name="adj1" fmla="val -22702"/>
                  <a:gd name="adj2" fmla="val 69508"/>
                </a:avLst>
              </a:prstGeom>
              <a:blipFill>
                <a:blip r:embed="rId4"/>
                <a:stretch>
                  <a:fillRect t="-11111" b="-5051"/>
                </a:stretch>
              </a:blipFill>
              <a:ln>
                <a:solidFill>
                  <a:srgbClr val="7030A0"/>
                </a:solidFill>
              </a:ln>
            </p:spPr>
            <p:txBody>
              <a:bodyPr/>
              <a:lstStyle/>
              <a:p>
                <a:r>
                  <a:rPr lang="en-US">
                    <a:noFill/>
                  </a:rPr>
                  <a:t> </a:t>
                </a:r>
              </a:p>
            </p:txBody>
          </p:sp>
        </mc:Fallback>
      </mc:AlternateContent>
      <p:sp>
        <p:nvSpPr>
          <p:cNvPr id="9" name="Rectangle 26"/>
          <p:cNvSpPr>
            <a:spLocks noChangeArrowheads="1"/>
          </p:cNvSpPr>
          <p:nvPr/>
        </p:nvSpPr>
        <p:spPr bwMode="gray">
          <a:xfrm>
            <a:off x="431659" y="5037523"/>
            <a:ext cx="8390223" cy="639122"/>
          </a:xfrm>
          <a:prstGeom prst="rect">
            <a:avLst/>
          </a:prstGeom>
          <a:noFill/>
          <a:ln>
            <a:noFill/>
          </a:ln>
          <a:effectLst/>
        </p:spPr>
        <p:txBody>
          <a:bodyPr wrap="square" anchor="ctr">
            <a:noAutofit/>
          </a:bodyPr>
          <a:lstStyle/>
          <a:p>
            <a:pPr algn="just" eaLnBrk="0" hangingPunct="0"/>
            <a:r>
              <a:rPr lang="en-US" sz="2000" dirty="0">
                <a:effectLst/>
              </a:rPr>
              <a:t>Accept the one with </a:t>
            </a:r>
            <a:r>
              <a:rPr lang="en-US" sz="2000" b="1" dirty="0">
                <a:solidFill>
                  <a:srgbClr val="FF0000"/>
                </a:solidFill>
                <a:effectLst/>
              </a:rPr>
              <a:t>the largest VOQ length </a:t>
            </a:r>
            <a:r>
              <a:rPr lang="en-US" sz="2000" dirty="0">
                <a:effectLst/>
              </a:rPr>
              <a:t>if receiving one or more proposals</a:t>
            </a:r>
          </a:p>
        </p:txBody>
      </p:sp>
      <p:sp>
        <p:nvSpPr>
          <p:cNvPr id="4" name="Date Placeholder 3"/>
          <p:cNvSpPr>
            <a:spLocks noGrp="1"/>
          </p:cNvSpPr>
          <p:nvPr>
            <p:ph type="dt" sz="half" idx="10"/>
          </p:nvPr>
        </p:nvSpPr>
        <p:spPr/>
        <p:txBody>
          <a:bodyPr/>
          <a:lstStyle/>
          <a:p>
            <a:fld id="{D11A9F06-340F-45CC-94DC-E919871E0B67}" type="datetime4">
              <a:rPr lang="en-US" altLang="zh-CN" smtClean="0"/>
              <a:t>April 23, 2020</a:t>
            </a:fld>
            <a:endParaRPr lang="zh-CN" altLang="en-US"/>
          </a:p>
        </p:txBody>
      </p:sp>
      <p:sp>
        <p:nvSpPr>
          <p:cNvPr id="21" name="Rectangle 20">
            <a:extLst>
              <a:ext uri="{FF2B5EF4-FFF2-40B4-BE49-F238E27FC236}">
                <a16:creationId xmlns:a16="http://schemas.microsoft.com/office/drawing/2014/main" id="{C757B5CC-3B11-4669-8BF1-1CEA15BDD4FD}"/>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22" name="Rectangle 21">
            <a:extLst>
              <a:ext uri="{FF2B5EF4-FFF2-40B4-BE49-F238E27FC236}">
                <a16:creationId xmlns:a16="http://schemas.microsoft.com/office/drawing/2014/main" id="{FC0A00AA-C624-47A2-B465-AEB9F4F5C7D3}"/>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23" name="Rectangle 22">
            <a:extLst>
              <a:ext uri="{FF2B5EF4-FFF2-40B4-BE49-F238E27FC236}">
                <a16:creationId xmlns:a16="http://schemas.microsoft.com/office/drawing/2014/main" id="{25CEF427-B007-40C2-A0DD-1FE7DB00E918}"/>
              </a:ext>
            </a:extLst>
          </p:cNvPr>
          <p:cNvSpPr/>
          <p:nvPr/>
        </p:nvSpPr>
        <p:spPr>
          <a:xfrm>
            <a:off x="3781451" y="2387"/>
            <a:ext cx="7917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a:t>
            </a:r>
            <a:endParaRPr lang="zh-CN" altLang="en-US" sz="1600" b="1" dirty="0"/>
          </a:p>
        </p:txBody>
      </p:sp>
      <p:sp>
        <p:nvSpPr>
          <p:cNvPr id="24" name="Rectangle 23">
            <a:extLst>
              <a:ext uri="{FF2B5EF4-FFF2-40B4-BE49-F238E27FC236}">
                <a16:creationId xmlns:a16="http://schemas.microsoft.com/office/drawing/2014/main" id="{A195A88E-898E-4FC4-924E-E37F7BF38E7B}"/>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10" name="Oval 9">
            <a:extLst>
              <a:ext uri="{FF2B5EF4-FFF2-40B4-BE49-F238E27FC236}">
                <a16:creationId xmlns:a16="http://schemas.microsoft.com/office/drawing/2014/main" id="{F14A35B6-6BDD-4879-875A-C062A60F39B3}"/>
              </a:ext>
            </a:extLst>
          </p:cNvPr>
          <p:cNvSpPr/>
          <p:nvPr/>
        </p:nvSpPr>
        <p:spPr>
          <a:xfrm>
            <a:off x="6457950" y="2951776"/>
            <a:ext cx="280554" cy="578974"/>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utoShape 32">
            <a:extLst>
              <a:ext uri="{FF2B5EF4-FFF2-40B4-BE49-F238E27FC236}">
                <a16:creationId xmlns:a16="http://schemas.microsoft.com/office/drawing/2014/main" id="{F0022184-1713-4653-A6DF-45CB7415CEF5}"/>
              </a:ext>
            </a:extLst>
          </p:cNvPr>
          <p:cNvSpPr>
            <a:spLocks noChangeArrowheads="1"/>
          </p:cNvSpPr>
          <p:nvPr/>
        </p:nvSpPr>
        <p:spPr bwMode="auto">
          <a:xfrm>
            <a:off x="431659" y="2038757"/>
            <a:ext cx="8390223" cy="2179815"/>
          </a:xfrm>
          <a:prstGeom prst="roundRect">
            <a:avLst>
              <a:gd name="adj" fmla="val 8856"/>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10">
            <a:extLst>
              <a:ext uri="{FF2B5EF4-FFF2-40B4-BE49-F238E27FC236}">
                <a16:creationId xmlns:a16="http://schemas.microsoft.com/office/drawing/2014/main" id="{D2338CFE-5CF4-4C64-9418-AA41BDACF990}"/>
              </a:ext>
            </a:extLst>
          </p:cNvPr>
          <p:cNvGrpSpPr/>
          <p:nvPr/>
        </p:nvGrpSpPr>
        <p:grpSpPr>
          <a:xfrm>
            <a:off x="2411676" y="1785859"/>
            <a:ext cx="4821382" cy="519524"/>
            <a:chOff x="2524991" y="2240797"/>
            <a:chExt cx="4821382" cy="519524"/>
          </a:xfrm>
        </p:grpSpPr>
        <p:grpSp>
          <p:nvGrpSpPr>
            <p:cNvPr id="16" name="Group 3">
              <a:extLst>
                <a:ext uri="{FF2B5EF4-FFF2-40B4-BE49-F238E27FC236}">
                  <a16:creationId xmlns:a16="http://schemas.microsoft.com/office/drawing/2014/main" id="{A51C7528-D116-40B2-B336-EE5AE56207E5}"/>
                </a:ext>
              </a:extLst>
            </p:cNvPr>
            <p:cNvGrpSpPr>
              <a:grpSpLocks/>
            </p:cNvGrpSpPr>
            <p:nvPr/>
          </p:nvGrpSpPr>
          <p:grpSpPr bwMode="auto">
            <a:xfrm>
              <a:off x="2524991" y="2240797"/>
              <a:ext cx="4821382" cy="519524"/>
              <a:chOff x="624" y="672"/>
              <a:chExt cx="1773" cy="240"/>
            </a:xfrm>
            <a:solidFill>
              <a:schemeClr val="accent1">
                <a:lumMod val="40000"/>
                <a:lumOff val="60000"/>
              </a:schemeClr>
            </a:solidFill>
          </p:grpSpPr>
          <p:sp>
            <p:nvSpPr>
              <p:cNvPr id="17" name="AutoShape 4">
                <a:extLst>
                  <a:ext uri="{FF2B5EF4-FFF2-40B4-BE49-F238E27FC236}">
                    <a16:creationId xmlns:a16="http://schemas.microsoft.com/office/drawing/2014/main" id="{4D5425F2-8066-4D1B-A55E-E4233C9C09BB}"/>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8" name="AutoShape 5">
                <a:extLst>
                  <a:ext uri="{FF2B5EF4-FFF2-40B4-BE49-F238E27FC236}">
                    <a16:creationId xmlns:a16="http://schemas.microsoft.com/office/drawing/2014/main" id="{0E50AC8C-69D0-438D-93AF-81B087ECBA5E}"/>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19" name="Rectangle 26">
              <a:extLst>
                <a:ext uri="{FF2B5EF4-FFF2-40B4-BE49-F238E27FC236}">
                  <a16:creationId xmlns:a16="http://schemas.microsoft.com/office/drawing/2014/main" id="{5391751A-D34A-4FC1-8358-3A1FD8B9B4BB}"/>
                </a:ext>
              </a:extLst>
            </p:cNvPr>
            <p:cNvSpPr>
              <a:spLocks noChangeArrowheads="1"/>
            </p:cNvSpPr>
            <p:nvPr/>
          </p:nvSpPr>
          <p:spPr bwMode="white">
            <a:xfrm>
              <a:off x="2596863" y="2260494"/>
              <a:ext cx="4739119" cy="480131"/>
            </a:xfrm>
            <a:prstGeom prst="rect">
              <a:avLst/>
            </a:prstGeom>
            <a:noFill/>
            <a:ln>
              <a:noFill/>
            </a:ln>
            <a:effectLst/>
          </p:spPr>
          <p:txBody>
            <a:bodyPr wrap="square">
              <a:spAutoFit/>
            </a:bodyPr>
            <a:lstStyle/>
            <a:p>
              <a:pPr lvl="0" defTabSz="685800">
                <a:lnSpc>
                  <a:spcPct val="90000"/>
                </a:lnSpc>
                <a:spcBef>
                  <a:spcPts val="750"/>
                </a:spcBef>
              </a:pPr>
              <a:r>
                <a:rPr lang="en-US" sz="2800" dirty="0">
                  <a:solidFill>
                    <a:prstClr val="black"/>
                  </a:solidFill>
                  <a:latin typeface="Arial" panose="020B0604020202020204" pitchFamily="34" charset="0"/>
                  <a:ea typeface="楷体" panose="02010609060101010101" pitchFamily="49" charset="-122"/>
                </a:rPr>
                <a:t>Proposing (at any input port)</a:t>
              </a:r>
            </a:p>
          </p:txBody>
        </p:sp>
      </p:grpSp>
      <mc:AlternateContent xmlns:mc="http://schemas.openxmlformats.org/markup-compatibility/2006" xmlns:a14="http://schemas.microsoft.com/office/drawing/2010/main">
        <mc:Choice Requires="a14">
          <p:sp>
            <p:nvSpPr>
              <p:cNvPr id="27" name="Rectangle 25">
                <a:extLst>
                  <a:ext uri="{FF2B5EF4-FFF2-40B4-BE49-F238E27FC236}">
                    <a16:creationId xmlns:a16="http://schemas.microsoft.com/office/drawing/2014/main" id="{AB825D7A-5768-4F3A-A093-C5E00A2CD1B7}"/>
                  </a:ext>
                </a:extLst>
              </p:cNvPr>
              <p:cNvSpPr>
                <a:spLocks noChangeArrowheads="1"/>
              </p:cNvSpPr>
              <p:nvPr/>
            </p:nvSpPr>
            <p:spPr bwMode="gray">
              <a:xfrm>
                <a:off x="555913" y="2972078"/>
                <a:ext cx="7385964" cy="538369"/>
              </a:xfrm>
              <a:prstGeom prst="rect">
                <a:avLst/>
              </a:prstGeom>
              <a:noFill/>
              <a:ln>
                <a:noFill/>
              </a:ln>
              <a:effectLst/>
            </p:spPr>
            <p:txBody>
              <a:bodyPr wrap="square" anchor="ctr">
                <a:noAutofit/>
              </a:bodyPr>
              <a:lstStyle/>
              <a:p>
                <a:pPr eaLnBrk="0" hangingPunct="0"/>
                <a:r>
                  <a:rPr lang="en-US" sz="2000" b="1" dirty="0">
                    <a:cs typeface="Arial" panose="020B0604020202020204" pitchFamily="34" charset="0"/>
                  </a:rPr>
                  <a:t>Step 1: </a:t>
                </a:r>
                <a:r>
                  <a:rPr lang="en-US" sz="2000" dirty="0">
                    <a:cs typeface="Arial" panose="020B0604020202020204" pitchFamily="34" charset="0"/>
                  </a:rPr>
                  <a:t>Sample an output port </a:t>
                </a:r>
                <a14:m>
                  <m:oMath xmlns:m="http://schemas.openxmlformats.org/officeDocument/2006/math">
                    <m:r>
                      <a:rPr lang="en-US" sz="2000" b="0" i="1" smtClean="0">
                        <a:latin typeface="Cambria Math" charset="0"/>
                        <a:cs typeface="Arial" panose="020B0604020202020204" pitchFamily="34" charset="0"/>
                      </a:rPr>
                      <m:t>𝑗</m:t>
                    </m:r>
                  </m:oMath>
                </a14:m>
                <a:r>
                  <a:rPr lang="en-US" sz="2000" dirty="0">
                    <a:cs typeface="Arial" panose="020B0604020202020204" pitchFamily="34" charset="0"/>
                  </a:rPr>
                  <a:t> with probability </a:t>
                </a:r>
                <a14:m>
                  <m:oMath xmlns:m="http://schemas.openxmlformats.org/officeDocument/2006/math">
                    <m:f>
                      <m:fPr>
                        <m:ctrlPr>
                          <a:rPr lang="mr-IN" sz="2000" i="1" smtClean="0">
                            <a:latin typeface="Cambria Math" panose="02040503050406030204" pitchFamily="18" charset="0"/>
                            <a:cs typeface="Arial" panose="020B0604020202020204" pitchFamily="34" charset="0"/>
                          </a:rPr>
                        </m:ctrlPr>
                      </m:fPr>
                      <m:num>
                        <m:sSub>
                          <m:sSubPr>
                            <m:ctrlPr>
                              <a:rPr lang="en-US" sz="2000" i="1" smtClean="0">
                                <a:latin typeface="Cambria Math" panose="02040503050406030204" pitchFamily="18" charset="0"/>
                                <a:cs typeface="Arial" panose="020B0604020202020204" pitchFamily="34" charset="0"/>
                              </a:rPr>
                            </m:ctrlPr>
                          </m:sSubPr>
                          <m:e>
                            <m:r>
                              <a:rPr lang="en-US" sz="2000" b="0" i="1" smtClean="0">
                                <a:latin typeface="Cambria Math" charset="0"/>
                                <a:cs typeface="Arial" panose="020B0604020202020204" pitchFamily="34" charset="0"/>
                              </a:rPr>
                              <m:t>𝑞</m:t>
                            </m:r>
                          </m:e>
                          <m:sub>
                            <m:r>
                              <a:rPr lang="en-US" sz="2000" b="0" i="1" smtClean="0">
                                <a:latin typeface="Cambria Math" charset="0"/>
                                <a:cs typeface="Arial" panose="020B0604020202020204" pitchFamily="34" charset="0"/>
                              </a:rPr>
                              <m:t>𝑗</m:t>
                            </m:r>
                          </m:sub>
                        </m:sSub>
                      </m:num>
                      <m:den>
                        <m:r>
                          <a:rPr lang="en-US" sz="2000" b="0" i="1" smtClean="0">
                            <a:latin typeface="Cambria Math" charset="0"/>
                            <a:cs typeface="Arial" panose="020B0604020202020204" pitchFamily="34" charset="0"/>
                          </a:rPr>
                          <m:t>𝑞</m:t>
                        </m:r>
                      </m:den>
                    </m:f>
                  </m:oMath>
                </a14:m>
                <a:endParaRPr lang="en-US" dirty="0">
                  <a:cs typeface="Arial" panose="020B0604020202020204" pitchFamily="34" charset="0"/>
                </a:endParaRPr>
              </a:p>
            </p:txBody>
          </p:sp>
        </mc:Choice>
        <mc:Fallback xmlns="">
          <p:sp>
            <p:nvSpPr>
              <p:cNvPr id="27" name="Rectangle 25">
                <a:extLst>
                  <a:ext uri="{FF2B5EF4-FFF2-40B4-BE49-F238E27FC236}">
                    <a16:creationId xmlns:a16="http://schemas.microsoft.com/office/drawing/2014/main" id="{AB825D7A-5768-4F3A-A093-C5E00A2CD1B7}"/>
                  </a:ext>
                </a:extLst>
              </p:cNvPr>
              <p:cNvSpPr>
                <a:spLocks noRot="1" noChangeAspect="1" noMove="1" noResize="1" noEditPoints="1" noAdjustHandles="1" noChangeArrowheads="1" noChangeShapeType="1" noTextEdit="1"/>
              </p:cNvSpPr>
              <p:nvPr/>
            </p:nvSpPr>
            <p:spPr bwMode="gray">
              <a:xfrm>
                <a:off x="555913" y="2972078"/>
                <a:ext cx="7385964" cy="538369"/>
              </a:xfrm>
              <a:prstGeom prst="rect">
                <a:avLst/>
              </a:prstGeom>
              <a:blipFill>
                <a:blip r:embed="rId5"/>
                <a:stretch>
                  <a:fillRect l="-825" b="-5682"/>
                </a:stretch>
              </a:blipFill>
              <a:ln>
                <a:noFill/>
              </a:ln>
              <a:effectLst/>
            </p:spPr>
            <p:txBody>
              <a:bodyPr/>
              <a:lstStyle/>
              <a:p>
                <a:r>
                  <a:rPr lang="en-US">
                    <a:noFill/>
                  </a:rPr>
                  <a:t> </a:t>
                </a:r>
              </a:p>
            </p:txBody>
          </p:sp>
        </mc:Fallback>
      </mc:AlternateContent>
      <p:sp>
        <p:nvSpPr>
          <p:cNvPr id="28" name="AutoShape 32">
            <a:extLst>
              <a:ext uri="{FF2B5EF4-FFF2-40B4-BE49-F238E27FC236}">
                <a16:creationId xmlns:a16="http://schemas.microsoft.com/office/drawing/2014/main" id="{2AB818EE-1AF4-4DF6-AD75-EFC09BC14B39}"/>
              </a:ext>
            </a:extLst>
          </p:cNvPr>
          <p:cNvSpPr>
            <a:spLocks noChangeArrowheads="1"/>
          </p:cNvSpPr>
          <p:nvPr/>
        </p:nvSpPr>
        <p:spPr bwMode="auto">
          <a:xfrm>
            <a:off x="431659" y="4661083"/>
            <a:ext cx="8390223" cy="1188999"/>
          </a:xfrm>
          <a:prstGeom prst="roundRect">
            <a:avLst>
              <a:gd name="adj" fmla="val 8856"/>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 name="Group 28">
            <a:extLst>
              <a:ext uri="{FF2B5EF4-FFF2-40B4-BE49-F238E27FC236}">
                <a16:creationId xmlns:a16="http://schemas.microsoft.com/office/drawing/2014/main" id="{57ABD41E-444D-4486-842F-3B7D8365402C}"/>
              </a:ext>
            </a:extLst>
          </p:cNvPr>
          <p:cNvGrpSpPr/>
          <p:nvPr/>
        </p:nvGrpSpPr>
        <p:grpSpPr>
          <a:xfrm>
            <a:off x="2301703" y="4404619"/>
            <a:ext cx="5038607" cy="887627"/>
            <a:chOff x="2524991" y="2240797"/>
            <a:chExt cx="4821382" cy="887627"/>
          </a:xfrm>
        </p:grpSpPr>
        <p:grpSp>
          <p:nvGrpSpPr>
            <p:cNvPr id="30" name="Group 3">
              <a:extLst>
                <a:ext uri="{FF2B5EF4-FFF2-40B4-BE49-F238E27FC236}">
                  <a16:creationId xmlns:a16="http://schemas.microsoft.com/office/drawing/2014/main" id="{53A33B99-5E3A-4506-B5FB-DAB591DDC489}"/>
                </a:ext>
              </a:extLst>
            </p:cNvPr>
            <p:cNvGrpSpPr>
              <a:grpSpLocks/>
            </p:cNvGrpSpPr>
            <p:nvPr/>
          </p:nvGrpSpPr>
          <p:grpSpPr bwMode="auto">
            <a:xfrm>
              <a:off x="2524991" y="2240797"/>
              <a:ext cx="4821382" cy="519524"/>
              <a:chOff x="624" y="672"/>
              <a:chExt cx="1773" cy="240"/>
            </a:xfrm>
            <a:solidFill>
              <a:schemeClr val="accent1">
                <a:lumMod val="40000"/>
                <a:lumOff val="60000"/>
              </a:schemeClr>
            </a:solidFill>
          </p:grpSpPr>
          <p:sp>
            <p:nvSpPr>
              <p:cNvPr id="32" name="AutoShape 4">
                <a:extLst>
                  <a:ext uri="{FF2B5EF4-FFF2-40B4-BE49-F238E27FC236}">
                    <a16:creationId xmlns:a16="http://schemas.microsoft.com/office/drawing/2014/main" id="{BDAB09F2-25EE-4982-88F3-FAE144AE1DC8}"/>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33" name="AutoShape 5">
                <a:extLst>
                  <a:ext uri="{FF2B5EF4-FFF2-40B4-BE49-F238E27FC236}">
                    <a16:creationId xmlns:a16="http://schemas.microsoft.com/office/drawing/2014/main" id="{8BAA3E47-D94B-43F0-B610-2D0DD1A06BCC}"/>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31" name="Rectangle 26">
              <a:extLst>
                <a:ext uri="{FF2B5EF4-FFF2-40B4-BE49-F238E27FC236}">
                  <a16:creationId xmlns:a16="http://schemas.microsoft.com/office/drawing/2014/main" id="{E00A2B75-40B6-4BE9-90DE-E3829007FB93}"/>
                </a:ext>
              </a:extLst>
            </p:cNvPr>
            <p:cNvSpPr>
              <a:spLocks noChangeArrowheads="1"/>
            </p:cNvSpPr>
            <p:nvPr/>
          </p:nvSpPr>
          <p:spPr bwMode="white">
            <a:xfrm>
              <a:off x="2596863" y="2260494"/>
              <a:ext cx="4739119" cy="867930"/>
            </a:xfrm>
            <a:prstGeom prst="rect">
              <a:avLst/>
            </a:prstGeom>
            <a:noFill/>
            <a:ln>
              <a:noFill/>
            </a:ln>
            <a:effectLst/>
          </p:spPr>
          <p:txBody>
            <a:bodyPr wrap="square">
              <a:spAutoFit/>
            </a:bodyPr>
            <a:lstStyle/>
            <a:p>
              <a:pPr lvl="0" defTabSz="685800">
                <a:lnSpc>
                  <a:spcPct val="90000"/>
                </a:lnSpc>
                <a:spcBef>
                  <a:spcPts val="750"/>
                </a:spcBef>
              </a:pPr>
              <a:r>
                <a:rPr lang="en-US" sz="2800" dirty="0">
                  <a:solidFill>
                    <a:prstClr val="black"/>
                  </a:solidFill>
                  <a:latin typeface="Arial" panose="020B0604020202020204" pitchFamily="34" charset="0"/>
                  <a:ea typeface="楷体" panose="02010609060101010101" pitchFamily="49" charset="-122"/>
                </a:rPr>
                <a:t>Accepting (at any output port) </a:t>
              </a:r>
            </a:p>
          </p:txBody>
        </p:sp>
      </p:grpSp>
      <p:sp>
        <p:nvSpPr>
          <p:cNvPr id="34" name="Rectangle 33">
            <a:extLst>
              <a:ext uri="{FF2B5EF4-FFF2-40B4-BE49-F238E27FC236}">
                <a16:creationId xmlns:a16="http://schemas.microsoft.com/office/drawing/2014/main" id="{8472AE53-AD11-4A15-9500-0BBCB67A5111}"/>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3" name="Slide Number Placeholder 12">
            <a:extLst>
              <a:ext uri="{FF2B5EF4-FFF2-40B4-BE49-F238E27FC236}">
                <a16:creationId xmlns:a16="http://schemas.microsoft.com/office/drawing/2014/main" id="{C4C50924-2752-49F0-ABAF-F865B50ED7E3}"/>
              </a:ext>
            </a:extLst>
          </p:cNvPr>
          <p:cNvSpPr>
            <a:spLocks noGrp="1"/>
          </p:cNvSpPr>
          <p:nvPr>
            <p:ph type="sldNum" sz="quarter" idx="12"/>
          </p:nvPr>
        </p:nvSpPr>
        <p:spPr/>
        <p:txBody>
          <a:bodyPr/>
          <a:lstStyle/>
          <a:p>
            <a:fld id="{49BF2F59-D1D2-4BCF-82DA-B1F2608D3135}" type="slidenum">
              <a:rPr lang="zh-CN" altLang="en-US" smtClean="0"/>
              <a:pPr/>
              <a:t>22</a:t>
            </a:fld>
            <a:r>
              <a:rPr lang="en-US" altLang="zh-CN"/>
              <a:t>/51</a:t>
            </a:r>
            <a:endParaRPr lang="zh-CN" altLang="en-US" dirty="0"/>
          </a:p>
        </p:txBody>
      </p:sp>
    </p:spTree>
    <p:extLst>
      <p:ext uri="{BB962C8B-B14F-4D97-AF65-F5344CB8AC3E}">
        <p14:creationId xmlns:p14="http://schemas.microsoft.com/office/powerpoint/2010/main" val="29453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 calcmode="lin" valueType="num">
                                      <p:cBhvr additive="base">
                                        <p:cTn id="2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 calcmode="lin" valueType="num">
                                      <p:cBhvr additive="base">
                                        <p:cTn id="4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 calcmode="lin" valueType="num">
                                      <p:cBhvr additive="base">
                                        <p:cTn id="5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6"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latin typeface="+mj-lt"/>
              </a:rPr>
              <a:t>QPS-Augmented Schemes</a:t>
            </a:r>
          </a:p>
        </p:txBody>
      </p:sp>
      <p:sp>
        <p:nvSpPr>
          <p:cNvPr id="5" name="Footer Placeholder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70A5EB39-6BF1-4508-89DB-7AECAADC8843}" type="datetime4">
              <a:rPr lang="en-US" altLang="zh-CN" smtClean="0"/>
              <a:t>April 23, 2020</a:t>
            </a:fld>
            <a:endParaRPr lang="zh-CN" altLang="en-US"/>
          </a:p>
        </p:txBody>
      </p:sp>
      <p:sp>
        <p:nvSpPr>
          <p:cNvPr id="23" name="Rectangle 22">
            <a:extLst>
              <a:ext uri="{FF2B5EF4-FFF2-40B4-BE49-F238E27FC236}">
                <a16:creationId xmlns:a16="http://schemas.microsoft.com/office/drawing/2014/main" id="{DD2E8003-FF0B-41B4-A788-5448FB290C57}"/>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24" name="Rectangle 23">
            <a:extLst>
              <a:ext uri="{FF2B5EF4-FFF2-40B4-BE49-F238E27FC236}">
                <a16:creationId xmlns:a16="http://schemas.microsoft.com/office/drawing/2014/main" id="{CBA12D7C-C12A-4766-86B1-7160ADED11C3}"/>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25" name="Rectangle 24">
            <a:extLst>
              <a:ext uri="{FF2B5EF4-FFF2-40B4-BE49-F238E27FC236}">
                <a16:creationId xmlns:a16="http://schemas.microsoft.com/office/drawing/2014/main" id="{9A327BA8-02B8-486E-A2C1-BD12F0206C12}"/>
              </a:ext>
            </a:extLst>
          </p:cNvPr>
          <p:cNvSpPr/>
          <p:nvPr/>
        </p:nvSpPr>
        <p:spPr>
          <a:xfrm>
            <a:off x="3781451" y="2387"/>
            <a:ext cx="7917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a:t>
            </a:r>
            <a:endParaRPr lang="zh-CN" altLang="en-US" sz="1600" b="1" dirty="0"/>
          </a:p>
        </p:txBody>
      </p:sp>
      <p:sp>
        <p:nvSpPr>
          <p:cNvPr id="26" name="Rectangle 25">
            <a:extLst>
              <a:ext uri="{FF2B5EF4-FFF2-40B4-BE49-F238E27FC236}">
                <a16:creationId xmlns:a16="http://schemas.microsoft.com/office/drawing/2014/main" id="{E1CAE61B-A7C5-4224-A4F9-19352C16AE52}"/>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8" name="Rectangle 27">
            <a:extLst>
              <a:ext uri="{FF2B5EF4-FFF2-40B4-BE49-F238E27FC236}">
                <a16:creationId xmlns:a16="http://schemas.microsoft.com/office/drawing/2014/main" id="{C3D96099-DD85-4112-ACA4-AF76A054DEF2}"/>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1" name="Slide Number Placeholder 10">
            <a:extLst>
              <a:ext uri="{FF2B5EF4-FFF2-40B4-BE49-F238E27FC236}">
                <a16:creationId xmlns:a16="http://schemas.microsoft.com/office/drawing/2014/main" id="{A569E0F3-DCF6-49B0-ABC3-89A3158270AF}"/>
              </a:ext>
            </a:extLst>
          </p:cNvPr>
          <p:cNvSpPr>
            <a:spLocks noGrp="1"/>
          </p:cNvSpPr>
          <p:nvPr>
            <p:ph type="sldNum" sz="quarter" idx="12"/>
          </p:nvPr>
        </p:nvSpPr>
        <p:spPr/>
        <p:txBody>
          <a:bodyPr/>
          <a:lstStyle/>
          <a:p>
            <a:fld id="{49BF2F59-D1D2-4BCF-82DA-B1F2608D3135}" type="slidenum">
              <a:rPr lang="zh-CN" altLang="en-US" smtClean="0"/>
              <a:pPr/>
              <a:t>23</a:t>
            </a:fld>
            <a:r>
              <a:rPr lang="en-US" altLang="zh-CN"/>
              <a:t>/51</a:t>
            </a:r>
            <a:endParaRPr lang="zh-CN" altLang="en-US" dirty="0"/>
          </a:p>
        </p:txBody>
      </p:sp>
      <p:sp>
        <p:nvSpPr>
          <p:cNvPr id="29" name="Rectangle: Rounded Corners 28">
            <a:extLst>
              <a:ext uri="{FF2B5EF4-FFF2-40B4-BE49-F238E27FC236}">
                <a16:creationId xmlns:a16="http://schemas.microsoft.com/office/drawing/2014/main" id="{D1061C6D-36B3-49BF-A2C0-30F09A118000}"/>
              </a:ext>
            </a:extLst>
          </p:cNvPr>
          <p:cNvSpPr/>
          <p:nvPr/>
        </p:nvSpPr>
        <p:spPr>
          <a:xfrm>
            <a:off x="431659" y="1708192"/>
            <a:ext cx="8380745" cy="2318193"/>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29">
            <a:extLst>
              <a:ext uri="{FF2B5EF4-FFF2-40B4-BE49-F238E27FC236}">
                <a16:creationId xmlns:a16="http://schemas.microsoft.com/office/drawing/2014/main" id="{162FC9DA-0698-48D9-8B47-E8F1C3EAFEF2}"/>
              </a:ext>
            </a:extLst>
          </p:cNvPr>
          <p:cNvSpPr>
            <a:spLocks noChangeArrowheads="1"/>
          </p:cNvSpPr>
          <p:nvPr/>
        </p:nvSpPr>
        <p:spPr bwMode="gray">
          <a:xfrm>
            <a:off x="550618" y="2900595"/>
            <a:ext cx="8081108" cy="619125"/>
          </a:xfrm>
          <a:prstGeom prst="rect">
            <a:avLst/>
          </a:prstGeom>
          <a:solidFill>
            <a:schemeClr val="accent4">
              <a:lumMod val="20000"/>
              <a:lumOff val="80000"/>
            </a:schemeClr>
          </a:solidFill>
          <a:ln>
            <a:noFill/>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 name="Rectangle: Rounded Corners 35">
            <a:extLst>
              <a:ext uri="{FF2B5EF4-FFF2-40B4-BE49-F238E27FC236}">
                <a16:creationId xmlns:a16="http://schemas.microsoft.com/office/drawing/2014/main" id="{70AA4E37-6B7C-489D-9D17-96445C4FB6B4}"/>
              </a:ext>
            </a:extLst>
          </p:cNvPr>
          <p:cNvSpPr/>
          <p:nvPr/>
        </p:nvSpPr>
        <p:spPr>
          <a:xfrm>
            <a:off x="554892" y="2010464"/>
            <a:ext cx="8081108" cy="198026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grpSp>
        <p:nvGrpSpPr>
          <p:cNvPr id="37" name="Group 3">
            <a:extLst>
              <a:ext uri="{FF2B5EF4-FFF2-40B4-BE49-F238E27FC236}">
                <a16:creationId xmlns:a16="http://schemas.microsoft.com/office/drawing/2014/main" id="{0E8AE0B7-0D9D-4AA7-95D5-A6ACE01A1427}"/>
              </a:ext>
            </a:extLst>
          </p:cNvPr>
          <p:cNvGrpSpPr>
            <a:grpSpLocks/>
          </p:cNvGrpSpPr>
          <p:nvPr/>
        </p:nvGrpSpPr>
        <p:grpSpPr bwMode="auto">
          <a:xfrm>
            <a:off x="3408611" y="1718240"/>
            <a:ext cx="2266400" cy="487945"/>
            <a:chOff x="624" y="672"/>
            <a:chExt cx="1773" cy="240"/>
          </a:xfrm>
          <a:solidFill>
            <a:schemeClr val="accent1">
              <a:lumMod val="40000"/>
              <a:lumOff val="60000"/>
            </a:schemeClr>
          </a:solidFill>
        </p:grpSpPr>
        <p:sp>
          <p:nvSpPr>
            <p:cNvPr id="38" name="AutoShape 4">
              <a:extLst>
                <a:ext uri="{FF2B5EF4-FFF2-40B4-BE49-F238E27FC236}">
                  <a16:creationId xmlns:a16="http://schemas.microsoft.com/office/drawing/2014/main" id="{A399FE4B-DC39-4175-A774-4C5E01B68D67}"/>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39" name="AutoShape 5">
              <a:extLst>
                <a:ext uri="{FF2B5EF4-FFF2-40B4-BE49-F238E27FC236}">
                  <a16:creationId xmlns:a16="http://schemas.microsoft.com/office/drawing/2014/main" id="{5EC1E806-2277-4AC9-A15D-B19559069847}"/>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40" name="Rectangle 26">
            <a:extLst>
              <a:ext uri="{FF2B5EF4-FFF2-40B4-BE49-F238E27FC236}">
                <a16:creationId xmlns:a16="http://schemas.microsoft.com/office/drawing/2014/main" id="{A4F4AC74-3D07-4A9B-A2F2-D2DC4D15B07D}"/>
              </a:ext>
            </a:extLst>
          </p:cNvPr>
          <p:cNvSpPr>
            <a:spLocks noChangeArrowheads="1"/>
          </p:cNvSpPr>
          <p:nvPr/>
        </p:nvSpPr>
        <p:spPr bwMode="white">
          <a:xfrm>
            <a:off x="3408611" y="1736739"/>
            <a:ext cx="2285607" cy="480131"/>
          </a:xfrm>
          <a:prstGeom prst="rect">
            <a:avLst/>
          </a:prstGeom>
          <a:noFill/>
          <a:ln>
            <a:noFill/>
          </a:ln>
          <a:effectLst/>
        </p:spPr>
        <p:txBody>
          <a:bodyPr wrap="square">
            <a:spAutoFit/>
          </a:bodyPr>
          <a:lstStyle/>
          <a:p>
            <a:pPr lvl="0" algn="ctr" defTabSz="685800">
              <a:lnSpc>
                <a:spcPct val="90000"/>
              </a:lnSpc>
              <a:spcBef>
                <a:spcPts val="750"/>
              </a:spcBef>
            </a:pPr>
            <a:r>
              <a:rPr lang="en-US" sz="2800" b="1" dirty="0" err="1">
                <a:solidFill>
                  <a:prstClr val="black"/>
                </a:solidFill>
                <a:latin typeface="+mj-lt"/>
                <a:ea typeface="楷体" panose="02010609060101010101" pitchFamily="49" charset="-122"/>
              </a:rPr>
              <a:t>iSLIP</a:t>
            </a:r>
            <a:endParaRPr lang="en-US" sz="2800" b="1" dirty="0">
              <a:solidFill>
                <a:prstClr val="black"/>
              </a:solidFill>
              <a:latin typeface="+mj-lt"/>
              <a:ea typeface="楷体" panose="02010609060101010101" pitchFamily="49" charset="-122"/>
            </a:endParaRPr>
          </a:p>
        </p:txBody>
      </p:sp>
      <p:sp>
        <p:nvSpPr>
          <p:cNvPr id="41" name="Text Box 7">
            <a:extLst>
              <a:ext uri="{FF2B5EF4-FFF2-40B4-BE49-F238E27FC236}">
                <a16:creationId xmlns:a16="http://schemas.microsoft.com/office/drawing/2014/main" id="{51F0C138-7E23-4DFA-A02C-F784AE987D92}"/>
              </a:ext>
            </a:extLst>
          </p:cNvPr>
          <p:cNvSpPr txBox="1">
            <a:spLocks noChangeArrowheads="1"/>
          </p:cNvSpPr>
          <p:nvPr/>
        </p:nvSpPr>
        <p:spPr bwMode="gray">
          <a:xfrm>
            <a:off x="2532784"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000" b="1" i="0" u="none" strike="noStrike" kern="1200" cap="none" spc="0" normalizeH="0" baseline="0" noProof="0" dirty="0">
                <a:ln>
                  <a:noFill/>
                </a:ln>
                <a:effectLst/>
                <a:uLnTx/>
                <a:uFillTx/>
                <a:latin typeface="+mn-lt"/>
                <a:ea typeface="+mn-ea"/>
                <a:cs typeface="+mn-cs"/>
              </a:rPr>
              <a:t>Request</a:t>
            </a:r>
          </a:p>
        </p:txBody>
      </p:sp>
      <p:sp>
        <p:nvSpPr>
          <p:cNvPr id="42" name="AutoShape 9">
            <a:extLst>
              <a:ext uri="{FF2B5EF4-FFF2-40B4-BE49-F238E27FC236}">
                <a16:creationId xmlns:a16="http://schemas.microsoft.com/office/drawing/2014/main" id="{FC2142EC-1867-4FA6-98E4-BCE799C79FD9}"/>
              </a:ext>
            </a:extLst>
          </p:cNvPr>
          <p:cNvSpPr>
            <a:spLocks noChangeArrowheads="1"/>
          </p:cNvSpPr>
          <p:nvPr/>
        </p:nvSpPr>
        <p:spPr bwMode="gray">
          <a:xfrm>
            <a:off x="4114800" y="3056892"/>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 name="Text Box 10">
            <a:extLst>
              <a:ext uri="{FF2B5EF4-FFF2-40B4-BE49-F238E27FC236}">
                <a16:creationId xmlns:a16="http://schemas.microsoft.com/office/drawing/2014/main" id="{A7E85367-E52C-472B-89D4-6DB16907BFC1}"/>
              </a:ext>
            </a:extLst>
          </p:cNvPr>
          <p:cNvSpPr txBox="1">
            <a:spLocks noChangeArrowheads="1"/>
          </p:cNvSpPr>
          <p:nvPr/>
        </p:nvSpPr>
        <p:spPr bwMode="gray">
          <a:xfrm>
            <a:off x="4483821"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Grant</a:t>
            </a:r>
            <a:endParaRPr kumimoji="0" lang="en-US" altLang="en-US" sz="2000" b="1" i="0" u="none" strike="noStrike" kern="1200" cap="none" spc="0" normalizeH="0" baseline="0" noProof="0" dirty="0">
              <a:ln>
                <a:noFill/>
              </a:ln>
              <a:effectLst/>
              <a:uLnTx/>
              <a:uFillTx/>
              <a:latin typeface="+mn-lt"/>
            </a:endParaRPr>
          </a:p>
        </p:txBody>
      </p:sp>
      <p:sp>
        <p:nvSpPr>
          <p:cNvPr id="44" name="AutoShape 11">
            <a:extLst>
              <a:ext uri="{FF2B5EF4-FFF2-40B4-BE49-F238E27FC236}">
                <a16:creationId xmlns:a16="http://schemas.microsoft.com/office/drawing/2014/main" id="{671F0326-7238-4CD6-B47C-C48F23FC4CE3}"/>
              </a:ext>
            </a:extLst>
          </p:cNvPr>
          <p:cNvSpPr>
            <a:spLocks noChangeArrowheads="1"/>
          </p:cNvSpPr>
          <p:nvPr/>
        </p:nvSpPr>
        <p:spPr bwMode="gray">
          <a:xfrm>
            <a:off x="6143625" y="3056892"/>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6" name="Text Box 12">
            <a:extLst>
              <a:ext uri="{FF2B5EF4-FFF2-40B4-BE49-F238E27FC236}">
                <a16:creationId xmlns:a16="http://schemas.microsoft.com/office/drawing/2014/main" id="{782B3105-34CA-42BE-8F3F-8F39608BFD25}"/>
              </a:ext>
            </a:extLst>
          </p:cNvPr>
          <p:cNvSpPr txBox="1">
            <a:spLocks noChangeArrowheads="1"/>
          </p:cNvSpPr>
          <p:nvPr/>
        </p:nvSpPr>
        <p:spPr bwMode="gray">
          <a:xfrm>
            <a:off x="6471371"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Accept</a:t>
            </a:r>
            <a:endParaRPr kumimoji="0" lang="en-US" altLang="en-US" sz="2000" b="1" i="0" u="none" strike="noStrike" kern="1200" cap="none" spc="0" normalizeH="0" baseline="0" noProof="0" dirty="0">
              <a:ln>
                <a:noFill/>
              </a:ln>
              <a:effectLst/>
              <a:uLnTx/>
              <a:uFillTx/>
              <a:latin typeface="+mn-lt"/>
            </a:endParaRPr>
          </a:p>
        </p:txBody>
      </p:sp>
      <p:sp>
        <p:nvSpPr>
          <p:cNvPr id="48" name="Arrow: Curved Down 47">
            <a:extLst>
              <a:ext uri="{FF2B5EF4-FFF2-40B4-BE49-F238E27FC236}">
                <a16:creationId xmlns:a16="http://schemas.microsoft.com/office/drawing/2014/main" id="{3986966F-CB5E-40CE-A146-D7A4DBDAF7AD}"/>
              </a:ext>
            </a:extLst>
          </p:cNvPr>
          <p:cNvSpPr/>
          <p:nvPr/>
        </p:nvSpPr>
        <p:spPr>
          <a:xfrm rot="10800000">
            <a:off x="3521578" y="3356765"/>
            <a:ext cx="3621668" cy="336550"/>
          </a:xfrm>
          <a:prstGeom prst="curvedDownArrow">
            <a:avLst>
              <a:gd name="adj1" fmla="val 2851"/>
              <a:gd name="adj2" fmla="val 25767"/>
              <a:gd name="adj3" fmla="val 3142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E62E7D3-897D-40CF-8E0F-1A61D3310B93}"/>
                  </a:ext>
                </a:extLst>
              </p:cNvPr>
              <p:cNvSpPr txBox="1"/>
              <p:nvPr/>
            </p:nvSpPr>
            <p:spPr>
              <a:xfrm>
                <a:off x="4104409" y="3640478"/>
                <a:ext cx="2532232" cy="400110"/>
              </a:xfrm>
              <a:prstGeom prst="rect">
                <a:avLst/>
              </a:prstGeom>
              <a:noFill/>
            </p:spPr>
            <p:txBody>
              <a:bodyPr wrap="none" rtlCol="0">
                <a:spAutoFit/>
              </a:bodyPr>
              <a:lstStyle/>
              <a:p>
                <a:r>
                  <a:rPr lang="en-US" sz="2000" dirty="0"/>
                  <a:t>run </a:t>
                </a: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0" i="1" smtClean="0">
                            <a:latin typeface="Cambria Math" panose="02040503050406030204" pitchFamily="18" charset="0"/>
                          </a:rPr>
                          <m:t>𝑁</m:t>
                        </m:r>
                      </m:e>
                    </m:func>
                  </m:oMath>
                </a14:m>
                <a:r>
                  <a:rPr lang="en-US" sz="2000" dirty="0"/>
                  <a:t> iterations</a:t>
                </a:r>
              </a:p>
            </p:txBody>
          </p:sp>
        </mc:Choice>
        <mc:Fallback xmlns="">
          <p:sp>
            <p:nvSpPr>
              <p:cNvPr id="53" name="TextBox 52">
                <a:extLst>
                  <a:ext uri="{FF2B5EF4-FFF2-40B4-BE49-F238E27FC236}">
                    <a16:creationId xmlns:a16="http://schemas.microsoft.com/office/drawing/2014/main" id="{6E62E7D3-897D-40CF-8E0F-1A61D3310B93}"/>
                  </a:ext>
                </a:extLst>
              </p:cNvPr>
              <p:cNvSpPr txBox="1">
                <a:spLocks noRot="1" noChangeAspect="1" noMove="1" noResize="1" noEditPoints="1" noAdjustHandles="1" noChangeArrowheads="1" noChangeShapeType="1" noTextEdit="1"/>
              </p:cNvSpPr>
              <p:nvPr/>
            </p:nvSpPr>
            <p:spPr>
              <a:xfrm>
                <a:off x="4104409" y="3640478"/>
                <a:ext cx="2532232" cy="400110"/>
              </a:xfrm>
              <a:prstGeom prst="rect">
                <a:avLst/>
              </a:prstGeom>
              <a:blipFill>
                <a:blip r:embed="rId3"/>
                <a:stretch>
                  <a:fillRect l="-2404" t="-7576" r="-2163"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973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1000"/>
                                        <p:tgtEl>
                                          <p:spTgt spid="42"/>
                                        </p:tgtEl>
                                      </p:cBhvr>
                                    </p:animEffect>
                                    <p:anim calcmode="lin" valueType="num">
                                      <p:cBhvr>
                                        <p:cTn id="41" dur="1000" fill="hold"/>
                                        <p:tgtEl>
                                          <p:spTgt spid="42"/>
                                        </p:tgtEl>
                                        <p:attrNameLst>
                                          <p:attrName>ppt_x</p:attrName>
                                        </p:attrNameLst>
                                      </p:cBhvr>
                                      <p:tavLst>
                                        <p:tav tm="0">
                                          <p:val>
                                            <p:strVal val="#ppt_x"/>
                                          </p:val>
                                        </p:tav>
                                        <p:tav tm="100000">
                                          <p:val>
                                            <p:strVal val="#ppt_x"/>
                                          </p:val>
                                        </p:tav>
                                      </p:tavLst>
                                    </p:anim>
                                    <p:anim calcmode="lin" valueType="num">
                                      <p:cBhvr>
                                        <p:cTn id="42" dur="1000" fill="hold"/>
                                        <p:tgtEl>
                                          <p:spTgt spid="42"/>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42" presetClass="entr" presetSubtype="0" fill="hold" grpId="0" nodeType="after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2"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1000"/>
                                        <p:tgtEl>
                                          <p:spTgt spid="44"/>
                                        </p:tgtEl>
                                      </p:cBhvr>
                                    </p:animEffect>
                                    <p:anim calcmode="lin" valueType="num">
                                      <p:cBhvr>
                                        <p:cTn id="53" dur="1000" fill="hold"/>
                                        <p:tgtEl>
                                          <p:spTgt spid="44"/>
                                        </p:tgtEl>
                                        <p:attrNameLst>
                                          <p:attrName>ppt_x</p:attrName>
                                        </p:attrNameLst>
                                      </p:cBhvr>
                                      <p:tavLst>
                                        <p:tav tm="0">
                                          <p:val>
                                            <p:strVal val="#ppt_x"/>
                                          </p:val>
                                        </p:tav>
                                        <p:tav tm="100000">
                                          <p:val>
                                            <p:strVal val="#ppt_x"/>
                                          </p:val>
                                        </p:tav>
                                      </p:tavLst>
                                    </p:anim>
                                    <p:anim calcmode="lin" valueType="num">
                                      <p:cBhvr>
                                        <p:cTn id="54" dur="1000" fill="hold"/>
                                        <p:tgtEl>
                                          <p:spTgt spid="44"/>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2" presetClass="entr" presetSubtype="0"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1000"/>
                                        <p:tgtEl>
                                          <p:spTgt spid="46"/>
                                        </p:tgtEl>
                                      </p:cBhvr>
                                    </p:animEffect>
                                    <p:anim calcmode="lin" valueType="num">
                                      <p:cBhvr>
                                        <p:cTn id="59" dur="1000" fill="hold"/>
                                        <p:tgtEl>
                                          <p:spTgt spid="46"/>
                                        </p:tgtEl>
                                        <p:attrNameLst>
                                          <p:attrName>ppt_x</p:attrName>
                                        </p:attrNameLst>
                                      </p:cBhvr>
                                      <p:tavLst>
                                        <p:tav tm="0">
                                          <p:val>
                                            <p:strVal val="#ppt_x"/>
                                          </p:val>
                                        </p:tav>
                                        <p:tav tm="100000">
                                          <p:val>
                                            <p:strVal val="#ppt_x"/>
                                          </p:val>
                                        </p:tav>
                                      </p:tavLst>
                                    </p:anim>
                                    <p:anim calcmode="lin" valueType="num">
                                      <p:cBhvr>
                                        <p:cTn id="6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6" grpId="0" animBg="1"/>
      <p:bldP spid="40" grpId="0"/>
      <p:bldP spid="41" grpId="0"/>
      <p:bldP spid="42" grpId="0" animBg="1"/>
      <p:bldP spid="43" grpId="0"/>
      <p:bldP spid="44" grpId="0" animBg="1"/>
      <p:bldP spid="46" grpId="0"/>
      <p:bldP spid="48" grpId="0" animBg="1"/>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latin typeface="+mj-lt"/>
              </a:rPr>
              <a:t>QPS-Augmented Schemes</a:t>
            </a:r>
          </a:p>
        </p:txBody>
      </p:sp>
      <p:sp>
        <p:nvSpPr>
          <p:cNvPr id="5" name="Footer Placeholder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031A6B1E-F5F6-4310-80CB-AAFADC4830AF}" type="datetime4">
              <a:rPr lang="en-US" altLang="zh-CN" smtClean="0"/>
              <a:t>April 23, 2020</a:t>
            </a:fld>
            <a:endParaRPr lang="zh-CN" altLang="en-US"/>
          </a:p>
        </p:txBody>
      </p:sp>
      <p:sp>
        <p:nvSpPr>
          <p:cNvPr id="34" name="Rectangle 33">
            <a:extLst>
              <a:ext uri="{FF2B5EF4-FFF2-40B4-BE49-F238E27FC236}">
                <a16:creationId xmlns:a16="http://schemas.microsoft.com/office/drawing/2014/main" id="{1B3BB76C-46FB-4136-9327-5EB01A659DB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35" name="Rectangle 34">
            <a:extLst>
              <a:ext uri="{FF2B5EF4-FFF2-40B4-BE49-F238E27FC236}">
                <a16:creationId xmlns:a16="http://schemas.microsoft.com/office/drawing/2014/main" id="{20B14846-08C5-4B3F-9DF6-332CF7B96F1A}"/>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6" name="Rectangle 35">
            <a:extLst>
              <a:ext uri="{FF2B5EF4-FFF2-40B4-BE49-F238E27FC236}">
                <a16:creationId xmlns:a16="http://schemas.microsoft.com/office/drawing/2014/main" id="{D5CA42B5-2F38-4CBA-BE09-88525832D3AB}"/>
              </a:ext>
            </a:extLst>
          </p:cNvPr>
          <p:cNvSpPr/>
          <p:nvPr/>
        </p:nvSpPr>
        <p:spPr>
          <a:xfrm>
            <a:off x="3781451" y="2387"/>
            <a:ext cx="7917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a:t>
            </a:r>
            <a:endParaRPr lang="zh-CN" altLang="en-US" sz="1600" b="1" dirty="0"/>
          </a:p>
        </p:txBody>
      </p:sp>
      <p:sp>
        <p:nvSpPr>
          <p:cNvPr id="37" name="Rectangle 36">
            <a:extLst>
              <a:ext uri="{FF2B5EF4-FFF2-40B4-BE49-F238E27FC236}">
                <a16:creationId xmlns:a16="http://schemas.microsoft.com/office/drawing/2014/main" id="{7EC4D0C3-1F5D-4193-98B2-922B9983BCF2}"/>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8" name="Rectangle 27">
            <a:extLst>
              <a:ext uri="{FF2B5EF4-FFF2-40B4-BE49-F238E27FC236}">
                <a16:creationId xmlns:a16="http://schemas.microsoft.com/office/drawing/2014/main" id="{01AC577F-1DD1-493A-A9D5-F476CCC5F815}"/>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8" name="Slide Number Placeholder 7">
            <a:extLst>
              <a:ext uri="{FF2B5EF4-FFF2-40B4-BE49-F238E27FC236}">
                <a16:creationId xmlns:a16="http://schemas.microsoft.com/office/drawing/2014/main" id="{BC5F22A8-5550-4A24-B646-F0D69F8E519E}"/>
              </a:ext>
            </a:extLst>
          </p:cNvPr>
          <p:cNvSpPr>
            <a:spLocks noGrp="1"/>
          </p:cNvSpPr>
          <p:nvPr>
            <p:ph type="sldNum" sz="quarter" idx="12"/>
          </p:nvPr>
        </p:nvSpPr>
        <p:spPr/>
        <p:txBody>
          <a:bodyPr/>
          <a:lstStyle/>
          <a:p>
            <a:fld id="{49BF2F59-D1D2-4BCF-82DA-B1F2608D3135}" type="slidenum">
              <a:rPr lang="zh-CN" altLang="en-US" smtClean="0"/>
              <a:pPr/>
              <a:t>24</a:t>
            </a:fld>
            <a:r>
              <a:rPr lang="en-US" altLang="zh-CN"/>
              <a:t>/51</a:t>
            </a:r>
            <a:endParaRPr lang="zh-CN" altLang="en-US" dirty="0"/>
          </a:p>
        </p:txBody>
      </p:sp>
      <p:sp>
        <p:nvSpPr>
          <p:cNvPr id="29" name="Rectangle: Rounded Corners 28">
            <a:extLst>
              <a:ext uri="{FF2B5EF4-FFF2-40B4-BE49-F238E27FC236}">
                <a16:creationId xmlns:a16="http://schemas.microsoft.com/office/drawing/2014/main" id="{29C93E47-17BF-4ECD-B598-30DD23E079E8}"/>
              </a:ext>
            </a:extLst>
          </p:cNvPr>
          <p:cNvSpPr/>
          <p:nvPr/>
        </p:nvSpPr>
        <p:spPr>
          <a:xfrm>
            <a:off x="431659" y="1708192"/>
            <a:ext cx="8380745" cy="2318193"/>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29">
            <a:extLst>
              <a:ext uri="{FF2B5EF4-FFF2-40B4-BE49-F238E27FC236}">
                <a16:creationId xmlns:a16="http://schemas.microsoft.com/office/drawing/2014/main" id="{C63E8426-7AE1-49A8-A8B3-2D26B9C84C5B}"/>
              </a:ext>
            </a:extLst>
          </p:cNvPr>
          <p:cNvSpPr>
            <a:spLocks noChangeArrowheads="1"/>
          </p:cNvSpPr>
          <p:nvPr/>
        </p:nvSpPr>
        <p:spPr bwMode="gray">
          <a:xfrm>
            <a:off x="550618" y="2900595"/>
            <a:ext cx="8081108" cy="619125"/>
          </a:xfrm>
          <a:prstGeom prst="rect">
            <a:avLst/>
          </a:prstGeom>
          <a:solidFill>
            <a:schemeClr val="accent4">
              <a:lumMod val="20000"/>
              <a:lumOff val="80000"/>
            </a:schemeClr>
          </a:solidFill>
          <a:ln>
            <a:noFill/>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31" name="Group 30">
            <a:extLst>
              <a:ext uri="{FF2B5EF4-FFF2-40B4-BE49-F238E27FC236}">
                <a16:creationId xmlns:a16="http://schemas.microsoft.com/office/drawing/2014/main" id="{EABB53D3-588A-4597-A845-E793F1E9B31D}"/>
              </a:ext>
            </a:extLst>
          </p:cNvPr>
          <p:cNvGrpSpPr>
            <a:grpSpLocks/>
          </p:cNvGrpSpPr>
          <p:nvPr/>
        </p:nvGrpSpPr>
        <p:grpSpPr bwMode="auto">
          <a:xfrm>
            <a:off x="555625" y="2900595"/>
            <a:ext cx="2127251" cy="619125"/>
            <a:chOff x="358" y="1980"/>
            <a:chExt cx="1340" cy="298"/>
          </a:xfrm>
        </p:grpSpPr>
        <p:sp>
          <p:nvSpPr>
            <p:cNvPr id="32" name="Rectangle 31">
              <a:extLst>
                <a:ext uri="{FF2B5EF4-FFF2-40B4-BE49-F238E27FC236}">
                  <a16:creationId xmlns:a16="http://schemas.microsoft.com/office/drawing/2014/main" id="{A499E72B-CA4D-4298-A760-1EB13A4FE486}"/>
                </a:ext>
              </a:extLst>
            </p:cNvPr>
            <p:cNvSpPr>
              <a:spLocks noChangeArrowheads="1"/>
            </p:cNvSpPr>
            <p:nvPr/>
          </p:nvSpPr>
          <p:spPr bwMode="invGray">
            <a:xfrm>
              <a:off x="358" y="1980"/>
              <a:ext cx="1251" cy="298"/>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 name="AutoShape 6">
              <a:extLst>
                <a:ext uri="{FF2B5EF4-FFF2-40B4-BE49-F238E27FC236}">
                  <a16:creationId xmlns:a16="http://schemas.microsoft.com/office/drawing/2014/main" id="{12CD7464-F7E6-4F4F-9506-5A2D4407026F}"/>
                </a:ext>
              </a:extLst>
            </p:cNvPr>
            <p:cNvSpPr>
              <a:spLocks noChangeArrowheads="1"/>
            </p:cNvSpPr>
            <p:nvPr/>
          </p:nvSpPr>
          <p:spPr bwMode="invGray">
            <a:xfrm rot="5400000">
              <a:off x="1568" y="2072"/>
              <a:ext cx="139" cy="120"/>
            </a:xfrm>
            <a:prstGeom prst="triangle">
              <a:avLst>
                <a:gd name="adj" fmla="val 50000"/>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38" name="Rectangle 37">
            <a:extLst>
              <a:ext uri="{FF2B5EF4-FFF2-40B4-BE49-F238E27FC236}">
                <a16:creationId xmlns:a16="http://schemas.microsoft.com/office/drawing/2014/main" id="{064871A7-B83C-4DF5-B16E-901318C68765}"/>
              </a:ext>
            </a:extLst>
          </p:cNvPr>
          <p:cNvSpPr>
            <a:spLocks noChangeArrowheads="1"/>
          </p:cNvSpPr>
          <p:nvPr/>
        </p:nvSpPr>
        <p:spPr bwMode="gray">
          <a:xfrm>
            <a:off x="650875" y="3006958"/>
            <a:ext cx="1836737"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FF0000"/>
                </a:solidFill>
                <a:effectLst/>
                <a:uLnTx/>
                <a:uFillTx/>
                <a:latin typeface="+mn-lt"/>
                <a:ea typeface="+mn-ea"/>
                <a:cs typeface="+mn-cs"/>
              </a:rPr>
              <a:t>QPS</a:t>
            </a: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p>
        </p:txBody>
      </p:sp>
      <p:sp>
        <p:nvSpPr>
          <p:cNvPr id="39" name="Callout: Bent Line 38">
            <a:extLst>
              <a:ext uri="{FF2B5EF4-FFF2-40B4-BE49-F238E27FC236}">
                <a16:creationId xmlns:a16="http://schemas.microsoft.com/office/drawing/2014/main" id="{128C168D-B030-448F-B0C5-34EE65C18FA1}"/>
              </a:ext>
            </a:extLst>
          </p:cNvPr>
          <p:cNvSpPr/>
          <p:nvPr/>
        </p:nvSpPr>
        <p:spPr>
          <a:xfrm>
            <a:off x="5448565" y="2272577"/>
            <a:ext cx="3183160" cy="544674"/>
          </a:xfrm>
          <a:prstGeom prst="borderCallout2">
            <a:avLst>
              <a:gd name="adj1" fmla="val 18750"/>
              <a:gd name="adj2" fmla="val -8333"/>
              <a:gd name="adj3" fmla="val 18750"/>
              <a:gd name="adj4" fmla="val -16667"/>
              <a:gd name="adj5" fmla="val 115977"/>
              <a:gd name="adj6" fmla="val -5480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Only those un-matched ports in QPS</a:t>
            </a:r>
          </a:p>
        </p:txBody>
      </p:sp>
      <p:sp>
        <p:nvSpPr>
          <p:cNvPr id="40" name="Rectangle: Rounded Corners 39">
            <a:extLst>
              <a:ext uri="{FF2B5EF4-FFF2-40B4-BE49-F238E27FC236}">
                <a16:creationId xmlns:a16="http://schemas.microsoft.com/office/drawing/2014/main" id="{B15A5807-3556-4BB7-8F93-4B8AC69AD377}"/>
              </a:ext>
            </a:extLst>
          </p:cNvPr>
          <p:cNvSpPr/>
          <p:nvPr/>
        </p:nvSpPr>
        <p:spPr>
          <a:xfrm>
            <a:off x="554892" y="2010464"/>
            <a:ext cx="8081108" cy="198026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grpSp>
        <p:nvGrpSpPr>
          <p:cNvPr id="41" name="Group 3">
            <a:extLst>
              <a:ext uri="{FF2B5EF4-FFF2-40B4-BE49-F238E27FC236}">
                <a16:creationId xmlns:a16="http://schemas.microsoft.com/office/drawing/2014/main" id="{F40C6BF3-9643-43E5-A350-B6EE611CD7E6}"/>
              </a:ext>
            </a:extLst>
          </p:cNvPr>
          <p:cNvGrpSpPr>
            <a:grpSpLocks/>
          </p:cNvGrpSpPr>
          <p:nvPr/>
        </p:nvGrpSpPr>
        <p:grpSpPr bwMode="auto">
          <a:xfrm>
            <a:off x="3408611" y="1718240"/>
            <a:ext cx="2266400" cy="487945"/>
            <a:chOff x="624" y="672"/>
            <a:chExt cx="1773" cy="240"/>
          </a:xfrm>
          <a:solidFill>
            <a:schemeClr val="accent1">
              <a:lumMod val="40000"/>
              <a:lumOff val="60000"/>
            </a:schemeClr>
          </a:solidFill>
        </p:grpSpPr>
        <p:sp>
          <p:nvSpPr>
            <p:cNvPr id="42" name="AutoShape 4">
              <a:extLst>
                <a:ext uri="{FF2B5EF4-FFF2-40B4-BE49-F238E27FC236}">
                  <a16:creationId xmlns:a16="http://schemas.microsoft.com/office/drawing/2014/main" id="{28EC464F-5067-4822-A7CF-9EDD02BAE7EC}"/>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3" name="AutoShape 5">
              <a:extLst>
                <a:ext uri="{FF2B5EF4-FFF2-40B4-BE49-F238E27FC236}">
                  <a16:creationId xmlns:a16="http://schemas.microsoft.com/office/drawing/2014/main" id="{6ED0A3D6-A56C-435F-9E40-95E8B1F95325}"/>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47" name="Rectangle 26">
            <a:extLst>
              <a:ext uri="{FF2B5EF4-FFF2-40B4-BE49-F238E27FC236}">
                <a16:creationId xmlns:a16="http://schemas.microsoft.com/office/drawing/2014/main" id="{66575260-E820-45E1-8E4C-ABA43C4144B5}"/>
              </a:ext>
            </a:extLst>
          </p:cNvPr>
          <p:cNvSpPr>
            <a:spLocks noChangeArrowheads="1"/>
          </p:cNvSpPr>
          <p:nvPr/>
        </p:nvSpPr>
        <p:spPr bwMode="white">
          <a:xfrm>
            <a:off x="3408612" y="1736739"/>
            <a:ext cx="2266400" cy="480131"/>
          </a:xfrm>
          <a:prstGeom prst="rect">
            <a:avLst/>
          </a:prstGeom>
          <a:noFill/>
          <a:ln>
            <a:noFill/>
          </a:ln>
          <a:effectLst/>
        </p:spPr>
        <p:txBody>
          <a:bodyPr wrap="square">
            <a:spAutoFit/>
          </a:bodyPr>
          <a:lstStyle/>
          <a:p>
            <a:pPr lvl="0" algn="ctr" defTabSz="685800">
              <a:lnSpc>
                <a:spcPct val="90000"/>
              </a:lnSpc>
              <a:spcBef>
                <a:spcPts val="750"/>
              </a:spcBef>
            </a:pPr>
            <a:r>
              <a:rPr lang="en-US" sz="2800" b="1" dirty="0">
                <a:solidFill>
                  <a:prstClr val="black"/>
                </a:solidFill>
                <a:latin typeface="+mj-lt"/>
                <a:ea typeface="楷体" panose="02010609060101010101" pitchFamily="49" charset="-122"/>
              </a:rPr>
              <a:t>QPS-</a:t>
            </a:r>
            <a:r>
              <a:rPr lang="en-US" sz="2800" b="1" dirty="0" err="1">
                <a:solidFill>
                  <a:prstClr val="black"/>
                </a:solidFill>
                <a:latin typeface="+mj-lt"/>
                <a:ea typeface="楷体" panose="02010609060101010101" pitchFamily="49" charset="-122"/>
              </a:rPr>
              <a:t>iSLIP</a:t>
            </a:r>
            <a:endParaRPr lang="en-US" sz="2800" b="1" dirty="0">
              <a:solidFill>
                <a:prstClr val="black"/>
              </a:solidFill>
              <a:latin typeface="+mj-lt"/>
              <a:ea typeface="楷体" panose="02010609060101010101" pitchFamily="49" charset="-122"/>
            </a:endParaRPr>
          </a:p>
        </p:txBody>
      </p:sp>
      <p:sp>
        <p:nvSpPr>
          <p:cNvPr id="49" name="Text Box 7">
            <a:extLst>
              <a:ext uri="{FF2B5EF4-FFF2-40B4-BE49-F238E27FC236}">
                <a16:creationId xmlns:a16="http://schemas.microsoft.com/office/drawing/2014/main" id="{A07F08C7-C817-4D0C-96C2-CE08F4508C94}"/>
              </a:ext>
            </a:extLst>
          </p:cNvPr>
          <p:cNvSpPr txBox="1">
            <a:spLocks noChangeArrowheads="1"/>
          </p:cNvSpPr>
          <p:nvPr/>
        </p:nvSpPr>
        <p:spPr bwMode="gray">
          <a:xfrm>
            <a:off x="2532784"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000" b="1" i="0" u="none" strike="noStrike" kern="1200" cap="none" spc="0" normalizeH="0" baseline="0" noProof="0" dirty="0">
                <a:ln>
                  <a:noFill/>
                </a:ln>
                <a:effectLst/>
                <a:uLnTx/>
                <a:uFillTx/>
                <a:latin typeface="+mn-lt"/>
                <a:ea typeface="+mn-ea"/>
                <a:cs typeface="+mn-cs"/>
              </a:rPr>
              <a:t>Request</a:t>
            </a:r>
          </a:p>
        </p:txBody>
      </p:sp>
      <p:sp>
        <p:nvSpPr>
          <p:cNvPr id="50" name="AutoShape 9">
            <a:extLst>
              <a:ext uri="{FF2B5EF4-FFF2-40B4-BE49-F238E27FC236}">
                <a16:creationId xmlns:a16="http://schemas.microsoft.com/office/drawing/2014/main" id="{B15AC9D2-2285-4D6B-83A6-A8AEB72FE26D}"/>
              </a:ext>
            </a:extLst>
          </p:cNvPr>
          <p:cNvSpPr>
            <a:spLocks noChangeArrowheads="1"/>
          </p:cNvSpPr>
          <p:nvPr/>
        </p:nvSpPr>
        <p:spPr bwMode="gray">
          <a:xfrm>
            <a:off x="4114800" y="3056892"/>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 name="Text Box 10">
            <a:extLst>
              <a:ext uri="{FF2B5EF4-FFF2-40B4-BE49-F238E27FC236}">
                <a16:creationId xmlns:a16="http://schemas.microsoft.com/office/drawing/2014/main" id="{C766D04E-73E5-4773-B1C1-58917C487336}"/>
              </a:ext>
            </a:extLst>
          </p:cNvPr>
          <p:cNvSpPr txBox="1">
            <a:spLocks noChangeArrowheads="1"/>
          </p:cNvSpPr>
          <p:nvPr/>
        </p:nvSpPr>
        <p:spPr bwMode="gray">
          <a:xfrm>
            <a:off x="4483821"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Grant</a:t>
            </a:r>
            <a:endParaRPr kumimoji="0" lang="en-US" altLang="en-US" sz="2000" b="1" i="0" u="none" strike="noStrike" kern="1200" cap="none" spc="0" normalizeH="0" baseline="0" noProof="0" dirty="0">
              <a:ln>
                <a:noFill/>
              </a:ln>
              <a:effectLst/>
              <a:uLnTx/>
              <a:uFillTx/>
              <a:latin typeface="+mn-lt"/>
            </a:endParaRPr>
          </a:p>
        </p:txBody>
      </p:sp>
      <p:sp>
        <p:nvSpPr>
          <p:cNvPr id="52" name="AutoShape 11">
            <a:extLst>
              <a:ext uri="{FF2B5EF4-FFF2-40B4-BE49-F238E27FC236}">
                <a16:creationId xmlns:a16="http://schemas.microsoft.com/office/drawing/2014/main" id="{D95163E3-F646-456C-B52C-D389965C797C}"/>
              </a:ext>
            </a:extLst>
          </p:cNvPr>
          <p:cNvSpPr>
            <a:spLocks noChangeArrowheads="1"/>
          </p:cNvSpPr>
          <p:nvPr/>
        </p:nvSpPr>
        <p:spPr bwMode="gray">
          <a:xfrm>
            <a:off x="6143625" y="3056892"/>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 name="Text Box 12">
            <a:extLst>
              <a:ext uri="{FF2B5EF4-FFF2-40B4-BE49-F238E27FC236}">
                <a16:creationId xmlns:a16="http://schemas.microsoft.com/office/drawing/2014/main" id="{63F99988-918F-4107-AE3C-D31E68AC65D2}"/>
              </a:ext>
            </a:extLst>
          </p:cNvPr>
          <p:cNvSpPr txBox="1">
            <a:spLocks noChangeArrowheads="1"/>
          </p:cNvSpPr>
          <p:nvPr/>
        </p:nvSpPr>
        <p:spPr bwMode="gray">
          <a:xfrm>
            <a:off x="6471371"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Accept</a:t>
            </a:r>
            <a:endParaRPr kumimoji="0" lang="en-US" altLang="en-US" sz="2000" b="1" i="0" u="none" strike="noStrike" kern="1200" cap="none" spc="0" normalizeH="0" baseline="0" noProof="0" dirty="0">
              <a:ln>
                <a:noFill/>
              </a:ln>
              <a:effectLst/>
              <a:uLnTx/>
              <a:uFillTx/>
              <a:latin typeface="+mn-lt"/>
            </a:endParaRPr>
          </a:p>
        </p:txBody>
      </p:sp>
      <p:sp>
        <p:nvSpPr>
          <p:cNvPr id="67" name="Arrow: Curved Down 66">
            <a:extLst>
              <a:ext uri="{FF2B5EF4-FFF2-40B4-BE49-F238E27FC236}">
                <a16:creationId xmlns:a16="http://schemas.microsoft.com/office/drawing/2014/main" id="{5EE5A340-0919-4926-893F-284541F24833}"/>
              </a:ext>
            </a:extLst>
          </p:cNvPr>
          <p:cNvSpPr/>
          <p:nvPr/>
        </p:nvSpPr>
        <p:spPr>
          <a:xfrm rot="10800000">
            <a:off x="3521578" y="3356765"/>
            <a:ext cx="3621668" cy="336550"/>
          </a:xfrm>
          <a:prstGeom prst="curvedDownArrow">
            <a:avLst>
              <a:gd name="adj1" fmla="val 2851"/>
              <a:gd name="adj2" fmla="val 25767"/>
              <a:gd name="adj3" fmla="val 3142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FC7B901-CEEC-4051-B346-E79536EC19E0}"/>
                  </a:ext>
                </a:extLst>
              </p:cNvPr>
              <p:cNvSpPr txBox="1"/>
              <p:nvPr/>
            </p:nvSpPr>
            <p:spPr>
              <a:xfrm>
                <a:off x="4104409" y="3640478"/>
                <a:ext cx="2532232" cy="400110"/>
              </a:xfrm>
              <a:prstGeom prst="rect">
                <a:avLst/>
              </a:prstGeom>
              <a:noFill/>
            </p:spPr>
            <p:txBody>
              <a:bodyPr wrap="none" rtlCol="0">
                <a:spAutoFit/>
              </a:bodyPr>
              <a:lstStyle/>
              <a:p>
                <a:r>
                  <a:rPr lang="en-US" sz="2000" dirty="0"/>
                  <a:t>run </a:t>
                </a: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0" i="1" smtClean="0">
                            <a:latin typeface="Cambria Math" panose="02040503050406030204" pitchFamily="18" charset="0"/>
                          </a:rPr>
                          <m:t>𝑁</m:t>
                        </m:r>
                      </m:e>
                    </m:func>
                  </m:oMath>
                </a14:m>
                <a:r>
                  <a:rPr lang="en-US" sz="2000" dirty="0"/>
                  <a:t> iterations</a:t>
                </a:r>
              </a:p>
            </p:txBody>
          </p:sp>
        </mc:Choice>
        <mc:Fallback xmlns="">
          <p:sp>
            <p:nvSpPr>
              <p:cNvPr id="68" name="TextBox 67">
                <a:extLst>
                  <a:ext uri="{FF2B5EF4-FFF2-40B4-BE49-F238E27FC236}">
                    <a16:creationId xmlns:a16="http://schemas.microsoft.com/office/drawing/2014/main" id="{CFC7B901-CEEC-4051-B346-E79536EC19E0}"/>
                  </a:ext>
                </a:extLst>
              </p:cNvPr>
              <p:cNvSpPr txBox="1">
                <a:spLocks noRot="1" noChangeAspect="1" noMove="1" noResize="1" noEditPoints="1" noAdjustHandles="1" noChangeArrowheads="1" noChangeShapeType="1" noTextEdit="1"/>
              </p:cNvSpPr>
              <p:nvPr/>
            </p:nvSpPr>
            <p:spPr>
              <a:xfrm>
                <a:off x="4104409" y="3640478"/>
                <a:ext cx="2532232" cy="400110"/>
              </a:xfrm>
              <a:prstGeom prst="rect">
                <a:avLst/>
              </a:prstGeom>
              <a:blipFill>
                <a:blip r:embed="rId3"/>
                <a:stretch>
                  <a:fillRect l="-2404" t="-7576" r="-2163"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8481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latin typeface="+mj-lt"/>
              </a:rPr>
              <a:t>QPS-Augmented Schemes</a:t>
            </a:r>
          </a:p>
        </p:txBody>
      </p:sp>
      <p:sp>
        <p:nvSpPr>
          <p:cNvPr id="5" name="Footer Placeholder 4"/>
          <p:cNvSpPr>
            <a:spLocks noGrp="1"/>
          </p:cNvSpPr>
          <p:nvPr>
            <p:ph type="ftr" sz="quarter" idx="11"/>
          </p:nvPr>
        </p:nvSpPr>
        <p:spPr/>
        <p:txBody>
          <a:bodyPr/>
          <a:lstStyle/>
          <a:p>
            <a:r>
              <a:rPr lang="sv-SE" altLang="zh-CN"/>
              <a:t>Defense @ GaTech</a:t>
            </a:r>
            <a:endParaRPr lang="zh-CN" altLang="en-US" dirty="0"/>
          </a:p>
        </p:txBody>
      </p:sp>
      <p:sp>
        <p:nvSpPr>
          <p:cNvPr id="68" name="Rectangle: Rounded Corners 67"/>
          <p:cNvSpPr/>
          <p:nvPr/>
        </p:nvSpPr>
        <p:spPr>
          <a:xfrm>
            <a:off x="550618" y="4281310"/>
            <a:ext cx="8081108" cy="186158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sp>
        <p:nvSpPr>
          <p:cNvPr id="3" name="Date Placeholder 2"/>
          <p:cNvSpPr>
            <a:spLocks noGrp="1"/>
          </p:cNvSpPr>
          <p:nvPr>
            <p:ph type="dt" sz="half" idx="10"/>
          </p:nvPr>
        </p:nvSpPr>
        <p:spPr/>
        <p:txBody>
          <a:bodyPr/>
          <a:lstStyle/>
          <a:p>
            <a:fld id="{74F61FA6-2D87-4501-B75F-9D3554E9825C}" type="datetime4">
              <a:rPr lang="en-US" altLang="zh-CN" smtClean="0"/>
              <a:t>April 23, 2020</a:t>
            </a:fld>
            <a:endParaRPr lang="zh-CN" altLang="en-US"/>
          </a:p>
        </p:txBody>
      </p:sp>
      <p:sp>
        <p:nvSpPr>
          <p:cNvPr id="34" name="Rectangle 33">
            <a:extLst>
              <a:ext uri="{FF2B5EF4-FFF2-40B4-BE49-F238E27FC236}">
                <a16:creationId xmlns:a16="http://schemas.microsoft.com/office/drawing/2014/main" id="{1B3BB76C-46FB-4136-9327-5EB01A659DB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35" name="Rectangle 34">
            <a:extLst>
              <a:ext uri="{FF2B5EF4-FFF2-40B4-BE49-F238E27FC236}">
                <a16:creationId xmlns:a16="http://schemas.microsoft.com/office/drawing/2014/main" id="{20B14846-08C5-4B3F-9DF6-332CF7B96F1A}"/>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6" name="Rectangle 35">
            <a:extLst>
              <a:ext uri="{FF2B5EF4-FFF2-40B4-BE49-F238E27FC236}">
                <a16:creationId xmlns:a16="http://schemas.microsoft.com/office/drawing/2014/main" id="{D5CA42B5-2F38-4CBA-BE09-88525832D3AB}"/>
              </a:ext>
            </a:extLst>
          </p:cNvPr>
          <p:cNvSpPr/>
          <p:nvPr/>
        </p:nvSpPr>
        <p:spPr>
          <a:xfrm>
            <a:off x="3781451" y="2387"/>
            <a:ext cx="7917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a:t>
            </a:r>
            <a:endParaRPr lang="zh-CN" altLang="en-US" sz="1600" b="1" dirty="0"/>
          </a:p>
        </p:txBody>
      </p:sp>
      <p:sp>
        <p:nvSpPr>
          <p:cNvPr id="37" name="Rectangle 36">
            <a:extLst>
              <a:ext uri="{FF2B5EF4-FFF2-40B4-BE49-F238E27FC236}">
                <a16:creationId xmlns:a16="http://schemas.microsoft.com/office/drawing/2014/main" id="{7EC4D0C3-1F5D-4193-98B2-922B9983BCF2}"/>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grpSp>
        <p:nvGrpSpPr>
          <p:cNvPr id="67" name="Group 3">
            <a:extLst>
              <a:ext uri="{FF2B5EF4-FFF2-40B4-BE49-F238E27FC236}">
                <a16:creationId xmlns:a16="http://schemas.microsoft.com/office/drawing/2014/main" id="{12F1BE29-D0E6-4355-A0A6-7D8F5556C5A0}"/>
              </a:ext>
            </a:extLst>
          </p:cNvPr>
          <p:cNvGrpSpPr>
            <a:grpSpLocks/>
          </p:cNvGrpSpPr>
          <p:nvPr/>
        </p:nvGrpSpPr>
        <p:grpSpPr bwMode="auto">
          <a:xfrm>
            <a:off x="3523930" y="4052638"/>
            <a:ext cx="2004034" cy="487945"/>
            <a:chOff x="624" y="672"/>
            <a:chExt cx="1773" cy="240"/>
          </a:xfrm>
          <a:solidFill>
            <a:schemeClr val="accent1">
              <a:lumMod val="40000"/>
              <a:lumOff val="60000"/>
            </a:schemeClr>
          </a:solidFill>
        </p:grpSpPr>
        <p:sp>
          <p:nvSpPr>
            <p:cNvPr id="69" name="AutoShape 4">
              <a:extLst>
                <a:ext uri="{FF2B5EF4-FFF2-40B4-BE49-F238E27FC236}">
                  <a16:creationId xmlns:a16="http://schemas.microsoft.com/office/drawing/2014/main" id="{786F0DBF-0E40-4341-B652-94265A17BE9E}"/>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0" name="AutoShape 5">
              <a:extLst>
                <a:ext uri="{FF2B5EF4-FFF2-40B4-BE49-F238E27FC236}">
                  <a16:creationId xmlns:a16="http://schemas.microsoft.com/office/drawing/2014/main" id="{94453BDC-A0BB-4EE9-B1FA-FC69193C02E7}"/>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2" name="Rectangle 26">
            <a:extLst>
              <a:ext uri="{FF2B5EF4-FFF2-40B4-BE49-F238E27FC236}">
                <a16:creationId xmlns:a16="http://schemas.microsoft.com/office/drawing/2014/main" id="{C667887F-941F-4CFC-9CEC-C1185B55680E}"/>
              </a:ext>
            </a:extLst>
          </p:cNvPr>
          <p:cNvSpPr>
            <a:spLocks noChangeArrowheads="1"/>
          </p:cNvSpPr>
          <p:nvPr/>
        </p:nvSpPr>
        <p:spPr bwMode="white">
          <a:xfrm>
            <a:off x="3521579" y="4071137"/>
            <a:ext cx="2006386" cy="480131"/>
          </a:xfrm>
          <a:prstGeom prst="rect">
            <a:avLst/>
          </a:prstGeom>
          <a:noFill/>
          <a:ln>
            <a:noFill/>
          </a:ln>
          <a:effectLst/>
        </p:spPr>
        <p:txBody>
          <a:bodyPr wrap="square">
            <a:spAutoFit/>
          </a:bodyPr>
          <a:lstStyle/>
          <a:p>
            <a:pPr lvl="0" algn="ctr" defTabSz="685800">
              <a:lnSpc>
                <a:spcPct val="90000"/>
              </a:lnSpc>
              <a:spcBef>
                <a:spcPts val="750"/>
              </a:spcBef>
            </a:pPr>
            <a:r>
              <a:rPr lang="en-US" sz="2800" b="1" dirty="0">
                <a:solidFill>
                  <a:prstClr val="black"/>
                </a:solidFill>
                <a:latin typeface="+mj-lt"/>
                <a:ea typeface="楷体" panose="02010609060101010101" pitchFamily="49" charset="-122"/>
              </a:rPr>
              <a:t>SERENA</a:t>
            </a:r>
          </a:p>
        </p:txBody>
      </p:sp>
      <p:sp>
        <p:nvSpPr>
          <p:cNvPr id="74" name="AutoShape 7">
            <a:extLst>
              <a:ext uri="{FF2B5EF4-FFF2-40B4-BE49-F238E27FC236}">
                <a16:creationId xmlns:a16="http://schemas.microsoft.com/office/drawing/2014/main" id="{9722BE7B-E689-4E87-A45A-A24EA8B5247E}"/>
              </a:ext>
            </a:extLst>
          </p:cNvPr>
          <p:cNvSpPr>
            <a:spLocks noChangeArrowheads="1"/>
          </p:cNvSpPr>
          <p:nvPr/>
        </p:nvSpPr>
        <p:spPr bwMode="ltGray">
          <a:xfrm>
            <a:off x="1040125" y="4855941"/>
            <a:ext cx="1750554" cy="559538"/>
          </a:xfrm>
          <a:prstGeom prst="roundRect">
            <a:avLst>
              <a:gd name="adj" fmla="val 11921"/>
            </a:avLst>
          </a:prstGeom>
          <a:solidFill>
            <a:srgbClr val="FF0000">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a:latin typeface="+mn-lt"/>
              </a:rPr>
              <a:t>Arrival graph</a:t>
            </a:r>
          </a:p>
        </p:txBody>
      </p:sp>
      <p:sp>
        <p:nvSpPr>
          <p:cNvPr id="76" name="Arrow: Right 75">
            <a:extLst>
              <a:ext uri="{FF2B5EF4-FFF2-40B4-BE49-F238E27FC236}">
                <a16:creationId xmlns:a16="http://schemas.microsoft.com/office/drawing/2014/main" id="{08AA4478-6844-4B44-8E1C-3019AF56A6A4}"/>
              </a:ext>
            </a:extLst>
          </p:cNvPr>
          <p:cNvSpPr/>
          <p:nvPr/>
        </p:nvSpPr>
        <p:spPr>
          <a:xfrm>
            <a:off x="2935208" y="5082079"/>
            <a:ext cx="605146" cy="141684"/>
          </a:xfrm>
          <a:prstGeom prst="rightArrow">
            <a:avLst/>
          </a:prstGeom>
          <a:gradFill>
            <a:gsLst>
              <a:gs pos="100000">
                <a:srgbClr val="0070C0"/>
              </a:gs>
              <a:gs pos="0">
                <a:srgbClr val="E3F1FF"/>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utoShape 11">
            <a:extLst>
              <a:ext uri="{FF2B5EF4-FFF2-40B4-BE49-F238E27FC236}">
                <a16:creationId xmlns:a16="http://schemas.microsoft.com/office/drawing/2014/main" id="{68CBA364-2144-4F9D-87DF-46285C5E4CE6}"/>
              </a:ext>
            </a:extLst>
          </p:cNvPr>
          <p:cNvSpPr>
            <a:spLocks noChangeArrowheads="1"/>
          </p:cNvSpPr>
          <p:nvPr/>
        </p:nvSpPr>
        <p:spPr bwMode="gray">
          <a:xfrm>
            <a:off x="3629406" y="4892130"/>
            <a:ext cx="1731915" cy="523349"/>
          </a:xfrm>
          <a:prstGeom prst="roundRect">
            <a:avLst>
              <a:gd name="adj" fmla="val 11921"/>
            </a:avLst>
          </a:prstGeom>
          <a:solidFill>
            <a:srgbClr val="FF0000">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Full matching</a:t>
            </a:r>
          </a:p>
        </p:txBody>
      </p:sp>
      <p:sp>
        <p:nvSpPr>
          <p:cNvPr id="79" name="AutoShape 14">
            <a:extLst>
              <a:ext uri="{FF2B5EF4-FFF2-40B4-BE49-F238E27FC236}">
                <a16:creationId xmlns:a16="http://schemas.microsoft.com/office/drawing/2014/main" id="{79F4908B-2ADC-417D-BBE1-2CCF1B4445CF}"/>
              </a:ext>
            </a:extLst>
          </p:cNvPr>
          <p:cNvSpPr>
            <a:spLocks noChangeArrowheads="1"/>
          </p:cNvSpPr>
          <p:nvPr/>
        </p:nvSpPr>
        <p:spPr bwMode="gray">
          <a:xfrm>
            <a:off x="1040125" y="5514349"/>
            <a:ext cx="4321199" cy="536426"/>
          </a:xfrm>
          <a:prstGeom prst="roundRect">
            <a:avLst>
              <a:gd name="adj" fmla="val 11921"/>
            </a:avLst>
          </a:prstGeom>
          <a:solidFill>
            <a:srgbClr val="92D050"/>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Matching in the previous time slot</a:t>
            </a:r>
          </a:p>
        </p:txBody>
      </p:sp>
      <p:sp>
        <p:nvSpPr>
          <p:cNvPr id="82" name="Freeform 5">
            <a:extLst>
              <a:ext uri="{FF2B5EF4-FFF2-40B4-BE49-F238E27FC236}">
                <a16:creationId xmlns:a16="http://schemas.microsoft.com/office/drawing/2014/main" id="{48559356-1E9F-47F4-B44E-660CE6FE5C34}"/>
              </a:ext>
            </a:extLst>
          </p:cNvPr>
          <p:cNvSpPr>
            <a:spLocks/>
          </p:cNvSpPr>
          <p:nvPr/>
        </p:nvSpPr>
        <p:spPr bwMode="gray">
          <a:xfrm rot="16200000" flipH="1">
            <a:off x="5957821" y="4607907"/>
            <a:ext cx="45156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sp>
        <p:nvSpPr>
          <p:cNvPr id="87" name="Freeform 3">
            <a:extLst>
              <a:ext uri="{FF2B5EF4-FFF2-40B4-BE49-F238E27FC236}">
                <a16:creationId xmlns:a16="http://schemas.microsoft.com/office/drawing/2014/main" id="{553DA910-52CE-456D-86D0-3222487AB422}"/>
              </a:ext>
            </a:extLst>
          </p:cNvPr>
          <p:cNvSpPr>
            <a:spLocks/>
          </p:cNvSpPr>
          <p:nvPr/>
        </p:nvSpPr>
        <p:spPr bwMode="gray">
          <a:xfrm rot="16200000">
            <a:off x="6027740" y="5005762"/>
            <a:ext cx="319545" cy="138417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grpSp>
        <p:nvGrpSpPr>
          <p:cNvPr id="88" name="Group 13">
            <a:extLst>
              <a:ext uri="{FF2B5EF4-FFF2-40B4-BE49-F238E27FC236}">
                <a16:creationId xmlns:a16="http://schemas.microsoft.com/office/drawing/2014/main" id="{1E0D570F-9239-424C-AC39-D34AD349044B}"/>
              </a:ext>
            </a:extLst>
          </p:cNvPr>
          <p:cNvGrpSpPr>
            <a:grpSpLocks/>
          </p:cNvGrpSpPr>
          <p:nvPr/>
        </p:nvGrpSpPr>
        <p:grpSpPr bwMode="auto">
          <a:xfrm>
            <a:off x="6968653" y="5036460"/>
            <a:ext cx="1457486" cy="920074"/>
            <a:chOff x="4320" y="1133"/>
            <a:chExt cx="443" cy="417"/>
          </a:xfrm>
          <a:solidFill>
            <a:schemeClr val="bg2">
              <a:lumMod val="75000"/>
            </a:schemeClr>
          </a:solidFill>
        </p:grpSpPr>
        <p:sp>
          <p:nvSpPr>
            <p:cNvPr id="89" name="AutoShape 14">
              <a:extLst>
                <a:ext uri="{FF2B5EF4-FFF2-40B4-BE49-F238E27FC236}">
                  <a16:creationId xmlns:a16="http://schemas.microsoft.com/office/drawing/2014/main" id="{726086E4-4649-4D78-83B1-24AF328CFB8F}"/>
                </a:ext>
              </a:extLst>
            </p:cNvPr>
            <p:cNvSpPr>
              <a:spLocks noChangeArrowheads="1"/>
            </p:cNvSpPr>
            <p:nvPr/>
          </p:nvSpPr>
          <p:spPr bwMode="gray">
            <a:xfrm>
              <a:off x="4320" y="1133"/>
              <a:ext cx="443" cy="417"/>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Final </a:t>
              </a:r>
            </a:p>
            <a:p>
              <a:pPr algn="ctr"/>
              <a:r>
                <a:rPr lang="en-US" sz="2000" dirty="0"/>
                <a:t>Matching</a:t>
              </a:r>
              <a:endParaRPr lang="en-US" dirty="0"/>
            </a:p>
          </p:txBody>
        </p:sp>
        <p:sp>
          <p:nvSpPr>
            <p:cNvPr id="90" name="Freeform 15">
              <a:extLst>
                <a:ext uri="{FF2B5EF4-FFF2-40B4-BE49-F238E27FC236}">
                  <a16:creationId xmlns:a16="http://schemas.microsoft.com/office/drawing/2014/main" id="{30F6A035-E042-438D-B948-BECB69A13F1F}"/>
                </a:ext>
              </a:extLst>
            </p:cNvPr>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43" name="Rectangle 42">
            <a:extLst>
              <a:ext uri="{FF2B5EF4-FFF2-40B4-BE49-F238E27FC236}">
                <a16:creationId xmlns:a16="http://schemas.microsoft.com/office/drawing/2014/main" id="{E97A49BE-2E6F-4220-8FD2-3F1938BA75DA}"/>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9" name="Slide Number Placeholder 8">
            <a:extLst>
              <a:ext uri="{FF2B5EF4-FFF2-40B4-BE49-F238E27FC236}">
                <a16:creationId xmlns:a16="http://schemas.microsoft.com/office/drawing/2014/main" id="{C0B74385-9CDB-4E36-8B02-90BCD2C620D9}"/>
              </a:ext>
            </a:extLst>
          </p:cNvPr>
          <p:cNvSpPr>
            <a:spLocks noGrp="1"/>
          </p:cNvSpPr>
          <p:nvPr>
            <p:ph type="sldNum" sz="quarter" idx="12"/>
          </p:nvPr>
        </p:nvSpPr>
        <p:spPr/>
        <p:txBody>
          <a:bodyPr/>
          <a:lstStyle/>
          <a:p>
            <a:fld id="{49BF2F59-D1D2-4BCF-82DA-B1F2608D3135}" type="slidenum">
              <a:rPr lang="zh-CN" altLang="en-US" smtClean="0"/>
              <a:pPr/>
              <a:t>25</a:t>
            </a:fld>
            <a:r>
              <a:rPr lang="en-US" altLang="zh-CN"/>
              <a:t>/51</a:t>
            </a:r>
            <a:endParaRPr lang="zh-CN" altLang="en-US" dirty="0"/>
          </a:p>
        </p:txBody>
      </p:sp>
      <p:sp>
        <p:nvSpPr>
          <p:cNvPr id="49" name="Rectangle 48">
            <a:extLst>
              <a:ext uri="{FF2B5EF4-FFF2-40B4-BE49-F238E27FC236}">
                <a16:creationId xmlns:a16="http://schemas.microsoft.com/office/drawing/2014/main" id="{76CA0ED9-6B5C-45AA-8962-DE42D88B9D99}"/>
              </a:ext>
            </a:extLst>
          </p:cNvPr>
          <p:cNvSpPr>
            <a:spLocks noChangeArrowheads="1"/>
          </p:cNvSpPr>
          <p:nvPr/>
        </p:nvSpPr>
        <p:spPr bwMode="gray">
          <a:xfrm>
            <a:off x="550618" y="2900595"/>
            <a:ext cx="8081108" cy="619125"/>
          </a:xfrm>
          <a:prstGeom prst="rect">
            <a:avLst/>
          </a:prstGeom>
          <a:solidFill>
            <a:schemeClr val="accent4">
              <a:lumMod val="20000"/>
              <a:lumOff val="80000"/>
            </a:schemeClr>
          </a:solidFill>
          <a:ln>
            <a:noFill/>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0" name="Group 49">
            <a:extLst>
              <a:ext uri="{FF2B5EF4-FFF2-40B4-BE49-F238E27FC236}">
                <a16:creationId xmlns:a16="http://schemas.microsoft.com/office/drawing/2014/main" id="{834D284F-DD26-4507-9F56-2317A333EB3C}"/>
              </a:ext>
            </a:extLst>
          </p:cNvPr>
          <p:cNvGrpSpPr>
            <a:grpSpLocks/>
          </p:cNvGrpSpPr>
          <p:nvPr/>
        </p:nvGrpSpPr>
        <p:grpSpPr bwMode="auto">
          <a:xfrm>
            <a:off x="555625" y="2900595"/>
            <a:ext cx="2127251" cy="619125"/>
            <a:chOff x="358" y="1980"/>
            <a:chExt cx="1340" cy="298"/>
          </a:xfrm>
        </p:grpSpPr>
        <p:sp>
          <p:nvSpPr>
            <p:cNvPr id="51" name="Rectangle 50">
              <a:extLst>
                <a:ext uri="{FF2B5EF4-FFF2-40B4-BE49-F238E27FC236}">
                  <a16:creationId xmlns:a16="http://schemas.microsoft.com/office/drawing/2014/main" id="{E610E73C-E928-410F-97EB-DE25E8FFC2E1}"/>
                </a:ext>
              </a:extLst>
            </p:cNvPr>
            <p:cNvSpPr>
              <a:spLocks noChangeArrowheads="1"/>
            </p:cNvSpPr>
            <p:nvPr/>
          </p:nvSpPr>
          <p:spPr bwMode="invGray">
            <a:xfrm>
              <a:off x="358" y="1980"/>
              <a:ext cx="1251" cy="298"/>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 name="AutoShape 6">
              <a:extLst>
                <a:ext uri="{FF2B5EF4-FFF2-40B4-BE49-F238E27FC236}">
                  <a16:creationId xmlns:a16="http://schemas.microsoft.com/office/drawing/2014/main" id="{AE4017A5-1CB9-43C3-872D-05A1643371DD}"/>
                </a:ext>
              </a:extLst>
            </p:cNvPr>
            <p:cNvSpPr>
              <a:spLocks noChangeArrowheads="1"/>
            </p:cNvSpPr>
            <p:nvPr/>
          </p:nvSpPr>
          <p:spPr bwMode="invGray">
            <a:xfrm rot="5400000">
              <a:off x="1568" y="2072"/>
              <a:ext cx="139" cy="120"/>
            </a:xfrm>
            <a:prstGeom prst="triangle">
              <a:avLst>
                <a:gd name="adj" fmla="val 50000"/>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55" name="Rectangle 54">
            <a:extLst>
              <a:ext uri="{FF2B5EF4-FFF2-40B4-BE49-F238E27FC236}">
                <a16:creationId xmlns:a16="http://schemas.microsoft.com/office/drawing/2014/main" id="{DA5FAB2F-5A5A-457C-A4BC-00DF1FA3ACD0}"/>
              </a:ext>
            </a:extLst>
          </p:cNvPr>
          <p:cNvSpPr>
            <a:spLocks noChangeArrowheads="1"/>
          </p:cNvSpPr>
          <p:nvPr/>
        </p:nvSpPr>
        <p:spPr bwMode="gray">
          <a:xfrm>
            <a:off x="650875" y="3006958"/>
            <a:ext cx="1836737"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FF0000"/>
                </a:solidFill>
                <a:effectLst/>
                <a:uLnTx/>
                <a:uFillTx/>
                <a:latin typeface="+mn-lt"/>
                <a:ea typeface="+mn-ea"/>
                <a:cs typeface="+mn-cs"/>
              </a:rPr>
              <a:t>QPS</a:t>
            </a: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p>
        </p:txBody>
      </p:sp>
      <p:sp>
        <p:nvSpPr>
          <p:cNvPr id="71" name="Callout: Bent Line 70">
            <a:extLst>
              <a:ext uri="{FF2B5EF4-FFF2-40B4-BE49-F238E27FC236}">
                <a16:creationId xmlns:a16="http://schemas.microsoft.com/office/drawing/2014/main" id="{6A96228D-4CE5-4812-ADED-C6C707F87EE6}"/>
              </a:ext>
            </a:extLst>
          </p:cNvPr>
          <p:cNvSpPr/>
          <p:nvPr/>
        </p:nvSpPr>
        <p:spPr>
          <a:xfrm>
            <a:off x="5448565" y="2272577"/>
            <a:ext cx="3183160" cy="544674"/>
          </a:xfrm>
          <a:prstGeom prst="borderCallout2">
            <a:avLst>
              <a:gd name="adj1" fmla="val 18750"/>
              <a:gd name="adj2" fmla="val -8333"/>
              <a:gd name="adj3" fmla="val 18750"/>
              <a:gd name="adj4" fmla="val -16667"/>
              <a:gd name="adj5" fmla="val 115977"/>
              <a:gd name="adj6" fmla="val -5480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Only those un-matched ports in QPS</a:t>
            </a:r>
          </a:p>
        </p:txBody>
      </p:sp>
      <p:sp>
        <p:nvSpPr>
          <p:cNvPr id="73" name="Rectangle: Rounded Corners 72">
            <a:extLst>
              <a:ext uri="{FF2B5EF4-FFF2-40B4-BE49-F238E27FC236}">
                <a16:creationId xmlns:a16="http://schemas.microsoft.com/office/drawing/2014/main" id="{6DA9A985-967D-4FFA-A272-2F593C42E4C1}"/>
              </a:ext>
            </a:extLst>
          </p:cNvPr>
          <p:cNvSpPr/>
          <p:nvPr/>
        </p:nvSpPr>
        <p:spPr>
          <a:xfrm>
            <a:off x="554892" y="2010464"/>
            <a:ext cx="8081108" cy="198026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grpSp>
        <p:nvGrpSpPr>
          <p:cNvPr id="75" name="Group 3">
            <a:extLst>
              <a:ext uri="{FF2B5EF4-FFF2-40B4-BE49-F238E27FC236}">
                <a16:creationId xmlns:a16="http://schemas.microsoft.com/office/drawing/2014/main" id="{44D15047-27E4-49AF-9DE9-D36DB34B8E3C}"/>
              </a:ext>
            </a:extLst>
          </p:cNvPr>
          <p:cNvGrpSpPr>
            <a:grpSpLocks/>
          </p:cNvGrpSpPr>
          <p:nvPr/>
        </p:nvGrpSpPr>
        <p:grpSpPr bwMode="auto">
          <a:xfrm>
            <a:off x="3408611" y="1718240"/>
            <a:ext cx="2266400" cy="487945"/>
            <a:chOff x="624" y="672"/>
            <a:chExt cx="1773" cy="240"/>
          </a:xfrm>
          <a:solidFill>
            <a:schemeClr val="accent1">
              <a:lumMod val="40000"/>
              <a:lumOff val="60000"/>
            </a:schemeClr>
          </a:solidFill>
        </p:grpSpPr>
        <p:sp>
          <p:nvSpPr>
            <p:cNvPr id="78" name="AutoShape 4">
              <a:extLst>
                <a:ext uri="{FF2B5EF4-FFF2-40B4-BE49-F238E27FC236}">
                  <a16:creationId xmlns:a16="http://schemas.microsoft.com/office/drawing/2014/main" id="{8E38E8C5-6FA9-4CE0-BDC4-A758B4778528}"/>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80" name="AutoShape 5">
              <a:extLst>
                <a:ext uri="{FF2B5EF4-FFF2-40B4-BE49-F238E27FC236}">
                  <a16:creationId xmlns:a16="http://schemas.microsoft.com/office/drawing/2014/main" id="{8D729C7F-6002-48F5-BA9D-0E81B2131951}"/>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81" name="Rectangle 26">
            <a:extLst>
              <a:ext uri="{FF2B5EF4-FFF2-40B4-BE49-F238E27FC236}">
                <a16:creationId xmlns:a16="http://schemas.microsoft.com/office/drawing/2014/main" id="{34771DB5-58B6-4746-8B6D-ED633056BA6E}"/>
              </a:ext>
            </a:extLst>
          </p:cNvPr>
          <p:cNvSpPr>
            <a:spLocks noChangeArrowheads="1"/>
          </p:cNvSpPr>
          <p:nvPr/>
        </p:nvSpPr>
        <p:spPr bwMode="white">
          <a:xfrm>
            <a:off x="3600130" y="1736739"/>
            <a:ext cx="2094088" cy="480131"/>
          </a:xfrm>
          <a:prstGeom prst="rect">
            <a:avLst/>
          </a:prstGeom>
          <a:noFill/>
          <a:ln>
            <a:noFill/>
          </a:ln>
          <a:effectLst/>
        </p:spPr>
        <p:txBody>
          <a:bodyPr wrap="square">
            <a:spAutoFit/>
          </a:bodyPr>
          <a:lstStyle/>
          <a:p>
            <a:pPr lvl="0" defTabSz="685800">
              <a:lnSpc>
                <a:spcPct val="90000"/>
              </a:lnSpc>
              <a:spcBef>
                <a:spcPts val="750"/>
              </a:spcBef>
            </a:pPr>
            <a:r>
              <a:rPr lang="en-US" sz="2800" dirty="0">
                <a:solidFill>
                  <a:prstClr val="black"/>
                </a:solidFill>
                <a:latin typeface="Arial" panose="020B0604020202020204" pitchFamily="34" charset="0"/>
                <a:ea typeface="楷体" panose="02010609060101010101" pitchFamily="49" charset="-122"/>
              </a:rPr>
              <a:t>QPS-</a:t>
            </a:r>
            <a:r>
              <a:rPr lang="en-US" sz="2800" dirty="0" err="1">
                <a:solidFill>
                  <a:prstClr val="black"/>
                </a:solidFill>
                <a:latin typeface="Arial" panose="020B0604020202020204" pitchFamily="34" charset="0"/>
                <a:ea typeface="楷体" panose="02010609060101010101" pitchFamily="49" charset="-122"/>
              </a:rPr>
              <a:t>iSLIP</a:t>
            </a:r>
            <a:endParaRPr lang="en-US" sz="2800" dirty="0">
              <a:solidFill>
                <a:prstClr val="black"/>
              </a:solidFill>
              <a:latin typeface="Arial" panose="020B0604020202020204" pitchFamily="34" charset="0"/>
              <a:ea typeface="楷体" panose="02010609060101010101" pitchFamily="49" charset="-122"/>
            </a:endParaRPr>
          </a:p>
        </p:txBody>
      </p:sp>
      <p:sp>
        <p:nvSpPr>
          <p:cNvPr id="83" name="Text Box 7">
            <a:extLst>
              <a:ext uri="{FF2B5EF4-FFF2-40B4-BE49-F238E27FC236}">
                <a16:creationId xmlns:a16="http://schemas.microsoft.com/office/drawing/2014/main" id="{5D88CB1B-D91F-4255-A436-7D9C4EA015E4}"/>
              </a:ext>
            </a:extLst>
          </p:cNvPr>
          <p:cNvSpPr txBox="1">
            <a:spLocks noChangeArrowheads="1"/>
          </p:cNvSpPr>
          <p:nvPr/>
        </p:nvSpPr>
        <p:spPr bwMode="gray">
          <a:xfrm>
            <a:off x="2532784"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000" b="1" i="0" u="none" strike="noStrike" kern="1200" cap="none" spc="0" normalizeH="0" baseline="0" noProof="0" dirty="0">
                <a:ln>
                  <a:noFill/>
                </a:ln>
                <a:effectLst/>
                <a:uLnTx/>
                <a:uFillTx/>
                <a:latin typeface="+mn-lt"/>
                <a:ea typeface="+mn-ea"/>
                <a:cs typeface="+mn-cs"/>
              </a:rPr>
              <a:t>Request</a:t>
            </a:r>
          </a:p>
        </p:txBody>
      </p:sp>
      <p:sp>
        <p:nvSpPr>
          <p:cNvPr id="84" name="AutoShape 9">
            <a:extLst>
              <a:ext uri="{FF2B5EF4-FFF2-40B4-BE49-F238E27FC236}">
                <a16:creationId xmlns:a16="http://schemas.microsoft.com/office/drawing/2014/main" id="{C936DEAA-21E2-4D58-B04B-1FDC295C673F}"/>
              </a:ext>
            </a:extLst>
          </p:cNvPr>
          <p:cNvSpPr>
            <a:spLocks noChangeArrowheads="1"/>
          </p:cNvSpPr>
          <p:nvPr/>
        </p:nvSpPr>
        <p:spPr bwMode="gray">
          <a:xfrm>
            <a:off x="4114800" y="3056892"/>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 name="Text Box 10">
            <a:extLst>
              <a:ext uri="{FF2B5EF4-FFF2-40B4-BE49-F238E27FC236}">
                <a16:creationId xmlns:a16="http://schemas.microsoft.com/office/drawing/2014/main" id="{3D95A29C-F734-4008-BAFA-79BD2CD1C7FE}"/>
              </a:ext>
            </a:extLst>
          </p:cNvPr>
          <p:cNvSpPr txBox="1">
            <a:spLocks noChangeArrowheads="1"/>
          </p:cNvSpPr>
          <p:nvPr/>
        </p:nvSpPr>
        <p:spPr bwMode="gray">
          <a:xfrm>
            <a:off x="4483821"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Grant</a:t>
            </a:r>
            <a:endParaRPr kumimoji="0" lang="en-US" altLang="en-US" sz="2000" b="1" i="0" u="none" strike="noStrike" kern="1200" cap="none" spc="0" normalizeH="0" baseline="0" noProof="0" dirty="0">
              <a:ln>
                <a:noFill/>
              </a:ln>
              <a:effectLst/>
              <a:uLnTx/>
              <a:uFillTx/>
              <a:latin typeface="+mn-lt"/>
            </a:endParaRPr>
          </a:p>
        </p:txBody>
      </p:sp>
      <p:sp>
        <p:nvSpPr>
          <p:cNvPr id="86" name="AutoShape 11">
            <a:extLst>
              <a:ext uri="{FF2B5EF4-FFF2-40B4-BE49-F238E27FC236}">
                <a16:creationId xmlns:a16="http://schemas.microsoft.com/office/drawing/2014/main" id="{AC86F3F6-F92C-4CDF-BD72-D5280336361C}"/>
              </a:ext>
            </a:extLst>
          </p:cNvPr>
          <p:cNvSpPr>
            <a:spLocks noChangeArrowheads="1"/>
          </p:cNvSpPr>
          <p:nvPr/>
        </p:nvSpPr>
        <p:spPr bwMode="gray">
          <a:xfrm>
            <a:off x="6143625" y="3056892"/>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1" name="Text Box 12">
            <a:extLst>
              <a:ext uri="{FF2B5EF4-FFF2-40B4-BE49-F238E27FC236}">
                <a16:creationId xmlns:a16="http://schemas.microsoft.com/office/drawing/2014/main" id="{F6C06104-2CF9-4BAB-8574-4EF285555664}"/>
              </a:ext>
            </a:extLst>
          </p:cNvPr>
          <p:cNvSpPr txBox="1">
            <a:spLocks noChangeArrowheads="1"/>
          </p:cNvSpPr>
          <p:nvPr/>
        </p:nvSpPr>
        <p:spPr bwMode="gray">
          <a:xfrm>
            <a:off x="6471371"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Accept</a:t>
            </a:r>
            <a:endParaRPr kumimoji="0" lang="en-US" altLang="en-US" sz="2000" b="1" i="0" u="none" strike="noStrike" kern="1200" cap="none" spc="0" normalizeH="0" baseline="0" noProof="0" dirty="0">
              <a:ln>
                <a:noFill/>
              </a:ln>
              <a:effectLst/>
              <a:uLnTx/>
              <a:uFillTx/>
              <a:latin typeface="+mn-lt"/>
            </a:endParaRPr>
          </a:p>
        </p:txBody>
      </p:sp>
      <p:sp>
        <p:nvSpPr>
          <p:cNvPr id="92" name="Arrow: Curved Down 91">
            <a:extLst>
              <a:ext uri="{FF2B5EF4-FFF2-40B4-BE49-F238E27FC236}">
                <a16:creationId xmlns:a16="http://schemas.microsoft.com/office/drawing/2014/main" id="{19C33DB7-E1E1-4D4C-AE87-F5BC6A0CBFED}"/>
              </a:ext>
            </a:extLst>
          </p:cNvPr>
          <p:cNvSpPr/>
          <p:nvPr/>
        </p:nvSpPr>
        <p:spPr>
          <a:xfrm rot="10800000">
            <a:off x="3521578" y="3356765"/>
            <a:ext cx="3621668" cy="336550"/>
          </a:xfrm>
          <a:prstGeom prst="curvedDownArrow">
            <a:avLst>
              <a:gd name="adj1" fmla="val 2851"/>
              <a:gd name="adj2" fmla="val 25767"/>
              <a:gd name="adj3" fmla="val 3142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1818EBF-2E28-4D8C-9EF9-16D7872E7E44}"/>
                  </a:ext>
                </a:extLst>
              </p:cNvPr>
              <p:cNvSpPr txBox="1"/>
              <p:nvPr/>
            </p:nvSpPr>
            <p:spPr>
              <a:xfrm>
                <a:off x="4104409" y="3640478"/>
                <a:ext cx="2532232" cy="400110"/>
              </a:xfrm>
              <a:prstGeom prst="rect">
                <a:avLst/>
              </a:prstGeom>
              <a:noFill/>
            </p:spPr>
            <p:txBody>
              <a:bodyPr wrap="none" rtlCol="0">
                <a:spAutoFit/>
              </a:bodyPr>
              <a:lstStyle/>
              <a:p>
                <a:r>
                  <a:rPr lang="en-US" sz="2000" dirty="0"/>
                  <a:t>run </a:t>
                </a: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0" i="1" smtClean="0">
                            <a:latin typeface="Cambria Math" panose="02040503050406030204" pitchFamily="18" charset="0"/>
                          </a:rPr>
                          <m:t>𝑁</m:t>
                        </m:r>
                      </m:e>
                    </m:func>
                  </m:oMath>
                </a14:m>
                <a:r>
                  <a:rPr lang="en-US" sz="2000" dirty="0"/>
                  <a:t> iterations</a:t>
                </a:r>
              </a:p>
            </p:txBody>
          </p:sp>
        </mc:Choice>
        <mc:Fallback xmlns="">
          <p:sp>
            <p:nvSpPr>
              <p:cNvPr id="93" name="TextBox 92">
                <a:extLst>
                  <a:ext uri="{FF2B5EF4-FFF2-40B4-BE49-F238E27FC236}">
                    <a16:creationId xmlns:a16="http://schemas.microsoft.com/office/drawing/2014/main" id="{71818EBF-2E28-4D8C-9EF9-16D7872E7E44}"/>
                  </a:ext>
                </a:extLst>
              </p:cNvPr>
              <p:cNvSpPr txBox="1">
                <a:spLocks noRot="1" noChangeAspect="1" noMove="1" noResize="1" noEditPoints="1" noAdjustHandles="1" noChangeArrowheads="1" noChangeShapeType="1" noTextEdit="1"/>
              </p:cNvSpPr>
              <p:nvPr/>
            </p:nvSpPr>
            <p:spPr>
              <a:xfrm>
                <a:off x="4104409" y="3640478"/>
                <a:ext cx="2532232" cy="400110"/>
              </a:xfrm>
              <a:prstGeom prst="rect">
                <a:avLst/>
              </a:prstGeom>
              <a:blipFill>
                <a:blip r:embed="rId3"/>
                <a:stretch>
                  <a:fillRect l="-2404" t="-7576" r="-2163" b="-25758"/>
                </a:stretch>
              </a:blipFill>
            </p:spPr>
            <p:txBody>
              <a:bodyPr/>
              <a:lstStyle/>
              <a:p>
                <a:r>
                  <a:rPr lang="zh-CN" altLang="en-US">
                    <a:noFill/>
                  </a:rPr>
                  <a:t> </a:t>
                </a:r>
              </a:p>
            </p:txBody>
          </p:sp>
        </mc:Fallback>
      </mc:AlternateContent>
      <p:sp>
        <p:nvSpPr>
          <p:cNvPr id="47" name="Rectangle: Rounded Corners 46">
            <a:extLst>
              <a:ext uri="{FF2B5EF4-FFF2-40B4-BE49-F238E27FC236}">
                <a16:creationId xmlns:a16="http://schemas.microsoft.com/office/drawing/2014/main" id="{AE7D389C-E789-4024-B926-24ACC44B6DB8}"/>
              </a:ext>
            </a:extLst>
          </p:cNvPr>
          <p:cNvSpPr/>
          <p:nvPr/>
        </p:nvSpPr>
        <p:spPr>
          <a:xfrm>
            <a:off x="431659" y="1708192"/>
            <a:ext cx="8380745" cy="2318193"/>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970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1000"/>
                                        <p:tgtEl>
                                          <p:spTgt spid="67"/>
                                        </p:tgtEl>
                                      </p:cBhvr>
                                    </p:animEffect>
                                    <p:anim calcmode="lin" valueType="num">
                                      <p:cBhvr>
                                        <p:cTn id="14" dur="1000" fill="hold"/>
                                        <p:tgtEl>
                                          <p:spTgt spid="67"/>
                                        </p:tgtEl>
                                        <p:attrNameLst>
                                          <p:attrName>ppt_x</p:attrName>
                                        </p:attrNameLst>
                                      </p:cBhvr>
                                      <p:tavLst>
                                        <p:tav tm="0">
                                          <p:val>
                                            <p:strVal val="#ppt_x"/>
                                          </p:val>
                                        </p:tav>
                                        <p:tav tm="100000">
                                          <p:val>
                                            <p:strVal val="#ppt_x"/>
                                          </p:val>
                                        </p:tav>
                                      </p:tavLst>
                                    </p:anim>
                                    <p:anim calcmode="lin" valueType="num">
                                      <p:cBhvr>
                                        <p:cTn id="15" dur="1000" fill="hold"/>
                                        <p:tgtEl>
                                          <p:spTgt spid="6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1000"/>
                                        <p:tgtEl>
                                          <p:spTgt spid="72"/>
                                        </p:tgtEl>
                                      </p:cBhvr>
                                    </p:animEffect>
                                    <p:anim calcmode="lin" valueType="num">
                                      <p:cBhvr>
                                        <p:cTn id="20" dur="1000" fill="hold"/>
                                        <p:tgtEl>
                                          <p:spTgt spid="72"/>
                                        </p:tgtEl>
                                        <p:attrNameLst>
                                          <p:attrName>ppt_x</p:attrName>
                                        </p:attrNameLst>
                                      </p:cBhvr>
                                      <p:tavLst>
                                        <p:tav tm="0">
                                          <p:val>
                                            <p:strVal val="#ppt_x"/>
                                          </p:val>
                                        </p:tav>
                                        <p:tav tm="100000">
                                          <p:val>
                                            <p:strVal val="#ppt_x"/>
                                          </p:val>
                                        </p:tav>
                                      </p:tavLst>
                                    </p:anim>
                                    <p:anim calcmode="lin" valueType="num">
                                      <p:cBhvr>
                                        <p:cTn id="21"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1000"/>
                                        <p:tgtEl>
                                          <p:spTgt spid="74"/>
                                        </p:tgtEl>
                                      </p:cBhvr>
                                    </p:animEffect>
                                    <p:anim calcmode="lin" valueType="num">
                                      <p:cBhvr>
                                        <p:cTn id="27" dur="1000" fill="hold"/>
                                        <p:tgtEl>
                                          <p:spTgt spid="74"/>
                                        </p:tgtEl>
                                        <p:attrNameLst>
                                          <p:attrName>ppt_x</p:attrName>
                                        </p:attrNameLst>
                                      </p:cBhvr>
                                      <p:tavLst>
                                        <p:tav tm="0">
                                          <p:val>
                                            <p:strVal val="#ppt_x"/>
                                          </p:val>
                                        </p:tav>
                                        <p:tav tm="100000">
                                          <p:val>
                                            <p:strVal val="#ppt_x"/>
                                          </p:val>
                                        </p:tav>
                                      </p:tavLst>
                                    </p:anim>
                                    <p:anim calcmode="lin" valueType="num">
                                      <p:cBhvr>
                                        <p:cTn id="28" dur="1000" fill="hold"/>
                                        <p:tgtEl>
                                          <p:spTgt spid="74"/>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1000"/>
                                        <p:tgtEl>
                                          <p:spTgt spid="76"/>
                                        </p:tgtEl>
                                      </p:cBhvr>
                                    </p:animEffect>
                                    <p:anim calcmode="lin" valueType="num">
                                      <p:cBhvr>
                                        <p:cTn id="33" dur="1000" fill="hold"/>
                                        <p:tgtEl>
                                          <p:spTgt spid="76"/>
                                        </p:tgtEl>
                                        <p:attrNameLst>
                                          <p:attrName>ppt_x</p:attrName>
                                        </p:attrNameLst>
                                      </p:cBhvr>
                                      <p:tavLst>
                                        <p:tav tm="0">
                                          <p:val>
                                            <p:strVal val="#ppt_x"/>
                                          </p:val>
                                        </p:tav>
                                        <p:tav tm="100000">
                                          <p:val>
                                            <p:strVal val="#ppt_x"/>
                                          </p:val>
                                        </p:tav>
                                      </p:tavLst>
                                    </p:anim>
                                    <p:anim calcmode="lin" valueType="num">
                                      <p:cBhvr>
                                        <p:cTn id="34" dur="1000" fill="hold"/>
                                        <p:tgtEl>
                                          <p:spTgt spid="7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1000"/>
                                        <p:tgtEl>
                                          <p:spTgt spid="77"/>
                                        </p:tgtEl>
                                      </p:cBhvr>
                                    </p:animEffect>
                                    <p:anim calcmode="lin" valueType="num">
                                      <p:cBhvr>
                                        <p:cTn id="39" dur="1000" fill="hold"/>
                                        <p:tgtEl>
                                          <p:spTgt spid="77"/>
                                        </p:tgtEl>
                                        <p:attrNameLst>
                                          <p:attrName>ppt_x</p:attrName>
                                        </p:attrNameLst>
                                      </p:cBhvr>
                                      <p:tavLst>
                                        <p:tav tm="0">
                                          <p:val>
                                            <p:strVal val="#ppt_x"/>
                                          </p:val>
                                        </p:tav>
                                        <p:tav tm="100000">
                                          <p:val>
                                            <p:strVal val="#ppt_x"/>
                                          </p:val>
                                        </p:tav>
                                      </p:tavLst>
                                    </p:anim>
                                    <p:anim calcmode="lin" valueType="num">
                                      <p:cBhvr>
                                        <p:cTn id="40" dur="1000" fill="hold"/>
                                        <p:tgtEl>
                                          <p:spTgt spid="77"/>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grpId="0" nodeType="after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1000"/>
                                        <p:tgtEl>
                                          <p:spTgt spid="79"/>
                                        </p:tgtEl>
                                      </p:cBhvr>
                                    </p:animEffect>
                                    <p:anim calcmode="lin" valueType="num">
                                      <p:cBhvr>
                                        <p:cTn id="45" dur="1000" fill="hold"/>
                                        <p:tgtEl>
                                          <p:spTgt spid="79"/>
                                        </p:tgtEl>
                                        <p:attrNameLst>
                                          <p:attrName>ppt_x</p:attrName>
                                        </p:attrNameLst>
                                      </p:cBhvr>
                                      <p:tavLst>
                                        <p:tav tm="0">
                                          <p:val>
                                            <p:strVal val="#ppt_x"/>
                                          </p:val>
                                        </p:tav>
                                        <p:tav tm="100000">
                                          <p:val>
                                            <p:strVal val="#ppt_x"/>
                                          </p:val>
                                        </p:tav>
                                      </p:tavLst>
                                    </p:anim>
                                    <p:anim calcmode="lin" valueType="num">
                                      <p:cBhvr>
                                        <p:cTn id="46" dur="1000" fill="hold"/>
                                        <p:tgtEl>
                                          <p:spTgt spid="79"/>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42" presetClass="entr" presetSubtype="0" fill="hold" grpId="0" nodeType="after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1000"/>
                                        <p:tgtEl>
                                          <p:spTgt spid="82"/>
                                        </p:tgtEl>
                                      </p:cBhvr>
                                    </p:animEffect>
                                    <p:anim calcmode="lin" valueType="num">
                                      <p:cBhvr>
                                        <p:cTn id="51" dur="1000" fill="hold"/>
                                        <p:tgtEl>
                                          <p:spTgt spid="82"/>
                                        </p:tgtEl>
                                        <p:attrNameLst>
                                          <p:attrName>ppt_x</p:attrName>
                                        </p:attrNameLst>
                                      </p:cBhvr>
                                      <p:tavLst>
                                        <p:tav tm="0">
                                          <p:val>
                                            <p:strVal val="#ppt_x"/>
                                          </p:val>
                                        </p:tav>
                                        <p:tav tm="100000">
                                          <p:val>
                                            <p:strVal val="#ppt_x"/>
                                          </p:val>
                                        </p:tav>
                                      </p:tavLst>
                                    </p:anim>
                                    <p:anim calcmode="lin" valueType="num">
                                      <p:cBhvr>
                                        <p:cTn id="52" dur="1000" fill="hold"/>
                                        <p:tgtEl>
                                          <p:spTgt spid="82"/>
                                        </p:tgtEl>
                                        <p:attrNameLst>
                                          <p:attrName>ppt_y</p:attrName>
                                        </p:attrNameLst>
                                      </p:cBhvr>
                                      <p:tavLst>
                                        <p:tav tm="0">
                                          <p:val>
                                            <p:strVal val="#ppt_y+.1"/>
                                          </p:val>
                                        </p:tav>
                                        <p:tav tm="100000">
                                          <p:val>
                                            <p:strVal val="#ppt_y"/>
                                          </p:val>
                                        </p:tav>
                                      </p:tavLst>
                                    </p:anim>
                                  </p:childTnLst>
                                </p:cTn>
                              </p:par>
                            </p:childTnLst>
                          </p:cTn>
                        </p:par>
                        <p:par>
                          <p:cTn id="53" fill="hold">
                            <p:stCondLst>
                              <p:cond delay="5000"/>
                            </p:stCondLst>
                            <p:childTnLst>
                              <p:par>
                                <p:cTn id="54" presetID="42" presetClass="entr" presetSubtype="0"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1000"/>
                                        <p:tgtEl>
                                          <p:spTgt spid="87"/>
                                        </p:tgtEl>
                                      </p:cBhvr>
                                    </p:animEffect>
                                    <p:anim calcmode="lin" valueType="num">
                                      <p:cBhvr>
                                        <p:cTn id="57" dur="1000" fill="hold"/>
                                        <p:tgtEl>
                                          <p:spTgt spid="87"/>
                                        </p:tgtEl>
                                        <p:attrNameLst>
                                          <p:attrName>ppt_x</p:attrName>
                                        </p:attrNameLst>
                                      </p:cBhvr>
                                      <p:tavLst>
                                        <p:tav tm="0">
                                          <p:val>
                                            <p:strVal val="#ppt_x"/>
                                          </p:val>
                                        </p:tav>
                                        <p:tav tm="100000">
                                          <p:val>
                                            <p:strVal val="#ppt_x"/>
                                          </p:val>
                                        </p:tav>
                                      </p:tavLst>
                                    </p:anim>
                                    <p:anim calcmode="lin" valueType="num">
                                      <p:cBhvr>
                                        <p:cTn id="58" dur="1000" fill="hold"/>
                                        <p:tgtEl>
                                          <p:spTgt spid="87"/>
                                        </p:tgtEl>
                                        <p:attrNameLst>
                                          <p:attrName>ppt_y</p:attrName>
                                        </p:attrNameLst>
                                      </p:cBhvr>
                                      <p:tavLst>
                                        <p:tav tm="0">
                                          <p:val>
                                            <p:strVal val="#ppt_y+.1"/>
                                          </p:val>
                                        </p:tav>
                                        <p:tav tm="100000">
                                          <p:val>
                                            <p:strVal val="#ppt_y"/>
                                          </p:val>
                                        </p:tav>
                                      </p:tavLst>
                                    </p:anim>
                                  </p:childTnLst>
                                </p:cTn>
                              </p:par>
                            </p:childTnLst>
                          </p:cTn>
                        </p:par>
                        <p:par>
                          <p:cTn id="59" fill="hold">
                            <p:stCondLst>
                              <p:cond delay="6000"/>
                            </p:stCondLst>
                            <p:childTnLst>
                              <p:par>
                                <p:cTn id="60" presetID="42" presetClass="entr" presetSubtype="0" fill="hold"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1000"/>
                                        <p:tgtEl>
                                          <p:spTgt spid="88"/>
                                        </p:tgtEl>
                                      </p:cBhvr>
                                    </p:animEffect>
                                    <p:anim calcmode="lin" valueType="num">
                                      <p:cBhvr>
                                        <p:cTn id="63" dur="1000" fill="hold"/>
                                        <p:tgtEl>
                                          <p:spTgt spid="88"/>
                                        </p:tgtEl>
                                        <p:attrNameLst>
                                          <p:attrName>ppt_x</p:attrName>
                                        </p:attrNameLst>
                                      </p:cBhvr>
                                      <p:tavLst>
                                        <p:tav tm="0">
                                          <p:val>
                                            <p:strVal val="#ppt_x"/>
                                          </p:val>
                                        </p:tav>
                                        <p:tav tm="100000">
                                          <p:val>
                                            <p:strVal val="#ppt_x"/>
                                          </p:val>
                                        </p:tav>
                                      </p:tavLst>
                                    </p:anim>
                                    <p:anim calcmode="lin" valueType="num">
                                      <p:cBhvr>
                                        <p:cTn id="6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2" grpId="0"/>
      <p:bldP spid="74" grpId="0" animBg="1"/>
      <p:bldP spid="76" grpId="0" animBg="1"/>
      <p:bldP spid="77" grpId="0" animBg="1"/>
      <p:bldP spid="79" grpId="0" animBg="1"/>
      <p:bldP spid="82" grpId="0" animBg="1"/>
      <p:bldP spid="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latin typeface="+mj-lt"/>
              </a:rPr>
              <a:t>QPS-Augmented Schemes</a:t>
            </a:r>
          </a:p>
        </p:txBody>
      </p:sp>
      <p:sp>
        <p:nvSpPr>
          <p:cNvPr id="5" name="Footer Placeholder 4"/>
          <p:cNvSpPr>
            <a:spLocks noGrp="1"/>
          </p:cNvSpPr>
          <p:nvPr>
            <p:ph type="ftr" sz="quarter" idx="11"/>
          </p:nvPr>
        </p:nvSpPr>
        <p:spPr/>
        <p:txBody>
          <a:bodyPr/>
          <a:lstStyle/>
          <a:p>
            <a:r>
              <a:rPr lang="sv-SE" altLang="zh-CN"/>
              <a:t>Defense @ GaTech</a:t>
            </a:r>
            <a:endParaRPr lang="zh-CN" altLang="en-US" dirty="0"/>
          </a:p>
        </p:txBody>
      </p:sp>
      <p:sp>
        <p:nvSpPr>
          <p:cNvPr id="45" name="Rectangle 44"/>
          <p:cNvSpPr>
            <a:spLocks noChangeArrowheads="1"/>
          </p:cNvSpPr>
          <p:nvPr/>
        </p:nvSpPr>
        <p:spPr bwMode="gray">
          <a:xfrm>
            <a:off x="550618" y="2900595"/>
            <a:ext cx="8081108" cy="619125"/>
          </a:xfrm>
          <a:prstGeom prst="rect">
            <a:avLst/>
          </a:prstGeom>
          <a:solidFill>
            <a:schemeClr val="accent4">
              <a:lumMod val="20000"/>
              <a:lumOff val="80000"/>
            </a:schemeClr>
          </a:solidFill>
          <a:ln>
            <a:noFill/>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6" name="Group 45"/>
          <p:cNvGrpSpPr>
            <a:grpSpLocks/>
          </p:cNvGrpSpPr>
          <p:nvPr/>
        </p:nvGrpSpPr>
        <p:grpSpPr bwMode="auto">
          <a:xfrm>
            <a:off x="555625" y="2900595"/>
            <a:ext cx="2127251" cy="619125"/>
            <a:chOff x="358" y="1980"/>
            <a:chExt cx="1340" cy="298"/>
          </a:xfrm>
        </p:grpSpPr>
        <p:sp>
          <p:nvSpPr>
            <p:cNvPr id="53" name="Rectangle 52"/>
            <p:cNvSpPr>
              <a:spLocks noChangeArrowheads="1"/>
            </p:cNvSpPr>
            <p:nvPr/>
          </p:nvSpPr>
          <p:spPr bwMode="invGray">
            <a:xfrm>
              <a:off x="358" y="1980"/>
              <a:ext cx="1251" cy="298"/>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 name="AutoShape 6"/>
            <p:cNvSpPr>
              <a:spLocks noChangeArrowheads="1"/>
            </p:cNvSpPr>
            <p:nvPr/>
          </p:nvSpPr>
          <p:spPr bwMode="invGray">
            <a:xfrm rot="5400000">
              <a:off x="1568" y="2072"/>
              <a:ext cx="139" cy="120"/>
            </a:xfrm>
            <a:prstGeom prst="triangle">
              <a:avLst>
                <a:gd name="adj" fmla="val 50000"/>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8" name="Rectangle 47"/>
          <p:cNvSpPr>
            <a:spLocks noChangeArrowheads="1"/>
          </p:cNvSpPr>
          <p:nvPr/>
        </p:nvSpPr>
        <p:spPr bwMode="gray">
          <a:xfrm>
            <a:off x="650875" y="3006958"/>
            <a:ext cx="1836737"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FF0000"/>
                </a:solidFill>
                <a:effectLst/>
                <a:uLnTx/>
                <a:uFillTx/>
                <a:latin typeface="+mn-lt"/>
                <a:ea typeface="+mn-ea"/>
                <a:cs typeface="+mn-cs"/>
              </a:rPr>
              <a:t>QPS</a:t>
            </a: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p>
        </p:txBody>
      </p:sp>
      <p:sp>
        <p:nvSpPr>
          <p:cNvPr id="55" name="Callout: Bent Line 54"/>
          <p:cNvSpPr/>
          <p:nvPr/>
        </p:nvSpPr>
        <p:spPr>
          <a:xfrm>
            <a:off x="5448565" y="2272577"/>
            <a:ext cx="3183160" cy="544674"/>
          </a:xfrm>
          <a:prstGeom prst="borderCallout2">
            <a:avLst>
              <a:gd name="adj1" fmla="val 18750"/>
              <a:gd name="adj2" fmla="val -8333"/>
              <a:gd name="adj3" fmla="val 18750"/>
              <a:gd name="adj4" fmla="val -16667"/>
              <a:gd name="adj5" fmla="val 115977"/>
              <a:gd name="adj6" fmla="val -5480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Only those un-matched ports in QPS</a:t>
            </a:r>
          </a:p>
        </p:txBody>
      </p:sp>
      <p:sp>
        <p:nvSpPr>
          <p:cNvPr id="56" name="Rectangle: Rounded Corners 55"/>
          <p:cNvSpPr/>
          <p:nvPr/>
        </p:nvSpPr>
        <p:spPr>
          <a:xfrm>
            <a:off x="554892" y="2010464"/>
            <a:ext cx="8081108" cy="198026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sp>
        <p:nvSpPr>
          <p:cNvPr id="68" name="Rectangle: Rounded Corners 67"/>
          <p:cNvSpPr/>
          <p:nvPr/>
        </p:nvSpPr>
        <p:spPr>
          <a:xfrm>
            <a:off x="550618" y="4281310"/>
            <a:ext cx="8081108" cy="186158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sp>
        <p:nvSpPr>
          <p:cNvPr id="3" name="Date Placeholder 2"/>
          <p:cNvSpPr>
            <a:spLocks noGrp="1"/>
          </p:cNvSpPr>
          <p:nvPr>
            <p:ph type="dt" sz="half" idx="10"/>
          </p:nvPr>
        </p:nvSpPr>
        <p:spPr/>
        <p:txBody>
          <a:bodyPr/>
          <a:lstStyle/>
          <a:p>
            <a:fld id="{56B0A74F-8A5A-467E-A789-E7AF2BEA5103}" type="datetime4">
              <a:rPr lang="en-US" altLang="zh-CN" smtClean="0"/>
              <a:t>April 23, 2020</a:t>
            </a:fld>
            <a:endParaRPr lang="zh-CN" altLang="en-US"/>
          </a:p>
        </p:txBody>
      </p:sp>
      <p:sp>
        <p:nvSpPr>
          <p:cNvPr id="34" name="Rectangle 33">
            <a:extLst>
              <a:ext uri="{FF2B5EF4-FFF2-40B4-BE49-F238E27FC236}">
                <a16:creationId xmlns:a16="http://schemas.microsoft.com/office/drawing/2014/main" id="{1B3BB76C-46FB-4136-9327-5EB01A659DB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35" name="Rectangle 34">
            <a:extLst>
              <a:ext uri="{FF2B5EF4-FFF2-40B4-BE49-F238E27FC236}">
                <a16:creationId xmlns:a16="http://schemas.microsoft.com/office/drawing/2014/main" id="{20B14846-08C5-4B3F-9DF6-332CF7B96F1A}"/>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6" name="Rectangle 35">
            <a:extLst>
              <a:ext uri="{FF2B5EF4-FFF2-40B4-BE49-F238E27FC236}">
                <a16:creationId xmlns:a16="http://schemas.microsoft.com/office/drawing/2014/main" id="{D5CA42B5-2F38-4CBA-BE09-88525832D3AB}"/>
              </a:ext>
            </a:extLst>
          </p:cNvPr>
          <p:cNvSpPr/>
          <p:nvPr/>
        </p:nvSpPr>
        <p:spPr>
          <a:xfrm>
            <a:off x="3781451" y="2387"/>
            <a:ext cx="7917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a:t>
            </a:r>
            <a:endParaRPr lang="zh-CN" altLang="en-US" sz="1600" b="1" dirty="0"/>
          </a:p>
        </p:txBody>
      </p:sp>
      <p:sp>
        <p:nvSpPr>
          <p:cNvPr id="37" name="Rectangle 36">
            <a:extLst>
              <a:ext uri="{FF2B5EF4-FFF2-40B4-BE49-F238E27FC236}">
                <a16:creationId xmlns:a16="http://schemas.microsoft.com/office/drawing/2014/main" id="{7EC4D0C3-1F5D-4193-98B2-922B9983BCF2}"/>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grpSp>
        <p:nvGrpSpPr>
          <p:cNvPr id="44" name="Group 3">
            <a:extLst>
              <a:ext uri="{FF2B5EF4-FFF2-40B4-BE49-F238E27FC236}">
                <a16:creationId xmlns:a16="http://schemas.microsoft.com/office/drawing/2014/main" id="{6ED24B9F-ECFD-491B-8B4F-A1DA95E3476E}"/>
              </a:ext>
            </a:extLst>
          </p:cNvPr>
          <p:cNvGrpSpPr>
            <a:grpSpLocks/>
          </p:cNvGrpSpPr>
          <p:nvPr/>
        </p:nvGrpSpPr>
        <p:grpSpPr bwMode="auto">
          <a:xfrm>
            <a:off x="3408611" y="1718240"/>
            <a:ext cx="2266400" cy="487945"/>
            <a:chOff x="624" y="672"/>
            <a:chExt cx="1773" cy="240"/>
          </a:xfrm>
          <a:solidFill>
            <a:schemeClr val="accent1">
              <a:lumMod val="40000"/>
              <a:lumOff val="60000"/>
            </a:schemeClr>
          </a:solidFill>
        </p:grpSpPr>
        <p:sp>
          <p:nvSpPr>
            <p:cNvPr id="58" name="AutoShape 4">
              <a:extLst>
                <a:ext uri="{FF2B5EF4-FFF2-40B4-BE49-F238E27FC236}">
                  <a16:creationId xmlns:a16="http://schemas.microsoft.com/office/drawing/2014/main" id="{DFDFE14C-7C95-46EA-9FB7-AFB7D1809359}"/>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59" name="AutoShape 5">
              <a:extLst>
                <a:ext uri="{FF2B5EF4-FFF2-40B4-BE49-F238E27FC236}">
                  <a16:creationId xmlns:a16="http://schemas.microsoft.com/office/drawing/2014/main" id="{CC5FD191-7593-41C1-AE09-C09A643DB6AA}"/>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57" name="Rectangle 26">
            <a:extLst>
              <a:ext uri="{FF2B5EF4-FFF2-40B4-BE49-F238E27FC236}">
                <a16:creationId xmlns:a16="http://schemas.microsoft.com/office/drawing/2014/main" id="{3F5A917C-1C8D-4A96-9459-B2D66E721412}"/>
              </a:ext>
            </a:extLst>
          </p:cNvPr>
          <p:cNvSpPr>
            <a:spLocks noChangeArrowheads="1"/>
          </p:cNvSpPr>
          <p:nvPr/>
        </p:nvSpPr>
        <p:spPr bwMode="white">
          <a:xfrm>
            <a:off x="3600130" y="1736739"/>
            <a:ext cx="2094088" cy="480131"/>
          </a:xfrm>
          <a:prstGeom prst="rect">
            <a:avLst/>
          </a:prstGeom>
          <a:noFill/>
          <a:ln>
            <a:noFill/>
          </a:ln>
          <a:effectLst/>
        </p:spPr>
        <p:txBody>
          <a:bodyPr wrap="square">
            <a:spAutoFit/>
          </a:bodyPr>
          <a:lstStyle/>
          <a:p>
            <a:pPr lvl="0" defTabSz="685800">
              <a:lnSpc>
                <a:spcPct val="90000"/>
              </a:lnSpc>
              <a:spcBef>
                <a:spcPts val="750"/>
              </a:spcBef>
            </a:pPr>
            <a:r>
              <a:rPr lang="en-US" sz="2800" dirty="0">
                <a:solidFill>
                  <a:prstClr val="black"/>
                </a:solidFill>
                <a:latin typeface="Arial" panose="020B0604020202020204" pitchFamily="34" charset="0"/>
                <a:ea typeface="楷体" panose="02010609060101010101" pitchFamily="49" charset="-122"/>
              </a:rPr>
              <a:t>QPS-</a:t>
            </a:r>
            <a:r>
              <a:rPr lang="en-US" sz="2800" dirty="0" err="1">
                <a:solidFill>
                  <a:prstClr val="black"/>
                </a:solidFill>
                <a:latin typeface="Arial" panose="020B0604020202020204" pitchFamily="34" charset="0"/>
                <a:ea typeface="楷体" panose="02010609060101010101" pitchFamily="49" charset="-122"/>
              </a:rPr>
              <a:t>iSLIP</a:t>
            </a:r>
            <a:endParaRPr lang="en-US" sz="2800" dirty="0">
              <a:solidFill>
                <a:prstClr val="black"/>
              </a:solidFill>
              <a:latin typeface="Arial" panose="020B0604020202020204" pitchFamily="34" charset="0"/>
              <a:ea typeface="楷体" panose="02010609060101010101" pitchFamily="49" charset="-122"/>
            </a:endParaRPr>
          </a:p>
        </p:txBody>
      </p:sp>
      <p:sp>
        <p:nvSpPr>
          <p:cNvPr id="60" name="Text Box 7">
            <a:extLst>
              <a:ext uri="{FF2B5EF4-FFF2-40B4-BE49-F238E27FC236}">
                <a16:creationId xmlns:a16="http://schemas.microsoft.com/office/drawing/2014/main" id="{3A487030-84F9-4C0A-B3FB-7997EA0AF994}"/>
              </a:ext>
            </a:extLst>
          </p:cNvPr>
          <p:cNvSpPr txBox="1">
            <a:spLocks noChangeArrowheads="1"/>
          </p:cNvSpPr>
          <p:nvPr/>
        </p:nvSpPr>
        <p:spPr bwMode="gray">
          <a:xfrm>
            <a:off x="2532784"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000" b="1" i="0" u="none" strike="noStrike" kern="1200" cap="none" spc="0" normalizeH="0" baseline="0" noProof="0" dirty="0">
                <a:ln>
                  <a:noFill/>
                </a:ln>
                <a:effectLst/>
                <a:uLnTx/>
                <a:uFillTx/>
                <a:latin typeface="+mn-lt"/>
                <a:ea typeface="+mn-ea"/>
                <a:cs typeface="+mn-cs"/>
              </a:rPr>
              <a:t>Request</a:t>
            </a:r>
          </a:p>
        </p:txBody>
      </p:sp>
      <p:sp>
        <p:nvSpPr>
          <p:cNvPr id="61" name="AutoShape 9">
            <a:extLst>
              <a:ext uri="{FF2B5EF4-FFF2-40B4-BE49-F238E27FC236}">
                <a16:creationId xmlns:a16="http://schemas.microsoft.com/office/drawing/2014/main" id="{41E84018-B03F-4C14-81F3-7260554B1E77}"/>
              </a:ext>
            </a:extLst>
          </p:cNvPr>
          <p:cNvSpPr>
            <a:spLocks noChangeArrowheads="1"/>
          </p:cNvSpPr>
          <p:nvPr/>
        </p:nvSpPr>
        <p:spPr bwMode="gray">
          <a:xfrm>
            <a:off x="4114800" y="3056892"/>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 name="Text Box 10">
            <a:extLst>
              <a:ext uri="{FF2B5EF4-FFF2-40B4-BE49-F238E27FC236}">
                <a16:creationId xmlns:a16="http://schemas.microsoft.com/office/drawing/2014/main" id="{EEAD7C88-C055-46C1-A618-2E0C09EF86BD}"/>
              </a:ext>
            </a:extLst>
          </p:cNvPr>
          <p:cNvSpPr txBox="1">
            <a:spLocks noChangeArrowheads="1"/>
          </p:cNvSpPr>
          <p:nvPr/>
        </p:nvSpPr>
        <p:spPr bwMode="gray">
          <a:xfrm>
            <a:off x="4483821"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Grant</a:t>
            </a:r>
            <a:endParaRPr kumimoji="0" lang="en-US" altLang="en-US" sz="2000" b="1" i="0" u="none" strike="noStrike" kern="1200" cap="none" spc="0" normalizeH="0" baseline="0" noProof="0" dirty="0">
              <a:ln>
                <a:noFill/>
              </a:ln>
              <a:effectLst/>
              <a:uLnTx/>
              <a:uFillTx/>
              <a:latin typeface="+mn-lt"/>
            </a:endParaRPr>
          </a:p>
        </p:txBody>
      </p:sp>
      <p:sp>
        <p:nvSpPr>
          <p:cNvPr id="63" name="AutoShape 11">
            <a:extLst>
              <a:ext uri="{FF2B5EF4-FFF2-40B4-BE49-F238E27FC236}">
                <a16:creationId xmlns:a16="http://schemas.microsoft.com/office/drawing/2014/main" id="{34E48FF2-977A-4A62-A03A-1388483CB3B4}"/>
              </a:ext>
            </a:extLst>
          </p:cNvPr>
          <p:cNvSpPr>
            <a:spLocks noChangeArrowheads="1"/>
          </p:cNvSpPr>
          <p:nvPr/>
        </p:nvSpPr>
        <p:spPr bwMode="gray">
          <a:xfrm>
            <a:off x="6143625" y="3056892"/>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 name="Text Box 12">
            <a:extLst>
              <a:ext uri="{FF2B5EF4-FFF2-40B4-BE49-F238E27FC236}">
                <a16:creationId xmlns:a16="http://schemas.microsoft.com/office/drawing/2014/main" id="{6DC1DD36-EA36-4917-BAFE-A369CA9D33D0}"/>
              </a:ext>
            </a:extLst>
          </p:cNvPr>
          <p:cNvSpPr txBox="1">
            <a:spLocks noChangeArrowheads="1"/>
          </p:cNvSpPr>
          <p:nvPr/>
        </p:nvSpPr>
        <p:spPr bwMode="gray">
          <a:xfrm>
            <a:off x="6471371" y="3001185"/>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Accept</a:t>
            </a:r>
            <a:endParaRPr kumimoji="0" lang="en-US" altLang="en-US" sz="2000" b="1" i="0" u="none" strike="noStrike" kern="1200" cap="none" spc="0" normalizeH="0" baseline="0" noProof="0" dirty="0">
              <a:ln>
                <a:noFill/>
              </a:ln>
              <a:effectLst/>
              <a:uLnTx/>
              <a:uFillTx/>
              <a:latin typeface="+mn-lt"/>
            </a:endParaRPr>
          </a:p>
        </p:txBody>
      </p:sp>
      <p:sp>
        <p:nvSpPr>
          <p:cNvPr id="65" name="Arrow: Curved Down 64">
            <a:extLst>
              <a:ext uri="{FF2B5EF4-FFF2-40B4-BE49-F238E27FC236}">
                <a16:creationId xmlns:a16="http://schemas.microsoft.com/office/drawing/2014/main" id="{562A31DD-5EBE-40BB-AB55-0967AAA6C20A}"/>
              </a:ext>
            </a:extLst>
          </p:cNvPr>
          <p:cNvSpPr/>
          <p:nvPr/>
        </p:nvSpPr>
        <p:spPr>
          <a:xfrm rot="10800000">
            <a:off x="3521578" y="3356765"/>
            <a:ext cx="3621668" cy="336550"/>
          </a:xfrm>
          <a:prstGeom prst="curvedDownArrow">
            <a:avLst>
              <a:gd name="adj1" fmla="val 2851"/>
              <a:gd name="adj2" fmla="val 25767"/>
              <a:gd name="adj3" fmla="val 3142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BFF08D9-F3A0-45F5-ADCF-91D9AC3A8E51}"/>
                  </a:ext>
                </a:extLst>
              </p:cNvPr>
              <p:cNvSpPr txBox="1"/>
              <p:nvPr/>
            </p:nvSpPr>
            <p:spPr>
              <a:xfrm>
                <a:off x="4104409" y="3640478"/>
                <a:ext cx="2532232" cy="400110"/>
              </a:xfrm>
              <a:prstGeom prst="rect">
                <a:avLst/>
              </a:prstGeom>
              <a:noFill/>
            </p:spPr>
            <p:txBody>
              <a:bodyPr wrap="none" rtlCol="0">
                <a:spAutoFit/>
              </a:bodyPr>
              <a:lstStyle/>
              <a:p>
                <a:r>
                  <a:rPr lang="en-US" sz="2000" dirty="0"/>
                  <a:t>run </a:t>
                </a: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0" i="1" smtClean="0">
                            <a:latin typeface="Cambria Math" panose="02040503050406030204" pitchFamily="18" charset="0"/>
                          </a:rPr>
                          <m:t>𝑁</m:t>
                        </m:r>
                      </m:e>
                    </m:func>
                  </m:oMath>
                </a14:m>
                <a:r>
                  <a:rPr lang="en-US" sz="2000" dirty="0"/>
                  <a:t> iterations</a:t>
                </a:r>
              </a:p>
            </p:txBody>
          </p:sp>
        </mc:Choice>
        <mc:Fallback xmlns="">
          <p:sp>
            <p:nvSpPr>
              <p:cNvPr id="66" name="TextBox 65">
                <a:extLst>
                  <a:ext uri="{FF2B5EF4-FFF2-40B4-BE49-F238E27FC236}">
                    <a16:creationId xmlns:a16="http://schemas.microsoft.com/office/drawing/2014/main" id="{EBFF08D9-F3A0-45F5-ADCF-91D9AC3A8E51}"/>
                  </a:ext>
                </a:extLst>
              </p:cNvPr>
              <p:cNvSpPr txBox="1">
                <a:spLocks noRot="1" noChangeAspect="1" noMove="1" noResize="1" noEditPoints="1" noAdjustHandles="1" noChangeArrowheads="1" noChangeShapeType="1" noTextEdit="1"/>
              </p:cNvSpPr>
              <p:nvPr/>
            </p:nvSpPr>
            <p:spPr>
              <a:xfrm>
                <a:off x="4104409" y="3640478"/>
                <a:ext cx="2532232" cy="400110"/>
              </a:xfrm>
              <a:prstGeom prst="rect">
                <a:avLst/>
              </a:prstGeom>
              <a:blipFill>
                <a:blip r:embed="rId3"/>
                <a:stretch>
                  <a:fillRect l="-2404" t="-7576" r="-2163" b="-25758"/>
                </a:stretch>
              </a:blipFill>
            </p:spPr>
            <p:txBody>
              <a:bodyPr/>
              <a:lstStyle/>
              <a:p>
                <a:r>
                  <a:rPr lang="zh-CN" altLang="en-US">
                    <a:noFill/>
                  </a:rPr>
                  <a:t> </a:t>
                </a:r>
              </a:p>
            </p:txBody>
          </p:sp>
        </mc:Fallback>
      </mc:AlternateContent>
      <p:grpSp>
        <p:nvGrpSpPr>
          <p:cNvPr id="67" name="Group 3">
            <a:extLst>
              <a:ext uri="{FF2B5EF4-FFF2-40B4-BE49-F238E27FC236}">
                <a16:creationId xmlns:a16="http://schemas.microsoft.com/office/drawing/2014/main" id="{12F1BE29-D0E6-4355-A0A6-7D8F5556C5A0}"/>
              </a:ext>
            </a:extLst>
          </p:cNvPr>
          <p:cNvGrpSpPr>
            <a:grpSpLocks/>
          </p:cNvGrpSpPr>
          <p:nvPr/>
        </p:nvGrpSpPr>
        <p:grpSpPr bwMode="auto">
          <a:xfrm>
            <a:off x="3523930" y="4052638"/>
            <a:ext cx="2814526" cy="487945"/>
            <a:chOff x="624" y="672"/>
            <a:chExt cx="1773" cy="240"/>
          </a:xfrm>
          <a:solidFill>
            <a:schemeClr val="accent1">
              <a:lumMod val="40000"/>
              <a:lumOff val="60000"/>
            </a:schemeClr>
          </a:solidFill>
        </p:grpSpPr>
        <p:sp>
          <p:nvSpPr>
            <p:cNvPr id="69" name="AutoShape 4">
              <a:extLst>
                <a:ext uri="{FF2B5EF4-FFF2-40B4-BE49-F238E27FC236}">
                  <a16:creationId xmlns:a16="http://schemas.microsoft.com/office/drawing/2014/main" id="{786F0DBF-0E40-4341-B652-94265A17BE9E}"/>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0" name="AutoShape 5">
              <a:extLst>
                <a:ext uri="{FF2B5EF4-FFF2-40B4-BE49-F238E27FC236}">
                  <a16:creationId xmlns:a16="http://schemas.microsoft.com/office/drawing/2014/main" id="{94453BDC-A0BB-4EE9-B1FA-FC69193C02E7}"/>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2" name="Rectangle 26">
            <a:extLst>
              <a:ext uri="{FF2B5EF4-FFF2-40B4-BE49-F238E27FC236}">
                <a16:creationId xmlns:a16="http://schemas.microsoft.com/office/drawing/2014/main" id="{C667887F-941F-4CFC-9CEC-C1185B55680E}"/>
              </a:ext>
            </a:extLst>
          </p:cNvPr>
          <p:cNvSpPr>
            <a:spLocks noChangeArrowheads="1"/>
          </p:cNvSpPr>
          <p:nvPr/>
        </p:nvSpPr>
        <p:spPr bwMode="white">
          <a:xfrm>
            <a:off x="3715450" y="4071137"/>
            <a:ext cx="2623006" cy="480131"/>
          </a:xfrm>
          <a:prstGeom prst="rect">
            <a:avLst/>
          </a:prstGeom>
          <a:noFill/>
          <a:ln>
            <a:noFill/>
          </a:ln>
          <a:effectLst/>
        </p:spPr>
        <p:txBody>
          <a:bodyPr wrap="square">
            <a:spAutoFit/>
          </a:bodyPr>
          <a:lstStyle/>
          <a:p>
            <a:pPr lvl="0" defTabSz="685800">
              <a:lnSpc>
                <a:spcPct val="90000"/>
              </a:lnSpc>
              <a:spcBef>
                <a:spcPts val="750"/>
              </a:spcBef>
            </a:pPr>
            <a:r>
              <a:rPr lang="en-US" sz="2800" b="1" dirty="0">
                <a:solidFill>
                  <a:prstClr val="black"/>
                </a:solidFill>
                <a:latin typeface="+mj-lt"/>
                <a:ea typeface="楷体" panose="02010609060101010101" pitchFamily="49" charset="-122"/>
              </a:rPr>
              <a:t>QPS-SERENA</a:t>
            </a:r>
          </a:p>
        </p:txBody>
      </p:sp>
      <p:sp>
        <p:nvSpPr>
          <p:cNvPr id="74" name="AutoShape 7">
            <a:extLst>
              <a:ext uri="{FF2B5EF4-FFF2-40B4-BE49-F238E27FC236}">
                <a16:creationId xmlns:a16="http://schemas.microsoft.com/office/drawing/2014/main" id="{9722BE7B-E689-4E87-A45A-A24EA8B5247E}"/>
              </a:ext>
            </a:extLst>
          </p:cNvPr>
          <p:cNvSpPr>
            <a:spLocks noChangeArrowheads="1"/>
          </p:cNvSpPr>
          <p:nvPr/>
        </p:nvSpPr>
        <p:spPr bwMode="ltGray">
          <a:xfrm>
            <a:off x="1040125" y="4685134"/>
            <a:ext cx="1750554" cy="730345"/>
          </a:xfrm>
          <a:prstGeom prst="roundRect">
            <a:avLst>
              <a:gd name="adj" fmla="val 11921"/>
            </a:avLst>
          </a:prstGeom>
          <a:solidFill>
            <a:srgbClr val="FF0000">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a:latin typeface="+mn-lt"/>
              </a:rPr>
              <a:t>QPS</a:t>
            </a:r>
          </a:p>
          <a:p>
            <a:r>
              <a:rPr lang="en-US" sz="2000" strike="sngStrike" dirty="0">
                <a:latin typeface="+mn-lt"/>
              </a:rPr>
              <a:t>Arrival graph</a:t>
            </a:r>
          </a:p>
        </p:txBody>
      </p:sp>
      <p:sp>
        <p:nvSpPr>
          <p:cNvPr id="76" name="Arrow: Right 75">
            <a:extLst>
              <a:ext uri="{FF2B5EF4-FFF2-40B4-BE49-F238E27FC236}">
                <a16:creationId xmlns:a16="http://schemas.microsoft.com/office/drawing/2014/main" id="{08AA4478-6844-4B44-8E1C-3019AF56A6A4}"/>
              </a:ext>
            </a:extLst>
          </p:cNvPr>
          <p:cNvSpPr/>
          <p:nvPr/>
        </p:nvSpPr>
        <p:spPr>
          <a:xfrm>
            <a:off x="2935208" y="5082079"/>
            <a:ext cx="605146" cy="141684"/>
          </a:xfrm>
          <a:prstGeom prst="rightArrow">
            <a:avLst/>
          </a:prstGeom>
          <a:gradFill>
            <a:gsLst>
              <a:gs pos="100000">
                <a:srgbClr val="0070C0"/>
              </a:gs>
              <a:gs pos="0">
                <a:srgbClr val="E3F1FF"/>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utoShape 11">
            <a:extLst>
              <a:ext uri="{FF2B5EF4-FFF2-40B4-BE49-F238E27FC236}">
                <a16:creationId xmlns:a16="http://schemas.microsoft.com/office/drawing/2014/main" id="{68CBA364-2144-4F9D-87DF-46285C5E4CE6}"/>
              </a:ext>
            </a:extLst>
          </p:cNvPr>
          <p:cNvSpPr>
            <a:spLocks noChangeArrowheads="1"/>
          </p:cNvSpPr>
          <p:nvPr/>
        </p:nvSpPr>
        <p:spPr bwMode="gray">
          <a:xfrm>
            <a:off x="3629406" y="4892130"/>
            <a:ext cx="1731915" cy="523349"/>
          </a:xfrm>
          <a:prstGeom prst="roundRect">
            <a:avLst>
              <a:gd name="adj" fmla="val 11921"/>
            </a:avLst>
          </a:prstGeom>
          <a:solidFill>
            <a:srgbClr val="FF0000">
              <a:alpha val="70000"/>
            </a:srgbClr>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Full matching</a:t>
            </a:r>
          </a:p>
        </p:txBody>
      </p:sp>
      <p:sp>
        <p:nvSpPr>
          <p:cNvPr id="79" name="AutoShape 14">
            <a:extLst>
              <a:ext uri="{FF2B5EF4-FFF2-40B4-BE49-F238E27FC236}">
                <a16:creationId xmlns:a16="http://schemas.microsoft.com/office/drawing/2014/main" id="{79F4908B-2ADC-417D-BBE1-2CCF1B4445CF}"/>
              </a:ext>
            </a:extLst>
          </p:cNvPr>
          <p:cNvSpPr>
            <a:spLocks noChangeArrowheads="1"/>
          </p:cNvSpPr>
          <p:nvPr/>
        </p:nvSpPr>
        <p:spPr bwMode="gray">
          <a:xfrm>
            <a:off x="1040125" y="5514349"/>
            <a:ext cx="4321199" cy="536426"/>
          </a:xfrm>
          <a:prstGeom prst="roundRect">
            <a:avLst>
              <a:gd name="adj" fmla="val 11921"/>
            </a:avLst>
          </a:prstGeom>
          <a:solidFill>
            <a:srgbClr val="92D050"/>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Matching in the previous time slot</a:t>
            </a:r>
          </a:p>
        </p:txBody>
      </p:sp>
      <p:sp>
        <p:nvSpPr>
          <p:cNvPr id="82" name="Freeform 5">
            <a:extLst>
              <a:ext uri="{FF2B5EF4-FFF2-40B4-BE49-F238E27FC236}">
                <a16:creationId xmlns:a16="http://schemas.microsoft.com/office/drawing/2014/main" id="{48559356-1E9F-47F4-B44E-660CE6FE5C34}"/>
              </a:ext>
            </a:extLst>
          </p:cNvPr>
          <p:cNvSpPr>
            <a:spLocks/>
          </p:cNvSpPr>
          <p:nvPr/>
        </p:nvSpPr>
        <p:spPr bwMode="gray">
          <a:xfrm rot="16200000" flipH="1">
            <a:off x="5957821" y="4607907"/>
            <a:ext cx="45156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sp>
        <p:nvSpPr>
          <p:cNvPr id="87" name="Freeform 3">
            <a:extLst>
              <a:ext uri="{FF2B5EF4-FFF2-40B4-BE49-F238E27FC236}">
                <a16:creationId xmlns:a16="http://schemas.microsoft.com/office/drawing/2014/main" id="{553DA910-52CE-456D-86D0-3222487AB422}"/>
              </a:ext>
            </a:extLst>
          </p:cNvPr>
          <p:cNvSpPr>
            <a:spLocks/>
          </p:cNvSpPr>
          <p:nvPr/>
        </p:nvSpPr>
        <p:spPr bwMode="gray">
          <a:xfrm rot="16200000">
            <a:off x="6027740" y="5005762"/>
            <a:ext cx="319545" cy="138417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grpSp>
        <p:nvGrpSpPr>
          <p:cNvPr id="88" name="Group 13">
            <a:extLst>
              <a:ext uri="{FF2B5EF4-FFF2-40B4-BE49-F238E27FC236}">
                <a16:creationId xmlns:a16="http://schemas.microsoft.com/office/drawing/2014/main" id="{1E0D570F-9239-424C-AC39-D34AD349044B}"/>
              </a:ext>
            </a:extLst>
          </p:cNvPr>
          <p:cNvGrpSpPr>
            <a:grpSpLocks/>
          </p:cNvGrpSpPr>
          <p:nvPr/>
        </p:nvGrpSpPr>
        <p:grpSpPr bwMode="auto">
          <a:xfrm>
            <a:off x="6968653" y="5036460"/>
            <a:ext cx="1457486" cy="920074"/>
            <a:chOff x="4320" y="1133"/>
            <a:chExt cx="443" cy="417"/>
          </a:xfrm>
          <a:solidFill>
            <a:schemeClr val="bg2">
              <a:lumMod val="75000"/>
            </a:schemeClr>
          </a:solidFill>
        </p:grpSpPr>
        <p:sp>
          <p:nvSpPr>
            <p:cNvPr id="89" name="AutoShape 14">
              <a:extLst>
                <a:ext uri="{FF2B5EF4-FFF2-40B4-BE49-F238E27FC236}">
                  <a16:creationId xmlns:a16="http://schemas.microsoft.com/office/drawing/2014/main" id="{726086E4-4649-4D78-83B1-24AF328CFB8F}"/>
                </a:ext>
              </a:extLst>
            </p:cNvPr>
            <p:cNvSpPr>
              <a:spLocks noChangeArrowheads="1"/>
            </p:cNvSpPr>
            <p:nvPr/>
          </p:nvSpPr>
          <p:spPr bwMode="gray">
            <a:xfrm>
              <a:off x="4320" y="1133"/>
              <a:ext cx="443" cy="417"/>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sz="2000" dirty="0"/>
                <a:t>Final </a:t>
              </a:r>
            </a:p>
            <a:p>
              <a:pPr algn="ctr"/>
              <a:r>
                <a:rPr lang="en-US" sz="2000" dirty="0"/>
                <a:t>Matching</a:t>
              </a:r>
              <a:endParaRPr lang="en-US" dirty="0"/>
            </a:p>
          </p:txBody>
        </p:sp>
        <p:sp>
          <p:nvSpPr>
            <p:cNvPr id="90" name="Freeform 15">
              <a:extLst>
                <a:ext uri="{FF2B5EF4-FFF2-40B4-BE49-F238E27FC236}">
                  <a16:creationId xmlns:a16="http://schemas.microsoft.com/office/drawing/2014/main" id="{30F6A035-E042-438D-B948-BECB69A13F1F}"/>
                </a:ext>
              </a:extLst>
            </p:cNvPr>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47" name="Rectangle 46">
            <a:extLst>
              <a:ext uri="{FF2B5EF4-FFF2-40B4-BE49-F238E27FC236}">
                <a16:creationId xmlns:a16="http://schemas.microsoft.com/office/drawing/2014/main" id="{7EA45DD0-1884-4221-B593-3BA379C36522}"/>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8" name="Slide Number Placeholder 7">
            <a:extLst>
              <a:ext uri="{FF2B5EF4-FFF2-40B4-BE49-F238E27FC236}">
                <a16:creationId xmlns:a16="http://schemas.microsoft.com/office/drawing/2014/main" id="{61119322-E711-4541-B957-BD7DA28A2113}"/>
              </a:ext>
            </a:extLst>
          </p:cNvPr>
          <p:cNvSpPr>
            <a:spLocks noGrp="1"/>
          </p:cNvSpPr>
          <p:nvPr>
            <p:ph type="sldNum" sz="quarter" idx="12"/>
          </p:nvPr>
        </p:nvSpPr>
        <p:spPr/>
        <p:txBody>
          <a:bodyPr/>
          <a:lstStyle/>
          <a:p>
            <a:fld id="{49BF2F59-D1D2-4BCF-82DA-B1F2608D3135}" type="slidenum">
              <a:rPr lang="zh-CN" altLang="en-US" smtClean="0"/>
              <a:pPr/>
              <a:t>26</a:t>
            </a:fld>
            <a:r>
              <a:rPr lang="en-US" altLang="zh-CN"/>
              <a:t>/51</a:t>
            </a:r>
            <a:endParaRPr lang="zh-CN" altLang="en-US" dirty="0"/>
          </a:p>
        </p:txBody>
      </p:sp>
      <p:sp>
        <p:nvSpPr>
          <p:cNvPr id="43" name="Rectangle: Rounded Corners 42">
            <a:extLst>
              <a:ext uri="{FF2B5EF4-FFF2-40B4-BE49-F238E27FC236}">
                <a16:creationId xmlns:a16="http://schemas.microsoft.com/office/drawing/2014/main" id="{AE41391E-9AB8-44A7-A54E-DF2A08799C91}"/>
              </a:ext>
            </a:extLst>
          </p:cNvPr>
          <p:cNvSpPr/>
          <p:nvPr/>
        </p:nvSpPr>
        <p:spPr>
          <a:xfrm>
            <a:off x="431659" y="1708192"/>
            <a:ext cx="8380745" cy="2318193"/>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0716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latin typeface="+mj-lt"/>
              </a:rPr>
              <a:t>Maximum Achievable Throughput: QPS-</a:t>
            </a:r>
            <a:r>
              <a:rPr lang="en-US" sz="3300" b="1" dirty="0" err="1">
                <a:latin typeface="+mj-lt"/>
              </a:rPr>
              <a:t>iSLIP</a:t>
            </a:r>
            <a:r>
              <a:rPr lang="en-US" sz="3300" b="1" dirty="0">
                <a:latin typeface="+mj-lt"/>
              </a:rPr>
              <a:t> vs. </a:t>
            </a:r>
            <a:r>
              <a:rPr lang="en-US" sz="3300" b="1" dirty="0" err="1">
                <a:latin typeface="+mj-lt"/>
              </a:rPr>
              <a:t>iSLIP</a:t>
            </a:r>
            <a:r>
              <a:rPr lang="en-US" sz="3300" b="1" dirty="0">
                <a:latin typeface="+mj-lt"/>
              </a:rPr>
              <a:t> </a:t>
            </a:r>
          </a:p>
        </p:txBody>
      </p:sp>
      <p:sp>
        <p:nvSpPr>
          <p:cNvPr id="5" name="Footer Placeholder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9BF90F17-CC5D-4686-BA66-173EA780B0EB}" type="datetime4">
              <a:rPr lang="en-US" altLang="zh-CN" smtClean="0"/>
              <a:t>April 23, 2020</a:t>
            </a:fld>
            <a:endParaRPr lang="zh-CN" altLang="en-US"/>
          </a:p>
        </p:txBody>
      </p:sp>
      <p:sp>
        <p:nvSpPr>
          <p:cNvPr id="34" name="Rectangle 33">
            <a:extLst>
              <a:ext uri="{FF2B5EF4-FFF2-40B4-BE49-F238E27FC236}">
                <a16:creationId xmlns:a16="http://schemas.microsoft.com/office/drawing/2014/main" id="{1B3BB76C-46FB-4136-9327-5EB01A659DB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35" name="Rectangle 34">
            <a:extLst>
              <a:ext uri="{FF2B5EF4-FFF2-40B4-BE49-F238E27FC236}">
                <a16:creationId xmlns:a16="http://schemas.microsoft.com/office/drawing/2014/main" id="{20B14846-08C5-4B3F-9DF6-332CF7B96F1A}"/>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6" name="Rectangle 35">
            <a:extLst>
              <a:ext uri="{FF2B5EF4-FFF2-40B4-BE49-F238E27FC236}">
                <a16:creationId xmlns:a16="http://schemas.microsoft.com/office/drawing/2014/main" id="{D5CA42B5-2F38-4CBA-BE09-88525832D3AB}"/>
              </a:ext>
            </a:extLst>
          </p:cNvPr>
          <p:cNvSpPr/>
          <p:nvPr/>
        </p:nvSpPr>
        <p:spPr>
          <a:xfrm>
            <a:off x="3781451" y="2387"/>
            <a:ext cx="7917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a:t>
            </a:r>
            <a:endParaRPr lang="zh-CN" altLang="en-US" sz="1600" b="1" dirty="0"/>
          </a:p>
        </p:txBody>
      </p:sp>
      <p:sp>
        <p:nvSpPr>
          <p:cNvPr id="37" name="Rectangle 36">
            <a:extLst>
              <a:ext uri="{FF2B5EF4-FFF2-40B4-BE49-F238E27FC236}">
                <a16:creationId xmlns:a16="http://schemas.microsoft.com/office/drawing/2014/main" id="{7EC4D0C3-1F5D-4193-98B2-922B9983BCF2}"/>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graphicFrame>
        <p:nvGraphicFramePr>
          <p:cNvPr id="47" name="Table 46">
            <a:extLst>
              <a:ext uri="{FF2B5EF4-FFF2-40B4-BE49-F238E27FC236}">
                <a16:creationId xmlns:a16="http://schemas.microsoft.com/office/drawing/2014/main" id="{0B4CEBCE-5C81-4412-9561-D569F9A5C47E}"/>
              </a:ext>
            </a:extLst>
          </p:cNvPr>
          <p:cNvGraphicFramePr>
            <a:graphicFrameLocks noGrp="1"/>
          </p:cNvGraphicFramePr>
          <p:nvPr>
            <p:extLst>
              <p:ext uri="{D42A27DB-BD31-4B8C-83A1-F6EECF244321}">
                <p14:modId xmlns:p14="http://schemas.microsoft.com/office/powerpoint/2010/main" val="1448435559"/>
              </p:ext>
            </p:extLst>
          </p:nvPr>
        </p:nvGraphicFramePr>
        <p:xfrm>
          <a:off x="715296" y="3468079"/>
          <a:ext cx="8177980" cy="1827888"/>
        </p:xfrm>
        <a:graphic>
          <a:graphicData uri="http://schemas.openxmlformats.org/drawingml/2006/table">
            <a:tbl>
              <a:tblPr firstRow="1" bandRow="1">
                <a:tableStyleId>{5C22544A-7EE6-4342-B048-85BDC9FD1C3A}</a:tableStyleId>
              </a:tblPr>
              <a:tblGrid>
                <a:gridCol w="995517">
                  <a:extLst>
                    <a:ext uri="{9D8B030D-6E8A-4147-A177-3AD203B41FA5}">
                      <a16:colId xmlns:a16="http://schemas.microsoft.com/office/drawing/2014/main" val="1890014535"/>
                    </a:ext>
                  </a:extLst>
                </a:gridCol>
                <a:gridCol w="1179870">
                  <a:extLst>
                    <a:ext uri="{9D8B030D-6E8A-4147-A177-3AD203B41FA5}">
                      <a16:colId xmlns:a16="http://schemas.microsoft.com/office/drawing/2014/main" val="1444209529"/>
                    </a:ext>
                  </a:extLst>
                </a:gridCol>
                <a:gridCol w="2433484">
                  <a:extLst>
                    <a:ext uri="{9D8B030D-6E8A-4147-A177-3AD203B41FA5}">
                      <a16:colId xmlns:a16="http://schemas.microsoft.com/office/drawing/2014/main" val="3416949623"/>
                    </a:ext>
                  </a:extLst>
                </a:gridCol>
                <a:gridCol w="2123768">
                  <a:extLst>
                    <a:ext uri="{9D8B030D-6E8A-4147-A177-3AD203B41FA5}">
                      <a16:colId xmlns:a16="http://schemas.microsoft.com/office/drawing/2014/main" val="1044139478"/>
                    </a:ext>
                  </a:extLst>
                </a:gridCol>
                <a:gridCol w="1445341">
                  <a:extLst>
                    <a:ext uri="{9D8B030D-6E8A-4147-A177-3AD203B41FA5}">
                      <a16:colId xmlns:a16="http://schemas.microsoft.com/office/drawing/2014/main" val="2714780852"/>
                    </a:ext>
                  </a:extLst>
                </a:gridCol>
              </a:tblGrid>
              <a:tr h="563424">
                <a:tc>
                  <a:txBody>
                    <a:bodyPr/>
                    <a:lstStyle/>
                    <a:p>
                      <a:pPr algn="ctr"/>
                      <a:r>
                        <a:rPr lang="en-US" sz="2000" dirty="0"/>
                        <a:t>Traffic</a:t>
                      </a:r>
                    </a:p>
                  </a:txBody>
                  <a:tcPr anchor="ctr"/>
                </a:tc>
                <a:tc>
                  <a:txBody>
                    <a:bodyPr/>
                    <a:lstStyle/>
                    <a:p>
                      <a:pPr algn="ctr"/>
                      <a:r>
                        <a:rPr lang="en-US" sz="2000" dirty="0"/>
                        <a:t>Uniform</a:t>
                      </a:r>
                    </a:p>
                  </a:txBody>
                  <a:tcPr anchor="ctr"/>
                </a:tc>
                <a:tc>
                  <a:txBody>
                    <a:bodyPr/>
                    <a:lstStyle/>
                    <a:p>
                      <a:pPr algn="ctr"/>
                      <a:r>
                        <a:rPr lang="en-US" sz="2000" dirty="0"/>
                        <a:t>Quasi-diagonal</a:t>
                      </a:r>
                    </a:p>
                  </a:txBody>
                  <a:tcPr anchor="ctr"/>
                </a:tc>
                <a:tc>
                  <a:txBody>
                    <a:bodyPr/>
                    <a:lstStyle/>
                    <a:p>
                      <a:pPr algn="ctr"/>
                      <a:r>
                        <a:rPr lang="en-US" sz="2000" dirty="0"/>
                        <a:t>Log-Diagonal</a:t>
                      </a:r>
                    </a:p>
                  </a:txBody>
                  <a:tcPr anchor="ctr"/>
                </a:tc>
                <a:tc>
                  <a:txBody>
                    <a:bodyPr/>
                    <a:lstStyle/>
                    <a:p>
                      <a:pPr algn="ctr"/>
                      <a:r>
                        <a:rPr lang="en-US" sz="2000" dirty="0"/>
                        <a:t>Diagonal</a:t>
                      </a:r>
                    </a:p>
                  </a:txBody>
                  <a:tcPr anchor="ctr"/>
                </a:tc>
                <a:extLst>
                  <a:ext uri="{0D108BD9-81ED-4DB2-BD59-A6C34878D82A}">
                    <a16:rowId xmlns:a16="http://schemas.microsoft.com/office/drawing/2014/main" val="1353848250"/>
                  </a:ext>
                </a:extLst>
              </a:tr>
              <a:tr h="563424">
                <a:tc>
                  <a:txBody>
                    <a:bodyPr/>
                    <a:lstStyle/>
                    <a:p>
                      <a:pPr algn="ctr"/>
                      <a:r>
                        <a:rPr lang="en-US" sz="2000" dirty="0" err="1"/>
                        <a:t>iSLIP</a:t>
                      </a:r>
                      <a:endParaRPr lang="en-US" sz="2000" dirty="0"/>
                    </a:p>
                  </a:txBody>
                  <a:tcPr anchor="ctr"/>
                </a:tc>
                <a:tc>
                  <a:txBody>
                    <a:bodyPr/>
                    <a:lstStyle/>
                    <a:p>
                      <a:pPr algn="ctr"/>
                      <a:r>
                        <a:rPr lang="en-US" sz="2000" dirty="0"/>
                        <a:t>100.00%</a:t>
                      </a:r>
                    </a:p>
                  </a:txBody>
                  <a:tcPr anchor="ctr"/>
                </a:tc>
                <a:tc>
                  <a:txBody>
                    <a:bodyPr/>
                    <a:lstStyle/>
                    <a:p>
                      <a:pPr algn="ctr"/>
                      <a:r>
                        <a:rPr lang="en-US" sz="2000" dirty="0"/>
                        <a:t>81.70%</a:t>
                      </a:r>
                    </a:p>
                  </a:txBody>
                  <a:tcPr anchor="ctr"/>
                </a:tc>
                <a:tc>
                  <a:txBody>
                    <a:bodyPr/>
                    <a:lstStyle/>
                    <a:p>
                      <a:pPr algn="ctr"/>
                      <a:r>
                        <a:rPr lang="en-US" sz="2000" dirty="0"/>
                        <a:t>83.85%</a:t>
                      </a:r>
                    </a:p>
                  </a:txBody>
                  <a:tcPr anchor="ctr"/>
                </a:tc>
                <a:tc>
                  <a:txBody>
                    <a:bodyPr/>
                    <a:lstStyle/>
                    <a:p>
                      <a:pPr algn="ctr"/>
                      <a:r>
                        <a:rPr lang="en-US" sz="2000" dirty="0"/>
                        <a:t>83.47%</a:t>
                      </a:r>
                    </a:p>
                  </a:txBody>
                  <a:tcPr anchor="ctr"/>
                </a:tc>
                <a:extLst>
                  <a:ext uri="{0D108BD9-81ED-4DB2-BD59-A6C34878D82A}">
                    <a16:rowId xmlns:a16="http://schemas.microsoft.com/office/drawing/2014/main" val="2404692272"/>
                  </a:ext>
                </a:extLst>
              </a:tr>
              <a:tr h="629163">
                <a:tc>
                  <a:txBody>
                    <a:bodyPr/>
                    <a:lstStyle/>
                    <a:p>
                      <a:pPr algn="ctr"/>
                      <a:r>
                        <a:rPr lang="en-US" sz="2000" dirty="0"/>
                        <a:t>QPS-</a:t>
                      </a:r>
                      <a:r>
                        <a:rPr lang="en-US" sz="2000" dirty="0" err="1"/>
                        <a:t>iLSIP</a:t>
                      </a:r>
                      <a:endParaRPr lang="en-US" sz="2000" dirty="0"/>
                    </a:p>
                  </a:txBody>
                  <a:tcPr anchor="ctr"/>
                </a:tc>
                <a:tc>
                  <a:txBody>
                    <a:bodyPr/>
                    <a:lstStyle/>
                    <a:p>
                      <a:pPr algn="ctr"/>
                      <a:r>
                        <a:rPr lang="en-US" sz="2000" dirty="0"/>
                        <a:t>100.00%</a:t>
                      </a:r>
                    </a:p>
                  </a:txBody>
                  <a:tcPr anchor="ctr"/>
                </a:tc>
                <a:tc>
                  <a:txBody>
                    <a:bodyPr/>
                    <a:lstStyle/>
                    <a:p>
                      <a:pPr algn="ctr"/>
                      <a:r>
                        <a:rPr lang="en-US" sz="2000" dirty="0"/>
                        <a:t>99.38%</a:t>
                      </a:r>
                    </a:p>
                  </a:txBody>
                  <a:tcPr anchor="ctr"/>
                </a:tc>
                <a:tc>
                  <a:txBody>
                    <a:bodyPr/>
                    <a:lstStyle/>
                    <a:p>
                      <a:pPr algn="ctr"/>
                      <a:r>
                        <a:rPr lang="en-US" sz="2000" dirty="0"/>
                        <a:t>96.46%</a:t>
                      </a:r>
                    </a:p>
                  </a:txBody>
                  <a:tcPr anchor="ctr"/>
                </a:tc>
                <a:tc>
                  <a:txBody>
                    <a:bodyPr/>
                    <a:lstStyle/>
                    <a:p>
                      <a:pPr algn="ctr"/>
                      <a:r>
                        <a:rPr lang="en-US" sz="2000" dirty="0"/>
                        <a:t>88.35%</a:t>
                      </a:r>
                    </a:p>
                  </a:txBody>
                  <a:tcPr anchor="ctr"/>
                </a:tc>
                <a:extLst>
                  <a:ext uri="{0D108BD9-81ED-4DB2-BD59-A6C34878D82A}">
                    <a16:rowId xmlns:a16="http://schemas.microsoft.com/office/drawing/2014/main" val="3435300148"/>
                  </a:ext>
                </a:extLst>
              </a:tr>
            </a:tbl>
          </a:graphicData>
        </a:graphic>
      </p:graphicFrame>
      <p:graphicFrame>
        <p:nvGraphicFramePr>
          <p:cNvPr id="49" name="Table 48">
            <a:extLst>
              <a:ext uri="{FF2B5EF4-FFF2-40B4-BE49-F238E27FC236}">
                <a16:creationId xmlns:a16="http://schemas.microsoft.com/office/drawing/2014/main" id="{D5449D71-046C-48E2-A98E-B5E5398D5352}"/>
              </a:ext>
            </a:extLst>
          </p:cNvPr>
          <p:cNvGraphicFramePr>
            <a:graphicFrameLocks noGrp="1"/>
          </p:cNvGraphicFramePr>
          <p:nvPr>
            <p:extLst>
              <p:ext uri="{D42A27DB-BD31-4B8C-83A1-F6EECF244321}">
                <p14:modId xmlns:p14="http://schemas.microsoft.com/office/powerpoint/2010/main" val="314439188"/>
              </p:ext>
            </p:extLst>
          </p:nvPr>
        </p:nvGraphicFramePr>
        <p:xfrm>
          <a:off x="1723103" y="2861955"/>
          <a:ext cx="7170172" cy="396240"/>
        </p:xfrm>
        <a:graphic>
          <a:graphicData uri="http://schemas.openxmlformats.org/drawingml/2006/table">
            <a:tbl>
              <a:tblPr firstRow="1" bandRow="1">
                <a:tableStyleId>{5C22544A-7EE6-4342-B048-85BDC9FD1C3A}</a:tableStyleId>
              </a:tblPr>
              <a:tblGrid>
                <a:gridCol w="1138084">
                  <a:extLst>
                    <a:ext uri="{9D8B030D-6E8A-4147-A177-3AD203B41FA5}">
                      <a16:colId xmlns:a16="http://schemas.microsoft.com/office/drawing/2014/main" val="1704805528"/>
                    </a:ext>
                  </a:extLst>
                </a:gridCol>
                <a:gridCol w="2447002">
                  <a:extLst>
                    <a:ext uri="{9D8B030D-6E8A-4147-A177-3AD203B41FA5}">
                      <a16:colId xmlns:a16="http://schemas.microsoft.com/office/drawing/2014/main" val="79167129"/>
                    </a:ext>
                  </a:extLst>
                </a:gridCol>
                <a:gridCol w="2117624">
                  <a:extLst>
                    <a:ext uri="{9D8B030D-6E8A-4147-A177-3AD203B41FA5}">
                      <a16:colId xmlns:a16="http://schemas.microsoft.com/office/drawing/2014/main" val="2076099544"/>
                    </a:ext>
                  </a:extLst>
                </a:gridCol>
                <a:gridCol w="1467462">
                  <a:extLst>
                    <a:ext uri="{9D8B030D-6E8A-4147-A177-3AD203B41FA5}">
                      <a16:colId xmlns:a16="http://schemas.microsoft.com/office/drawing/2014/main" val="3049233571"/>
                    </a:ext>
                  </a:extLst>
                </a:gridCol>
              </a:tblGrid>
              <a:tr h="370840">
                <a:tc>
                  <a:txBody>
                    <a:bodyPr/>
                    <a:lstStyle/>
                    <a:p>
                      <a:pPr algn="ctr"/>
                      <a:r>
                        <a:rPr lang="en-US" sz="2000" dirty="0"/>
                        <a:t>0</a:t>
                      </a:r>
                    </a:p>
                  </a:txBody>
                  <a:tcPr>
                    <a:solidFill>
                      <a:srgbClr val="ED7D31"/>
                    </a:solidFill>
                  </a:tcPr>
                </a:tc>
                <a:tc>
                  <a:txBody>
                    <a:bodyPr/>
                    <a:lstStyle/>
                    <a:p>
                      <a:pPr algn="ctr"/>
                      <a:r>
                        <a:rPr lang="en-US" sz="2000" dirty="0"/>
                        <a:t>0.1768</a:t>
                      </a:r>
                    </a:p>
                  </a:txBody>
                  <a:tcPr>
                    <a:solidFill>
                      <a:srgbClr val="ED7D31"/>
                    </a:solidFill>
                  </a:tcPr>
                </a:tc>
                <a:tc>
                  <a:txBody>
                    <a:bodyPr/>
                    <a:lstStyle/>
                    <a:p>
                      <a:pPr algn="ctr"/>
                      <a:r>
                        <a:rPr lang="en-US" sz="2000" dirty="0"/>
                        <a:t>0.1261</a:t>
                      </a:r>
                    </a:p>
                  </a:txBody>
                  <a:tcPr>
                    <a:solidFill>
                      <a:srgbClr val="ED7D31"/>
                    </a:solidFill>
                  </a:tcPr>
                </a:tc>
                <a:tc>
                  <a:txBody>
                    <a:bodyPr/>
                    <a:lstStyle/>
                    <a:p>
                      <a:pPr algn="ctr"/>
                      <a:r>
                        <a:rPr lang="en-US" sz="2000" dirty="0"/>
                        <a:t>0.0489</a:t>
                      </a:r>
                    </a:p>
                  </a:txBody>
                  <a:tcPr>
                    <a:solidFill>
                      <a:srgbClr val="ED7D31"/>
                    </a:solidFill>
                  </a:tcPr>
                </a:tc>
                <a:extLst>
                  <a:ext uri="{0D108BD9-81ED-4DB2-BD59-A6C34878D82A}">
                    <a16:rowId xmlns:a16="http://schemas.microsoft.com/office/drawing/2014/main" val="2732246795"/>
                  </a:ext>
                </a:extLst>
              </a:tr>
            </a:tbl>
          </a:graphicData>
        </a:graphic>
      </p:graphicFrame>
      <p:sp>
        <p:nvSpPr>
          <p:cNvPr id="50" name="Arrow: Curved Down 49">
            <a:extLst>
              <a:ext uri="{FF2B5EF4-FFF2-40B4-BE49-F238E27FC236}">
                <a16:creationId xmlns:a16="http://schemas.microsoft.com/office/drawing/2014/main" id="{EA3B17A0-8D88-4C63-9C33-A5DD2049DE78}"/>
              </a:ext>
            </a:extLst>
          </p:cNvPr>
          <p:cNvSpPr/>
          <p:nvPr/>
        </p:nvSpPr>
        <p:spPr>
          <a:xfrm rot="16200000">
            <a:off x="153409" y="4517699"/>
            <a:ext cx="843556" cy="280221"/>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51" name="Arrow: Bent 50">
            <a:extLst>
              <a:ext uri="{FF2B5EF4-FFF2-40B4-BE49-F238E27FC236}">
                <a16:creationId xmlns:a16="http://schemas.microsoft.com/office/drawing/2014/main" id="{11A24639-0FF3-4B30-BFE7-E74B0F01F866}"/>
              </a:ext>
            </a:extLst>
          </p:cNvPr>
          <p:cNvSpPr/>
          <p:nvPr/>
        </p:nvSpPr>
        <p:spPr>
          <a:xfrm>
            <a:off x="475635" y="2989962"/>
            <a:ext cx="490384" cy="1440698"/>
          </a:xfrm>
          <a:prstGeom prst="bentArrow">
            <a:avLst>
              <a:gd name="adj1" fmla="val 8937"/>
              <a:gd name="adj2" fmla="val 15348"/>
              <a:gd name="adj3" fmla="val 19917"/>
              <a:gd name="adj4" fmla="val 45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52" name="Rectangle: Rounded Corners 51">
            <a:extLst>
              <a:ext uri="{FF2B5EF4-FFF2-40B4-BE49-F238E27FC236}">
                <a16:creationId xmlns:a16="http://schemas.microsoft.com/office/drawing/2014/main" id="{3A6DFADC-7B90-43B0-ACFB-C9FA55B9EB28}"/>
              </a:ext>
            </a:extLst>
          </p:cNvPr>
          <p:cNvSpPr/>
          <p:nvPr/>
        </p:nvSpPr>
        <p:spPr>
          <a:xfrm rot="20459522">
            <a:off x="984018" y="2576660"/>
            <a:ext cx="1762432" cy="40558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improvement</a:t>
            </a:r>
          </a:p>
        </p:txBody>
      </p:sp>
      <p:sp>
        <p:nvSpPr>
          <p:cNvPr id="17" name="Rectangle 16">
            <a:extLst>
              <a:ext uri="{FF2B5EF4-FFF2-40B4-BE49-F238E27FC236}">
                <a16:creationId xmlns:a16="http://schemas.microsoft.com/office/drawing/2014/main" id="{45C48A23-8912-4680-AE48-909D0C801725}"/>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33" name="Rectangle 32">
            <a:extLst>
              <a:ext uri="{FF2B5EF4-FFF2-40B4-BE49-F238E27FC236}">
                <a16:creationId xmlns:a16="http://schemas.microsoft.com/office/drawing/2014/main" id="{6E26C956-8FEC-41A7-80D9-262B0FEDF55F}"/>
              </a:ext>
            </a:extLst>
          </p:cNvPr>
          <p:cNvSpPr>
            <a:spLocks noChangeArrowheads="1"/>
          </p:cNvSpPr>
          <p:nvPr/>
        </p:nvSpPr>
        <p:spPr bwMode="black">
          <a:xfrm>
            <a:off x="3575975" y="1513166"/>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38" name="Text Box 17">
            <a:extLst>
              <a:ext uri="{FF2B5EF4-FFF2-40B4-BE49-F238E27FC236}">
                <a16:creationId xmlns:a16="http://schemas.microsoft.com/office/drawing/2014/main" id="{0D5B3E0A-EE61-4092-87B0-59A87B71D410}"/>
              </a:ext>
            </a:extLst>
          </p:cNvPr>
          <p:cNvSpPr txBox="1">
            <a:spLocks noChangeArrowheads="1"/>
          </p:cNvSpPr>
          <p:nvPr/>
        </p:nvSpPr>
        <p:spPr bwMode="gray">
          <a:xfrm>
            <a:off x="575187" y="1940865"/>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32X32 switch</a:t>
            </a:r>
          </a:p>
        </p:txBody>
      </p:sp>
      <p:sp>
        <p:nvSpPr>
          <p:cNvPr id="39" name="Line 18">
            <a:extLst>
              <a:ext uri="{FF2B5EF4-FFF2-40B4-BE49-F238E27FC236}">
                <a16:creationId xmlns:a16="http://schemas.microsoft.com/office/drawing/2014/main" id="{83CF48AB-EDAC-42CC-AF2D-A3E14254DD9A}"/>
              </a:ext>
            </a:extLst>
          </p:cNvPr>
          <p:cNvSpPr>
            <a:spLocks noChangeShapeType="1"/>
          </p:cNvSpPr>
          <p:nvPr/>
        </p:nvSpPr>
        <p:spPr bwMode="black">
          <a:xfrm>
            <a:off x="628651" y="1882498"/>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 name="Text Box 17">
            <a:extLst>
              <a:ext uri="{FF2B5EF4-FFF2-40B4-BE49-F238E27FC236}">
                <a16:creationId xmlns:a16="http://schemas.microsoft.com/office/drawing/2014/main" id="{8EB3A91F-09DB-4411-86E9-49FEB74C1D1D}"/>
              </a:ext>
            </a:extLst>
          </p:cNvPr>
          <p:cNvSpPr txBox="1">
            <a:spLocks noChangeArrowheads="1"/>
          </p:cNvSpPr>
          <p:nvPr/>
        </p:nvSpPr>
        <p:spPr bwMode="gray">
          <a:xfrm>
            <a:off x="2776806" y="1940865"/>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42" name="Text Box 17">
            <a:extLst>
              <a:ext uri="{FF2B5EF4-FFF2-40B4-BE49-F238E27FC236}">
                <a16:creationId xmlns:a16="http://schemas.microsoft.com/office/drawing/2014/main" id="{35DF8FE4-2E6F-451A-9CEB-CAEA9ED86BB9}"/>
              </a:ext>
            </a:extLst>
          </p:cNvPr>
          <p:cNvSpPr txBox="1">
            <a:spLocks noChangeArrowheads="1"/>
          </p:cNvSpPr>
          <p:nvPr/>
        </p:nvSpPr>
        <p:spPr bwMode="gray">
          <a:xfrm>
            <a:off x="5812853" y="1940865"/>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an offered load close to1</a:t>
            </a:r>
          </a:p>
        </p:txBody>
      </p:sp>
      <p:sp>
        <p:nvSpPr>
          <p:cNvPr id="43" name="Line 18">
            <a:extLst>
              <a:ext uri="{FF2B5EF4-FFF2-40B4-BE49-F238E27FC236}">
                <a16:creationId xmlns:a16="http://schemas.microsoft.com/office/drawing/2014/main" id="{F8BD1AC6-E27A-4064-AA47-4D5CFCB19625}"/>
              </a:ext>
            </a:extLst>
          </p:cNvPr>
          <p:cNvSpPr>
            <a:spLocks noChangeShapeType="1"/>
          </p:cNvSpPr>
          <p:nvPr/>
        </p:nvSpPr>
        <p:spPr bwMode="black">
          <a:xfrm>
            <a:off x="628651" y="2243612"/>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 name="Rectangle 6">
            <a:extLst>
              <a:ext uri="{FF2B5EF4-FFF2-40B4-BE49-F238E27FC236}">
                <a16:creationId xmlns:a16="http://schemas.microsoft.com/office/drawing/2014/main" id="{B6CC5F91-CD9C-4127-A22B-670B8C0F5632}"/>
              </a:ext>
            </a:extLst>
          </p:cNvPr>
          <p:cNvSpPr/>
          <p:nvPr/>
        </p:nvSpPr>
        <p:spPr>
          <a:xfrm>
            <a:off x="628650" y="3429000"/>
            <a:ext cx="8373267" cy="11742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3">
            <a:extLst>
              <a:ext uri="{FF2B5EF4-FFF2-40B4-BE49-F238E27FC236}">
                <a16:creationId xmlns:a16="http://schemas.microsoft.com/office/drawing/2014/main" id="{C4A365ED-90D4-447F-813D-9AEAE3C2A541}"/>
              </a:ext>
            </a:extLst>
          </p:cNvPr>
          <p:cNvSpPr/>
          <p:nvPr/>
        </p:nvSpPr>
        <p:spPr>
          <a:xfrm>
            <a:off x="628650" y="4583060"/>
            <a:ext cx="8373267" cy="11742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8">
            <a:extLst>
              <a:ext uri="{FF2B5EF4-FFF2-40B4-BE49-F238E27FC236}">
                <a16:creationId xmlns:a16="http://schemas.microsoft.com/office/drawing/2014/main" id="{DAB96E27-7F51-472A-9C1A-9A2B63BDC65B}"/>
              </a:ext>
            </a:extLst>
          </p:cNvPr>
          <p:cNvSpPr>
            <a:spLocks noGrp="1"/>
          </p:cNvSpPr>
          <p:nvPr>
            <p:ph type="sldNum" sz="quarter" idx="12"/>
          </p:nvPr>
        </p:nvSpPr>
        <p:spPr/>
        <p:txBody>
          <a:bodyPr/>
          <a:lstStyle/>
          <a:p>
            <a:fld id="{49BF2F59-D1D2-4BCF-82DA-B1F2608D3135}" type="slidenum">
              <a:rPr lang="zh-CN" altLang="en-US" smtClean="0"/>
              <a:pPr/>
              <a:t>27</a:t>
            </a:fld>
            <a:r>
              <a:rPr lang="en-US" altLang="zh-CN"/>
              <a:t>/51</a:t>
            </a:r>
            <a:endParaRPr lang="zh-CN" altLang="en-US" dirty="0"/>
          </a:p>
        </p:txBody>
      </p:sp>
    </p:spTree>
    <p:extLst>
      <p:ext uri="{BB962C8B-B14F-4D97-AF65-F5344CB8AC3E}">
        <p14:creationId xmlns:p14="http://schemas.microsoft.com/office/powerpoint/2010/main" val="332470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1000"/>
                                        <p:tgtEl>
                                          <p:spTgt spid="42"/>
                                        </p:tgtEl>
                                      </p:cBhvr>
                                    </p:animEffect>
                                    <p:anim calcmode="lin" valueType="num">
                                      <p:cBhvr>
                                        <p:cTn id="39" dur="1000" fill="hold"/>
                                        <p:tgtEl>
                                          <p:spTgt spid="42"/>
                                        </p:tgtEl>
                                        <p:attrNameLst>
                                          <p:attrName>ppt_x</p:attrName>
                                        </p:attrNameLst>
                                      </p:cBhvr>
                                      <p:tavLst>
                                        <p:tav tm="0">
                                          <p:val>
                                            <p:strVal val="#ppt_x"/>
                                          </p:val>
                                        </p:tav>
                                        <p:tav tm="100000">
                                          <p:val>
                                            <p:strVal val="#ppt_x"/>
                                          </p:val>
                                        </p:tav>
                                      </p:tavLst>
                                    </p:anim>
                                    <p:anim calcmode="lin" valueType="num">
                                      <p:cBhvr>
                                        <p:cTn id="4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xit" presetSubtype="0" fill="hold" grpId="0" nodeType="clickEffect">
                                  <p:stCondLst>
                                    <p:cond delay="0"/>
                                  </p:stCondLst>
                                  <p:childTnLst>
                                    <p:animEffect transition="out" filter="fade">
                                      <p:cBhvr>
                                        <p:cTn id="44" dur="1000"/>
                                        <p:tgtEl>
                                          <p:spTgt spid="7"/>
                                        </p:tgtEl>
                                      </p:cBhvr>
                                    </p:animEffect>
                                    <p:anim calcmode="lin" valueType="num">
                                      <p:cBhvr>
                                        <p:cTn id="45" dur="1000"/>
                                        <p:tgtEl>
                                          <p:spTgt spid="7"/>
                                        </p:tgtEl>
                                        <p:attrNameLst>
                                          <p:attrName>ppt_x</p:attrName>
                                        </p:attrNameLst>
                                      </p:cBhvr>
                                      <p:tavLst>
                                        <p:tav tm="0">
                                          <p:val>
                                            <p:strVal val="ppt_x"/>
                                          </p:val>
                                        </p:tav>
                                        <p:tav tm="100000">
                                          <p:val>
                                            <p:strVal val="ppt_x"/>
                                          </p:val>
                                        </p:tav>
                                      </p:tavLst>
                                    </p:anim>
                                    <p:anim calcmode="lin" valueType="num">
                                      <p:cBhvr>
                                        <p:cTn id="46" dur="1000"/>
                                        <p:tgtEl>
                                          <p:spTgt spid="7"/>
                                        </p:tgtEl>
                                        <p:attrNameLst>
                                          <p:attrName>ppt_y</p:attrName>
                                        </p:attrNameLst>
                                      </p:cBhvr>
                                      <p:tavLst>
                                        <p:tav tm="0">
                                          <p:val>
                                            <p:strVal val="ppt_y"/>
                                          </p:val>
                                        </p:tav>
                                        <p:tav tm="100000">
                                          <p:val>
                                            <p:strVal val="ppt_y+.1"/>
                                          </p:val>
                                        </p:tav>
                                      </p:tavLst>
                                    </p:anim>
                                    <p:set>
                                      <p:cBhvr>
                                        <p:cTn id="47" dur="1" fill="hold">
                                          <p:stCondLst>
                                            <p:cond delay="9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grpId="0" nodeType="clickEffect">
                                  <p:stCondLst>
                                    <p:cond delay="0"/>
                                  </p:stCondLst>
                                  <p:childTnLst>
                                    <p:animEffect transition="out" filter="fade">
                                      <p:cBhvr>
                                        <p:cTn id="51" dur="1000"/>
                                        <p:tgtEl>
                                          <p:spTgt spid="44"/>
                                        </p:tgtEl>
                                      </p:cBhvr>
                                    </p:animEffect>
                                    <p:anim calcmode="lin" valueType="num">
                                      <p:cBhvr>
                                        <p:cTn id="52" dur="1000"/>
                                        <p:tgtEl>
                                          <p:spTgt spid="44"/>
                                        </p:tgtEl>
                                        <p:attrNameLst>
                                          <p:attrName>ppt_x</p:attrName>
                                        </p:attrNameLst>
                                      </p:cBhvr>
                                      <p:tavLst>
                                        <p:tav tm="0">
                                          <p:val>
                                            <p:strVal val="ppt_x"/>
                                          </p:val>
                                        </p:tav>
                                        <p:tav tm="100000">
                                          <p:val>
                                            <p:strVal val="ppt_x"/>
                                          </p:val>
                                        </p:tav>
                                      </p:tavLst>
                                    </p:anim>
                                    <p:anim calcmode="lin" valueType="num">
                                      <p:cBhvr>
                                        <p:cTn id="53" dur="1000"/>
                                        <p:tgtEl>
                                          <p:spTgt spid="44"/>
                                        </p:tgtEl>
                                        <p:attrNameLst>
                                          <p:attrName>ppt_y</p:attrName>
                                        </p:attrNameLst>
                                      </p:cBhvr>
                                      <p:tavLst>
                                        <p:tav tm="0">
                                          <p:val>
                                            <p:strVal val="ppt_y"/>
                                          </p:val>
                                        </p:tav>
                                        <p:tav tm="100000">
                                          <p:val>
                                            <p:strVal val="ppt_y+.1"/>
                                          </p:val>
                                        </p:tav>
                                      </p:tavLst>
                                    </p:anim>
                                    <p:set>
                                      <p:cBhvr>
                                        <p:cTn id="54" dur="1" fill="hold">
                                          <p:stCondLst>
                                            <p:cond delay="999"/>
                                          </p:stCondLst>
                                        </p:cTn>
                                        <p:tgtEl>
                                          <p:spTgt spid="4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1000"/>
                                        <p:tgtEl>
                                          <p:spTgt spid="51"/>
                                        </p:tgtEl>
                                      </p:cBhvr>
                                    </p:animEffect>
                                    <p:anim calcmode="lin" valueType="num">
                                      <p:cBhvr>
                                        <p:cTn id="60" dur="1000" fill="hold"/>
                                        <p:tgtEl>
                                          <p:spTgt spid="51"/>
                                        </p:tgtEl>
                                        <p:attrNameLst>
                                          <p:attrName>ppt_x</p:attrName>
                                        </p:attrNameLst>
                                      </p:cBhvr>
                                      <p:tavLst>
                                        <p:tav tm="0">
                                          <p:val>
                                            <p:strVal val="#ppt_x"/>
                                          </p:val>
                                        </p:tav>
                                        <p:tav tm="100000">
                                          <p:val>
                                            <p:strVal val="#ppt_x"/>
                                          </p:val>
                                        </p:tav>
                                      </p:tavLst>
                                    </p:anim>
                                    <p:anim calcmode="lin" valueType="num">
                                      <p:cBhvr>
                                        <p:cTn id="61" dur="1000" fill="hold"/>
                                        <p:tgtEl>
                                          <p:spTgt spid="5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1000"/>
                                        <p:tgtEl>
                                          <p:spTgt spid="50"/>
                                        </p:tgtEl>
                                      </p:cBhvr>
                                    </p:animEffect>
                                    <p:anim calcmode="lin" valueType="num">
                                      <p:cBhvr>
                                        <p:cTn id="65" dur="1000" fill="hold"/>
                                        <p:tgtEl>
                                          <p:spTgt spid="50"/>
                                        </p:tgtEl>
                                        <p:attrNameLst>
                                          <p:attrName>ppt_x</p:attrName>
                                        </p:attrNameLst>
                                      </p:cBhvr>
                                      <p:tavLst>
                                        <p:tav tm="0">
                                          <p:val>
                                            <p:strVal val="#ppt_x"/>
                                          </p:val>
                                        </p:tav>
                                        <p:tav tm="100000">
                                          <p:val>
                                            <p:strVal val="#ppt_x"/>
                                          </p:val>
                                        </p:tav>
                                      </p:tavLst>
                                    </p:anim>
                                    <p:anim calcmode="lin" valueType="num">
                                      <p:cBhvr>
                                        <p:cTn id="66" dur="1000" fill="hold"/>
                                        <p:tgtEl>
                                          <p:spTgt spid="5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1000"/>
                                        <p:tgtEl>
                                          <p:spTgt spid="52"/>
                                        </p:tgtEl>
                                      </p:cBhvr>
                                    </p:animEffect>
                                    <p:anim calcmode="lin" valueType="num">
                                      <p:cBhvr>
                                        <p:cTn id="70" dur="1000" fill="hold"/>
                                        <p:tgtEl>
                                          <p:spTgt spid="52"/>
                                        </p:tgtEl>
                                        <p:attrNameLst>
                                          <p:attrName>ppt_x</p:attrName>
                                        </p:attrNameLst>
                                      </p:cBhvr>
                                      <p:tavLst>
                                        <p:tav tm="0">
                                          <p:val>
                                            <p:strVal val="#ppt_x"/>
                                          </p:val>
                                        </p:tav>
                                        <p:tav tm="100000">
                                          <p:val>
                                            <p:strVal val="#ppt_x"/>
                                          </p:val>
                                        </p:tav>
                                      </p:tavLst>
                                    </p:anim>
                                    <p:anim calcmode="lin" valueType="num">
                                      <p:cBhvr>
                                        <p:cTn id="71" dur="1000" fill="hold"/>
                                        <p:tgtEl>
                                          <p:spTgt spid="5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1000"/>
                                        <p:tgtEl>
                                          <p:spTgt spid="49"/>
                                        </p:tgtEl>
                                      </p:cBhvr>
                                    </p:animEffect>
                                    <p:anim calcmode="lin" valueType="num">
                                      <p:cBhvr>
                                        <p:cTn id="75" dur="1000" fill="hold"/>
                                        <p:tgtEl>
                                          <p:spTgt spid="49"/>
                                        </p:tgtEl>
                                        <p:attrNameLst>
                                          <p:attrName>ppt_x</p:attrName>
                                        </p:attrNameLst>
                                      </p:cBhvr>
                                      <p:tavLst>
                                        <p:tav tm="0">
                                          <p:val>
                                            <p:strVal val="#ppt_x"/>
                                          </p:val>
                                        </p:tav>
                                        <p:tav tm="100000">
                                          <p:val>
                                            <p:strVal val="#ppt_x"/>
                                          </p:val>
                                        </p:tav>
                                      </p:tavLst>
                                    </p:anim>
                                    <p:anim calcmode="lin" valueType="num">
                                      <p:cBhvr>
                                        <p:cTn id="7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33" grpId="0"/>
      <p:bldP spid="38" grpId="0"/>
      <p:bldP spid="39" grpId="0" animBg="1"/>
      <p:bldP spid="41" grpId="0"/>
      <p:bldP spid="42" grpId="0"/>
      <p:bldP spid="43" grpId="0" animBg="1"/>
      <p:bldP spid="7" grpId="0" animBg="1"/>
      <p:bldP spid="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659" y="85794"/>
            <a:ext cx="7616872" cy="1325563"/>
          </a:xfrm>
        </p:spPr>
        <p:txBody>
          <a:bodyPr>
            <a:normAutofit/>
          </a:bodyPr>
          <a:lstStyle/>
          <a:p>
            <a:r>
              <a:rPr lang="en-US" sz="3300" b="1" dirty="0">
                <a:latin typeface="+mj-lt"/>
              </a:rPr>
              <a:t>Mean Delay: </a:t>
            </a:r>
            <a:br>
              <a:rPr lang="en-US" sz="3300" b="1" dirty="0">
                <a:latin typeface="+mj-lt"/>
              </a:rPr>
            </a:br>
            <a:r>
              <a:rPr lang="en-US" sz="3300" b="1" dirty="0">
                <a:latin typeface="+mj-lt"/>
              </a:rPr>
              <a:t>QPS-SERENA vs. SERENA</a:t>
            </a:r>
          </a:p>
        </p:txBody>
      </p:sp>
      <p:sp>
        <p:nvSpPr>
          <p:cNvPr id="5" name="Footer Placeholder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E18BE4F0-464D-4B33-B742-07D5F11A819E}" type="datetime4">
              <a:rPr lang="en-US" altLang="zh-CN" smtClean="0"/>
              <a:t>April 23, 2020</a:t>
            </a:fld>
            <a:endParaRPr lang="zh-CN" altLang="en-US"/>
          </a:p>
        </p:txBody>
      </p:sp>
      <p:sp>
        <p:nvSpPr>
          <p:cNvPr id="34" name="Rectangle 33">
            <a:extLst>
              <a:ext uri="{FF2B5EF4-FFF2-40B4-BE49-F238E27FC236}">
                <a16:creationId xmlns:a16="http://schemas.microsoft.com/office/drawing/2014/main" id="{1B3BB76C-46FB-4136-9327-5EB01A659DB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35" name="Rectangle 34">
            <a:extLst>
              <a:ext uri="{FF2B5EF4-FFF2-40B4-BE49-F238E27FC236}">
                <a16:creationId xmlns:a16="http://schemas.microsoft.com/office/drawing/2014/main" id="{20B14846-08C5-4B3F-9DF6-332CF7B96F1A}"/>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6" name="Rectangle 35">
            <a:extLst>
              <a:ext uri="{FF2B5EF4-FFF2-40B4-BE49-F238E27FC236}">
                <a16:creationId xmlns:a16="http://schemas.microsoft.com/office/drawing/2014/main" id="{D5CA42B5-2F38-4CBA-BE09-88525832D3AB}"/>
              </a:ext>
            </a:extLst>
          </p:cNvPr>
          <p:cNvSpPr/>
          <p:nvPr/>
        </p:nvSpPr>
        <p:spPr>
          <a:xfrm>
            <a:off x="3781451" y="2387"/>
            <a:ext cx="791789"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a:t>
            </a:r>
            <a:endParaRPr lang="zh-CN" altLang="en-US" sz="1600" b="1" dirty="0"/>
          </a:p>
        </p:txBody>
      </p:sp>
      <p:sp>
        <p:nvSpPr>
          <p:cNvPr id="37" name="Rectangle 36">
            <a:extLst>
              <a:ext uri="{FF2B5EF4-FFF2-40B4-BE49-F238E27FC236}">
                <a16:creationId xmlns:a16="http://schemas.microsoft.com/office/drawing/2014/main" id="{7EC4D0C3-1F5D-4193-98B2-922B9983BCF2}"/>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pic>
        <p:nvPicPr>
          <p:cNvPr id="17" name="Picture 16">
            <a:extLst>
              <a:ext uri="{FF2B5EF4-FFF2-40B4-BE49-F238E27FC236}">
                <a16:creationId xmlns:a16="http://schemas.microsoft.com/office/drawing/2014/main" id="{BC9A0163-D889-4CC7-8067-A556817301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21595" y="2703936"/>
            <a:ext cx="9136188" cy="2785241"/>
          </a:xfrm>
          <a:prstGeom prst="rect">
            <a:avLst/>
          </a:prstGeom>
        </p:spPr>
      </p:pic>
      <p:sp>
        <p:nvSpPr>
          <p:cNvPr id="13" name="Rectangle 12">
            <a:extLst>
              <a:ext uri="{FF2B5EF4-FFF2-40B4-BE49-F238E27FC236}">
                <a16:creationId xmlns:a16="http://schemas.microsoft.com/office/drawing/2014/main" id="{D238A476-612E-41C4-BA7C-87963DB3059F}"/>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4" name="Rectangle 13">
            <a:extLst>
              <a:ext uri="{FF2B5EF4-FFF2-40B4-BE49-F238E27FC236}">
                <a16:creationId xmlns:a16="http://schemas.microsoft.com/office/drawing/2014/main" id="{165AF977-A32D-45AE-8A47-343422E43D2B}"/>
              </a:ext>
            </a:extLst>
          </p:cNvPr>
          <p:cNvSpPr>
            <a:spLocks noChangeArrowheads="1"/>
          </p:cNvSpPr>
          <p:nvPr/>
        </p:nvSpPr>
        <p:spPr bwMode="black">
          <a:xfrm>
            <a:off x="3575975" y="1513166"/>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15" name="Text Box 17">
            <a:extLst>
              <a:ext uri="{FF2B5EF4-FFF2-40B4-BE49-F238E27FC236}">
                <a16:creationId xmlns:a16="http://schemas.microsoft.com/office/drawing/2014/main" id="{5972C240-B103-45FA-86D4-86D5FDA65BAD}"/>
              </a:ext>
            </a:extLst>
          </p:cNvPr>
          <p:cNvSpPr txBox="1">
            <a:spLocks noChangeArrowheads="1"/>
          </p:cNvSpPr>
          <p:nvPr/>
        </p:nvSpPr>
        <p:spPr bwMode="gray">
          <a:xfrm>
            <a:off x="575187" y="1940865"/>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32X32 switch</a:t>
            </a:r>
          </a:p>
        </p:txBody>
      </p:sp>
      <p:sp>
        <p:nvSpPr>
          <p:cNvPr id="16" name="Line 18">
            <a:extLst>
              <a:ext uri="{FF2B5EF4-FFF2-40B4-BE49-F238E27FC236}">
                <a16:creationId xmlns:a16="http://schemas.microsoft.com/office/drawing/2014/main" id="{A6D0A7F9-CFE7-48E4-93FB-8565C5166C75}"/>
              </a:ext>
            </a:extLst>
          </p:cNvPr>
          <p:cNvSpPr>
            <a:spLocks noChangeShapeType="1"/>
          </p:cNvSpPr>
          <p:nvPr/>
        </p:nvSpPr>
        <p:spPr bwMode="black">
          <a:xfrm>
            <a:off x="628651" y="1882498"/>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 name="Text Box 17">
            <a:extLst>
              <a:ext uri="{FF2B5EF4-FFF2-40B4-BE49-F238E27FC236}">
                <a16:creationId xmlns:a16="http://schemas.microsoft.com/office/drawing/2014/main" id="{7E093093-2C1E-4B8D-8D24-D08FB7899A65}"/>
              </a:ext>
            </a:extLst>
          </p:cNvPr>
          <p:cNvSpPr txBox="1">
            <a:spLocks noChangeArrowheads="1"/>
          </p:cNvSpPr>
          <p:nvPr/>
        </p:nvSpPr>
        <p:spPr bwMode="gray">
          <a:xfrm>
            <a:off x="2847848" y="1940865"/>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20" name="Text Box 17">
            <a:extLst>
              <a:ext uri="{FF2B5EF4-FFF2-40B4-BE49-F238E27FC236}">
                <a16:creationId xmlns:a16="http://schemas.microsoft.com/office/drawing/2014/main" id="{C0214DCD-2AAA-4265-992C-7F1D6351C9EB}"/>
              </a:ext>
            </a:extLst>
          </p:cNvPr>
          <p:cNvSpPr txBox="1">
            <a:spLocks noChangeArrowheads="1"/>
          </p:cNvSpPr>
          <p:nvPr/>
        </p:nvSpPr>
        <p:spPr bwMode="gray">
          <a:xfrm>
            <a:off x="5900618" y="1944288"/>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loads from 0 to 1</a:t>
            </a:r>
          </a:p>
        </p:txBody>
      </p:sp>
      <p:sp>
        <p:nvSpPr>
          <p:cNvPr id="21" name="Line 18">
            <a:extLst>
              <a:ext uri="{FF2B5EF4-FFF2-40B4-BE49-F238E27FC236}">
                <a16:creationId xmlns:a16="http://schemas.microsoft.com/office/drawing/2014/main" id="{CABC9CCD-E489-4A44-944F-7579F48A47FB}"/>
              </a:ext>
            </a:extLst>
          </p:cNvPr>
          <p:cNvSpPr>
            <a:spLocks noChangeShapeType="1"/>
          </p:cNvSpPr>
          <p:nvPr/>
        </p:nvSpPr>
        <p:spPr bwMode="black">
          <a:xfrm>
            <a:off x="628651" y="2243612"/>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7" name="Picture 6" descr="A picture containing drawing&#10;&#10;Description automatically generated">
            <a:extLst>
              <a:ext uri="{FF2B5EF4-FFF2-40B4-BE49-F238E27FC236}">
                <a16:creationId xmlns:a16="http://schemas.microsoft.com/office/drawing/2014/main" id="{8D974D95-EE0E-4FA1-B1DF-9F7307BA3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812" y="2496443"/>
            <a:ext cx="4635374" cy="385771"/>
          </a:xfrm>
          <a:prstGeom prst="rect">
            <a:avLst/>
          </a:prstGeom>
        </p:spPr>
      </p:pic>
      <p:sp>
        <p:nvSpPr>
          <p:cNvPr id="8" name="TextBox 7">
            <a:extLst>
              <a:ext uri="{FF2B5EF4-FFF2-40B4-BE49-F238E27FC236}">
                <a16:creationId xmlns:a16="http://schemas.microsoft.com/office/drawing/2014/main" id="{7766485B-10F0-4212-9C8E-000CD3C3DD55}"/>
              </a:ext>
            </a:extLst>
          </p:cNvPr>
          <p:cNvSpPr txBox="1"/>
          <p:nvPr/>
        </p:nvSpPr>
        <p:spPr>
          <a:xfrm rot="10800000">
            <a:off x="0" y="3186819"/>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9" name="TextBox 8">
            <a:extLst>
              <a:ext uri="{FF2B5EF4-FFF2-40B4-BE49-F238E27FC236}">
                <a16:creationId xmlns:a16="http://schemas.microsoft.com/office/drawing/2014/main" id="{D1743AE8-17F3-44CC-87BE-BC4243E87FE0}"/>
              </a:ext>
            </a:extLst>
          </p:cNvPr>
          <p:cNvSpPr txBox="1"/>
          <p:nvPr/>
        </p:nvSpPr>
        <p:spPr>
          <a:xfrm>
            <a:off x="525289" y="5289122"/>
            <a:ext cx="8184267" cy="400110"/>
          </a:xfrm>
          <a:prstGeom prst="rect">
            <a:avLst/>
          </a:prstGeom>
          <a:solidFill>
            <a:schemeClr val="bg1"/>
          </a:solidFill>
        </p:spPr>
        <p:txBody>
          <a:bodyPr wrap="square" rtlCol="0">
            <a:spAutoFit/>
          </a:bodyPr>
          <a:lstStyle/>
          <a:p>
            <a:pPr algn="ctr"/>
            <a:r>
              <a:rPr lang="en-US" altLang="zh-CN" sz="2000" b="1" dirty="0"/>
              <a:t>Normalized Load</a:t>
            </a:r>
            <a:endParaRPr lang="zh-CN" altLang="en-US" sz="2000" b="1" dirty="0"/>
          </a:p>
        </p:txBody>
      </p:sp>
      <p:sp>
        <p:nvSpPr>
          <p:cNvPr id="22" name="Rounded Rectangle 17">
            <a:extLst>
              <a:ext uri="{FF2B5EF4-FFF2-40B4-BE49-F238E27FC236}">
                <a16:creationId xmlns:a16="http://schemas.microsoft.com/office/drawing/2014/main" id="{13D2CA81-DE8E-4E11-A086-93551A68525E}"/>
              </a:ext>
            </a:extLst>
          </p:cNvPr>
          <p:cNvSpPr/>
          <p:nvPr/>
        </p:nvSpPr>
        <p:spPr>
          <a:xfrm>
            <a:off x="807853" y="5622201"/>
            <a:ext cx="7772400" cy="5432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r>
              <a:rPr lang="en-US" sz="2400" dirty="0">
                <a:solidFill>
                  <a:prstClr val="white"/>
                </a:solidFill>
                <a:latin typeface="Verdana"/>
                <a:cs typeface="Verdana"/>
              </a:rPr>
              <a:t>QPS-SERENA is up to 1000x better than SERENA</a:t>
            </a:r>
          </a:p>
        </p:txBody>
      </p:sp>
      <p:sp>
        <p:nvSpPr>
          <p:cNvPr id="24" name="AutoShape 23">
            <a:extLst>
              <a:ext uri="{FF2B5EF4-FFF2-40B4-BE49-F238E27FC236}">
                <a16:creationId xmlns:a16="http://schemas.microsoft.com/office/drawing/2014/main" id="{D339A5AA-F6AA-40CA-9311-40A7134032DA}"/>
              </a:ext>
            </a:extLst>
          </p:cNvPr>
          <p:cNvSpPr>
            <a:spLocks/>
          </p:cNvSpPr>
          <p:nvPr/>
        </p:nvSpPr>
        <p:spPr bwMode="blackWhite">
          <a:xfrm>
            <a:off x="575187" y="2289178"/>
            <a:ext cx="8184269" cy="287597"/>
          </a:xfrm>
          <a:prstGeom prst="callout2">
            <a:avLst>
              <a:gd name="adj1" fmla="val 53364"/>
              <a:gd name="adj2" fmla="val -1254"/>
              <a:gd name="adj3" fmla="val 53363"/>
              <a:gd name="adj4" fmla="val -3644"/>
              <a:gd name="adj5" fmla="val 332521"/>
              <a:gd name="adj6" fmla="val -4477"/>
            </a:avLst>
          </a:prstGeom>
          <a:solidFill>
            <a:schemeClr val="tx1"/>
          </a:solidFill>
          <a:ln w="9525">
            <a:solidFill>
              <a:schemeClr val="tx1"/>
            </a:solidFill>
            <a:miter lim="800000"/>
            <a:headEnd type="diamond" w="med" len="med"/>
            <a:tailEnd/>
          </a:ln>
          <a:effectLst/>
        </p:spPr>
        <p:txBody>
          <a:bodyPr anchor="ctr"/>
          <a:lstStyle/>
          <a:p>
            <a:pPr eaLnBrk="0" hangingPunct="0"/>
            <a:r>
              <a:rPr lang="en-US" altLang="zh-CN" sz="1600" b="1" dirty="0">
                <a:solidFill>
                  <a:schemeClr val="bg1"/>
                </a:solidFill>
                <a:ea typeface="宋体" panose="02010600030101010101" pitchFamily="2" charset="-122"/>
                <a:cs typeface="Arial" panose="020B0604020202020204" pitchFamily="34" charset="0"/>
              </a:rPr>
              <a:t>average queueing delay measured in number of time slots or switching cycles</a:t>
            </a:r>
          </a:p>
        </p:txBody>
      </p:sp>
      <p:sp>
        <p:nvSpPr>
          <p:cNvPr id="11" name="Slide Number Placeholder 10">
            <a:extLst>
              <a:ext uri="{FF2B5EF4-FFF2-40B4-BE49-F238E27FC236}">
                <a16:creationId xmlns:a16="http://schemas.microsoft.com/office/drawing/2014/main" id="{53DEC0A8-B188-4A9A-ACE0-D15914CE4E3C}"/>
              </a:ext>
            </a:extLst>
          </p:cNvPr>
          <p:cNvSpPr>
            <a:spLocks noGrp="1"/>
          </p:cNvSpPr>
          <p:nvPr>
            <p:ph type="sldNum" sz="quarter" idx="12"/>
          </p:nvPr>
        </p:nvSpPr>
        <p:spPr/>
        <p:txBody>
          <a:bodyPr/>
          <a:lstStyle/>
          <a:p>
            <a:fld id="{49BF2F59-D1D2-4BCF-82DA-B1F2608D3135}" type="slidenum">
              <a:rPr lang="zh-CN" altLang="en-US" smtClean="0"/>
              <a:pPr/>
              <a:t>28</a:t>
            </a:fld>
            <a:r>
              <a:rPr lang="en-US" altLang="zh-CN"/>
              <a:t>/51</a:t>
            </a:r>
            <a:endParaRPr lang="zh-CN" altLang="en-US" dirty="0"/>
          </a:p>
        </p:txBody>
      </p:sp>
    </p:spTree>
    <p:extLst>
      <p:ext uri="{BB962C8B-B14F-4D97-AF65-F5344CB8AC3E}">
        <p14:creationId xmlns:p14="http://schemas.microsoft.com/office/powerpoint/2010/main" val="67434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mph" presetSubtype="0" autoRev="1" fill="hold" grpId="1" nodeType="clickEffect">
                                  <p:stCondLst>
                                    <p:cond delay="0"/>
                                  </p:stCondLst>
                                  <p:childTnLst>
                                    <p:animScale>
                                      <p:cBhvr>
                                        <p:cTn id="28" dur="2000" fill="hold"/>
                                        <p:tgtEl>
                                          <p:spTgt spid="9"/>
                                        </p:tgtEl>
                                      </p:cBhvr>
                                      <p:by x="150000" y="150000"/>
                                    </p:animScale>
                                  </p:childTnLst>
                                </p:cTn>
                              </p:par>
                            </p:childTnLst>
                          </p:cTn>
                        </p:par>
                      </p:childTnLst>
                    </p:cTn>
                  </p:par>
                  <p:par>
                    <p:cTn id="29" fill="hold">
                      <p:stCondLst>
                        <p:cond delay="indefinite"/>
                      </p:stCondLst>
                      <p:childTnLst>
                        <p:par>
                          <p:cTn id="30" fill="hold">
                            <p:stCondLst>
                              <p:cond delay="0"/>
                            </p:stCondLst>
                            <p:childTnLst>
                              <p:par>
                                <p:cTn id="31" presetID="6" presetClass="emph" presetSubtype="0" autoRev="1" fill="hold" grpId="1" nodeType="clickEffect">
                                  <p:stCondLst>
                                    <p:cond delay="0"/>
                                  </p:stCondLst>
                                  <p:childTnLst>
                                    <p:animScale>
                                      <p:cBhvr>
                                        <p:cTn id="32" dur="2000" fill="hold"/>
                                        <p:tgtEl>
                                          <p:spTgt spid="8"/>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22"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24BF643-601C-4752-85B3-63D3E5C726BD}"/>
              </a:ext>
            </a:extLst>
          </p:cNvPr>
          <p:cNvSpPr>
            <a:spLocks noGrp="1"/>
          </p:cNvSpPr>
          <p:nvPr>
            <p:ph type="dt" sz="half" idx="10"/>
          </p:nvPr>
        </p:nvSpPr>
        <p:spPr/>
        <p:txBody>
          <a:bodyPr/>
          <a:lstStyle/>
          <a:p>
            <a:fld id="{BC7569E8-4003-4CE0-82FB-490E43331B11}"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BAB9A671-311E-41C9-BAFA-A886911CFFBB}"/>
              </a:ext>
            </a:extLst>
          </p:cNvPr>
          <p:cNvSpPr>
            <a:spLocks noGrp="1"/>
          </p:cNvSpPr>
          <p:nvPr>
            <p:ph type="ftr" sz="quarter" idx="11"/>
          </p:nvPr>
        </p:nvSpPr>
        <p:spPr/>
        <p:txBody>
          <a:bodyPr/>
          <a:lstStyle/>
          <a:p>
            <a:r>
              <a:rPr lang="sv-SE" altLang="zh-CN"/>
              <a:t>Defense @ GaTech</a:t>
            </a:r>
            <a:endParaRPr lang="zh-CN" altLang="en-US"/>
          </a:p>
        </p:txBody>
      </p:sp>
      <p:sp>
        <p:nvSpPr>
          <p:cNvPr id="8" name="Isosceles Triangle 7">
            <a:extLst>
              <a:ext uri="{FF2B5EF4-FFF2-40B4-BE49-F238E27FC236}">
                <a16:creationId xmlns:a16="http://schemas.microsoft.com/office/drawing/2014/main" id="{E35AFE8D-C324-432E-9B61-EF856F880075}"/>
              </a:ext>
            </a:extLst>
          </p:cNvPr>
          <p:cNvSpPr/>
          <p:nvPr/>
        </p:nvSpPr>
        <p:spPr>
          <a:xfrm>
            <a:off x="4265268" y="5088548"/>
            <a:ext cx="722119" cy="1130505"/>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CE5D4CB-C1EC-45E9-BB92-82478798C553}"/>
              </a:ext>
            </a:extLst>
          </p:cNvPr>
          <p:cNvGrpSpPr/>
          <p:nvPr/>
        </p:nvGrpSpPr>
        <p:grpSpPr>
          <a:xfrm rot="600000">
            <a:off x="385419" y="3599114"/>
            <a:ext cx="8410620" cy="1614241"/>
            <a:chOff x="318744" y="2589464"/>
            <a:chExt cx="8410620" cy="1614241"/>
          </a:xfrm>
        </p:grpSpPr>
        <p:sp>
          <p:nvSpPr>
            <p:cNvPr id="10" name="Rectangle 9">
              <a:extLst>
                <a:ext uri="{FF2B5EF4-FFF2-40B4-BE49-F238E27FC236}">
                  <a16:creationId xmlns:a16="http://schemas.microsoft.com/office/drawing/2014/main" id="{5CEEE39D-A296-4D0E-B85E-998A7128A216}"/>
                </a:ext>
              </a:extLst>
            </p:cNvPr>
            <p:cNvSpPr/>
            <p:nvPr/>
          </p:nvSpPr>
          <p:spPr>
            <a:xfrm>
              <a:off x="907541" y="4002956"/>
              <a:ext cx="7306056" cy="20074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2D8ACE7-A814-43A8-8F4C-9DEA1DF759D9}"/>
                </a:ext>
              </a:extLst>
            </p:cNvPr>
            <p:cNvGrpSpPr/>
            <p:nvPr/>
          </p:nvGrpSpPr>
          <p:grpSpPr>
            <a:xfrm>
              <a:off x="907541" y="3353194"/>
              <a:ext cx="1504414" cy="629221"/>
              <a:chOff x="4825014" y="3389095"/>
              <a:chExt cx="1109708" cy="319756"/>
            </a:xfrm>
          </p:grpSpPr>
          <p:sp>
            <p:nvSpPr>
              <p:cNvPr id="18" name="Flowchart: Magnetic Disk 17">
                <a:extLst>
                  <a:ext uri="{FF2B5EF4-FFF2-40B4-BE49-F238E27FC236}">
                    <a16:creationId xmlns:a16="http://schemas.microsoft.com/office/drawing/2014/main" id="{54A0ABE4-3BAE-493A-883E-F968AB686CD3}"/>
                  </a:ext>
                </a:extLst>
              </p:cNvPr>
              <p:cNvSpPr/>
              <p:nvPr/>
            </p:nvSpPr>
            <p:spPr>
              <a:xfrm>
                <a:off x="5069150" y="3389095"/>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F437E9EE-8CBF-43C6-8513-8D3DA9926A04}"/>
                  </a:ext>
                </a:extLst>
              </p:cNvPr>
              <p:cNvSpPr/>
              <p:nvPr/>
            </p:nvSpPr>
            <p:spPr>
              <a:xfrm>
                <a:off x="4825014" y="3538917"/>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A7421B1D-F9FA-4CDB-84EB-9369ADA48011}"/>
                  </a:ext>
                </a:extLst>
              </p:cNvPr>
              <p:cNvSpPr/>
              <p:nvPr/>
            </p:nvSpPr>
            <p:spPr>
              <a:xfrm>
                <a:off x="5357674" y="3540159"/>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0485964-B17C-413A-9BCA-7933881E646F}"/>
                </a:ext>
              </a:extLst>
            </p:cNvPr>
            <p:cNvGrpSpPr/>
            <p:nvPr/>
          </p:nvGrpSpPr>
          <p:grpSpPr>
            <a:xfrm>
              <a:off x="6709183" y="3362242"/>
              <a:ext cx="1504414" cy="629221"/>
              <a:chOff x="7498672" y="3397606"/>
              <a:chExt cx="1109708" cy="319756"/>
            </a:xfrm>
          </p:grpSpPr>
          <p:sp>
            <p:nvSpPr>
              <p:cNvPr id="15" name="Flowchart: Magnetic Disk 14">
                <a:extLst>
                  <a:ext uri="{FF2B5EF4-FFF2-40B4-BE49-F238E27FC236}">
                    <a16:creationId xmlns:a16="http://schemas.microsoft.com/office/drawing/2014/main" id="{58EE3A0B-208F-4047-ABD0-B796E6D8617A}"/>
                  </a:ext>
                </a:extLst>
              </p:cNvPr>
              <p:cNvSpPr/>
              <p:nvPr/>
            </p:nvSpPr>
            <p:spPr>
              <a:xfrm>
                <a:off x="7742808" y="3397606"/>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60F89FAF-FFA5-4197-87E8-6B5940834121}"/>
                  </a:ext>
                </a:extLst>
              </p:cNvPr>
              <p:cNvSpPr/>
              <p:nvPr/>
            </p:nvSpPr>
            <p:spPr>
              <a:xfrm>
                <a:off x="7498672" y="3547428"/>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0118D923-E030-462F-808C-145E8854F57A}"/>
                  </a:ext>
                </a:extLst>
              </p:cNvPr>
              <p:cNvSpPr/>
              <p:nvPr/>
            </p:nvSpPr>
            <p:spPr>
              <a:xfrm>
                <a:off x="8031332" y="3548670"/>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9E2A3B9-157E-4798-92F8-E22959A6751F}"/>
                </a:ext>
              </a:extLst>
            </p:cNvPr>
            <p:cNvSpPr txBox="1"/>
            <p:nvPr/>
          </p:nvSpPr>
          <p:spPr>
            <a:xfrm>
              <a:off x="318744" y="2589464"/>
              <a:ext cx="2742183" cy="707886"/>
            </a:xfrm>
            <a:prstGeom prst="rect">
              <a:avLst/>
            </a:prstGeom>
            <a:noFill/>
          </p:spPr>
          <p:txBody>
            <a:bodyPr wrap="square" rtlCol="0">
              <a:spAutoFit/>
            </a:bodyPr>
            <a:lstStyle/>
            <a:p>
              <a:pPr algn="ctr"/>
              <a:r>
                <a:rPr lang="en-US" sz="2000" dirty="0"/>
                <a:t>Quality of the matching</a:t>
              </a:r>
            </a:p>
          </p:txBody>
        </p:sp>
        <p:sp>
          <p:nvSpPr>
            <p:cNvPr id="14" name="TextBox 13">
              <a:extLst>
                <a:ext uri="{FF2B5EF4-FFF2-40B4-BE49-F238E27FC236}">
                  <a16:creationId xmlns:a16="http://schemas.microsoft.com/office/drawing/2014/main" id="{87F31DD0-9874-4704-B6F0-BB26849CFF70}"/>
                </a:ext>
              </a:extLst>
            </p:cNvPr>
            <p:cNvSpPr txBox="1"/>
            <p:nvPr/>
          </p:nvSpPr>
          <p:spPr>
            <a:xfrm>
              <a:off x="5987181" y="2591744"/>
              <a:ext cx="2742183" cy="707886"/>
            </a:xfrm>
            <a:prstGeom prst="rect">
              <a:avLst/>
            </a:prstGeom>
            <a:noFill/>
          </p:spPr>
          <p:txBody>
            <a:bodyPr wrap="square" rtlCol="0">
              <a:spAutoFit/>
            </a:bodyPr>
            <a:lstStyle/>
            <a:p>
              <a:pPr algn="ctr"/>
              <a:r>
                <a:rPr lang="en-US" sz="2000" dirty="0"/>
                <a:t>Time to compute the matching</a:t>
              </a:r>
            </a:p>
          </p:txBody>
        </p:sp>
      </p:grpSp>
      <p:sp>
        <p:nvSpPr>
          <p:cNvPr id="25" name="Flowchart: Magnetic Disk 56">
            <a:extLst>
              <a:ext uri="{FF2B5EF4-FFF2-40B4-BE49-F238E27FC236}">
                <a16:creationId xmlns:a16="http://schemas.microsoft.com/office/drawing/2014/main" id="{E50368BB-EA2E-4998-9643-4324A30B5AD3}"/>
              </a:ext>
            </a:extLst>
          </p:cNvPr>
          <p:cNvSpPr/>
          <p:nvPr/>
        </p:nvSpPr>
        <p:spPr>
          <a:xfrm>
            <a:off x="6871041" y="3480984"/>
            <a:ext cx="577048" cy="218094"/>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02">
            <a:extLst>
              <a:ext uri="{FF2B5EF4-FFF2-40B4-BE49-F238E27FC236}">
                <a16:creationId xmlns:a16="http://schemas.microsoft.com/office/drawing/2014/main" id="{A70FFB65-168E-4FFA-A107-FC418425F7DE}"/>
              </a:ext>
            </a:extLst>
          </p:cNvPr>
          <p:cNvSpPr/>
          <p:nvPr/>
        </p:nvSpPr>
        <p:spPr>
          <a:xfrm>
            <a:off x="6145582" y="3565322"/>
            <a:ext cx="726234" cy="1222003"/>
          </a:xfrm>
          <a:custGeom>
            <a:avLst/>
            <a:gdLst>
              <a:gd name="connsiteX0" fmla="*/ 481869 w 726234"/>
              <a:gd name="connsiteY0" fmla="*/ 1222003 h 1222003"/>
              <a:gd name="connsiteX1" fmla="*/ 631641 w 726234"/>
              <a:gd name="connsiteY1" fmla="*/ 1222003 h 1222003"/>
              <a:gd name="connsiteX2" fmla="*/ 174441 w 726234"/>
              <a:gd name="connsiteY2" fmla="*/ 1206238 h 1222003"/>
              <a:gd name="connsiteX3" fmla="*/ 111379 w 726234"/>
              <a:gd name="connsiteY3" fmla="*/ 1190472 h 1222003"/>
              <a:gd name="connsiteX4" fmla="*/ 79848 w 726234"/>
              <a:gd name="connsiteY4" fmla="*/ 1166824 h 1222003"/>
              <a:gd name="connsiteX5" fmla="*/ 56200 w 726234"/>
              <a:gd name="connsiteY5" fmla="*/ 1158941 h 1222003"/>
              <a:gd name="connsiteX6" fmla="*/ 40434 w 726234"/>
              <a:gd name="connsiteY6" fmla="*/ 1135293 h 1222003"/>
              <a:gd name="connsiteX7" fmla="*/ 16786 w 726234"/>
              <a:gd name="connsiteY7" fmla="*/ 1119527 h 1222003"/>
              <a:gd name="connsiteX8" fmla="*/ 8903 w 726234"/>
              <a:gd name="connsiteY8" fmla="*/ 1095879 h 1222003"/>
              <a:gd name="connsiteX9" fmla="*/ 8903 w 726234"/>
              <a:gd name="connsiteY9" fmla="*/ 772686 h 1222003"/>
              <a:gd name="connsiteX10" fmla="*/ 16786 w 726234"/>
              <a:gd name="connsiteY10" fmla="*/ 646562 h 1222003"/>
              <a:gd name="connsiteX11" fmla="*/ 24669 w 726234"/>
              <a:gd name="connsiteY11" fmla="*/ 488906 h 1222003"/>
              <a:gd name="connsiteX12" fmla="*/ 32551 w 726234"/>
              <a:gd name="connsiteY12" fmla="*/ 457375 h 1222003"/>
              <a:gd name="connsiteX13" fmla="*/ 48317 w 726234"/>
              <a:gd name="connsiteY13" fmla="*/ 378548 h 1222003"/>
              <a:gd name="connsiteX14" fmla="*/ 71965 w 726234"/>
              <a:gd name="connsiteY14" fmla="*/ 307603 h 1222003"/>
              <a:gd name="connsiteX15" fmla="*/ 87731 w 726234"/>
              <a:gd name="connsiteY15" fmla="*/ 260306 h 1222003"/>
              <a:gd name="connsiteX16" fmla="*/ 95613 w 726234"/>
              <a:gd name="connsiteY16" fmla="*/ 220893 h 1222003"/>
              <a:gd name="connsiteX17" fmla="*/ 103496 w 726234"/>
              <a:gd name="connsiteY17" fmla="*/ 31706 h 1222003"/>
              <a:gd name="connsiteX18" fmla="*/ 150793 w 726234"/>
              <a:gd name="connsiteY18" fmla="*/ 15941 h 1222003"/>
              <a:gd name="connsiteX19" fmla="*/ 308448 w 726234"/>
              <a:gd name="connsiteY19" fmla="*/ 175 h 1222003"/>
              <a:gd name="connsiteX20" fmla="*/ 560696 w 726234"/>
              <a:gd name="connsiteY20" fmla="*/ 8058 h 1222003"/>
              <a:gd name="connsiteX21" fmla="*/ 694703 w 726234"/>
              <a:gd name="connsiteY21" fmla="*/ 175 h 1222003"/>
              <a:gd name="connsiteX22" fmla="*/ 718351 w 726234"/>
              <a:gd name="connsiteY22" fmla="*/ 175 h 1222003"/>
              <a:gd name="connsiteX23" fmla="*/ 726234 w 726234"/>
              <a:gd name="connsiteY23" fmla="*/ 175 h 122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6234" h="1222003">
                <a:moveTo>
                  <a:pt x="481869" y="1222003"/>
                </a:moveTo>
                <a:lnTo>
                  <a:pt x="631641" y="1222003"/>
                </a:lnTo>
                <a:cubicBezTo>
                  <a:pt x="479241" y="1216748"/>
                  <a:pt x="326652" y="1215463"/>
                  <a:pt x="174441" y="1206238"/>
                </a:cubicBezTo>
                <a:cubicBezTo>
                  <a:pt x="152813" y="1204927"/>
                  <a:pt x="111379" y="1190472"/>
                  <a:pt x="111379" y="1190472"/>
                </a:cubicBezTo>
                <a:cubicBezTo>
                  <a:pt x="100869" y="1182589"/>
                  <a:pt x="91255" y="1173342"/>
                  <a:pt x="79848" y="1166824"/>
                </a:cubicBezTo>
                <a:cubicBezTo>
                  <a:pt x="72634" y="1162702"/>
                  <a:pt x="62688" y="1164132"/>
                  <a:pt x="56200" y="1158941"/>
                </a:cubicBezTo>
                <a:cubicBezTo>
                  <a:pt x="48802" y="1153023"/>
                  <a:pt x="47133" y="1141992"/>
                  <a:pt x="40434" y="1135293"/>
                </a:cubicBezTo>
                <a:cubicBezTo>
                  <a:pt x="33735" y="1128594"/>
                  <a:pt x="24669" y="1124782"/>
                  <a:pt x="16786" y="1119527"/>
                </a:cubicBezTo>
                <a:cubicBezTo>
                  <a:pt x="14158" y="1111644"/>
                  <a:pt x="10166" y="1104091"/>
                  <a:pt x="8903" y="1095879"/>
                </a:cubicBezTo>
                <a:cubicBezTo>
                  <a:pt x="-8248" y="984402"/>
                  <a:pt x="3743" y="893936"/>
                  <a:pt x="8903" y="772686"/>
                </a:cubicBezTo>
                <a:cubicBezTo>
                  <a:pt x="10694" y="730601"/>
                  <a:pt x="14449" y="688621"/>
                  <a:pt x="16786" y="646562"/>
                </a:cubicBezTo>
                <a:cubicBezTo>
                  <a:pt x="19705" y="594025"/>
                  <a:pt x="20300" y="541342"/>
                  <a:pt x="24669" y="488906"/>
                </a:cubicBezTo>
                <a:cubicBezTo>
                  <a:pt x="25569" y="478110"/>
                  <a:pt x="30281" y="467968"/>
                  <a:pt x="32551" y="457375"/>
                </a:cubicBezTo>
                <a:cubicBezTo>
                  <a:pt x="38166" y="431174"/>
                  <a:pt x="39844" y="403969"/>
                  <a:pt x="48317" y="378548"/>
                </a:cubicBezTo>
                <a:lnTo>
                  <a:pt x="71965" y="307603"/>
                </a:lnTo>
                <a:cubicBezTo>
                  <a:pt x="71966" y="307599"/>
                  <a:pt x="87730" y="260309"/>
                  <a:pt x="87731" y="260306"/>
                </a:cubicBezTo>
                <a:lnTo>
                  <a:pt x="95613" y="220893"/>
                </a:lnTo>
                <a:cubicBezTo>
                  <a:pt x="98241" y="157831"/>
                  <a:pt x="87087" y="92653"/>
                  <a:pt x="103496" y="31706"/>
                </a:cubicBezTo>
                <a:cubicBezTo>
                  <a:pt x="107816" y="15659"/>
                  <a:pt x="134671" y="19972"/>
                  <a:pt x="150793" y="15941"/>
                </a:cubicBezTo>
                <a:cubicBezTo>
                  <a:pt x="223190" y="-2159"/>
                  <a:pt x="171511" y="8734"/>
                  <a:pt x="308448" y="175"/>
                </a:cubicBezTo>
                <a:cubicBezTo>
                  <a:pt x="392531" y="2803"/>
                  <a:pt x="476572" y="8058"/>
                  <a:pt x="560696" y="8058"/>
                </a:cubicBezTo>
                <a:cubicBezTo>
                  <a:pt x="605442" y="8058"/>
                  <a:pt x="650013" y="2410"/>
                  <a:pt x="694703" y="175"/>
                </a:cubicBezTo>
                <a:cubicBezTo>
                  <a:pt x="702576" y="-219"/>
                  <a:pt x="710468" y="175"/>
                  <a:pt x="718351" y="175"/>
                </a:cubicBezTo>
                <a:lnTo>
                  <a:pt x="726234" y="175"/>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inus Sign 32">
            <a:extLst>
              <a:ext uri="{FF2B5EF4-FFF2-40B4-BE49-F238E27FC236}">
                <a16:creationId xmlns:a16="http://schemas.microsoft.com/office/drawing/2014/main" id="{458BDC16-C000-43F4-BB3F-C9885D084001}"/>
              </a:ext>
            </a:extLst>
          </p:cNvPr>
          <p:cNvSpPr/>
          <p:nvPr/>
        </p:nvSpPr>
        <p:spPr>
          <a:xfrm>
            <a:off x="5569309" y="3847149"/>
            <a:ext cx="591207" cy="383319"/>
          </a:xfrm>
          <a:prstGeom prst="mathMinu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F357F8DB-35A1-4CDA-92DF-C3F8B293DC18}"/>
              </a:ext>
            </a:extLst>
          </p:cNvPr>
          <p:cNvSpPr txBox="1"/>
          <p:nvPr/>
        </p:nvSpPr>
        <p:spPr>
          <a:xfrm>
            <a:off x="2686050" y="2430576"/>
            <a:ext cx="3994142"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t>New O(1) algorithm</a:t>
            </a:r>
          </a:p>
          <a:p>
            <a:pPr marL="342900" indent="-342900">
              <a:buFont typeface="Arial" panose="020B0604020202020204" pitchFamily="34" charset="0"/>
              <a:buChar char="•"/>
            </a:pPr>
            <a:r>
              <a:rPr lang="en-US" altLang="zh-CN" sz="2400" b="1" dirty="0"/>
              <a:t>Same performance as maximal matchings</a:t>
            </a:r>
            <a:endParaRPr lang="zh-CN" altLang="en-US" sz="2400" b="1" dirty="0"/>
          </a:p>
        </p:txBody>
      </p:sp>
      <p:sp>
        <p:nvSpPr>
          <p:cNvPr id="29" name="Rectangle 28">
            <a:extLst>
              <a:ext uri="{FF2B5EF4-FFF2-40B4-BE49-F238E27FC236}">
                <a16:creationId xmlns:a16="http://schemas.microsoft.com/office/drawing/2014/main" id="{BB80662A-71DA-4BAC-948A-5C81472E7B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34" name="Rectangle 33">
            <a:extLst>
              <a:ext uri="{FF2B5EF4-FFF2-40B4-BE49-F238E27FC236}">
                <a16:creationId xmlns:a16="http://schemas.microsoft.com/office/drawing/2014/main" id="{D3DE1F9B-8CE6-4450-B4E9-93A788E88FD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35" name="Rectangle 34">
            <a:extLst>
              <a:ext uri="{FF2B5EF4-FFF2-40B4-BE49-F238E27FC236}">
                <a16:creationId xmlns:a16="http://schemas.microsoft.com/office/drawing/2014/main" id="{05AEA367-80BB-4DFB-9352-0A5E4624A5FC}"/>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36" name="Rectangle 35">
            <a:extLst>
              <a:ext uri="{FF2B5EF4-FFF2-40B4-BE49-F238E27FC236}">
                <a16:creationId xmlns:a16="http://schemas.microsoft.com/office/drawing/2014/main" id="{BBE9A483-AD53-49EF-B6B0-F6BD8BC8FFCE}"/>
              </a:ext>
            </a:extLst>
          </p:cNvPr>
          <p:cNvSpPr/>
          <p:nvPr/>
        </p:nvSpPr>
        <p:spPr>
          <a:xfrm>
            <a:off x="4572774" y="2387"/>
            <a:ext cx="644327"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QPS-r</a:t>
            </a:r>
            <a:endParaRPr lang="zh-CN" altLang="en-US" sz="1600" b="1" dirty="0"/>
          </a:p>
        </p:txBody>
      </p:sp>
      <p:sp>
        <p:nvSpPr>
          <p:cNvPr id="27" name="Title 1">
            <a:extLst>
              <a:ext uri="{FF2B5EF4-FFF2-40B4-BE49-F238E27FC236}">
                <a16:creationId xmlns:a16="http://schemas.microsoft.com/office/drawing/2014/main" id="{DE53F581-D1CD-4D14-9C17-3097DFC2A298}"/>
              </a:ext>
            </a:extLst>
          </p:cNvPr>
          <p:cNvSpPr txBox="1">
            <a:spLocks/>
          </p:cNvSpPr>
          <p:nvPr/>
        </p:nvSpPr>
        <p:spPr>
          <a:xfrm>
            <a:off x="0" y="1247442"/>
            <a:ext cx="7395262" cy="1050384"/>
          </a:xfrm>
          <a:prstGeom prst="rect">
            <a:avLst/>
          </a:prstGeom>
          <a:solidFill>
            <a:srgbClr val="FF6600"/>
          </a:solidFill>
        </p:spPr>
        <p:txBody>
          <a:bodyPr vert="horz" lIns="91440" tIns="45720" rIns="91440" bIns="45720" rtlCol="0" anchor="ctr">
            <a:normAutofit/>
          </a:bodyPr>
          <a:lstStyle>
            <a:lvl1pPr algn="l" defTabSz="457200" rtl="0" eaLnBrk="1" latinLnBrk="0" hangingPunct="1">
              <a:spcBef>
                <a:spcPct val="0"/>
              </a:spcBef>
              <a:buNone/>
              <a:defRPr sz="3200" b="1" kern="1200">
                <a:solidFill>
                  <a:schemeClr val="tx1"/>
                </a:solidFill>
                <a:latin typeface="Segoe UI Light"/>
                <a:ea typeface="+mj-ea"/>
                <a:cs typeface="Segoe UI Light"/>
              </a:defRPr>
            </a:lvl1pPr>
          </a:lstStyle>
          <a:p>
            <a:pPr algn="ctr"/>
            <a:r>
              <a:rPr lang="en-US" sz="2800" dirty="0">
                <a:latin typeface="Segoe UI Symbol"/>
                <a:cs typeface="Segoe UI Symbol"/>
              </a:rPr>
              <a:t>QPS-r: A Cost-Effective Iterative Switching Algorithm for Input-Queued Switches</a:t>
            </a:r>
          </a:p>
        </p:txBody>
      </p:sp>
      <p:sp>
        <p:nvSpPr>
          <p:cNvPr id="28" name="Folded Corner 6">
            <a:extLst>
              <a:ext uri="{FF2B5EF4-FFF2-40B4-BE49-F238E27FC236}">
                <a16:creationId xmlns:a16="http://schemas.microsoft.com/office/drawing/2014/main" id="{1B0D2C5A-269C-4A45-905D-7CAB4261D718}"/>
              </a:ext>
            </a:extLst>
          </p:cNvPr>
          <p:cNvSpPr/>
          <p:nvPr/>
        </p:nvSpPr>
        <p:spPr>
          <a:xfrm>
            <a:off x="278" y="412604"/>
            <a:ext cx="3548679" cy="347953"/>
          </a:xfrm>
          <a:prstGeom prst="foldedCorner">
            <a:avLst>
              <a:gd name="adj" fmla="val 41668"/>
            </a:avLst>
          </a:prstGeom>
          <a:solidFill>
            <a:srgbClr val="008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prstClr val="white"/>
                </a:solidFill>
                <a:cs typeface="Segoe UI Light"/>
              </a:rPr>
              <a:t>&gt;50% t</a:t>
            </a:r>
            <a:r>
              <a:rPr kumimoji="0" lang="en-US" sz="2000" b="0" i="0" u="none" strike="noStrike" kern="0" cap="none" spc="0" normalizeH="0" baseline="0" noProof="0" dirty="0" err="1">
                <a:ln>
                  <a:noFill/>
                </a:ln>
                <a:solidFill>
                  <a:prstClr val="white"/>
                </a:solidFill>
                <a:effectLst/>
                <a:uLnTx/>
                <a:uFillTx/>
                <a:ea typeface="+mn-ea"/>
                <a:cs typeface="Segoe UI Light"/>
              </a:rPr>
              <a:t>hroughput</a:t>
            </a:r>
            <a:endParaRPr kumimoji="0" lang="en-US" sz="2000" b="0" i="0" u="none" strike="noStrike" kern="0" cap="none" spc="0" normalizeH="0" baseline="0" noProof="0" dirty="0">
              <a:ln>
                <a:noFill/>
              </a:ln>
              <a:solidFill>
                <a:prstClr val="white"/>
              </a:solidFill>
              <a:effectLst/>
              <a:uLnTx/>
              <a:uFillTx/>
              <a:ea typeface="+mn-ea"/>
              <a:cs typeface="Segoe UI Light"/>
            </a:endParaRPr>
          </a:p>
        </p:txBody>
      </p:sp>
      <p:sp>
        <p:nvSpPr>
          <p:cNvPr id="30" name="Folded Corner 8">
            <a:extLst>
              <a:ext uri="{FF2B5EF4-FFF2-40B4-BE49-F238E27FC236}">
                <a16:creationId xmlns:a16="http://schemas.microsoft.com/office/drawing/2014/main" id="{612F02B4-9D13-4D0A-87D2-84968745BBAC}"/>
              </a:ext>
            </a:extLst>
          </p:cNvPr>
          <p:cNvSpPr/>
          <p:nvPr/>
        </p:nvSpPr>
        <p:spPr>
          <a:xfrm>
            <a:off x="-5988" y="823908"/>
            <a:ext cx="3554946" cy="374532"/>
          </a:xfrm>
          <a:prstGeom prst="foldedCorner">
            <a:avLst>
              <a:gd name="adj" fmla="val 4166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cs typeface="Segoe UI Light"/>
              </a:rPr>
              <a:t>order-optimal delay bound</a:t>
            </a:r>
          </a:p>
        </p:txBody>
      </p:sp>
      <p:sp>
        <p:nvSpPr>
          <p:cNvPr id="31" name="Rectangle 30">
            <a:extLst>
              <a:ext uri="{FF2B5EF4-FFF2-40B4-BE49-F238E27FC236}">
                <a16:creationId xmlns:a16="http://schemas.microsoft.com/office/drawing/2014/main" id="{748A2978-4133-4D76-B779-C055263298AF}"/>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38" name="Rectangle 178">
            <a:extLst>
              <a:ext uri="{FF2B5EF4-FFF2-40B4-BE49-F238E27FC236}">
                <a16:creationId xmlns:a16="http://schemas.microsoft.com/office/drawing/2014/main" id="{8EAF23CE-0E05-42FD-8300-513CEF309014}"/>
              </a:ext>
            </a:extLst>
          </p:cNvPr>
          <p:cNvSpPr>
            <a:spLocks noChangeArrowheads="1"/>
          </p:cNvSpPr>
          <p:nvPr/>
        </p:nvSpPr>
        <p:spPr bwMode="gray">
          <a:xfrm flipH="1">
            <a:off x="3580915" y="823908"/>
            <a:ext cx="45719" cy="374532"/>
          </a:xfrm>
          <a:prstGeom prst="rect">
            <a:avLst/>
          </a:prstGeom>
          <a:solidFill>
            <a:srgbClr val="FF0000"/>
          </a:solidFill>
          <a:ln>
            <a:noFill/>
          </a:ln>
          <a:effectLst/>
        </p:spPr>
        <p:txBody>
          <a:bodyPr wrap="none" anchor="ctr"/>
          <a:lstStyle/>
          <a:p>
            <a:endParaRPr lang="zh-CN" altLang="en-US"/>
          </a:p>
        </p:txBody>
      </p:sp>
      <p:sp>
        <p:nvSpPr>
          <p:cNvPr id="39" name="Rectangle 177">
            <a:extLst>
              <a:ext uri="{FF2B5EF4-FFF2-40B4-BE49-F238E27FC236}">
                <a16:creationId xmlns:a16="http://schemas.microsoft.com/office/drawing/2014/main" id="{C16F7313-5E4B-4B1B-A582-CB68A5564B3F}"/>
              </a:ext>
            </a:extLst>
          </p:cNvPr>
          <p:cNvSpPr>
            <a:spLocks noChangeArrowheads="1"/>
          </p:cNvSpPr>
          <p:nvPr/>
        </p:nvSpPr>
        <p:spPr bwMode="auto">
          <a:xfrm>
            <a:off x="3597018" y="751482"/>
            <a:ext cx="2479649" cy="523220"/>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zh-CN" sz="1400" dirty="0">
                <a:solidFill>
                  <a:srgbClr val="000000"/>
                </a:solidFill>
                <a:ea typeface="宋体" panose="02010600030101010101" pitchFamily="2" charset="-122"/>
              </a:rPr>
              <a:t>delay bound is independent of switch size</a:t>
            </a:r>
          </a:p>
        </p:txBody>
      </p:sp>
      <p:sp>
        <p:nvSpPr>
          <p:cNvPr id="21" name="Slide Number Placeholder 20">
            <a:extLst>
              <a:ext uri="{FF2B5EF4-FFF2-40B4-BE49-F238E27FC236}">
                <a16:creationId xmlns:a16="http://schemas.microsoft.com/office/drawing/2014/main" id="{ACD70554-C79D-45E2-AB0E-1E2C2573DD87}"/>
              </a:ext>
            </a:extLst>
          </p:cNvPr>
          <p:cNvSpPr>
            <a:spLocks noGrp="1"/>
          </p:cNvSpPr>
          <p:nvPr>
            <p:ph type="sldNum" sz="quarter" idx="12"/>
          </p:nvPr>
        </p:nvSpPr>
        <p:spPr/>
        <p:txBody>
          <a:bodyPr/>
          <a:lstStyle/>
          <a:p>
            <a:fld id="{25711CE1-5A3A-4555-AFFF-2018F0E14892}" type="slidenum">
              <a:rPr lang="zh-CN" altLang="en-US" smtClean="0"/>
              <a:pPr/>
              <a:t>29</a:t>
            </a:fld>
            <a:r>
              <a:rPr lang="en-US" altLang="zh-CN"/>
              <a:t>/51</a:t>
            </a:r>
            <a:endParaRPr lang="zh-CN" altLang="en-US" dirty="0"/>
          </a:p>
        </p:txBody>
      </p:sp>
    </p:spTree>
    <p:extLst>
      <p:ext uri="{BB962C8B-B14F-4D97-AF65-F5344CB8AC3E}">
        <p14:creationId xmlns:p14="http://schemas.microsoft.com/office/powerpoint/2010/main" val="79204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3"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t>Crossbar Scheduling: Definition</a:t>
            </a:r>
            <a:endParaRPr lang="en-US" b="1" dirty="0">
              <a:latin typeface="+mn-lt"/>
            </a:endParaRP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cxnSp>
        <p:nvCxnSpPr>
          <p:cNvPr id="9" name="Straight Connector 8"/>
          <p:cNvCxnSpPr/>
          <p:nvPr/>
        </p:nvCxnSpPr>
        <p:spPr>
          <a:xfrm flipH="1">
            <a:off x="4850523" y="2200955"/>
            <a:ext cx="1144" cy="2996524"/>
          </a:xfrm>
          <a:prstGeom prst="line">
            <a:avLst/>
          </a:prstGeom>
          <a:ln w="28575">
            <a:solidFill>
              <a:srgbClr val="E3F1FF"/>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5303519" y="2629992"/>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5303519" y="3121157"/>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5303519" y="4688039"/>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N</a:t>
            </a:r>
          </a:p>
        </p:txBody>
      </p:sp>
      <p:grpSp>
        <p:nvGrpSpPr>
          <p:cNvPr id="143" name="Group 142"/>
          <p:cNvGrpSpPr/>
          <p:nvPr/>
        </p:nvGrpSpPr>
        <p:grpSpPr>
          <a:xfrm>
            <a:off x="5789022" y="3924709"/>
            <a:ext cx="91440" cy="352695"/>
            <a:chOff x="7097486" y="2049280"/>
            <a:chExt cx="91440" cy="352695"/>
          </a:xfrm>
        </p:grpSpPr>
        <p:sp>
          <p:nvSpPr>
            <p:cNvPr id="144" name="Oval 14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Rounded Corners 146"/>
          <p:cNvSpPr/>
          <p:nvPr/>
        </p:nvSpPr>
        <p:spPr>
          <a:xfrm>
            <a:off x="7560839" y="2607162"/>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7560839" y="309832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7560839" y="466520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N</a:t>
            </a:r>
          </a:p>
        </p:txBody>
      </p:sp>
      <p:grpSp>
        <p:nvGrpSpPr>
          <p:cNvPr id="150" name="Group 149"/>
          <p:cNvGrpSpPr/>
          <p:nvPr/>
        </p:nvGrpSpPr>
        <p:grpSpPr>
          <a:xfrm>
            <a:off x="8046343" y="3901879"/>
            <a:ext cx="91440" cy="352695"/>
            <a:chOff x="7097486" y="2049280"/>
            <a:chExt cx="91440" cy="352695"/>
          </a:xfrm>
        </p:grpSpPr>
        <p:sp>
          <p:nvSpPr>
            <p:cNvPr id="151" name="Oval 15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Rounded Corners 23"/>
          <p:cNvSpPr/>
          <p:nvPr/>
        </p:nvSpPr>
        <p:spPr>
          <a:xfrm>
            <a:off x="6457950" y="2629992"/>
            <a:ext cx="1040130" cy="238673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691718" y="3330970"/>
            <a:ext cx="572593"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
        <p:nvSpPr>
          <p:cNvPr id="38" name="Speech Bubble: Rectangle 37"/>
          <p:cNvSpPr/>
          <p:nvPr/>
        </p:nvSpPr>
        <p:spPr>
          <a:xfrm>
            <a:off x="5834742" y="1856241"/>
            <a:ext cx="2602606" cy="619882"/>
          </a:xfrm>
          <a:prstGeom prst="wedgeRectCallout">
            <a:avLst>
              <a:gd name="adj1" fmla="val -4769"/>
              <a:gd name="adj2" fmla="val 72844"/>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Which input connects to which output?</a:t>
            </a:r>
          </a:p>
        </p:txBody>
      </p:sp>
      <p:sp>
        <p:nvSpPr>
          <p:cNvPr id="44" name="TextBox 43"/>
          <p:cNvSpPr txBox="1"/>
          <p:nvPr/>
        </p:nvSpPr>
        <p:spPr>
          <a:xfrm>
            <a:off x="1410962" y="5249206"/>
            <a:ext cx="6637709" cy="954107"/>
          </a:xfrm>
          <a:prstGeom prst="rect">
            <a:avLst/>
          </a:prstGeom>
          <a:solidFill>
            <a:srgbClr val="FFC000">
              <a:alpha val="75000"/>
            </a:srgbClr>
          </a:solidFill>
        </p:spPr>
        <p:txBody>
          <a:bodyPr wrap="square" rtlCol="0">
            <a:spAutoFit/>
          </a:bodyPr>
          <a:lstStyle/>
          <a:p>
            <a:r>
              <a:rPr lang="en-US" sz="2000" b="1" dirty="0"/>
              <a:t>During each switching cycle, or time slot</a:t>
            </a:r>
          </a:p>
          <a:p>
            <a:pPr marL="285750" indent="-285750">
              <a:buFont typeface="Arial" panose="020B0604020202020204" pitchFamily="34" charset="0"/>
              <a:buChar char="•"/>
            </a:pPr>
            <a:r>
              <a:rPr lang="en-US" dirty="0"/>
              <a:t>Each input can only connect to a single output</a:t>
            </a:r>
          </a:p>
          <a:p>
            <a:pPr marL="285750" indent="-285750">
              <a:buFont typeface="Arial" panose="020B0604020202020204" pitchFamily="34" charset="0"/>
              <a:buChar char="•"/>
            </a:pPr>
            <a:r>
              <a:rPr lang="en-US" dirty="0"/>
              <a:t>Each output can only be connected by a single input</a:t>
            </a:r>
          </a:p>
        </p:txBody>
      </p:sp>
      <p:grpSp>
        <p:nvGrpSpPr>
          <p:cNvPr id="88" name="Group 87"/>
          <p:cNvGrpSpPr/>
          <p:nvPr/>
        </p:nvGrpSpPr>
        <p:grpSpPr>
          <a:xfrm>
            <a:off x="348566" y="2318564"/>
            <a:ext cx="4385073" cy="2691948"/>
            <a:chOff x="2520826" y="1930228"/>
            <a:chExt cx="4385073" cy="2691948"/>
          </a:xfrm>
        </p:grpSpPr>
        <p:sp>
          <p:nvSpPr>
            <p:cNvPr id="89" name="Arrow: Right 88"/>
            <p:cNvSpPr/>
            <p:nvPr/>
          </p:nvSpPr>
          <p:spPr>
            <a:xfrm>
              <a:off x="4080951" y="2517356"/>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p:cNvSpPr/>
            <p:nvPr/>
          </p:nvSpPr>
          <p:spPr>
            <a:xfrm>
              <a:off x="4089289" y="4098387"/>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96" name="Rectangle 95"/>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1"/>
              <a:endCxn id="97"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893188"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701709"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510230"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 idx="1"/>
              <a:endCxn id="10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890998"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699519"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3633674" y="2515182"/>
              <a:ext cx="45719" cy="198119"/>
              <a:chOff x="6348549" y="1950720"/>
              <a:chExt cx="45719" cy="198119"/>
            </a:xfrm>
          </p:grpSpPr>
          <p:sp>
            <p:nvSpPr>
              <p:cNvPr id="158" name="Oval 15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110" name="TextBox 109"/>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nvGrpSpPr>
            <p:cNvPr id="111" name="Group 110"/>
            <p:cNvGrpSpPr/>
            <p:nvPr/>
          </p:nvGrpSpPr>
          <p:grpSpPr>
            <a:xfrm>
              <a:off x="2520826" y="3788814"/>
              <a:ext cx="1562315" cy="833362"/>
              <a:chOff x="1954760" y="3753978"/>
              <a:chExt cx="1562315" cy="833362"/>
            </a:xfrm>
          </p:grpSpPr>
          <p:sp>
            <p:nvSpPr>
              <p:cNvPr id="127" name="Rectangle 126"/>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a:stCxn id="128" idx="1"/>
                <a:endCxn id="128"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327122" y="384740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stCxn id="132" idx="1"/>
                <a:endCxn id="132"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324932"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3147192"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3067608" y="4069520"/>
                <a:ext cx="45719" cy="198119"/>
                <a:chOff x="6348549" y="1950720"/>
                <a:chExt cx="45719" cy="198119"/>
              </a:xfrm>
            </p:grpSpPr>
            <p:sp>
              <p:nvSpPr>
                <p:cNvPr id="155" name="Oval 15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139" name="TextBox 13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140" name="Rectangle 139"/>
              <p:cNvSpPr/>
              <p:nvPr/>
            </p:nvSpPr>
            <p:spPr>
              <a:xfrm>
                <a:off x="2969453"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2791714"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113" name="TextBox 112"/>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114" name="Group 113"/>
            <p:cNvGrpSpPr/>
            <p:nvPr/>
          </p:nvGrpSpPr>
          <p:grpSpPr>
            <a:xfrm>
              <a:off x="3299477" y="3181893"/>
              <a:ext cx="91440" cy="352695"/>
              <a:chOff x="7097486" y="2049280"/>
              <a:chExt cx="91440" cy="352695"/>
            </a:xfrm>
          </p:grpSpPr>
          <p:sp>
            <p:nvSpPr>
              <p:cNvPr id="123" name="Oval 12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Arrow: Right 114"/>
            <p:cNvSpPr/>
            <p:nvPr/>
          </p:nvSpPr>
          <p:spPr>
            <a:xfrm>
              <a:off x="5989233" y="2544601"/>
              <a:ext cx="916666" cy="2414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p:cNvSpPr/>
            <p:nvPr/>
          </p:nvSpPr>
          <p:spPr>
            <a:xfrm>
              <a:off x="5989233" y="4108348"/>
              <a:ext cx="916666" cy="241497"/>
            </a:xfrm>
            <a:prstGeom prst="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118" name="TextBox 117"/>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119" name="Group 118"/>
            <p:cNvGrpSpPr/>
            <p:nvPr/>
          </p:nvGrpSpPr>
          <p:grpSpPr>
            <a:xfrm>
              <a:off x="6318477" y="3184955"/>
              <a:ext cx="91440" cy="352695"/>
              <a:chOff x="7097486" y="2049280"/>
              <a:chExt cx="91440" cy="352695"/>
            </a:xfrm>
          </p:grpSpPr>
          <p:sp>
            <p:nvSpPr>
              <p:cNvPr id="120" name="Oval 11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Date Placeholder 2"/>
          <p:cNvSpPr>
            <a:spLocks noGrp="1"/>
          </p:cNvSpPr>
          <p:nvPr>
            <p:ph type="dt" sz="half" idx="10"/>
          </p:nvPr>
        </p:nvSpPr>
        <p:spPr/>
        <p:txBody>
          <a:bodyPr/>
          <a:lstStyle/>
          <a:p>
            <a:fld id="{D11941BD-EAE3-4057-8DB8-360D082D523A}" type="datetime4">
              <a:rPr lang="en-US" altLang="zh-CN" smtClean="0"/>
              <a:t>April 23, 2020</a:t>
            </a:fld>
            <a:endParaRPr lang="zh-CN" altLang="en-US"/>
          </a:p>
        </p:txBody>
      </p:sp>
      <p:sp>
        <p:nvSpPr>
          <p:cNvPr id="87" name="Rectangle 86">
            <a:extLst>
              <a:ext uri="{FF2B5EF4-FFF2-40B4-BE49-F238E27FC236}">
                <a16:creationId xmlns:a16="http://schemas.microsoft.com/office/drawing/2014/main" id="{40C54500-EBB9-4F51-8760-433C27521CD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92" name="Rectangle 91">
            <a:extLst>
              <a:ext uri="{FF2B5EF4-FFF2-40B4-BE49-F238E27FC236}">
                <a16:creationId xmlns:a16="http://schemas.microsoft.com/office/drawing/2014/main" id="{FC9E76B3-A0E7-49D9-A1AE-ACA81602E15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93" name="Rectangle 92">
            <a:extLst>
              <a:ext uri="{FF2B5EF4-FFF2-40B4-BE49-F238E27FC236}">
                <a16:creationId xmlns:a16="http://schemas.microsoft.com/office/drawing/2014/main" id="{1780C10A-F983-49A4-9AB5-D486C958CBF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4" name="Rectangle 93">
            <a:extLst>
              <a:ext uri="{FF2B5EF4-FFF2-40B4-BE49-F238E27FC236}">
                <a16:creationId xmlns:a16="http://schemas.microsoft.com/office/drawing/2014/main" id="{5CEFC1BC-6AC8-4D01-9136-2B16DCED1E6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85" name="Rectangle 84">
            <a:extLst>
              <a:ext uri="{FF2B5EF4-FFF2-40B4-BE49-F238E27FC236}">
                <a16:creationId xmlns:a16="http://schemas.microsoft.com/office/drawing/2014/main" id="{4E1611AB-515F-44FD-8965-3B5AEAB4D4A5}"/>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8" name="Slide Number Placeholder 7">
            <a:extLst>
              <a:ext uri="{FF2B5EF4-FFF2-40B4-BE49-F238E27FC236}">
                <a16:creationId xmlns:a16="http://schemas.microsoft.com/office/drawing/2014/main" id="{7594CF69-C745-497B-BEBF-553593196AAF}"/>
              </a:ext>
            </a:extLst>
          </p:cNvPr>
          <p:cNvSpPr>
            <a:spLocks noGrp="1"/>
          </p:cNvSpPr>
          <p:nvPr>
            <p:ph type="sldNum" sz="quarter" idx="12"/>
          </p:nvPr>
        </p:nvSpPr>
        <p:spPr/>
        <p:txBody>
          <a:bodyPr/>
          <a:lstStyle/>
          <a:p>
            <a:fld id="{25711CE1-5A3A-4555-AFFF-2018F0E14892}" type="slidenum">
              <a:rPr lang="zh-CN" altLang="en-US" smtClean="0"/>
              <a:pPr/>
              <a:t>3</a:t>
            </a:fld>
            <a:r>
              <a:rPr lang="en-US" altLang="zh-CN"/>
              <a:t>/51</a:t>
            </a:r>
            <a:endParaRPr lang="zh-CN" altLang="en-US" dirty="0"/>
          </a:p>
        </p:txBody>
      </p:sp>
    </p:spTree>
    <p:extLst>
      <p:ext uri="{BB962C8B-B14F-4D97-AF65-F5344CB8AC3E}">
        <p14:creationId xmlns:p14="http://schemas.microsoft.com/office/powerpoint/2010/main" val="4049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fill="hold"/>
                                        <p:tgtEl>
                                          <p:spTgt spid="141"/>
                                        </p:tgtEl>
                                        <p:attrNameLst>
                                          <p:attrName>ppt_x</p:attrName>
                                        </p:attrNameLst>
                                      </p:cBhvr>
                                      <p:tavLst>
                                        <p:tav tm="0">
                                          <p:val>
                                            <p:strVal val="#ppt_x"/>
                                          </p:val>
                                        </p:tav>
                                        <p:tav tm="100000">
                                          <p:val>
                                            <p:strVal val="#ppt_x"/>
                                          </p:val>
                                        </p:tav>
                                      </p:tavLst>
                                    </p:anim>
                                    <p:anim calcmode="lin" valueType="num">
                                      <p:cBhvr additive="base">
                                        <p:cTn id="12" dur="500" fill="hold"/>
                                        <p:tgtEl>
                                          <p:spTgt spid="14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
                                        </p:tgtEl>
                                        <p:attrNameLst>
                                          <p:attrName>style.visibility</p:attrName>
                                        </p:attrNameLst>
                                      </p:cBhvr>
                                      <p:to>
                                        <p:strVal val="visible"/>
                                      </p:to>
                                    </p:set>
                                    <p:anim calcmode="lin" valueType="num">
                                      <p:cBhvr additive="base">
                                        <p:cTn id="15" dur="500" fill="hold"/>
                                        <p:tgtEl>
                                          <p:spTgt spid="143"/>
                                        </p:tgtEl>
                                        <p:attrNameLst>
                                          <p:attrName>ppt_x</p:attrName>
                                        </p:attrNameLst>
                                      </p:cBhvr>
                                      <p:tavLst>
                                        <p:tav tm="0">
                                          <p:val>
                                            <p:strVal val="#ppt_x"/>
                                          </p:val>
                                        </p:tav>
                                        <p:tav tm="100000">
                                          <p:val>
                                            <p:strVal val="#ppt_x"/>
                                          </p:val>
                                        </p:tav>
                                      </p:tavLst>
                                    </p:anim>
                                    <p:anim calcmode="lin" valueType="num">
                                      <p:cBhvr additive="base">
                                        <p:cTn id="16" dur="500" fill="hold"/>
                                        <p:tgtEl>
                                          <p:spTgt spid="1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2"/>
                                        </p:tgtEl>
                                        <p:attrNameLst>
                                          <p:attrName>style.visibility</p:attrName>
                                        </p:attrNameLst>
                                      </p:cBhvr>
                                      <p:to>
                                        <p:strVal val="visible"/>
                                      </p:to>
                                    </p:set>
                                    <p:anim calcmode="lin" valueType="num">
                                      <p:cBhvr additive="base">
                                        <p:cTn id="19" dur="500" fill="hold"/>
                                        <p:tgtEl>
                                          <p:spTgt spid="142"/>
                                        </p:tgtEl>
                                        <p:attrNameLst>
                                          <p:attrName>ppt_x</p:attrName>
                                        </p:attrNameLst>
                                      </p:cBhvr>
                                      <p:tavLst>
                                        <p:tav tm="0">
                                          <p:val>
                                            <p:strVal val="#ppt_x"/>
                                          </p:val>
                                        </p:tav>
                                        <p:tav tm="100000">
                                          <p:val>
                                            <p:strVal val="#ppt_x"/>
                                          </p:val>
                                        </p:tav>
                                      </p:tavLst>
                                    </p:anim>
                                    <p:anim calcmode="lin" valueType="num">
                                      <p:cBhvr additive="base">
                                        <p:cTn id="20" dur="500" fill="hold"/>
                                        <p:tgtEl>
                                          <p:spTgt spid="1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9"/>
                                        </p:tgtEl>
                                        <p:attrNameLst>
                                          <p:attrName>style.visibility</p:attrName>
                                        </p:attrNameLst>
                                      </p:cBhvr>
                                      <p:to>
                                        <p:strVal val="visible"/>
                                      </p:to>
                                    </p:set>
                                    <p:anim calcmode="lin" valueType="num">
                                      <p:cBhvr additive="base">
                                        <p:cTn id="23" dur="500" fill="hold"/>
                                        <p:tgtEl>
                                          <p:spTgt spid="149"/>
                                        </p:tgtEl>
                                        <p:attrNameLst>
                                          <p:attrName>ppt_x</p:attrName>
                                        </p:attrNameLst>
                                      </p:cBhvr>
                                      <p:tavLst>
                                        <p:tav tm="0">
                                          <p:val>
                                            <p:strVal val="#ppt_x"/>
                                          </p:val>
                                        </p:tav>
                                        <p:tav tm="100000">
                                          <p:val>
                                            <p:strVal val="#ppt_x"/>
                                          </p:val>
                                        </p:tav>
                                      </p:tavLst>
                                    </p:anim>
                                    <p:anim calcmode="lin" valueType="num">
                                      <p:cBhvr additive="base">
                                        <p:cTn id="24" dur="500" fill="hold"/>
                                        <p:tgtEl>
                                          <p:spTgt spid="1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anim calcmode="lin" valueType="num">
                                      <p:cBhvr additive="base">
                                        <p:cTn id="27" dur="500" fill="hold"/>
                                        <p:tgtEl>
                                          <p:spTgt spid="150"/>
                                        </p:tgtEl>
                                        <p:attrNameLst>
                                          <p:attrName>ppt_x</p:attrName>
                                        </p:attrNameLst>
                                      </p:cBhvr>
                                      <p:tavLst>
                                        <p:tav tm="0">
                                          <p:val>
                                            <p:strVal val="#ppt_x"/>
                                          </p:val>
                                        </p:tav>
                                        <p:tav tm="100000">
                                          <p:val>
                                            <p:strVal val="#ppt_x"/>
                                          </p:val>
                                        </p:tav>
                                      </p:tavLst>
                                    </p:anim>
                                    <p:anim calcmode="lin" valueType="num">
                                      <p:cBhvr additive="base">
                                        <p:cTn id="28" dur="500" fill="hold"/>
                                        <p:tgtEl>
                                          <p:spTgt spid="1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anim calcmode="lin" valueType="num">
                                      <p:cBhvr additive="base">
                                        <p:cTn id="31" dur="500" fill="hold"/>
                                        <p:tgtEl>
                                          <p:spTgt spid="148"/>
                                        </p:tgtEl>
                                        <p:attrNameLst>
                                          <p:attrName>ppt_x</p:attrName>
                                        </p:attrNameLst>
                                      </p:cBhvr>
                                      <p:tavLst>
                                        <p:tav tm="0">
                                          <p:val>
                                            <p:strVal val="#ppt_x"/>
                                          </p:val>
                                        </p:tav>
                                        <p:tav tm="100000">
                                          <p:val>
                                            <p:strVal val="#ppt_x"/>
                                          </p:val>
                                        </p:tav>
                                      </p:tavLst>
                                    </p:anim>
                                    <p:anim calcmode="lin" valueType="num">
                                      <p:cBhvr additive="base">
                                        <p:cTn id="32" dur="500" fill="hold"/>
                                        <p:tgtEl>
                                          <p:spTgt spid="14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7"/>
                                        </p:tgtEl>
                                        <p:attrNameLst>
                                          <p:attrName>style.visibility</p:attrName>
                                        </p:attrNameLst>
                                      </p:cBhvr>
                                      <p:to>
                                        <p:strVal val="visible"/>
                                      </p:to>
                                    </p:set>
                                    <p:anim calcmode="lin" valueType="num">
                                      <p:cBhvr additive="base">
                                        <p:cTn id="35" dur="500" fill="hold"/>
                                        <p:tgtEl>
                                          <p:spTgt spid="147"/>
                                        </p:tgtEl>
                                        <p:attrNameLst>
                                          <p:attrName>ppt_x</p:attrName>
                                        </p:attrNameLst>
                                      </p:cBhvr>
                                      <p:tavLst>
                                        <p:tav tm="0">
                                          <p:val>
                                            <p:strVal val="#ppt_x"/>
                                          </p:val>
                                        </p:tav>
                                        <p:tav tm="100000">
                                          <p:val>
                                            <p:strVal val="#ppt_x"/>
                                          </p:val>
                                        </p:tav>
                                      </p:tavLst>
                                    </p:anim>
                                    <p:anim calcmode="lin" valueType="num">
                                      <p:cBhvr additive="base">
                                        <p:cTn id="36" dur="500" fill="hold"/>
                                        <p:tgtEl>
                                          <p:spTgt spid="14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1" grpId="0" animBg="1"/>
      <p:bldP spid="142" grpId="0" animBg="1"/>
      <p:bldP spid="147" grpId="0" animBg="1"/>
      <p:bldP spid="148" grpId="0" animBg="1"/>
      <p:bldP spid="149" grpId="0" animBg="1"/>
      <p:bldP spid="24" grpId="0" animBg="1"/>
      <p:bldP spid="26" grpId="0"/>
      <p:bldP spid="38" grpId="0" animBg="1"/>
      <p:bldP spid="4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6F86-8B91-419F-8AC6-0F2A7B531EBB}"/>
              </a:ext>
            </a:extLst>
          </p:cNvPr>
          <p:cNvSpPr>
            <a:spLocks noGrp="1"/>
          </p:cNvSpPr>
          <p:nvPr>
            <p:ph type="title"/>
          </p:nvPr>
        </p:nvSpPr>
        <p:spPr/>
        <p:txBody>
          <a:bodyPr/>
          <a:lstStyle/>
          <a:p>
            <a:r>
              <a:rPr lang="en-US" altLang="zh-CN" b="1" dirty="0"/>
              <a:t>QPS-r: Overview</a:t>
            </a:r>
            <a:endParaRPr lang="zh-CN" altLang="en-US" b="1" dirty="0"/>
          </a:p>
        </p:txBody>
      </p:sp>
      <p:sp>
        <p:nvSpPr>
          <p:cNvPr id="3" name="Date Placeholder 2">
            <a:extLst>
              <a:ext uri="{FF2B5EF4-FFF2-40B4-BE49-F238E27FC236}">
                <a16:creationId xmlns:a16="http://schemas.microsoft.com/office/drawing/2014/main" id="{695F0D54-4FF6-4AF1-8B7F-9EBD04DF98ED}"/>
              </a:ext>
            </a:extLst>
          </p:cNvPr>
          <p:cNvSpPr>
            <a:spLocks noGrp="1"/>
          </p:cNvSpPr>
          <p:nvPr>
            <p:ph type="dt" sz="half" idx="10"/>
          </p:nvPr>
        </p:nvSpPr>
        <p:spPr/>
        <p:txBody>
          <a:bodyPr/>
          <a:lstStyle/>
          <a:p>
            <a:fld id="{830C77FC-2C1D-46F4-B146-F85BE87A61C5}"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45FAF669-C13D-4234-B355-0C1BFD777DCB}"/>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61FAF32D-AFC5-416F-86BB-8BB68CF4C158}"/>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9CB8E386-31D4-45B0-8436-7173B28454A5}"/>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7578A250-6309-4992-9DD8-49D2B0B342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4B570C43-CD1C-4B7C-9008-8D2FE74EA2E2}"/>
              </a:ext>
            </a:extLst>
          </p:cNvPr>
          <p:cNvSpPr/>
          <p:nvPr/>
        </p:nvSpPr>
        <p:spPr>
          <a:xfrm>
            <a:off x="4572774" y="2387"/>
            <a:ext cx="644327"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QPS-r</a:t>
            </a:r>
            <a:endParaRPr lang="zh-CN" altLang="en-US" sz="1600" b="1" dirty="0"/>
          </a:p>
        </p:txBody>
      </p:sp>
      <p:grpSp>
        <p:nvGrpSpPr>
          <p:cNvPr id="10" name="Group 9">
            <a:extLst>
              <a:ext uri="{FF2B5EF4-FFF2-40B4-BE49-F238E27FC236}">
                <a16:creationId xmlns:a16="http://schemas.microsoft.com/office/drawing/2014/main" id="{87C7B1F6-EFF5-4633-A71F-673C73897B81}"/>
              </a:ext>
            </a:extLst>
          </p:cNvPr>
          <p:cNvGrpSpPr/>
          <p:nvPr/>
        </p:nvGrpSpPr>
        <p:grpSpPr>
          <a:xfrm>
            <a:off x="364984" y="1641517"/>
            <a:ext cx="8380745" cy="2318193"/>
            <a:chOff x="364984" y="1641517"/>
            <a:chExt cx="8380745" cy="2318193"/>
          </a:xfrm>
        </p:grpSpPr>
        <p:sp>
          <p:nvSpPr>
            <p:cNvPr id="60" name="Rectangle: Rounded Corners 59">
              <a:extLst>
                <a:ext uri="{FF2B5EF4-FFF2-40B4-BE49-F238E27FC236}">
                  <a16:creationId xmlns:a16="http://schemas.microsoft.com/office/drawing/2014/main" id="{5251EFCD-6FB0-49FA-ACE2-FE8958E1D818}"/>
                </a:ext>
              </a:extLst>
            </p:cNvPr>
            <p:cNvSpPr/>
            <p:nvPr/>
          </p:nvSpPr>
          <p:spPr>
            <a:xfrm>
              <a:off x="364984" y="1641517"/>
              <a:ext cx="8380745" cy="2318193"/>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41">
              <a:extLst>
                <a:ext uri="{FF2B5EF4-FFF2-40B4-BE49-F238E27FC236}">
                  <a16:creationId xmlns:a16="http://schemas.microsoft.com/office/drawing/2014/main" id="{08612714-43DA-46AE-AB5D-732CB2A0B994}"/>
                </a:ext>
              </a:extLst>
            </p:cNvPr>
            <p:cNvSpPr>
              <a:spLocks noChangeArrowheads="1"/>
            </p:cNvSpPr>
            <p:nvPr/>
          </p:nvSpPr>
          <p:spPr bwMode="gray">
            <a:xfrm>
              <a:off x="483943" y="2833920"/>
              <a:ext cx="8081108" cy="619125"/>
            </a:xfrm>
            <a:prstGeom prst="rect">
              <a:avLst/>
            </a:prstGeom>
            <a:solidFill>
              <a:schemeClr val="accent4">
                <a:lumMod val="20000"/>
                <a:lumOff val="80000"/>
              </a:schemeClr>
            </a:solidFill>
            <a:ln>
              <a:noFill/>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3" name="Group 42">
              <a:extLst>
                <a:ext uri="{FF2B5EF4-FFF2-40B4-BE49-F238E27FC236}">
                  <a16:creationId xmlns:a16="http://schemas.microsoft.com/office/drawing/2014/main" id="{84FC8428-AC6D-4649-8FCC-8C41B4CD5CF9}"/>
                </a:ext>
              </a:extLst>
            </p:cNvPr>
            <p:cNvGrpSpPr>
              <a:grpSpLocks/>
            </p:cNvGrpSpPr>
            <p:nvPr/>
          </p:nvGrpSpPr>
          <p:grpSpPr bwMode="auto">
            <a:xfrm>
              <a:off x="488950" y="2833920"/>
              <a:ext cx="2127251" cy="619125"/>
              <a:chOff x="358" y="1980"/>
              <a:chExt cx="1340" cy="298"/>
            </a:xfrm>
          </p:grpSpPr>
          <p:sp>
            <p:nvSpPr>
              <p:cNvPr id="44" name="Rectangle 43">
                <a:extLst>
                  <a:ext uri="{FF2B5EF4-FFF2-40B4-BE49-F238E27FC236}">
                    <a16:creationId xmlns:a16="http://schemas.microsoft.com/office/drawing/2014/main" id="{B90FFCEF-FB2E-45A6-A816-5323DF1C2479}"/>
                  </a:ext>
                </a:extLst>
              </p:cNvPr>
              <p:cNvSpPr>
                <a:spLocks noChangeArrowheads="1"/>
              </p:cNvSpPr>
              <p:nvPr/>
            </p:nvSpPr>
            <p:spPr bwMode="invGray">
              <a:xfrm>
                <a:off x="358" y="1980"/>
                <a:ext cx="1251" cy="298"/>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 name="AutoShape 6">
                <a:extLst>
                  <a:ext uri="{FF2B5EF4-FFF2-40B4-BE49-F238E27FC236}">
                    <a16:creationId xmlns:a16="http://schemas.microsoft.com/office/drawing/2014/main" id="{B5912B14-DC59-4FA9-8E21-B4BD16DEA5C7}"/>
                  </a:ext>
                </a:extLst>
              </p:cNvPr>
              <p:cNvSpPr>
                <a:spLocks noChangeArrowheads="1"/>
              </p:cNvSpPr>
              <p:nvPr/>
            </p:nvSpPr>
            <p:spPr bwMode="invGray">
              <a:xfrm rot="5400000">
                <a:off x="1568" y="2072"/>
                <a:ext cx="139" cy="120"/>
              </a:xfrm>
              <a:prstGeom prst="triangle">
                <a:avLst>
                  <a:gd name="adj" fmla="val 50000"/>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6" name="Rectangle 45">
              <a:extLst>
                <a:ext uri="{FF2B5EF4-FFF2-40B4-BE49-F238E27FC236}">
                  <a16:creationId xmlns:a16="http://schemas.microsoft.com/office/drawing/2014/main" id="{10E1348A-ADCF-4B52-A477-96BB14C917DD}"/>
                </a:ext>
              </a:extLst>
            </p:cNvPr>
            <p:cNvSpPr>
              <a:spLocks noChangeArrowheads="1"/>
            </p:cNvSpPr>
            <p:nvPr/>
          </p:nvSpPr>
          <p:spPr bwMode="gray">
            <a:xfrm>
              <a:off x="584200" y="2940283"/>
              <a:ext cx="1836737"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FF0000"/>
                  </a:solidFill>
                  <a:effectLst/>
                  <a:uLnTx/>
                  <a:uFillTx/>
                  <a:latin typeface="+mn-lt"/>
                  <a:ea typeface="+mn-ea"/>
                  <a:cs typeface="+mn-cs"/>
                </a:rPr>
                <a:t>QPS</a:t>
              </a: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p>
          </p:txBody>
        </p:sp>
        <p:sp>
          <p:nvSpPr>
            <p:cNvPr id="47" name="Callout: Bent Line 46">
              <a:extLst>
                <a:ext uri="{FF2B5EF4-FFF2-40B4-BE49-F238E27FC236}">
                  <a16:creationId xmlns:a16="http://schemas.microsoft.com/office/drawing/2014/main" id="{524E7FEB-461F-4B17-B8F8-886F5D255FFA}"/>
                </a:ext>
              </a:extLst>
            </p:cNvPr>
            <p:cNvSpPr/>
            <p:nvPr/>
          </p:nvSpPr>
          <p:spPr>
            <a:xfrm>
              <a:off x="5381890" y="2205902"/>
              <a:ext cx="3183160" cy="544674"/>
            </a:xfrm>
            <a:prstGeom prst="borderCallout2">
              <a:avLst>
                <a:gd name="adj1" fmla="val 18750"/>
                <a:gd name="adj2" fmla="val -8333"/>
                <a:gd name="adj3" fmla="val 18750"/>
                <a:gd name="adj4" fmla="val -16667"/>
                <a:gd name="adj5" fmla="val 115977"/>
                <a:gd name="adj6" fmla="val -5480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Only those un-matched ports in QPS</a:t>
              </a:r>
            </a:p>
          </p:txBody>
        </p:sp>
        <p:sp>
          <p:nvSpPr>
            <p:cNvPr id="48" name="Rectangle: Rounded Corners 47">
              <a:extLst>
                <a:ext uri="{FF2B5EF4-FFF2-40B4-BE49-F238E27FC236}">
                  <a16:creationId xmlns:a16="http://schemas.microsoft.com/office/drawing/2014/main" id="{A417C679-4518-469D-B2DD-4AD484C2EF3C}"/>
                </a:ext>
              </a:extLst>
            </p:cNvPr>
            <p:cNvSpPr/>
            <p:nvPr/>
          </p:nvSpPr>
          <p:spPr>
            <a:xfrm>
              <a:off x="488217" y="1943789"/>
              <a:ext cx="8081108" cy="198026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grpSp>
          <p:nvGrpSpPr>
            <p:cNvPr id="49" name="Group 3">
              <a:extLst>
                <a:ext uri="{FF2B5EF4-FFF2-40B4-BE49-F238E27FC236}">
                  <a16:creationId xmlns:a16="http://schemas.microsoft.com/office/drawing/2014/main" id="{1325B878-2578-477D-947B-EBD2E8E20DF1}"/>
                </a:ext>
              </a:extLst>
            </p:cNvPr>
            <p:cNvGrpSpPr>
              <a:grpSpLocks/>
            </p:cNvGrpSpPr>
            <p:nvPr/>
          </p:nvGrpSpPr>
          <p:grpSpPr bwMode="auto">
            <a:xfrm>
              <a:off x="3341936" y="1651565"/>
              <a:ext cx="2266400" cy="487945"/>
              <a:chOff x="624" y="672"/>
              <a:chExt cx="1773" cy="240"/>
            </a:xfrm>
            <a:solidFill>
              <a:schemeClr val="accent1">
                <a:lumMod val="40000"/>
                <a:lumOff val="60000"/>
              </a:schemeClr>
            </a:solidFill>
          </p:grpSpPr>
          <p:sp>
            <p:nvSpPr>
              <p:cNvPr id="50" name="AutoShape 4">
                <a:extLst>
                  <a:ext uri="{FF2B5EF4-FFF2-40B4-BE49-F238E27FC236}">
                    <a16:creationId xmlns:a16="http://schemas.microsoft.com/office/drawing/2014/main" id="{20EA252E-3A9E-4C15-BCB9-BA2D93EFF086}"/>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51" name="AutoShape 5">
                <a:extLst>
                  <a:ext uri="{FF2B5EF4-FFF2-40B4-BE49-F238E27FC236}">
                    <a16:creationId xmlns:a16="http://schemas.microsoft.com/office/drawing/2014/main" id="{75DB7F8A-8B5D-467F-B741-FF76AF2B071A}"/>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52" name="Rectangle 26">
              <a:extLst>
                <a:ext uri="{FF2B5EF4-FFF2-40B4-BE49-F238E27FC236}">
                  <a16:creationId xmlns:a16="http://schemas.microsoft.com/office/drawing/2014/main" id="{978958CE-C3AB-4BE2-9B2C-AD838CCCB1CC}"/>
                </a:ext>
              </a:extLst>
            </p:cNvPr>
            <p:cNvSpPr>
              <a:spLocks noChangeArrowheads="1"/>
            </p:cNvSpPr>
            <p:nvPr/>
          </p:nvSpPr>
          <p:spPr bwMode="white">
            <a:xfrm>
              <a:off x="3533455" y="1670064"/>
              <a:ext cx="2094088" cy="480131"/>
            </a:xfrm>
            <a:prstGeom prst="rect">
              <a:avLst/>
            </a:prstGeom>
            <a:noFill/>
            <a:ln>
              <a:noFill/>
            </a:ln>
            <a:effectLst/>
          </p:spPr>
          <p:txBody>
            <a:bodyPr wrap="square">
              <a:spAutoFit/>
            </a:bodyPr>
            <a:lstStyle/>
            <a:p>
              <a:pPr lvl="0" defTabSz="685800">
                <a:lnSpc>
                  <a:spcPct val="90000"/>
                </a:lnSpc>
                <a:spcBef>
                  <a:spcPts val="750"/>
                </a:spcBef>
              </a:pPr>
              <a:r>
                <a:rPr lang="en-US" sz="2800" b="1" dirty="0">
                  <a:solidFill>
                    <a:prstClr val="black"/>
                  </a:solidFill>
                  <a:latin typeface="+mj-lt"/>
                  <a:ea typeface="楷体" panose="02010609060101010101" pitchFamily="49" charset="-122"/>
                </a:rPr>
                <a:t>QPS-</a:t>
              </a:r>
              <a:r>
                <a:rPr lang="en-US" sz="2800" b="1" dirty="0" err="1">
                  <a:solidFill>
                    <a:prstClr val="black"/>
                  </a:solidFill>
                  <a:latin typeface="+mj-lt"/>
                  <a:ea typeface="楷体" panose="02010609060101010101" pitchFamily="49" charset="-122"/>
                </a:rPr>
                <a:t>iSLIP</a:t>
              </a:r>
              <a:endParaRPr lang="en-US" sz="2800" b="1" dirty="0">
                <a:solidFill>
                  <a:prstClr val="black"/>
                </a:solidFill>
                <a:latin typeface="+mj-lt"/>
                <a:ea typeface="楷体" panose="02010609060101010101" pitchFamily="49" charset="-122"/>
              </a:endParaRPr>
            </a:p>
          </p:txBody>
        </p:sp>
        <p:sp>
          <p:nvSpPr>
            <p:cNvPr id="53" name="Text Box 7">
              <a:extLst>
                <a:ext uri="{FF2B5EF4-FFF2-40B4-BE49-F238E27FC236}">
                  <a16:creationId xmlns:a16="http://schemas.microsoft.com/office/drawing/2014/main" id="{23F82A14-165A-4E9A-9BED-6338CB613186}"/>
                </a:ext>
              </a:extLst>
            </p:cNvPr>
            <p:cNvSpPr txBox="1">
              <a:spLocks noChangeArrowheads="1"/>
            </p:cNvSpPr>
            <p:nvPr/>
          </p:nvSpPr>
          <p:spPr bwMode="gray">
            <a:xfrm>
              <a:off x="2466109" y="2934510"/>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000" b="1" i="0" u="none" strike="noStrike" kern="1200" cap="none" spc="0" normalizeH="0" baseline="0" noProof="0" dirty="0">
                  <a:ln>
                    <a:noFill/>
                  </a:ln>
                  <a:effectLst/>
                  <a:uLnTx/>
                  <a:uFillTx/>
                  <a:latin typeface="+mn-lt"/>
                  <a:ea typeface="+mn-ea"/>
                  <a:cs typeface="+mn-cs"/>
                </a:rPr>
                <a:t>Request</a:t>
              </a:r>
            </a:p>
          </p:txBody>
        </p:sp>
        <p:sp>
          <p:nvSpPr>
            <p:cNvPr id="54" name="AutoShape 9">
              <a:extLst>
                <a:ext uri="{FF2B5EF4-FFF2-40B4-BE49-F238E27FC236}">
                  <a16:creationId xmlns:a16="http://schemas.microsoft.com/office/drawing/2014/main" id="{915AC4E9-459E-4CCD-AE6B-EC1B1403D021}"/>
                </a:ext>
              </a:extLst>
            </p:cNvPr>
            <p:cNvSpPr>
              <a:spLocks noChangeArrowheads="1"/>
            </p:cNvSpPr>
            <p:nvPr/>
          </p:nvSpPr>
          <p:spPr bwMode="gray">
            <a:xfrm>
              <a:off x="4048125" y="2990217"/>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 name="Text Box 10">
              <a:extLst>
                <a:ext uri="{FF2B5EF4-FFF2-40B4-BE49-F238E27FC236}">
                  <a16:creationId xmlns:a16="http://schemas.microsoft.com/office/drawing/2014/main" id="{55D2E685-4055-469A-BF90-15962E82FC12}"/>
                </a:ext>
              </a:extLst>
            </p:cNvPr>
            <p:cNvSpPr txBox="1">
              <a:spLocks noChangeArrowheads="1"/>
            </p:cNvSpPr>
            <p:nvPr/>
          </p:nvSpPr>
          <p:spPr bwMode="gray">
            <a:xfrm>
              <a:off x="4417146" y="2934510"/>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Grant</a:t>
              </a:r>
              <a:endParaRPr kumimoji="0" lang="en-US" altLang="en-US" sz="2000" b="1" i="0" u="none" strike="noStrike" kern="1200" cap="none" spc="0" normalizeH="0" baseline="0" noProof="0" dirty="0">
                <a:ln>
                  <a:noFill/>
                </a:ln>
                <a:effectLst/>
                <a:uLnTx/>
                <a:uFillTx/>
                <a:latin typeface="+mn-lt"/>
              </a:endParaRPr>
            </a:p>
          </p:txBody>
        </p:sp>
        <p:sp>
          <p:nvSpPr>
            <p:cNvPr id="56" name="AutoShape 11">
              <a:extLst>
                <a:ext uri="{FF2B5EF4-FFF2-40B4-BE49-F238E27FC236}">
                  <a16:creationId xmlns:a16="http://schemas.microsoft.com/office/drawing/2014/main" id="{04B83B8F-1DB0-47E5-BEDD-4F7452F6397C}"/>
                </a:ext>
              </a:extLst>
            </p:cNvPr>
            <p:cNvSpPr>
              <a:spLocks noChangeArrowheads="1"/>
            </p:cNvSpPr>
            <p:nvPr/>
          </p:nvSpPr>
          <p:spPr bwMode="gray">
            <a:xfrm>
              <a:off x="6076950" y="2990217"/>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 name="Text Box 12">
              <a:extLst>
                <a:ext uri="{FF2B5EF4-FFF2-40B4-BE49-F238E27FC236}">
                  <a16:creationId xmlns:a16="http://schemas.microsoft.com/office/drawing/2014/main" id="{916C4DA3-95E3-4D64-951A-C0088B395D13}"/>
                </a:ext>
              </a:extLst>
            </p:cNvPr>
            <p:cNvSpPr txBox="1">
              <a:spLocks noChangeArrowheads="1"/>
            </p:cNvSpPr>
            <p:nvPr/>
          </p:nvSpPr>
          <p:spPr bwMode="gray">
            <a:xfrm>
              <a:off x="6404696" y="2934510"/>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Accept</a:t>
              </a:r>
              <a:endParaRPr kumimoji="0" lang="en-US" altLang="en-US" sz="2000" b="1" i="0" u="none" strike="noStrike" kern="1200" cap="none" spc="0" normalizeH="0" baseline="0" noProof="0" dirty="0">
                <a:ln>
                  <a:noFill/>
                </a:ln>
                <a:effectLst/>
                <a:uLnTx/>
                <a:uFillTx/>
                <a:latin typeface="+mn-lt"/>
              </a:endParaRPr>
            </a:p>
          </p:txBody>
        </p:sp>
        <p:sp>
          <p:nvSpPr>
            <p:cNvPr id="58" name="Arrow: Curved Down 57">
              <a:extLst>
                <a:ext uri="{FF2B5EF4-FFF2-40B4-BE49-F238E27FC236}">
                  <a16:creationId xmlns:a16="http://schemas.microsoft.com/office/drawing/2014/main" id="{01802A4C-4782-46E9-9378-364B9DF43544}"/>
                </a:ext>
              </a:extLst>
            </p:cNvPr>
            <p:cNvSpPr/>
            <p:nvPr/>
          </p:nvSpPr>
          <p:spPr>
            <a:xfrm rot="10800000">
              <a:off x="3454903" y="3290090"/>
              <a:ext cx="3621668" cy="336550"/>
            </a:xfrm>
            <a:prstGeom prst="curvedDownArrow">
              <a:avLst>
                <a:gd name="adj1" fmla="val 2851"/>
                <a:gd name="adj2" fmla="val 25767"/>
                <a:gd name="adj3" fmla="val 3142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394265B-1936-4035-8215-02501312DD3A}"/>
                    </a:ext>
                  </a:extLst>
                </p:cNvPr>
                <p:cNvSpPr txBox="1"/>
                <p:nvPr/>
              </p:nvSpPr>
              <p:spPr>
                <a:xfrm>
                  <a:off x="4037734" y="3555697"/>
                  <a:ext cx="2532232" cy="400110"/>
                </a:xfrm>
                <a:prstGeom prst="rect">
                  <a:avLst/>
                </a:prstGeom>
                <a:noFill/>
              </p:spPr>
              <p:txBody>
                <a:bodyPr wrap="none" rtlCol="0">
                  <a:spAutoFit/>
                </a:bodyPr>
                <a:lstStyle/>
                <a:p>
                  <a:r>
                    <a:rPr lang="en-US" sz="2000" dirty="0"/>
                    <a:t>run </a:t>
                  </a: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0" i="1" smtClean="0">
                              <a:latin typeface="Cambria Math" panose="02040503050406030204" pitchFamily="18" charset="0"/>
                            </a:rPr>
                            <m:t>𝑁</m:t>
                          </m:r>
                        </m:e>
                      </m:func>
                    </m:oMath>
                  </a14:m>
                  <a:r>
                    <a:rPr lang="en-US" sz="2000" dirty="0"/>
                    <a:t> iterations</a:t>
                  </a:r>
                </a:p>
              </p:txBody>
            </p:sp>
          </mc:Choice>
          <mc:Fallback xmlns="">
            <p:sp>
              <p:nvSpPr>
                <p:cNvPr id="59" name="TextBox 58">
                  <a:extLst>
                    <a:ext uri="{FF2B5EF4-FFF2-40B4-BE49-F238E27FC236}">
                      <a16:creationId xmlns:a16="http://schemas.microsoft.com/office/drawing/2014/main" id="{3394265B-1936-4035-8215-02501312DD3A}"/>
                    </a:ext>
                  </a:extLst>
                </p:cNvPr>
                <p:cNvSpPr txBox="1">
                  <a:spLocks noRot="1" noChangeAspect="1" noMove="1" noResize="1" noEditPoints="1" noAdjustHandles="1" noChangeArrowheads="1" noChangeShapeType="1" noTextEdit="1"/>
                </p:cNvSpPr>
                <p:nvPr/>
              </p:nvSpPr>
              <p:spPr>
                <a:xfrm>
                  <a:off x="4037734" y="3555697"/>
                  <a:ext cx="2532232" cy="400110"/>
                </a:xfrm>
                <a:prstGeom prst="rect">
                  <a:avLst/>
                </a:prstGeom>
                <a:blipFill>
                  <a:blip r:embed="rId3"/>
                  <a:stretch>
                    <a:fillRect l="-2404" t="-7576" r="-2163" b="-25758"/>
                  </a:stretch>
                </a:blipFill>
              </p:spPr>
              <p:txBody>
                <a:bodyPr/>
                <a:lstStyle/>
                <a:p>
                  <a:r>
                    <a:rPr lang="zh-CN" altLang="en-US">
                      <a:noFill/>
                    </a:rPr>
                    <a:t> </a:t>
                  </a:r>
                </a:p>
              </p:txBody>
            </p:sp>
          </mc:Fallback>
        </mc:AlternateContent>
      </p:grpSp>
      <p:sp>
        <p:nvSpPr>
          <p:cNvPr id="61" name="Rectangle 60">
            <a:extLst>
              <a:ext uri="{FF2B5EF4-FFF2-40B4-BE49-F238E27FC236}">
                <a16:creationId xmlns:a16="http://schemas.microsoft.com/office/drawing/2014/main" id="{E5515CC5-8527-4E6B-BF35-D18A7B29729A}"/>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1" name="AutoShape 32">
            <a:extLst>
              <a:ext uri="{FF2B5EF4-FFF2-40B4-BE49-F238E27FC236}">
                <a16:creationId xmlns:a16="http://schemas.microsoft.com/office/drawing/2014/main" id="{0E1CA1CF-375A-4FB6-848A-9CD315858D7F}"/>
              </a:ext>
            </a:extLst>
          </p:cNvPr>
          <p:cNvSpPr>
            <a:spLocks noChangeArrowheads="1"/>
          </p:cNvSpPr>
          <p:nvPr/>
        </p:nvSpPr>
        <p:spPr bwMode="auto">
          <a:xfrm>
            <a:off x="527214" y="4257832"/>
            <a:ext cx="8037836" cy="1947874"/>
          </a:xfrm>
          <a:prstGeom prst="roundRect">
            <a:avLst>
              <a:gd name="adj" fmla="val 8856"/>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4">
            <a:extLst>
              <a:ext uri="{FF2B5EF4-FFF2-40B4-BE49-F238E27FC236}">
                <a16:creationId xmlns:a16="http://schemas.microsoft.com/office/drawing/2014/main" id="{87E1AEC6-7CB4-4121-860F-B38F42E2D694}"/>
              </a:ext>
            </a:extLst>
          </p:cNvPr>
          <p:cNvGrpSpPr/>
          <p:nvPr/>
        </p:nvGrpSpPr>
        <p:grpSpPr>
          <a:xfrm>
            <a:off x="3832620" y="3978622"/>
            <a:ext cx="1458740" cy="533800"/>
            <a:chOff x="3923150" y="3978622"/>
            <a:chExt cx="1458740" cy="533800"/>
          </a:xfrm>
        </p:grpSpPr>
        <p:grpSp>
          <p:nvGrpSpPr>
            <p:cNvPr id="12" name="Group 3">
              <a:extLst>
                <a:ext uri="{FF2B5EF4-FFF2-40B4-BE49-F238E27FC236}">
                  <a16:creationId xmlns:a16="http://schemas.microsoft.com/office/drawing/2014/main" id="{80D5763C-C28C-437D-BD99-8AAF8483DED4}"/>
                </a:ext>
              </a:extLst>
            </p:cNvPr>
            <p:cNvGrpSpPr>
              <a:grpSpLocks/>
            </p:cNvGrpSpPr>
            <p:nvPr/>
          </p:nvGrpSpPr>
          <p:grpSpPr bwMode="auto">
            <a:xfrm>
              <a:off x="3923150" y="3992898"/>
              <a:ext cx="1458740" cy="519524"/>
              <a:chOff x="624" y="672"/>
              <a:chExt cx="1773" cy="240"/>
            </a:xfrm>
            <a:solidFill>
              <a:schemeClr val="accent1">
                <a:lumMod val="40000"/>
                <a:lumOff val="60000"/>
              </a:schemeClr>
            </a:solidFill>
          </p:grpSpPr>
          <p:sp>
            <p:nvSpPr>
              <p:cNvPr id="13" name="AutoShape 4">
                <a:extLst>
                  <a:ext uri="{FF2B5EF4-FFF2-40B4-BE49-F238E27FC236}">
                    <a16:creationId xmlns:a16="http://schemas.microsoft.com/office/drawing/2014/main" id="{16A348B3-2CCF-4238-BACA-C5E6F500160F}"/>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4" name="AutoShape 5">
                <a:extLst>
                  <a:ext uri="{FF2B5EF4-FFF2-40B4-BE49-F238E27FC236}">
                    <a16:creationId xmlns:a16="http://schemas.microsoft.com/office/drawing/2014/main" id="{A981D973-9387-4FEB-AB41-F9CA2F5F6353}"/>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15" name="Rectangle 26">
              <a:extLst>
                <a:ext uri="{FF2B5EF4-FFF2-40B4-BE49-F238E27FC236}">
                  <a16:creationId xmlns:a16="http://schemas.microsoft.com/office/drawing/2014/main" id="{F2DEA979-134C-4CB9-9A54-4C306A5415B6}"/>
                </a:ext>
              </a:extLst>
            </p:cNvPr>
            <p:cNvSpPr>
              <a:spLocks noChangeArrowheads="1"/>
            </p:cNvSpPr>
            <p:nvPr/>
          </p:nvSpPr>
          <p:spPr bwMode="white">
            <a:xfrm>
              <a:off x="3925612" y="3978622"/>
              <a:ext cx="1438172" cy="523220"/>
            </a:xfrm>
            <a:prstGeom prst="rect">
              <a:avLst/>
            </a:prstGeom>
            <a:noFill/>
            <a:ln>
              <a:noFill/>
            </a:ln>
            <a:effectLst/>
          </p:spPr>
          <p:txBody>
            <a:bodyPr wrap="square">
              <a:spAutoFit/>
            </a:bodyPr>
            <a:lstStyle/>
            <a:p>
              <a:pPr algn="ctr"/>
              <a:r>
                <a:rPr lang="en-US" altLang="zh-CN" sz="2800" b="1" dirty="0">
                  <a:ea typeface="宋体" panose="02010600030101010101" pitchFamily="2" charset="-122"/>
                </a:rPr>
                <a:t>QPS-r</a:t>
              </a:r>
            </a:p>
          </p:txBody>
        </p:sp>
      </p:grpSp>
      <p:sp>
        <p:nvSpPr>
          <p:cNvPr id="16" name="Rectangle 15">
            <a:extLst>
              <a:ext uri="{FF2B5EF4-FFF2-40B4-BE49-F238E27FC236}">
                <a16:creationId xmlns:a16="http://schemas.microsoft.com/office/drawing/2014/main" id="{337B22D6-25FA-40F0-8FA5-B6FC70AC7FEB}"/>
              </a:ext>
            </a:extLst>
          </p:cNvPr>
          <p:cNvSpPr>
            <a:spLocks noChangeArrowheads="1"/>
          </p:cNvSpPr>
          <p:nvPr/>
        </p:nvSpPr>
        <p:spPr bwMode="gray">
          <a:xfrm>
            <a:off x="2420937" y="5042600"/>
            <a:ext cx="6144113" cy="619125"/>
          </a:xfrm>
          <a:prstGeom prst="rect">
            <a:avLst/>
          </a:prstGeom>
          <a:solidFill>
            <a:srgbClr val="FFF2CC"/>
          </a:solidFill>
          <a:ln>
            <a:noFill/>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2" name="AutoShape 9">
            <a:extLst>
              <a:ext uri="{FF2B5EF4-FFF2-40B4-BE49-F238E27FC236}">
                <a16:creationId xmlns:a16="http://schemas.microsoft.com/office/drawing/2014/main" id="{4E580007-EFE6-43FF-A704-78D1B899E2B7}"/>
              </a:ext>
            </a:extLst>
          </p:cNvPr>
          <p:cNvSpPr>
            <a:spLocks noChangeArrowheads="1"/>
          </p:cNvSpPr>
          <p:nvPr/>
        </p:nvSpPr>
        <p:spPr bwMode="gray">
          <a:xfrm>
            <a:off x="5321185" y="5202142"/>
            <a:ext cx="341815" cy="288786"/>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 name="Arrow: Curved Left 23">
            <a:extLst>
              <a:ext uri="{FF2B5EF4-FFF2-40B4-BE49-F238E27FC236}">
                <a16:creationId xmlns:a16="http://schemas.microsoft.com/office/drawing/2014/main" id="{525E95B6-0AC2-4B2F-844E-E3D3F158B725}"/>
              </a:ext>
            </a:extLst>
          </p:cNvPr>
          <p:cNvSpPr/>
          <p:nvPr/>
        </p:nvSpPr>
        <p:spPr>
          <a:xfrm rot="5400000">
            <a:off x="5287836" y="4937369"/>
            <a:ext cx="272353" cy="1583430"/>
          </a:xfrm>
          <a:prstGeom prst="curvedLeftArrow">
            <a:avLst>
              <a:gd name="adj1" fmla="val 2"/>
              <a:gd name="adj2" fmla="val 49470"/>
              <a:gd name="adj3" fmla="val 3462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C67672E-A7B2-4535-91A2-0E3C2767BF66}"/>
                  </a:ext>
                </a:extLst>
              </p:cNvPr>
              <p:cNvSpPr txBox="1"/>
              <p:nvPr/>
            </p:nvSpPr>
            <p:spPr>
              <a:xfrm>
                <a:off x="4242316" y="5822917"/>
                <a:ext cx="2410660" cy="400110"/>
              </a:xfrm>
              <a:prstGeom prst="rect">
                <a:avLst/>
              </a:prstGeom>
              <a:noFill/>
            </p:spPr>
            <p:txBody>
              <a:bodyPr wrap="none" rtlCol="0">
                <a:spAutoFit/>
              </a:bodyPr>
              <a:lstStyle/>
              <a:p>
                <a:r>
                  <a:rPr lang="en-US" sz="2000" dirty="0"/>
                  <a:t>run </a:t>
                </a:r>
                <a14:m>
                  <m:oMath xmlns:m="http://schemas.openxmlformats.org/officeDocument/2006/math">
                    <m:r>
                      <a:rPr lang="en-US" sz="2000" i="1" dirty="0" smtClean="0">
                        <a:latin typeface="Cambria Math" panose="02040503050406030204" pitchFamily="18" charset="0"/>
                      </a:rPr>
                      <m:t>𝑟</m:t>
                    </m:r>
                    <m:r>
                      <a:rPr lang="en-US" sz="2000" i="1" dirty="0" smtClean="0">
                        <a:latin typeface="Cambria Math" panose="02040503050406030204" pitchFamily="18" charset="0"/>
                      </a:rPr>
                      <m:t>−1</m:t>
                    </m:r>
                  </m:oMath>
                </a14:m>
                <a:r>
                  <a:rPr lang="en-US" sz="2000" dirty="0"/>
                  <a:t> iterations</a:t>
                </a:r>
              </a:p>
            </p:txBody>
          </p:sp>
        </mc:Choice>
        <mc:Fallback xmlns="">
          <p:sp>
            <p:nvSpPr>
              <p:cNvPr id="25" name="TextBox 24">
                <a:extLst>
                  <a:ext uri="{FF2B5EF4-FFF2-40B4-BE49-F238E27FC236}">
                    <a16:creationId xmlns:a16="http://schemas.microsoft.com/office/drawing/2014/main" id="{EC67672E-A7B2-4535-91A2-0E3C2767BF66}"/>
                  </a:ext>
                </a:extLst>
              </p:cNvPr>
              <p:cNvSpPr txBox="1">
                <a:spLocks noRot="1" noChangeAspect="1" noMove="1" noResize="1" noEditPoints="1" noAdjustHandles="1" noChangeArrowheads="1" noChangeShapeType="1" noTextEdit="1"/>
              </p:cNvSpPr>
              <p:nvPr/>
            </p:nvSpPr>
            <p:spPr>
              <a:xfrm>
                <a:off x="4242316" y="5822917"/>
                <a:ext cx="2410660" cy="400110"/>
              </a:xfrm>
              <a:prstGeom prst="rect">
                <a:avLst/>
              </a:prstGeom>
              <a:blipFill>
                <a:blip r:embed="rId4"/>
                <a:stretch>
                  <a:fillRect l="-2785" t="-7576" r="-2532" b="-25758"/>
                </a:stretch>
              </a:blipFill>
            </p:spPr>
            <p:txBody>
              <a:bodyPr/>
              <a:lstStyle/>
              <a:p>
                <a:r>
                  <a:rPr lang="zh-CN" altLang="en-US">
                    <a:noFill/>
                  </a:rPr>
                  <a:t> </a:t>
                </a:r>
              </a:p>
            </p:txBody>
          </p:sp>
        </mc:Fallback>
      </mc:AlternateContent>
      <p:sp>
        <p:nvSpPr>
          <p:cNvPr id="26" name="TextBox 25">
            <a:extLst>
              <a:ext uri="{FF2B5EF4-FFF2-40B4-BE49-F238E27FC236}">
                <a16:creationId xmlns:a16="http://schemas.microsoft.com/office/drawing/2014/main" id="{1CDAF310-A875-44B9-A05A-6428EDC30945}"/>
              </a:ext>
            </a:extLst>
          </p:cNvPr>
          <p:cNvSpPr txBox="1"/>
          <p:nvPr/>
        </p:nvSpPr>
        <p:spPr>
          <a:xfrm>
            <a:off x="3209793" y="5146480"/>
            <a:ext cx="1980029" cy="400110"/>
          </a:xfrm>
          <a:prstGeom prst="rect">
            <a:avLst/>
          </a:prstGeom>
          <a:noFill/>
        </p:spPr>
        <p:txBody>
          <a:bodyPr wrap="none" rtlCol="0">
            <a:spAutoFit/>
          </a:bodyPr>
          <a:lstStyle/>
          <a:p>
            <a:r>
              <a:rPr lang="en-US" sz="2000" b="1" dirty="0"/>
              <a:t>QPS Proposing</a:t>
            </a:r>
          </a:p>
        </p:txBody>
      </p:sp>
      <p:sp>
        <p:nvSpPr>
          <p:cNvPr id="27" name="TextBox 26">
            <a:extLst>
              <a:ext uri="{FF2B5EF4-FFF2-40B4-BE49-F238E27FC236}">
                <a16:creationId xmlns:a16="http://schemas.microsoft.com/office/drawing/2014/main" id="{8E1C57D6-DF40-4D2A-8198-797EAFBB98C1}"/>
              </a:ext>
            </a:extLst>
          </p:cNvPr>
          <p:cNvSpPr txBox="1"/>
          <p:nvPr/>
        </p:nvSpPr>
        <p:spPr>
          <a:xfrm>
            <a:off x="5794362" y="5161869"/>
            <a:ext cx="1829347" cy="369332"/>
          </a:xfrm>
          <a:prstGeom prst="rect">
            <a:avLst/>
          </a:prstGeom>
          <a:noFill/>
        </p:spPr>
        <p:txBody>
          <a:bodyPr wrap="none" rtlCol="0">
            <a:spAutoFit/>
          </a:bodyPr>
          <a:lstStyle/>
          <a:p>
            <a:r>
              <a:rPr lang="en-US" b="1" dirty="0"/>
              <a:t>LVF Accepting</a:t>
            </a:r>
          </a:p>
        </p:txBody>
      </p:sp>
      <p:sp>
        <p:nvSpPr>
          <p:cNvPr id="17" name="Oval 16">
            <a:extLst>
              <a:ext uri="{FF2B5EF4-FFF2-40B4-BE49-F238E27FC236}">
                <a16:creationId xmlns:a16="http://schemas.microsoft.com/office/drawing/2014/main" id="{EDBDBFF2-A1D9-4404-985F-56BD0573ADA6}"/>
              </a:ext>
            </a:extLst>
          </p:cNvPr>
          <p:cNvSpPr/>
          <p:nvPr/>
        </p:nvSpPr>
        <p:spPr>
          <a:xfrm>
            <a:off x="5849394" y="5032552"/>
            <a:ext cx="418146" cy="546837"/>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peech Bubble: Rectangle with Corners Rounded 17">
            <a:extLst>
              <a:ext uri="{FF2B5EF4-FFF2-40B4-BE49-F238E27FC236}">
                <a16:creationId xmlns:a16="http://schemas.microsoft.com/office/drawing/2014/main" id="{4D97D456-3DEA-426F-BBA5-68B339E6BACF}"/>
              </a:ext>
            </a:extLst>
          </p:cNvPr>
          <p:cNvSpPr/>
          <p:nvPr/>
        </p:nvSpPr>
        <p:spPr>
          <a:xfrm>
            <a:off x="6735778" y="5679490"/>
            <a:ext cx="1779572" cy="503359"/>
          </a:xfrm>
          <a:prstGeom prst="wedgeRoundRectCallout">
            <a:avLst>
              <a:gd name="adj1" fmla="val -77643"/>
              <a:gd name="adj2" fmla="val -93403"/>
              <a:gd name="adj3" fmla="val 16667"/>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Longest VOQ First</a:t>
            </a:r>
          </a:p>
        </p:txBody>
      </p:sp>
      <p:grpSp>
        <p:nvGrpSpPr>
          <p:cNvPr id="65" name="Group 64">
            <a:extLst>
              <a:ext uri="{FF2B5EF4-FFF2-40B4-BE49-F238E27FC236}">
                <a16:creationId xmlns:a16="http://schemas.microsoft.com/office/drawing/2014/main" id="{B284CC53-F298-4670-ACE0-7D3CA8ECD0C0}"/>
              </a:ext>
            </a:extLst>
          </p:cNvPr>
          <p:cNvGrpSpPr>
            <a:grpSpLocks/>
          </p:cNvGrpSpPr>
          <p:nvPr/>
        </p:nvGrpSpPr>
        <p:grpSpPr bwMode="auto">
          <a:xfrm>
            <a:off x="529885" y="5035564"/>
            <a:ext cx="2127251" cy="619125"/>
            <a:chOff x="358" y="1980"/>
            <a:chExt cx="1340" cy="298"/>
          </a:xfrm>
        </p:grpSpPr>
        <p:sp>
          <p:nvSpPr>
            <p:cNvPr id="66" name="Rectangle 65">
              <a:extLst>
                <a:ext uri="{FF2B5EF4-FFF2-40B4-BE49-F238E27FC236}">
                  <a16:creationId xmlns:a16="http://schemas.microsoft.com/office/drawing/2014/main" id="{2DBFB305-4FF5-4E4F-8DF7-9BA7AA310173}"/>
                </a:ext>
              </a:extLst>
            </p:cNvPr>
            <p:cNvSpPr>
              <a:spLocks noChangeArrowheads="1"/>
            </p:cNvSpPr>
            <p:nvPr/>
          </p:nvSpPr>
          <p:spPr bwMode="invGray">
            <a:xfrm>
              <a:off x="358" y="1980"/>
              <a:ext cx="1251" cy="298"/>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 name="AutoShape 6">
              <a:extLst>
                <a:ext uri="{FF2B5EF4-FFF2-40B4-BE49-F238E27FC236}">
                  <a16:creationId xmlns:a16="http://schemas.microsoft.com/office/drawing/2014/main" id="{CF8AD9DA-9610-4F54-88AB-62D0F7B4BB9A}"/>
                </a:ext>
              </a:extLst>
            </p:cNvPr>
            <p:cNvSpPr>
              <a:spLocks noChangeArrowheads="1"/>
            </p:cNvSpPr>
            <p:nvPr/>
          </p:nvSpPr>
          <p:spPr bwMode="invGray">
            <a:xfrm rot="5400000">
              <a:off x="1568" y="2072"/>
              <a:ext cx="139" cy="120"/>
            </a:xfrm>
            <a:prstGeom prst="triangle">
              <a:avLst>
                <a:gd name="adj" fmla="val 50000"/>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8" name="Rectangle 67">
            <a:extLst>
              <a:ext uri="{FF2B5EF4-FFF2-40B4-BE49-F238E27FC236}">
                <a16:creationId xmlns:a16="http://schemas.microsoft.com/office/drawing/2014/main" id="{22759DFE-A3A8-4825-86AD-C9CBBF086C49}"/>
              </a:ext>
            </a:extLst>
          </p:cNvPr>
          <p:cNvSpPr>
            <a:spLocks noChangeArrowheads="1"/>
          </p:cNvSpPr>
          <p:nvPr/>
        </p:nvSpPr>
        <p:spPr bwMode="gray">
          <a:xfrm>
            <a:off x="645231" y="5141927"/>
            <a:ext cx="1836737"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FF0000"/>
                </a:solidFill>
                <a:effectLst/>
                <a:uLnTx/>
                <a:uFillTx/>
                <a:latin typeface="+mn-lt"/>
                <a:ea typeface="+mn-ea"/>
                <a:cs typeface="+mn-cs"/>
              </a:rPr>
              <a:t>QPS</a:t>
            </a: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p>
        </p:txBody>
      </p:sp>
      <p:sp>
        <p:nvSpPr>
          <p:cNvPr id="28" name="Slide Number Placeholder 27">
            <a:extLst>
              <a:ext uri="{FF2B5EF4-FFF2-40B4-BE49-F238E27FC236}">
                <a16:creationId xmlns:a16="http://schemas.microsoft.com/office/drawing/2014/main" id="{76E158C3-AF0F-4FD2-B6E2-DB760CCDA4B8}"/>
              </a:ext>
            </a:extLst>
          </p:cNvPr>
          <p:cNvSpPr>
            <a:spLocks noGrp="1"/>
          </p:cNvSpPr>
          <p:nvPr>
            <p:ph type="sldNum" sz="quarter" idx="12"/>
          </p:nvPr>
        </p:nvSpPr>
        <p:spPr/>
        <p:txBody>
          <a:bodyPr/>
          <a:lstStyle/>
          <a:p>
            <a:fld id="{25711CE1-5A3A-4555-AFFF-2018F0E14892}" type="slidenum">
              <a:rPr lang="zh-CN" altLang="en-US" smtClean="0"/>
              <a:pPr/>
              <a:t>30</a:t>
            </a:fld>
            <a:r>
              <a:rPr lang="en-US" altLang="zh-CN"/>
              <a:t>/51</a:t>
            </a:r>
            <a:endParaRPr lang="zh-CN" altLang="en-US" dirty="0"/>
          </a:p>
        </p:txBody>
      </p:sp>
      <p:sp>
        <p:nvSpPr>
          <p:cNvPr id="62" name="Callout: Bent Line 61">
            <a:extLst>
              <a:ext uri="{FF2B5EF4-FFF2-40B4-BE49-F238E27FC236}">
                <a16:creationId xmlns:a16="http://schemas.microsoft.com/office/drawing/2014/main" id="{BFD13C07-2E78-4F16-967F-69BA2A6FEA8C}"/>
              </a:ext>
            </a:extLst>
          </p:cNvPr>
          <p:cNvSpPr/>
          <p:nvPr/>
        </p:nvSpPr>
        <p:spPr>
          <a:xfrm>
            <a:off x="5381890" y="4403653"/>
            <a:ext cx="3183160" cy="544674"/>
          </a:xfrm>
          <a:prstGeom prst="borderCallout2">
            <a:avLst>
              <a:gd name="adj1" fmla="val 43683"/>
              <a:gd name="adj2" fmla="val -85"/>
              <a:gd name="adj3" fmla="val 47007"/>
              <a:gd name="adj4" fmla="val -15814"/>
              <a:gd name="adj5" fmla="val 115977"/>
              <a:gd name="adj6" fmla="val -43709"/>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Only those un-matched ports in QPS</a:t>
            </a:r>
          </a:p>
        </p:txBody>
      </p:sp>
    </p:spTree>
    <p:extLst>
      <p:ext uri="{BB962C8B-B14F-4D97-AF65-F5344CB8AC3E}">
        <p14:creationId xmlns:p14="http://schemas.microsoft.com/office/powerpoint/2010/main" val="282889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1000"/>
                                        <p:tgtEl>
                                          <p:spTgt spid="68"/>
                                        </p:tgtEl>
                                      </p:cBhvr>
                                    </p:animEffect>
                                    <p:anim calcmode="lin" valueType="num">
                                      <p:cBhvr>
                                        <p:cTn id="32" dur="1000" fill="hold"/>
                                        <p:tgtEl>
                                          <p:spTgt spid="68"/>
                                        </p:tgtEl>
                                        <p:attrNameLst>
                                          <p:attrName>ppt_x</p:attrName>
                                        </p:attrNameLst>
                                      </p:cBhvr>
                                      <p:tavLst>
                                        <p:tav tm="0">
                                          <p:val>
                                            <p:strVal val="#ppt_x"/>
                                          </p:val>
                                        </p:tav>
                                        <p:tav tm="100000">
                                          <p:val>
                                            <p:strVal val="#ppt_x"/>
                                          </p:val>
                                        </p:tav>
                                      </p:tavLst>
                                    </p:anim>
                                    <p:anim calcmode="lin" valueType="num">
                                      <p:cBhvr>
                                        <p:cTn id="33"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1000"/>
                                        <p:tgtEl>
                                          <p:spTgt spid="62"/>
                                        </p:tgtEl>
                                      </p:cBhvr>
                                    </p:animEffect>
                                    <p:anim calcmode="lin" valueType="num">
                                      <p:cBhvr>
                                        <p:cTn id="44" dur="1000" fill="hold"/>
                                        <p:tgtEl>
                                          <p:spTgt spid="62"/>
                                        </p:tgtEl>
                                        <p:attrNameLst>
                                          <p:attrName>ppt_x</p:attrName>
                                        </p:attrNameLst>
                                      </p:cBhvr>
                                      <p:tavLst>
                                        <p:tav tm="0">
                                          <p:val>
                                            <p:strVal val="#ppt_x"/>
                                          </p:val>
                                        </p:tav>
                                        <p:tav tm="100000">
                                          <p:val>
                                            <p:strVal val="#ppt_x"/>
                                          </p:val>
                                        </p:tav>
                                      </p:tavLst>
                                    </p:anim>
                                    <p:anim calcmode="lin" valueType="num">
                                      <p:cBhvr>
                                        <p:cTn id="45" dur="1000" fill="hold"/>
                                        <p:tgtEl>
                                          <p:spTgt spid="6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1000"/>
                                        <p:tgtEl>
                                          <p:spTgt spid="18"/>
                                        </p:tgtEl>
                                      </p:cBhvr>
                                    </p:animEffect>
                                    <p:anim calcmode="lin" valueType="num">
                                      <p:cBhvr>
                                        <p:cTn id="79" dur="1000" fill="hold"/>
                                        <p:tgtEl>
                                          <p:spTgt spid="18"/>
                                        </p:tgtEl>
                                        <p:attrNameLst>
                                          <p:attrName>ppt_x</p:attrName>
                                        </p:attrNameLst>
                                      </p:cBhvr>
                                      <p:tavLst>
                                        <p:tav tm="0">
                                          <p:val>
                                            <p:strVal val="#ppt_x"/>
                                          </p:val>
                                        </p:tav>
                                        <p:tav tm="100000">
                                          <p:val>
                                            <p:strVal val="#ppt_x"/>
                                          </p:val>
                                        </p:tav>
                                      </p:tavLst>
                                    </p:anim>
                                    <p:anim calcmode="lin" valueType="num">
                                      <p:cBhvr>
                                        <p:cTn id="8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2" grpId="0" animBg="1"/>
      <p:bldP spid="24" grpId="0" animBg="1"/>
      <p:bldP spid="25" grpId="0"/>
      <p:bldP spid="26" grpId="0"/>
      <p:bldP spid="27" grpId="0"/>
      <p:bldP spid="17" grpId="0" animBg="1"/>
      <p:bldP spid="18" grpId="0" animBg="1"/>
      <p:bldP spid="68" grpId="0"/>
      <p:bldP spid="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32">
            <a:extLst>
              <a:ext uri="{FF2B5EF4-FFF2-40B4-BE49-F238E27FC236}">
                <a16:creationId xmlns:a16="http://schemas.microsoft.com/office/drawing/2014/main" id="{0E1CA1CF-375A-4FB6-848A-9CD315858D7F}"/>
              </a:ext>
            </a:extLst>
          </p:cNvPr>
          <p:cNvSpPr>
            <a:spLocks noChangeArrowheads="1"/>
          </p:cNvSpPr>
          <p:nvPr/>
        </p:nvSpPr>
        <p:spPr bwMode="auto">
          <a:xfrm>
            <a:off x="537264" y="4247783"/>
            <a:ext cx="8027786" cy="1947874"/>
          </a:xfrm>
          <a:prstGeom prst="roundRect">
            <a:avLst>
              <a:gd name="adj" fmla="val 8856"/>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3">
            <a:extLst>
              <a:ext uri="{FF2B5EF4-FFF2-40B4-BE49-F238E27FC236}">
                <a16:creationId xmlns:a16="http://schemas.microsoft.com/office/drawing/2014/main" id="{80D5763C-C28C-437D-BD99-8AAF8483DED4}"/>
              </a:ext>
            </a:extLst>
          </p:cNvPr>
          <p:cNvGrpSpPr>
            <a:grpSpLocks/>
          </p:cNvGrpSpPr>
          <p:nvPr/>
        </p:nvGrpSpPr>
        <p:grpSpPr bwMode="auto">
          <a:xfrm>
            <a:off x="3871006" y="3951927"/>
            <a:ext cx="1458740" cy="519524"/>
            <a:chOff x="624" y="672"/>
            <a:chExt cx="1773" cy="240"/>
          </a:xfrm>
          <a:solidFill>
            <a:schemeClr val="accent1">
              <a:lumMod val="40000"/>
              <a:lumOff val="60000"/>
            </a:schemeClr>
          </a:solidFill>
        </p:grpSpPr>
        <p:sp>
          <p:nvSpPr>
            <p:cNvPr id="13" name="AutoShape 4">
              <a:extLst>
                <a:ext uri="{FF2B5EF4-FFF2-40B4-BE49-F238E27FC236}">
                  <a16:creationId xmlns:a16="http://schemas.microsoft.com/office/drawing/2014/main" id="{16A348B3-2CCF-4238-BACA-C5E6F500160F}"/>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4" name="AutoShape 5">
              <a:extLst>
                <a:ext uri="{FF2B5EF4-FFF2-40B4-BE49-F238E27FC236}">
                  <a16:creationId xmlns:a16="http://schemas.microsoft.com/office/drawing/2014/main" id="{A981D973-9387-4FEB-AB41-F9CA2F5F6353}"/>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2" name="Title 1">
            <a:extLst>
              <a:ext uri="{FF2B5EF4-FFF2-40B4-BE49-F238E27FC236}">
                <a16:creationId xmlns:a16="http://schemas.microsoft.com/office/drawing/2014/main" id="{3F5C6F86-8B91-419F-8AC6-0F2A7B531EBB}"/>
              </a:ext>
            </a:extLst>
          </p:cNvPr>
          <p:cNvSpPr>
            <a:spLocks noGrp="1"/>
          </p:cNvSpPr>
          <p:nvPr>
            <p:ph type="title"/>
          </p:nvPr>
        </p:nvSpPr>
        <p:spPr/>
        <p:txBody>
          <a:bodyPr/>
          <a:lstStyle/>
          <a:p>
            <a:r>
              <a:rPr lang="en-US" altLang="zh-CN" b="1" dirty="0"/>
              <a:t>QPS-r: Overview</a:t>
            </a:r>
            <a:endParaRPr lang="zh-CN" altLang="en-US" b="1" dirty="0"/>
          </a:p>
        </p:txBody>
      </p:sp>
      <p:sp>
        <p:nvSpPr>
          <p:cNvPr id="3" name="Date Placeholder 2">
            <a:extLst>
              <a:ext uri="{FF2B5EF4-FFF2-40B4-BE49-F238E27FC236}">
                <a16:creationId xmlns:a16="http://schemas.microsoft.com/office/drawing/2014/main" id="{695F0D54-4FF6-4AF1-8B7F-9EBD04DF98ED}"/>
              </a:ext>
            </a:extLst>
          </p:cNvPr>
          <p:cNvSpPr>
            <a:spLocks noGrp="1"/>
          </p:cNvSpPr>
          <p:nvPr>
            <p:ph type="dt" sz="half" idx="10"/>
          </p:nvPr>
        </p:nvSpPr>
        <p:spPr/>
        <p:txBody>
          <a:bodyPr/>
          <a:lstStyle/>
          <a:p>
            <a:fld id="{E656452E-6608-418F-90C9-953BCB8FA312}"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45FAF669-C13D-4234-B355-0C1BFD777DCB}"/>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61FAF32D-AFC5-416F-86BB-8BB68CF4C158}"/>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9CB8E386-31D4-45B0-8436-7173B28454A5}"/>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7578A250-6309-4992-9DD8-49D2B0B342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4B570C43-CD1C-4B7C-9008-8D2FE74EA2E2}"/>
              </a:ext>
            </a:extLst>
          </p:cNvPr>
          <p:cNvSpPr/>
          <p:nvPr/>
        </p:nvSpPr>
        <p:spPr>
          <a:xfrm>
            <a:off x="4572774" y="2387"/>
            <a:ext cx="644327"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QPS-r</a:t>
            </a:r>
            <a:endParaRPr lang="zh-CN" altLang="en-US" sz="1600" b="1" dirty="0"/>
          </a:p>
        </p:txBody>
      </p:sp>
      <p:sp>
        <p:nvSpPr>
          <p:cNvPr id="15" name="Rectangle 26">
            <a:extLst>
              <a:ext uri="{FF2B5EF4-FFF2-40B4-BE49-F238E27FC236}">
                <a16:creationId xmlns:a16="http://schemas.microsoft.com/office/drawing/2014/main" id="{F2DEA979-134C-4CB9-9A54-4C306A5415B6}"/>
              </a:ext>
            </a:extLst>
          </p:cNvPr>
          <p:cNvSpPr>
            <a:spLocks noChangeArrowheads="1"/>
          </p:cNvSpPr>
          <p:nvPr/>
        </p:nvSpPr>
        <p:spPr bwMode="white">
          <a:xfrm>
            <a:off x="3891574" y="3973863"/>
            <a:ext cx="1438172" cy="523220"/>
          </a:xfrm>
          <a:prstGeom prst="rect">
            <a:avLst/>
          </a:prstGeom>
          <a:noFill/>
          <a:ln>
            <a:noFill/>
          </a:ln>
          <a:effectLst/>
        </p:spPr>
        <p:txBody>
          <a:bodyPr wrap="square">
            <a:spAutoFit/>
          </a:bodyPr>
          <a:lstStyle/>
          <a:p>
            <a:pPr algn="ctr"/>
            <a:r>
              <a:rPr lang="en-US" altLang="zh-CN" sz="2800" b="1" dirty="0">
                <a:ea typeface="宋体" panose="02010600030101010101" pitchFamily="2" charset="-122"/>
              </a:rPr>
              <a:t>QPS-r</a:t>
            </a:r>
          </a:p>
        </p:txBody>
      </p:sp>
      <p:sp>
        <p:nvSpPr>
          <p:cNvPr id="16" name="Rectangle 15">
            <a:extLst>
              <a:ext uri="{FF2B5EF4-FFF2-40B4-BE49-F238E27FC236}">
                <a16:creationId xmlns:a16="http://schemas.microsoft.com/office/drawing/2014/main" id="{337B22D6-25FA-40F0-8FA5-B6FC70AC7FEB}"/>
              </a:ext>
            </a:extLst>
          </p:cNvPr>
          <p:cNvSpPr>
            <a:spLocks noChangeArrowheads="1"/>
          </p:cNvSpPr>
          <p:nvPr/>
        </p:nvSpPr>
        <p:spPr bwMode="gray">
          <a:xfrm>
            <a:off x="537263" y="5032551"/>
            <a:ext cx="8027786" cy="619125"/>
          </a:xfrm>
          <a:prstGeom prst="rect">
            <a:avLst/>
          </a:prstGeom>
          <a:solidFill>
            <a:srgbClr val="FFF2CC"/>
          </a:solidFill>
          <a:ln>
            <a:noFill/>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2" name="AutoShape 9">
            <a:extLst>
              <a:ext uri="{FF2B5EF4-FFF2-40B4-BE49-F238E27FC236}">
                <a16:creationId xmlns:a16="http://schemas.microsoft.com/office/drawing/2014/main" id="{4E580007-EFE6-43FF-A704-78D1B899E2B7}"/>
              </a:ext>
            </a:extLst>
          </p:cNvPr>
          <p:cNvSpPr>
            <a:spLocks noChangeArrowheads="1"/>
          </p:cNvSpPr>
          <p:nvPr/>
        </p:nvSpPr>
        <p:spPr bwMode="gray">
          <a:xfrm>
            <a:off x="4205822" y="5202141"/>
            <a:ext cx="341815" cy="288786"/>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 name="Arrow: Curved Left 23">
            <a:extLst>
              <a:ext uri="{FF2B5EF4-FFF2-40B4-BE49-F238E27FC236}">
                <a16:creationId xmlns:a16="http://schemas.microsoft.com/office/drawing/2014/main" id="{525E95B6-0AC2-4B2F-844E-E3D3F158B725}"/>
              </a:ext>
            </a:extLst>
          </p:cNvPr>
          <p:cNvSpPr/>
          <p:nvPr/>
        </p:nvSpPr>
        <p:spPr>
          <a:xfrm rot="5400000">
            <a:off x="4256092" y="4895445"/>
            <a:ext cx="272353" cy="1583430"/>
          </a:xfrm>
          <a:prstGeom prst="curvedLeftArrow">
            <a:avLst>
              <a:gd name="adj1" fmla="val 2"/>
              <a:gd name="adj2" fmla="val 49470"/>
              <a:gd name="adj3" fmla="val 3462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EC67672E-A7B2-4535-91A2-0E3C2767BF66}"/>
              </a:ext>
            </a:extLst>
          </p:cNvPr>
          <p:cNvSpPr txBox="1"/>
          <p:nvPr/>
        </p:nvSpPr>
        <p:spPr>
          <a:xfrm>
            <a:off x="3210572" y="5780993"/>
            <a:ext cx="2674130" cy="400110"/>
          </a:xfrm>
          <a:prstGeom prst="rect">
            <a:avLst/>
          </a:prstGeom>
          <a:noFill/>
        </p:spPr>
        <p:txBody>
          <a:bodyPr wrap="none" rtlCol="0">
            <a:spAutoFit/>
          </a:bodyPr>
          <a:lstStyle/>
          <a:p>
            <a:r>
              <a:rPr lang="en-US" sz="2000" dirty="0"/>
              <a:t>run r (QPS) iterations</a:t>
            </a:r>
          </a:p>
        </p:txBody>
      </p:sp>
      <p:sp>
        <p:nvSpPr>
          <p:cNvPr id="26" name="TextBox 25">
            <a:extLst>
              <a:ext uri="{FF2B5EF4-FFF2-40B4-BE49-F238E27FC236}">
                <a16:creationId xmlns:a16="http://schemas.microsoft.com/office/drawing/2014/main" id="{1CDAF310-A875-44B9-A05A-6428EDC30945}"/>
              </a:ext>
            </a:extLst>
          </p:cNvPr>
          <p:cNvSpPr txBox="1"/>
          <p:nvPr/>
        </p:nvSpPr>
        <p:spPr>
          <a:xfrm>
            <a:off x="2094430" y="5146479"/>
            <a:ext cx="1980029" cy="400110"/>
          </a:xfrm>
          <a:prstGeom prst="rect">
            <a:avLst/>
          </a:prstGeom>
          <a:noFill/>
        </p:spPr>
        <p:txBody>
          <a:bodyPr wrap="none" rtlCol="0">
            <a:spAutoFit/>
          </a:bodyPr>
          <a:lstStyle/>
          <a:p>
            <a:r>
              <a:rPr lang="en-US" sz="2000" b="1" dirty="0"/>
              <a:t>QPS Proposing</a:t>
            </a:r>
          </a:p>
        </p:txBody>
      </p:sp>
      <p:sp>
        <p:nvSpPr>
          <p:cNvPr id="27" name="TextBox 26">
            <a:extLst>
              <a:ext uri="{FF2B5EF4-FFF2-40B4-BE49-F238E27FC236}">
                <a16:creationId xmlns:a16="http://schemas.microsoft.com/office/drawing/2014/main" id="{8E1C57D6-DF40-4D2A-8198-797EAFBB98C1}"/>
              </a:ext>
            </a:extLst>
          </p:cNvPr>
          <p:cNvSpPr txBox="1"/>
          <p:nvPr/>
        </p:nvSpPr>
        <p:spPr>
          <a:xfrm>
            <a:off x="4678999" y="5161868"/>
            <a:ext cx="1829347" cy="369332"/>
          </a:xfrm>
          <a:prstGeom prst="rect">
            <a:avLst/>
          </a:prstGeom>
          <a:noFill/>
        </p:spPr>
        <p:txBody>
          <a:bodyPr wrap="none" rtlCol="0">
            <a:spAutoFit/>
          </a:bodyPr>
          <a:lstStyle/>
          <a:p>
            <a:r>
              <a:rPr lang="en-US" b="1" dirty="0"/>
              <a:t>LVF Accepting</a:t>
            </a:r>
          </a:p>
        </p:txBody>
      </p:sp>
      <p:sp>
        <p:nvSpPr>
          <p:cNvPr id="17" name="Oval 16">
            <a:extLst>
              <a:ext uri="{FF2B5EF4-FFF2-40B4-BE49-F238E27FC236}">
                <a16:creationId xmlns:a16="http://schemas.microsoft.com/office/drawing/2014/main" id="{EDBDBFF2-A1D9-4404-985F-56BD0573ADA6}"/>
              </a:ext>
            </a:extLst>
          </p:cNvPr>
          <p:cNvSpPr/>
          <p:nvPr/>
        </p:nvSpPr>
        <p:spPr>
          <a:xfrm>
            <a:off x="4734031" y="5032551"/>
            <a:ext cx="415602" cy="546837"/>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peech Bubble: Rectangle with Corners Rounded 17">
            <a:extLst>
              <a:ext uri="{FF2B5EF4-FFF2-40B4-BE49-F238E27FC236}">
                <a16:creationId xmlns:a16="http://schemas.microsoft.com/office/drawing/2014/main" id="{4D97D456-3DEA-426F-BBA5-68B339E6BACF}"/>
              </a:ext>
            </a:extLst>
          </p:cNvPr>
          <p:cNvSpPr/>
          <p:nvPr/>
        </p:nvSpPr>
        <p:spPr>
          <a:xfrm>
            <a:off x="4255185" y="4564844"/>
            <a:ext cx="2239308" cy="435017"/>
          </a:xfrm>
          <a:prstGeom prst="wedgeRoundRectCallout">
            <a:avLst>
              <a:gd name="adj1" fmla="val -21224"/>
              <a:gd name="adj2" fmla="val 58215"/>
              <a:gd name="adj3" fmla="val 16667"/>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Longest VOQ First</a:t>
            </a:r>
          </a:p>
        </p:txBody>
      </p:sp>
      <p:sp>
        <p:nvSpPr>
          <p:cNvPr id="42" name="Rectangle 41">
            <a:extLst>
              <a:ext uri="{FF2B5EF4-FFF2-40B4-BE49-F238E27FC236}">
                <a16:creationId xmlns:a16="http://schemas.microsoft.com/office/drawing/2014/main" id="{08612714-43DA-46AE-AB5D-732CB2A0B994}"/>
              </a:ext>
            </a:extLst>
          </p:cNvPr>
          <p:cNvSpPr>
            <a:spLocks noChangeArrowheads="1"/>
          </p:cNvSpPr>
          <p:nvPr/>
        </p:nvSpPr>
        <p:spPr bwMode="gray">
          <a:xfrm>
            <a:off x="483943" y="2833920"/>
            <a:ext cx="8081108" cy="619125"/>
          </a:xfrm>
          <a:prstGeom prst="rect">
            <a:avLst/>
          </a:prstGeom>
          <a:solidFill>
            <a:schemeClr val="accent4">
              <a:lumMod val="20000"/>
              <a:lumOff val="80000"/>
            </a:schemeClr>
          </a:solidFill>
          <a:ln>
            <a:noFill/>
          </a:ln>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3" name="Group 42">
            <a:extLst>
              <a:ext uri="{FF2B5EF4-FFF2-40B4-BE49-F238E27FC236}">
                <a16:creationId xmlns:a16="http://schemas.microsoft.com/office/drawing/2014/main" id="{84FC8428-AC6D-4649-8FCC-8C41B4CD5CF9}"/>
              </a:ext>
            </a:extLst>
          </p:cNvPr>
          <p:cNvGrpSpPr>
            <a:grpSpLocks/>
          </p:cNvGrpSpPr>
          <p:nvPr/>
        </p:nvGrpSpPr>
        <p:grpSpPr bwMode="auto">
          <a:xfrm>
            <a:off x="488950" y="2833920"/>
            <a:ext cx="2127251" cy="619125"/>
            <a:chOff x="358" y="1980"/>
            <a:chExt cx="1340" cy="298"/>
          </a:xfrm>
        </p:grpSpPr>
        <p:sp>
          <p:nvSpPr>
            <p:cNvPr id="44" name="Rectangle 43">
              <a:extLst>
                <a:ext uri="{FF2B5EF4-FFF2-40B4-BE49-F238E27FC236}">
                  <a16:creationId xmlns:a16="http://schemas.microsoft.com/office/drawing/2014/main" id="{B90FFCEF-FB2E-45A6-A816-5323DF1C2479}"/>
                </a:ext>
              </a:extLst>
            </p:cNvPr>
            <p:cNvSpPr>
              <a:spLocks noChangeArrowheads="1"/>
            </p:cNvSpPr>
            <p:nvPr/>
          </p:nvSpPr>
          <p:spPr bwMode="invGray">
            <a:xfrm>
              <a:off x="358" y="1980"/>
              <a:ext cx="1251" cy="298"/>
            </a:xfrm>
            <a:prstGeom prst="rect">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 name="AutoShape 6">
              <a:extLst>
                <a:ext uri="{FF2B5EF4-FFF2-40B4-BE49-F238E27FC236}">
                  <a16:creationId xmlns:a16="http://schemas.microsoft.com/office/drawing/2014/main" id="{B5912B14-DC59-4FA9-8E21-B4BD16DEA5C7}"/>
                </a:ext>
              </a:extLst>
            </p:cNvPr>
            <p:cNvSpPr>
              <a:spLocks noChangeArrowheads="1"/>
            </p:cNvSpPr>
            <p:nvPr/>
          </p:nvSpPr>
          <p:spPr bwMode="invGray">
            <a:xfrm rot="5400000">
              <a:off x="1568" y="2072"/>
              <a:ext cx="139" cy="120"/>
            </a:xfrm>
            <a:prstGeom prst="triangle">
              <a:avLst>
                <a:gd name="adj" fmla="val 50000"/>
              </a:avLst>
            </a:prstGeom>
            <a:solidFill>
              <a:schemeClr val="accent2">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6" name="Rectangle 45">
            <a:extLst>
              <a:ext uri="{FF2B5EF4-FFF2-40B4-BE49-F238E27FC236}">
                <a16:creationId xmlns:a16="http://schemas.microsoft.com/office/drawing/2014/main" id="{10E1348A-ADCF-4B52-A477-96BB14C917DD}"/>
              </a:ext>
            </a:extLst>
          </p:cNvPr>
          <p:cNvSpPr>
            <a:spLocks noChangeArrowheads="1"/>
          </p:cNvSpPr>
          <p:nvPr/>
        </p:nvSpPr>
        <p:spPr bwMode="gray">
          <a:xfrm>
            <a:off x="584200" y="2940283"/>
            <a:ext cx="1836737"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FF0000"/>
                </a:solidFill>
                <a:effectLst/>
                <a:uLnTx/>
                <a:uFillTx/>
                <a:latin typeface="+mn-lt"/>
                <a:ea typeface="+mn-ea"/>
                <a:cs typeface="+mn-cs"/>
              </a:rPr>
              <a:t>QPS</a:t>
            </a: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p>
        </p:txBody>
      </p:sp>
      <p:sp>
        <p:nvSpPr>
          <p:cNvPr id="47" name="Callout: Bent Line 46">
            <a:extLst>
              <a:ext uri="{FF2B5EF4-FFF2-40B4-BE49-F238E27FC236}">
                <a16:creationId xmlns:a16="http://schemas.microsoft.com/office/drawing/2014/main" id="{524E7FEB-461F-4B17-B8F8-886F5D255FFA}"/>
              </a:ext>
            </a:extLst>
          </p:cNvPr>
          <p:cNvSpPr/>
          <p:nvPr/>
        </p:nvSpPr>
        <p:spPr>
          <a:xfrm>
            <a:off x="5381890" y="2205902"/>
            <a:ext cx="3183160" cy="544674"/>
          </a:xfrm>
          <a:prstGeom prst="borderCallout2">
            <a:avLst>
              <a:gd name="adj1" fmla="val 18750"/>
              <a:gd name="adj2" fmla="val -8333"/>
              <a:gd name="adj3" fmla="val 18750"/>
              <a:gd name="adj4" fmla="val -16667"/>
              <a:gd name="adj5" fmla="val 115977"/>
              <a:gd name="adj6" fmla="val -5480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Only those un-matched ports in QPS</a:t>
            </a:r>
          </a:p>
        </p:txBody>
      </p:sp>
      <p:sp>
        <p:nvSpPr>
          <p:cNvPr id="48" name="Rectangle: Rounded Corners 47">
            <a:extLst>
              <a:ext uri="{FF2B5EF4-FFF2-40B4-BE49-F238E27FC236}">
                <a16:creationId xmlns:a16="http://schemas.microsoft.com/office/drawing/2014/main" id="{A417C679-4518-469D-B2DD-4AD484C2EF3C}"/>
              </a:ext>
            </a:extLst>
          </p:cNvPr>
          <p:cNvSpPr/>
          <p:nvPr/>
        </p:nvSpPr>
        <p:spPr>
          <a:xfrm>
            <a:off x="488217" y="1943789"/>
            <a:ext cx="8081108" cy="198026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chemeClr val="tx1"/>
              </a:solidFill>
            </a:endParaRPr>
          </a:p>
        </p:txBody>
      </p:sp>
      <p:grpSp>
        <p:nvGrpSpPr>
          <p:cNvPr id="49" name="Group 3">
            <a:extLst>
              <a:ext uri="{FF2B5EF4-FFF2-40B4-BE49-F238E27FC236}">
                <a16:creationId xmlns:a16="http://schemas.microsoft.com/office/drawing/2014/main" id="{1325B878-2578-477D-947B-EBD2E8E20DF1}"/>
              </a:ext>
            </a:extLst>
          </p:cNvPr>
          <p:cNvGrpSpPr>
            <a:grpSpLocks/>
          </p:cNvGrpSpPr>
          <p:nvPr/>
        </p:nvGrpSpPr>
        <p:grpSpPr bwMode="auto">
          <a:xfrm>
            <a:off x="3341936" y="1651565"/>
            <a:ext cx="2266400" cy="487945"/>
            <a:chOff x="624" y="672"/>
            <a:chExt cx="1773" cy="240"/>
          </a:xfrm>
          <a:solidFill>
            <a:schemeClr val="accent1">
              <a:lumMod val="40000"/>
              <a:lumOff val="60000"/>
            </a:schemeClr>
          </a:solidFill>
        </p:grpSpPr>
        <p:sp>
          <p:nvSpPr>
            <p:cNvPr id="50" name="AutoShape 4">
              <a:extLst>
                <a:ext uri="{FF2B5EF4-FFF2-40B4-BE49-F238E27FC236}">
                  <a16:creationId xmlns:a16="http://schemas.microsoft.com/office/drawing/2014/main" id="{20EA252E-3A9E-4C15-BCB9-BA2D93EFF086}"/>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51" name="AutoShape 5">
              <a:extLst>
                <a:ext uri="{FF2B5EF4-FFF2-40B4-BE49-F238E27FC236}">
                  <a16:creationId xmlns:a16="http://schemas.microsoft.com/office/drawing/2014/main" id="{75DB7F8A-8B5D-467F-B741-FF76AF2B071A}"/>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52" name="Rectangle 26">
            <a:extLst>
              <a:ext uri="{FF2B5EF4-FFF2-40B4-BE49-F238E27FC236}">
                <a16:creationId xmlns:a16="http://schemas.microsoft.com/office/drawing/2014/main" id="{978958CE-C3AB-4BE2-9B2C-AD838CCCB1CC}"/>
              </a:ext>
            </a:extLst>
          </p:cNvPr>
          <p:cNvSpPr>
            <a:spLocks noChangeArrowheads="1"/>
          </p:cNvSpPr>
          <p:nvPr/>
        </p:nvSpPr>
        <p:spPr bwMode="white">
          <a:xfrm>
            <a:off x="3533455" y="1670064"/>
            <a:ext cx="2094088" cy="480131"/>
          </a:xfrm>
          <a:prstGeom prst="rect">
            <a:avLst/>
          </a:prstGeom>
          <a:noFill/>
          <a:ln>
            <a:noFill/>
          </a:ln>
          <a:effectLst/>
        </p:spPr>
        <p:txBody>
          <a:bodyPr wrap="square">
            <a:spAutoFit/>
          </a:bodyPr>
          <a:lstStyle/>
          <a:p>
            <a:pPr lvl="0" defTabSz="685800">
              <a:lnSpc>
                <a:spcPct val="90000"/>
              </a:lnSpc>
              <a:spcBef>
                <a:spcPts val="750"/>
              </a:spcBef>
            </a:pPr>
            <a:r>
              <a:rPr lang="en-US" sz="2800" dirty="0">
                <a:solidFill>
                  <a:prstClr val="black"/>
                </a:solidFill>
                <a:latin typeface="Arial" panose="020B0604020202020204" pitchFamily="34" charset="0"/>
                <a:ea typeface="楷体" panose="02010609060101010101" pitchFamily="49" charset="-122"/>
              </a:rPr>
              <a:t>QPS-</a:t>
            </a:r>
            <a:r>
              <a:rPr lang="en-US" sz="2800" dirty="0" err="1">
                <a:solidFill>
                  <a:prstClr val="black"/>
                </a:solidFill>
                <a:latin typeface="Arial" panose="020B0604020202020204" pitchFamily="34" charset="0"/>
                <a:ea typeface="楷体" panose="02010609060101010101" pitchFamily="49" charset="-122"/>
              </a:rPr>
              <a:t>iSLIP</a:t>
            </a:r>
            <a:endParaRPr lang="en-US" sz="2800" dirty="0">
              <a:solidFill>
                <a:prstClr val="black"/>
              </a:solidFill>
              <a:latin typeface="Arial" panose="020B0604020202020204" pitchFamily="34" charset="0"/>
              <a:ea typeface="楷体" panose="02010609060101010101" pitchFamily="49" charset="-122"/>
            </a:endParaRPr>
          </a:p>
        </p:txBody>
      </p:sp>
      <p:sp>
        <p:nvSpPr>
          <p:cNvPr id="53" name="Text Box 7">
            <a:extLst>
              <a:ext uri="{FF2B5EF4-FFF2-40B4-BE49-F238E27FC236}">
                <a16:creationId xmlns:a16="http://schemas.microsoft.com/office/drawing/2014/main" id="{23F82A14-165A-4E9A-9BED-6338CB613186}"/>
              </a:ext>
            </a:extLst>
          </p:cNvPr>
          <p:cNvSpPr txBox="1">
            <a:spLocks noChangeArrowheads="1"/>
          </p:cNvSpPr>
          <p:nvPr/>
        </p:nvSpPr>
        <p:spPr bwMode="gray">
          <a:xfrm>
            <a:off x="2466109" y="2934510"/>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000" b="1" i="0" u="none" strike="noStrike" kern="1200" cap="none" spc="0" normalizeH="0" baseline="0" noProof="0" dirty="0">
                <a:ln>
                  <a:noFill/>
                </a:ln>
                <a:effectLst/>
                <a:uLnTx/>
                <a:uFillTx/>
                <a:latin typeface="+mn-lt"/>
                <a:ea typeface="+mn-ea"/>
                <a:cs typeface="+mn-cs"/>
              </a:rPr>
              <a:t>Request</a:t>
            </a:r>
          </a:p>
        </p:txBody>
      </p:sp>
      <p:sp>
        <p:nvSpPr>
          <p:cNvPr id="54" name="AutoShape 9">
            <a:extLst>
              <a:ext uri="{FF2B5EF4-FFF2-40B4-BE49-F238E27FC236}">
                <a16:creationId xmlns:a16="http://schemas.microsoft.com/office/drawing/2014/main" id="{915AC4E9-459E-4CCD-AE6B-EC1B1403D021}"/>
              </a:ext>
            </a:extLst>
          </p:cNvPr>
          <p:cNvSpPr>
            <a:spLocks noChangeArrowheads="1"/>
          </p:cNvSpPr>
          <p:nvPr/>
        </p:nvSpPr>
        <p:spPr bwMode="gray">
          <a:xfrm>
            <a:off x="4048125" y="2990217"/>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 name="Text Box 10">
            <a:extLst>
              <a:ext uri="{FF2B5EF4-FFF2-40B4-BE49-F238E27FC236}">
                <a16:creationId xmlns:a16="http://schemas.microsoft.com/office/drawing/2014/main" id="{55D2E685-4055-469A-BF90-15962E82FC12}"/>
              </a:ext>
            </a:extLst>
          </p:cNvPr>
          <p:cNvSpPr txBox="1">
            <a:spLocks noChangeArrowheads="1"/>
          </p:cNvSpPr>
          <p:nvPr/>
        </p:nvSpPr>
        <p:spPr bwMode="gray">
          <a:xfrm>
            <a:off x="4417146" y="2934510"/>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Grant</a:t>
            </a:r>
            <a:endParaRPr kumimoji="0" lang="en-US" altLang="en-US" sz="2000" b="1" i="0" u="none" strike="noStrike" kern="1200" cap="none" spc="0" normalizeH="0" baseline="0" noProof="0" dirty="0">
              <a:ln>
                <a:noFill/>
              </a:ln>
              <a:effectLst/>
              <a:uLnTx/>
              <a:uFillTx/>
              <a:latin typeface="+mn-lt"/>
            </a:endParaRPr>
          </a:p>
        </p:txBody>
      </p:sp>
      <p:sp>
        <p:nvSpPr>
          <p:cNvPr id="56" name="AutoShape 11">
            <a:extLst>
              <a:ext uri="{FF2B5EF4-FFF2-40B4-BE49-F238E27FC236}">
                <a16:creationId xmlns:a16="http://schemas.microsoft.com/office/drawing/2014/main" id="{04B83B8F-1DB0-47E5-BEDD-4F7452F6397C}"/>
              </a:ext>
            </a:extLst>
          </p:cNvPr>
          <p:cNvSpPr>
            <a:spLocks noChangeArrowheads="1"/>
          </p:cNvSpPr>
          <p:nvPr/>
        </p:nvSpPr>
        <p:spPr bwMode="gray">
          <a:xfrm>
            <a:off x="6076950" y="2990217"/>
            <a:ext cx="368300" cy="273050"/>
          </a:xfrm>
          <a:prstGeom prst="rightArrow">
            <a:avLst>
              <a:gd name="adj1" fmla="val 50000"/>
              <a:gd name="adj2" fmla="val 60467"/>
            </a:avLst>
          </a:prstGeom>
          <a:solidFill>
            <a:schemeClr val="tx1"/>
          </a:solidFill>
          <a:ln w="9525" algn="ctr">
            <a:solidFill>
              <a:schemeClr val="tx1"/>
            </a:solidFill>
            <a:miter lim="800000"/>
            <a:headEnd/>
            <a:tailEnd/>
          </a:ln>
          <a:effectLst>
            <a:outerShdw dist="28398" dir="1593903" algn="ctr" rotWithShape="0">
              <a:srgbClr val="333333">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 name="Text Box 12">
            <a:extLst>
              <a:ext uri="{FF2B5EF4-FFF2-40B4-BE49-F238E27FC236}">
                <a16:creationId xmlns:a16="http://schemas.microsoft.com/office/drawing/2014/main" id="{916C4DA3-95E3-4D64-951A-C0088B395D13}"/>
              </a:ext>
            </a:extLst>
          </p:cNvPr>
          <p:cNvSpPr txBox="1">
            <a:spLocks noChangeArrowheads="1"/>
          </p:cNvSpPr>
          <p:nvPr/>
        </p:nvSpPr>
        <p:spPr bwMode="gray">
          <a:xfrm>
            <a:off x="6404696" y="2934510"/>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2000" b="1" dirty="0">
                <a:latin typeface="+mn-lt"/>
              </a:rPr>
              <a:t>Accept</a:t>
            </a:r>
            <a:endParaRPr kumimoji="0" lang="en-US" altLang="en-US" sz="2000" b="1" i="0" u="none" strike="noStrike" kern="1200" cap="none" spc="0" normalizeH="0" baseline="0" noProof="0" dirty="0">
              <a:ln>
                <a:noFill/>
              </a:ln>
              <a:effectLst/>
              <a:uLnTx/>
              <a:uFillTx/>
              <a:latin typeface="+mn-lt"/>
            </a:endParaRPr>
          </a:p>
        </p:txBody>
      </p:sp>
      <p:sp>
        <p:nvSpPr>
          <p:cNvPr id="58" name="Arrow: Curved Down 57">
            <a:extLst>
              <a:ext uri="{FF2B5EF4-FFF2-40B4-BE49-F238E27FC236}">
                <a16:creationId xmlns:a16="http://schemas.microsoft.com/office/drawing/2014/main" id="{01802A4C-4782-46E9-9378-364B9DF43544}"/>
              </a:ext>
            </a:extLst>
          </p:cNvPr>
          <p:cNvSpPr/>
          <p:nvPr/>
        </p:nvSpPr>
        <p:spPr>
          <a:xfrm rot="10800000">
            <a:off x="3454903" y="3290090"/>
            <a:ext cx="3621668" cy="336550"/>
          </a:xfrm>
          <a:prstGeom prst="curvedDownArrow">
            <a:avLst>
              <a:gd name="adj1" fmla="val 2851"/>
              <a:gd name="adj2" fmla="val 25767"/>
              <a:gd name="adj3" fmla="val 3142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394265B-1936-4035-8215-02501312DD3A}"/>
                  </a:ext>
                </a:extLst>
              </p:cNvPr>
              <p:cNvSpPr txBox="1"/>
              <p:nvPr/>
            </p:nvSpPr>
            <p:spPr>
              <a:xfrm>
                <a:off x="4037734" y="3555697"/>
                <a:ext cx="2532232" cy="400110"/>
              </a:xfrm>
              <a:prstGeom prst="rect">
                <a:avLst/>
              </a:prstGeom>
              <a:noFill/>
            </p:spPr>
            <p:txBody>
              <a:bodyPr wrap="none" rtlCol="0">
                <a:spAutoFit/>
              </a:bodyPr>
              <a:lstStyle/>
              <a:p>
                <a:r>
                  <a:rPr lang="en-US" sz="2000" dirty="0"/>
                  <a:t>run </a:t>
                </a: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0" i="1" smtClean="0">
                            <a:latin typeface="Cambria Math" panose="02040503050406030204" pitchFamily="18" charset="0"/>
                          </a:rPr>
                          <m:t>𝑁</m:t>
                        </m:r>
                      </m:e>
                    </m:func>
                  </m:oMath>
                </a14:m>
                <a:r>
                  <a:rPr lang="en-US" sz="2000" dirty="0"/>
                  <a:t> iterations</a:t>
                </a:r>
              </a:p>
            </p:txBody>
          </p:sp>
        </mc:Choice>
        <mc:Fallback xmlns="">
          <p:sp>
            <p:nvSpPr>
              <p:cNvPr id="59" name="TextBox 58">
                <a:extLst>
                  <a:ext uri="{FF2B5EF4-FFF2-40B4-BE49-F238E27FC236}">
                    <a16:creationId xmlns:a16="http://schemas.microsoft.com/office/drawing/2014/main" id="{3394265B-1936-4035-8215-02501312DD3A}"/>
                  </a:ext>
                </a:extLst>
              </p:cNvPr>
              <p:cNvSpPr txBox="1">
                <a:spLocks noRot="1" noChangeAspect="1" noMove="1" noResize="1" noEditPoints="1" noAdjustHandles="1" noChangeArrowheads="1" noChangeShapeType="1" noTextEdit="1"/>
              </p:cNvSpPr>
              <p:nvPr/>
            </p:nvSpPr>
            <p:spPr>
              <a:xfrm>
                <a:off x="4037734" y="3555697"/>
                <a:ext cx="2532232" cy="400110"/>
              </a:xfrm>
              <a:prstGeom prst="rect">
                <a:avLst/>
              </a:prstGeom>
              <a:blipFill>
                <a:blip r:embed="rId3"/>
                <a:stretch>
                  <a:fillRect l="-2404" t="-7576" r="-2163" b="-25758"/>
                </a:stretch>
              </a:blipFill>
            </p:spPr>
            <p:txBody>
              <a:bodyPr/>
              <a:lstStyle/>
              <a:p>
                <a:r>
                  <a:rPr lang="zh-CN" altLang="en-US">
                    <a:noFill/>
                  </a:rPr>
                  <a:t> </a:t>
                </a:r>
              </a:p>
            </p:txBody>
          </p:sp>
        </mc:Fallback>
      </mc:AlternateContent>
      <p:sp>
        <p:nvSpPr>
          <p:cNvPr id="61" name="Rectangle 60">
            <a:extLst>
              <a:ext uri="{FF2B5EF4-FFF2-40B4-BE49-F238E27FC236}">
                <a16:creationId xmlns:a16="http://schemas.microsoft.com/office/drawing/2014/main" id="{79C23AD1-6EE5-4EAB-B80C-BC459A07035D}"/>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60" name="Rectangle: Rounded Corners 59">
            <a:extLst>
              <a:ext uri="{FF2B5EF4-FFF2-40B4-BE49-F238E27FC236}">
                <a16:creationId xmlns:a16="http://schemas.microsoft.com/office/drawing/2014/main" id="{5251EFCD-6FB0-49FA-ACE2-FE8958E1D818}"/>
              </a:ext>
            </a:extLst>
          </p:cNvPr>
          <p:cNvSpPr/>
          <p:nvPr/>
        </p:nvSpPr>
        <p:spPr>
          <a:xfrm>
            <a:off x="364984" y="1641517"/>
            <a:ext cx="8380745" cy="2318193"/>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Slide Number Placeholder 18">
            <a:extLst>
              <a:ext uri="{FF2B5EF4-FFF2-40B4-BE49-F238E27FC236}">
                <a16:creationId xmlns:a16="http://schemas.microsoft.com/office/drawing/2014/main" id="{1375021C-8174-4772-AF5B-2AD6989FB629}"/>
              </a:ext>
            </a:extLst>
          </p:cNvPr>
          <p:cNvSpPr>
            <a:spLocks noGrp="1"/>
          </p:cNvSpPr>
          <p:nvPr>
            <p:ph type="sldNum" sz="quarter" idx="12"/>
          </p:nvPr>
        </p:nvSpPr>
        <p:spPr/>
        <p:txBody>
          <a:bodyPr/>
          <a:lstStyle/>
          <a:p>
            <a:fld id="{25711CE1-5A3A-4555-AFFF-2018F0E14892}" type="slidenum">
              <a:rPr lang="zh-CN" altLang="en-US" smtClean="0"/>
              <a:pPr/>
              <a:t>31</a:t>
            </a:fld>
            <a:r>
              <a:rPr lang="en-US" altLang="zh-CN"/>
              <a:t>/51</a:t>
            </a:r>
            <a:endParaRPr lang="zh-CN" altLang="en-US" dirty="0"/>
          </a:p>
        </p:txBody>
      </p:sp>
    </p:spTree>
    <p:extLst>
      <p:ext uri="{BB962C8B-B14F-4D97-AF65-F5344CB8AC3E}">
        <p14:creationId xmlns:p14="http://schemas.microsoft.com/office/powerpoint/2010/main" val="977263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6F86-8B91-419F-8AC6-0F2A7B531EBB}"/>
              </a:ext>
            </a:extLst>
          </p:cNvPr>
          <p:cNvSpPr>
            <a:spLocks noGrp="1"/>
          </p:cNvSpPr>
          <p:nvPr>
            <p:ph type="title"/>
          </p:nvPr>
        </p:nvSpPr>
        <p:spPr/>
        <p:txBody>
          <a:bodyPr/>
          <a:lstStyle/>
          <a:p>
            <a:r>
              <a:rPr lang="en-US" altLang="zh-CN" b="1" dirty="0"/>
              <a:t>Mean Delay: QPS-r vs </a:t>
            </a:r>
            <a:r>
              <a:rPr lang="en-US" altLang="zh-CN" b="1" dirty="0" err="1"/>
              <a:t>iSLIP</a:t>
            </a:r>
            <a:endParaRPr lang="zh-CN" altLang="en-US" b="1" dirty="0"/>
          </a:p>
        </p:txBody>
      </p:sp>
      <p:sp>
        <p:nvSpPr>
          <p:cNvPr id="3" name="Date Placeholder 2">
            <a:extLst>
              <a:ext uri="{FF2B5EF4-FFF2-40B4-BE49-F238E27FC236}">
                <a16:creationId xmlns:a16="http://schemas.microsoft.com/office/drawing/2014/main" id="{695F0D54-4FF6-4AF1-8B7F-9EBD04DF98ED}"/>
              </a:ext>
            </a:extLst>
          </p:cNvPr>
          <p:cNvSpPr>
            <a:spLocks noGrp="1"/>
          </p:cNvSpPr>
          <p:nvPr>
            <p:ph type="dt" sz="half" idx="10"/>
          </p:nvPr>
        </p:nvSpPr>
        <p:spPr/>
        <p:txBody>
          <a:bodyPr/>
          <a:lstStyle/>
          <a:p>
            <a:fld id="{EFF0D91E-811D-4E8E-A3AE-2230381F0E9C}"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45FAF669-C13D-4234-B355-0C1BFD777DCB}"/>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61FAF32D-AFC5-416F-86BB-8BB68CF4C158}"/>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9CB8E386-31D4-45B0-8436-7173B28454A5}"/>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7578A250-6309-4992-9DD8-49D2B0B342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4B570C43-CD1C-4B7C-9008-8D2FE74EA2E2}"/>
              </a:ext>
            </a:extLst>
          </p:cNvPr>
          <p:cNvSpPr/>
          <p:nvPr/>
        </p:nvSpPr>
        <p:spPr>
          <a:xfrm>
            <a:off x="4572774" y="2387"/>
            <a:ext cx="644327"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QPS-r</a:t>
            </a:r>
            <a:endParaRPr lang="zh-CN" altLang="en-US" sz="1600" b="1" dirty="0"/>
          </a:p>
        </p:txBody>
      </p:sp>
      <p:pic>
        <p:nvPicPr>
          <p:cNvPr id="12" name="Picture 11" descr="A close up of a map&#10;&#10;Description automatically generated">
            <a:extLst>
              <a:ext uri="{FF2B5EF4-FFF2-40B4-BE49-F238E27FC236}">
                <a16:creationId xmlns:a16="http://schemas.microsoft.com/office/drawing/2014/main" id="{37C614B4-478E-4570-BAEA-799FCF4FF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2" y="2495550"/>
            <a:ext cx="9144000" cy="2694878"/>
          </a:xfrm>
          <a:prstGeom prst="rect">
            <a:avLst/>
          </a:prstGeom>
        </p:spPr>
      </p:pic>
      <p:sp>
        <p:nvSpPr>
          <p:cNvPr id="13" name="Rectangle 12">
            <a:extLst>
              <a:ext uri="{FF2B5EF4-FFF2-40B4-BE49-F238E27FC236}">
                <a16:creationId xmlns:a16="http://schemas.microsoft.com/office/drawing/2014/main" id="{43F0CB0E-2F38-47BD-9A9B-8E7CC4E31B56}"/>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4" name="Rectangle 13">
            <a:extLst>
              <a:ext uri="{FF2B5EF4-FFF2-40B4-BE49-F238E27FC236}">
                <a16:creationId xmlns:a16="http://schemas.microsoft.com/office/drawing/2014/main" id="{14CA9688-D581-4428-8D72-ECF44CD8F76E}"/>
              </a:ext>
            </a:extLst>
          </p:cNvPr>
          <p:cNvSpPr>
            <a:spLocks noChangeArrowheads="1"/>
          </p:cNvSpPr>
          <p:nvPr/>
        </p:nvSpPr>
        <p:spPr bwMode="black">
          <a:xfrm>
            <a:off x="3575975" y="1513166"/>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15" name="Text Box 17">
            <a:extLst>
              <a:ext uri="{FF2B5EF4-FFF2-40B4-BE49-F238E27FC236}">
                <a16:creationId xmlns:a16="http://schemas.microsoft.com/office/drawing/2014/main" id="{71D49401-69A2-4D82-BDC5-20F5C4DA582F}"/>
              </a:ext>
            </a:extLst>
          </p:cNvPr>
          <p:cNvSpPr txBox="1">
            <a:spLocks noChangeArrowheads="1"/>
          </p:cNvSpPr>
          <p:nvPr/>
        </p:nvSpPr>
        <p:spPr bwMode="gray">
          <a:xfrm>
            <a:off x="575187" y="1940865"/>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64X64 switch</a:t>
            </a:r>
          </a:p>
        </p:txBody>
      </p:sp>
      <p:sp>
        <p:nvSpPr>
          <p:cNvPr id="16" name="Line 18">
            <a:extLst>
              <a:ext uri="{FF2B5EF4-FFF2-40B4-BE49-F238E27FC236}">
                <a16:creationId xmlns:a16="http://schemas.microsoft.com/office/drawing/2014/main" id="{BCA763C1-9059-4F26-80D8-FF890E3ED0EB}"/>
              </a:ext>
            </a:extLst>
          </p:cNvPr>
          <p:cNvSpPr>
            <a:spLocks noChangeShapeType="1"/>
          </p:cNvSpPr>
          <p:nvPr/>
        </p:nvSpPr>
        <p:spPr bwMode="black">
          <a:xfrm>
            <a:off x="628651" y="1882498"/>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 name="Text Box 17">
            <a:extLst>
              <a:ext uri="{FF2B5EF4-FFF2-40B4-BE49-F238E27FC236}">
                <a16:creationId xmlns:a16="http://schemas.microsoft.com/office/drawing/2014/main" id="{5C4C4A49-E060-494A-8F5F-1981EDEB4477}"/>
              </a:ext>
            </a:extLst>
          </p:cNvPr>
          <p:cNvSpPr txBox="1">
            <a:spLocks noChangeArrowheads="1"/>
          </p:cNvSpPr>
          <p:nvPr/>
        </p:nvSpPr>
        <p:spPr bwMode="gray">
          <a:xfrm>
            <a:off x="2847848" y="1940865"/>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18" name="Text Box 17">
            <a:extLst>
              <a:ext uri="{FF2B5EF4-FFF2-40B4-BE49-F238E27FC236}">
                <a16:creationId xmlns:a16="http://schemas.microsoft.com/office/drawing/2014/main" id="{E08BF423-C906-4C4E-9BE6-AF0A817F41E7}"/>
              </a:ext>
            </a:extLst>
          </p:cNvPr>
          <p:cNvSpPr txBox="1">
            <a:spLocks noChangeArrowheads="1"/>
          </p:cNvSpPr>
          <p:nvPr/>
        </p:nvSpPr>
        <p:spPr bwMode="gray">
          <a:xfrm>
            <a:off x="5900618" y="1944288"/>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loads from 0 to 1</a:t>
            </a:r>
          </a:p>
        </p:txBody>
      </p:sp>
      <p:sp>
        <p:nvSpPr>
          <p:cNvPr id="19" name="Line 18">
            <a:extLst>
              <a:ext uri="{FF2B5EF4-FFF2-40B4-BE49-F238E27FC236}">
                <a16:creationId xmlns:a16="http://schemas.microsoft.com/office/drawing/2014/main" id="{DF118E6C-D02E-4881-85C7-10F883CFA72C}"/>
              </a:ext>
            </a:extLst>
          </p:cNvPr>
          <p:cNvSpPr>
            <a:spLocks noChangeShapeType="1"/>
          </p:cNvSpPr>
          <p:nvPr/>
        </p:nvSpPr>
        <p:spPr bwMode="black">
          <a:xfrm>
            <a:off x="628651" y="2243612"/>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 name="TextBox 20">
            <a:extLst>
              <a:ext uri="{FF2B5EF4-FFF2-40B4-BE49-F238E27FC236}">
                <a16:creationId xmlns:a16="http://schemas.microsoft.com/office/drawing/2014/main" id="{945B47A4-6A0A-442E-A1F4-E888D13B3B79}"/>
              </a:ext>
            </a:extLst>
          </p:cNvPr>
          <p:cNvSpPr txBox="1"/>
          <p:nvPr/>
        </p:nvSpPr>
        <p:spPr>
          <a:xfrm rot="10800000">
            <a:off x="0" y="2888070"/>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22" name="TextBox 21">
            <a:extLst>
              <a:ext uri="{FF2B5EF4-FFF2-40B4-BE49-F238E27FC236}">
                <a16:creationId xmlns:a16="http://schemas.microsoft.com/office/drawing/2014/main" id="{ABC7E6A4-3F62-4FC1-B0A8-6C412093A324}"/>
              </a:ext>
            </a:extLst>
          </p:cNvPr>
          <p:cNvSpPr txBox="1"/>
          <p:nvPr/>
        </p:nvSpPr>
        <p:spPr>
          <a:xfrm>
            <a:off x="525289" y="4981320"/>
            <a:ext cx="8184267" cy="400110"/>
          </a:xfrm>
          <a:prstGeom prst="rect">
            <a:avLst/>
          </a:prstGeom>
          <a:solidFill>
            <a:schemeClr val="bg1"/>
          </a:solidFill>
        </p:spPr>
        <p:txBody>
          <a:bodyPr wrap="square" rtlCol="0">
            <a:spAutoFit/>
          </a:bodyPr>
          <a:lstStyle/>
          <a:p>
            <a:pPr algn="ctr"/>
            <a:r>
              <a:rPr lang="en-US" altLang="zh-CN" sz="2000" b="1" dirty="0"/>
              <a:t>Normalized Load</a:t>
            </a:r>
            <a:endParaRPr lang="zh-CN" altLang="en-US" sz="2000" b="1" dirty="0"/>
          </a:p>
        </p:txBody>
      </p:sp>
      <p:pic>
        <p:nvPicPr>
          <p:cNvPr id="23" name="Picture 22">
            <a:extLst>
              <a:ext uri="{FF2B5EF4-FFF2-40B4-BE49-F238E27FC236}">
                <a16:creationId xmlns:a16="http://schemas.microsoft.com/office/drawing/2014/main" id="{3B4764BC-D160-440D-AA0C-87B09906A8B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507812" y="2476398"/>
            <a:ext cx="4635374" cy="272011"/>
          </a:xfrm>
          <a:prstGeom prst="rect">
            <a:avLst/>
          </a:prstGeom>
        </p:spPr>
      </p:pic>
      <p:sp>
        <p:nvSpPr>
          <p:cNvPr id="25" name="Rounded Rectangle 17">
            <a:extLst>
              <a:ext uri="{FF2B5EF4-FFF2-40B4-BE49-F238E27FC236}">
                <a16:creationId xmlns:a16="http://schemas.microsoft.com/office/drawing/2014/main" id="{CF247D44-9D9D-4304-8F9A-915B746BD32D}"/>
              </a:ext>
            </a:extLst>
          </p:cNvPr>
          <p:cNvSpPr/>
          <p:nvPr/>
        </p:nvSpPr>
        <p:spPr>
          <a:xfrm>
            <a:off x="525289" y="5442366"/>
            <a:ext cx="8347106" cy="6910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300" dirty="0">
                <a:solidFill>
                  <a:prstClr val="white"/>
                </a:solidFill>
                <a:cs typeface="Verdana"/>
              </a:rPr>
              <a:t>QPS-3  delivers slightly better delay performance than </a:t>
            </a:r>
            <a:r>
              <a:rPr lang="en-US" sz="2300" dirty="0" err="1">
                <a:solidFill>
                  <a:prstClr val="white"/>
                </a:solidFill>
                <a:cs typeface="Verdana"/>
              </a:rPr>
              <a:t>iSLIP</a:t>
            </a:r>
            <a:r>
              <a:rPr lang="en-US" sz="2300" dirty="0">
                <a:solidFill>
                  <a:prstClr val="white"/>
                </a:solidFill>
                <a:cs typeface="Verdana"/>
              </a:rPr>
              <a:t> </a:t>
            </a:r>
            <a:r>
              <a:rPr lang="en-US" dirty="0">
                <a:solidFill>
                  <a:prstClr val="white"/>
                </a:solidFill>
                <a:cs typeface="Verdana"/>
              </a:rPr>
              <a:t>under all non-uniform traffic patterns</a:t>
            </a:r>
            <a:endParaRPr lang="en-US" sz="2200" dirty="0">
              <a:solidFill>
                <a:prstClr val="white"/>
              </a:solidFill>
              <a:cs typeface="Verdana"/>
            </a:endParaRPr>
          </a:p>
        </p:txBody>
      </p:sp>
      <p:sp>
        <p:nvSpPr>
          <p:cNvPr id="11" name="Slide Number Placeholder 10">
            <a:extLst>
              <a:ext uri="{FF2B5EF4-FFF2-40B4-BE49-F238E27FC236}">
                <a16:creationId xmlns:a16="http://schemas.microsoft.com/office/drawing/2014/main" id="{DFAFE34E-473A-4A4D-BE98-227ACEBA712B}"/>
              </a:ext>
            </a:extLst>
          </p:cNvPr>
          <p:cNvSpPr>
            <a:spLocks noGrp="1"/>
          </p:cNvSpPr>
          <p:nvPr>
            <p:ph type="sldNum" sz="quarter" idx="12"/>
          </p:nvPr>
        </p:nvSpPr>
        <p:spPr/>
        <p:txBody>
          <a:bodyPr/>
          <a:lstStyle/>
          <a:p>
            <a:fld id="{25711CE1-5A3A-4555-AFFF-2018F0E14892}" type="slidenum">
              <a:rPr lang="zh-CN" altLang="en-US" smtClean="0"/>
              <a:pPr/>
              <a:t>32</a:t>
            </a:fld>
            <a:r>
              <a:rPr lang="en-US" altLang="zh-CN"/>
              <a:t>/51</a:t>
            </a:r>
            <a:endParaRPr lang="zh-CN" altLang="en-US" dirty="0"/>
          </a:p>
        </p:txBody>
      </p:sp>
    </p:spTree>
    <p:extLst>
      <p:ext uri="{BB962C8B-B14F-4D97-AF65-F5344CB8AC3E}">
        <p14:creationId xmlns:p14="http://schemas.microsoft.com/office/powerpoint/2010/main" val="115414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1000"/>
                                        <p:tgtEl>
                                          <p:spTgt spid="25"/>
                                        </p:tgtEl>
                                      </p:cBhvr>
                                    </p:animEffect>
                                    <p:anim calcmode="lin" valueType="num">
                                      <p:cBhvr>
                                        <p:cTn id="56" dur="1000" fill="hold"/>
                                        <p:tgtEl>
                                          <p:spTgt spid="25"/>
                                        </p:tgtEl>
                                        <p:attrNameLst>
                                          <p:attrName>ppt_x</p:attrName>
                                        </p:attrNameLst>
                                      </p:cBhvr>
                                      <p:tavLst>
                                        <p:tav tm="0">
                                          <p:val>
                                            <p:strVal val="#ppt_x"/>
                                          </p:val>
                                        </p:tav>
                                        <p:tav tm="100000">
                                          <p:val>
                                            <p:strVal val="#ppt_x"/>
                                          </p:val>
                                        </p:tav>
                                      </p:tavLst>
                                    </p:anim>
                                    <p:anim calcmode="lin" valueType="num">
                                      <p:cBhvr>
                                        <p:cTn id="5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7" grpId="0"/>
      <p:bldP spid="18" grpId="0"/>
      <p:bldP spid="19" grpId="0" animBg="1"/>
      <p:bldP spid="21" grpId="0" animBg="1"/>
      <p:bldP spid="22"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47FCFB7-7297-4EE6-9E3F-50834B8C7959}"/>
              </a:ext>
            </a:extLst>
          </p:cNvPr>
          <p:cNvSpPr>
            <a:spLocks noGrp="1"/>
          </p:cNvSpPr>
          <p:nvPr>
            <p:ph type="title"/>
          </p:nvPr>
        </p:nvSpPr>
        <p:spPr/>
        <p:txBody>
          <a:bodyPr/>
          <a:lstStyle/>
          <a:p>
            <a:r>
              <a:rPr lang="en-US" altLang="zh-CN" sz="3600" b="1" dirty="0">
                <a:cs typeface="Segoe UI Symbol"/>
              </a:rPr>
              <a:t>Small-Batch QPS (SB-QPS)</a:t>
            </a:r>
            <a:endParaRPr lang="zh-CN" altLang="en-US" b="1" dirty="0"/>
          </a:p>
        </p:txBody>
      </p:sp>
      <p:sp>
        <p:nvSpPr>
          <p:cNvPr id="3" name="Date Placeholder 2">
            <a:extLst>
              <a:ext uri="{FF2B5EF4-FFF2-40B4-BE49-F238E27FC236}">
                <a16:creationId xmlns:a16="http://schemas.microsoft.com/office/drawing/2014/main" id="{735CD896-62CD-494D-A389-B198114E7317}"/>
              </a:ext>
            </a:extLst>
          </p:cNvPr>
          <p:cNvSpPr>
            <a:spLocks noGrp="1"/>
          </p:cNvSpPr>
          <p:nvPr>
            <p:ph type="dt" sz="half" idx="10"/>
          </p:nvPr>
        </p:nvSpPr>
        <p:spPr/>
        <p:txBody>
          <a:bodyPr/>
          <a:lstStyle/>
          <a:p>
            <a:fld id="{9760E55C-2397-4D6F-9647-4B2B5FCEACA4}"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8AD22F2A-26A2-42DF-A6C5-2B6127DFBE6B}"/>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5FBDF235-6326-43EB-97D2-FBB75C84E608}"/>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73734E6D-71BB-4E2E-B68D-BAC9EA2E0E16}"/>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23D0948C-E103-4C39-9C58-9F3DE7B01AB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26477A70-43A2-4EAF-97D4-9AA8418D30FF}"/>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10" name="Rectangle 9">
            <a:extLst>
              <a:ext uri="{FF2B5EF4-FFF2-40B4-BE49-F238E27FC236}">
                <a16:creationId xmlns:a16="http://schemas.microsoft.com/office/drawing/2014/main" id="{677F4A7B-6AC9-4CA2-AC88-C68A0F33BE90}"/>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sp>
        <p:nvSpPr>
          <p:cNvPr id="45" name="Isosceles Triangle 44">
            <a:extLst>
              <a:ext uri="{FF2B5EF4-FFF2-40B4-BE49-F238E27FC236}">
                <a16:creationId xmlns:a16="http://schemas.microsoft.com/office/drawing/2014/main" id="{12811529-2334-49B4-8D98-CDE3E5EA2D61}"/>
              </a:ext>
            </a:extLst>
          </p:cNvPr>
          <p:cNvSpPr/>
          <p:nvPr/>
        </p:nvSpPr>
        <p:spPr>
          <a:xfrm>
            <a:off x="4265268" y="5088548"/>
            <a:ext cx="722119" cy="1130505"/>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F5761CF3-A002-452A-81D6-9F98E95350F5}"/>
              </a:ext>
            </a:extLst>
          </p:cNvPr>
          <p:cNvGrpSpPr/>
          <p:nvPr/>
        </p:nvGrpSpPr>
        <p:grpSpPr>
          <a:xfrm rot="600000">
            <a:off x="385419" y="3599114"/>
            <a:ext cx="8410620" cy="1614241"/>
            <a:chOff x="318744" y="2589464"/>
            <a:chExt cx="8410620" cy="1614241"/>
          </a:xfrm>
        </p:grpSpPr>
        <p:sp>
          <p:nvSpPr>
            <p:cNvPr id="47" name="Rectangle 46">
              <a:extLst>
                <a:ext uri="{FF2B5EF4-FFF2-40B4-BE49-F238E27FC236}">
                  <a16:creationId xmlns:a16="http://schemas.microsoft.com/office/drawing/2014/main" id="{34743229-FF91-4313-A7F9-E0C93B552E77}"/>
                </a:ext>
              </a:extLst>
            </p:cNvPr>
            <p:cNvSpPr/>
            <p:nvPr/>
          </p:nvSpPr>
          <p:spPr>
            <a:xfrm>
              <a:off x="907541" y="4002956"/>
              <a:ext cx="7306056" cy="20074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BED7B58E-FBA8-458C-A89F-58A9D457E313}"/>
                </a:ext>
              </a:extLst>
            </p:cNvPr>
            <p:cNvGrpSpPr/>
            <p:nvPr/>
          </p:nvGrpSpPr>
          <p:grpSpPr>
            <a:xfrm>
              <a:off x="907541" y="3353194"/>
              <a:ext cx="1504414" cy="629221"/>
              <a:chOff x="4825014" y="3389095"/>
              <a:chExt cx="1109708" cy="319756"/>
            </a:xfrm>
          </p:grpSpPr>
          <p:sp>
            <p:nvSpPr>
              <p:cNvPr id="55" name="Flowchart: Magnetic Disk 54">
                <a:extLst>
                  <a:ext uri="{FF2B5EF4-FFF2-40B4-BE49-F238E27FC236}">
                    <a16:creationId xmlns:a16="http://schemas.microsoft.com/office/drawing/2014/main" id="{ADDF480B-3D77-4F0E-9455-4991FFDC28EE}"/>
                  </a:ext>
                </a:extLst>
              </p:cNvPr>
              <p:cNvSpPr/>
              <p:nvPr/>
            </p:nvSpPr>
            <p:spPr>
              <a:xfrm>
                <a:off x="5069150" y="3389095"/>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a:extLst>
                  <a:ext uri="{FF2B5EF4-FFF2-40B4-BE49-F238E27FC236}">
                    <a16:creationId xmlns:a16="http://schemas.microsoft.com/office/drawing/2014/main" id="{33DCF3EC-85A3-401B-9168-987DC424527B}"/>
                  </a:ext>
                </a:extLst>
              </p:cNvPr>
              <p:cNvSpPr/>
              <p:nvPr/>
            </p:nvSpPr>
            <p:spPr>
              <a:xfrm>
                <a:off x="4825014" y="3538917"/>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a:extLst>
                  <a:ext uri="{FF2B5EF4-FFF2-40B4-BE49-F238E27FC236}">
                    <a16:creationId xmlns:a16="http://schemas.microsoft.com/office/drawing/2014/main" id="{9503B8C2-EC1E-4AF7-A640-D8245D651387}"/>
                  </a:ext>
                </a:extLst>
              </p:cNvPr>
              <p:cNvSpPr/>
              <p:nvPr/>
            </p:nvSpPr>
            <p:spPr>
              <a:xfrm>
                <a:off x="5357674" y="3540159"/>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AD00E34-05B4-4E0C-AAC6-18F889AFCEFE}"/>
                </a:ext>
              </a:extLst>
            </p:cNvPr>
            <p:cNvGrpSpPr/>
            <p:nvPr/>
          </p:nvGrpSpPr>
          <p:grpSpPr>
            <a:xfrm>
              <a:off x="6709183" y="3362242"/>
              <a:ext cx="1504414" cy="629221"/>
              <a:chOff x="7498672" y="3397606"/>
              <a:chExt cx="1109708" cy="319756"/>
            </a:xfrm>
          </p:grpSpPr>
          <p:sp>
            <p:nvSpPr>
              <p:cNvPr id="52" name="Flowchart: Magnetic Disk 51">
                <a:extLst>
                  <a:ext uri="{FF2B5EF4-FFF2-40B4-BE49-F238E27FC236}">
                    <a16:creationId xmlns:a16="http://schemas.microsoft.com/office/drawing/2014/main" id="{7C587671-9B69-48EA-9427-9864910EAABD}"/>
                  </a:ext>
                </a:extLst>
              </p:cNvPr>
              <p:cNvSpPr/>
              <p:nvPr/>
            </p:nvSpPr>
            <p:spPr>
              <a:xfrm>
                <a:off x="7742808" y="3397606"/>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a:extLst>
                  <a:ext uri="{FF2B5EF4-FFF2-40B4-BE49-F238E27FC236}">
                    <a16:creationId xmlns:a16="http://schemas.microsoft.com/office/drawing/2014/main" id="{40AE8C24-026F-4C66-8320-F6C2411E280D}"/>
                  </a:ext>
                </a:extLst>
              </p:cNvPr>
              <p:cNvSpPr/>
              <p:nvPr/>
            </p:nvSpPr>
            <p:spPr>
              <a:xfrm>
                <a:off x="7498672" y="3547428"/>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a:extLst>
                  <a:ext uri="{FF2B5EF4-FFF2-40B4-BE49-F238E27FC236}">
                    <a16:creationId xmlns:a16="http://schemas.microsoft.com/office/drawing/2014/main" id="{9EAAE3B9-3BF5-4580-AAD2-06546279A4F7}"/>
                  </a:ext>
                </a:extLst>
              </p:cNvPr>
              <p:cNvSpPr/>
              <p:nvPr/>
            </p:nvSpPr>
            <p:spPr>
              <a:xfrm>
                <a:off x="8031332" y="3548670"/>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929F6409-2BF9-4482-AC13-BD47A147A3F1}"/>
                </a:ext>
              </a:extLst>
            </p:cNvPr>
            <p:cNvSpPr txBox="1"/>
            <p:nvPr/>
          </p:nvSpPr>
          <p:spPr>
            <a:xfrm>
              <a:off x="318744" y="2589464"/>
              <a:ext cx="2742183" cy="707886"/>
            </a:xfrm>
            <a:prstGeom prst="rect">
              <a:avLst/>
            </a:prstGeom>
            <a:noFill/>
          </p:spPr>
          <p:txBody>
            <a:bodyPr wrap="square" rtlCol="0">
              <a:spAutoFit/>
            </a:bodyPr>
            <a:lstStyle/>
            <a:p>
              <a:pPr algn="ctr"/>
              <a:r>
                <a:rPr lang="en-US" sz="2000" dirty="0"/>
                <a:t>Quality of the matching</a:t>
              </a:r>
            </a:p>
          </p:txBody>
        </p:sp>
        <p:sp>
          <p:nvSpPr>
            <p:cNvPr id="51" name="TextBox 50">
              <a:extLst>
                <a:ext uri="{FF2B5EF4-FFF2-40B4-BE49-F238E27FC236}">
                  <a16:creationId xmlns:a16="http://schemas.microsoft.com/office/drawing/2014/main" id="{5D4BC910-F9D1-4B0F-A988-25A170948C6A}"/>
                </a:ext>
              </a:extLst>
            </p:cNvPr>
            <p:cNvSpPr txBox="1"/>
            <p:nvPr/>
          </p:nvSpPr>
          <p:spPr>
            <a:xfrm>
              <a:off x="5987181" y="2591744"/>
              <a:ext cx="2742183" cy="707886"/>
            </a:xfrm>
            <a:prstGeom prst="rect">
              <a:avLst/>
            </a:prstGeom>
            <a:noFill/>
          </p:spPr>
          <p:txBody>
            <a:bodyPr wrap="square" rtlCol="0">
              <a:spAutoFit/>
            </a:bodyPr>
            <a:lstStyle/>
            <a:p>
              <a:pPr algn="ctr"/>
              <a:r>
                <a:rPr lang="en-US" sz="2000" dirty="0"/>
                <a:t>Time to compute the matching</a:t>
              </a:r>
            </a:p>
          </p:txBody>
        </p:sp>
      </p:grpSp>
      <p:sp>
        <p:nvSpPr>
          <p:cNvPr id="61" name="TextBox 60">
            <a:extLst>
              <a:ext uri="{FF2B5EF4-FFF2-40B4-BE49-F238E27FC236}">
                <a16:creationId xmlns:a16="http://schemas.microsoft.com/office/drawing/2014/main" id="{8FDB5E8B-F00C-472C-9069-74C0717B42B4}"/>
              </a:ext>
            </a:extLst>
          </p:cNvPr>
          <p:cNvSpPr txBox="1"/>
          <p:nvPr/>
        </p:nvSpPr>
        <p:spPr>
          <a:xfrm>
            <a:off x="2958084" y="1882442"/>
            <a:ext cx="448205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t>Same complexity as QPS-r</a:t>
            </a:r>
          </a:p>
          <a:p>
            <a:pPr marL="342900" indent="-342900">
              <a:buFont typeface="Arial" panose="020B0604020202020204" pitchFamily="34" charset="0"/>
              <a:buChar char="•"/>
            </a:pPr>
            <a:r>
              <a:rPr lang="en-US" altLang="zh-CN" sz="2400" b="1" dirty="0"/>
              <a:t>Better throughput performance than QPS-r</a:t>
            </a:r>
            <a:endParaRPr lang="zh-CN" altLang="en-US" sz="2400" b="1" dirty="0"/>
          </a:p>
        </p:txBody>
      </p:sp>
      <p:sp>
        <p:nvSpPr>
          <p:cNvPr id="62" name="Flowchart: Magnetic Disk 52">
            <a:extLst>
              <a:ext uri="{FF2B5EF4-FFF2-40B4-BE49-F238E27FC236}">
                <a16:creationId xmlns:a16="http://schemas.microsoft.com/office/drawing/2014/main" id="{3B4B1FF7-8155-4D1A-9F93-31722819C341}"/>
              </a:ext>
            </a:extLst>
          </p:cNvPr>
          <p:cNvSpPr/>
          <p:nvPr/>
        </p:nvSpPr>
        <p:spPr>
          <a:xfrm>
            <a:off x="2057858" y="3028752"/>
            <a:ext cx="577048" cy="195619"/>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101">
            <a:extLst>
              <a:ext uri="{FF2B5EF4-FFF2-40B4-BE49-F238E27FC236}">
                <a16:creationId xmlns:a16="http://schemas.microsoft.com/office/drawing/2014/main" id="{72E34F06-DE1C-40C5-8951-7C1F97BEFE38}"/>
              </a:ext>
            </a:extLst>
          </p:cNvPr>
          <p:cNvSpPr/>
          <p:nvPr/>
        </p:nvSpPr>
        <p:spPr>
          <a:xfrm>
            <a:off x="2566672" y="3117420"/>
            <a:ext cx="591207" cy="1158766"/>
          </a:xfrm>
          <a:custGeom>
            <a:avLst/>
            <a:gdLst>
              <a:gd name="connsiteX0" fmla="*/ 86710 w 591207"/>
              <a:gd name="connsiteY0" fmla="*/ 0 h 1158766"/>
              <a:gd name="connsiteX1" fmla="*/ 86710 w 591207"/>
              <a:gd name="connsiteY1" fmla="*/ 0 h 1158766"/>
              <a:gd name="connsiteX2" fmla="*/ 173420 w 591207"/>
              <a:gd name="connsiteY2" fmla="*/ 7883 h 1158766"/>
              <a:gd name="connsiteX3" fmla="*/ 338958 w 591207"/>
              <a:gd name="connsiteY3" fmla="*/ 15766 h 1158766"/>
              <a:gd name="connsiteX4" fmla="*/ 362607 w 591207"/>
              <a:gd name="connsiteY4" fmla="*/ 23648 h 1158766"/>
              <a:gd name="connsiteX5" fmla="*/ 409903 w 591207"/>
              <a:gd name="connsiteY5" fmla="*/ 31531 h 1158766"/>
              <a:gd name="connsiteX6" fmla="*/ 504496 w 591207"/>
              <a:gd name="connsiteY6" fmla="*/ 78828 h 1158766"/>
              <a:gd name="connsiteX7" fmla="*/ 528144 w 591207"/>
              <a:gd name="connsiteY7" fmla="*/ 102476 h 1158766"/>
              <a:gd name="connsiteX8" fmla="*/ 551793 w 591207"/>
              <a:gd name="connsiteY8" fmla="*/ 157655 h 1158766"/>
              <a:gd name="connsiteX9" fmla="*/ 559676 w 591207"/>
              <a:gd name="connsiteY9" fmla="*/ 189186 h 1158766"/>
              <a:gd name="connsiteX10" fmla="*/ 567558 w 591207"/>
              <a:gd name="connsiteY10" fmla="*/ 212835 h 1158766"/>
              <a:gd name="connsiteX11" fmla="*/ 583324 w 591207"/>
              <a:gd name="connsiteY11" fmla="*/ 307428 h 1158766"/>
              <a:gd name="connsiteX12" fmla="*/ 591207 w 591207"/>
              <a:gd name="connsiteY12" fmla="*/ 433552 h 1158766"/>
              <a:gd name="connsiteX13" fmla="*/ 583324 w 591207"/>
              <a:gd name="connsiteY13" fmla="*/ 670035 h 1158766"/>
              <a:gd name="connsiteX14" fmla="*/ 567558 w 591207"/>
              <a:gd name="connsiteY14" fmla="*/ 772511 h 1158766"/>
              <a:gd name="connsiteX15" fmla="*/ 559676 w 591207"/>
              <a:gd name="connsiteY15" fmla="*/ 1016876 h 1158766"/>
              <a:gd name="connsiteX16" fmla="*/ 551793 w 591207"/>
              <a:gd name="connsiteY16" fmla="*/ 1040524 h 1158766"/>
              <a:gd name="connsiteX17" fmla="*/ 528144 w 591207"/>
              <a:gd name="connsiteY17" fmla="*/ 1064173 h 1158766"/>
              <a:gd name="connsiteX18" fmla="*/ 520262 w 591207"/>
              <a:gd name="connsiteY18" fmla="*/ 1087821 h 1158766"/>
              <a:gd name="connsiteX19" fmla="*/ 449317 w 591207"/>
              <a:gd name="connsiteY19" fmla="*/ 1127235 h 1158766"/>
              <a:gd name="connsiteX20" fmla="*/ 331076 w 591207"/>
              <a:gd name="connsiteY20" fmla="*/ 1135117 h 1158766"/>
              <a:gd name="connsiteX21" fmla="*/ 283779 w 591207"/>
              <a:gd name="connsiteY21" fmla="*/ 1150883 h 1158766"/>
              <a:gd name="connsiteX22" fmla="*/ 260131 w 591207"/>
              <a:gd name="connsiteY22" fmla="*/ 1158766 h 1158766"/>
              <a:gd name="connsiteX23" fmla="*/ 55179 w 591207"/>
              <a:gd name="connsiteY23" fmla="*/ 1150883 h 1158766"/>
              <a:gd name="connsiteX24" fmla="*/ 0 w 591207"/>
              <a:gd name="connsiteY24" fmla="*/ 1158766 h 1158766"/>
              <a:gd name="connsiteX25" fmla="*/ 7882 w 591207"/>
              <a:gd name="connsiteY25" fmla="*/ 1158766 h 115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1207" h="1158766">
                <a:moveTo>
                  <a:pt x="86710" y="0"/>
                </a:moveTo>
                <a:lnTo>
                  <a:pt x="86710" y="0"/>
                </a:lnTo>
                <a:cubicBezTo>
                  <a:pt x="115613" y="2628"/>
                  <a:pt x="144454" y="6073"/>
                  <a:pt x="173420" y="7883"/>
                </a:cubicBezTo>
                <a:cubicBezTo>
                  <a:pt x="228554" y="11329"/>
                  <a:pt x="283907" y="11179"/>
                  <a:pt x="338958" y="15766"/>
                </a:cubicBezTo>
                <a:cubicBezTo>
                  <a:pt x="347239" y="16456"/>
                  <a:pt x="354496" y="21846"/>
                  <a:pt x="362607" y="23648"/>
                </a:cubicBezTo>
                <a:cubicBezTo>
                  <a:pt x="378209" y="27115"/>
                  <a:pt x="394397" y="27654"/>
                  <a:pt x="409903" y="31531"/>
                </a:cubicBezTo>
                <a:cubicBezTo>
                  <a:pt x="444096" y="40080"/>
                  <a:pt x="478807" y="53139"/>
                  <a:pt x="504496" y="78828"/>
                </a:cubicBezTo>
                <a:cubicBezTo>
                  <a:pt x="512379" y="86711"/>
                  <a:pt x="521664" y="93405"/>
                  <a:pt x="528144" y="102476"/>
                </a:cubicBezTo>
                <a:cubicBezTo>
                  <a:pt x="538154" y="116490"/>
                  <a:pt x="546892" y="140500"/>
                  <a:pt x="551793" y="157655"/>
                </a:cubicBezTo>
                <a:cubicBezTo>
                  <a:pt x="554769" y="168072"/>
                  <a:pt x="556700" y="178769"/>
                  <a:pt x="559676" y="189186"/>
                </a:cubicBezTo>
                <a:cubicBezTo>
                  <a:pt x="561959" y="197176"/>
                  <a:pt x="565543" y="204774"/>
                  <a:pt x="567558" y="212835"/>
                </a:cubicBezTo>
                <a:cubicBezTo>
                  <a:pt x="575244" y="243579"/>
                  <a:pt x="578873" y="276273"/>
                  <a:pt x="583324" y="307428"/>
                </a:cubicBezTo>
                <a:cubicBezTo>
                  <a:pt x="585952" y="349469"/>
                  <a:pt x="591207" y="391429"/>
                  <a:pt x="591207" y="433552"/>
                </a:cubicBezTo>
                <a:cubicBezTo>
                  <a:pt x="591207" y="512423"/>
                  <a:pt x="587581" y="591279"/>
                  <a:pt x="583324" y="670035"/>
                </a:cubicBezTo>
                <a:cubicBezTo>
                  <a:pt x="582513" y="685045"/>
                  <a:pt x="570468" y="755053"/>
                  <a:pt x="567558" y="772511"/>
                </a:cubicBezTo>
                <a:cubicBezTo>
                  <a:pt x="564931" y="853966"/>
                  <a:pt x="564462" y="935519"/>
                  <a:pt x="559676" y="1016876"/>
                </a:cubicBezTo>
                <a:cubicBezTo>
                  <a:pt x="559188" y="1025171"/>
                  <a:pt x="556402" y="1033610"/>
                  <a:pt x="551793" y="1040524"/>
                </a:cubicBezTo>
                <a:cubicBezTo>
                  <a:pt x="545609" y="1049800"/>
                  <a:pt x="536027" y="1056290"/>
                  <a:pt x="528144" y="1064173"/>
                </a:cubicBezTo>
                <a:cubicBezTo>
                  <a:pt x="525517" y="1072056"/>
                  <a:pt x="526137" y="1081946"/>
                  <a:pt x="520262" y="1087821"/>
                </a:cubicBezTo>
                <a:cubicBezTo>
                  <a:pt x="510112" y="1097971"/>
                  <a:pt x="471619" y="1124757"/>
                  <a:pt x="449317" y="1127235"/>
                </a:cubicBezTo>
                <a:cubicBezTo>
                  <a:pt x="410057" y="1131597"/>
                  <a:pt x="370490" y="1132490"/>
                  <a:pt x="331076" y="1135117"/>
                </a:cubicBezTo>
                <a:lnTo>
                  <a:pt x="283779" y="1150883"/>
                </a:lnTo>
                <a:lnTo>
                  <a:pt x="260131" y="1158766"/>
                </a:lnTo>
                <a:cubicBezTo>
                  <a:pt x="191814" y="1156138"/>
                  <a:pt x="123547" y="1150883"/>
                  <a:pt x="55179" y="1150883"/>
                </a:cubicBezTo>
                <a:cubicBezTo>
                  <a:pt x="36599" y="1150883"/>
                  <a:pt x="0" y="1158766"/>
                  <a:pt x="0" y="1158766"/>
                </a:cubicBezTo>
                <a:lnTo>
                  <a:pt x="7882" y="1158766"/>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Sign 63">
            <a:extLst>
              <a:ext uri="{FF2B5EF4-FFF2-40B4-BE49-F238E27FC236}">
                <a16:creationId xmlns:a16="http://schemas.microsoft.com/office/drawing/2014/main" id="{4BBCB779-DFD1-45B2-9FF3-7DADEFFC296B}"/>
              </a:ext>
            </a:extLst>
          </p:cNvPr>
          <p:cNvSpPr/>
          <p:nvPr/>
        </p:nvSpPr>
        <p:spPr>
          <a:xfrm>
            <a:off x="3134536" y="3373971"/>
            <a:ext cx="532086" cy="475082"/>
          </a:xfrm>
          <a:prstGeom prst="mathPlu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Slide Number Placeholder 10">
            <a:extLst>
              <a:ext uri="{FF2B5EF4-FFF2-40B4-BE49-F238E27FC236}">
                <a16:creationId xmlns:a16="http://schemas.microsoft.com/office/drawing/2014/main" id="{1B00FC92-17C4-4AE6-9731-27EB75A05564}"/>
              </a:ext>
            </a:extLst>
          </p:cNvPr>
          <p:cNvSpPr>
            <a:spLocks noGrp="1"/>
          </p:cNvSpPr>
          <p:nvPr>
            <p:ph type="sldNum" sz="quarter" idx="12"/>
          </p:nvPr>
        </p:nvSpPr>
        <p:spPr/>
        <p:txBody>
          <a:bodyPr/>
          <a:lstStyle/>
          <a:p>
            <a:fld id="{25711CE1-5A3A-4555-AFFF-2018F0E14892}" type="slidenum">
              <a:rPr lang="zh-CN" altLang="en-US" smtClean="0"/>
              <a:pPr/>
              <a:t>33</a:t>
            </a:fld>
            <a:r>
              <a:rPr lang="en-US" altLang="zh-CN"/>
              <a:t>/51</a:t>
            </a:r>
            <a:endParaRPr lang="zh-CN" altLang="en-US" dirty="0"/>
          </a:p>
        </p:txBody>
      </p:sp>
    </p:spTree>
    <p:extLst>
      <p:ext uri="{BB962C8B-B14F-4D97-AF65-F5344CB8AC3E}">
        <p14:creationId xmlns:p14="http://schemas.microsoft.com/office/powerpoint/2010/main" val="319405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animBg="1"/>
      <p:bldP spid="63" grpId="0" animBg="1"/>
      <p:bldP spid="6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324A-3290-4257-A77C-2479D7A3E2B5}"/>
              </a:ext>
            </a:extLst>
          </p:cNvPr>
          <p:cNvSpPr>
            <a:spLocks noGrp="1"/>
          </p:cNvSpPr>
          <p:nvPr>
            <p:ph type="title"/>
          </p:nvPr>
        </p:nvSpPr>
        <p:spPr/>
        <p:txBody>
          <a:bodyPr/>
          <a:lstStyle/>
          <a:p>
            <a:r>
              <a:rPr lang="en-US" b="1" dirty="0"/>
              <a:t>Small Batch QPS (SB-QPS): </a:t>
            </a:r>
            <a:br>
              <a:rPr lang="en-US" b="1" dirty="0"/>
            </a:br>
            <a:r>
              <a:rPr lang="en-US" b="1" dirty="0"/>
              <a:t>Motivation (1/2)</a:t>
            </a:r>
          </a:p>
        </p:txBody>
      </p:sp>
      <p:sp>
        <p:nvSpPr>
          <p:cNvPr id="3" name="Date Placeholder 2">
            <a:extLst>
              <a:ext uri="{FF2B5EF4-FFF2-40B4-BE49-F238E27FC236}">
                <a16:creationId xmlns:a16="http://schemas.microsoft.com/office/drawing/2014/main" id="{735CD896-62CD-494D-A389-B198114E7317}"/>
              </a:ext>
            </a:extLst>
          </p:cNvPr>
          <p:cNvSpPr>
            <a:spLocks noGrp="1"/>
          </p:cNvSpPr>
          <p:nvPr>
            <p:ph type="dt" sz="half" idx="10"/>
          </p:nvPr>
        </p:nvSpPr>
        <p:spPr/>
        <p:txBody>
          <a:bodyPr/>
          <a:lstStyle/>
          <a:p>
            <a:fld id="{A61C6A85-009B-484D-9EAE-694854E28D78}"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8AD22F2A-26A2-42DF-A6C5-2B6127DFBE6B}"/>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5FBDF235-6326-43EB-97D2-FBB75C84E608}"/>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73734E6D-71BB-4E2E-B68D-BAC9EA2E0E16}"/>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23D0948C-E103-4C39-9C58-9F3DE7B01AB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26477A70-43A2-4EAF-97D4-9AA8418D30FF}"/>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11" name="AutoShape 32">
            <a:extLst>
              <a:ext uri="{FF2B5EF4-FFF2-40B4-BE49-F238E27FC236}">
                <a16:creationId xmlns:a16="http://schemas.microsoft.com/office/drawing/2014/main" id="{DDB787C0-6CBC-4BBE-A7B2-6CA8B532EBA5}"/>
              </a:ext>
            </a:extLst>
          </p:cNvPr>
          <p:cNvSpPr>
            <a:spLocks noChangeArrowheads="1"/>
          </p:cNvSpPr>
          <p:nvPr/>
        </p:nvSpPr>
        <p:spPr bwMode="auto">
          <a:xfrm>
            <a:off x="514349" y="2305418"/>
            <a:ext cx="8359487" cy="2845631"/>
          </a:xfrm>
          <a:prstGeom prst="roundRect">
            <a:avLst>
              <a:gd name="adj" fmla="val 8856"/>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3">
            <a:extLst>
              <a:ext uri="{FF2B5EF4-FFF2-40B4-BE49-F238E27FC236}">
                <a16:creationId xmlns:a16="http://schemas.microsoft.com/office/drawing/2014/main" id="{2A39D2C4-FDE6-44F5-89E4-7EBA6B973D54}"/>
              </a:ext>
            </a:extLst>
          </p:cNvPr>
          <p:cNvGrpSpPr>
            <a:grpSpLocks/>
          </p:cNvGrpSpPr>
          <p:nvPr/>
        </p:nvGrpSpPr>
        <p:grpSpPr bwMode="auto">
          <a:xfrm>
            <a:off x="3638240" y="2072732"/>
            <a:ext cx="2264783" cy="444500"/>
            <a:chOff x="624" y="672"/>
            <a:chExt cx="1773" cy="240"/>
          </a:xfrm>
          <a:solidFill>
            <a:schemeClr val="accent1">
              <a:lumMod val="40000"/>
              <a:lumOff val="60000"/>
            </a:schemeClr>
          </a:solidFill>
        </p:grpSpPr>
        <p:sp>
          <p:nvSpPr>
            <p:cNvPr id="13" name="AutoShape 4">
              <a:extLst>
                <a:ext uri="{FF2B5EF4-FFF2-40B4-BE49-F238E27FC236}">
                  <a16:creationId xmlns:a16="http://schemas.microsoft.com/office/drawing/2014/main" id="{6DDD5AE4-98C3-46BE-8DD9-DC90A02FFF57}"/>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4" name="AutoShape 5">
              <a:extLst>
                <a:ext uri="{FF2B5EF4-FFF2-40B4-BE49-F238E27FC236}">
                  <a16:creationId xmlns:a16="http://schemas.microsoft.com/office/drawing/2014/main" id="{D13A6A3A-8787-4BAD-9355-DB4EBD626AE8}"/>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15" name="Rectangle 26">
            <a:extLst>
              <a:ext uri="{FF2B5EF4-FFF2-40B4-BE49-F238E27FC236}">
                <a16:creationId xmlns:a16="http://schemas.microsoft.com/office/drawing/2014/main" id="{B3FAC830-D3B6-4EA3-867D-97D48DA81609}"/>
              </a:ext>
            </a:extLst>
          </p:cNvPr>
          <p:cNvSpPr>
            <a:spLocks noChangeArrowheads="1"/>
          </p:cNvSpPr>
          <p:nvPr/>
        </p:nvSpPr>
        <p:spPr bwMode="white">
          <a:xfrm>
            <a:off x="3653568" y="2055567"/>
            <a:ext cx="2169048" cy="461665"/>
          </a:xfrm>
          <a:prstGeom prst="rect">
            <a:avLst/>
          </a:prstGeom>
          <a:noFill/>
          <a:ln>
            <a:noFill/>
          </a:ln>
          <a:effectLst/>
        </p:spPr>
        <p:txBody>
          <a:bodyPr wrap="square">
            <a:spAutoFit/>
          </a:bodyPr>
          <a:lstStyle/>
          <a:p>
            <a:pPr algn="ctr"/>
            <a:r>
              <a:rPr lang="en-US" altLang="zh-CN" sz="2400" b="1" dirty="0">
                <a:ea typeface="宋体" panose="02010600030101010101" pitchFamily="2" charset="-122"/>
              </a:rPr>
              <a:t>Observations</a:t>
            </a:r>
          </a:p>
        </p:txBody>
      </p:sp>
      <p:sp>
        <p:nvSpPr>
          <p:cNvPr id="16" name="Rectangle 28">
            <a:extLst>
              <a:ext uri="{FF2B5EF4-FFF2-40B4-BE49-F238E27FC236}">
                <a16:creationId xmlns:a16="http://schemas.microsoft.com/office/drawing/2014/main" id="{2C9F30D7-7DDF-466F-9FF7-CE98E96EF0B7}"/>
              </a:ext>
            </a:extLst>
          </p:cNvPr>
          <p:cNvSpPr>
            <a:spLocks noChangeArrowheads="1"/>
          </p:cNvSpPr>
          <p:nvPr/>
        </p:nvSpPr>
        <p:spPr bwMode="black">
          <a:xfrm>
            <a:off x="516098" y="3992826"/>
            <a:ext cx="450513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Arial" panose="020B0604020202020204" pitchFamily="34" charset="0"/>
              <a:buChar char="•"/>
            </a:pPr>
            <a:r>
              <a:rPr lang="en-US" altLang="zh-CN" sz="2200" dirty="0">
                <a:ea typeface="宋体" panose="02010600030101010101" pitchFamily="2" charset="-122"/>
              </a:rPr>
              <a:t>(maximum sustainable) throughput of QPS-r </a:t>
            </a:r>
            <a:r>
              <a:rPr lang="en-US" altLang="zh-CN" sz="2200" dirty="0">
                <a:solidFill>
                  <a:srgbClr val="FF0000"/>
                </a:solidFill>
                <a:ea typeface="宋体" panose="02010600030101010101" pitchFamily="2" charset="-122"/>
              </a:rPr>
              <a:t>grows very slowly with r</a:t>
            </a:r>
          </a:p>
        </p:txBody>
      </p:sp>
      <p:sp>
        <p:nvSpPr>
          <p:cNvPr id="25" name="Rectangle 4">
            <a:extLst>
              <a:ext uri="{FF2B5EF4-FFF2-40B4-BE49-F238E27FC236}">
                <a16:creationId xmlns:a16="http://schemas.microsoft.com/office/drawing/2014/main" id="{97B5916D-3A7F-4B67-94D8-FBEA5401B437}"/>
              </a:ext>
            </a:extLst>
          </p:cNvPr>
          <p:cNvSpPr>
            <a:spLocks noChangeArrowheads="1"/>
          </p:cNvSpPr>
          <p:nvPr/>
        </p:nvSpPr>
        <p:spPr bwMode="gray">
          <a:xfrm>
            <a:off x="5165985" y="4273989"/>
            <a:ext cx="3465513" cy="390525"/>
          </a:xfrm>
          <a:prstGeom prst="rect">
            <a:avLst/>
          </a:prstGeom>
          <a:gradFill rotWithShape="1">
            <a:gsLst>
              <a:gs pos="0">
                <a:srgbClr val="D7D7D7"/>
              </a:gs>
              <a:gs pos="100000">
                <a:srgbClr val="D7D7D7">
                  <a:gamma/>
                  <a:tint val="27451"/>
                  <a:invGamma/>
                </a:srgbClr>
              </a:gs>
            </a:gsLst>
            <a:lin ang="18900000" scaled="1"/>
          </a:gradFill>
          <a:ln>
            <a:noFill/>
          </a:ln>
          <a:effectLst/>
          <a:scene3d>
            <a:camera prst="legacyPerspectiveTopRight"/>
            <a:lightRig rig="legacyFlat3" dir="r"/>
          </a:scene3d>
          <a:sp3d extrusionH="1801800" prstMaterial="legacyMatte">
            <a:bevelT w="13500" h="13500" prst="angle"/>
            <a:bevelB w="13500" h="13500" prst="angle"/>
            <a:extrusionClr>
              <a:srgbClr val="D7D7D7"/>
            </a:extrusionClr>
            <a:contourClr>
              <a:srgbClr val="D7D7D7"/>
            </a:contour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7961" dir="13500000" algn="ctr" rotWithShape="0">
                    <a:srgbClr val="D7D7D7">
                      <a:gamma/>
                      <a:shade val="60000"/>
                      <a:invGamma/>
                    </a:srgbClr>
                  </a:outerShdw>
                </a:effectLst>
              </a14:hiddenEffects>
            </a:ext>
          </a:extLst>
        </p:spPr>
        <p:txBody>
          <a:bodyPr wrap="none" anchor="ctr">
            <a:flatTx/>
          </a:bodyPr>
          <a:lstStyle/>
          <a:p>
            <a:endParaRPr lang="en-US"/>
          </a:p>
        </p:txBody>
      </p:sp>
      <p:grpSp>
        <p:nvGrpSpPr>
          <p:cNvPr id="26" name="Group 5">
            <a:extLst>
              <a:ext uri="{FF2B5EF4-FFF2-40B4-BE49-F238E27FC236}">
                <a16:creationId xmlns:a16="http://schemas.microsoft.com/office/drawing/2014/main" id="{BE942C21-C99F-4D9D-8AAA-D010EEAD2F38}"/>
              </a:ext>
            </a:extLst>
          </p:cNvPr>
          <p:cNvGrpSpPr>
            <a:grpSpLocks/>
          </p:cNvGrpSpPr>
          <p:nvPr/>
        </p:nvGrpSpPr>
        <p:grpSpPr bwMode="auto">
          <a:xfrm>
            <a:off x="6460852" y="2548929"/>
            <a:ext cx="991731" cy="1696486"/>
            <a:chOff x="2111" y="2247"/>
            <a:chExt cx="592" cy="1034"/>
          </a:xfrm>
        </p:grpSpPr>
        <p:sp>
          <p:nvSpPr>
            <p:cNvPr id="27" name="Freeform 6">
              <a:extLst>
                <a:ext uri="{FF2B5EF4-FFF2-40B4-BE49-F238E27FC236}">
                  <a16:creationId xmlns:a16="http://schemas.microsoft.com/office/drawing/2014/main" id="{F47D9295-B625-4A50-8F72-589BD8044B39}"/>
                </a:ext>
              </a:extLst>
            </p:cNvPr>
            <p:cNvSpPr>
              <a:spLocks/>
            </p:cNvSpPr>
            <p:nvPr/>
          </p:nvSpPr>
          <p:spPr bwMode="gray">
            <a:xfrm>
              <a:off x="2111" y="2449"/>
              <a:ext cx="592" cy="832"/>
            </a:xfrm>
            <a:custGeom>
              <a:avLst/>
              <a:gdLst>
                <a:gd name="T0" fmla="*/ 168 w 320"/>
                <a:gd name="T1" fmla="*/ 1 h 479"/>
                <a:gd name="T2" fmla="*/ 148 w 320"/>
                <a:gd name="T3" fmla="*/ 33 h 479"/>
                <a:gd name="T4" fmla="*/ 127 w 320"/>
                <a:gd name="T5" fmla="*/ 1 h 479"/>
                <a:gd name="T6" fmla="*/ 70 w 320"/>
                <a:gd name="T7" fmla="*/ 17 h 479"/>
                <a:gd name="T8" fmla="*/ 1 w 320"/>
                <a:gd name="T9" fmla="*/ 174 h 479"/>
                <a:gd name="T10" fmla="*/ 36 w 320"/>
                <a:gd name="T11" fmla="*/ 213 h 479"/>
                <a:gd name="T12" fmla="*/ 86 w 320"/>
                <a:gd name="T13" fmla="*/ 57 h 479"/>
                <a:gd name="T14" fmla="*/ 14 w 320"/>
                <a:gd name="T15" fmla="*/ 411 h 479"/>
                <a:gd name="T16" fmla="*/ 34 w 320"/>
                <a:gd name="T17" fmla="*/ 466 h 479"/>
                <a:gd name="T18" fmla="*/ 133 w 320"/>
                <a:gd name="T19" fmla="*/ 440 h 479"/>
                <a:gd name="T20" fmla="*/ 147 w 320"/>
                <a:gd name="T21" fmla="*/ 232 h 479"/>
                <a:gd name="T22" fmla="*/ 169 w 320"/>
                <a:gd name="T23" fmla="*/ 439 h 479"/>
                <a:gd name="T24" fmla="*/ 262 w 320"/>
                <a:gd name="T25" fmla="*/ 468 h 479"/>
                <a:gd name="T26" fmla="*/ 282 w 320"/>
                <a:gd name="T27" fmla="*/ 407 h 479"/>
                <a:gd name="T28" fmla="*/ 210 w 320"/>
                <a:gd name="T29" fmla="*/ 57 h 479"/>
                <a:gd name="T30" fmla="*/ 230 w 320"/>
                <a:gd name="T31" fmla="*/ 135 h 479"/>
                <a:gd name="T32" fmla="*/ 281 w 320"/>
                <a:gd name="T33" fmla="*/ 236 h 479"/>
                <a:gd name="T34" fmla="*/ 295 w 320"/>
                <a:gd name="T35" fmla="*/ 162 h 479"/>
                <a:gd name="T36" fmla="*/ 216 w 320"/>
                <a:gd name="T37" fmla="*/ 8 h 479"/>
                <a:gd name="T38" fmla="*/ 168 w 320"/>
                <a:gd name="T39" fmla="*/ 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479">
                  <a:moveTo>
                    <a:pt x="168" y="1"/>
                  </a:moveTo>
                  <a:cubicBezTo>
                    <a:pt x="165" y="15"/>
                    <a:pt x="154" y="34"/>
                    <a:pt x="148" y="33"/>
                  </a:cubicBezTo>
                  <a:cubicBezTo>
                    <a:pt x="141" y="33"/>
                    <a:pt x="133" y="15"/>
                    <a:pt x="127" y="1"/>
                  </a:cubicBezTo>
                  <a:cubicBezTo>
                    <a:pt x="105" y="0"/>
                    <a:pt x="88" y="5"/>
                    <a:pt x="70" y="17"/>
                  </a:cubicBezTo>
                  <a:cubicBezTo>
                    <a:pt x="57" y="32"/>
                    <a:pt x="0" y="165"/>
                    <a:pt x="1" y="174"/>
                  </a:cubicBezTo>
                  <a:cubicBezTo>
                    <a:pt x="1" y="183"/>
                    <a:pt x="3" y="212"/>
                    <a:pt x="36" y="213"/>
                  </a:cubicBezTo>
                  <a:cubicBezTo>
                    <a:pt x="63" y="197"/>
                    <a:pt x="86" y="57"/>
                    <a:pt x="86" y="57"/>
                  </a:cubicBezTo>
                  <a:cubicBezTo>
                    <a:pt x="79" y="92"/>
                    <a:pt x="14" y="411"/>
                    <a:pt x="14" y="411"/>
                  </a:cubicBezTo>
                  <a:cubicBezTo>
                    <a:pt x="9" y="452"/>
                    <a:pt x="24" y="464"/>
                    <a:pt x="34" y="466"/>
                  </a:cubicBezTo>
                  <a:cubicBezTo>
                    <a:pt x="55" y="471"/>
                    <a:pt x="114" y="479"/>
                    <a:pt x="133" y="440"/>
                  </a:cubicBezTo>
                  <a:cubicBezTo>
                    <a:pt x="152" y="401"/>
                    <a:pt x="141" y="232"/>
                    <a:pt x="147" y="232"/>
                  </a:cubicBezTo>
                  <a:cubicBezTo>
                    <a:pt x="153" y="232"/>
                    <a:pt x="150" y="400"/>
                    <a:pt x="169" y="439"/>
                  </a:cubicBezTo>
                  <a:cubicBezTo>
                    <a:pt x="188" y="478"/>
                    <a:pt x="243" y="473"/>
                    <a:pt x="262" y="468"/>
                  </a:cubicBezTo>
                  <a:cubicBezTo>
                    <a:pt x="272" y="462"/>
                    <a:pt x="292" y="459"/>
                    <a:pt x="282" y="407"/>
                  </a:cubicBezTo>
                  <a:lnTo>
                    <a:pt x="210" y="57"/>
                  </a:lnTo>
                  <a:cubicBezTo>
                    <a:pt x="201" y="12"/>
                    <a:pt x="218" y="105"/>
                    <a:pt x="230" y="135"/>
                  </a:cubicBezTo>
                  <a:cubicBezTo>
                    <a:pt x="242" y="165"/>
                    <a:pt x="242" y="254"/>
                    <a:pt x="281" y="236"/>
                  </a:cubicBezTo>
                  <a:cubicBezTo>
                    <a:pt x="320" y="218"/>
                    <a:pt x="299" y="180"/>
                    <a:pt x="295" y="162"/>
                  </a:cubicBezTo>
                  <a:cubicBezTo>
                    <a:pt x="288" y="150"/>
                    <a:pt x="237" y="17"/>
                    <a:pt x="216" y="8"/>
                  </a:cubicBezTo>
                  <a:cubicBezTo>
                    <a:pt x="183" y="0"/>
                    <a:pt x="168" y="1"/>
                    <a:pt x="168" y="1"/>
                  </a:cubicBezTo>
                  <a:close/>
                </a:path>
              </a:pathLst>
            </a:custGeom>
            <a:solidFill>
              <a:schemeClr val="accent1"/>
            </a:solidFill>
            <a:ln>
              <a:noFill/>
            </a:ln>
            <a:effectLst>
              <a:outerShdw dist="71842" dir="13500000" algn="ctr" rotWithShape="0">
                <a:schemeClr val="tx1"/>
              </a:outerShdw>
            </a:effectLst>
            <a:extLst>
              <a:ext uri="{91240B29-F687-4F45-9708-019B960494DF}">
                <a14:hiddenLine xmlns:a14="http://schemas.microsoft.com/office/drawing/2010/main" w="19050" cmpd="sng">
                  <a:solidFill>
                    <a:srgbClr val="FFFFFF">
                      <a:alpha val="70000"/>
                    </a:srgbClr>
                  </a:solidFill>
                  <a:round/>
                  <a:headEnd/>
                  <a:tailEnd/>
                </a14:hiddenLine>
              </a:ext>
            </a:extLst>
          </p:spPr>
          <p:txBody>
            <a:bodyPr/>
            <a:lstStyle/>
            <a:p>
              <a:endParaRPr lang="en-US"/>
            </a:p>
          </p:txBody>
        </p:sp>
        <p:sp>
          <p:nvSpPr>
            <p:cNvPr id="28" name="Oval 7">
              <a:extLst>
                <a:ext uri="{FF2B5EF4-FFF2-40B4-BE49-F238E27FC236}">
                  <a16:creationId xmlns:a16="http://schemas.microsoft.com/office/drawing/2014/main" id="{925C988F-7D06-4205-9988-73611560D61C}"/>
                </a:ext>
              </a:extLst>
            </p:cNvPr>
            <p:cNvSpPr>
              <a:spLocks noChangeArrowheads="1"/>
            </p:cNvSpPr>
            <p:nvPr/>
          </p:nvSpPr>
          <p:spPr bwMode="gray">
            <a:xfrm flipH="1">
              <a:off x="2286" y="2247"/>
              <a:ext cx="199" cy="215"/>
            </a:xfrm>
            <a:prstGeom prst="ellipse">
              <a:avLst/>
            </a:prstGeom>
            <a:solidFill>
              <a:schemeClr val="accent1"/>
            </a:solidFill>
            <a:ln>
              <a:noFill/>
            </a:ln>
            <a:effectLst>
              <a:outerShdw dist="71842" dir="13500000" algn="ctr" rotWithShape="0">
                <a:schemeClr val="tx1"/>
              </a:outerShdw>
            </a:effectLst>
            <a:extLst>
              <a:ext uri="{91240B29-F687-4F45-9708-019B960494DF}">
                <a14:hiddenLine xmlns:a14="http://schemas.microsoft.com/office/drawing/2010/main" w="19050">
                  <a:solidFill>
                    <a:srgbClr val="FFFFFF">
                      <a:alpha val="70000"/>
                    </a:srgbClr>
                  </a:solidFill>
                  <a:round/>
                  <a:headEnd/>
                  <a:tailEnd/>
                </a14:hiddenLine>
              </a:ext>
            </a:extLst>
          </p:spPr>
          <p:txBody>
            <a:bodyPr wrap="none" anchor="ctr"/>
            <a:lstStyle/>
            <a:p>
              <a:endParaRPr lang="en-US"/>
            </a:p>
          </p:txBody>
        </p:sp>
      </p:grpSp>
      <p:sp>
        <p:nvSpPr>
          <p:cNvPr id="29" name="Text Box 17">
            <a:extLst>
              <a:ext uri="{FF2B5EF4-FFF2-40B4-BE49-F238E27FC236}">
                <a16:creationId xmlns:a16="http://schemas.microsoft.com/office/drawing/2014/main" id="{4B8EC4B5-EF68-456C-94EC-53261A3CDB7F}"/>
              </a:ext>
            </a:extLst>
          </p:cNvPr>
          <p:cNvSpPr txBox="1">
            <a:spLocks noChangeArrowheads="1"/>
          </p:cNvSpPr>
          <p:nvPr/>
        </p:nvSpPr>
        <p:spPr bwMode="gray">
          <a:xfrm>
            <a:off x="6566566" y="3070226"/>
            <a:ext cx="739512" cy="40011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000" b="1" dirty="0">
                <a:solidFill>
                  <a:srgbClr val="FF0000"/>
                </a:solidFill>
                <a:cs typeface="Arial" panose="020B0604020202020204" pitchFamily="34" charset="0"/>
              </a:rPr>
              <a:t>75%</a:t>
            </a:r>
          </a:p>
        </p:txBody>
      </p:sp>
      <p:grpSp>
        <p:nvGrpSpPr>
          <p:cNvPr id="30" name="Group 21">
            <a:extLst>
              <a:ext uri="{FF2B5EF4-FFF2-40B4-BE49-F238E27FC236}">
                <a16:creationId xmlns:a16="http://schemas.microsoft.com/office/drawing/2014/main" id="{6F63D954-447C-42C8-8CA6-47318E42F096}"/>
              </a:ext>
            </a:extLst>
          </p:cNvPr>
          <p:cNvGrpSpPr>
            <a:grpSpLocks/>
          </p:cNvGrpSpPr>
          <p:nvPr/>
        </p:nvGrpSpPr>
        <p:grpSpPr bwMode="auto">
          <a:xfrm>
            <a:off x="7478972" y="2403760"/>
            <a:ext cx="1152525" cy="1851179"/>
            <a:chOff x="2111" y="2247"/>
            <a:chExt cx="592" cy="1034"/>
          </a:xfrm>
        </p:grpSpPr>
        <p:sp>
          <p:nvSpPr>
            <p:cNvPr id="31" name="Freeform 22">
              <a:extLst>
                <a:ext uri="{FF2B5EF4-FFF2-40B4-BE49-F238E27FC236}">
                  <a16:creationId xmlns:a16="http://schemas.microsoft.com/office/drawing/2014/main" id="{F3C630F3-4A21-4982-ABC3-F4CB5D8D1591}"/>
                </a:ext>
              </a:extLst>
            </p:cNvPr>
            <p:cNvSpPr>
              <a:spLocks/>
            </p:cNvSpPr>
            <p:nvPr/>
          </p:nvSpPr>
          <p:spPr bwMode="gray">
            <a:xfrm>
              <a:off x="2111" y="2449"/>
              <a:ext cx="592" cy="832"/>
            </a:xfrm>
            <a:custGeom>
              <a:avLst/>
              <a:gdLst>
                <a:gd name="T0" fmla="*/ 168 w 320"/>
                <a:gd name="T1" fmla="*/ 1 h 479"/>
                <a:gd name="T2" fmla="*/ 148 w 320"/>
                <a:gd name="T3" fmla="*/ 33 h 479"/>
                <a:gd name="T4" fmla="*/ 127 w 320"/>
                <a:gd name="T5" fmla="*/ 1 h 479"/>
                <a:gd name="T6" fmla="*/ 70 w 320"/>
                <a:gd name="T7" fmla="*/ 17 h 479"/>
                <a:gd name="T8" fmla="*/ 1 w 320"/>
                <a:gd name="T9" fmla="*/ 174 h 479"/>
                <a:gd name="T10" fmla="*/ 36 w 320"/>
                <a:gd name="T11" fmla="*/ 213 h 479"/>
                <a:gd name="T12" fmla="*/ 86 w 320"/>
                <a:gd name="T13" fmla="*/ 57 h 479"/>
                <a:gd name="T14" fmla="*/ 14 w 320"/>
                <a:gd name="T15" fmla="*/ 411 h 479"/>
                <a:gd name="T16" fmla="*/ 34 w 320"/>
                <a:gd name="T17" fmla="*/ 466 h 479"/>
                <a:gd name="T18" fmla="*/ 133 w 320"/>
                <a:gd name="T19" fmla="*/ 440 h 479"/>
                <a:gd name="T20" fmla="*/ 147 w 320"/>
                <a:gd name="T21" fmla="*/ 232 h 479"/>
                <a:gd name="T22" fmla="*/ 169 w 320"/>
                <a:gd name="T23" fmla="*/ 439 h 479"/>
                <a:gd name="T24" fmla="*/ 262 w 320"/>
                <a:gd name="T25" fmla="*/ 468 h 479"/>
                <a:gd name="T26" fmla="*/ 282 w 320"/>
                <a:gd name="T27" fmla="*/ 407 h 479"/>
                <a:gd name="T28" fmla="*/ 210 w 320"/>
                <a:gd name="T29" fmla="*/ 57 h 479"/>
                <a:gd name="T30" fmla="*/ 230 w 320"/>
                <a:gd name="T31" fmla="*/ 135 h 479"/>
                <a:gd name="T32" fmla="*/ 281 w 320"/>
                <a:gd name="T33" fmla="*/ 236 h 479"/>
                <a:gd name="T34" fmla="*/ 295 w 320"/>
                <a:gd name="T35" fmla="*/ 162 h 479"/>
                <a:gd name="T36" fmla="*/ 216 w 320"/>
                <a:gd name="T37" fmla="*/ 8 h 479"/>
                <a:gd name="T38" fmla="*/ 168 w 320"/>
                <a:gd name="T39" fmla="*/ 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479">
                  <a:moveTo>
                    <a:pt x="168" y="1"/>
                  </a:moveTo>
                  <a:cubicBezTo>
                    <a:pt x="165" y="15"/>
                    <a:pt x="154" y="34"/>
                    <a:pt x="148" y="33"/>
                  </a:cubicBezTo>
                  <a:cubicBezTo>
                    <a:pt x="141" y="33"/>
                    <a:pt x="133" y="15"/>
                    <a:pt x="127" y="1"/>
                  </a:cubicBezTo>
                  <a:cubicBezTo>
                    <a:pt x="105" y="0"/>
                    <a:pt x="88" y="5"/>
                    <a:pt x="70" y="17"/>
                  </a:cubicBezTo>
                  <a:cubicBezTo>
                    <a:pt x="57" y="32"/>
                    <a:pt x="0" y="165"/>
                    <a:pt x="1" y="174"/>
                  </a:cubicBezTo>
                  <a:cubicBezTo>
                    <a:pt x="1" y="183"/>
                    <a:pt x="3" y="212"/>
                    <a:pt x="36" y="213"/>
                  </a:cubicBezTo>
                  <a:cubicBezTo>
                    <a:pt x="63" y="197"/>
                    <a:pt x="86" y="57"/>
                    <a:pt x="86" y="57"/>
                  </a:cubicBezTo>
                  <a:cubicBezTo>
                    <a:pt x="79" y="92"/>
                    <a:pt x="14" y="411"/>
                    <a:pt x="14" y="411"/>
                  </a:cubicBezTo>
                  <a:cubicBezTo>
                    <a:pt x="9" y="452"/>
                    <a:pt x="24" y="464"/>
                    <a:pt x="34" y="466"/>
                  </a:cubicBezTo>
                  <a:cubicBezTo>
                    <a:pt x="55" y="471"/>
                    <a:pt x="114" y="479"/>
                    <a:pt x="133" y="440"/>
                  </a:cubicBezTo>
                  <a:cubicBezTo>
                    <a:pt x="152" y="401"/>
                    <a:pt x="141" y="232"/>
                    <a:pt x="147" y="232"/>
                  </a:cubicBezTo>
                  <a:cubicBezTo>
                    <a:pt x="153" y="232"/>
                    <a:pt x="150" y="400"/>
                    <a:pt x="169" y="439"/>
                  </a:cubicBezTo>
                  <a:cubicBezTo>
                    <a:pt x="188" y="478"/>
                    <a:pt x="243" y="473"/>
                    <a:pt x="262" y="468"/>
                  </a:cubicBezTo>
                  <a:cubicBezTo>
                    <a:pt x="272" y="462"/>
                    <a:pt x="292" y="459"/>
                    <a:pt x="282" y="407"/>
                  </a:cubicBezTo>
                  <a:lnTo>
                    <a:pt x="210" y="57"/>
                  </a:lnTo>
                  <a:cubicBezTo>
                    <a:pt x="201" y="12"/>
                    <a:pt x="218" y="105"/>
                    <a:pt x="230" y="135"/>
                  </a:cubicBezTo>
                  <a:cubicBezTo>
                    <a:pt x="242" y="165"/>
                    <a:pt x="242" y="254"/>
                    <a:pt x="281" y="236"/>
                  </a:cubicBezTo>
                  <a:cubicBezTo>
                    <a:pt x="320" y="218"/>
                    <a:pt x="299" y="180"/>
                    <a:pt x="295" y="162"/>
                  </a:cubicBezTo>
                  <a:cubicBezTo>
                    <a:pt x="288" y="150"/>
                    <a:pt x="237" y="17"/>
                    <a:pt x="216" y="8"/>
                  </a:cubicBezTo>
                  <a:cubicBezTo>
                    <a:pt x="183" y="0"/>
                    <a:pt x="168" y="1"/>
                    <a:pt x="168" y="1"/>
                  </a:cubicBezTo>
                  <a:close/>
                </a:path>
              </a:pathLst>
            </a:custGeom>
            <a:solidFill>
              <a:schemeClr val="accent1"/>
            </a:solidFill>
            <a:ln>
              <a:noFill/>
            </a:ln>
            <a:effectLst>
              <a:outerShdw dist="71842" dir="13500000" algn="ctr" rotWithShape="0">
                <a:schemeClr val="tx1"/>
              </a:outerShdw>
            </a:effectLst>
            <a:extLst>
              <a:ext uri="{91240B29-F687-4F45-9708-019B960494DF}">
                <a14:hiddenLine xmlns:a14="http://schemas.microsoft.com/office/drawing/2010/main" w="19050" cmpd="sng">
                  <a:solidFill>
                    <a:srgbClr val="FFFFFF">
                      <a:alpha val="70000"/>
                    </a:srgbClr>
                  </a:solidFill>
                  <a:round/>
                  <a:headEnd/>
                  <a:tailEnd/>
                </a14:hiddenLine>
              </a:ext>
            </a:extLst>
          </p:spPr>
          <p:txBody>
            <a:bodyPr/>
            <a:lstStyle/>
            <a:p>
              <a:endParaRPr lang="en-US"/>
            </a:p>
          </p:txBody>
        </p:sp>
        <p:sp>
          <p:nvSpPr>
            <p:cNvPr id="32" name="Oval 23">
              <a:extLst>
                <a:ext uri="{FF2B5EF4-FFF2-40B4-BE49-F238E27FC236}">
                  <a16:creationId xmlns:a16="http://schemas.microsoft.com/office/drawing/2014/main" id="{C26EF4AC-C580-4213-8D20-153F9B1344DD}"/>
                </a:ext>
              </a:extLst>
            </p:cNvPr>
            <p:cNvSpPr>
              <a:spLocks noChangeArrowheads="1"/>
            </p:cNvSpPr>
            <p:nvPr/>
          </p:nvSpPr>
          <p:spPr bwMode="gray">
            <a:xfrm flipH="1">
              <a:off x="2286" y="2247"/>
              <a:ext cx="199" cy="215"/>
            </a:xfrm>
            <a:prstGeom prst="ellipse">
              <a:avLst/>
            </a:prstGeom>
            <a:solidFill>
              <a:schemeClr val="accent1"/>
            </a:solidFill>
            <a:ln>
              <a:noFill/>
            </a:ln>
            <a:effectLst>
              <a:outerShdw dist="71842" dir="13500000" algn="ctr" rotWithShape="0">
                <a:schemeClr val="tx1"/>
              </a:outerShdw>
            </a:effectLst>
            <a:extLst>
              <a:ext uri="{91240B29-F687-4F45-9708-019B960494DF}">
                <a14:hiddenLine xmlns:a14="http://schemas.microsoft.com/office/drawing/2010/main" w="19050">
                  <a:solidFill>
                    <a:srgbClr val="FFFFFF">
                      <a:alpha val="70000"/>
                    </a:srgbClr>
                  </a:solidFill>
                  <a:round/>
                  <a:headEnd/>
                  <a:tailEnd/>
                </a14:hiddenLine>
              </a:ext>
            </a:extLst>
          </p:spPr>
          <p:txBody>
            <a:bodyPr wrap="none" anchor="ctr"/>
            <a:lstStyle/>
            <a:p>
              <a:endParaRPr lang="en-US"/>
            </a:p>
          </p:txBody>
        </p:sp>
      </p:grpSp>
      <p:sp>
        <p:nvSpPr>
          <p:cNvPr id="33" name="Text Box 24">
            <a:extLst>
              <a:ext uri="{FF2B5EF4-FFF2-40B4-BE49-F238E27FC236}">
                <a16:creationId xmlns:a16="http://schemas.microsoft.com/office/drawing/2014/main" id="{36D6D5E4-DBAD-4B3E-8F13-4B788C5F8250}"/>
              </a:ext>
            </a:extLst>
          </p:cNvPr>
          <p:cNvSpPr txBox="1">
            <a:spLocks noChangeArrowheads="1"/>
          </p:cNvSpPr>
          <p:nvPr/>
        </p:nvSpPr>
        <p:spPr bwMode="gray">
          <a:xfrm>
            <a:off x="7618671" y="2849178"/>
            <a:ext cx="873125" cy="39687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dirty="0">
                <a:solidFill>
                  <a:srgbClr val="FF0000"/>
                </a:solidFill>
                <a:cs typeface="Arial" panose="020B0604020202020204" pitchFamily="34" charset="0"/>
              </a:rPr>
              <a:t>80%</a:t>
            </a:r>
          </a:p>
        </p:txBody>
      </p:sp>
      <p:grpSp>
        <p:nvGrpSpPr>
          <p:cNvPr id="34" name="Group 25">
            <a:extLst>
              <a:ext uri="{FF2B5EF4-FFF2-40B4-BE49-F238E27FC236}">
                <a16:creationId xmlns:a16="http://schemas.microsoft.com/office/drawing/2014/main" id="{F795D4C2-A67A-40DD-B06D-8CF9EC8F097D}"/>
              </a:ext>
            </a:extLst>
          </p:cNvPr>
          <p:cNvGrpSpPr>
            <a:grpSpLocks/>
          </p:cNvGrpSpPr>
          <p:nvPr/>
        </p:nvGrpSpPr>
        <p:grpSpPr bwMode="auto">
          <a:xfrm>
            <a:off x="5619171" y="3117785"/>
            <a:ext cx="688227" cy="1122867"/>
            <a:chOff x="2111" y="2247"/>
            <a:chExt cx="592" cy="1034"/>
          </a:xfrm>
        </p:grpSpPr>
        <p:sp>
          <p:nvSpPr>
            <p:cNvPr id="35" name="Freeform 26">
              <a:extLst>
                <a:ext uri="{FF2B5EF4-FFF2-40B4-BE49-F238E27FC236}">
                  <a16:creationId xmlns:a16="http://schemas.microsoft.com/office/drawing/2014/main" id="{5C1C3037-BFBE-496E-8631-496930063F0E}"/>
                </a:ext>
              </a:extLst>
            </p:cNvPr>
            <p:cNvSpPr>
              <a:spLocks/>
            </p:cNvSpPr>
            <p:nvPr/>
          </p:nvSpPr>
          <p:spPr bwMode="gray">
            <a:xfrm>
              <a:off x="2111" y="2449"/>
              <a:ext cx="592" cy="832"/>
            </a:xfrm>
            <a:custGeom>
              <a:avLst/>
              <a:gdLst>
                <a:gd name="T0" fmla="*/ 168 w 320"/>
                <a:gd name="T1" fmla="*/ 1 h 479"/>
                <a:gd name="T2" fmla="*/ 148 w 320"/>
                <a:gd name="T3" fmla="*/ 33 h 479"/>
                <a:gd name="T4" fmla="*/ 127 w 320"/>
                <a:gd name="T5" fmla="*/ 1 h 479"/>
                <a:gd name="T6" fmla="*/ 70 w 320"/>
                <a:gd name="T7" fmla="*/ 17 h 479"/>
                <a:gd name="T8" fmla="*/ 1 w 320"/>
                <a:gd name="T9" fmla="*/ 174 h 479"/>
                <a:gd name="T10" fmla="*/ 36 w 320"/>
                <a:gd name="T11" fmla="*/ 213 h 479"/>
                <a:gd name="T12" fmla="*/ 86 w 320"/>
                <a:gd name="T13" fmla="*/ 57 h 479"/>
                <a:gd name="T14" fmla="*/ 14 w 320"/>
                <a:gd name="T15" fmla="*/ 411 h 479"/>
                <a:gd name="T16" fmla="*/ 34 w 320"/>
                <a:gd name="T17" fmla="*/ 466 h 479"/>
                <a:gd name="T18" fmla="*/ 133 w 320"/>
                <a:gd name="T19" fmla="*/ 440 h 479"/>
                <a:gd name="T20" fmla="*/ 147 w 320"/>
                <a:gd name="T21" fmla="*/ 232 h 479"/>
                <a:gd name="T22" fmla="*/ 169 w 320"/>
                <a:gd name="T23" fmla="*/ 439 h 479"/>
                <a:gd name="T24" fmla="*/ 262 w 320"/>
                <a:gd name="T25" fmla="*/ 468 h 479"/>
                <a:gd name="T26" fmla="*/ 282 w 320"/>
                <a:gd name="T27" fmla="*/ 407 h 479"/>
                <a:gd name="T28" fmla="*/ 210 w 320"/>
                <a:gd name="T29" fmla="*/ 57 h 479"/>
                <a:gd name="T30" fmla="*/ 230 w 320"/>
                <a:gd name="T31" fmla="*/ 135 h 479"/>
                <a:gd name="T32" fmla="*/ 281 w 320"/>
                <a:gd name="T33" fmla="*/ 236 h 479"/>
                <a:gd name="T34" fmla="*/ 295 w 320"/>
                <a:gd name="T35" fmla="*/ 162 h 479"/>
                <a:gd name="T36" fmla="*/ 216 w 320"/>
                <a:gd name="T37" fmla="*/ 8 h 479"/>
                <a:gd name="T38" fmla="*/ 168 w 320"/>
                <a:gd name="T39" fmla="*/ 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479">
                  <a:moveTo>
                    <a:pt x="168" y="1"/>
                  </a:moveTo>
                  <a:cubicBezTo>
                    <a:pt x="165" y="15"/>
                    <a:pt x="154" y="34"/>
                    <a:pt x="148" y="33"/>
                  </a:cubicBezTo>
                  <a:cubicBezTo>
                    <a:pt x="141" y="33"/>
                    <a:pt x="133" y="15"/>
                    <a:pt x="127" y="1"/>
                  </a:cubicBezTo>
                  <a:cubicBezTo>
                    <a:pt x="105" y="0"/>
                    <a:pt x="88" y="5"/>
                    <a:pt x="70" y="17"/>
                  </a:cubicBezTo>
                  <a:cubicBezTo>
                    <a:pt x="57" y="32"/>
                    <a:pt x="0" y="165"/>
                    <a:pt x="1" y="174"/>
                  </a:cubicBezTo>
                  <a:cubicBezTo>
                    <a:pt x="1" y="183"/>
                    <a:pt x="3" y="212"/>
                    <a:pt x="36" y="213"/>
                  </a:cubicBezTo>
                  <a:cubicBezTo>
                    <a:pt x="63" y="197"/>
                    <a:pt x="86" y="57"/>
                    <a:pt x="86" y="57"/>
                  </a:cubicBezTo>
                  <a:cubicBezTo>
                    <a:pt x="79" y="92"/>
                    <a:pt x="14" y="411"/>
                    <a:pt x="14" y="411"/>
                  </a:cubicBezTo>
                  <a:cubicBezTo>
                    <a:pt x="9" y="452"/>
                    <a:pt x="24" y="464"/>
                    <a:pt x="34" y="466"/>
                  </a:cubicBezTo>
                  <a:cubicBezTo>
                    <a:pt x="55" y="471"/>
                    <a:pt x="114" y="479"/>
                    <a:pt x="133" y="440"/>
                  </a:cubicBezTo>
                  <a:cubicBezTo>
                    <a:pt x="152" y="401"/>
                    <a:pt x="141" y="232"/>
                    <a:pt x="147" y="232"/>
                  </a:cubicBezTo>
                  <a:cubicBezTo>
                    <a:pt x="153" y="232"/>
                    <a:pt x="150" y="400"/>
                    <a:pt x="169" y="439"/>
                  </a:cubicBezTo>
                  <a:cubicBezTo>
                    <a:pt x="188" y="478"/>
                    <a:pt x="243" y="473"/>
                    <a:pt x="262" y="468"/>
                  </a:cubicBezTo>
                  <a:cubicBezTo>
                    <a:pt x="272" y="462"/>
                    <a:pt x="292" y="459"/>
                    <a:pt x="282" y="407"/>
                  </a:cubicBezTo>
                  <a:lnTo>
                    <a:pt x="210" y="57"/>
                  </a:lnTo>
                  <a:cubicBezTo>
                    <a:pt x="201" y="12"/>
                    <a:pt x="218" y="105"/>
                    <a:pt x="230" y="135"/>
                  </a:cubicBezTo>
                  <a:cubicBezTo>
                    <a:pt x="242" y="165"/>
                    <a:pt x="242" y="254"/>
                    <a:pt x="281" y="236"/>
                  </a:cubicBezTo>
                  <a:cubicBezTo>
                    <a:pt x="320" y="218"/>
                    <a:pt x="299" y="180"/>
                    <a:pt x="295" y="162"/>
                  </a:cubicBezTo>
                  <a:cubicBezTo>
                    <a:pt x="288" y="150"/>
                    <a:pt x="237" y="17"/>
                    <a:pt x="216" y="8"/>
                  </a:cubicBezTo>
                  <a:cubicBezTo>
                    <a:pt x="183" y="0"/>
                    <a:pt x="168" y="1"/>
                    <a:pt x="168" y="1"/>
                  </a:cubicBezTo>
                  <a:close/>
                </a:path>
              </a:pathLst>
            </a:custGeom>
            <a:solidFill>
              <a:schemeClr val="accent1"/>
            </a:solidFill>
            <a:ln>
              <a:noFill/>
            </a:ln>
            <a:effectLst>
              <a:outerShdw dist="71842" dir="13500000" algn="ctr" rotWithShape="0">
                <a:schemeClr val="tx1"/>
              </a:outerShdw>
            </a:effectLst>
            <a:extLst>
              <a:ext uri="{91240B29-F687-4F45-9708-019B960494DF}">
                <a14:hiddenLine xmlns:a14="http://schemas.microsoft.com/office/drawing/2010/main" w="19050" cmpd="sng">
                  <a:solidFill>
                    <a:srgbClr val="FFFFFF">
                      <a:alpha val="70000"/>
                    </a:srgbClr>
                  </a:solidFill>
                  <a:round/>
                  <a:headEnd/>
                  <a:tailEnd/>
                </a14:hiddenLine>
              </a:ext>
            </a:extLst>
          </p:spPr>
          <p:txBody>
            <a:bodyPr/>
            <a:lstStyle/>
            <a:p>
              <a:endParaRPr lang="en-US"/>
            </a:p>
          </p:txBody>
        </p:sp>
        <p:sp>
          <p:nvSpPr>
            <p:cNvPr id="36" name="Oval 27">
              <a:extLst>
                <a:ext uri="{FF2B5EF4-FFF2-40B4-BE49-F238E27FC236}">
                  <a16:creationId xmlns:a16="http://schemas.microsoft.com/office/drawing/2014/main" id="{E3024B81-C9C7-4FB3-8F90-E11FE1095389}"/>
                </a:ext>
              </a:extLst>
            </p:cNvPr>
            <p:cNvSpPr>
              <a:spLocks noChangeArrowheads="1"/>
            </p:cNvSpPr>
            <p:nvPr/>
          </p:nvSpPr>
          <p:spPr bwMode="gray">
            <a:xfrm flipH="1">
              <a:off x="2286" y="2247"/>
              <a:ext cx="199" cy="215"/>
            </a:xfrm>
            <a:prstGeom prst="ellipse">
              <a:avLst/>
            </a:prstGeom>
            <a:solidFill>
              <a:schemeClr val="accent1"/>
            </a:solidFill>
            <a:ln>
              <a:noFill/>
            </a:ln>
            <a:effectLst>
              <a:outerShdw dist="71842" dir="13500000" algn="ctr" rotWithShape="0">
                <a:schemeClr val="tx1"/>
              </a:outerShdw>
            </a:effectLst>
            <a:extLst>
              <a:ext uri="{91240B29-F687-4F45-9708-019B960494DF}">
                <a14:hiddenLine xmlns:a14="http://schemas.microsoft.com/office/drawing/2010/main" w="19050">
                  <a:solidFill>
                    <a:srgbClr val="FFFFFF">
                      <a:alpha val="70000"/>
                    </a:srgbClr>
                  </a:solidFill>
                  <a:round/>
                  <a:headEnd/>
                  <a:tailEnd/>
                </a14:hiddenLine>
              </a:ext>
            </a:extLst>
          </p:spPr>
          <p:txBody>
            <a:bodyPr wrap="none" anchor="ctr"/>
            <a:lstStyle/>
            <a:p>
              <a:endParaRPr lang="en-US"/>
            </a:p>
          </p:txBody>
        </p:sp>
      </p:grpSp>
      <p:sp>
        <p:nvSpPr>
          <p:cNvPr id="37" name="Text Box 18">
            <a:extLst>
              <a:ext uri="{FF2B5EF4-FFF2-40B4-BE49-F238E27FC236}">
                <a16:creationId xmlns:a16="http://schemas.microsoft.com/office/drawing/2014/main" id="{1E9354F5-A024-4823-BDA2-4CD7A4135BAA}"/>
              </a:ext>
            </a:extLst>
          </p:cNvPr>
          <p:cNvSpPr txBox="1">
            <a:spLocks noChangeArrowheads="1"/>
          </p:cNvSpPr>
          <p:nvPr/>
        </p:nvSpPr>
        <p:spPr bwMode="gray">
          <a:xfrm>
            <a:off x="5393864" y="4293158"/>
            <a:ext cx="9223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a:spAutoFit/>
          </a:bodyPr>
          <a:lstStyle/>
          <a:p>
            <a:pPr algn="ctr">
              <a:spcBef>
                <a:spcPct val="50000"/>
              </a:spcBef>
            </a:pPr>
            <a:r>
              <a:rPr lang="en-US" altLang="en-US" sz="1600" b="1" dirty="0">
                <a:solidFill>
                  <a:srgbClr val="080808"/>
                </a:solidFill>
                <a:cs typeface="Arial" panose="020B0604020202020204" pitchFamily="34" charset="0"/>
              </a:rPr>
              <a:t>r=1</a:t>
            </a:r>
          </a:p>
        </p:txBody>
      </p:sp>
      <p:sp>
        <p:nvSpPr>
          <p:cNvPr id="38" name="Text Box 19">
            <a:extLst>
              <a:ext uri="{FF2B5EF4-FFF2-40B4-BE49-F238E27FC236}">
                <a16:creationId xmlns:a16="http://schemas.microsoft.com/office/drawing/2014/main" id="{9BF41F98-2B70-4C61-9197-817084C4144F}"/>
              </a:ext>
            </a:extLst>
          </p:cNvPr>
          <p:cNvSpPr txBox="1">
            <a:spLocks noChangeArrowheads="1"/>
          </p:cNvSpPr>
          <p:nvPr/>
        </p:nvSpPr>
        <p:spPr bwMode="gray">
          <a:xfrm>
            <a:off x="6392544" y="4327964"/>
            <a:ext cx="9239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a:spAutoFit/>
          </a:bodyPr>
          <a:lstStyle/>
          <a:p>
            <a:pPr algn="ctr">
              <a:spcBef>
                <a:spcPct val="50000"/>
              </a:spcBef>
            </a:pPr>
            <a:r>
              <a:rPr lang="en-US" altLang="en-US" sz="1600" b="1" dirty="0">
                <a:solidFill>
                  <a:srgbClr val="080808"/>
                </a:solidFill>
                <a:cs typeface="Arial" panose="020B0604020202020204" pitchFamily="34" charset="0"/>
              </a:rPr>
              <a:t>r=2</a:t>
            </a:r>
          </a:p>
        </p:txBody>
      </p:sp>
      <p:sp>
        <p:nvSpPr>
          <p:cNvPr id="39" name="Text Box 20">
            <a:extLst>
              <a:ext uri="{FF2B5EF4-FFF2-40B4-BE49-F238E27FC236}">
                <a16:creationId xmlns:a16="http://schemas.microsoft.com/office/drawing/2014/main" id="{D9CA7D77-7606-4F28-B60C-A07DF00AB47B}"/>
              </a:ext>
            </a:extLst>
          </p:cNvPr>
          <p:cNvSpPr txBox="1">
            <a:spLocks noChangeArrowheads="1"/>
          </p:cNvSpPr>
          <p:nvPr/>
        </p:nvSpPr>
        <p:spPr bwMode="gray">
          <a:xfrm>
            <a:off x="7525010" y="4333016"/>
            <a:ext cx="9239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a:spAutoFit/>
          </a:bodyPr>
          <a:lstStyle/>
          <a:p>
            <a:pPr algn="ctr">
              <a:spcBef>
                <a:spcPct val="50000"/>
              </a:spcBef>
            </a:pPr>
            <a:r>
              <a:rPr lang="en-US" altLang="en-US" sz="1600" b="1" dirty="0">
                <a:solidFill>
                  <a:srgbClr val="080808"/>
                </a:solidFill>
                <a:cs typeface="Arial" panose="020B0604020202020204" pitchFamily="34" charset="0"/>
              </a:rPr>
              <a:t>r=3</a:t>
            </a:r>
          </a:p>
        </p:txBody>
      </p:sp>
      <p:sp>
        <p:nvSpPr>
          <p:cNvPr id="40" name="Text Box 28">
            <a:extLst>
              <a:ext uri="{FF2B5EF4-FFF2-40B4-BE49-F238E27FC236}">
                <a16:creationId xmlns:a16="http://schemas.microsoft.com/office/drawing/2014/main" id="{56D2E25B-A817-4C59-8D44-401BD6C03A7B}"/>
              </a:ext>
            </a:extLst>
          </p:cNvPr>
          <p:cNvSpPr txBox="1">
            <a:spLocks noChangeArrowheads="1"/>
          </p:cNvSpPr>
          <p:nvPr/>
        </p:nvSpPr>
        <p:spPr bwMode="gray">
          <a:xfrm>
            <a:off x="5555794" y="3391061"/>
            <a:ext cx="799340" cy="40011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000" b="1" dirty="0">
                <a:solidFill>
                  <a:srgbClr val="FF0000"/>
                </a:solidFill>
                <a:cs typeface="Arial" panose="020B0604020202020204" pitchFamily="34" charset="0"/>
              </a:rPr>
              <a:t>63%</a:t>
            </a:r>
          </a:p>
        </p:txBody>
      </p:sp>
      <p:sp>
        <p:nvSpPr>
          <p:cNvPr id="41" name="Rectangle 15">
            <a:extLst>
              <a:ext uri="{FF2B5EF4-FFF2-40B4-BE49-F238E27FC236}">
                <a16:creationId xmlns:a16="http://schemas.microsoft.com/office/drawing/2014/main" id="{64BB1B4B-04C4-4AD7-94B8-31D250EB271B}"/>
              </a:ext>
            </a:extLst>
          </p:cNvPr>
          <p:cNvSpPr>
            <a:spLocks noChangeArrowheads="1"/>
          </p:cNvSpPr>
          <p:nvPr/>
        </p:nvSpPr>
        <p:spPr bwMode="gray">
          <a:xfrm>
            <a:off x="5107286" y="4689384"/>
            <a:ext cx="376655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dirty="0">
                <a:solidFill>
                  <a:srgbClr val="080808"/>
                </a:solidFill>
                <a:cs typeface="Arial" panose="020B0604020202020204" pitchFamily="34" charset="0"/>
              </a:rPr>
              <a:t>Maximum sustainable throughput of QPS-r for uniform traffic</a:t>
            </a:r>
          </a:p>
        </p:txBody>
      </p:sp>
      <p:sp>
        <p:nvSpPr>
          <p:cNvPr id="43" name="Rectangle 28">
            <a:extLst>
              <a:ext uri="{FF2B5EF4-FFF2-40B4-BE49-F238E27FC236}">
                <a16:creationId xmlns:a16="http://schemas.microsoft.com/office/drawing/2014/main" id="{A00F7FB2-48E6-403B-BEE0-A26B2EC3211F}"/>
              </a:ext>
            </a:extLst>
          </p:cNvPr>
          <p:cNvSpPr>
            <a:spLocks noChangeArrowheads="1"/>
          </p:cNvSpPr>
          <p:nvPr/>
        </p:nvSpPr>
        <p:spPr bwMode="black">
          <a:xfrm>
            <a:off x="538094" y="2651674"/>
            <a:ext cx="450513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Arial" panose="020B0604020202020204" pitchFamily="34" charset="0"/>
              <a:buChar char="•"/>
            </a:pPr>
            <a:r>
              <a:rPr lang="en-US" altLang="zh-CN" sz="2200" dirty="0">
                <a:ea typeface="宋体" panose="02010600030101010101" pitchFamily="2" charset="-122"/>
              </a:rPr>
              <a:t>The throughput of QPS-3 is </a:t>
            </a:r>
            <a:r>
              <a:rPr lang="en-US" altLang="zh-CN" sz="2200" dirty="0">
                <a:solidFill>
                  <a:srgbClr val="FF0000"/>
                </a:solidFill>
                <a:ea typeface="宋体" panose="02010600030101010101" pitchFamily="2" charset="-122"/>
              </a:rPr>
              <a:t>only around 80%</a:t>
            </a:r>
            <a:r>
              <a:rPr lang="en-US" altLang="zh-CN" sz="2200" dirty="0">
                <a:ea typeface="宋体" panose="02010600030101010101" pitchFamily="2" charset="-122"/>
              </a:rPr>
              <a:t> (under uniform traffic) </a:t>
            </a:r>
          </a:p>
        </p:txBody>
      </p:sp>
      <p:sp>
        <p:nvSpPr>
          <p:cNvPr id="42" name="Rectangle 41">
            <a:extLst>
              <a:ext uri="{FF2B5EF4-FFF2-40B4-BE49-F238E27FC236}">
                <a16:creationId xmlns:a16="http://schemas.microsoft.com/office/drawing/2014/main" id="{DECFCA50-3FE0-49AD-B31D-12E968A3EA32}"/>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sp>
        <p:nvSpPr>
          <p:cNvPr id="18" name="Slide Number Placeholder 17">
            <a:extLst>
              <a:ext uri="{FF2B5EF4-FFF2-40B4-BE49-F238E27FC236}">
                <a16:creationId xmlns:a16="http://schemas.microsoft.com/office/drawing/2014/main" id="{77884F13-F6C3-4A80-BD0D-19543D76EF60}"/>
              </a:ext>
            </a:extLst>
          </p:cNvPr>
          <p:cNvSpPr>
            <a:spLocks noGrp="1"/>
          </p:cNvSpPr>
          <p:nvPr>
            <p:ph type="sldNum" sz="quarter" idx="12"/>
          </p:nvPr>
        </p:nvSpPr>
        <p:spPr/>
        <p:txBody>
          <a:bodyPr/>
          <a:lstStyle/>
          <a:p>
            <a:fld id="{25711CE1-5A3A-4555-AFFF-2018F0E14892}" type="slidenum">
              <a:rPr lang="zh-CN" altLang="en-US" smtClean="0"/>
              <a:pPr/>
              <a:t>34</a:t>
            </a:fld>
            <a:r>
              <a:rPr lang="en-US" altLang="zh-CN"/>
              <a:t>/51</a:t>
            </a:r>
            <a:endParaRPr lang="zh-CN" altLang="en-US" dirty="0"/>
          </a:p>
        </p:txBody>
      </p:sp>
    </p:spTree>
    <p:extLst>
      <p:ext uri="{BB962C8B-B14F-4D97-AF65-F5344CB8AC3E}">
        <p14:creationId xmlns:p14="http://schemas.microsoft.com/office/powerpoint/2010/main" val="3101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000"/>
                                        <p:tgtEl>
                                          <p:spTgt spid="40"/>
                                        </p:tgtEl>
                                      </p:cBhvr>
                                    </p:animEffect>
                                    <p:anim calcmode="lin" valueType="num">
                                      <p:cBhvr>
                                        <p:cTn id="31" dur="1000" fill="hold"/>
                                        <p:tgtEl>
                                          <p:spTgt spid="40"/>
                                        </p:tgtEl>
                                        <p:attrNameLst>
                                          <p:attrName>ppt_x</p:attrName>
                                        </p:attrNameLst>
                                      </p:cBhvr>
                                      <p:tavLst>
                                        <p:tav tm="0">
                                          <p:val>
                                            <p:strVal val="#ppt_x"/>
                                          </p:val>
                                        </p:tav>
                                        <p:tav tm="100000">
                                          <p:val>
                                            <p:strVal val="#ppt_x"/>
                                          </p:val>
                                        </p:tav>
                                      </p:tavLst>
                                    </p:anim>
                                    <p:anim calcmode="lin" valueType="num">
                                      <p:cBhvr>
                                        <p:cTn id="32" dur="1000" fill="hold"/>
                                        <p:tgtEl>
                                          <p:spTgt spid="40"/>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0"/>
                                        <p:tgtEl>
                                          <p:spTgt spid="37"/>
                                        </p:tgtEl>
                                      </p:cBhvr>
                                    </p:animEffect>
                                    <p:anim calcmode="lin" valueType="num">
                                      <p:cBhvr>
                                        <p:cTn id="41" dur="1000" fill="hold"/>
                                        <p:tgtEl>
                                          <p:spTgt spid="37"/>
                                        </p:tgtEl>
                                        <p:attrNameLst>
                                          <p:attrName>ppt_x</p:attrName>
                                        </p:attrNameLst>
                                      </p:cBhvr>
                                      <p:tavLst>
                                        <p:tav tm="0">
                                          <p:val>
                                            <p:strVal val="#ppt_x"/>
                                          </p:val>
                                        </p:tav>
                                        <p:tav tm="100000">
                                          <p:val>
                                            <p:strVal val="#ppt_x"/>
                                          </p:val>
                                        </p:tav>
                                      </p:tavLst>
                                    </p:anim>
                                    <p:anim calcmode="lin" valueType="num">
                                      <p:cBhvr>
                                        <p:cTn id="42" dur="1000" fill="hold"/>
                                        <p:tgtEl>
                                          <p:spTgt spid="37"/>
                                        </p:tgtEl>
                                        <p:attrNameLst>
                                          <p:attrName>ppt_y</p:attrName>
                                        </p:attrNameLst>
                                      </p:cBhvr>
                                      <p:tavLst>
                                        <p:tav tm="0">
                                          <p:val>
                                            <p:strVal val="#ppt_y+.1"/>
                                          </p:val>
                                        </p:tav>
                                        <p:tav tm="100000">
                                          <p:val>
                                            <p:strVal val="#ppt_y"/>
                                          </p:val>
                                        </p:tav>
                                      </p:tavLst>
                                    </p:anim>
                                  </p:childTnLst>
                                </p:cTn>
                              </p:par>
                            </p:childTnLst>
                          </p:cTn>
                        </p:par>
                        <p:par>
                          <p:cTn id="43" fill="hold">
                            <p:stCondLst>
                              <p:cond delay="1500"/>
                            </p:stCondLst>
                            <p:childTnLst>
                              <p:par>
                                <p:cTn id="44" presetID="42" presetClass="entr" presetSubtype="0"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00"/>
                                        <p:tgtEl>
                                          <p:spTgt spid="26"/>
                                        </p:tgtEl>
                                      </p:cBhvr>
                                    </p:animEffect>
                                    <p:anim calcmode="lin" valueType="num">
                                      <p:cBhvr>
                                        <p:cTn id="47" dur="1000" fill="hold"/>
                                        <p:tgtEl>
                                          <p:spTgt spid="26"/>
                                        </p:tgtEl>
                                        <p:attrNameLst>
                                          <p:attrName>ppt_x</p:attrName>
                                        </p:attrNameLst>
                                      </p:cBhvr>
                                      <p:tavLst>
                                        <p:tav tm="0">
                                          <p:val>
                                            <p:strVal val="#ppt_x"/>
                                          </p:val>
                                        </p:tav>
                                        <p:tav tm="100000">
                                          <p:val>
                                            <p:strVal val="#ppt_x"/>
                                          </p:val>
                                        </p:tav>
                                      </p:tavLst>
                                    </p:anim>
                                    <p:anim calcmode="lin" valueType="num">
                                      <p:cBhvr>
                                        <p:cTn id="48" dur="1000" fill="hold"/>
                                        <p:tgtEl>
                                          <p:spTgt spid="2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0"/>
                                        <p:tgtEl>
                                          <p:spTgt spid="29"/>
                                        </p:tgtEl>
                                      </p:cBhvr>
                                    </p:animEffect>
                                    <p:anim calcmode="lin" valueType="num">
                                      <p:cBhvr>
                                        <p:cTn id="52" dur="1000" fill="hold"/>
                                        <p:tgtEl>
                                          <p:spTgt spid="29"/>
                                        </p:tgtEl>
                                        <p:attrNameLst>
                                          <p:attrName>ppt_x</p:attrName>
                                        </p:attrNameLst>
                                      </p:cBhvr>
                                      <p:tavLst>
                                        <p:tav tm="0">
                                          <p:val>
                                            <p:strVal val="#ppt_x"/>
                                          </p:val>
                                        </p:tav>
                                        <p:tav tm="100000">
                                          <p:val>
                                            <p:strVal val="#ppt_x"/>
                                          </p:val>
                                        </p:tav>
                                      </p:tavLst>
                                    </p:anim>
                                    <p:anim calcmode="lin" valueType="num">
                                      <p:cBhvr>
                                        <p:cTn id="53" dur="1000" fill="hold"/>
                                        <p:tgtEl>
                                          <p:spTgt spid="2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1000"/>
                                        <p:tgtEl>
                                          <p:spTgt spid="38"/>
                                        </p:tgtEl>
                                      </p:cBhvr>
                                    </p:animEffect>
                                    <p:anim calcmode="lin" valueType="num">
                                      <p:cBhvr>
                                        <p:cTn id="57" dur="1000" fill="hold"/>
                                        <p:tgtEl>
                                          <p:spTgt spid="38"/>
                                        </p:tgtEl>
                                        <p:attrNameLst>
                                          <p:attrName>ppt_x</p:attrName>
                                        </p:attrNameLst>
                                      </p:cBhvr>
                                      <p:tavLst>
                                        <p:tav tm="0">
                                          <p:val>
                                            <p:strVal val="#ppt_x"/>
                                          </p:val>
                                        </p:tav>
                                        <p:tav tm="100000">
                                          <p:val>
                                            <p:strVal val="#ppt_x"/>
                                          </p:val>
                                        </p:tav>
                                      </p:tavLst>
                                    </p:anim>
                                    <p:anim calcmode="lin" valueType="num">
                                      <p:cBhvr>
                                        <p:cTn id="58" dur="1000" fill="hold"/>
                                        <p:tgtEl>
                                          <p:spTgt spid="38"/>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42" presetClass="entr" presetSubtype="0"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barn(inVertical)">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arn(inVertical)">
                                      <p:cBhvr>
                                        <p:cTn id="8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6" grpId="0"/>
      <p:bldP spid="25" grpId="0" animBg="1"/>
      <p:bldP spid="29" grpId="0"/>
      <p:bldP spid="33" grpId="0"/>
      <p:bldP spid="37" grpId="0"/>
      <p:bldP spid="38" grpId="0"/>
      <p:bldP spid="39" grpId="0"/>
      <p:bldP spid="40" grpId="0"/>
      <p:bldP spid="41" grpId="0"/>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80B0-4DE8-4133-A84A-D9D063133A18}"/>
              </a:ext>
            </a:extLst>
          </p:cNvPr>
          <p:cNvSpPr>
            <a:spLocks noGrp="1"/>
          </p:cNvSpPr>
          <p:nvPr>
            <p:ph type="title"/>
          </p:nvPr>
        </p:nvSpPr>
        <p:spPr>
          <a:xfrm>
            <a:off x="628650" y="323562"/>
            <a:ext cx="7886700" cy="1325563"/>
          </a:xfrm>
        </p:spPr>
        <p:txBody>
          <a:bodyPr/>
          <a:lstStyle/>
          <a:p>
            <a:r>
              <a:rPr lang="en-US" b="1" dirty="0"/>
              <a:t>Small Batch QPS (SB-QPS): </a:t>
            </a:r>
            <a:br>
              <a:rPr lang="en-US" b="1" dirty="0"/>
            </a:br>
            <a:r>
              <a:rPr lang="en-US" b="1" dirty="0"/>
              <a:t>Motivation (2/2)</a:t>
            </a:r>
          </a:p>
        </p:txBody>
      </p:sp>
      <p:sp>
        <p:nvSpPr>
          <p:cNvPr id="3" name="Date Placeholder 2">
            <a:extLst>
              <a:ext uri="{FF2B5EF4-FFF2-40B4-BE49-F238E27FC236}">
                <a16:creationId xmlns:a16="http://schemas.microsoft.com/office/drawing/2014/main" id="{2275CD50-DC76-4048-B507-33536802371B}"/>
              </a:ext>
            </a:extLst>
          </p:cNvPr>
          <p:cNvSpPr>
            <a:spLocks noGrp="1"/>
          </p:cNvSpPr>
          <p:nvPr>
            <p:ph type="dt" sz="half" idx="10"/>
          </p:nvPr>
        </p:nvSpPr>
        <p:spPr/>
        <p:txBody>
          <a:bodyPr/>
          <a:lstStyle/>
          <a:p>
            <a:fld id="{1A9DE520-0EA4-4E82-9EDC-4551C8F59C49}"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C2AA0931-E6A3-4B01-B10A-70C4907D1CCE}"/>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5C20C704-96E1-4A8C-924A-2A913B937A4F}"/>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7D4A1881-1515-43C0-A3C6-E6020B5CA400}"/>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BD97210-742E-43AC-8509-86A2D56038CC}"/>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F086EA0C-D096-4009-BE3A-29AC5EBE651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36" name="Rectangle: Rounded Corners 35">
            <a:extLst>
              <a:ext uri="{FF2B5EF4-FFF2-40B4-BE49-F238E27FC236}">
                <a16:creationId xmlns:a16="http://schemas.microsoft.com/office/drawing/2014/main" id="{2C685D35-6B17-421E-A07A-6E4EF454DA6A}"/>
              </a:ext>
            </a:extLst>
          </p:cNvPr>
          <p:cNvSpPr/>
          <p:nvPr/>
        </p:nvSpPr>
        <p:spPr>
          <a:xfrm>
            <a:off x="3621387" y="5789476"/>
            <a:ext cx="1273550" cy="4025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SB-QPS</a:t>
            </a:r>
          </a:p>
        </p:txBody>
      </p:sp>
      <p:sp>
        <p:nvSpPr>
          <p:cNvPr id="22" name="AutoShape 3">
            <a:extLst>
              <a:ext uri="{FF2B5EF4-FFF2-40B4-BE49-F238E27FC236}">
                <a16:creationId xmlns:a16="http://schemas.microsoft.com/office/drawing/2014/main" id="{42DAFA9D-FF74-4F73-9612-B05C54884A7A}"/>
              </a:ext>
            </a:extLst>
          </p:cNvPr>
          <p:cNvSpPr>
            <a:spLocks noChangeArrowheads="1"/>
          </p:cNvSpPr>
          <p:nvPr/>
        </p:nvSpPr>
        <p:spPr bwMode="gray">
          <a:xfrm>
            <a:off x="4607118" y="1747112"/>
            <a:ext cx="4232082" cy="1915374"/>
          </a:xfrm>
          <a:prstGeom prst="roundRect">
            <a:avLst>
              <a:gd name="adj" fmla="val 8014"/>
            </a:avLst>
          </a:prstGeom>
          <a:solidFill>
            <a:srgbClr val="F8F8F8"/>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23" name="AutoShape 13">
            <a:extLst>
              <a:ext uri="{FF2B5EF4-FFF2-40B4-BE49-F238E27FC236}">
                <a16:creationId xmlns:a16="http://schemas.microsoft.com/office/drawing/2014/main" id="{5DDDA988-58CD-4ADA-91FE-4D50A3BBF3A8}"/>
              </a:ext>
            </a:extLst>
          </p:cNvPr>
          <p:cNvSpPr>
            <a:spLocks noChangeArrowheads="1"/>
          </p:cNvSpPr>
          <p:nvPr/>
        </p:nvSpPr>
        <p:spPr bwMode="gray">
          <a:xfrm>
            <a:off x="628650" y="1738313"/>
            <a:ext cx="3768917" cy="1924172"/>
          </a:xfrm>
          <a:prstGeom prst="roundRect">
            <a:avLst>
              <a:gd name="adj" fmla="val 8014"/>
            </a:avLst>
          </a:prstGeom>
          <a:solidFill>
            <a:srgbClr val="F8F8F8"/>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36">
            <a:extLst>
              <a:ext uri="{FF2B5EF4-FFF2-40B4-BE49-F238E27FC236}">
                <a16:creationId xmlns:a16="http://schemas.microsoft.com/office/drawing/2014/main" id="{D7FC5F07-2451-4267-8FC9-FAA180268C79}"/>
              </a:ext>
            </a:extLst>
          </p:cNvPr>
          <p:cNvSpPr>
            <a:spLocks noChangeArrowheads="1"/>
          </p:cNvSpPr>
          <p:nvPr/>
        </p:nvSpPr>
        <p:spPr bwMode="auto">
          <a:xfrm>
            <a:off x="517260" y="3702212"/>
            <a:ext cx="383185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00"/>
                </a:solidFill>
                <a:ea typeface="宋体" panose="02010600030101010101" pitchFamily="2" charset="-122"/>
                <a:cs typeface="Arial" panose="020B0604020202020204" pitchFamily="34" charset="0"/>
              </a:rPr>
              <a:t>Case I: </a:t>
            </a:r>
            <a:r>
              <a:rPr lang="en-US" altLang="zh-CN" dirty="0">
                <a:solidFill>
                  <a:srgbClr val="000000"/>
                </a:solidFill>
                <a:ea typeface="宋体" panose="02010600030101010101" pitchFamily="2" charset="-122"/>
                <a:cs typeface="Arial" panose="020B0604020202020204" pitchFamily="34" charset="0"/>
              </a:rPr>
              <a:t>multiple input ports  propose to the same output port </a:t>
            </a:r>
            <a:endParaRPr lang="en-US" altLang="zh-CN" sz="2000" dirty="0">
              <a:solidFill>
                <a:srgbClr val="000000"/>
              </a:solidFill>
              <a:ea typeface="宋体" panose="02010600030101010101" pitchFamily="2" charset="-122"/>
              <a:cs typeface="Arial" panose="020B0604020202020204" pitchFamily="34" charset="0"/>
            </a:endParaRPr>
          </a:p>
        </p:txBody>
      </p:sp>
      <p:sp>
        <p:nvSpPr>
          <p:cNvPr id="18" name="Oval 17">
            <a:extLst>
              <a:ext uri="{FF2B5EF4-FFF2-40B4-BE49-F238E27FC236}">
                <a16:creationId xmlns:a16="http://schemas.microsoft.com/office/drawing/2014/main" id="{1F4716D5-094C-48E4-B378-71F6095A9161}"/>
              </a:ext>
            </a:extLst>
          </p:cNvPr>
          <p:cNvSpPr/>
          <p:nvPr/>
        </p:nvSpPr>
        <p:spPr>
          <a:xfrm>
            <a:off x="1257494" y="2248595"/>
            <a:ext cx="209550" cy="22908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Oval 25">
            <a:extLst>
              <a:ext uri="{FF2B5EF4-FFF2-40B4-BE49-F238E27FC236}">
                <a16:creationId xmlns:a16="http://schemas.microsoft.com/office/drawing/2014/main" id="{767AFD7C-DCBA-40C7-945B-7876A3BF5A8C}"/>
              </a:ext>
            </a:extLst>
          </p:cNvPr>
          <p:cNvSpPr/>
          <p:nvPr/>
        </p:nvSpPr>
        <p:spPr>
          <a:xfrm>
            <a:off x="1257494" y="2712963"/>
            <a:ext cx="209550" cy="2290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val 26">
            <a:extLst>
              <a:ext uri="{FF2B5EF4-FFF2-40B4-BE49-F238E27FC236}">
                <a16:creationId xmlns:a16="http://schemas.microsoft.com/office/drawing/2014/main" id="{A99B82D1-124C-446C-A4D4-D4EF5B83A27C}"/>
              </a:ext>
            </a:extLst>
          </p:cNvPr>
          <p:cNvSpPr/>
          <p:nvPr/>
        </p:nvSpPr>
        <p:spPr>
          <a:xfrm>
            <a:off x="1257494" y="3276358"/>
            <a:ext cx="209550" cy="2290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4BFFC01B-9241-4F8D-9EA4-3940ED1AE428}"/>
              </a:ext>
            </a:extLst>
          </p:cNvPr>
          <p:cNvSpPr/>
          <p:nvPr/>
        </p:nvSpPr>
        <p:spPr>
          <a:xfrm>
            <a:off x="1257494" y="1828587"/>
            <a:ext cx="209550" cy="22908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a:extLst>
              <a:ext uri="{FF2B5EF4-FFF2-40B4-BE49-F238E27FC236}">
                <a16:creationId xmlns:a16="http://schemas.microsoft.com/office/drawing/2014/main" id="{72AC75D7-9197-4561-882D-221C13086D0E}"/>
              </a:ext>
            </a:extLst>
          </p:cNvPr>
          <p:cNvSpPr/>
          <p:nvPr/>
        </p:nvSpPr>
        <p:spPr>
          <a:xfrm>
            <a:off x="3289835" y="2552428"/>
            <a:ext cx="209550" cy="2290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Straight Arrow Connector 29">
            <a:extLst>
              <a:ext uri="{FF2B5EF4-FFF2-40B4-BE49-F238E27FC236}">
                <a16:creationId xmlns:a16="http://schemas.microsoft.com/office/drawing/2014/main" id="{390B7F9C-21ED-4C21-9F26-AD4A724D4516}"/>
              </a:ext>
            </a:extLst>
          </p:cNvPr>
          <p:cNvCxnSpPr/>
          <p:nvPr/>
        </p:nvCxnSpPr>
        <p:spPr>
          <a:xfrm>
            <a:off x="1467044" y="1943128"/>
            <a:ext cx="1822791" cy="66672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9978C16-0107-47D0-BA0E-2619E7746279}"/>
              </a:ext>
            </a:extLst>
          </p:cNvPr>
          <p:cNvCxnSpPr/>
          <p:nvPr/>
        </p:nvCxnSpPr>
        <p:spPr>
          <a:xfrm>
            <a:off x="1478795" y="2391982"/>
            <a:ext cx="1811040" cy="2452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6DA09DE-FB56-47DD-A503-AE07D5608BBF}"/>
              </a:ext>
            </a:extLst>
          </p:cNvPr>
          <p:cNvCxnSpPr/>
          <p:nvPr/>
        </p:nvCxnSpPr>
        <p:spPr>
          <a:xfrm flipV="1">
            <a:off x="1484671" y="2666970"/>
            <a:ext cx="1805164" cy="1605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680894-C442-4B7F-A387-35291DF7A63C}"/>
              </a:ext>
            </a:extLst>
          </p:cNvPr>
          <p:cNvCxnSpPr>
            <a:cxnSpLocks/>
          </p:cNvCxnSpPr>
          <p:nvPr/>
        </p:nvCxnSpPr>
        <p:spPr>
          <a:xfrm flipV="1">
            <a:off x="1503556" y="2734637"/>
            <a:ext cx="1768652" cy="62961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900AF91F-7F98-475D-865B-9F886710B7E4}"/>
              </a:ext>
            </a:extLst>
          </p:cNvPr>
          <p:cNvSpPr/>
          <p:nvPr/>
        </p:nvSpPr>
        <p:spPr>
          <a:xfrm>
            <a:off x="8200831" y="2184091"/>
            <a:ext cx="209550" cy="2290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Oval 47">
            <a:extLst>
              <a:ext uri="{FF2B5EF4-FFF2-40B4-BE49-F238E27FC236}">
                <a16:creationId xmlns:a16="http://schemas.microsoft.com/office/drawing/2014/main" id="{07EE4134-B1F5-4351-8476-4E1D8A30695C}"/>
              </a:ext>
            </a:extLst>
          </p:cNvPr>
          <p:cNvSpPr/>
          <p:nvPr/>
        </p:nvSpPr>
        <p:spPr>
          <a:xfrm>
            <a:off x="5967753" y="2183474"/>
            <a:ext cx="209550" cy="22908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Straight Arrow Connector 48">
            <a:extLst>
              <a:ext uri="{FF2B5EF4-FFF2-40B4-BE49-F238E27FC236}">
                <a16:creationId xmlns:a16="http://schemas.microsoft.com/office/drawing/2014/main" id="{491ECF3B-A37F-4B34-9E51-0643AFABEC93}"/>
              </a:ext>
            </a:extLst>
          </p:cNvPr>
          <p:cNvCxnSpPr>
            <a:cxnSpLocks/>
            <a:endCxn id="47" idx="2"/>
          </p:cNvCxnSpPr>
          <p:nvPr/>
        </p:nvCxnSpPr>
        <p:spPr>
          <a:xfrm flipV="1">
            <a:off x="6181402" y="2298633"/>
            <a:ext cx="2019429" cy="525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0B6A5D6-93C5-4757-9308-795A18CD3D36}"/>
              </a:ext>
            </a:extLst>
          </p:cNvPr>
          <p:cNvSpPr/>
          <p:nvPr/>
        </p:nvSpPr>
        <p:spPr>
          <a:xfrm>
            <a:off x="8200831" y="2924478"/>
            <a:ext cx="209550" cy="2290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Oval 51">
            <a:extLst>
              <a:ext uri="{FF2B5EF4-FFF2-40B4-BE49-F238E27FC236}">
                <a16:creationId xmlns:a16="http://schemas.microsoft.com/office/drawing/2014/main" id="{2C30440A-6D5B-4182-A31F-4CED894F3724}"/>
              </a:ext>
            </a:extLst>
          </p:cNvPr>
          <p:cNvSpPr/>
          <p:nvPr/>
        </p:nvSpPr>
        <p:spPr>
          <a:xfrm>
            <a:off x="5967753" y="2923861"/>
            <a:ext cx="209550" cy="2290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Straight Arrow Connector 52">
            <a:extLst>
              <a:ext uri="{FF2B5EF4-FFF2-40B4-BE49-F238E27FC236}">
                <a16:creationId xmlns:a16="http://schemas.microsoft.com/office/drawing/2014/main" id="{CE7C90FE-F434-4796-AF65-33AFB72F127E}"/>
              </a:ext>
            </a:extLst>
          </p:cNvPr>
          <p:cNvCxnSpPr>
            <a:cxnSpLocks/>
            <a:endCxn id="51" idx="2"/>
          </p:cNvCxnSpPr>
          <p:nvPr/>
        </p:nvCxnSpPr>
        <p:spPr>
          <a:xfrm flipV="1">
            <a:off x="6181402" y="3039020"/>
            <a:ext cx="2019429" cy="525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Rectangle 36">
            <a:extLst>
              <a:ext uri="{FF2B5EF4-FFF2-40B4-BE49-F238E27FC236}">
                <a16:creationId xmlns:a16="http://schemas.microsoft.com/office/drawing/2014/main" id="{D36C6452-8C25-4B0A-BFBE-84F6DD97C5AF}"/>
              </a:ext>
            </a:extLst>
          </p:cNvPr>
          <p:cNvSpPr>
            <a:spLocks noChangeArrowheads="1"/>
          </p:cNvSpPr>
          <p:nvPr/>
        </p:nvSpPr>
        <p:spPr bwMode="auto">
          <a:xfrm>
            <a:off x="4509586" y="3702212"/>
            <a:ext cx="442714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00"/>
                </a:solidFill>
                <a:ea typeface="宋体" panose="02010600030101010101" pitchFamily="2" charset="-122"/>
                <a:cs typeface="Arial" panose="020B0604020202020204" pitchFamily="34" charset="0"/>
              </a:rPr>
              <a:t>Case II: </a:t>
            </a:r>
            <a:r>
              <a:rPr lang="en-US" altLang="zh-CN" dirty="0">
                <a:solidFill>
                  <a:srgbClr val="000000"/>
                </a:solidFill>
                <a:ea typeface="宋体" panose="02010600030101010101" pitchFamily="2" charset="-122"/>
                <a:cs typeface="Arial" panose="020B0604020202020204" pitchFamily="34" charset="0"/>
              </a:rPr>
              <a:t>an input port  proposes to an output port that was matched in previous iterations</a:t>
            </a:r>
            <a:endParaRPr lang="en-US" altLang="zh-CN" sz="2000" dirty="0">
              <a:solidFill>
                <a:srgbClr val="000000"/>
              </a:solidFill>
              <a:ea typeface="宋体" panose="02010600030101010101" pitchFamily="2" charset="-122"/>
              <a:cs typeface="Arial" panose="020B0604020202020204" pitchFamily="34" charset="0"/>
            </a:endParaRPr>
          </a:p>
        </p:txBody>
      </p:sp>
      <p:sp>
        <p:nvSpPr>
          <p:cNvPr id="57" name="Freeform 3">
            <a:extLst>
              <a:ext uri="{FF2B5EF4-FFF2-40B4-BE49-F238E27FC236}">
                <a16:creationId xmlns:a16="http://schemas.microsoft.com/office/drawing/2014/main" id="{D7F2217E-85A6-4961-82F7-45D8A35BB3E3}"/>
              </a:ext>
            </a:extLst>
          </p:cNvPr>
          <p:cNvSpPr>
            <a:spLocks/>
          </p:cNvSpPr>
          <p:nvPr/>
        </p:nvSpPr>
        <p:spPr bwMode="gray">
          <a:xfrm>
            <a:off x="2560269" y="3998160"/>
            <a:ext cx="1900238" cy="920225"/>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grpSp>
        <p:nvGrpSpPr>
          <p:cNvPr id="59" name="Group 18">
            <a:extLst>
              <a:ext uri="{FF2B5EF4-FFF2-40B4-BE49-F238E27FC236}">
                <a16:creationId xmlns:a16="http://schemas.microsoft.com/office/drawing/2014/main" id="{792A2036-9E97-40A7-B9DF-140694D8CBC2}"/>
              </a:ext>
            </a:extLst>
          </p:cNvPr>
          <p:cNvGrpSpPr>
            <a:grpSpLocks/>
          </p:cNvGrpSpPr>
          <p:nvPr/>
        </p:nvGrpSpPr>
        <p:grpSpPr bwMode="auto">
          <a:xfrm>
            <a:off x="628650" y="4928782"/>
            <a:ext cx="4266287" cy="637393"/>
            <a:chOff x="1546" y="2892"/>
            <a:chExt cx="3405" cy="782"/>
          </a:xfrm>
        </p:grpSpPr>
        <p:sp>
          <p:nvSpPr>
            <p:cNvPr id="60" name="AutoShape 19">
              <a:extLst>
                <a:ext uri="{FF2B5EF4-FFF2-40B4-BE49-F238E27FC236}">
                  <a16:creationId xmlns:a16="http://schemas.microsoft.com/office/drawing/2014/main" id="{D4EAD7A9-DF1E-49E5-BDEA-6D1CEDAF525E}"/>
                </a:ext>
              </a:extLst>
            </p:cNvPr>
            <p:cNvSpPr>
              <a:spLocks noChangeArrowheads="1"/>
            </p:cNvSpPr>
            <p:nvPr/>
          </p:nvSpPr>
          <p:spPr bwMode="ltGray">
            <a:xfrm>
              <a:off x="1546" y="2892"/>
              <a:ext cx="3405" cy="782"/>
            </a:xfrm>
            <a:prstGeom prst="roundRect">
              <a:avLst>
                <a:gd name="adj" fmla="val 16667"/>
              </a:avLst>
            </a:prstGeom>
            <a:solidFill>
              <a:schemeClr val="bg1"/>
            </a:solidFill>
            <a:ln w="57150"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20">
              <a:extLst>
                <a:ext uri="{FF2B5EF4-FFF2-40B4-BE49-F238E27FC236}">
                  <a16:creationId xmlns:a16="http://schemas.microsoft.com/office/drawing/2014/main" id="{D3DAEE8B-9997-41B1-9BAD-8533A96DD782}"/>
                </a:ext>
              </a:extLst>
            </p:cNvPr>
            <p:cNvSpPr>
              <a:spLocks noChangeArrowheads="1"/>
            </p:cNvSpPr>
            <p:nvPr/>
          </p:nvSpPr>
          <p:spPr bwMode="auto">
            <a:xfrm>
              <a:off x="1546" y="3023"/>
              <a:ext cx="3405" cy="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
                  <a:srgbClr val="D7181F"/>
                </a:buClr>
                <a:buFont typeface="Wingdings" panose="05000000000000000000" pitchFamily="2" charset="2"/>
                <a:buNone/>
              </a:pPr>
              <a:r>
                <a:rPr lang="en-US" altLang="zh-CN" sz="2400" b="1" dirty="0">
                  <a:solidFill>
                    <a:srgbClr val="000000"/>
                  </a:solidFill>
                  <a:ea typeface="宋体" panose="02010600030101010101" pitchFamily="2" charset="-122"/>
                  <a:cs typeface="Arial" panose="020B0604020202020204" pitchFamily="34" charset="0"/>
                </a:rPr>
                <a:t>relatively low throughput</a:t>
              </a:r>
            </a:p>
          </p:txBody>
        </p:sp>
      </p:grpSp>
      <p:sp>
        <p:nvSpPr>
          <p:cNvPr id="65" name="TextBox 64">
            <a:extLst>
              <a:ext uri="{FF2B5EF4-FFF2-40B4-BE49-F238E27FC236}">
                <a16:creationId xmlns:a16="http://schemas.microsoft.com/office/drawing/2014/main" id="{99065FE8-4248-4038-AE8D-78823CF970BC}"/>
              </a:ext>
            </a:extLst>
          </p:cNvPr>
          <p:cNvSpPr txBox="1"/>
          <p:nvPr/>
        </p:nvSpPr>
        <p:spPr>
          <a:xfrm>
            <a:off x="4657983" y="2124758"/>
            <a:ext cx="1301959" cy="369332"/>
          </a:xfrm>
          <a:prstGeom prst="rect">
            <a:avLst/>
          </a:prstGeom>
          <a:noFill/>
        </p:spPr>
        <p:txBody>
          <a:bodyPr wrap="none" rtlCol="0">
            <a:spAutoFit/>
          </a:bodyPr>
          <a:lstStyle/>
          <a:p>
            <a:r>
              <a:rPr lang="en-US" altLang="zh-CN" dirty="0"/>
              <a:t>Iteration 1</a:t>
            </a:r>
            <a:endParaRPr lang="zh-CN" altLang="en-US" dirty="0"/>
          </a:p>
        </p:txBody>
      </p:sp>
      <p:sp>
        <p:nvSpPr>
          <p:cNvPr id="66" name="TextBox 65">
            <a:extLst>
              <a:ext uri="{FF2B5EF4-FFF2-40B4-BE49-F238E27FC236}">
                <a16:creationId xmlns:a16="http://schemas.microsoft.com/office/drawing/2014/main" id="{2CD5D177-D7A2-463C-AAB5-A6FBB35F1D0D}"/>
              </a:ext>
            </a:extLst>
          </p:cNvPr>
          <p:cNvSpPr txBox="1"/>
          <p:nvPr/>
        </p:nvSpPr>
        <p:spPr>
          <a:xfrm>
            <a:off x="4665794" y="2848919"/>
            <a:ext cx="1301959" cy="369332"/>
          </a:xfrm>
          <a:prstGeom prst="rect">
            <a:avLst/>
          </a:prstGeom>
          <a:noFill/>
        </p:spPr>
        <p:txBody>
          <a:bodyPr wrap="none" rtlCol="0">
            <a:spAutoFit/>
          </a:bodyPr>
          <a:lstStyle/>
          <a:p>
            <a:r>
              <a:rPr lang="en-US" altLang="zh-CN" dirty="0"/>
              <a:t>Iteration 2</a:t>
            </a:r>
            <a:endParaRPr lang="zh-CN" altLang="en-US" dirty="0"/>
          </a:p>
        </p:txBody>
      </p:sp>
      <p:sp>
        <p:nvSpPr>
          <p:cNvPr id="39" name="Rectangle 38">
            <a:extLst>
              <a:ext uri="{FF2B5EF4-FFF2-40B4-BE49-F238E27FC236}">
                <a16:creationId xmlns:a16="http://schemas.microsoft.com/office/drawing/2014/main" id="{B9E48BC2-CF1E-486B-A6C5-A852C781D016}"/>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sp>
        <p:nvSpPr>
          <p:cNvPr id="58" name="Freeform 5">
            <a:extLst>
              <a:ext uri="{FF2B5EF4-FFF2-40B4-BE49-F238E27FC236}">
                <a16:creationId xmlns:a16="http://schemas.microsoft.com/office/drawing/2014/main" id="{C1CFECF0-22D3-40A5-940D-39D8105C5FEA}"/>
              </a:ext>
            </a:extLst>
          </p:cNvPr>
          <p:cNvSpPr>
            <a:spLocks/>
          </p:cNvSpPr>
          <p:nvPr/>
        </p:nvSpPr>
        <p:spPr bwMode="gray">
          <a:xfrm flipH="1">
            <a:off x="4502779" y="3997049"/>
            <a:ext cx="1900237" cy="920225"/>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0" name="Picture 9">
            <a:extLst>
              <a:ext uri="{FF2B5EF4-FFF2-40B4-BE49-F238E27FC236}">
                <a16:creationId xmlns:a16="http://schemas.microsoft.com/office/drawing/2014/main" id="{15E526C2-F116-4E52-B172-80152BEF4BD9}"/>
              </a:ext>
            </a:extLst>
          </p:cNvPr>
          <p:cNvPicPr>
            <a:picLocks/>
          </p:cNvPicPr>
          <p:nvPr/>
        </p:nvPicPr>
        <p:blipFill>
          <a:blip r:embed="rId3"/>
          <a:stretch>
            <a:fillRect/>
          </a:stretch>
        </p:blipFill>
        <p:spPr>
          <a:xfrm>
            <a:off x="1902059" y="2281603"/>
            <a:ext cx="295065" cy="353414"/>
          </a:xfrm>
          <a:prstGeom prst="rect">
            <a:avLst/>
          </a:prstGeom>
        </p:spPr>
      </p:pic>
      <p:pic>
        <p:nvPicPr>
          <p:cNvPr id="41" name="Picture 40">
            <a:extLst>
              <a:ext uri="{FF2B5EF4-FFF2-40B4-BE49-F238E27FC236}">
                <a16:creationId xmlns:a16="http://schemas.microsoft.com/office/drawing/2014/main" id="{8737BA60-950D-4092-AAB7-D78351CC2EF5}"/>
              </a:ext>
            </a:extLst>
          </p:cNvPr>
          <p:cNvPicPr>
            <a:picLocks/>
          </p:cNvPicPr>
          <p:nvPr/>
        </p:nvPicPr>
        <p:blipFill>
          <a:blip r:embed="rId3"/>
          <a:stretch>
            <a:fillRect/>
          </a:stretch>
        </p:blipFill>
        <p:spPr>
          <a:xfrm>
            <a:off x="2285657" y="2116894"/>
            <a:ext cx="295065" cy="353414"/>
          </a:xfrm>
          <a:prstGeom prst="rect">
            <a:avLst/>
          </a:prstGeom>
        </p:spPr>
      </p:pic>
      <p:pic>
        <p:nvPicPr>
          <p:cNvPr id="42" name="Picture 41">
            <a:extLst>
              <a:ext uri="{FF2B5EF4-FFF2-40B4-BE49-F238E27FC236}">
                <a16:creationId xmlns:a16="http://schemas.microsoft.com/office/drawing/2014/main" id="{FC2FB7C3-201C-481B-BA10-36F0633971F2}"/>
              </a:ext>
            </a:extLst>
          </p:cNvPr>
          <p:cNvPicPr>
            <a:picLocks/>
          </p:cNvPicPr>
          <p:nvPr/>
        </p:nvPicPr>
        <p:blipFill>
          <a:blip r:embed="rId3"/>
          <a:stretch>
            <a:fillRect/>
          </a:stretch>
        </p:blipFill>
        <p:spPr>
          <a:xfrm>
            <a:off x="2262233" y="2864939"/>
            <a:ext cx="295065" cy="353414"/>
          </a:xfrm>
          <a:prstGeom prst="rect">
            <a:avLst/>
          </a:prstGeom>
        </p:spPr>
      </p:pic>
      <p:pic>
        <p:nvPicPr>
          <p:cNvPr id="43" name="Picture 42">
            <a:extLst>
              <a:ext uri="{FF2B5EF4-FFF2-40B4-BE49-F238E27FC236}">
                <a16:creationId xmlns:a16="http://schemas.microsoft.com/office/drawing/2014/main" id="{80FE138C-C7F6-46F8-B138-8ABFF64FE757}"/>
              </a:ext>
            </a:extLst>
          </p:cNvPr>
          <p:cNvPicPr>
            <a:picLocks/>
          </p:cNvPicPr>
          <p:nvPr/>
        </p:nvPicPr>
        <p:blipFill>
          <a:blip r:embed="rId3"/>
          <a:stretch>
            <a:fillRect/>
          </a:stretch>
        </p:blipFill>
        <p:spPr>
          <a:xfrm>
            <a:off x="7064324" y="2855406"/>
            <a:ext cx="295065" cy="353414"/>
          </a:xfrm>
          <a:prstGeom prst="rect">
            <a:avLst/>
          </a:prstGeom>
        </p:spPr>
      </p:pic>
      <p:sp>
        <p:nvSpPr>
          <p:cNvPr id="45" name="AutoShape 8">
            <a:extLst>
              <a:ext uri="{FF2B5EF4-FFF2-40B4-BE49-F238E27FC236}">
                <a16:creationId xmlns:a16="http://schemas.microsoft.com/office/drawing/2014/main" id="{F344DDDF-876E-4F97-9A94-ED618597CEC0}"/>
              </a:ext>
            </a:extLst>
          </p:cNvPr>
          <p:cNvSpPr>
            <a:spLocks noChangeArrowheads="1"/>
          </p:cNvSpPr>
          <p:nvPr/>
        </p:nvSpPr>
        <p:spPr bwMode="gray">
          <a:xfrm rot="5400000">
            <a:off x="4726094" y="5050326"/>
            <a:ext cx="865187" cy="431800"/>
          </a:xfrm>
          <a:prstGeom prst="upArrow">
            <a:avLst>
              <a:gd name="adj1" fmla="val 50093"/>
              <a:gd name="adj2" fmla="val 54046"/>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 name="AutoShape 15">
            <a:extLst>
              <a:ext uri="{FF2B5EF4-FFF2-40B4-BE49-F238E27FC236}">
                <a16:creationId xmlns:a16="http://schemas.microsoft.com/office/drawing/2014/main" id="{DDCA400C-065B-4CB6-BC7C-60DE8DC39548}"/>
              </a:ext>
            </a:extLst>
          </p:cNvPr>
          <p:cNvSpPr>
            <a:spLocks noChangeArrowheads="1"/>
          </p:cNvSpPr>
          <p:nvPr/>
        </p:nvSpPr>
        <p:spPr bwMode="gray">
          <a:xfrm>
            <a:off x="5437411" y="4678364"/>
            <a:ext cx="2852306" cy="544830"/>
          </a:xfrm>
          <a:prstGeom prst="roundRect">
            <a:avLst>
              <a:gd name="adj" fmla="val 16667"/>
            </a:avLst>
          </a:prstGeom>
          <a:solidFill>
            <a:srgbClr val="FFC000"/>
          </a:solidFill>
          <a:ln>
            <a:noFill/>
            <a:headEnd/>
            <a:tailEnd/>
          </a:ln>
        </p:spPr>
        <p:style>
          <a:lnRef idx="2">
            <a:schemeClr val="accent2"/>
          </a:lnRef>
          <a:fillRef idx="1">
            <a:schemeClr val="lt1"/>
          </a:fillRef>
          <a:effectRef idx="0">
            <a:schemeClr val="accent2"/>
          </a:effectRef>
          <a:fontRef idx="minor">
            <a:schemeClr val="dk1"/>
          </a:fontRef>
        </p:style>
        <p:txBody>
          <a:bodyPr wrap="square" lIns="0" tIns="0" rIns="0" bIns="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rPr>
              <a:t>b</a:t>
            </a:r>
            <a:r>
              <a:rPr kumimoji="0" lang="en-US" altLang="zh-CN" sz="1600" b="0" i="0" u="none" strike="noStrike" kern="0" cap="none" spc="0" normalizeH="0" baseline="0" noProof="0" dirty="0" err="1">
                <a:ln>
                  <a:noFill/>
                </a:ln>
                <a:solidFill>
                  <a:srgbClr val="000000"/>
                </a:solidFill>
                <a:effectLst/>
                <a:uLnTx/>
                <a:uFillTx/>
              </a:rPr>
              <a:t>etter</a:t>
            </a:r>
            <a:r>
              <a:rPr kumimoji="0" lang="en-US" altLang="zh-CN" sz="1600" b="0" i="0" u="none" strike="noStrike" kern="0" cap="none" spc="0" normalizeH="0" baseline="0" noProof="0" dirty="0">
                <a:ln>
                  <a:noFill/>
                </a:ln>
                <a:solidFill>
                  <a:srgbClr val="000000"/>
                </a:solidFill>
                <a:effectLst/>
                <a:uLnTx/>
                <a:uFillTx/>
              </a:rPr>
              <a:t> proposing strategy with less collisions </a:t>
            </a:r>
            <a:endParaRPr kumimoji="0" lang="zh-CN" altLang="en-US" sz="1600" b="0" i="0" u="none" strike="noStrike" kern="0" cap="none" spc="0" normalizeH="0" baseline="0" noProof="0" dirty="0">
              <a:ln>
                <a:noFill/>
              </a:ln>
              <a:solidFill>
                <a:srgbClr val="000000"/>
              </a:solidFill>
              <a:effectLst/>
              <a:uLnTx/>
              <a:uFillTx/>
            </a:endParaRPr>
          </a:p>
        </p:txBody>
      </p:sp>
      <p:pic>
        <p:nvPicPr>
          <p:cNvPr id="12" name="Picture 11" descr="A close up of a logo&#10;&#10;Description automatically generated">
            <a:extLst>
              <a:ext uri="{FF2B5EF4-FFF2-40B4-BE49-F238E27FC236}">
                <a16:creationId xmlns:a16="http://schemas.microsoft.com/office/drawing/2014/main" id="{30A96577-6BB4-4F58-BF99-55B7DFBB44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486" y="4645356"/>
            <a:ext cx="625981" cy="625981"/>
          </a:xfrm>
          <a:prstGeom prst="rect">
            <a:avLst/>
          </a:prstGeom>
        </p:spPr>
      </p:pic>
      <p:sp>
        <p:nvSpPr>
          <p:cNvPr id="54" name="AutoShape 15">
            <a:extLst>
              <a:ext uri="{FF2B5EF4-FFF2-40B4-BE49-F238E27FC236}">
                <a16:creationId xmlns:a16="http://schemas.microsoft.com/office/drawing/2014/main" id="{43EAD3A6-6AEB-4D1F-AE4D-B58B9D6A6909}"/>
              </a:ext>
            </a:extLst>
          </p:cNvPr>
          <p:cNvSpPr>
            <a:spLocks noChangeArrowheads="1"/>
          </p:cNvSpPr>
          <p:nvPr/>
        </p:nvSpPr>
        <p:spPr bwMode="gray">
          <a:xfrm>
            <a:off x="5440893" y="5362518"/>
            <a:ext cx="2877597" cy="544830"/>
          </a:xfrm>
          <a:prstGeom prst="roundRect">
            <a:avLst>
              <a:gd name="adj" fmla="val 16667"/>
            </a:avLst>
          </a:prstGeom>
          <a:solidFill>
            <a:srgbClr val="92D050"/>
          </a:solidFill>
          <a:ln>
            <a:noFill/>
            <a:headEnd/>
            <a:tailEnd/>
          </a:ln>
        </p:spPr>
        <p:style>
          <a:lnRef idx="2">
            <a:schemeClr val="accent2"/>
          </a:lnRef>
          <a:fillRef idx="1">
            <a:schemeClr val="lt1"/>
          </a:fillRef>
          <a:effectRef idx="0">
            <a:schemeClr val="accent2"/>
          </a:effectRef>
          <a:fontRef idx="minor">
            <a:schemeClr val="dk1"/>
          </a:fontRef>
        </p:style>
        <p:txBody>
          <a:bodyPr wrap="square" lIns="0" tIns="0" rIns="0" bIns="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rPr>
              <a:t>a</a:t>
            </a:r>
            <a:r>
              <a:rPr kumimoji="0" lang="en-US" altLang="zh-CN" sz="1600" b="0" i="0" u="none" strike="noStrike" kern="0" cap="none" spc="0" normalizeH="0" baseline="0" noProof="0" dirty="0" err="1">
                <a:ln>
                  <a:noFill/>
                </a:ln>
                <a:solidFill>
                  <a:srgbClr val="000000"/>
                </a:solidFill>
                <a:effectLst/>
                <a:uLnTx/>
                <a:uFillTx/>
              </a:rPr>
              <a:t>ccepting</a:t>
            </a:r>
            <a:r>
              <a:rPr kumimoji="0" lang="en-US" altLang="zh-CN" sz="1600" b="0" i="0" u="none" strike="noStrike" kern="0" cap="none" spc="0" normalizeH="0" baseline="0" noProof="0" dirty="0">
                <a:ln>
                  <a:noFill/>
                </a:ln>
                <a:solidFill>
                  <a:srgbClr val="000000"/>
                </a:solidFill>
                <a:effectLst/>
                <a:uLnTx/>
                <a:uFillTx/>
              </a:rPr>
              <a:t> strategy that can address collisions better </a:t>
            </a:r>
            <a:endParaRPr kumimoji="0" lang="zh-CN" altLang="en-US" sz="1600" b="0" i="0" u="none" strike="noStrike" kern="0" cap="none" spc="0" normalizeH="0" baseline="0" noProof="0" dirty="0">
              <a:ln>
                <a:noFill/>
              </a:ln>
              <a:solidFill>
                <a:srgbClr val="000000"/>
              </a:solidFill>
              <a:effectLst/>
              <a:uLnTx/>
              <a:uFillTx/>
            </a:endParaRPr>
          </a:p>
        </p:txBody>
      </p:sp>
      <p:cxnSp>
        <p:nvCxnSpPr>
          <p:cNvPr id="56" name="AutoShape 23">
            <a:extLst>
              <a:ext uri="{FF2B5EF4-FFF2-40B4-BE49-F238E27FC236}">
                <a16:creationId xmlns:a16="http://schemas.microsoft.com/office/drawing/2014/main" id="{D0317CCD-E856-43AC-9355-4DBF332A38EC}"/>
              </a:ext>
            </a:extLst>
          </p:cNvPr>
          <p:cNvCxnSpPr>
            <a:cxnSpLocks noChangeShapeType="1"/>
            <a:stCxn id="54" idx="3"/>
            <a:endCxn id="36" idx="3"/>
          </p:cNvCxnSpPr>
          <p:nvPr/>
        </p:nvCxnSpPr>
        <p:spPr bwMode="gray">
          <a:xfrm flipH="1">
            <a:off x="4894937" y="5634933"/>
            <a:ext cx="3423553" cy="355828"/>
          </a:xfrm>
          <a:prstGeom prst="bentConnector3">
            <a:avLst>
              <a:gd name="adj1" fmla="val -6677"/>
            </a:avLst>
          </a:prstGeom>
          <a:noFill/>
          <a:ln w="9525">
            <a:solidFill>
              <a:srgbClr val="1C1C1C"/>
            </a:solidFill>
            <a:miter lim="800000"/>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Slide Number Placeholder 12">
            <a:extLst>
              <a:ext uri="{FF2B5EF4-FFF2-40B4-BE49-F238E27FC236}">
                <a16:creationId xmlns:a16="http://schemas.microsoft.com/office/drawing/2014/main" id="{0D7B9C06-32F4-4A41-BEBB-4DF900D35FF5}"/>
              </a:ext>
            </a:extLst>
          </p:cNvPr>
          <p:cNvSpPr>
            <a:spLocks noGrp="1"/>
          </p:cNvSpPr>
          <p:nvPr>
            <p:ph type="sldNum" sz="quarter" idx="12"/>
          </p:nvPr>
        </p:nvSpPr>
        <p:spPr/>
        <p:txBody>
          <a:bodyPr/>
          <a:lstStyle/>
          <a:p>
            <a:fld id="{25711CE1-5A3A-4555-AFFF-2018F0E14892}" type="slidenum">
              <a:rPr lang="zh-CN" altLang="en-US" smtClean="0"/>
              <a:pPr/>
              <a:t>35</a:t>
            </a:fld>
            <a:r>
              <a:rPr lang="en-US" altLang="zh-CN"/>
              <a:t>/51</a:t>
            </a:r>
            <a:endParaRPr lang="zh-CN" altLang="en-US" dirty="0"/>
          </a:p>
        </p:txBody>
      </p:sp>
    </p:spTree>
    <p:extLst>
      <p:ext uri="{BB962C8B-B14F-4D97-AF65-F5344CB8AC3E}">
        <p14:creationId xmlns:p14="http://schemas.microsoft.com/office/powerpoint/2010/main" val="8942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1000"/>
                                        <p:tgtEl>
                                          <p:spTgt spid="47"/>
                                        </p:tgtEl>
                                      </p:cBhvr>
                                    </p:animEffect>
                                    <p:anim calcmode="lin" valueType="num">
                                      <p:cBhvr>
                                        <p:cTn id="78" dur="1000" fill="hold"/>
                                        <p:tgtEl>
                                          <p:spTgt spid="47"/>
                                        </p:tgtEl>
                                        <p:attrNameLst>
                                          <p:attrName>ppt_x</p:attrName>
                                        </p:attrNameLst>
                                      </p:cBhvr>
                                      <p:tavLst>
                                        <p:tav tm="0">
                                          <p:val>
                                            <p:strVal val="#ppt_x"/>
                                          </p:val>
                                        </p:tav>
                                        <p:tav tm="100000">
                                          <p:val>
                                            <p:strVal val="#ppt_x"/>
                                          </p:val>
                                        </p:tav>
                                      </p:tavLst>
                                    </p:anim>
                                    <p:anim calcmode="lin" valueType="num">
                                      <p:cBhvr>
                                        <p:cTn id="79" dur="1000" fill="hold"/>
                                        <p:tgtEl>
                                          <p:spTgt spid="4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1000"/>
                                        <p:tgtEl>
                                          <p:spTgt spid="49"/>
                                        </p:tgtEl>
                                      </p:cBhvr>
                                    </p:animEffect>
                                    <p:anim calcmode="lin" valueType="num">
                                      <p:cBhvr>
                                        <p:cTn id="88" dur="1000" fill="hold"/>
                                        <p:tgtEl>
                                          <p:spTgt spid="49"/>
                                        </p:tgtEl>
                                        <p:attrNameLst>
                                          <p:attrName>ppt_x</p:attrName>
                                        </p:attrNameLst>
                                      </p:cBhvr>
                                      <p:tavLst>
                                        <p:tav tm="0">
                                          <p:val>
                                            <p:strVal val="#ppt_x"/>
                                          </p:val>
                                        </p:tav>
                                        <p:tav tm="100000">
                                          <p:val>
                                            <p:strVal val="#ppt_x"/>
                                          </p:val>
                                        </p:tav>
                                      </p:tavLst>
                                    </p:anim>
                                    <p:anim calcmode="lin" valueType="num">
                                      <p:cBhvr>
                                        <p:cTn id="89" dur="1000" fill="hold"/>
                                        <p:tgtEl>
                                          <p:spTgt spid="4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1000"/>
                                        <p:tgtEl>
                                          <p:spTgt spid="51"/>
                                        </p:tgtEl>
                                      </p:cBhvr>
                                    </p:animEffect>
                                    <p:anim calcmode="lin" valueType="num">
                                      <p:cBhvr>
                                        <p:cTn id="93" dur="1000" fill="hold"/>
                                        <p:tgtEl>
                                          <p:spTgt spid="51"/>
                                        </p:tgtEl>
                                        <p:attrNameLst>
                                          <p:attrName>ppt_x</p:attrName>
                                        </p:attrNameLst>
                                      </p:cBhvr>
                                      <p:tavLst>
                                        <p:tav tm="0">
                                          <p:val>
                                            <p:strVal val="#ppt_x"/>
                                          </p:val>
                                        </p:tav>
                                        <p:tav tm="100000">
                                          <p:val>
                                            <p:strVal val="#ppt_x"/>
                                          </p:val>
                                        </p:tav>
                                      </p:tavLst>
                                    </p:anim>
                                    <p:anim calcmode="lin" valueType="num">
                                      <p:cBhvr>
                                        <p:cTn id="94" dur="1000" fill="hold"/>
                                        <p:tgtEl>
                                          <p:spTgt spid="5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1000"/>
                                        <p:tgtEl>
                                          <p:spTgt spid="52"/>
                                        </p:tgtEl>
                                      </p:cBhvr>
                                    </p:animEffect>
                                    <p:anim calcmode="lin" valueType="num">
                                      <p:cBhvr>
                                        <p:cTn id="98" dur="1000" fill="hold"/>
                                        <p:tgtEl>
                                          <p:spTgt spid="52"/>
                                        </p:tgtEl>
                                        <p:attrNameLst>
                                          <p:attrName>ppt_x</p:attrName>
                                        </p:attrNameLst>
                                      </p:cBhvr>
                                      <p:tavLst>
                                        <p:tav tm="0">
                                          <p:val>
                                            <p:strVal val="#ppt_x"/>
                                          </p:val>
                                        </p:tav>
                                        <p:tav tm="100000">
                                          <p:val>
                                            <p:strVal val="#ppt_x"/>
                                          </p:val>
                                        </p:tav>
                                      </p:tavLst>
                                    </p:anim>
                                    <p:anim calcmode="lin" valueType="num">
                                      <p:cBhvr>
                                        <p:cTn id="99" dur="1000" fill="hold"/>
                                        <p:tgtEl>
                                          <p:spTgt spid="52"/>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fade">
                                      <p:cBhvr>
                                        <p:cTn id="102" dur="1000"/>
                                        <p:tgtEl>
                                          <p:spTgt spid="53"/>
                                        </p:tgtEl>
                                      </p:cBhvr>
                                    </p:animEffect>
                                    <p:anim calcmode="lin" valueType="num">
                                      <p:cBhvr>
                                        <p:cTn id="103" dur="1000" fill="hold"/>
                                        <p:tgtEl>
                                          <p:spTgt spid="53"/>
                                        </p:tgtEl>
                                        <p:attrNameLst>
                                          <p:attrName>ppt_x</p:attrName>
                                        </p:attrNameLst>
                                      </p:cBhvr>
                                      <p:tavLst>
                                        <p:tav tm="0">
                                          <p:val>
                                            <p:strVal val="#ppt_x"/>
                                          </p:val>
                                        </p:tav>
                                        <p:tav tm="100000">
                                          <p:val>
                                            <p:strVal val="#ppt_x"/>
                                          </p:val>
                                        </p:tav>
                                      </p:tavLst>
                                    </p:anim>
                                    <p:anim calcmode="lin" valueType="num">
                                      <p:cBhvr>
                                        <p:cTn id="104" dur="1000" fill="hold"/>
                                        <p:tgtEl>
                                          <p:spTgt spid="5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5"/>
                                        </p:tgtEl>
                                        <p:attrNameLst>
                                          <p:attrName>style.visibility</p:attrName>
                                        </p:attrNameLst>
                                      </p:cBhvr>
                                      <p:to>
                                        <p:strVal val="visible"/>
                                      </p:to>
                                    </p:set>
                                    <p:animEffect transition="in" filter="fade">
                                      <p:cBhvr>
                                        <p:cTn id="107" dur="1000"/>
                                        <p:tgtEl>
                                          <p:spTgt spid="55"/>
                                        </p:tgtEl>
                                      </p:cBhvr>
                                    </p:animEffect>
                                    <p:anim calcmode="lin" valueType="num">
                                      <p:cBhvr>
                                        <p:cTn id="108" dur="1000" fill="hold"/>
                                        <p:tgtEl>
                                          <p:spTgt spid="55"/>
                                        </p:tgtEl>
                                        <p:attrNameLst>
                                          <p:attrName>ppt_x</p:attrName>
                                        </p:attrNameLst>
                                      </p:cBhvr>
                                      <p:tavLst>
                                        <p:tav tm="0">
                                          <p:val>
                                            <p:strVal val="#ppt_x"/>
                                          </p:val>
                                        </p:tav>
                                        <p:tav tm="100000">
                                          <p:val>
                                            <p:strVal val="#ppt_x"/>
                                          </p:val>
                                        </p:tav>
                                      </p:tavLst>
                                    </p:anim>
                                    <p:anim calcmode="lin" valueType="num">
                                      <p:cBhvr>
                                        <p:cTn id="109" dur="1000" fill="hold"/>
                                        <p:tgtEl>
                                          <p:spTgt spid="5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fade">
                                      <p:cBhvr>
                                        <p:cTn id="112" dur="1000"/>
                                        <p:tgtEl>
                                          <p:spTgt spid="65"/>
                                        </p:tgtEl>
                                      </p:cBhvr>
                                    </p:animEffect>
                                    <p:anim calcmode="lin" valueType="num">
                                      <p:cBhvr>
                                        <p:cTn id="113" dur="1000" fill="hold"/>
                                        <p:tgtEl>
                                          <p:spTgt spid="65"/>
                                        </p:tgtEl>
                                        <p:attrNameLst>
                                          <p:attrName>ppt_x</p:attrName>
                                        </p:attrNameLst>
                                      </p:cBhvr>
                                      <p:tavLst>
                                        <p:tav tm="0">
                                          <p:val>
                                            <p:strVal val="#ppt_x"/>
                                          </p:val>
                                        </p:tav>
                                        <p:tav tm="100000">
                                          <p:val>
                                            <p:strVal val="#ppt_x"/>
                                          </p:val>
                                        </p:tav>
                                      </p:tavLst>
                                    </p:anim>
                                    <p:anim calcmode="lin" valueType="num">
                                      <p:cBhvr>
                                        <p:cTn id="114" dur="1000" fill="hold"/>
                                        <p:tgtEl>
                                          <p:spTgt spid="6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fade">
                                      <p:cBhvr>
                                        <p:cTn id="117" dur="1000"/>
                                        <p:tgtEl>
                                          <p:spTgt spid="66"/>
                                        </p:tgtEl>
                                      </p:cBhvr>
                                    </p:animEffect>
                                    <p:anim calcmode="lin" valueType="num">
                                      <p:cBhvr>
                                        <p:cTn id="118" dur="1000" fill="hold"/>
                                        <p:tgtEl>
                                          <p:spTgt spid="66"/>
                                        </p:tgtEl>
                                        <p:attrNameLst>
                                          <p:attrName>ppt_x</p:attrName>
                                        </p:attrNameLst>
                                      </p:cBhvr>
                                      <p:tavLst>
                                        <p:tav tm="0">
                                          <p:val>
                                            <p:strVal val="#ppt_x"/>
                                          </p:val>
                                        </p:tav>
                                        <p:tav tm="100000">
                                          <p:val>
                                            <p:strVal val="#ppt_x"/>
                                          </p:val>
                                        </p:tav>
                                      </p:tavLst>
                                    </p:anim>
                                    <p:anim calcmode="lin" valueType="num">
                                      <p:cBhvr>
                                        <p:cTn id="11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43"/>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58"/>
                                        </p:tgtEl>
                                        <p:attrNameLst>
                                          <p:attrName>style.visibility</p:attrName>
                                        </p:attrNameLst>
                                      </p:cBhvr>
                                      <p:to>
                                        <p:strVal val="visible"/>
                                      </p:to>
                                    </p:set>
                                    <p:animEffect transition="in" filter="fade">
                                      <p:cBhvr>
                                        <p:cTn id="128" dur="1000"/>
                                        <p:tgtEl>
                                          <p:spTgt spid="58"/>
                                        </p:tgtEl>
                                      </p:cBhvr>
                                    </p:animEffect>
                                    <p:anim calcmode="lin" valueType="num">
                                      <p:cBhvr>
                                        <p:cTn id="129" dur="1000" fill="hold"/>
                                        <p:tgtEl>
                                          <p:spTgt spid="58"/>
                                        </p:tgtEl>
                                        <p:attrNameLst>
                                          <p:attrName>ppt_x</p:attrName>
                                        </p:attrNameLst>
                                      </p:cBhvr>
                                      <p:tavLst>
                                        <p:tav tm="0">
                                          <p:val>
                                            <p:strVal val="#ppt_x"/>
                                          </p:val>
                                        </p:tav>
                                        <p:tav tm="100000">
                                          <p:val>
                                            <p:strVal val="#ppt_x"/>
                                          </p:val>
                                        </p:tav>
                                      </p:tavLst>
                                    </p:anim>
                                    <p:anim calcmode="lin" valueType="num">
                                      <p:cBhvr>
                                        <p:cTn id="130" dur="1000" fill="hold"/>
                                        <p:tgtEl>
                                          <p:spTgt spid="58"/>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fade">
                                      <p:cBhvr>
                                        <p:cTn id="133" dur="1000"/>
                                        <p:tgtEl>
                                          <p:spTgt spid="57"/>
                                        </p:tgtEl>
                                      </p:cBhvr>
                                    </p:animEffect>
                                    <p:anim calcmode="lin" valueType="num">
                                      <p:cBhvr>
                                        <p:cTn id="134" dur="1000" fill="hold"/>
                                        <p:tgtEl>
                                          <p:spTgt spid="57"/>
                                        </p:tgtEl>
                                        <p:attrNameLst>
                                          <p:attrName>ppt_x</p:attrName>
                                        </p:attrNameLst>
                                      </p:cBhvr>
                                      <p:tavLst>
                                        <p:tav tm="0">
                                          <p:val>
                                            <p:strVal val="#ppt_x"/>
                                          </p:val>
                                        </p:tav>
                                        <p:tav tm="100000">
                                          <p:val>
                                            <p:strVal val="#ppt_x"/>
                                          </p:val>
                                        </p:tav>
                                      </p:tavLst>
                                    </p:anim>
                                    <p:anim calcmode="lin" valueType="num">
                                      <p:cBhvr>
                                        <p:cTn id="135" dur="1000" fill="hold"/>
                                        <p:tgtEl>
                                          <p:spTgt spid="57"/>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59"/>
                                        </p:tgtEl>
                                        <p:attrNameLst>
                                          <p:attrName>style.visibility</p:attrName>
                                        </p:attrNameLst>
                                      </p:cBhvr>
                                      <p:to>
                                        <p:strVal val="visible"/>
                                      </p:to>
                                    </p:set>
                                    <p:animEffect transition="in" filter="fade">
                                      <p:cBhvr>
                                        <p:cTn id="138" dur="1000"/>
                                        <p:tgtEl>
                                          <p:spTgt spid="59"/>
                                        </p:tgtEl>
                                      </p:cBhvr>
                                    </p:animEffect>
                                    <p:anim calcmode="lin" valueType="num">
                                      <p:cBhvr>
                                        <p:cTn id="139" dur="1000" fill="hold"/>
                                        <p:tgtEl>
                                          <p:spTgt spid="59"/>
                                        </p:tgtEl>
                                        <p:attrNameLst>
                                          <p:attrName>ppt_x</p:attrName>
                                        </p:attrNameLst>
                                      </p:cBhvr>
                                      <p:tavLst>
                                        <p:tav tm="0">
                                          <p:val>
                                            <p:strVal val="#ppt_x"/>
                                          </p:val>
                                        </p:tav>
                                        <p:tav tm="100000">
                                          <p:val>
                                            <p:strVal val="#ppt_x"/>
                                          </p:val>
                                        </p:tav>
                                      </p:tavLst>
                                    </p:anim>
                                    <p:anim calcmode="lin" valueType="num">
                                      <p:cBhvr>
                                        <p:cTn id="14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45"/>
                                        </p:tgtEl>
                                        <p:attrNameLst>
                                          <p:attrName>style.visibility</p:attrName>
                                        </p:attrNameLst>
                                      </p:cBhvr>
                                      <p:to>
                                        <p:strVal val="visible"/>
                                      </p:to>
                                    </p:set>
                                    <p:anim calcmode="lin" valueType="num">
                                      <p:cBhvr additive="base">
                                        <p:cTn id="145" dur="500" fill="hold"/>
                                        <p:tgtEl>
                                          <p:spTgt spid="45"/>
                                        </p:tgtEl>
                                        <p:attrNameLst>
                                          <p:attrName>ppt_x</p:attrName>
                                        </p:attrNameLst>
                                      </p:cBhvr>
                                      <p:tavLst>
                                        <p:tav tm="0">
                                          <p:val>
                                            <p:strVal val="#ppt_x"/>
                                          </p:val>
                                        </p:tav>
                                        <p:tav tm="100000">
                                          <p:val>
                                            <p:strVal val="#ppt_x"/>
                                          </p:val>
                                        </p:tav>
                                      </p:tavLst>
                                    </p:anim>
                                    <p:anim calcmode="lin" valueType="num">
                                      <p:cBhvr additive="base">
                                        <p:cTn id="14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50"/>
                                        </p:tgtEl>
                                        <p:attrNameLst>
                                          <p:attrName>style.visibility</p:attrName>
                                        </p:attrNameLst>
                                      </p:cBhvr>
                                      <p:to>
                                        <p:strVal val="visible"/>
                                      </p:to>
                                    </p:set>
                                    <p:animEffect transition="in" filter="fade">
                                      <p:cBhvr>
                                        <p:cTn id="151" dur="1000"/>
                                        <p:tgtEl>
                                          <p:spTgt spid="50"/>
                                        </p:tgtEl>
                                      </p:cBhvr>
                                    </p:animEffect>
                                    <p:anim calcmode="lin" valueType="num">
                                      <p:cBhvr>
                                        <p:cTn id="152" dur="1000" fill="hold"/>
                                        <p:tgtEl>
                                          <p:spTgt spid="50"/>
                                        </p:tgtEl>
                                        <p:attrNameLst>
                                          <p:attrName>ppt_x</p:attrName>
                                        </p:attrNameLst>
                                      </p:cBhvr>
                                      <p:tavLst>
                                        <p:tav tm="0">
                                          <p:val>
                                            <p:strVal val="#ppt_x"/>
                                          </p:val>
                                        </p:tav>
                                        <p:tav tm="100000">
                                          <p:val>
                                            <p:strVal val="#ppt_x"/>
                                          </p:val>
                                        </p:tav>
                                      </p:tavLst>
                                    </p:anim>
                                    <p:anim calcmode="lin" valueType="num">
                                      <p:cBhvr>
                                        <p:cTn id="15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54"/>
                                        </p:tgtEl>
                                        <p:attrNameLst>
                                          <p:attrName>style.visibility</p:attrName>
                                        </p:attrNameLst>
                                      </p:cBhvr>
                                      <p:to>
                                        <p:strVal val="visible"/>
                                      </p:to>
                                    </p:set>
                                    <p:anim calcmode="lin" valueType="num">
                                      <p:cBhvr additive="base">
                                        <p:cTn id="158" dur="500" fill="hold"/>
                                        <p:tgtEl>
                                          <p:spTgt spid="54"/>
                                        </p:tgtEl>
                                        <p:attrNameLst>
                                          <p:attrName>ppt_x</p:attrName>
                                        </p:attrNameLst>
                                      </p:cBhvr>
                                      <p:tavLst>
                                        <p:tav tm="0">
                                          <p:val>
                                            <p:strVal val="#ppt_x"/>
                                          </p:val>
                                        </p:tav>
                                        <p:tav tm="100000">
                                          <p:val>
                                            <p:strVal val="#ppt_x"/>
                                          </p:val>
                                        </p:tav>
                                      </p:tavLst>
                                    </p:anim>
                                    <p:anim calcmode="lin" valueType="num">
                                      <p:cBhvr additive="base">
                                        <p:cTn id="15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6" presetClass="emph" presetSubtype="0" fill="hold" grpId="1" nodeType="clickEffect">
                                  <p:stCondLst>
                                    <p:cond delay="0"/>
                                  </p:stCondLst>
                                  <p:childTnLst>
                                    <p:animEffect transition="out" filter="fade">
                                      <p:cBhvr>
                                        <p:cTn id="163" dur="500" tmFilter="0, 0; .2, .5; .8, .5; 1, 0"/>
                                        <p:tgtEl>
                                          <p:spTgt spid="54"/>
                                        </p:tgtEl>
                                      </p:cBhvr>
                                    </p:animEffect>
                                    <p:animScale>
                                      <p:cBhvr>
                                        <p:cTn id="164" dur="250" autoRev="1" fill="hold"/>
                                        <p:tgtEl>
                                          <p:spTgt spid="54"/>
                                        </p:tgtEl>
                                      </p:cBhvr>
                                      <p:by x="105000" y="105000"/>
                                    </p:animScale>
                                  </p:childTnLst>
                                </p:cTn>
                              </p:par>
                            </p:childTnLst>
                          </p:cTn>
                        </p:par>
                        <p:par>
                          <p:cTn id="165" fill="hold">
                            <p:stCondLst>
                              <p:cond delay="500"/>
                            </p:stCondLst>
                            <p:childTnLst>
                              <p:par>
                                <p:cTn id="166" presetID="2" presetClass="entr" presetSubtype="4" fill="hold" nodeType="afterEffect">
                                  <p:stCondLst>
                                    <p:cond delay="0"/>
                                  </p:stCondLst>
                                  <p:childTnLst>
                                    <p:set>
                                      <p:cBhvr>
                                        <p:cTn id="167" dur="1" fill="hold">
                                          <p:stCondLst>
                                            <p:cond delay="0"/>
                                          </p:stCondLst>
                                        </p:cTn>
                                        <p:tgtEl>
                                          <p:spTgt spid="56"/>
                                        </p:tgtEl>
                                        <p:attrNameLst>
                                          <p:attrName>style.visibility</p:attrName>
                                        </p:attrNameLst>
                                      </p:cBhvr>
                                      <p:to>
                                        <p:strVal val="visible"/>
                                      </p:to>
                                    </p:set>
                                    <p:anim calcmode="lin" valueType="num">
                                      <p:cBhvr additive="base">
                                        <p:cTn id="168" dur="500" fill="hold"/>
                                        <p:tgtEl>
                                          <p:spTgt spid="56"/>
                                        </p:tgtEl>
                                        <p:attrNameLst>
                                          <p:attrName>ppt_x</p:attrName>
                                        </p:attrNameLst>
                                      </p:cBhvr>
                                      <p:tavLst>
                                        <p:tav tm="0">
                                          <p:val>
                                            <p:strVal val="#ppt_x"/>
                                          </p:val>
                                        </p:tav>
                                        <p:tav tm="100000">
                                          <p:val>
                                            <p:strVal val="#ppt_x"/>
                                          </p:val>
                                        </p:tav>
                                      </p:tavLst>
                                    </p:anim>
                                    <p:anim calcmode="lin" valueType="num">
                                      <p:cBhvr additive="base">
                                        <p:cTn id="169" dur="500" fill="hold"/>
                                        <p:tgtEl>
                                          <p:spTgt spid="56"/>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36"/>
                                        </p:tgtEl>
                                        <p:attrNameLst>
                                          <p:attrName>style.visibility</p:attrName>
                                        </p:attrNameLst>
                                      </p:cBhvr>
                                      <p:to>
                                        <p:strVal val="visible"/>
                                      </p:to>
                                    </p:set>
                                    <p:anim calcmode="lin" valueType="num">
                                      <p:cBhvr additive="base">
                                        <p:cTn id="172" dur="500" fill="hold"/>
                                        <p:tgtEl>
                                          <p:spTgt spid="36"/>
                                        </p:tgtEl>
                                        <p:attrNameLst>
                                          <p:attrName>ppt_x</p:attrName>
                                        </p:attrNameLst>
                                      </p:cBhvr>
                                      <p:tavLst>
                                        <p:tav tm="0">
                                          <p:val>
                                            <p:strVal val="#ppt_x"/>
                                          </p:val>
                                        </p:tav>
                                        <p:tav tm="100000">
                                          <p:val>
                                            <p:strVal val="#ppt_x"/>
                                          </p:val>
                                        </p:tav>
                                      </p:tavLst>
                                    </p:anim>
                                    <p:anim calcmode="lin" valueType="num">
                                      <p:cBhvr additive="base">
                                        <p:cTn id="17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2" grpId="0" animBg="1"/>
      <p:bldP spid="23" grpId="0" animBg="1"/>
      <p:bldP spid="24" grpId="0"/>
      <p:bldP spid="18" grpId="0" animBg="1"/>
      <p:bldP spid="26" grpId="0" animBg="1"/>
      <p:bldP spid="27" grpId="0" animBg="1"/>
      <p:bldP spid="28" grpId="0" animBg="1"/>
      <p:bldP spid="29" grpId="0" animBg="1"/>
      <p:bldP spid="47" grpId="0" animBg="1"/>
      <p:bldP spid="48" grpId="0" animBg="1"/>
      <p:bldP spid="51" grpId="0" animBg="1"/>
      <p:bldP spid="52" grpId="0" animBg="1"/>
      <p:bldP spid="55" grpId="0"/>
      <p:bldP spid="57" grpId="0" animBg="1"/>
      <p:bldP spid="65" grpId="0"/>
      <p:bldP spid="66" grpId="0"/>
      <p:bldP spid="58" grpId="0" animBg="1"/>
      <p:bldP spid="45" grpId="0" animBg="1"/>
      <p:bldP spid="50" grpId="0" animBg="1"/>
      <p:bldP spid="54" grpId="0" animBg="1"/>
      <p:bldP spid="5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Batch Scheduling</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AC4399EC-88E3-46B3-905E-428EC0EB0348}"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2" name="Straight Arrow Connector 11">
            <a:extLst>
              <a:ext uri="{FF2B5EF4-FFF2-40B4-BE49-F238E27FC236}">
                <a16:creationId xmlns:a16="http://schemas.microsoft.com/office/drawing/2014/main" id="{6B5B39B5-57EA-48CB-BE90-BFAD17BF9FB6}"/>
              </a:ext>
            </a:extLst>
          </p:cNvPr>
          <p:cNvCxnSpPr/>
          <p:nvPr/>
        </p:nvCxnSpPr>
        <p:spPr>
          <a:xfrm>
            <a:off x="706582" y="3075709"/>
            <a:ext cx="78087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E31BBE-0309-4E20-85C9-02DD1378D23E}"/>
              </a:ext>
            </a:extLst>
          </p:cNvPr>
          <p:cNvCxnSpPr>
            <a:cxnSpLocks/>
          </p:cNvCxnSpPr>
          <p:nvPr/>
        </p:nvCxnSpPr>
        <p:spPr>
          <a:xfrm>
            <a:off x="1028700"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B721E7-604B-4FA8-B83E-40A81A257051}"/>
              </a:ext>
            </a:extLst>
          </p:cNvPr>
          <p:cNvCxnSpPr>
            <a:cxnSpLocks/>
          </p:cNvCxnSpPr>
          <p:nvPr/>
        </p:nvCxnSpPr>
        <p:spPr>
          <a:xfrm>
            <a:off x="1256853"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C3F3683-12F6-4673-8BCA-8C8693135A6E}"/>
              </a:ext>
            </a:extLst>
          </p:cNvPr>
          <p:cNvCxnSpPr>
            <a:cxnSpLocks/>
          </p:cNvCxnSpPr>
          <p:nvPr/>
        </p:nvCxnSpPr>
        <p:spPr>
          <a:xfrm>
            <a:off x="1485006"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FF8ABD-882A-41C9-91BD-64D179824E1D}"/>
              </a:ext>
            </a:extLst>
          </p:cNvPr>
          <p:cNvCxnSpPr>
            <a:cxnSpLocks/>
          </p:cNvCxnSpPr>
          <p:nvPr/>
        </p:nvCxnSpPr>
        <p:spPr>
          <a:xfrm>
            <a:off x="1713159"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FA85E0-4B3F-4361-8F9E-FF72E7CF7CF8}"/>
              </a:ext>
            </a:extLst>
          </p:cNvPr>
          <p:cNvCxnSpPr>
            <a:cxnSpLocks/>
          </p:cNvCxnSpPr>
          <p:nvPr/>
        </p:nvCxnSpPr>
        <p:spPr>
          <a:xfrm>
            <a:off x="1941312"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FF4119-3440-43EA-BB7C-A4A1EB0C897B}"/>
              </a:ext>
            </a:extLst>
          </p:cNvPr>
          <p:cNvCxnSpPr>
            <a:cxnSpLocks/>
          </p:cNvCxnSpPr>
          <p:nvPr/>
        </p:nvCxnSpPr>
        <p:spPr>
          <a:xfrm>
            <a:off x="2169465"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DBEB39-E51D-4717-A1F1-15F4930AA4A6}"/>
              </a:ext>
            </a:extLst>
          </p:cNvPr>
          <p:cNvCxnSpPr>
            <a:cxnSpLocks/>
          </p:cNvCxnSpPr>
          <p:nvPr/>
        </p:nvCxnSpPr>
        <p:spPr>
          <a:xfrm>
            <a:off x="2397618"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576AAF-CED8-45E1-B750-D48D296ECB39}"/>
              </a:ext>
            </a:extLst>
          </p:cNvPr>
          <p:cNvCxnSpPr>
            <a:cxnSpLocks/>
          </p:cNvCxnSpPr>
          <p:nvPr/>
        </p:nvCxnSpPr>
        <p:spPr>
          <a:xfrm>
            <a:off x="2625771"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36AFE7-7A8E-447B-BCDB-226D1BBAC921}"/>
              </a:ext>
            </a:extLst>
          </p:cNvPr>
          <p:cNvCxnSpPr>
            <a:cxnSpLocks/>
          </p:cNvCxnSpPr>
          <p:nvPr/>
        </p:nvCxnSpPr>
        <p:spPr>
          <a:xfrm>
            <a:off x="2853924"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F5F98B-0888-427A-AC05-F0D9058D8B8F}"/>
              </a:ext>
            </a:extLst>
          </p:cNvPr>
          <p:cNvCxnSpPr>
            <a:cxnSpLocks/>
          </p:cNvCxnSpPr>
          <p:nvPr/>
        </p:nvCxnSpPr>
        <p:spPr>
          <a:xfrm>
            <a:off x="3082077"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4D3C92-47C3-48EB-8BF2-3B0F0DEC1192}"/>
              </a:ext>
            </a:extLst>
          </p:cNvPr>
          <p:cNvCxnSpPr>
            <a:cxnSpLocks/>
          </p:cNvCxnSpPr>
          <p:nvPr/>
        </p:nvCxnSpPr>
        <p:spPr>
          <a:xfrm>
            <a:off x="3310230"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28AEE8-F9C5-4BF3-B30E-1C4457113C55}"/>
              </a:ext>
            </a:extLst>
          </p:cNvPr>
          <p:cNvCxnSpPr>
            <a:cxnSpLocks/>
          </p:cNvCxnSpPr>
          <p:nvPr/>
        </p:nvCxnSpPr>
        <p:spPr>
          <a:xfrm>
            <a:off x="3538383"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4B4B4FB-C945-48F7-919D-EF59B74C8C0E}"/>
              </a:ext>
            </a:extLst>
          </p:cNvPr>
          <p:cNvCxnSpPr>
            <a:cxnSpLocks/>
          </p:cNvCxnSpPr>
          <p:nvPr/>
        </p:nvCxnSpPr>
        <p:spPr>
          <a:xfrm>
            <a:off x="3766536"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EEC790-84AB-4291-A6C4-F98BAA164912}"/>
              </a:ext>
            </a:extLst>
          </p:cNvPr>
          <p:cNvCxnSpPr>
            <a:cxnSpLocks/>
          </p:cNvCxnSpPr>
          <p:nvPr/>
        </p:nvCxnSpPr>
        <p:spPr>
          <a:xfrm>
            <a:off x="3994689"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65E74B1-28E0-4F5A-B074-80AD24BC1F32}"/>
              </a:ext>
            </a:extLst>
          </p:cNvPr>
          <p:cNvCxnSpPr>
            <a:cxnSpLocks/>
          </p:cNvCxnSpPr>
          <p:nvPr/>
        </p:nvCxnSpPr>
        <p:spPr>
          <a:xfrm>
            <a:off x="4222842"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6E4554-BB96-479D-A79A-223A9CEAD2D3}"/>
              </a:ext>
            </a:extLst>
          </p:cNvPr>
          <p:cNvCxnSpPr>
            <a:cxnSpLocks/>
          </p:cNvCxnSpPr>
          <p:nvPr/>
        </p:nvCxnSpPr>
        <p:spPr>
          <a:xfrm>
            <a:off x="4450995"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9D3AB60-67A1-45E8-A94B-ADC0276A369A}"/>
              </a:ext>
            </a:extLst>
          </p:cNvPr>
          <p:cNvCxnSpPr>
            <a:cxnSpLocks/>
          </p:cNvCxnSpPr>
          <p:nvPr/>
        </p:nvCxnSpPr>
        <p:spPr>
          <a:xfrm>
            <a:off x="4679148"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F711CF-A6A3-4FBB-9BB6-86970E50443D}"/>
              </a:ext>
            </a:extLst>
          </p:cNvPr>
          <p:cNvCxnSpPr>
            <a:cxnSpLocks/>
          </p:cNvCxnSpPr>
          <p:nvPr/>
        </p:nvCxnSpPr>
        <p:spPr>
          <a:xfrm>
            <a:off x="4907301"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C00A4B-2491-4EA0-91AC-6D49FB57D553}"/>
              </a:ext>
            </a:extLst>
          </p:cNvPr>
          <p:cNvCxnSpPr>
            <a:cxnSpLocks/>
          </p:cNvCxnSpPr>
          <p:nvPr/>
        </p:nvCxnSpPr>
        <p:spPr>
          <a:xfrm>
            <a:off x="5135454"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0A8F779-B6DC-4DEC-8C42-9AA1822C50DB}"/>
              </a:ext>
            </a:extLst>
          </p:cNvPr>
          <p:cNvCxnSpPr>
            <a:cxnSpLocks/>
          </p:cNvCxnSpPr>
          <p:nvPr/>
        </p:nvCxnSpPr>
        <p:spPr>
          <a:xfrm>
            <a:off x="5363607"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597A88-338F-40ED-8FE2-CF3AD07FA46F}"/>
              </a:ext>
            </a:extLst>
          </p:cNvPr>
          <p:cNvCxnSpPr>
            <a:cxnSpLocks/>
          </p:cNvCxnSpPr>
          <p:nvPr/>
        </p:nvCxnSpPr>
        <p:spPr>
          <a:xfrm>
            <a:off x="5591760"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9DEC6C-754A-4A18-91A7-85C679EEAD67}"/>
              </a:ext>
            </a:extLst>
          </p:cNvPr>
          <p:cNvCxnSpPr>
            <a:cxnSpLocks/>
          </p:cNvCxnSpPr>
          <p:nvPr/>
        </p:nvCxnSpPr>
        <p:spPr>
          <a:xfrm>
            <a:off x="5819913"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90961F-F451-445E-98DD-555E06D66AA5}"/>
              </a:ext>
            </a:extLst>
          </p:cNvPr>
          <p:cNvCxnSpPr>
            <a:cxnSpLocks/>
          </p:cNvCxnSpPr>
          <p:nvPr/>
        </p:nvCxnSpPr>
        <p:spPr>
          <a:xfrm>
            <a:off x="6048066"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40DE09-4CF6-4ADF-A584-7DDCDDE0E9B0}"/>
              </a:ext>
            </a:extLst>
          </p:cNvPr>
          <p:cNvCxnSpPr>
            <a:cxnSpLocks/>
          </p:cNvCxnSpPr>
          <p:nvPr/>
        </p:nvCxnSpPr>
        <p:spPr>
          <a:xfrm>
            <a:off x="6276219"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B35EE7-B59C-4916-ADC3-82C6C9AE960A}"/>
              </a:ext>
            </a:extLst>
          </p:cNvPr>
          <p:cNvCxnSpPr>
            <a:cxnSpLocks/>
          </p:cNvCxnSpPr>
          <p:nvPr/>
        </p:nvCxnSpPr>
        <p:spPr>
          <a:xfrm>
            <a:off x="6504372"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6C5EA2D-97D5-43E9-94D3-1C5AB58B0E0E}"/>
              </a:ext>
            </a:extLst>
          </p:cNvPr>
          <p:cNvCxnSpPr>
            <a:cxnSpLocks/>
          </p:cNvCxnSpPr>
          <p:nvPr/>
        </p:nvCxnSpPr>
        <p:spPr>
          <a:xfrm>
            <a:off x="6732525"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57019DC-0ABC-4C85-8451-77011AB6BD5A}"/>
              </a:ext>
            </a:extLst>
          </p:cNvPr>
          <p:cNvCxnSpPr>
            <a:cxnSpLocks/>
          </p:cNvCxnSpPr>
          <p:nvPr/>
        </p:nvCxnSpPr>
        <p:spPr>
          <a:xfrm>
            <a:off x="6960678"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5F1A933-FCF3-4E70-988A-AA089E770073}"/>
              </a:ext>
            </a:extLst>
          </p:cNvPr>
          <p:cNvCxnSpPr>
            <a:cxnSpLocks/>
          </p:cNvCxnSpPr>
          <p:nvPr/>
        </p:nvCxnSpPr>
        <p:spPr>
          <a:xfrm>
            <a:off x="7188831"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4EAEF81-3A1B-463D-BCCB-47E09DF7A040}"/>
              </a:ext>
            </a:extLst>
          </p:cNvPr>
          <p:cNvCxnSpPr>
            <a:cxnSpLocks/>
          </p:cNvCxnSpPr>
          <p:nvPr/>
        </p:nvCxnSpPr>
        <p:spPr>
          <a:xfrm>
            <a:off x="7416984"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35EF888-3B43-4B50-A030-AC1FB2920766}"/>
              </a:ext>
            </a:extLst>
          </p:cNvPr>
          <p:cNvCxnSpPr>
            <a:cxnSpLocks/>
          </p:cNvCxnSpPr>
          <p:nvPr/>
        </p:nvCxnSpPr>
        <p:spPr>
          <a:xfrm>
            <a:off x="7645137"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3A7018-54EF-4B87-8287-A46A367E27BA}"/>
              </a:ext>
            </a:extLst>
          </p:cNvPr>
          <p:cNvCxnSpPr>
            <a:cxnSpLocks/>
          </p:cNvCxnSpPr>
          <p:nvPr/>
        </p:nvCxnSpPr>
        <p:spPr>
          <a:xfrm>
            <a:off x="7873290"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88D7E51-E646-4296-95A0-C20D83F523FD}"/>
              </a:ext>
            </a:extLst>
          </p:cNvPr>
          <p:cNvCxnSpPr>
            <a:cxnSpLocks/>
          </p:cNvCxnSpPr>
          <p:nvPr/>
        </p:nvCxnSpPr>
        <p:spPr>
          <a:xfrm>
            <a:off x="8101445" y="2947555"/>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11A0B44-1D49-463B-AC54-F78D9B7D922A}"/>
                  </a:ext>
                </a:extLst>
              </p:cNvPr>
              <p:cNvSpPr txBox="1"/>
              <p:nvPr/>
            </p:nvSpPr>
            <p:spPr>
              <a:xfrm>
                <a:off x="8434783" y="3146852"/>
                <a:ext cx="1611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9" name="TextBox 48">
                <a:extLst>
                  <a:ext uri="{FF2B5EF4-FFF2-40B4-BE49-F238E27FC236}">
                    <a16:creationId xmlns:a16="http://schemas.microsoft.com/office/drawing/2014/main" id="{F11A0B44-1D49-463B-AC54-F78D9B7D922A}"/>
                  </a:ext>
                </a:extLst>
              </p:cNvPr>
              <p:cNvSpPr txBox="1">
                <a:spLocks noRot="1" noChangeAspect="1" noMove="1" noResize="1" noEditPoints="1" noAdjustHandles="1" noChangeArrowheads="1" noChangeShapeType="1" noTextEdit="1"/>
              </p:cNvSpPr>
              <p:nvPr/>
            </p:nvSpPr>
            <p:spPr>
              <a:xfrm>
                <a:off x="8434783" y="3146852"/>
                <a:ext cx="161134" cy="276999"/>
              </a:xfrm>
              <a:prstGeom prst="rect">
                <a:avLst/>
              </a:prstGeom>
              <a:blipFill>
                <a:blip r:embed="rId3"/>
                <a:stretch>
                  <a:fillRect l="-30769" r="-23077" b="-8696"/>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6C9BDAB9-6246-4ED2-AB36-A3630F76AFB8}"/>
              </a:ext>
            </a:extLst>
          </p:cNvPr>
          <p:cNvCxnSpPr/>
          <p:nvPr/>
        </p:nvCxnSpPr>
        <p:spPr>
          <a:xfrm>
            <a:off x="1132610"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AB6ACAF-FABD-424F-86CD-E24F41FBE984}"/>
              </a:ext>
            </a:extLst>
          </p:cNvPr>
          <p:cNvCxnSpPr/>
          <p:nvPr/>
        </p:nvCxnSpPr>
        <p:spPr>
          <a:xfrm>
            <a:off x="1360763"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F2C4E11-E0AE-4E67-96E4-8E79A2CE1EE2}"/>
              </a:ext>
            </a:extLst>
          </p:cNvPr>
          <p:cNvCxnSpPr/>
          <p:nvPr/>
        </p:nvCxnSpPr>
        <p:spPr>
          <a:xfrm>
            <a:off x="1817069"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4EBD43-BD56-4E83-BC36-9F691EB295A6}"/>
              </a:ext>
            </a:extLst>
          </p:cNvPr>
          <p:cNvCxnSpPr/>
          <p:nvPr/>
        </p:nvCxnSpPr>
        <p:spPr>
          <a:xfrm>
            <a:off x="2045222"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CFDFA27-6750-4701-BCC6-0347A1E9EF93}"/>
              </a:ext>
            </a:extLst>
          </p:cNvPr>
          <p:cNvCxnSpPr/>
          <p:nvPr/>
        </p:nvCxnSpPr>
        <p:spPr>
          <a:xfrm>
            <a:off x="2501528"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DE5845B-EF84-49CA-8F43-0DE3A47B2158}"/>
              </a:ext>
            </a:extLst>
          </p:cNvPr>
          <p:cNvCxnSpPr/>
          <p:nvPr/>
        </p:nvCxnSpPr>
        <p:spPr>
          <a:xfrm>
            <a:off x="2729681"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4EA18B2-05B0-48C4-9ACA-A30588124A5E}"/>
              </a:ext>
            </a:extLst>
          </p:cNvPr>
          <p:cNvCxnSpPr/>
          <p:nvPr/>
        </p:nvCxnSpPr>
        <p:spPr>
          <a:xfrm>
            <a:off x="2957834"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23B8C45-3D52-4079-8D9A-EDC4ACEC901D}"/>
              </a:ext>
            </a:extLst>
          </p:cNvPr>
          <p:cNvCxnSpPr/>
          <p:nvPr/>
        </p:nvCxnSpPr>
        <p:spPr>
          <a:xfrm>
            <a:off x="3185987"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1766169-2F8F-4E6D-902E-EFB4066D873A}"/>
              </a:ext>
            </a:extLst>
          </p:cNvPr>
          <p:cNvCxnSpPr/>
          <p:nvPr/>
        </p:nvCxnSpPr>
        <p:spPr>
          <a:xfrm>
            <a:off x="3414140"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5A2A84A-F51E-4F59-8FF3-30E882620F9D}"/>
              </a:ext>
            </a:extLst>
          </p:cNvPr>
          <p:cNvCxnSpPr/>
          <p:nvPr/>
        </p:nvCxnSpPr>
        <p:spPr>
          <a:xfrm>
            <a:off x="3642293"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AE5315-5A22-4DC3-B9BA-A215D6A8D121}"/>
              </a:ext>
            </a:extLst>
          </p:cNvPr>
          <p:cNvCxnSpPr/>
          <p:nvPr/>
        </p:nvCxnSpPr>
        <p:spPr>
          <a:xfrm>
            <a:off x="3870446"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C24AEBC-F9D3-454D-9883-163176873DD2}"/>
              </a:ext>
            </a:extLst>
          </p:cNvPr>
          <p:cNvCxnSpPr/>
          <p:nvPr/>
        </p:nvCxnSpPr>
        <p:spPr>
          <a:xfrm>
            <a:off x="4098599"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70087A6-119E-4845-B838-487989D8A4C4}"/>
              </a:ext>
            </a:extLst>
          </p:cNvPr>
          <p:cNvCxnSpPr/>
          <p:nvPr/>
        </p:nvCxnSpPr>
        <p:spPr>
          <a:xfrm>
            <a:off x="4326752"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58E50F1-B2E7-4953-8FCE-D0BB7696B12D}"/>
              </a:ext>
            </a:extLst>
          </p:cNvPr>
          <p:cNvCxnSpPr/>
          <p:nvPr/>
        </p:nvCxnSpPr>
        <p:spPr>
          <a:xfrm>
            <a:off x="4554905"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074B3D6-5F45-4B63-A71D-1831E8E009E2}"/>
              </a:ext>
            </a:extLst>
          </p:cNvPr>
          <p:cNvCxnSpPr/>
          <p:nvPr/>
        </p:nvCxnSpPr>
        <p:spPr>
          <a:xfrm>
            <a:off x="4783058"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E9669DB-5F04-4996-A203-2A1A17D20CFC}"/>
              </a:ext>
            </a:extLst>
          </p:cNvPr>
          <p:cNvCxnSpPr/>
          <p:nvPr/>
        </p:nvCxnSpPr>
        <p:spPr>
          <a:xfrm>
            <a:off x="5011211"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B9E1D50-8ADE-42FC-9AD6-25043862C0E1}"/>
              </a:ext>
            </a:extLst>
          </p:cNvPr>
          <p:cNvCxnSpPr/>
          <p:nvPr/>
        </p:nvCxnSpPr>
        <p:spPr>
          <a:xfrm>
            <a:off x="5239364"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1BDEA2D-4E8B-45A9-8A48-0ADFA7A78185}"/>
              </a:ext>
            </a:extLst>
          </p:cNvPr>
          <p:cNvCxnSpPr/>
          <p:nvPr/>
        </p:nvCxnSpPr>
        <p:spPr>
          <a:xfrm>
            <a:off x="5467517"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9B8E159-4D80-4465-BD96-F69271FE363E}"/>
              </a:ext>
            </a:extLst>
          </p:cNvPr>
          <p:cNvCxnSpPr/>
          <p:nvPr/>
        </p:nvCxnSpPr>
        <p:spPr>
          <a:xfrm>
            <a:off x="5695670"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69DFAB1-41E1-4E73-9E9C-0C0F98E29DF5}"/>
              </a:ext>
            </a:extLst>
          </p:cNvPr>
          <p:cNvCxnSpPr/>
          <p:nvPr/>
        </p:nvCxnSpPr>
        <p:spPr>
          <a:xfrm>
            <a:off x="5923823"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AD8AD17-6880-4DDA-A054-055EC69D2D47}"/>
              </a:ext>
            </a:extLst>
          </p:cNvPr>
          <p:cNvCxnSpPr/>
          <p:nvPr/>
        </p:nvCxnSpPr>
        <p:spPr>
          <a:xfrm>
            <a:off x="6380129"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B84A69C-D084-4EEE-94B3-1DFFC6446BF4}"/>
              </a:ext>
            </a:extLst>
          </p:cNvPr>
          <p:cNvCxnSpPr/>
          <p:nvPr/>
        </p:nvCxnSpPr>
        <p:spPr>
          <a:xfrm>
            <a:off x="6608282"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23FCA75-F38D-4B2C-8115-CDB0FBB1EBFF}"/>
              </a:ext>
            </a:extLst>
          </p:cNvPr>
          <p:cNvCxnSpPr/>
          <p:nvPr/>
        </p:nvCxnSpPr>
        <p:spPr>
          <a:xfrm>
            <a:off x="7064588"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958A16F-9F2E-4C30-A1F7-EEA34DD8F7F3}"/>
              </a:ext>
            </a:extLst>
          </p:cNvPr>
          <p:cNvCxnSpPr/>
          <p:nvPr/>
        </p:nvCxnSpPr>
        <p:spPr>
          <a:xfrm>
            <a:off x="7520894"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14E2052-20D4-4822-8A6D-A09A06ED9593}"/>
              </a:ext>
            </a:extLst>
          </p:cNvPr>
          <p:cNvCxnSpPr/>
          <p:nvPr/>
        </p:nvCxnSpPr>
        <p:spPr>
          <a:xfrm>
            <a:off x="6151976"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39E0401-46DF-44BF-956C-0AF163744BBE}"/>
              </a:ext>
            </a:extLst>
          </p:cNvPr>
          <p:cNvCxnSpPr/>
          <p:nvPr/>
        </p:nvCxnSpPr>
        <p:spPr>
          <a:xfrm>
            <a:off x="7977200"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9EFC68C-AFB9-4A79-A8DD-5ACBED062393}"/>
              </a:ext>
            </a:extLst>
          </p:cNvPr>
          <p:cNvCxnSpPr/>
          <p:nvPr/>
        </p:nvCxnSpPr>
        <p:spPr>
          <a:xfrm>
            <a:off x="6836435"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AF69039-81A1-4E53-B473-65EA13E74599}"/>
              </a:ext>
            </a:extLst>
          </p:cNvPr>
          <p:cNvCxnSpPr/>
          <p:nvPr/>
        </p:nvCxnSpPr>
        <p:spPr>
          <a:xfrm>
            <a:off x="7292741"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697053-E1BE-4E34-8018-DE63331EB074}"/>
              </a:ext>
            </a:extLst>
          </p:cNvPr>
          <p:cNvCxnSpPr/>
          <p:nvPr/>
        </p:nvCxnSpPr>
        <p:spPr>
          <a:xfrm>
            <a:off x="7749047"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4C31CAE-E708-4EFC-AFD9-4B1A9B0AFBA0}"/>
              </a:ext>
            </a:extLst>
          </p:cNvPr>
          <p:cNvCxnSpPr/>
          <p:nvPr/>
        </p:nvCxnSpPr>
        <p:spPr>
          <a:xfrm>
            <a:off x="2273375"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0997CAB-FD4B-45AA-9056-322FF4F07338}"/>
              </a:ext>
            </a:extLst>
          </p:cNvPr>
          <p:cNvCxnSpPr/>
          <p:nvPr/>
        </p:nvCxnSpPr>
        <p:spPr>
          <a:xfrm>
            <a:off x="1588916"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0D6560FD-AAEE-4006-87D6-FADDD933CB0B}"/>
              </a:ext>
            </a:extLst>
          </p:cNvPr>
          <p:cNvSpPr/>
          <p:nvPr/>
        </p:nvSpPr>
        <p:spPr>
          <a:xfrm>
            <a:off x="1028699" y="1901536"/>
            <a:ext cx="7343731" cy="6338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(Regular) Crossbar Scheduling Algorithm</a:t>
            </a:r>
          </a:p>
        </p:txBody>
      </p:sp>
      <p:cxnSp>
        <p:nvCxnSpPr>
          <p:cNvPr id="86" name="Straight Arrow Connector 85">
            <a:extLst>
              <a:ext uri="{FF2B5EF4-FFF2-40B4-BE49-F238E27FC236}">
                <a16:creationId xmlns:a16="http://schemas.microsoft.com/office/drawing/2014/main" id="{CFDA23EA-23BF-426C-8DF8-70B98FC74A86}"/>
              </a:ext>
            </a:extLst>
          </p:cNvPr>
          <p:cNvCxnSpPr/>
          <p:nvPr/>
        </p:nvCxnSpPr>
        <p:spPr>
          <a:xfrm>
            <a:off x="774764" y="5586845"/>
            <a:ext cx="78087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9369C9C-6F6B-4577-BA6D-B386E5C74BEF}"/>
              </a:ext>
            </a:extLst>
          </p:cNvPr>
          <p:cNvCxnSpPr>
            <a:cxnSpLocks/>
          </p:cNvCxnSpPr>
          <p:nvPr/>
        </p:nvCxnSpPr>
        <p:spPr>
          <a:xfrm>
            <a:off x="1096882"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85CB6DE-ED76-4B24-A2BB-6F7D4923E072}"/>
              </a:ext>
            </a:extLst>
          </p:cNvPr>
          <p:cNvCxnSpPr>
            <a:cxnSpLocks/>
          </p:cNvCxnSpPr>
          <p:nvPr/>
        </p:nvCxnSpPr>
        <p:spPr>
          <a:xfrm>
            <a:off x="1325035"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97BC82B-6A72-43B7-A185-5502609B9DD0}"/>
              </a:ext>
            </a:extLst>
          </p:cNvPr>
          <p:cNvCxnSpPr>
            <a:cxnSpLocks/>
          </p:cNvCxnSpPr>
          <p:nvPr/>
        </p:nvCxnSpPr>
        <p:spPr>
          <a:xfrm>
            <a:off x="1553188"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C7F37DA-48AC-4322-A655-A27E2D7B8657}"/>
              </a:ext>
            </a:extLst>
          </p:cNvPr>
          <p:cNvCxnSpPr>
            <a:cxnSpLocks/>
          </p:cNvCxnSpPr>
          <p:nvPr/>
        </p:nvCxnSpPr>
        <p:spPr>
          <a:xfrm>
            <a:off x="1781341"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E6C9B3A-7E37-4F5C-BF54-21FD4811BC40}"/>
              </a:ext>
            </a:extLst>
          </p:cNvPr>
          <p:cNvCxnSpPr>
            <a:cxnSpLocks/>
          </p:cNvCxnSpPr>
          <p:nvPr/>
        </p:nvCxnSpPr>
        <p:spPr>
          <a:xfrm>
            <a:off x="2009494"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5CAB651-70FD-4352-BF07-561A50B5C05C}"/>
              </a:ext>
            </a:extLst>
          </p:cNvPr>
          <p:cNvCxnSpPr>
            <a:cxnSpLocks/>
          </p:cNvCxnSpPr>
          <p:nvPr/>
        </p:nvCxnSpPr>
        <p:spPr>
          <a:xfrm>
            <a:off x="2237647"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2C76897-889D-471B-84D6-2B5EEF938693}"/>
              </a:ext>
            </a:extLst>
          </p:cNvPr>
          <p:cNvCxnSpPr>
            <a:cxnSpLocks/>
          </p:cNvCxnSpPr>
          <p:nvPr/>
        </p:nvCxnSpPr>
        <p:spPr>
          <a:xfrm>
            <a:off x="2465800"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606F48B-ADC9-4ED8-99A0-2A576DAC0EE9}"/>
              </a:ext>
            </a:extLst>
          </p:cNvPr>
          <p:cNvCxnSpPr>
            <a:cxnSpLocks/>
          </p:cNvCxnSpPr>
          <p:nvPr/>
        </p:nvCxnSpPr>
        <p:spPr>
          <a:xfrm>
            <a:off x="2693953"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6FAC24-342C-482E-B350-BB34FCB2AED7}"/>
              </a:ext>
            </a:extLst>
          </p:cNvPr>
          <p:cNvCxnSpPr>
            <a:cxnSpLocks/>
          </p:cNvCxnSpPr>
          <p:nvPr/>
        </p:nvCxnSpPr>
        <p:spPr>
          <a:xfrm>
            <a:off x="2922106"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1E4B40D-92F7-41D4-A074-5700DC064B77}"/>
              </a:ext>
            </a:extLst>
          </p:cNvPr>
          <p:cNvCxnSpPr>
            <a:cxnSpLocks/>
          </p:cNvCxnSpPr>
          <p:nvPr/>
        </p:nvCxnSpPr>
        <p:spPr>
          <a:xfrm>
            <a:off x="3150259"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3DDC7FB-C61E-4C1B-9BA6-FDF45939618E}"/>
              </a:ext>
            </a:extLst>
          </p:cNvPr>
          <p:cNvCxnSpPr>
            <a:cxnSpLocks/>
          </p:cNvCxnSpPr>
          <p:nvPr/>
        </p:nvCxnSpPr>
        <p:spPr>
          <a:xfrm>
            <a:off x="3378412"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BEFB6B8-2286-446E-9BC7-5D8A4320A3F6}"/>
              </a:ext>
            </a:extLst>
          </p:cNvPr>
          <p:cNvCxnSpPr>
            <a:cxnSpLocks/>
          </p:cNvCxnSpPr>
          <p:nvPr/>
        </p:nvCxnSpPr>
        <p:spPr>
          <a:xfrm>
            <a:off x="3606565"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416F115-A3C2-4D2E-A4CC-07A9294FB865}"/>
              </a:ext>
            </a:extLst>
          </p:cNvPr>
          <p:cNvCxnSpPr>
            <a:cxnSpLocks/>
          </p:cNvCxnSpPr>
          <p:nvPr/>
        </p:nvCxnSpPr>
        <p:spPr>
          <a:xfrm>
            <a:off x="3834718"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EA3383F-33AB-45F5-8C9D-1DEB23A566BA}"/>
              </a:ext>
            </a:extLst>
          </p:cNvPr>
          <p:cNvCxnSpPr>
            <a:cxnSpLocks/>
          </p:cNvCxnSpPr>
          <p:nvPr/>
        </p:nvCxnSpPr>
        <p:spPr>
          <a:xfrm>
            <a:off x="4062871"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7567B7F-B8A2-4D05-AA01-DB789A9B8C54}"/>
              </a:ext>
            </a:extLst>
          </p:cNvPr>
          <p:cNvCxnSpPr>
            <a:cxnSpLocks/>
          </p:cNvCxnSpPr>
          <p:nvPr/>
        </p:nvCxnSpPr>
        <p:spPr>
          <a:xfrm>
            <a:off x="4291024"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B689775-447B-4A83-9039-6A97ED62DA82}"/>
              </a:ext>
            </a:extLst>
          </p:cNvPr>
          <p:cNvCxnSpPr>
            <a:cxnSpLocks/>
          </p:cNvCxnSpPr>
          <p:nvPr/>
        </p:nvCxnSpPr>
        <p:spPr>
          <a:xfrm>
            <a:off x="4519177"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0F7C439-65FD-45B0-9865-A940343845D3}"/>
              </a:ext>
            </a:extLst>
          </p:cNvPr>
          <p:cNvCxnSpPr>
            <a:cxnSpLocks/>
          </p:cNvCxnSpPr>
          <p:nvPr/>
        </p:nvCxnSpPr>
        <p:spPr>
          <a:xfrm>
            <a:off x="4747330"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7E8DFFE-A8DF-471C-86FF-321A7DED4B04}"/>
              </a:ext>
            </a:extLst>
          </p:cNvPr>
          <p:cNvCxnSpPr>
            <a:cxnSpLocks/>
          </p:cNvCxnSpPr>
          <p:nvPr/>
        </p:nvCxnSpPr>
        <p:spPr>
          <a:xfrm>
            <a:off x="4975483"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B209386-D68F-454D-98DE-91A78B4F4AC4}"/>
              </a:ext>
            </a:extLst>
          </p:cNvPr>
          <p:cNvCxnSpPr>
            <a:cxnSpLocks/>
          </p:cNvCxnSpPr>
          <p:nvPr/>
        </p:nvCxnSpPr>
        <p:spPr>
          <a:xfrm>
            <a:off x="5203636"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F11E639-B322-48C2-B274-6F06A64EF6F4}"/>
              </a:ext>
            </a:extLst>
          </p:cNvPr>
          <p:cNvCxnSpPr>
            <a:cxnSpLocks/>
          </p:cNvCxnSpPr>
          <p:nvPr/>
        </p:nvCxnSpPr>
        <p:spPr>
          <a:xfrm>
            <a:off x="5431789"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647EFE9-06CB-49CD-A2E0-BD3D11A8AAFB}"/>
              </a:ext>
            </a:extLst>
          </p:cNvPr>
          <p:cNvCxnSpPr>
            <a:cxnSpLocks/>
          </p:cNvCxnSpPr>
          <p:nvPr/>
        </p:nvCxnSpPr>
        <p:spPr>
          <a:xfrm>
            <a:off x="5659942"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A93918F-2B4B-42F8-88DC-34FC205D3796}"/>
              </a:ext>
            </a:extLst>
          </p:cNvPr>
          <p:cNvCxnSpPr>
            <a:cxnSpLocks/>
          </p:cNvCxnSpPr>
          <p:nvPr/>
        </p:nvCxnSpPr>
        <p:spPr>
          <a:xfrm>
            <a:off x="5888095"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874A37D-100A-4983-A0EE-934CC216F1BE}"/>
              </a:ext>
            </a:extLst>
          </p:cNvPr>
          <p:cNvCxnSpPr>
            <a:cxnSpLocks/>
          </p:cNvCxnSpPr>
          <p:nvPr/>
        </p:nvCxnSpPr>
        <p:spPr>
          <a:xfrm>
            <a:off x="6116248"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FA4AE26-40C5-4293-A1B1-435A5B2076B1}"/>
              </a:ext>
            </a:extLst>
          </p:cNvPr>
          <p:cNvCxnSpPr>
            <a:cxnSpLocks/>
          </p:cNvCxnSpPr>
          <p:nvPr/>
        </p:nvCxnSpPr>
        <p:spPr>
          <a:xfrm>
            <a:off x="6344401"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D447438-6FEA-4C8D-BDDE-A81F4C1A54AB}"/>
              </a:ext>
            </a:extLst>
          </p:cNvPr>
          <p:cNvCxnSpPr>
            <a:cxnSpLocks/>
          </p:cNvCxnSpPr>
          <p:nvPr/>
        </p:nvCxnSpPr>
        <p:spPr>
          <a:xfrm>
            <a:off x="6572554"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DB6E7AF-B533-4F6E-88A6-48D520D742B1}"/>
              </a:ext>
            </a:extLst>
          </p:cNvPr>
          <p:cNvCxnSpPr>
            <a:cxnSpLocks/>
          </p:cNvCxnSpPr>
          <p:nvPr/>
        </p:nvCxnSpPr>
        <p:spPr>
          <a:xfrm>
            <a:off x="6800707"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62C6DF3-3366-4CF5-8917-36F61C6396E5}"/>
              </a:ext>
            </a:extLst>
          </p:cNvPr>
          <p:cNvCxnSpPr>
            <a:cxnSpLocks/>
          </p:cNvCxnSpPr>
          <p:nvPr/>
        </p:nvCxnSpPr>
        <p:spPr>
          <a:xfrm>
            <a:off x="7028860"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062865B-BBD4-4383-BAEA-28B4C24F1F60}"/>
              </a:ext>
            </a:extLst>
          </p:cNvPr>
          <p:cNvCxnSpPr>
            <a:cxnSpLocks/>
          </p:cNvCxnSpPr>
          <p:nvPr/>
        </p:nvCxnSpPr>
        <p:spPr>
          <a:xfrm>
            <a:off x="7257013"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0C84F8-D619-48A3-A4B5-43610B480D32}"/>
              </a:ext>
            </a:extLst>
          </p:cNvPr>
          <p:cNvCxnSpPr>
            <a:cxnSpLocks/>
          </p:cNvCxnSpPr>
          <p:nvPr/>
        </p:nvCxnSpPr>
        <p:spPr>
          <a:xfrm>
            <a:off x="7485166"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A79315B-1CE6-4C50-9908-AA434E367253}"/>
              </a:ext>
            </a:extLst>
          </p:cNvPr>
          <p:cNvCxnSpPr>
            <a:cxnSpLocks/>
          </p:cNvCxnSpPr>
          <p:nvPr/>
        </p:nvCxnSpPr>
        <p:spPr>
          <a:xfrm>
            <a:off x="7713319"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50C987-552B-45C0-8A3D-B2AD5EE97144}"/>
              </a:ext>
            </a:extLst>
          </p:cNvPr>
          <p:cNvCxnSpPr>
            <a:cxnSpLocks/>
          </p:cNvCxnSpPr>
          <p:nvPr/>
        </p:nvCxnSpPr>
        <p:spPr>
          <a:xfrm>
            <a:off x="7941472"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68F309B-5EEA-4AA4-BECE-36B5F32D8282}"/>
              </a:ext>
            </a:extLst>
          </p:cNvPr>
          <p:cNvCxnSpPr>
            <a:cxnSpLocks/>
          </p:cNvCxnSpPr>
          <p:nvPr/>
        </p:nvCxnSpPr>
        <p:spPr>
          <a:xfrm>
            <a:off x="8169627" y="545869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8021A2A5-FA24-412B-A3DB-F9959C99BDD8}"/>
                  </a:ext>
                </a:extLst>
              </p:cNvPr>
              <p:cNvSpPr txBox="1"/>
              <p:nvPr/>
            </p:nvSpPr>
            <p:spPr>
              <a:xfrm>
                <a:off x="8502965" y="5657988"/>
                <a:ext cx="1611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19" name="TextBox 118">
                <a:extLst>
                  <a:ext uri="{FF2B5EF4-FFF2-40B4-BE49-F238E27FC236}">
                    <a16:creationId xmlns:a16="http://schemas.microsoft.com/office/drawing/2014/main" id="{8021A2A5-FA24-412B-A3DB-F9959C99BDD8}"/>
                  </a:ext>
                </a:extLst>
              </p:cNvPr>
              <p:cNvSpPr txBox="1">
                <a:spLocks noRot="1" noChangeAspect="1" noMove="1" noResize="1" noEditPoints="1" noAdjustHandles="1" noChangeArrowheads="1" noChangeShapeType="1" noTextEdit="1"/>
              </p:cNvSpPr>
              <p:nvPr/>
            </p:nvSpPr>
            <p:spPr>
              <a:xfrm>
                <a:off x="8502965" y="5657988"/>
                <a:ext cx="161134" cy="276999"/>
              </a:xfrm>
              <a:prstGeom prst="rect">
                <a:avLst/>
              </a:prstGeom>
              <a:blipFill>
                <a:blip r:embed="rId4"/>
                <a:stretch>
                  <a:fillRect l="-30769" r="-23077" b="-8696"/>
                </a:stretch>
              </a:blipFill>
            </p:spPr>
            <p:txBody>
              <a:bodyPr/>
              <a:lstStyle/>
              <a:p>
                <a:r>
                  <a:rPr lang="en-US">
                    <a:noFill/>
                  </a:rPr>
                  <a:t> </a:t>
                </a:r>
              </a:p>
            </p:txBody>
          </p:sp>
        </mc:Fallback>
      </mc:AlternateContent>
      <p:sp>
        <p:nvSpPr>
          <p:cNvPr id="120" name="Right Brace 119">
            <a:extLst>
              <a:ext uri="{FF2B5EF4-FFF2-40B4-BE49-F238E27FC236}">
                <a16:creationId xmlns:a16="http://schemas.microsoft.com/office/drawing/2014/main" id="{7C4C74D6-67E1-4B7C-8650-F14BC1F367AA}"/>
              </a:ext>
            </a:extLst>
          </p:cNvPr>
          <p:cNvSpPr/>
          <p:nvPr/>
        </p:nvSpPr>
        <p:spPr>
          <a:xfrm rot="16200000">
            <a:off x="1955004" y="4316549"/>
            <a:ext cx="169600" cy="16282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25" name="Right Brace 124">
            <a:extLst>
              <a:ext uri="{FF2B5EF4-FFF2-40B4-BE49-F238E27FC236}">
                <a16:creationId xmlns:a16="http://schemas.microsoft.com/office/drawing/2014/main" id="{C71F8D64-C152-4F5D-82BD-D9842AB98EA2}"/>
              </a:ext>
            </a:extLst>
          </p:cNvPr>
          <p:cNvSpPr/>
          <p:nvPr/>
        </p:nvSpPr>
        <p:spPr>
          <a:xfrm rot="16200000">
            <a:off x="3771882" y="4316547"/>
            <a:ext cx="169602" cy="16282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26" name="Right Brace 125">
            <a:extLst>
              <a:ext uri="{FF2B5EF4-FFF2-40B4-BE49-F238E27FC236}">
                <a16:creationId xmlns:a16="http://schemas.microsoft.com/office/drawing/2014/main" id="{E9AA550A-E4A3-4C57-9667-E17916037CA1}"/>
              </a:ext>
            </a:extLst>
          </p:cNvPr>
          <p:cNvSpPr/>
          <p:nvPr/>
        </p:nvSpPr>
        <p:spPr>
          <a:xfrm rot="16200000">
            <a:off x="5583414" y="4321894"/>
            <a:ext cx="169602" cy="161755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27" name="Right Brace 126">
            <a:extLst>
              <a:ext uri="{FF2B5EF4-FFF2-40B4-BE49-F238E27FC236}">
                <a16:creationId xmlns:a16="http://schemas.microsoft.com/office/drawing/2014/main" id="{5CADADBB-6103-405F-8D86-846AEB6DC8A2}"/>
              </a:ext>
            </a:extLst>
          </p:cNvPr>
          <p:cNvSpPr/>
          <p:nvPr/>
        </p:nvSpPr>
        <p:spPr>
          <a:xfrm rot="16200000">
            <a:off x="7403374" y="4324974"/>
            <a:ext cx="152748" cy="16282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cxnSp>
        <p:nvCxnSpPr>
          <p:cNvPr id="128" name="Straight Connector 127">
            <a:extLst>
              <a:ext uri="{FF2B5EF4-FFF2-40B4-BE49-F238E27FC236}">
                <a16:creationId xmlns:a16="http://schemas.microsoft.com/office/drawing/2014/main" id="{06928595-0882-49BD-8224-5AD7D64F056B}"/>
              </a:ext>
            </a:extLst>
          </p:cNvPr>
          <p:cNvCxnSpPr>
            <a:cxnSpLocks/>
          </p:cNvCxnSpPr>
          <p:nvPr/>
        </p:nvCxnSpPr>
        <p:spPr>
          <a:xfrm>
            <a:off x="8305800" y="2954481"/>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AF7C1D5-4355-4228-AFE5-7306C00A4BA4}"/>
              </a:ext>
            </a:extLst>
          </p:cNvPr>
          <p:cNvCxnSpPr/>
          <p:nvPr/>
        </p:nvCxnSpPr>
        <p:spPr>
          <a:xfrm>
            <a:off x="8194318" y="2535381"/>
            <a:ext cx="0" cy="4537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2B98A25-BD74-4857-8EB1-474E9A8EE499}"/>
              </a:ext>
            </a:extLst>
          </p:cNvPr>
          <p:cNvCxnSpPr>
            <a:cxnSpLocks/>
          </p:cNvCxnSpPr>
          <p:nvPr/>
        </p:nvCxnSpPr>
        <p:spPr>
          <a:xfrm>
            <a:off x="8372437" y="5457028"/>
            <a:ext cx="0" cy="10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FF54EBC9-0C39-4632-91DF-227CCD08DF1B}"/>
              </a:ext>
            </a:extLst>
          </p:cNvPr>
          <p:cNvSpPr/>
          <p:nvPr/>
        </p:nvSpPr>
        <p:spPr>
          <a:xfrm>
            <a:off x="1028699" y="4331449"/>
            <a:ext cx="7343731" cy="6338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Batch Scheduling Algorithm</a:t>
            </a:r>
          </a:p>
        </p:txBody>
      </p:sp>
      <p:sp>
        <p:nvSpPr>
          <p:cNvPr id="134" name="TextBox 133">
            <a:extLst>
              <a:ext uri="{FF2B5EF4-FFF2-40B4-BE49-F238E27FC236}">
                <a16:creationId xmlns:a16="http://schemas.microsoft.com/office/drawing/2014/main" id="{2013CAC2-51BB-420E-BB76-A78D6E3E57B6}"/>
              </a:ext>
            </a:extLst>
          </p:cNvPr>
          <p:cNvSpPr txBox="1"/>
          <p:nvPr/>
        </p:nvSpPr>
        <p:spPr>
          <a:xfrm>
            <a:off x="1360763" y="5095420"/>
            <a:ext cx="1358064" cy="369332"/>
          </a:xfrm>
          <a:prstGeom prst="rect">
            <a:avLst/>
          </a:prstGeom>
          <a:noFill/>
        </p:spPr>
        <p:txBody>
          <a:bodyPr wrap="none" rtlCol="0">
            <a:spAutoFit/>
          </a:bodyPr>
          <a:lstStyle/>
          <a:p>
            <a:r>
              <a:rPr lang="en-US" dirty="0"/>
              <a:t>T time slots</a:t>
            </a:r>
          </a:p>
        </p:txBody>
      </p:sp>
      <p:sp>
        <p:nvSpPr>
          <p:cNvPr id="135" name="TextBox 134">
            <a:extLst>
              <a:ext uri="{FF2B5EF4-FFF2-40B4-BE49-F238E27FC236}">
                <a16:creationId xmlns:a16="http://schemas.microsoft.com/office/drawing/2014/main" id="{6F6DCD43-1A8C-4E61-B79A-68FAB4347293}"/>
              </a:ext>
            </a:extLst>
          </p:cNvPr>
          <p:cNvSpPr txBox="1"/>
          <p:nvPr/>
        </p:nvSpPr>
        <p:spPr>
          <a:xfrm>
            <a:off x="3197896" y="5095420"/>
            <a:ext cx="1358064" cy="369332"/>
          </a:xfrm>
          <a:prstGeom prst="rect">
            <a:avLst/>
          </a:prstGeom>
          <a:noFill/>
        </p:spPr>
        <p:txBody>
          <a:bodyPr wrap="none" rtlCol="0">
            <a:spAutoFit/>
          </a:bodyPr>
          <a:lstStyle/>
          <a:p>
            <a:r>
              <a:rPr lang="en-US" dirty="0"/>
              <a:t>T time slots</a:t>
            </a:r>
          </a:p>
        </p:txBody>
      </p:sp>
      <p:sp>
        <p:nvSpPr>
          <p:cNvPr id="136" name="TextBox 135">
            <a:extLst>
              <a:ext uri="{FF2B5EF4-FFF2-40B4-BE49-F238E27FC236}">
                <a16:creationId xmlns:a16="http://schemas.microsoft.com/office/drawing/2014/main" id="{60A4B04B-B1AF-49D8-A000-A7CBDC473164}"/>
              </a:ext>
            </a:extLst>
          </p:cNvPr>
          <p:cNvSpPr txBox="1"/>
          <p:nvPr/>
        </p:nvSpPr>
        <p:spPr>
          <a:xfrm>
            <a:off x="5035029" y="5095420"/>
            <a:ext cx="1358064" cy="369332"/>
          </a:xfrm>
          <a:prstGeom prst="rect">
            <a:avLst/>
          </a:prstGeom>
          <a:noFill/>
        </p:spPr>
        <p:txBody>
          <a:bodyPr wrap="none" rtlCol="0">
            <a:spAutoFit/>
          </a:bodyPr>
          <a:lstStyle/>
          <a:p>
            <a:r>
              <a:rPr lang="en-US" dirty="0"/>
              <a:t>T time slots</a:t>
            </a:r>
          </a:p>
        </p:txBody>
      </p:sp>
      <p:sp>
        <p:nvSpPr>
          <p:cNvPr id="137" name="TextBox 136">
            <a:extLst>
              <a:ext uri="{FF2B5EF4-FFF2-40B4-BE49-F238E27FC236}">
                <a16:creationId xmlns:a16="http://schemas.microsoft.com/office/drawing/2014/main" id="{FA4D897A-7F41-4788-A7A5-638F333DEA04}"/>
              </a:ext>
            </a:extLst>
          </p:cNvPr>
          <p:cNvSpPr txBox="1"/>
          <p:nvPr/>
        </p:nvSpPr>
        <p:spPr>
          <a:xfrm>
            <a:off x="6872162" y="5095420"/>
            <a:ext cx="1358064" cy="369332"/>
          </a:xfrm>
          <a:prstGeom prst="rect">
            <a:avLst/>
          </a:prstGeom>
          <a:noFill/>
        </p:spPr>
        <p:txBody>
          <a:bodyPr wrap="none" rtlCol="0">
            <a:spAutoFit/>
          </a:bodyPr>
          <a:lstStyle/>
          <a:p>
            <a:r>
              <a:rPr lang="en-US" dirty="0"/>
              <a:t>T time slots</a:t>
            </a:r>
          </a:p>
        </p:txBody>
      </p:sp>
      <p:sp>
        <p:nvSpPr>
          <p:cNvPr id="11" name="Rectangle: Rounded Corners 10">
            <a:extLst>
              <a:ext uri="{FF2B5EF4-FFF2-40B4-BE49-F238E27FC236}">
                <a16:creationId xmlns:a16="http://schemas.microsoft.com/office/drawing/2014/main" id="{DF5E1A16-AE32-417B-8B34-5F320CD88122}"/>
              </a:ext>
            </a:extLst>
          </p:cNvPr>
          <p:cNvSpPr/>
          <p:nvPr/>
        </p:nvSpPr>
        <p:spPr>
          <a:xfrm>
            <a:off x="2670769" y="3425101"/>
            <a:ext cx="4377340" cy="526285"/>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Batch size T is desired to be small</a:t>
            </a:r>
            <a:endParaRPr lang="en-US" sz="2000" dirty="0"/>
          </a:p>
        </p:txBody>
      </p:sp>
      <p:sp>
        <p:nvSpPr>
          <p:cNvPr id="124" name="Rectangle 123">
            <a:extLst>
              <a:ext uri="{FF2B5EF4-FFF2-40B4-BE49-F238E27FC236}">
                <a16:creationId xmlns:a16="http://schemas.microsoft.com/office/drawing/2014/main" id="{5E496C62-FBF2-4A60-A19D-19D353217A30}"/>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sp>
        <p:nvSpPr>
          <p:cNvPr id="14" name="Slide Number Placeholder 13">
            <a:extLst>
              <a:ext uri="{FF2B5EF4-FFF2-40B4-BE49-F238E27FC236}">
                <a16:creationId xmlns:a16="http://schemas.microsoft.com/office/drawing/2014/main" id="{C0CF34DD-32B1-43EC-A21D-E0C1C5A76F79}"/>
              </a:ext>
            </a:extLst>
          </p:cNvPr>
          <p:cNvSpPr>
            <a:spLocks noGrp="1"/>
          </p:cNvSpPr>
          <p:nvPr>
            <p:ph type="sldNum" sz="quarter" idx="12"/>
          </p:nvPr>
        </p:nvSpPr>
        <p:spPr/>
        <p:txBody>
          <a:bodyPr/>
          <a:lstStyle/>
          <a:p>
            <a:fld id="{25711CE1-5A3A-4555-AFFF-2018F0E14892}" type="slidenum">
              <a:rPr lang="zh-CN" altLang="en-US" smtClean="0"/>
              <a:pPr/>
              <a:t>36</a:t>
            </a:fld>
            <a:r>
              <a:rPr lang="en-US" altLang="zh-CN"/>
              <a:t>/51</a:t>
            </a:r>
            <a:endParaRPr lang="zh-CN" altLang="en-US" dirty="0"/>
          </a:p>
        </p:txBody>
      </p:sp>
    </p:spTree>
    <p:extLst>
      <p:ext uri="{BB962C8B-B14F-4D97-AF65-F5344CB8AC3E}">
        <p14:creationId xmlns:p14="http://schemas.microsoft.com/office/powerpoint/2010/main" val="308714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additive="base">
                                        <p:cTn id="63" dur="500" fill="hold"/>
                                        <p:tgtEl>
                                          <p:spTgt spid="30"/>
                                        </p:tgtEl>
                                        <p:attrNameLst>
                                          <p:attrName>ppt_x</p:attrName>
                                        </p:attrNameLst>
                                      </p:cBhvr>
                                      <p:tavLst>
                                        <p:tav tm="0">
                                          <p:val>
                                            <p:strVal val="#ppt_x"/>
                                          </p:val>
                                        </p:tav>
                                        <p:tav tm="100000">
                                          <p:val>
                                            <p:strVal val="#ppt_x"/>
                                          </p:val>
                                        </p:tav>
                                      </p:tavLst>
                                    </p:anim>
                                    <p:anim calcmode="lin" valueType="num">
                                      <p:cBhvr additive="base">
                                        <p:cTn id="64" dur="500" fill="hold"/>
                                        <p:tgtEl>
                                          <p:spTgt spid="3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ppt_x"/>
                                          </p:val>
                                        </p:tav>
                                        <p:tav tm="100000">
                                          <p:val>
                                            <p:strVal val="#ppt_x"/>
                                          </p:val>
                                        </p:tav>
                                      </p:tavLst>
                                    </p:anim>
                                    <p:anim calcmode="lin" valueType="num">
                                      <p:cBhvr additive="base">
                                        <p:cTn id="68" dur="500" fill="hold"/>
                                        <p:tgtEl>
                                          <p:spTgt spid="3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additive="base">
                                        <p:cTn id="71" dur="500" fill="hold"/>
                                        <p:tgtEl>
                                          <p:spTgt spid="32"/>
                                        </p:tgtEl>
                                        <p:attrNameLst>
                                          <p:attrName>ppt_x</p:attrName>
                                        </p:attrNameLst>
                                      </p:cBhvr>
                                      <p:tavLst>
                                        <p:tav tm="0">
                                          <p:val>
                                            <p:strVal val="#ppt_x"/>
                                          </p:val>
                                        </p:tav>
                                        <p:tav tm="100000">
                                          <p:val>
                                            <p:strVal val="#ppt_x"/>
                                          </p:val>
                                        </p:tav>
                                      </p:tavLst>
                                    </p:anim>
                                    <p:anim calcmode="lin" valueType="num">
                                      <p:cBhvr additive="base">
                                        <p:cTn id="72" dur="500" fill="hold"/>
                                        <p:tgtEl>
                                          <p:spTgt spid="3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500" fill="hold"/>
                                        <p:tgtEl>
                                          <p:spTgt spid="33"/>
                                        </p:tgtEl>
                                        <p:attrNameLst>
                                          <p:attrName>ppt_x</p:attrName>
                                        </p:attrNameLst>
                                      </p:cBhvr>
                                      <p:tavLst>
                                        <p:tav tm="0">
                                          <p:val>
                                            <p:strVal val="#ppt_x"/>
                                          </p:val>
                                        </p:tav>
                                        <p:tav tm="100000">
                                          <p:val>
                                            <p:strVal val="#ppt_x"/>
                                          </p:val>
                                        </p:tav>
                                      </p:tavLst>
                                    </p:anim>
                                    <p:anim calcmode="lin" valueType="num">
                                      <p:cBhvr additive="base">
                                        <p:cTn id="76" dur="500" fill="hold"/>
                                        <p:tgtEl>
                                          <p:spTgt spid="3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ppt_x"/>
                                          </p:val>
                                        </p:tav>
                                        <p:tav tm="100000">
                                          <p:val>
                                            <p:strVal val="#ppt_x"/>
                                          </p:val>
                                        </p:tav>
                                      </p:tavLst>
                                    </p:anim>
                                    <p:anim calcmode="lin" valueType="num">
                                      <p:cBhvr additive="base">
                                        <p:cTn id="84" dur="500" fill="hold"/>
                                        <p:tgtEl>
                                          <p:spTgt spid="3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fill="hold"/>
                                        <p:tgtEl>
                                          <p:spTgt spid="37"/>
                                        </p:tgtEl>
                                        <p:attrNameLst>
                                          <p:attrName>ppt_x</p:attrName>
                                        </p:attrNameLst>
                                      </p:cBhvr>
                                      <p:tavLst>
                                        <p:tav tm="0">
                                          <p:val>
                                            <p:strVal val="#ppt_x"/>
                                          </p:val>
                                        </p:tav>
                                        <p:tav tm="100000">
                                          <p:val>
                                            <p:strVal val="#ppt_x"/>
                                          </p:val>
                                        </p:tav>
                                      </p:tavLst>
                                    </p:anim>
                                    <p:anim calcmode="lin" valueType="num">
                                      <p:cBhvr additive="base">
                                        <p:cTn id="92" dur="500" fill="hold"/>
                                        <p:tgtEl>
                                          <p:spTgt spid="3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fill="hold"/>
                                        <p:tgtEl>
                                          <p:spTgt spid="38"/>
                                        </p:tgtEl>
                                        <p:attrNameLst>
                                          <p:attrName>ppt_x</p:attrName>
                                        </p:attrNameLst>
                                      </p:cBhvr>
                                      <p:tavLst>
                                        <p:tav tm="0">
                                          <p:val>
                                            <p:strVal val="#ppt_x"/>
                                          </p:val>
                                        </p:tav>
                                        <p:tav tm="100000">
                                          <p:val>
                                            <p:strVal val="#ppt_x"/>
                                          </p:val>
                                        </p:tav>
                                      </p:tavLst>
                                    </p:anim>
                                    <p:anim calcmode="lin" valueType="num">
                                      <p:cBhvr additive="base">
                                        <p:cTn id="96" dur="500" fill="hold"/>
                                        <p:tgtEl>
                                          <p:spTgt spid="38"/>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additive="base">
                                        <p:cTn id="99" dur="500" fill="hold"/>
                                        <p:tgtEl>
                                          <p:spTgt spid="39"/>
                                        </p:tgtEl>
                                        <p:attrNameLst>
                                          <p:attrName>ppt_x</p:attrName>
                                        </p:attrNameLst>
                                      </p:cBhvr>
                                      <p:tavLst>
                                        <p:tav tm="0">
                                          <p:val>
                                            <p:strVal val="#ppt_x"/>
                                          </p:val>
                                        </p:tav>
                                        <p:tav tm="100000">
                                          <p:val>
                                            <p:strVal val="#ppt_x"/>
                                          </p:val>
                                        </p:tav>
                                      </p:tavLst>
                                    </p:anim>
                                    <p:anim calcmode="lin" valueType="num">
                                      <p:cBhvr additive="base">
                                        <p:cTn id="100" dur="500" fill="hold"/>
                                        <p:tgtEl>
                                          <p:spTgt spid="39"/>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1"/>
                                        </p:tgtEl>
                                        <p:attrNameLst>
                                          <p:attrName>style.visibility</p:attrName>
                                        </p:attrNameLst>
                                      </p:cBhvr>
                                      <p:to>
                                        <p:strVal val="visible"/>
                                      </p:to>
                                    </p:set>
                                    <p:anim calcmode="lin" valueType="num">
                                      <p:cBhvr additive="base">
                                        <p:cTn id="107" dur="500" fill="hold"/>
                                        <p:tgtEl>
                                          <p:spTgt spid="41"/>
                                        </p:tgtEl>
                                        <p:attrNameLst>
                                          <p:attrName>ppt_x</p:attrName>
                                        </p:attrNameLst>
                                      </p:cBhvr>
                                      <p:tavLst>
                                        <p:tav tm="0">
                                          <p:val>
                                            <p:strVal val="#ppt_x"/>
                                          </p:val>
                                        </p:tav>
                                        <p:tav tm="100000">
                                          <p:val>
                                            <p:strVal val="#ppt_x"/>
                                          </p:val>
                                        </p:tav>
                                      </p:tavLst>
                                    </p:anim>
                                    <p:anim calcmode="lin" valueType="num">
                                      <p:cBhvr additive="base">
                                        <p:cTn id="108" dur="500" fill="hold"/>
                                        <p:tgtEl>
                                          <p:spTgt spid="41"/>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additive="base">
                                        <p:cTn id="111" dur="500" fill="hold"/>
                                        <p:tgtEl>
                                          <p:spTgt spid="42"/>
                                        </p:tgtEl>
                                        <p:attrNameLst>
                                          <p:attrName>ppt_x</p:attrName>
                                        </p:attrNameLst>
                                      </p:cBhvr>
                                      <p:tavLst>
                                        <p:tav tm="0">
                                          <p:val>
                                            <p:strVal val="#ppt_x"/>
                                          </p:val>
                                        </p:tav>
                                        <p:tav tm="100000">
                                          <p:val>
                                            <p:strVal val="#ppt_x"/>
                                          </p:val>
                                        </p:tav>
                                      </p:tavLst>
                                    </p:anim>
                                    <p:anim calcmode="lin" valueType="num">
                                      <p:cBhvr additive="base">
                                        <p:cTn id="112" dur="500" fill="hold"/>
                                        <p:tgtEl>
                                          <p:spTgt spid="42"/>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3"/>
                                        </p:tgtEl>
                                        <p:attrNameLst>
                                          <p:attrName>style.visibility</p:attrName>
                                        </p:attrNameLst>
                                      </p:cBhvr>
                                      <p:to>
                                        <p:strVal val="visible"/>
                                      </p:to>
                                    </p:set>
                                    <p:anim calcmode="lin" valueType="num">
                                      <p:cBhvr additive="base">
                                        <p:cTn id="115" dur="500" fill="hold"/>
                                        <p:tgtEl>
                                          <p:spTgt spid="43"/>
                                        </p:tgtEl>
                                        <p:attrNameLst>
                                          <p:attrName>ppt_x</p:attrName>
                                        </p:attrNameLst>
                                      </p:cBhvr>
                                      <p:tavLst>
                                        <p:tav tm="0">
                                          <p:val>
                                            <p:strVal val="#ppt_x"/>
                                          </p:val>
                                        </p:tav>
                                        <p:tav tm="100000">
                                          <p:val>
                                            <p:strVal val="#ppt_x"/>
                                          </p:val>
                                        </p:tav>
                                      </p:tavLst>
                                    </p:anim>
                                    <p:anim calcmode="lin" valueType="num">
                                      <p:cBhvr additive="base">
                                        <p:cTn id="116" dur="500" fill="hold"/>
                                        <p:tgtEl>
                                          <p:spTgt spid="43"/>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44"/>
                                        </p:tgtEl>
                                        <p:attrNameLst>
                                          <p:attrName>style.visibility</p:attrName>
                                        </p:attrNameLst>
                                      </p:cBhvr>
                                      <p:to>
                                        <p:strVal val="visible"/>
                                      </p:to>
                                    </p:set>
                                    <p:anim calcmode="lin" valueType="num">
                                      <p:cBhvr additive="base">
                                        <p:cTn id="119" dur="500" fill="hold"/>
                                        <p:tgtEl>
                                          <p:spTgt spid="44"/>
                                        </p:tgtEl>
                                        <p:attrNameLst>
                                          <p:attrName>ppt_x</p:attrName>
                                        </p:attrNameLst>
                                      </p:cBhvr>
                                      <p:tavLst>
                                        <p:tav tm="0">
                                          <p:val>
                                            <p:strVal val="#ppt_x"/>
                                          </p:val>
                                        </p:tav>
                                        <p:tav tm="100000">
                                          <p:val>
                                            <p:strVal val="#ppt_x"/>
                                          </p:val>
                                        </p:tav>
                                      </p:tavLst>
                                    </p:anim>
                                    <p:anim calcmode="lin" valueType="num">
                                      <p:cBhvr additive="base">
                                        <p:cTn id="120" dur="500" fill="hold"/>
                                        <p:tgtEl>
                                          <p:spTgt spid="44"/>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ppt_x"/>
                                          </p:val>
                                        </p:tav>
                                        <p:tav tm="100000">
                                          <p:val>
                                            <p:strVal val="#ppt_x"/>
                                          </p:val>
                                        </p:tav>
                                      </p:tavLst>
                                    </p:anim>
                                    <p:anim calcmode="lin" valueType="num">
                                      <p:cBhvr additive="base">
                                        <p:cTn id="124" dur="500" fill="hold"/>
                                        <p:tgtEl>
                                          <p:spTgt spid="4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46"/>
                                        </p:tgtEl>
                                        <p:attrNameLst>
                                          <p:attrName>style.visibility</p:attrName>
                                        </p:attrNameLst>
                                      </p:cBhvr>
                                      <p:to>
                                        <p:strVal val="visible"/>
                                      </p:to>
                                    </p:set>
                                    <p:anim calcmode="lin" valueType="num">
                                      <p:cBhvr additive="base">
                                        <p:cTn id="127" dur="500" fill="hold"/>
                                        <p:tgtEl>
                                          <p:spTgt spid="46"/>
                                        </p:tgtEl>
                                        <p:attrNameLst>
                                          <p:attrName>ppt_x</p:attrName>
                                        </p:attrNameLst>
                                      </p:cBhvr>
                                      <p:tavLst>
                                        <p:tav tm="0">
                                          <p:val>
                                            <p:strVal val="#ppt_x"/>
                                          </p:val>
                                        </p:tav>
                                        <p:tav tm="100000">
                                          <p:val>
                                            <p:strVal val="#ppt_x"/>
                                          </p:val>
                                        </p:tav>
                                      </p:tavLst>
                                    </p:anim>
                                    <p:anim calcmode="lin" valueType="num">
                                      <p:cBhvr additive="base">
                                        <p:cTn id="128" dur="500" fill="hold"/>
                                        <p:tgtEl>
                                          <p:spTgt spid="4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48"/>
                                        </p:tgtEl>
                                        <p:attrNameLst>
                                          <p:attrName>style.visibility</p:attrName>
                                        </p:attrNameLst>
                                      </p:cBhvr>
                                      <p:to>
                                        <p:strVal val="visible"/>
                                      </p:to>
                                    </p:set>
                                    <p:anim calcmode="lin" valueType="num">
                                      <p:cBhvr additive="base">
                                        <p:cTn id="135" dur="500" fill="hold"/>
                                        <p:tgtEl>
                                          <p:spTgt spid="48"/>
                                        </p:tgtEl>
                                        <p:attrNameLst>
                                          <p:attrName>ppt_x</p:attrName>
                                        </p:attrNameLst>
                                      </p:cBhvr>
                                      <p:tavLst>
                                        <p:tav tm="0">
                                          <p:val>
                                            <p:strVal val="#ppt_x"/>
                                          </p:val>
                                        </p:tav>
                                        <p:tav tm="100000">
                                          <p:val>
                                            <p:strVal val="#ppt_x"/>
                                          </p:val>
                                        </p:tav>
                                      </p:tavLst>
                                    </p:anim>
                                    <p:anim calcmode="lin" valueType="num">
                                      <p:cBhvr additive="base">
                                        <p:cTn id="136" dur="500" fill="hold"/>
                                        <p:tgtEl>
                                          <p:spTgt spid="4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additive="base">
                                        <p:cTn id="139" dur="500" fill="hold"/>
                                        <p:tgtEl>
                                          <p:spTgt spid="49"/>
                                        </p:tgtEl>
                                        <p:attrNameLst>
                                          <p:attrName>ppt_x</p:attrName>
                                        </p:attrNameLst>
                                      </p:cBhvr>
                                      <p:tavLst>
                                        <p:tav tm="0">
                                          <p:val>
                                            <p:strVal val="#ppt_x"/>
                                          </p:val>
                                        </p:tav>
                                        <p:tav tm="100000">
                                          <p:val>
                                            <p:strVal val="#ppt_x"/>
                                          </p:val>
                                        </p:tav>
                                      </p:tavLst>
                                    </p:anim>
                                    <p:anim calcmode="lin" valueType="num">
                                      <p:cBhvr additive="base">
                                        <p:cTn id="140" dur="500" fill="hold"/>
                                        <p:tgtEl>
                                          <p:spTgt spid="4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128"/>
                                        </p:tgtEl>
                                        <p:attrNameLst>
                                          <p:attrName>style.visibility</p:attrName>
                                        </p:attrNameLst>
                                      </p:cBhvr>
                                      <p:to>
                                        <p:strVal val="visible"/>
                                      </p:to>
                                    </p:set>
                                    <p:anim calcmode="lin" valueType="num">
                                      <p:cBhvr additive="base">
                                        <p:cTn id="143" dur="500" fill="hold"/>
                                        <p:tgtEl>
                                          <p:spTgt spid="128"/>
                                        </p:tgtEl>
                                        <p:attrNameLst>
                                          <p:attrName>ppt_x</p:attrName>
                                        </p:attrNameLst>
                                      </p:cBhvr>
                                      <p:tavLst>
                                        <p:tav tm="0">
                                          <p:val>
                                            <p:strVal val="#ppt_x"/>
                                          </p:val>
                                        </p:tav>
                                        <p:tav tm="100000">
                                          <p:val>
                                            <p:strVal val="#ppt_x"/>
                                          </p:val>
                                        </p:tav>
                                      </p:tavLst>
                                    </p:anim>
                                    <p:anim calcmode="lin" valueType="num">
                                      <p:cBhvr additive="base">
                                        <p:cTn id="144"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85"/>
                                        </p:tgtEl>
                                        <p:attrNameLst>
                                          <p:attrName>style.visibility</p:attrName>
                                        </p:attrNameLst>
                                      </p:cBhvr>
                                      <p:to>
                                        <p:strVal val="visible"/>
                                      </p:to>
                                    </p:set>
                                    <p:anim calcmode="lin" valueType="num">
                                      <p:cBhvr additive="base">
                                        <p:cTn id="149" dur="500" fill="hold"/>
                                        <p:tgtEl>
                                          <p:spTgt spid="85"/>
                                        </p:tgtEl>
                                        <p:attrNameLst>
                                          <p:attrName>ppt_x</p:attrName>
                                        </p:attrNameLst>
                                      </p:cBhvr>
                                      <p:tavLst>
                                        <p:tav tm="0">
                                          <p:val>
                                            <p:strVal val="#ppt_x"/>
                                          </p:val>
                                        </p:tav>
                                        <p:tav tm="100000">
                                          <p:val>
                                            <p:strVal val="#ppt_x"/>
                                          </p:val>
                                        </p:tav>
                                      </p:tavLst>
                                    </p:anim>
                                    <p:anim calcmode="lin" valueType="num">
                                      <p:cBhvr additive="base">
                                        <p:cTn id="15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52"/>
                                        </p:tgtEl>
                                        <p:attrNameLst>
                                          <p:attrName>style.visibility</p:attrName>
                                        </p:attrNameLst>
                                      </p:cBhvr>
                                      <p:to>
                                        <p:strVal val="visible"/>
                                      </p:to>
                                    </p:set>
                                    <p:anim calcmode="lin" valueType="num">
                                      <p:cBhvr additive="base">
                                        <p:cTn id="155" dur="500" fill="hold"/>
                                        <p:tgtEl>
                                          <p:spTgt spid="52"/>
                                        </p:tgtEl>
                                        <p:attrNameLst>
                                          <p:attrName>ppt_x</p:attrName>
                                        </p:attrNameLst>
                                      </p:cBhvr>
                                      <p:tavLst>
                                        <p:tav tm="0">
                                          <p:val>
                                            <p:strVal val="#ppt_x"/>
                                          </p:val>
                                        </p:tav>
                                        <p:tav tm="100000">
                                          <p:val>
                                            <p:strVal val="#ppt_x"/>
                                          </p:val>
                                        </p:tav>
                                      </p:tavLst>
                                    </p:anim>
                                    <p:anim calcmode="lin" valueType="num">
                                      <p:cBhvr additive="base">
                                        <p:cTn id="156" dur="500" fill="hold"/>
                                        <p:tgtEl>
                                          <p:spTgt spid="52"/>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51"/>
                                        </p:tgtEl>
                                        <p:attrNameLst>
                                          <p:attrName>style.visibility</p:attrName>
                                        </p:attrNameLst>
                                      </p:cBhvr>
                                      <p:to>
                                        <p:strVal val="visible"/>
                                      </p:to>
                                    </p:set>
                                    <p:anim calcmode="lin" valueType="num">
                                      <p:cBhvr additive="base">
                                        <p:cTn id="159" dur="500" fill="hold"/>
                                        <p:tgtEl>
                                          <p:spTgt spid="51"/>
                                        </p:tgtEl>
                                        <p:attrNameLst>
                                          <p:attrName>ppt_x</p:attrName>
                                        </p:attrNameLst>
                                      </p:cBhvr>
                                      <p:tavLst>
                                        <p:tav tm="0">
                                          <p:val>
                                            <p:strVal val="#ppt_x"/>
                                          </p:val>
                                        </p:tav>
                                        <p:tav tm="100000">
                                          <p:val>
                                            <p:strVal val="#ppt_x"/>
                                          </p:val>
                                        </p:tav>
                                      </p:tavLst>
                                    </p:anim>
                                    <p:anim calcmode="lin" valueType="num">
                                      <p:cBhvr additive="base">
                                        <p:cTn id="160" dur="500" fill="hold"/>
                                        <p:tgtEl>
                                          <p:spTgt spid="51"/>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83"/>
                                        </p:tgtEl>
                                        <p:attrNameLst>
                                          <p:attrName>style.visibility</p:attrName>
                                        </p:attrNameLst>
                                      </p:cBhvr>
                                      <p:to>
                                        <p:strVal val="visible"/>
                                      </p:to>
                                    </p:set>
                                    <p:anim calcmode="lin" valueType="num">
                                      <p:cBhvr additive="base">
                                        <p:cTn id="163" dur="500" fill="hold"/>
                                        <p:tgtEl>
                                          <p:spTgt spid="83"/>
                                        </p:tgtEl>
                                        <p:attrNameLst>
                                          <p:attrName>ppt_x</p:attrName>
                                        </p:attrNameLst>
                                      </p:cBhvr>
                                      <p:tavLst>
                                        <p:tav tm="0">
                                          <p:val>
                                            <p:strVal val="#ppt_x"/>
                                          </p:val>
                                        </p:tav>
                                        <p:tav tm="100000">
                                          <p:val>
                                            <p:strVal val="#ppt_x"/>
                                          </p:val>
                                        </p:tav>
                                      </p:tavLst>
                                    </p:anim>
                                    <p:anim calcmode="lin" valueType="num">
                                      <p:cBhvr additive="base">
                                        <p:cTn id="164" dur="500" fill="hold"/>
                                        <p:tgtEl>
                                          <p:spTgt spid="83"/>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3"/>
                                        </p:tgtEl>
                                        <p:attrNameLst>
                                          <p:attrName>style.visibility</p:attrName>
                                        </p:attrNameLst>
                                      </p:cBhvr>
                                      <p:to>
                                        <p:strVal val="visible"/>
                                      </p:to>
                                    </p:set>
                                    <p:anim calcmode="lin" valueType="num">
                                      <p:cBhvr additive="base">
                                        <p:cTn id="167" dur="500" fill="hold"/>
                                        <p:tgtEl>
                                          <p:spTgt spid="53"/>
                                        </p:tgtEl>
                                        <p:attrNameLst>
                                          <p:attrName>ppt_x</p:attrName>
                                        </p:attrNameLst>
                                      </p:cBhvr>
                                      <p:tavLst>
                                        <p:tav tm="0">
                                          <p:val>
                                            <p:strVal val="#ppt_x"/>
                                          </p:val>
                                        </p:tav>
                                        <p:tav tm="100000">
                                          <p:val>
                                            <p:strVal val="#ppt_x"/>
                                          </p:val>
                                        </p:tav>
                                      </p:tavLst>
                                    </p:anim>
                                    <p:anim calcmode="lin" valueType="num">
                                      <p:cBhvr additive="base">
                                        <p:cTn id="168" dur="500" fill="hold"/>
                                        <p:tgtEl>
                                          <p:spTgt spid="53"/>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4"/>
                                        </p:tgtEl>
                                        <p:attrNameLst>
                                          <p:attrName>style.visibility</p:attrName>
                                        </p:attrNameLst>
                                      </p:cBhvr>
                                      <p:to>
                                        <p:strVal val="visible"/>
                                      </p:to>
                                    </p:set>
                                    <p:anim calcmode="lin" valueType="num">
                                      <p:cBhvr additive="base">
                                        <p:cTn id="171" dur="500" fill="hold"/>
                                        <p:tgtEl>
                                          <p:spTgt spid="54"/>
                                        </p:tgtEl>
                                        <p:attrNameLst>
                                          <p:attrName>ppt_x</p:attrName>
                                        </p:attrNameLst>
                                      </p:cBhvr>
                                      <p:tavLst>
                                        <p:tav tm="0">
                                          <p:val>
                                            <p:strVal val="#ppt_x"/>
                                          </p:val>
                                        </p:tav>
                                        <p:tav tm="100000">
                                          <p:val>
                                            <p:strVal val="#ppt_x"/>
                                          </p:val>
                                        </p:tav>
                                      </p:tavLst>
                                    </p:anim>
                                    <p:anim calcmode="lin" valueType="num">
                                      <p:cBhvr additive="base">
                                        <p:cTn id="172" dur="500" fill="hold"/>
                                        <p:tgtEl>
                                          <p:spTgt spid="54"/>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anim calcmode="lin" valueType="num">
                                      <p:cBhvr additive="base">
                                        <p:cTn id="175" dur="500" fill="hold"/>
                                        <p:tgtEl>
                                          <p:spTgt spid="82"/>
                                        </p:tgtEl>
                                        <p:attrNameLst>
                                          <p:attrName>ppt_x</p:attrName>
                                        </p:attrNameLst>
                                      </p:cBhvr>
                                      <p:tavLst>
                                        <p:tav tm="0">
                                          <p:val>
                                            <p:strVal val="#ppt_x"/>
                                          </p:val>
                                        </p:tav>
                                        <p:tav tm="100000">
                                          <p:val>
                                            <p:strVal val="#ppt_x"/>
                                          </p:val>
                                        </p:tav>
                                      </p:tavLst>
                                    </p:anim>
                                    <p:anim calcmode="lin" valueType="num">
                                      <p:cBhvr additive="base">
                                        <p:cTn id="176" dur="500" fill="hold"/>
                                        <p:tgtEl>
                                          <p:spTgt spid="82"/>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56"/>
                                        </p:tgtEl>
                                        <p:attrNameLst>
                                          <p:attrName>style.visibility</p:attrName>
                                        </p:attrNameLst>
                                      </p:cBhvr>
                                      <p:to>
                                        <p:strVal val="visible"/>
                                      </p:to>
                                    </p:set>
                                    <p:anim calcmode="lin" valueType="num">
                                      <p:cBhvr additive="base">
                                        <p:cTn id="183" dur="500" fill="hold"/>
                                        <p:tgtEl>
                                          <p:spTgt spid="56"/>
                                        </p:tgtEl>
                                        <p:attrNameLst>
                                          <p:attrName>ppt_x</p:attrName>
                                        </p:attrNameLst>
                                      </p:cBhvr>
                                      <p:tavLst>
                                        <p:tav tm="0">
                                          <p:val>
                                            <p:strVal val="#ppt_x"/>
                                          </p:val>
                                        </p:tav>
                                        <p:tav tm="100000">
                                          <p:val>
                                            <p:strVal val="#ppt_x"/>
                                          </p:val>
                                        </p:tav>
                                      </p:tavLst>
                                    </p:anim>
                                    <p:anim calcmode="lin" valueType="num">
                                      <p:cBhvr additive="base">
                                        <p:cTn id="184" dur="500" fill="hold"/>
                                        <p:tgtEl>
                                          <p:spTgt spid="56"/>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57"/>
                                        </p:tgtEl>
                                        <p:attrNameLst>
                                          <p:attrName>style.visibility</p:attrName>
                                        </p:attrNameLst>
                                      </p:cBhvr>
                                      <p:to>
                                        <p:strVal val="visible"/>
                                      </p:to>
                                    </p:set>
                                    <p:anim calcmode="lin" valueType="num">
                                      <p:cBhvr additive="base">
                                        <p:cTn id="187" dur="500" fill="hold"/>
                                        <p:tgtEl>
                                          <p:spTgt spid="57"/>
                                        </p:tgtEl>
                                        <p:attrNameLst>
                                          <p:attrName>ppt_x</p:attrName>
                                        </p:attrNameLst>
                                      </p:cBhvr>
                                      <p:tavLst>
                                        <p:tav tm="0">
                                          <p:val>
                                            <p:strVal val="#ppt_x"/>
                                          </p:val>
                                        </p:tav>
                                        <p:tav tm="100000">
                                          <p:val>
                                            <p:strVal val="#ppt_x"/>
                                          </p:val>
                                        </p:tav>
                                      </p:tavLst>
                                    </p:anim>
                                    <p:anim calcmode="lin" valueType="num">
                                      <p:cBhvr additive="base">
                                        <p:cTn id="188" dur="500" fill="hold"/>
                                        <p:tgtEl>
                                          <p:spTgt spid="57"/>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58"/>
                                        </p:tgtEl>
                                        <p:attrNameLst>
                                          <p:attrName>style.visibility</p:attrName>
                                        </p:attrNameLst>
                                      </p:cBhvr>
                                      <p:to>
                                        <p:strVal val="visible"/>
                                      </p:to>
                                    </p:set>
                                    <p:anim calcmode="lin" valueType="num">
                                      <p:cBhvr additive="base">
                                        <p:cTn id="191" dur="500" fill="hold"/>
                                        <p:tgtEl>
                                          <p:spTgt spid="58"/>
                                        </p:tgtEl>
                                        <p:attrNameLst>
                                          <p:attrName>ppt_x</p:attrName>
                                        </p:attrNameLst>
                                      </p:cBhvr>
                                      <p:tavLst>
                                        <p:tav tm="0">
                                          <p:val>
                                            <p:strVal val="#ppt_x"/>
                                          </p:val>
                                        </p:tav>
                                        <p:tav tm="100000">
                                          <p:val>
                                            <p:strVal val="#ppt_x"/>
                                          </p:val>
                                        </p:tav>
                                      </p:tavLst>
                                    </p:anim>
                                    <p:anim calcmode="lin" valueType="num">
                                      <p:cBhvr additive="base">
                                        <p:cTn id="192" dur="500" fill="hold"/>
                                        <p:tgtEl>
                                          <p:spTgt spid="58"/>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59"/>
                                        </p:tgtEl>
                                        <p:attrNameLst>
                                          <p:attrName>style.visibility</p:attrName>
                                        </p:attrNameLst>
                                      </p:cBhvr>
                                      <p:to>
                                        <p:strVal val="visible"/>
                                      </p:to>
                                    </p:set>
                                    <p:anim calcmode="lin" valueType="num">
                                      <p:cBhvr additive="base">
                                        <p:cTn id="195" dur="500" fill="hold"/>
                                        <p:tgtEl>
                                          <p:spTgt spid="59"/>
                                        </p:tgtEl>
                                        <p:attrNameLst>
                                          <p:attrName>ppt_x</p:attrName>
                                        </p:attrNameLst>
                                      </p:cBhvr>
                                      <p:tavLst>
                                        <p:tav tm="0">
                                          <p:val>
                                            <p:strVal val="#ppt_x"/>
                                          </p:val>
                                        </p:tav>
                                        <p:tav tm="100000">
                                          <p:val>
                                            <p:strVal val="#ppt_x"/>
                                          </p:val>
                                        </p:tav>
                                      </p:tavLst>
                                    </p:anim>
                                    <p:anim calcmode="lin" valueType="num">
                                      <p:cBhvr additive="base">
                                        <p:cTn id="196" dur="500" fill="hold"/>
                                        <p:tgtEl>
                                          <p:spTgt spid="59"/>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60"/>
                                        </p:tgtEl>
                                        <p:attrNameLst>
                                          <p:attrName>style.visibility</p:attrName>
                                        </p:attrNameLst>
                                      </p:cBhvr>
                                      <p:to>
                                        <p:strVal val="visible"/>
                                      </p:to>
                                    </p:set>
                                    <p:anim calcmode="lin" valueType="num">
                                      <p:cBhvr additive="base">
                                        <p:cTn id="199" dur="500" fill="hold"/>
                                        <p:tgtEl>
                                          <p:spTgt spid="60"/>
                                        </p:tgtEl>
                                        <p:attrNameLst>
                                          <p:attrName>ppt_x</p:attrName>
                                        </p:attrNameLst>
                                      </p:cBhvr>
                                      <p:tavLst>
                                        <p:tav tm="0">
                                          <p:val>
                                            <p:strVal val="#ppt_x"/>
                                          </p:val>
                                        </p:tav>
                                        <p:tav tm="100000">
                                          <p:val>
                                            <p:strVal val="#ppt_x"/>
                                          </p:val>
                                        </p:tav>
                                      </p:tavLst>
                                    </p:anim>
                                    <p:anim calcmode="lin" valueType="num">
                                      <p:cBhvr additive="base">
                                        <p:cTn id="200" dur="500" fill="hold"/>
                                        <p:tgtEl>
                                          <p:spTgt spid="60"/>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61"/>
                                        </p:tgtEl>
                                        <p:attrNameLst>
                                          <p:attrName>style.visibility</p:attrName>
                                        </p:attrNameLst>
                                      </p:cBhvr>
                                      <p:to>
                                        <p:strVal val="visible"/>
                                      </p:to>
                                    </p:set>
                                    <p:anim calcmode="lin" valueType="num">
                                      <p:cBhvr additive="base">
                                        <p:cTn id="203" dur="500" fill="hold"/>
                                        <p:tgtEl>
                                          <p:spTgt spid="61"/>
                                        </p:tgtEl>
                                        <p:attrNameLst>
                                          <p:attrName>ppt_x</p:attrName>
                                        </p:attrNameLst>
                                      </p:cBhvr>
                                      <p:tavLst>
                                        <p:tav tm="0">
                                          <p:val>
                                            <p:strVal val="#ppt_x"/>
                                          </p:val>
                                        </p:tav>
                                        <p:tav tm="100000">
                                          <p:val>
                                            <p:strVal val="#ppt_x"/>
                                          </p:val>
                                        </p:tav>
                                      </p:tavLst>
                                    </p:anim>
                                    <p:anim calcmode="lin" valueType="num">
                                      <p:cBhvr additive="base">
                                        <p:cTn id="204" dur="500" fill="hold"/>
                                        <p:tgtEl>
                                          <p:spTgt spid="61"/>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62"/>
                                        </p:tgtEl>
                                        <p:attrNameLst>
                                          <p:attrName>style.visibility</p:attrName>
                                        </p:attrNameLst>
                                      </p:cBhvr>
                                      <p:to>
                                        <p:strVal val="visible"/>
                                      </p:to>
                                    </p:set>
                                    <p:anim calcmode="lin" valueType="num">
                                      <p:cBhvr additive="base">
                                        <p:cTn id="207" dur="500" fill="hold"/>
                                        <p:tgtEl>
                                          <p:spTgt spid="62"/>
                                        </p:tgtEl>
                                        <p:attrNameLst>
                                          <p:attrName>ppt_x</p:attrName>
                                        </p:attrNameLst>
                                      </p:cBhvr>
                                      <p:tavLst>
                                        <p:tav tm="0">
                                          <p:val>
                                            <p:strVal val="#ppt_x"/>
                                          </p:val>
                                        </p:tav>
                                        <p:tav tm="100000">
                                          <p:val>
                                            <p:strVal val="#ppt_x"/>
                                          </p:val>
                                        </p:tav>
                                      </p:tavLst>
                                    </p:anim>
                                    <p:anim calcmode="lin" valueType="num">
                                      <p:cBhvr additive="base">
                                        <p:cTn id="208" dur="500" fill="hold"/>
                                        <p:tgtEl>
                                          <p:spTgt spid="62"/>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63"/>
                                        </p:tgtEl>
                                        <p:attrNameLst>
                                          <p:attrName>style.visibility</p:attrName>
                                        </p:attrNameLst>
                                      </p:cBhvr>
                                      <p:to>
                                        <p:strVal val="visible"/>
                                      </p:to>
                                    </p:set>
                                    <p:anim calcmode="lin" valueType="num">
                                      <p:cBhvr additive="base">
                                        <p:cTn id="211" dur="500" fill="hold"/>
                                        <p:tgtEl>
                                          <p:spTgt spid="63"/>
                                        </p:tgtEl>
                                        <p:attrNameLst>
                                          <p:attrName>ppt_x</p:attrName>
                                        </p:attrNameLst>
                                      </p:cBhvr>
                                      <p:tavLst>
                                        <p:tav tm="0">
                                          <p:val>
                                            <p:strVal val="#ppt_x"/>
                                          </p:val>
                                        </p:tav>
                                        <p:tav tm="100000">
                                          <p:val>
                                            <p:strVal val="#ppt_x"/>
                                          </p:val>
                                        </p:tav>
                                      </p:tavLst>
                                    </p:anim>
                                    <p:anim calcmode="lin" valueType="num">
                                      <p:cBhvr additive="base">
                                        <p:cTn id="212" dur="500" fill="hold"/>
                                        <p:tgtEl>
                                          <p:spTgt spid="63"/>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64"/>
                                        </p:tgtEl>
                                        <p:attrNameLst>
                                          <p:attrName>style.visibility</p:attrName>
                                        </p:attrNameLst>
                                      </p:cBhvr>
                                      <p:to>
                                        <p:strVal val="visible"/>
                                      </p:to>
                                    </p:set>
                                    <p:anim calcmode="lin" valueType="num">
                                      <p:cBhvr additive="base">
                                        <p:cTn id="215" dur="500" fill="hold"/>
                                        <p:tgtEl>
                                          <p:spTgt spid="64"/>
                                        </p:tgtEl>
                                        <p:attrNameLst>
                                          <p:attrName>ppt_x</p:attrName>
                                        </p:attrNameLst>
                                      </p:cBhvr>
                                      <p:tavLst>
                                        <p:tav tm="0">
                                          <p:val>
                                            <p:strVal val="#ppt_x"/>
                                          </p:val>
                                        </p:tav>
                                        <p:tav tm="100000">
                                          <p:val>
                                            <p:strVal val="#ppt_x"/>
                                          </p:val>
                                        </p:tav>
                                      </p:tavLst>
                                    </p:anim>
                                    <p:anim calcmode="lin" valueType="num">
                                      <p:cBhvr additive="base">
                                        <p:cTn id="216" dur="500" fill="hold"/>
                                        <p:tgtEl>
                                          <p:spTgt spid="64"/>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65"/>
                                        </p:tgtEl>
                                        <p:attrNameLst>
                                          <p:attrName>style.visibility</p:attrName>
                                        </p:attrNameLst>
                                      </p:cBhvr>
                                      <p:to>
                                        <p:strVal val="visible"/>
                                      </p:to>
                                    </p:set>
                                    <p:anim calcmode="lin" valueType="num">
                                      <p:cBhvr additive="base">
                                        <p:cTn id="219" dur="500" fill="hold"/>
                                        <p:tgtEl>
                                          <p:spTgt spid="65"/>
                                        </p:tgtEl>
                                        <p:attrNameLst>
                                          <p:attrName>ppt_x</p:attrName>
                                        </p:attrNameLst>
                                      </p:cBhvr>
                                      <p:tavLst>
                                        <p:tav tm="0">
                                          <p:val>
                                            <p:strVal val="#ppt_x"/>
                                          </p:val>
                                        </p:tav>
                                        <p:tav tm="100000">
                                          <p:val>
                                            <p:strVal val="#ppt_x"/>
                                          </p:val>
                                        </p:tav>
                                      </p:tavLst>
                                    </p:anim>
                                    <p:anim calcmode="lin" valueType="num">
                                      <p:cBhvr additive="base">
                                        <p:cTn id="220" dur="500" fill="hold"/>
                                        <p:tgtEl>
                                          <p:spTgt spid="65"/>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66"/>
                                        </p:tgtEl>
                                        <p:attrNameLst>
                                          <p:attrName>style.visibility</p:attrName>
                                        </p:attrNameLst>
                                      </p:cBhvr>
                                      <p:to>
                                        <p:strVal val="visible"/>
                                      </p:to>
                                    </p:set>
                                    <p:anim calcmode="lin" valueType="num">
                                      <p:cBhvr additive="base">
                                        <p:cTn id="223" dur="500" fill="hold"/>
                                        <p:tgtEl>
                                          <p:spTgt spid="66"/>
                                        </p:tgtEl>
                                        <p:attrNameLst>
                                          <p:attrName>ppt_x</p:attrName>
                                        </p:attrNameLst>
                                      </p:cBhvr>
                                      <p:tavLst>
                                        <p:tav tm="0">
                                          <p:val>
                                            <p:strVal val="#ppt_x"/>
                                          </p:val>
                                        </p:tav>
                                        <p:tav tm="100000">
                                          <p:val>
                                            <p:strVal val="#ppt_x"/>
                                          </p:val>
                                        </p:tav>
                                      </p:tavLst>
                                    </p:anim>
                                    <p:anim calcmode="lin" valueType="num">
                                      <p:cBhvr additive="base">
                                        <p:cTn id="224" dur="500" fill="hold"/>
                                        <p:tgtEl>
                                          <p:spTgt spid="66"/>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67"/>
                                        </p:tgtEl>
                                        <p:attrNameLst>
                                          <p:attrName>style.visibility</p:attrName>
                                        </p:attrNameLst>
                                      </p:cBhvr>
                                      <p:to>
                                        <p:strVal val="visible"/>
                                      </p:to>
                                    </p:set>
                                    <p:anim calcmode="lin" valueType="num">
                                      <p:cBhvr additive="base">
                                        <p:cTn id="227" dur="500" fill="hold"/>
                                        <p:tgtEl>
                                          <p:spTgt spid="67"/>
                                        </p:tgtEl>
                                        <p:attrNameLst>
                                          <p:attrName>ppt_x</p:attrName>
                                        </p:attrNameLst>
                                      </p:cBhvr>
                                      <p:tavLst>
                                        <p:tav tm="0">
                                          <p:val>
                                            <p:strVal val="#ppt_x"/>
                                          </p:val>
                                        </p:tav>
                                        <p:tav tm="100000">
                                          <p:val>
                                            <p:strVal val="#ppt_x"/>
                                          </p:val>
                                        </p:tav>
                                      </p:tavLst>
                                    </p:anim>
                                    <p:anim calcmode="lin" valueType="num">
                                      <p:cBhvr additive="base">
                                        <p:cTn id="228" dur="500" fill="hold"/>
                                        <p:tgtEl>
                                          <p:spTgt spid="67"/>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68"/>
                                        </p:tgtEl>
                                        <p:attrNameLst>
                                          <p:attrName>style.visibility</p:attrName>
                                        </p:attrNameLst>
                                      </p:cBhvr>
                                      <p:to>
                                        <p:strVal val="visible"/>
                                      </p:to>
                                    </p:set>
                                    <p:anim calcmode="lin" valueType="num">
                                      <p:cBhvr additive="base">
                                        <p:cTn id="231" dur="500" fill="hold"/>
                                        <p:tgtEl>
                                          <p:spTgt spid="68"/>
                                        </p:tgtEl>
                                        <p:attrNameLst>
                                          <p:attrName>ppt_x</p:attrName>
                                        </p:attrNameLst>
                                      </p:cBhvr>
                                      <p:tavLst>
                                        <p:tav tm="0">
                                          <p:val>
                                            <p:strVal val="#ppt_x"/>
                                          </p:val>
                                        </p:tav>
                                        <p:tav tm="100000">
                                          <p:val>
                                            <p:strVal val="#ppt_x"/>
                                          </p:val>
                                        </p:tav>
                                      </p:tavLst>
                                    </p:anim>
                                    <p:anim calcmode="lin" valueType="num">
                                      <p:cBhvr additive="base">
                                        <p:cTn id="232" dur="500" fill="hold"/>
                                        <p:tgtEl>
                                          <p:spTgt spid="68"/>
                                        </p:tgtEl>
                                        <p:attrNameLst>
                                          <p:attrName>ppt_y</p:attrName>
                                        </p:attrNameLst>
                                      </p:cBhvr>
                                      <p:tavLst>
                                        <p:tav tm="0">
                                          <p:val>
                                            <p:strVal val="1+#ppt_h/2"/>
                                          </p:val>
                                        </p:tav>
                                        <p:tav tm="100000">
                                          <p:val>
                                            <p:strVal val="#ppt_y"/>
                                          </p:val>
                                        </p:tav>
                                      </p:tavLst>
                                    </p:anim>
                                  </p:childTnLst>
                                </p:cTn>
                              </p:par>
                              <p:par>
                                <p:cTn id="233" presetID="2" presetClass="entr" presetSubtype="4" fill="hold" nodeType="withEffect">
                                  <p:stCondLst>
                                    <p:cond delay="0"/>
                                  </p:stCondLst>
                                  <p:childTnLst>
                                    <p:set>
                                      <p:cBhvr>
                                        <p:cTn id="234" dur="1" fill="hold">
                                          <p:stCondLst>
                                            <p:cond delay="0"/>
                                          </p:stCondLst>
                                        </p:cTn>
                                        <p:tgtEl>
                                          <p:spTgt spid="69"/>
                                        </p:tgtEl>
                                        <p:attrNameLst>
                                          <p:attrName>style.visibility</p:attrName>
                                        </p:attrNameLst>
                                      </p:cBhvr>
                                      <p:to>
                                        <p:strVal val="visible"/>
                                      </p:to>
                                    </p:set>
                                    <p:anim calcmode="lin" valueType="num">
                                      <p:cBhvr additive="base">
                                        <p:cTn id="235" dur="500" fill="hold"/>
                                        <p:tgtEl>
                                          <p:spTgt spid="69"/>
                                        </p:tgtEl>
                                        <p:attrNameLst>
                                          <p:attrName>ppt_x</p:attrName>
                                        </p:attrNameLst>
                                      </p:cBhvr>
                                      <p:tavLst>
                                        <p:tav tm="0">
                                          <p:val>
                                            <p:strVal val="#ppt_x"/>
                                          </p:val>
                                        </p:tav>
                                        <p:tav tm="100000">
                                          <p:val>
                                            <p:strVal val="#ppt_x"/>
                                          </p:val>
                                        </p:tav>
                                      </p:tavLst>
                                    </p:anim>
                                    <p:anim calcmode="lin" valueType="num">
                                      <p:cBhvr additive="base">
                                        <p:cTn id="236" dur="500" fill="hold"/>
                                        <p:tgtEl>
                                          <p:spTgt spid="69"/>
                                        </p:tgtEl>
                                        <p:attrNameLst>
                                          <p:attrName>ppt_y</p:attrName>
                                        </p:attrNameLst>
                                      </p:cBhvr>
                                      <p:tavLst>
                                        <p:tav tm="0">
                                          <p:val>
                                            <p:strVal val="1+#ppt_h/2"/>
                                          </p:val>
                                        </p:tav>
                                        <p:tav tm="100000">
                                          <p:val>
                                            <p:strVal val="#ppt_y"/>
                                          </p:val>
                                        </p:tav>
                                      </p:tavLst>
                                    </p:anim>
                                  </p:childTnLst>
                                </p:cTn>
                              </p:par>
                              <p:par>
                                <p:cTn id="237" presetID="2" presetClass="entr" presetSubtype="4" fill="hold" nodeType="withEffect">
                                  <p:stCondLst>
                                    <p:cond delay="0"/>
                                  </p:stCondLst>
                                  <p:childTnLst>
                                    <p:set>
                                      <p:cBhvr>
                                        <p:cTn id="238" dur="1" fill="hold">
                                          <p:stCondLst>
                                            <p:cond delay="0"/>
                                          </p:stCondLst>
                                        </p:cTn>
                                        <p:tgtEl>
                                          <p:spTgt spid="71"/>
                                        </p:tgtEl>
                                        <p:attrNameLst>
                                          <p:attrName>style.visibility</p:attrName>
                                        </p:attrNameLst>
                                      </p:cBhvr>
                                      <p:to>
                                        <p:strVal val="visible"/>
                                      </p:to>
                                    </p:set>
                                    <p:anim calcmode="lin" valueType="num">
                                      <p:cBhvr additive="base">
                                        <p:cTn id="239" dur="500" fill="hold"/>
                                        <p:tgtEl>
                                          <p:spTgt spid="71"/>
                                        </p:tgtEl>
                                        <p:attrNameLst>
                                          <p:attrName>ppt_x</p:attrName>
                                        </p:attrNameLst>
                                      </p:cBhvr>
                                      <p:tavLst>
                                        <p:tav tm="0">
                                          <p:val>
                                            <p:strVal val="#ppt_x"/>
                                          </p:val>
                                        </p:tav>
                                        <p:tav tm="100000">
                                          <p:val>
                                            <p:strVal val="#ppt_x"/>
                                          </p:val>
                                        </p:tav>
                                      </p:tavLst>
                                    </p:anim>
                                    <p:anim calcmode="lin" valueType="num">
                                      <p:cBhvr additive="base">
                                        <p:cTn id="240" dur="500" fill="hold"/>
                                        <p:tgtEl>
                                          <p:spTgt spid="71"/>
                                        </p:tgtEl>
                                        <p:attrNameLst>
                                          <p:attrName>ppt_y</p:attrName>
                                        </p:attrNameLst>
                                      </p:cBhvr>
                                      <p:tavLst>
                                        <p:tav tm="0">
                                          <p:val>
                                            <p:strVal val="1+#ppt_h/2"/>
                                          </p:val>
                                        </p:tav>
                                        <p:tav tm="100000">
                                          <p:val>
                                            <p:strVal val="#ppt_y"/>
                                          </p:val>
                                        </p:tav>
                                      </p:tavLst>
                                    </p:anim>
                                  </p:childTnLst>
                                </p:cTn>
                              </p:par>
                              <p:par>
                                <p:cTn id="241" presetID="2" presetClass="entr" presetSubtype="4" fill="hold" nodeType="withEffect">
                                  <p:stCondLst>
                                    <p:cond delay="0"/>
                                  </p:stCondLst>
                                  <p:childTnLst>
                                    <p:set>
                                      <p:cBhvr>
                                        <p:cTn id="242" dur="1" fill="hold">
                                          <p:stCondLst>
                                            <p:cond delay="0"/>
                                          </p:stCondLst>
                                        </p:cTn>
                                        <p:tgtEl>
                                          <p:spTgt spid="77"/>
                                        </p:tgtEl>
                                        <p:attrNameLst>
                                          <p:attrName>style.visibility</p:attrName>
                                        </p:attrNameLst>
                                      </p:cBhvr>
                                      <p:to>
                                        <p:strVal val="visible"/>
                                      </p:to>
                                    </p:set>
                                    <p:anim calcmode="lin" valueType="num">
                                      <p:cBhvr additive="base">
                                        <p:cTn id="243" dur="500" fill="hold"/>
                                        <p:tgtEl>
                                          <p:spTgt spid="77"/>
                                        </p:tgtEl>
                                        <p:attrNameLst>
                                          <p:attrName>ppt_x</p:attrName>
                                        </p:attrNameLst>
                                      </p:cBhvr>
                                      <p:tavLst>
                                        <p:tav tm="0">
                                          <p:val>
                                            <p:strVal val="#ppt_x"/>
                                          </p:val>
                                        </p:tav>
                                        <p:tav tm="100000">
                                          <p:val>
                                            <p:strVal val="#ppt_x"/>
                                          </p:val>
                                        </p:tav>
                                      </p:tavLst>
                                    </p:anim>
                                    <p:anim calcmode="lin" valueType="num">
                                      <p:cBhvr additive="base">
                                        <p:cTn id="244" dur="500" fill="hold"/>
                                        <p:tgtEl>
                                          <p:spTgt spid="77"/>
                                        </p:tgtEl>
                                        <p:attrNameLst>
                                          <p:attrName>ppt_y</p:attrName>
                                        </p:attrNameLst>
                                      </p:cBhvr>
                                      <p:tavLst>
                                        <p:tav tm="0">
                                          <p:val>
                                            <p:strVal val="1+#ppt_h/2"/>
                                          </p:val>
                                        </p:tav>
                                        <p:tav tm="100000">
                                          <p:val>
                                            <p:strVal val="#ppt_y"/>
                                          </p:val>
                                        </p:tav>
                                      </p:tavLst>
                                    </p:anim>
                                  </p:childTnLst>
                                </p:cTn>
                              </p:par>
                              <p:par>
                                <p:cTn id="245" presetID="2" presetClass="entr" presetSubtype="4" fill="hold" nodeType="withEffect">
                                  <p:stCondLst>
                                    <p:cond delay="0"/>
                                  </p:stCondLst>
                                  <p:childTnLst>
                                    <p:set>
                                      <p:cBhvr>
                                        <p:cTn id="246" dur="1" fill="hold">
                                          <p:stCondLst>
                                            <p:cond delay="0"/>
                                          </p:stCondLst>
                                        </p:cTn>
                                        <p:tgtEl>
                                          <p:spTgt spid="72"/>
                                        </p:tgtEl>
                                        <p:attrNameLst>
                                          <p:attrName>style.visibility</p:attrName>
                                        </p:attrNameLst>
                                      </p:cBhvr>
                                      <p:to>
                                        <p:strVal val="visible"/>
                                      </p:to>
                                    </p:set>
                                    <p:anim calcmode="lin" valueType="num">
                                      <p:cBhvr additive="base">
                                        <p:cTn id="247" dur="500" fill="hold"/>
                                        <p:tgtEl>
                                          <p:spTgt spid="72"/>
                                        </p:tgtEl>
                                        <p:attrNameLst>
                                          <p:attrName>ppt_x</p:attrName>
                                        </p:attrNameLst>
                                      </p:cBhvr>
                                      <p:tavLst>
                                        <p:tav tm="0">
                                          <p:val>
                                            <p:strVal val="#ppt_x"/>
                                          </p:val>
                                        </p:tav>
                                        <p:tav tm="100000">
                                          <p:val>
                                            <p:strVal val="#ppt_x"/>
                                          </p:val>
                                        </p:tav>
                                      </p:tavLst>
                                    </p:anim>
                                    <p:anim calcmode="lin" valueType="num">
                                      <p:cBhvr additive="base">
                                        <p:cTn id="248" dur="500" fill="hold"/>
                                        <p:tgtEl>
                                          <p:spTgt spid="72"/>
                                        </p:tgtEl>
                                        <p:attrNameLst>
                                          <p:attrName>ppt_y</p:attrName>
                                        </p:attrNameLst>
                                      </p:cBhvr>
                                      <p:tavLst>
                                        <p:tav tm="0">
                                          <p:val>
                                            <p:strVal val="1+#ppt_h/2"/>
                                          </p:val>
                                        </p:tav>
                                        <p:tav tm="100000">
                                          <p:val>
                                            <p:strVal val="#ppt_y"/>
                                          </p:val>
                                        </p:tav>
                                      </p:tavLst>
                                    </p:anim>
                                  </p:childTnLst>
                                </p:cTn>
                              </p:par>
                              <p:par>
                                <p:cTn id="249" presetID="2" presetClass="entr" presetSubtype="4" fill="hold" nodeType="withEffect">
                                  <p:stCondLst>
                                    <p:cond delay="0"/>
                                  </p:stCondLst>
                                  <p:childTnLst>
                                    <p:set>
                                      <p:cBhvr>
                                        <p:cTn id="250" dur="1" fill="hold">
                                          <p:stCondLst>
                                            <p:cond delay="0"/>
                                          </p:stCondLst>
                                        </p:cTn>
                                        <p:tgtEl>
                                          <p:spTgt spid="73"/>
                                        </p:tgtEl>
                                        <p:attrNameLst>
                                          <p:attrName>style.visibility</p:attrName>
                                        </p:attrNameLst>
                                      </p:cBhvr>
                                      <p:to>
                                        <p:strVal val="visible"/>
                                      </p:to>
                                    </p:set>
                                    <p:anim calcmode="lin" valueType="num">
                                      <p:cBhvr additive="base">
                                        <p:cTn id="251" dur="500" fill="hold"/>
                                        <p:tgtEl>
                                          <p:spTgt spid="73"/>
                                        </p:tgtEl>
                                        <p:attrNameLst>
                                          <p:attrName>ppt_x</p:attrName>
                                        </p:attrNameLst>
                                      </p:cBhvr>
                                      <p:tavLst>
                                        <p:tav tm="0">
                                          <p:val>
                                            <p:strVal val="#ppt_x"/>
                                          </p:val>
                                        </p:tav>
                                        <p:tav tm="100000">
                                          <p:val>
                                            <p:strVal val="#ppt_x"/>
                                          </p:val>
                                        </p:tav>
                                      </p:tavLst>
                                    </p:anim>
                                    <p:anim calcmode="lin" valueType="num">
                                      <p:cBhvr additive="base">
                                        <p:cTn id="252" dur="500" fill="hold"/>
                                        <p:tgtEl>
                                          <p:spTgt spid="73"/>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79"/>
                                        </p:tgtEl>
                                        <p:attrNameLst>
                                          <p:attrName>style.visibility</p:attrName>
                                        </p:attrNameLst>
                                      </p:cBhvr>
                                      <p:to>
                                        <p:strVal val="visible"/>
                                      </p:to>
                                    </p:set>
                                    <p:anim calcmode="lin" valueType="num">
                                      <p:cBhvr additive="base">
                                        <p:cTn id="255" dur="500" fill="hold"/>
                                        <p:tgtEl>
                                          <p:spTgt spid="79"/>
                                        </p:tgtEl>
                                        <p:attrNameLst>
                                          <p:attrName>ppt_x</p:attrName>
                                        </p:attrNameLst>
                                      </p:cBhvr>
                                      <p:tavLst>
                                        <p:tav tm="0">
                                          <p:val>
                                            <p:strVal val="#ppt_x"/>
                                          </p:val>
                                        </p:tav>
                                        <p:tav tm="100000">
                                          <p:val>
                                            <p:strVal val="#ppt_x"/>
                                          </p:val>
                                        </p:tav>
                                      </p:tavLst>
                                    </p:anim>
                                    <p:anim calcmode="lin" valueType="num">
                                      <p:cBhvr additive="base">
                                        <p:cTn id="256" dur="500" fill="hold"/>
                                        <p:tgtEl>
                                          <p:spTgt spid="79"/>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74"/>
                                        </p:tgtEl>
                                        <p:attrNameLst>
                                          <p:attrName>style.visibility</p:attrName>
                                        </p:attrNameLst>
                                      </p:cBhvr>
                                      <p:to>
                                        <p:strVal val="visible"/>
                                      </p:to>
                                    </p:set>
                                    <p:anim calcmode="lin" valueType="num">
                                      <p:cBhvr additive="base">
                                        <p:cTn id="259" dur="500" fill="hold"/>
                                        <p:tgtEl>
                                          <p:spTgt spid="74"/>
                                        </p:tgtEl>
                                        <p:attrNameLst>
                                          <p:attrName>ppt_x</p:attrName>
                                        </p:attrNameLst>
                                      </p:cBhvr>
                                      <p:tavLst>
                                        <p:tav tm="0">
                                          <p:val>
                                            <p:strVal val="#ppt_x"/>
                                          </p:val>
                                        </p:tav>
                                        <p:tav tm="100000">
                                          <p:val>
                                            <p:strVal val="#ppt_x"/>
                                          </p:val>
                                        </p:tav>
                                      </p:tavLst>
                                    </p:anim>
                                    <p:anim calcmode="lin" valueType="num">
                                      <p:cBhvr additive="base">
                                        <p:cTn id="260" dur="500" fill="hold"/>
                                        <p:tgtEl>
                                          <p:spTgt spid="74"/>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80"/>
                                        </p:tgtEl>
                                        <p:attrNameLst>
                                          <p:attrName>style.visibility</p:attrName>
                                        </p:attrNameLst>
                                      </p:cBhvr>
                                      <p:to>
                                        <p:strVal val="visible"/>
                                      </p:to>
                                    </p:set>
                                    <p:anim calcmode="lin" valueType="num">
                                      <p:cBhvr additive="base">
                                        <p:cTn id="263" dur="500" fill="hold"/>
                                        <p:tgtEl>
                                          <p:spTgt spid="80"/>
                                        </p:tgtEl>
                                        <p:attrNameLst>
                                          <p:attrName>ppt_x</p:attrName>
                                        </p:attrNameLst>
                                      </p:cBhvr>
                                      <p:tavLst>
                                        <p:tav tm="0">
                                          <p:val>
                                            <p:strVal val="#ppt_x"/>
                                          </p:val>
                                        </p:tav>
                                        <p:tav tm="100000">
                                          <p:val>
                                            <p:strVal val="#ppt_x"/>
                                          </p:val>
                                        </p:tav>
                                      </p:tavLst>
                                    </p:anim>
                                    <p:anim calcmode="lin" valueType="num">
                                      <p:cBhvr additive="base">
                                        <p:cTn id="264" dur="500" fill="hold"/>
                                        <p:tgtEl>
                                          <p:spTgt spid="80"/>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75"/>
                                        </p:tgtEl>
                                        <p:attrNameLst>
                                          <p:attrName>style.visibility</p:attrName>
                                        </p:attrNameLst>
                                      </p:cBhvr>
                                      <p:to>
                                        <p:strVal val="visible"/>
                                      </p:to>
                                    </p:set>
                                    <p:anim calcmode="lin" valueType="num">
                                      <p:cBhvr additive="base">
                                        <p:cTn id="267" dur="500" fill="hold"/>
                                        <p:tgtEl>
                                          <p:spTgt spid="75"/>
                                        </p:tgtEl>
                                        <p:attrNameLst>
                                          <p:attrName>ppt_x</p:attrName>
                                        </p:attrNameLst>
                                      </p:cBhvr>
                                      <p:tavLst>
                                        <p:tav tm="0">
                                          <p:val>
                                            <p:strVal val="#ppt_x"/>
                                          </p:val>
                                        </p:tav>
                                        <p:tav tm="100000">
                                          <p:val>
                                            <p:strVal val="#ppt_x"/>
                                          </p:val>
                                        </p:tav>
                                      </p:tavLst>
                                    </p:anim>
                                    <p:anim calcmode="lin" valueType="num">
                                      <p:cBhvr additive="base">
                                        <p:cTn id="268" dur="500" fill="hold"/>
                                        <p:tgtEl>
                                          <p:spTgt spid="75"/>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81"/>
                                        </p:tgtEl>
                                        <p:attrNameLst>
                                          <p:attrName>style.visibility</p:attrName>
                                        </p:attrNameLst>
                                      </p:cBhvr>
                                      <p:to>
                                        <p:strVal val="visible"/>
                                      </p:to>
                                    </p:set>
                                    <p:anim calcmode="lin" valueType="num">
                                      <p:cBhvr additive="base">
                                        <p:cTn id="271" dur="500" fill="hold"/>
                                        <p:tgtEl>
                                          <p:spTgt spid="81"/>
                                        </p:tgtEl>
                                        <p:attrNameLst>
                                          <p:attrName>ppt_x</p:attrName>
                                        </p:attrNameLst>
                                      </p:cBhvr>
                                      <p:tavLst>
                                        <p:tav tm="0">
                                          <p:val>
                                            <p:strVal val="#ppt_x"/>
                                          </p:val>
                                        </p:tav>
                                        <p:tav tm="100000">
                                          <p:val>
                                            <p:strVal val="#ppt_x"/>
                                          </p:val>
                                        </p:tav>
                                      </p:tavLst>
                                    </p:anim>
                                    <p:anim calcmode="lin" valueType="num">
                                      <p:cBhvr additive="base">
                                        <p:cTn id="272" dur="500" fill="hold"/>
                                        <p:tgtEl>
                                          <p:spTgt spid="81"/>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78"/>
                                        </p:tgtEl>
                                        <p:attrNameLst>
                                          <p:attrName>style.visibility</p:attrName>
                                        </p:attrNameLst>
                                      </p:cBhvr>
                                      <p:to>
                                        <p:strVal val="visible"/>
                                      </p:to>
                                    </p:set>
                                    <p:anim calcmode="lin" valueType="num">
                                      <p:cBhvr additive="base">
                                        <p:cTn id="275" dur="500" fill="hold"/>
                                        <p:tgtEl>
                                          <p:spTgt spid="78"/>
                                        </p:tgtEl>
                                        <p:attrNameLst>
                                          <p:attrName>ppt_x</p:attrName>
                                        </p:attrNameLst>
                                      </p:cBhvr>
                                      <p:tavLst>
                                        <p:tav tm="0">
                                          <p:val>
                                            <p:strVal val="#ppt_x"/>
                                          </p:val>
                                        </p:tav>
                                        <p:tav tm="100000">
                                          <p:val>
                                            <p:strVal val="#ppt_x"/>
                                          </p:val>
                                        </p:tav>
                                      </p:tavLst>
                                    </p:anim>
                                    <p:anim calcmode="lin" valueType="num">
                                      <p:cBhvr additive="base">
                                        <p:cTn id="276" dur="500" fill="hold"/>
                                        <p:tgtEl>
                                          <p:spTgt spid="78"/>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129"/>
                                        </p:tgtEl>
                                        <p:attrNameLst>
                                          <p:attrName>style.visibility</p:attrName>
                                        </p:attrNameLst>
                                      </p:cBhvr>
                                      <p:to>
                                        <p:strVal val="visible"/>
                                      </p:to>
                                    </p:set>
                                    <p:anim calcmode="lin" valueType="num">
                                      <p:cBhvr additive="base">
                                        <p:cTn id="279" dur="500" fill="hold"/>
                                        <p:tgtEl>
                                          <p:spTgt spid="129"/>
                                        </p:tgtEl>
                                        <p:attrNameLst>
                                          <p:attrName>ppt_x</p:attrName>
                                        </p:attrNameLst>
                                      </p:cBhvr>
                                      <p:tavLst>
                                        <p:tav tm="0">
                                          <p:val>
                                            <p:strVal val="#ppt_x"/>
                                          </p:val>
                                        </p:tav>
                                        <p:tav tm="100000">
                                          <p:val>
                                            <p:strVal val="#ppt_x"/>
                                          </p:val>
                                        </p:tav>
                                      </p:tavLst>
                                    </p:anim>
                                    <p:anim calcmode="lin" valueType="num">
                                      <p:cBhvr additive="base">
                                        <p:cTn id="280"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42" presetClass="entr" presetSubtype="0" fill="hold" nodeType="clickEffect">
                                  <p:stCondLst>
                                    <p:cond delay="0"/>
                                  </p:stCondLst>
                                  <p:childTnLst>
                                    <p:set>
                                      <p:cBhvr>
                                        <p:cTn id="284" dur="1" fill="hold">
                                          <p:stCondLst>
                                            <p:cond delay="0"/>
                                          </p:stCondLst>
                                        </p:cTn>
                                        <p:tgtEl>
                                          <p:spTgt spid="86"/>
                                        </p:tgtEl>
                                        <p:attrNameLst>
                                          <p:attrName>style.visibility</p:attrName>
                                        </p:attrNameLst>
                                      </p:cBhvr>
                                      <p:to>
                                        <p:strVal val="visible"/>
                                      </p:to>
                                    </p:set>
                                    <p:animEffect transition="in" filter="fade">
                                      <p:cBhvr>
                                        <p:cTn id="285" dur="1000"/>
                                        <p:tgtEl>
                                          <p:spTgt spid="86"/>
                                        </p:tgtEl>
                                      </p:cBhvr>
                                    </p:animEffect>
                                    <p:anim calcmode="lin" valueType="num">
                                      <p:cBhvr>
                                        <p:cTn id="286" dur="1000" fill="hold"/>
                                        <p:tgtEl>
                                          <p:spTgt spid="86"/>
                                        </p:tgtEl>
                                        <p:attrNameLst>
                                          <p:attrName>ppt_x</p:attrName>
                                        </p:attrNameLst>
                                      </p:cBhvr>
                                      <p:tavLst>
                                        <p:tav tm="0">
                                          <p:val>
                                            <p:strVal val="#ppt_x"/>
                                          </p:val>
                                        </p:tav>
                                        <p:tav tm="100000">
                                          <p:val>
                                            <p:strVal val="#ppt_x"/>
                                          </p:val>
                                        </p:tav>
                                      </p:tavLst>
                                    </p:anim>
                                    <p:anim calcmode="lin" valueType="num">
                                      <p:cBhvr>
                                        <p:cTn id="287" dur="1000" fill="hold"/>
                                        <p:tgtEl>
                                          <p:spTgt spid="86"/>
                                        </p:tgtEl>
                                        <p:attrNameLst>
                                          <p:attrName>ppt_y</p:attrName>
                                        </p:attrNameLst>
                                      </p:cBhvr>
                                      <p:tavLst>
                                        <p:tav tm="0">
                                          <p:val>
                                            <p:strVal val="#ppt_y+.1"/>
                                          </p:val>
                                        </p:tav>
                                        <p:tav tm="100000">
                                          <p:val>
                                            <p:strVal val="#ppt_y"/>
                                          </p:val>
                                        </p:tav>
                                      </p:tavLst>
                                    </p:anim>
                                  </p:childTnLst>
                                </p:cTn>
                              </p:par>
                              <p:par>
                                <p:cTn id="288" presetID="42" presetClass="entr" presetSubtype="0" fill="hold" nodeType="withEffect">
                                  <p:stCondLst>
                                    <p:cond delay="0"/>
                                  </p:stCondLst>
                                  <p:childTnLst>
                                    <p:set>
                                      <p:cBhvr>
                                        <p:cTn id="289" dur="1" fill="hold">
                                          <p:stCondLst>
                                            <p:cond delay="0"/>
                                          </p:stCondLst>
                                        </p:cTn>
                                        <p:tgtEl>
                                          <p:spTgt spid="87"/>
                                        </p:tgtEl>
                                        <p:attrNameLst>
                                          <p:attrName>style.visibility</p:attrName>
                                        </p:attrNameLst>
                                      </p:cBhvr>
                                      <p:to>
                                        <p:strVal val="visible"/>
                                      </p:to>
                                    </p:set>
                                    <p:animEffect transition="in" filter="fade">
                                      <p:cBhvr>
                                        <p:cTn id="290" dur="1000"/>
                                        <p:tgtEl>
                                          <p:spTgt spid="87"/>
                                        </p:tgtEl>
                                      </p:cBhvr>
                                    </p:animEffect>
                                    <p:anim calcmode="lin" valueType="num">
                                      <p:cBhvr>
                                        <p:cTn id="291" dur="1000" fill="hold"/>
                                        <p:tgtEl>
                                          <p:spTgt spid="87"/>
                                        </p:tgtEl>
                                        <p:attrNameLst>
                                          <p:attrName>ppt_x</p:attrName>
                                        </p:attrNameLst>
                                      </p:cBhvr>
                                      <p:tavLst>
                                        <p:tav tm="0">
                                          <p:val>
                                            <p:strVal val="#ppt_x"/>
                                          </p:val>
                                        </p:tav>
                                        <p:tav tm="100000">
                                          <p:val>
                                            <p:strVal val="#ppt_x"/>
                                          </p:val>
                                        </p:tav>
                                      </p:tavLst>
                                    </p:anim>
                                    <p:anim calcmode="lin" valueType="num">
                                      <p:cBhvr>
                                        <p:cTn id="292" dur="1000" fill="hold"/>
                                        <p:tgtEl>
                                          <p:spTgt spid="87"/>
                                        </p:tgtEl>
                                        <p:attrNameLst>
                                          <p:attrName>ppt_y</p:attrName>
                                        </p:attrNameLst>
                                      </p:cBhvr>
                                      <p:tavLst>
                                        <p:tav tm="0">
                                          <p:val>
                                            <p:strVal val="#ppt_y+.1"/>
                                          </p:val>
                                        </p:tav>
                                        <p:tav tm="100000">
                                          <p:val>
                                            <p:strVal val="#ppt_y"/>
                                          </p:val>
                                        </p:tav>
                                      </p:tavLst>
                                    </p:anim>
                                  </p:childTnLst>
                                </p:cTn>
                              </p:par>
                              <p:par>
                                <p:cTn id="293" presetID="42" presetClass="entr" presetSubtype="0" fill="hold" nodeType="withEffect">
                                  <p:stCondLst>
                                    <p:cond delay="0"/>
                                  </p:stCondLst>
                                  <p:childTnLst>
                                    <p:set>
                                      <p:cBhvr>
                                        <p:cTn id="294" dur="1" fill="hold">
                                          <p:stCondLst>
                                            <p:cond delay="0"/>
                                          </p:stCondLst>
                                        </p:cTn>
                                        <p:tgtEl>
                                          <p:spTgt spid="88"/>
                                        </p:tgtEl>
                                        <p:attrNameLst>
                                          <p:attrName>style.visibility</p:attrName>
                                        </p:attrNameLst>
                                      </p:cBhvr>
                                      <p:to>
                                        <p:strVal val="visible"/>
                                      </p:to>
                                    </p:set>
                                    <p:animEffect transition="in" filter="fade">
                                      <p:cBhvr>
                                        <p:cTn id="295" dur="1000"/>
                                        <p:tgtEl>
                                          <p:spTgt spid="88"/>
                                        </p:tgtEl>
                                      </p:cBhvr>
                                    </p:animEffect>
                                    <p:anim calcmode="lin" valueType="num">
                                      <p:cBhvr>
                                        <p:cTn id="296" dur="1000" fill="hold"/>
                                        <p:tgtEl>
                                          <p:spTgt spid="88"/>
                                        </p:tgtEl>
                                        <p:attrNameLst>
                                          <p:attrName>ppt_x</p:attrName>
                                        </p:attrNameLst>
                                      </p:cBhvr>
                                      <p:tavLst>
                                        <p:tav tm="0">
                                          <p:val>
                                            <p:strVal val="#ppt_x"/>
                                          </p:val>
                                        </p:tav>
                                        <p:tav tm="100000">
                                          <p:val>
                                            <p:strVal val="#ppt_x"/>
                                          </p:val>
                                        </p:tav>
                                      </p:tavLst>
                                    </p:anim>
                                    <p:anim calcmode="lin" valueType="num">
                                      <p:cBhvr>
                                        <p:cTn id="297" dur="1000" fill="hold"/>
                                        <p:tgtEl>
                                          <p:spTgt spid="88"/>
                                        </p:tgtEl>
                                        <p:attrNameLst>
                                          <p:attrName>ppt_y</p:attrName>
                                        </p:attrNameLst>
                                      </p:cBhvr>
                                      <p:tavLst>
                                        <p:tav tm="0">
                                          <p:val>
                                            <p:strVal val="#ppt_y+.1"/>
                                          </p:val>
                                        </p:tav>
                                        <p:tav tm="100000">
                                          <p:val>
                                            <p:strVal val="#ppt_y"/>
                                          </p:val>
                                        </p:tav>
                                      </p:tavLst>
                                    </p:anim>
                                  </p:childTnLst>
                                </p:cTn>
                              </p:par>
                              <p:par>
                                <p:cTn id="298" presetID="42" presetClass="entr" presetSubtype="0" fill="hold" nodeType="withEffect">
                                  <p:stCondLst>
                                    <p:cond delay="0"/>
                                  </p:stCondLst>
                                  <p:childTnLst>
                                    <p:set>
                                      <p:cBhvr>
                                        <p:cTn id="299" dur="1" fill="hold">
                                          <p:stCondLst>
                                            <p:cond delay="0"/>
                                          </p:stCondLst>
                                        </p:cTn>
                                        <p:tgtEl>
                                          <p:spTgt spid="89"/>
                                        </p:tgtEl>
                                        <p:attrNameLst>
                                          <p:attrName>style.visibility</p:attrName>
                                        </p:attrNameLst>
                                      </p:cBhvr>
                                      <p:to>
                                        <p:strVal val="visible"/>
                                      </p:to>
                                    </p:set>
                                    <p:animEffect transition="in" filter="fade">
                                      <p:cBhvr>
                                        <p:cTn id="300" dur="1000"/>
                                        <p:tgtEl>
                                          <p:spTgt spid="89"/>
                                        </p:tgtEl>
                                      </p:cBhvr>
                                    </p:animEffect>
                                    <p:anim calcmode="lin" valueType="num">
                                      <p:cBhvr>
                                        <p:cTn id="301" dur="1000" fill="hold"/>
                                        <p:tgtEl>
                                          <p:spTgt spid="89"/>
                                        </p:tgtEl>
                                        <p:attrNameLst>
                                          <p:attrName>ppt_x</p:attrName>
                                        </p:attrNameLst>
                                      </p:cBhvr>
                                      <p:tavLst>
                                        <p:tav tm="0">
                                          <p:val>
                                            <p:strVal val="#ppt_x"/>
                                          </p:val>
                                        </p:tav>
                                        <p:tav tm="100000">
                                          <p:val>
                                            <p:strVal val="#ppt_x"/>
                                          </p:val>
                                        </p:tav>
                                      </p:tavLst>
                                    </p:anim>
                                    <p:anim calcmode="lin" valueType="num">
                                      <p:cBhvr>
                                        <p:cTn id="302" dur="1000" fill="hold"/>
                                        <p:tgtEl>
                                          <p:spTgt spid="89"/>
                                        </p:tgtEl>
                                        <p:attrNameLst>
                                          <p:attrName>ppt_y</p:attrName>
                                        </p:attrNameLst>
                                      </p:cBhvr>
                                      <p:tavLst>
                                        <p:tav tm="0">
                                          <p:val>
                                            <p:strVal val="#ppt_y+.1"/>
                                          </p:val>
                                        </p:tav>
                                        <p:tav tm="100000">
                                          <p:val>
                                            <p:strVal val="#ppt_y"/>
                                          </p:val>
                                        </p:tav>
                                      </p:tavLst>
                                    </p:anim>
                                  </p:childTnLst>
                                </p:cTn>
                              </p:par>
                              <p:par>
                                <p:cTn id="303" presetID="42" presetClass="entr" presetSubtype="0" fill="hold" nodeType="withEffect">
                                  <p:stCondLst>
                                    <p:cond delay="0"/>
                                  </p:stCondLst>
                                  <p:childTnLst>
                                    <p:set>
                                      <p:cBhvr>
                                        <p:cTn id="304" dur="1" fill="hold">
                                          <p:stCondLst>
                                            <p:cond delay="0"/>
                                          </p:stCondLst>
                                        </p:cTn>
                                        <p:tgtEl>
                                          <p:spTgt spid="90"/>
                                        </p:tgtEl>
                                        <p:attrNameLst>
                                          <p:attrName>style.visibility</p:attrName>
                                        </p:attrNameLst>
                                      </p:cBhvr>
                                      <p:to>
                                        <p:strVal val="visible"/>
                                      </p:to>
                                    </p:set>
                                    <p:animEffect transition="in" filter="fade">
                                      <p:cBhvr>
                                        <p:cTn id="305" dur="1000"/>
                                        <p:tgtEl>
                                          <p:spTgt spid="90"/>
                                        </p:tgtEl>
                                      </p:cBhvr>
                                    </p:animEffect>
                                    <p:anim calcmode="lin" valueType="num">
                                      <p:cBhvr>
                                        <p:cTn id="306" dur="1000" fill="hold"/>
                                        <p:tgtEl>
                                          <p:spTgt spid="90"/>
                                        </p:tgtEl>
                                        <p:attrNameLst>
                                          <p:attrName>ppt_x</p:attrName>
                                        </p:attrNameLst>
                                      </p:cBhvr>
                                      <p:tavLst>
                                        <p:tav tm="0">
                                          <p:val>
                                            <p:strVal val="#ppt_x"/>
                                          </p:val>
                                        </p:tav>
                                        <p:tav tm="100000">
                                          <p:val>
                                            <p:strVal val="#ppt_x"/>
                                          </p:val>
                                        </p:tav>
                                      </p:tavLst>
                                    </p:anim>
                                    <p:anim calcmode="lin" valueType="num">
                                      <p:cBhvr>
                                        <p:cTn id="307" dur="1000" fill="hold"/>
                                        <p:tgtEl>
                                          <p:spTgt spid="90"/>
                                        </p:tgtEl>
                                        <p:attrNameLst>
                                          <p:attrName>ppt_y</p:attrName>
                                        </p:attrNameLst>
                                      </p:cBhvr>
                                      <p:tavLst>
                                        <p:tav tm="0">
                                          <p:val>
                                            <p:strVal val="#ppt_y+.1"/>
                                          </p:val>
                                        </p:tav>
                                        <p:tav tm="100000">
                                          <p:val>
                                            <p:strVal val="#ppt_y"/>
                                          </p:val>
                                        </p:tav>
                                      </p:tavLst>
                                    </p:anim>
                                  </p:childTnLst>
                                </p:cTn>
                              </p:par>
                              <p:par>
                                <p:cTn id="308" presetID="42" presetClass="entr" presetSubtype="0" fill="hold" nodeType="withEffect">
                                  <p:stCondLst>
                                    <p:cond delay="0"/>
                                  </p:stCondLst>
                                  <p:childTnLst>
                                    <p:set>
                                      <p:cBhvr>
                                        <p:cTn id="309" dur="1" fill="hold">
                                          <p:stCondLst>
                                            <p:cond delay="0"/>
                                          </p:stCondLst>
                                        </p:cTn>
                                        <p:tgtEl>
                                          <p:spTgt spid="91"/>
                                        </p:tgtEl>
                                        <p:attrNameLst>
                                          <p:attrName>style.visibility</p:attrName>
                                        </p:attrNameLst>
                                      </p:cBhvr>
                                      <p:to>
                                        <p:strVal val="visible"/>
                                      </p:to>
                                    </p:set>
                                    <p:animEffect transition="in" filter="fade">
                                      <p:cBhvr>
                                        <p:cTn id="310" dur="1000"/>
                                        <p:tgtEl>
                                          <p:spTgt spid="91"/>
                                        </p:tgtEl>
                                      </p:cBhvr>
                                    </p:animEffect>
                                    <p:anim calcmode="lin" valueType="num">
                                      <p:cBhvr>
                                        <p:cTn id="311" dur="1000" fill="hold"/>
                                        <p:tgtEl>
                                          <p:spTgt spid="91"/>
                                        </p:tgtEl>
                                        <p:attrNameLst>
                                          <p:attrName>ppt_x</p:attrName>
                                        </p:attrNameLst>
                                      </p:cBhvr>
                                      <p:tavLst>
                                        <p:tav tm="0">
                                          <p:val>
                                            <p:strVal val="#ppt_x"/>
                                          </p:val>
                                        </p:tav>
                                        <p:tav tm="100000">
                                          <p:val>
                                            <p:strVal val="#ppt_x"/>
                                          </p:val>
                                        </p:tav>
                                      </p:tavLst>
                                    </p:anim>
                                    <p:anim calcmode="lin" valueType="num">
                                      <p:cBhvr>
                                        <p:cTn id="312" dur="1000" fill="hold"/>
                                        <p:tgtEl>
                                          <p:spTgt spid="91"/>
                                        </p:tgtEl>
                                        <p:attrNameLst>
                                          <p:attrName>ppt_y</p:attrName>
                                        </p:attrNameLst>
                                      </p:cBhvr>
                                      <p:tavLst>
                                        <p:tav tm="0">
                                          <p:val>
                                            <p:strVal val="#ppt_y+.1"/>
                                          </p:val>
                                        </p:tav>
                                        <p:tav tm="100000">
                                          <p:val>
                                            <p:strVal val="#ppt_y"/>
                                          </p:val>
                                        </p:tav>
                                      </p:tavLst>
                                    </p:anim>
                                  </p:childTnLst>
                                </p:cTn>
                              </p:par>
                              <p:par>
                                <p:cTn id="313" presetID="42" presetClass="entr" presetSubtype="0" fill="hold" nodeType="withEffect">
                                  <p:stCondLst>
                                    <p:cond delay="0"/>
                                  </p:stCondLst>
                                  <p:childTnLst>
                                    <p:set>
                                      <p:cBhvr>
                                        <p:cTn id="314" dur="1" fill="hold">
                                          <p:stCondLst>
                                            <p:cond delay="0"/>
                                          </p:stCondLst>
                                        </p:cTn>
                                        <p:tgtEl>
                                          <p:spTgt spid="92"/>
                                        </p:tgtEl>
                                        <p:attrNameLst>
                                          <p:attrName>style.visibility</p:attrName>
                                        </p:attrNameLst>
                                      </p:cBhvr>
                                      <p:to>
                                        <p:strVal val="visible"/>
                                      </p:to>
                                    </p:set>
                                    <p:animEffect transition="in" filter="fade">
                                      <p:cBhvr>
                                        <p:cTn id="315" dur="1000"/>
                                        <p:tgtEl>
                                          <p:spTgt spid="92"/>
                                        </p:tgtEl>
                                      </p:cBhvr>
                                    </p:animEffect>
                                    <p:anim calcmode="lin" valueType="num">
                                      <p:cBhvr>
                                        <p:cTn id="316" dur="1000" fill="hold"/>
                                        <p:tgtEl>
                                          <p:spTgt spid="92"/>
                                        </p:tgtEl>
                                        <p:attrNameLst>
                                          <p:attrName>ppt_x</p:attrName>
                                        </p:attrNameLst>
                                      </p:cBhvr>
                                      <p:tavLst>
                                        <p:tav tm="0">
                                          <p:val>
                                            <p:strVal val="#ppt_x"/>
                                          </p:val>
                                        </p:tav>
                                        <p:tav tm="100000">
                                          <p:val>
                                            <p:strVal val="#ppt_x"/>
                                          </p:val>
                                        </p:tav>
                                      </p:tavLst>
                                    </p:anim>
                                    <p:anim calcmode="lin" valueType="num">
                                      <p:cBhvr>
                                        <p:cTn id="317" dur="1000" fill="hold"/>
                                        <p:tgtEl>
                                          <p:spTgt spid="92"/>
                                        </p:tgtEl>
                                        <p:attrNameLst>
                                          <p:attrName>ppt_y</p:attrName>
                                        </p:attrNameLst>
                                      </p:cBhvr>
                                      <p:tavLst>
                                        <p:tav tm="0">
                                          <p:val>
                                            <p:strVal val="#ppt_y+.1"/>
                                          </p:val>
                                        </p:tav>
                                        <p:tav tm="100000">
                                          <p:val>
                                            <p:strVal val="#ppt_y"/>
                                          </p:val>
                                        </p:tav>
                                      </p:tavLst>
                                    </p:anim>
                                  </p:childTnLst>
                                </p:cTn>
                              </p:par>
                              <p:par>
                                <p:cTn id="318" presetID="42" presetClass="entr" presetSubtype="0" fill="hold" nodeType="withEffect">
                                  <p:stCondLst>
                                    <p:cond delay="0"/>
                                  </p:stCondLst>
                                  <p:childTnLst>
                                    <p:set>
                                      <p:cBhvr>
                                        <p:cTn id="319" dur="1" fill="hold">
                                          <p:stCondLst>
                                            <p:cond delay="0"/>
                                          </p:stCondLst>
                                        </p:cTn>
                                        <p:tgtEl>
                                          <p:spTgt spid="93"/>
                                        </p:tgtEl>
                                        <p:attrNameLst>
                                          <p:attrName>style.visibility</p:attrName>
                                        </p:attrNameLst>
                                      </p:cBhvr>
                                      <p:to>
                                        <p:strVal val="visible"/>
                                      </p:to>
                                    </p:set>
                                    <p:animEffect transition="in" filter="fade">
                                      <p:cBhvr>
                                        <p:cTn id="320" dur="1000"/>
                                        <p:tgtEl>
                                          <p:spTgt spid="93"/>
                                        </p:tgtEl>
                                      </p:cBhvr>
                                    </p:animEffect>
                                    <p:anim calcmode="lin" valueType="num">
                                      <p:cBhvr>
                                        <p:cTn id="321" dur="1000" fill="hold"/>
                                        <p:tgtEl>
                                          <p:spTgt spid="93"/>
                                        </p:tgtEl>
                                        <p:attrNameLst>
                                          <p:attrName>ppt_x</p:attrName>
                                        </p:attrNameLst>
                                      </p:cBhvr>
                                      <p:tavLst>
                                        <p:tav tm="0">
                                          <p:val>
                                            <p:strVal val="#ppt_x"/>
                                          </p:val>
                                        </p:tav>
                                        <p:tav tm="100000">
                                          <p:val>
                                            <p:strVal val="#ppt_x"/>
                                          </p:val>
                                        </p:tav>
                                      </p:tavLst>
                                    </p:anim>
                                    <p:anim calcmode="lin" valueType="num">
                                      <p:cBhvr>
                                        <p:cTn id="322" dur="1000" fill="hold"/>
                                        <p:tgtEl>
                                          <p:spTgt spid="93"/>
                                        </p:tgtEl>
                                        <p:attrNameLst>
                                          <p:attrName>ppt_y</p:attrName>
                                        </p:attrNameLst>
                                      </p:cBhvr>
                                      <p:tavLst>
                                        <p:tav tm="0">
                                          <p:val>
                                            <p:strVal val="#ppt_y+.1"/>
                                          </p:val>
                                        </p:tav>
                                        <p:tav tm="100000">
                                          <p:val>
                                            <p:strVal val="#ppt_y"/>
                                          </p:val>
                                        </p:tav>
                                      </p:tavLst>
                                    </p:anim>
                                  </p:childTnLst>
                                </p:cTn>
                              </p:par>
                              <p:par>
                                <p:cTn id="323" presetID="42" presetClass="entr" presetSubtype="0" fill="hold" nodeType="withEffect">
                                  <p:stCondLst>
                                    <p:cond delay="0"/>
                                  </p:stCondLst>
                                  <p:childTnLst>
                                    <p:set>
                                      <p:cBhvr>
                                        <p:cTn id="324" dur="1" fill="hold">
                                          <p:stCondLst>
                                            <p:cond delay="0"/>
                                          </p:stCondLst>
                                        </p:cTn>
                                        <p:tgtEl>
                                          <p:spTgt spid="94"/>
                                        </p:tgtEl>
                                        <p:attrNameLst>
                                          <p:attrName>style.visibility</p:attrName>
                                        </p:attrNameLst>
                                      </p:cBhvr>
                                      <p:to>
                                        <p:strVal val="visible"/>
                                      </p:to>
                                    </p:set>
                                    <p:animEffect transition="in" filter="fade">
                                      <p:cBhvr>
                                        <p:cTn id="325" dur="1000"/>
                                        <p:tgtEl>
                                          <p:spTgt spid="94"/>
                                        </p:tgtEl>
                                      </p:cBhvr>
                                    </p:animEffect>
                                    <p:anim calcmode="lin" valueType="num">
                                      <p:cBhvr>
                                        <p:cTn id="326" dur="1000" fill="hold"/>
                                        <p:tgtEl>
                                          <p:spTgt spid="94"/>
                                        </p:tgtEl>
                                        <p:attrNameLst>
                                          <p:attrName>ppt_x</p:attrName>
                                        </p:attrNameLst>
                                      </p:cBhvr>
                                      <p:tavLst>
                                        <p:tav tm="0">
                                          <p:val>
                                            <p:strVal val="#ppt_x"/>
                                          </p:val>
                                        </p:tav>
                                        <p:tav tm="100000">
                                          <p:val>
                                            <p:strVal val="#ppt_x"/>
                                          </p:val>
                                        </p:tav>
                                      </p:tavLst>
                                    </p:anim>
                                    <p:anim calcmode="lin" valueType="num">
                                      <p:cBhvr>
                                        <p:cTn id="327" dur="1000" fill="hold"/>
                                        <p:tgtEl>
                                          <p:spTgt spid="94"/>
                                        </p:tgtEl>
                                        <p:attrNameLst>
                                          <p:attrName>ppt_y</p:attrName>
                                        </p:attrNameLst>
                                      </p:cBhvr>
                                      <p:tavLst>
                                        <p:tav tm="0">
                                          <p:val>
                                            <p:strVal val="#ppt_y+.1"/>
                                          </p:val>
                                        </p:tav>
                                        <p:tav tm="100000">
                                          <p:val>
                                            <p:strVal val="#ppt_y"/>
                                          </p:val>
                                        </p:tav>
                                      </p:tavLst>
                                    </p:anim>
                                  </p:childTnLst>
                                </p:cTn>
                              </p:par>
                              <p:par>
                                <p:cTn id="328" presetID="42" presetClass="entr" presetSubtype="0" fill="hold" nodeType="withEffect">
                                  <p:stCondLst>
                                    <p:cond delay="0"/>
                                  </p:stCondLst>
                                  <p:childTnLst>
                                    <p:set>
                                      <p:cBhvr>
                                        <p:cTn id="329" dur="1" fill="hold">
                                          <p:stCondLst>
                                            <p:cond delay="0"/>
                                          </p:stCondLst>
                                        </p:cTn>
                                        <p:tgtEl>
                                          <p:spTgt spid="95"/>
                                        </p:tgtEl>
                                        <p:attrNameLst>
                                          <p:attrName>style.visibility</p:attrName>
                                        </p:attrNameLst>
                                      </p:cBhvr>
                                      <p:to>
                                        <p:strVal val="visible"/>
                                      </p:to>
                                    </p:set>
                                    <p:animEffect transition="in" filter="fade">
                                      <p:cBhvr>
                                        <p:cTn id="330" dur="1000"/>
                                        <p:tgtEl>
                                          <p:spTgt spid="95"/>
                                        </p:tgtEl>
                                      </p:cBhvr>
                                    </p:animEffect>
                                    <p:anim calcmode="lin" valueType="num">
                                      <p:cBhvr>
                                        <p:cTn id="331" dur="1000" fill="hold"/>
                                        <p:tgtEl>
                                          <p:spTgt spid="95"/>
                                        </p:tgtEl>
                                        <p:attrNameLst>
                                          <p:attrName>ppt_x</p:attrName>
                                        </p:attrNameLst>
                                      </p:cBhvr>
                                      <p:tavLst>
                                        <p:tav tm="0">
                                          <p:val>
                                            <p:strVal val="#ppt_x"/>
                                          </p:val>
                                        </p:tav>
                                        <p:tav tm="100000">
                                          <p:val>
                                            <p:strVal val="#ppt_x"/>
                                          </p:val>
                                        </p:tav>
                                      </p:tavLst>
                                    </p:anim>
                                    <p:anim calcmode="lin" valueType="num">
                                      <p:cBhvr>
                                        <p:cTn id="332" dur="1000" fill="hold"/>
                                        <p:tgtEl>
                                          <p:spTgt spid="95"/>
                                        </p:tgtEl>
                                        <p:attrNameLst>
                                          <p:attrName>ppt_y</p:attrName>
                                        </p:attrNameLst>
                                      </p:cBhvr>
                                      <p:tavLst>
                                        <p:tav tm="0">
                                          <p:val>
                                            <p:strVal val="#ppt_y+.1"/>
                                          </p:val>
                                        </p:tav>
                                        <p:tav tm="100000">
                                          <p:val>
                                            <p:strVal val="#ppt_y"/>
                                          </p:val>
                                        </p:tav>
                                      </p:tavLst>
                                    </p:anim>
                                  </p:childTnLst>
                                </p:cTn>
                              </p:par>
                              <p:par>
                                <p:cTn id="333" presetID="42" presetClass="entr" presetSubtype="0" fill="hold" nodeType="withEffect">
                                  <p:stCondLst>
                                    <p:cond delay="0"/>
                                  </p:stCondLst>
                                  <p:childTnLst>
                                    <p:set>
                                      <p:cBhvr>
                                        <p:cTn id="334" dur="1" fill="hold">
                                          <p:stCondLst>
                                            <p:cond delay="0"/>
                                          </p:stCondLst>
                                        </p:cTn>
                                        <p:tgtEl>
                                          <p:spTgt spid="96"/>
                                        </p:tgtEl>
                                        <p:attrNameLst>
                                          <p:attrName>style.visibility</p:attrName>
                                        </p:attrNameLst>
                                      </p:cBhvr>
                                      <p:to>
                                        <p:strVal val="visible"/>
                                      </p:to>
                                    </p:set>
                                    <p:animEffect transition="in" filter="fade">
                                      <p:cBhvr>
                                        <p:cTn id="335" dur="1000"/>
                                        <p:tgtEl>
                                          <p:spTgt spid="96"/>
                                        </p:tgtEl>
                                      </p:cBhvr>
                                    </p:animEffect>
                                    <p:anim calcmode="lin" valueType="num">
                                      <p:cBhvr>
                                        <p:cTn id="336" dur="1000" fill="hold"/>
                                        <p:tgtEl>
                                          <p:spTgt spid="96"/>
                                        </p:tgtEl>
                                        <p:attrNameLst>
                                          <p:attrName>ppt_x</p:attrName>
                                        </p:attrNameLst>
                                      </p:cBhvr>
                                      <p:tavLst>
                                        <p:tav tm="0">
                                          <p:val>
                                            <p:strVal val="#ppt_x"/>
                                          </p:val>
                                        </p:tav>
                                        <p:tav tm="100000">
                                          <p:val>
                                            <p:strVal val="#ppt_x"/>
                                          </p:val>
                                        </p:tav>
                                      </p:tavLst>
                                    </p:anim>
                                    <p:anim calcmode="lin" valueType="num">
                                      <p:cBhvr>
                                        <p:cTn id="337" dur="1000" fill="hold"/>
                                        <p:tgtEl>
                                          <p:spTgt spid="96"/>
                                        </p:tgtEl>
                                        <p:attrNameLst>
                                          <p:attrName>ppt_y</p:attrName>
                                        </p:attrNameLst>
                                      </p:cBhvr>
                                      <p:tavLst>
                                        <p:tav tm="0">
                                          <p:val>
                                            <p:strVal val="#ppt_y+.1"/>
                                          </p:val>
                                        </p:tav>
                                        <p:tav tm="100000">
                                          <p:val>
                                            <p:strVal val="#ppt_y"/>
                                          </p:val>
                                        </p:tav>
                                      </p:tavLst>
                                    </p:anim>
                                  </p:childTnLst>
                                </p:cTn>
                              </p:par>
                              <p:par>
                                <p:cTn id="338" presetID="42" presetClass="entr" presetSubtype="0" fill="hold" nodeType="withEffect">
                                  <p:stCondLst>
                                    <p:cond delay="0"/>
                                  </p:stCondLst>
                                  <p:childTnLst>
                                    <p:set>
                                      <p:cBhvr>
                                        <p:cTn id="339" dur="1" fill="hold">
                                          <p:stCondLst>
                                            <p:cond delay="0"/>
                                          </p:stCondLst>
                                        </p:cTn>
                                        <p:tgtEl>
                                          <p:spTgt spid="97"/>
                                        </p:tgtEl>
                                        <p:attrNameLst>
                                          <p:attrName>style.visibility</p:attrName>
                                        </p:attrNameLst>
                                      </p:cBhvr>
                                      <p:to>
                                        <p:strVal val="visible"/>
                                      </p:to>
                                    </p:set>
                                    <p:animEffect transition="in" filter="fade">
                                      <p:cBhvr>
                                        <p:cTn id="340" dur="1000"/>
                                        <p:tgtEl>
                                          <p:spTgt spid="97"/>
                                        </p:tgtEl>
                                      </p:cBhvr>
                                    </p:animEffect>
                                    <p:anim calcmode="lin" valueType="num">
                                      <p:cBhvr>
                                        <p:cTn id="341" dur="1000" fill="hold"/>
                                        <p:tgtEl>
                                          <p:spTgt spid="97"/>
                                        </p:tgtEl>
                                        <p:attrNameLst>
                                          <p:attrName>ppt_x</p:attrName>
                                        </p:attrNameLst>
                                      </p:cBhvr>
                                      <p:tavLst>
                                        <p:tav tm="0">
                                          <p:val>
                                            <p:strVal val="#ppt_x"/>
                                          </p:val>
                                        </p:tav>
                                        <p:tav tm="100000">
                                          <p:val>
                                            <p:strVal val="#ppt_x"/>
                                          </p:val>
                                        </p:tav>
                                      </p:tavLst>
                                    </p:anim>
                                    <p:anim calcmode="lin" valueType="num">
                                      <p:cBhvr>
                                        <p:cTn id="342" dur="1000" fill="hold"/>
                                        <p:tgtEl>
                                          <p:spTgt spid="97"/>
                                        </p:tgtEl>
                                        <p:attrNameLst>
                                          <p:attrName>ppt_y</p:attrName>
                                        </p:attrNameLst>
                                      </p:cBhvr>
                                      <p:tavLst>
                                        <p:tav tm="0">
                                          <p:val>
                                            <p:strVal val="#ppt_y+.1"/>
                                          </p:val>
                                        </p:tav>
                                        <p:tav tm="100000">
                                          <p:val>
                                            <p:strVal val="#ppt_y"/>
                                          </p:val>
                                        </p:tav>
                                      </p:tavLst>
                                    </p:anim>
                                  </p:childTnLst>
                                </p:cTn>
                              </p:par>
                              <p:par>
                                <p:cTn id="343" presetID="42" presetClass="entr" presetSubtype="0" fill="hold" nodeType="withEffect">
                                  <p:stCondLst>
                                    <p:cond delay="0"/>
                                  </p:stCondLst>
                                  <p:childTnLst>
                                    <p:set>
                                      <p:cBhvr>
                                        <p:cTn id="344" dur="1" fill="hold">
                                          <p:stCondLst>
                                            <p:cond delay="0"/>
                                          </p:stCondLst>
                                        </p:cTn>
                                        <p:tgtEl>
                                          <p:spTgt spid="98"/>
                                        </p:tgtEl>
                                        <p:attrNameLst>
                                          <p:attrName>style.visibility</p:attrName>
                                        </p:attrNameLst>
                                      </p:cBhvr>
                                      <p:to>
                                        <p:strVal val="visible"/>
                                      </p:to>
                                    </p:set>
                                    <p:animEffect transition="in" filter="fade">
                                      <p:cBhvr>
                                        <p:cTn id="345" dur="1000"/>
                                        <p:tgtEl>
                                          <p:spTgt spid="98"/>
                                        </p:tgtEl>
                                      </p:cBhvr>
                                    </p:animEffect>
                                    <p:anim calcmode="lin" valueType="num">
                                      <p:cBhvr>
                                        <p:cTn id="346" dur="1000" fill="hold"/>
                                        <p:tgtEl>
                                          <p:spTgt spid="98"/>
                                        </p:tgtEl>
                                        <p:attrNameLst>
                                          <p:attrName>ppt_x</p:attrName>
                                        </p:attrNameLst>
                                      </p:cBhvr>
                                      <p:tavLst>
                                        <p:tav tm="0">
                                          <p:val>
                                            <p:strVal val="#ppt_x"/>
                                          </p:val>
                                        </p:tav>
                                        <p:tav tm="100000">
                                          <p:val>
                                            <p:strVal val="#ppt_x"/>
                                          </p:val>
                                        </p:tav>
                                      </p:tavLst>
                                    </p:anim>
                                    <p:anim calcmode="lin" valueType="num">
                                      <p:cBhvr>
                                        <p:cTn id="347" dur="1000" fill="hold"/>
                                        <p:tgtEl>
                                          <p:spTgt spid="98"/>
                                        </p:tgtEl>
                                        <p:attrNameLst>
                                          <p:attrName>ppt_y</p:attrName>
                                        </p:attrNameLst>
                                      </p:cBhvr>
                                      <p:tavLst>
                                        <p:tav tm="0">
                                          <p:val>
                                            <p:strVal val="#ppt_y+.1"/>
                                          </p:val>
                                        </p:tav>
                                        <p:tav tm="100000">
                                          <p:val>
                                            <p:strVal val="#ppt_y"/>
                                          </p:val>
                                        </p:tav>
                                      </p:tavLst>
                                    </p:anim>
                                  </p:childTnLst>
                                </p:cTn>
                              </p:par>
                              <p:par>
                                <p:cTn id="348" presetID="42" presetClass="entr" presetSubtype="0" fill="hold" nodeType="withEffect">
                                  <p:stCondLst>
                                    <p:cond delay="0"/>
                                  </p:stCondLst>
                                  <p:childTnLst>
                                    <p:set>
                                      <p:cBhvr>
                                        <p:cTn id="349" dur="1" fill="hold">
                                          <p:stCondLst>
                                            <p:cond delay="0"/>
                                          </p:stCondLst>
                                        </p:cTn>
                                        <p:tgtEl>
                                          <p:spTgt spid="99"/>
                                        </p:tgtEl>
                                        <p:attrNameLst>
                                          <p:attrName>style.visibility</p:attrName>
                                        </p:attrNameLst>
                                      </p:cBhvr>
                                      <p:to>
                                        <p:strVal val="visible"/>
                                      </p:to>
                                    </p:set>
                                    <p:animEffect transition="in" filter="fade">
                                      <p:cBhvr>
                                        <p:cTn id="350" dur="1000"/>
                                        <p:tgtEl>
                                          <p:spTgt spid="99"/>
                                        </p:tgtEl>
                                      </p:cBhvr>
                                    </p:animEffect>
                                    <p:anim calcmode="lin" valueType="num">
                                      <p:cBhvr>
                                        <p:cTn id="351" dur="1000" fill="hold"/>
                                        <p:tgtEl>
                                          <p:spTgt spid="99"/>
                                        </p:tgtEl>
                                        <p:attrNameLst>
                                          <p:attrName>ppt_x</p:attrName>
                                        </p:attrNameLst>
                                      </p:cBhvr>
                                      <p:tavLst>
                                        <p:tav tm="0">
                                          <p:val>
                                            <p:strVal val="#ppt_x"/>
                                          </p:val>
                                        </p:tav>
                                        <p:tav tm="100000">
                                          <p:val>
                                            <p:strVal val="#ppt_x"/>
                                          </p:val>
                                        </p:tav>
                                      </p:tavLst>
                                    </p:anim>
                                    <p:anim calcmode="lin" valueType="num">
                                      <p:cBhvr>
                                        <p:cTn id="352" dur="1000" fill="hold"/>
                                        <p:tgtEl>
                                          <p:spTgt spid="99"/>
                                        </p:tgtEl>
                                        <p:attrNameLst>
                                          <p:attrName>ppt_y</p:attrName>
                                        </p:attrNameLst>
                                      </p:cBhvr>
                                      <p:tavLst>
                                        <p:tav tm="0">
                                          <p:val>
                                            <p:strVal val="#ppt_y+.1"/>
                                          </p:val>
                                        </p:tav>
                                        <p:tav tm="100000">
                                          <p:val>
                                            <p:strVal val="#ppt_y"/>
                                          </p:val>
                                        </p:tav>
                                      </p:tavLst>
                                    </p:anim>
                                  </p:childTnLst>
                                </p:cTn>
                              </p:par>
                              <p:par>
                                <p:cTn id="353" presetID="42" presetClass="entr" presetSubtype="0" fill="hold" nodeType="withEffect">
                                  <p:stCondLst>
                                    <p:cond delay="0"/>
                                  </p:stCondLst>
                                  <p:childTnLst>
                                    <p:set>
                                      <p:cBhvr>
                                        <p:cTn id="354" dur="1" fill="hold">
                                          <p:stCondLst>
                                            <p:cond delay="0"/>
                                          </p:stCondLst>
                                        </p:cTn>
                                        <p:tgtEl>
                                          <p:spTgt spid="100"/>
                                        </p:tgtEl>
                                        <p:attrNameLst>
                                          <p:attrName>style.visibility</p:attrName>
                                        </p:attrNameLst>
                                      </p:cBhvr>
                                      <p:to>
                                        <p:strVal val="visible"/>
                                      </p:to>
                                    </p:set>
                                    <p:animEffect transition="in" filter="fade">
                                      <p:cBhvr>
                                        <p:cTn id="355" dur="1000"/>
                                        <p:tgtEl>
                                          <p:spTgt spid="100"/>
                                        </p:tgtEl>
                                      </p:cBhvr>
                                    </p:animEffect>
                                    <p:anim calcmode="lin" valueType="num">
                                      <p:cBhvr>
                                        <p:cTn id="356" dur="1000" fill="hold"/>
                                        <p:tgtEl>
                                          <p:spTgt spid="100"/>
                                        </p:tgtEl>
                                        <p:attrNameLst>
                                          <p:attrName>ppt_x</p:attrName>
                                        </p:attrNameLst>
                                      </p:cBhvr>
                                      <p:tavLst>
                                        <p:tav tm="0">
                                          <p:val>
                                            <p:strVal val="#ppt_x"/>
                                          </p:val>
                                        </p:tav>
                                        <p:tav tm="100000">
                                          <p:val>
                                            <p:strVal val="#ppt_x"/>
                                          </p:val>
                                        </p:tav>
                                      </p:tavLst>
                                    </p:anim>
                                    <p:anim calcmode="lin" valueType="num">
                                      <p:cBhvr>
                                        <p:cTn id="357" dur="1000" fill="hold"/>
                                        <p:tgtEl>
                                          <p:spTgt spid="100"/>
                                        </p:tgtEl>
                                        <p:attrNameLst>
                                          <p:attrName>ppt_y</p:attrName>
                                        </p:attrNameLst>
                                      </p:cBhvr>
                                      <p:tavLst>
                                        <p:tav tm="0">
                                          <p:val>
                                            <p:strVal val="#ppt_y+.1"/>
                                          </p:val>
                                        </p:tav>
                                        <p:tav tm="100000">
                                          <p:val>
                                            <p:strVal val="#ppt_y"/>
                                          </p:val>
                                        </p:tav>
                                      </p:tavLst>
                                    </p:anim>
                                  </p:childTnLst>
                                </p:cTn>
                              </p:par>
                              <p:par>
                                <p:cTn id="358" presetID="42" presetClass="entr" presetSubtype="0" fill="hold" nodeType="withEffect">
                                  <p:stCondLst>
                                    <p:cond delay="0"/>
                                  </p:stCondLst>
                                  <p:childTnLst>
                                    <p:set>
                                      <p:cBhvr>
                                        <p:cTn id="359" dur="1" fill="hold">
                                          <p:stCondLst>
                                            <p:cond delay="0"/>
                                          </p:stCondLst>
                                        </p:cTn>
                                        <p:tgtEl>
                                          <p:spTgt spid="101"/>
                                        </p:tgtEl>
                                        <p:attrNameLst>
                                          <p:attrName>style.visibility</p:attrName>
                                        </p:attrNameLst>
                                      </p:cBhvr>
                                      <p:to>
                                        <p:strVal val="visible"/>
                                      </p:to>
                                    </p:set>
                                    <p:animEffect transition="in" filter="fade">
                                      <p:cBhvr>
                                        <p:cTn id="360" dur="1000"/>
                                        <p:tgtEl>
                                          <p:spTgt spid="101"/>
                                        </p:tgtEl>
                                      </p:cBhvr>
                                    </p:animEffect>
                                    <p:anim calcmode="lin" valueType="num">
                                      <p:cBhvr>
                                        <p:cTn id="361" dur="1000" fill="hold"/>
                                        <p:tgtEl>
                                          <p:spTgt spid="101"/>
                                        </p:tgtEl>
                                        <p:attrNameLst>
                                          <p:attrName>ppt_x</p:attrName>
                                        </p:attrNameLst>
                                      </p:cBhvr>
                                      <p:tavLst>
                                        <p:tav tm="0">
                                          <p:val>
                                            <p:strVal val="#ppt_x"/>
                                          </p:val>
                                        </p:tav>
                                        <p:tav tm="100000">
                                          <p:val>
                                            <p:strVal val="#ppt_x"/>
                                          </p:val>
                                        </p:tav>
                                      </p:tavLst>
                                    </p:anim>
                                    <p:anim calcmode="lin" valueType="num">
                                      <p:cBhvr>
                                        <p:cTn id="362" dur="1000" fill="hold"/>
                                        <p:tgtEl>
                                          <p:spTgt spid="101"/>
                                        </p:tgtEl>
                                        <p:attrNameLst>
                                          <p:attrName>ppt_y</p:attrName>
                                        </p:attrNameLst>
                                      </p:cBhvr>
                                      <p:tavLst>
                                        <p:tav tm="0">
                                          <p:val>
                                            <p:strVal val="#ppt_y+.1"/>
                                          </p:val>
                                        </p:tav>
                                        <p:tav tm="100000">
                                          <p:val>
                                            <p:strVal val="#ppt_y"/>
                                          </p:val>
                                        </p:tav>
                                      </p:tavLst>
                                    </p:anim>
                                  </p:childTnLst>
                                </p:cTn>
                              </p:par>
                              <p:par>
                                <p:cTn id="363" presetID="42" presetClass="entr" presetSubtype="0" fill="hold" nodeType="withEffect">
                                  <p:stCondLst>
                                    <p:cond delay="0"/>
                                  </p:stCondLst>
                                  <p:childTnLst>
                                    <p:set>
                                      <p:cBhvr>
                                        <p:cTn id="364" dur="1" fill="hold">
                                          <p:stCondLst>
                                            <p:cond delay="0"/>
                                          </p:stCondLst>
                                        </p:cTn>
                                        <p:tgtEl>
                                          <p:spTgt spid="102"/>
                                        </p:tgtEl>
                                        <p:attrNameLst>
                                          <p:attrName>style.visibility</p:attrName>
                                        </p:attrNameLst>
                                      </p:cBhvr>
                                      <p:to>
                                        <p:strVal val="visible"/>
                                      </p:to>
                                    </p:set>
                                    <p:animEffect transition="in" filter="fade">
                                      <p:cBhvr>
                                        <p:cTn id="365" dur="1000"/>
                                        <p:tgtEl>
                                          <p:spTgt spid="102"/>
                                        </p:tgtEl>
                                      </p:cBhvr>
                                    </p:animEffect>
                                    <p:anim calcmode="lin" valueType="num">
                                      <p:cBhvr>
                                        <p:cTn id="366" dur="1000" fill="hold"/>
                                        <p:tgtEl>
                                          <p:spTgt spid="102"/>
                                        </p:tgtEl>
                                        <p:attrNameLst>
                                          <p:attrName>ppt_x</p:attrName>
                                        </p:attrNameLst>
                                      </p:cBhvr>
                                      <p:tavLst>
                                        <p:tav tm="0">
                                          <p:val>
                                            <p:strVal val="#ppt_x"/>
                                          </p:val>
                                        </p:tav>
                                        <p:tav tm="100000">
                                          <p:val>
                                            <p:strVal val="#ppt_x"/>
                                          </p:val>
                                        </p:tav>
                                      </p:tavLst>
                                    </p:anim>
                                    <p:anim calcmode="lin" valueType="num">
                                      <p:cBhvr>
                                        <p:cTn id="367" dur="1000" fill="hold"/>
                                        <p:tgtEl>
                                          <p:spTgt spid="102"/>
                                        </p:tgtEl>
                                        <p:attrNameLst>
                                          <p:attrName>ppt_y</p:attrName>
                                        </p:attrNameLst>
                                      </p:cBhvr>
                                      <p:tavLst>
                                        <p:tav tm="0">
                                          <p:val>
                                            <p:strVal val="#ppt_y+.1"/>
                                          </p:val>
                                        </p:tav>
                                        <p:tav tm="100000">
                                          <p:val>
                                            <p:strVal val="#ppt_y"/>
                                          </p:val>
                                        </p:tav>
                                      </p:tavLst>
                                    </p:anim>
                                  </p:childTnLst>
                                </p:cTn>
                              </p:par>
                              <p:par>
                                <p:cTn id="368" presetID="42" presetClass="entr" presetSubtype="0" fill="hold" nodeType="withEffect">
                                  <p:stCondLst>
                                    <p:cond delay="0"/>
                                  </p:stCondLst>
                                  <p:childTnLst>
                                    <p:set>
                                      <p:cBhvr>
                                        <p:cTn id="369" dur="1" fill="hold">
                                          <p:stCondLst>
                                            <p:cond delay="0"/>
                                          </p:stCondLst>
                                        </p:cTn>
                                        <p:tgtEl>
                                          <p:spTgt spid="103"/>
                                        </p:tgtEl>
                                        <p:attrNameLst>
                                          <p:attrName>style.visibility</p:attrName>
                                        </p:attrNameLst>
                                      </p:cBhvr>
                                      <p:to>
                                        <p:strVal val="visible"/>
                                      </p:to>
                                    </p:set>
                                    <p:animEffect transition="in" filter="fade">
                                      <p:cBhvr>
                                        <p:cTn id="370" dur="1000"/>
                                        <p:tgtEl>
                                          <p:spTgt spid="103"/>
                                        </p:tgtEl>
                                      </p:cBhvr>
                                    </p:animEffect>
                                    <p:anim calcmode="lin" valueType="num">
                                      <p:cBhvr>
                                        <p:cTn id="371" dur="1000" fill="hold"/>
                                        <p:tgtEl>
                                          <p:spTgt spid="103"/>
                                        </p:tgtEl>
                                        <p:attrNameLst>
                                          <p:attrName>ppt_x</p:attrName>
                                        </p:attrNameLst>
                                      </p:cBhvr>
                                      <p:tavLst>
                                        <p:tav tm="0">
                                          <p:val>
                                            <p:strVal val="#ppt_x"/>
                                          </p:val>
                                        </p:tav>
                                        <p:tav tm="100000">
                                          <p:val>
                                            <p:strVal val="#ppt_x"/>
                                          </p:val>
                                        </p:tav>
                                      </p:tavLst>
                                    </p:anim>
                                    <p:anim calcmode="lin" valueType="num">
                                      <p:cBhvr>
                                        <p:cTn id="372" dur="1000" fill="hold"/>
                                        <p:tgtEl>
                                          <p:spTgt spid="103"/>
                                        </p:tgtEl>
                                        <p:attrNameLst>
                                          <p:attrName>ppt_y</p:attrName>
                                        </p:attrNameLst>
                                      </p:cBhvr>
                                      <p:tavLst>
                                        <p:tav tm="0">
                                          <p:val>
                                            <p:strVal val="#ppt_y+.1"/>
                                          </p:val>
                                        </p:tav>
                                        <p:tav tm="100000">
                                          <p:val>
                                            <p:strVal val="#ppt_y"/>
                                          </p:val>
                                        </p:tav>
                                      </p:tavLst>
                                    </p:anim>
                                  </p:childTnLst>
                                </p:cTn>
                              </p:par>
                              <p:par>
                                <p:cTn id="373" presetID="42" presetClass="entr" presetSubtype="0" fill="hold" nodeType="withEffect">
                                  <p:stCondLst>
                                    <p:cond delay="0"/>
                                  </p:stCondLst>
                                  <p:childTnLst>
                                    <p:set>
                                      <p:cBhvr>
                                        <p:cTn id="374" dur="1" fill="hold">
                                          <p:stCondLst>
                                            <p:cond delay="0"/>
                                          </p:stCondLst>
                                        </p:cTn>
                                        <p:tgtEl>
                                          <p:spTgt spid="104"/>
                                        </p:tgtEl>
                                        <p:attrNameLst>
                                          <p:attrName>style.visibility</p:attrName>
                                        </p:attrNameLst>
                                      </p:cBhvr>
                                      <p:to>
                                        <p:strVal val="visible"/>
                                      </p:to>
                                    </p:set>
                                    <p:animEffect transition="in" filter="fade">
                                      <p:cBhvr>
                                        <p:cTn id="375" dur="1000"/>
                                        <p:tgtEl>
                                          <p:spTgt spid="104"/>
                                        </p:tgtEl>
                                      </p:cBhvr>
                                    </p:animEffect>
                                    <p:anim calcmode="lin" valueType="num">
                                      <p:cBhvr>
                                        <p:cTn id="376" dur="1000" fill="hold"/>
                                        <p:tgtEl>
                                          <p:spTgt spid="104"/>
                                        </p:tgtEl>
                                        <p:attrNameLst>
                                          <p:attrName>ppt_x</p:attrName>
                                        </p:attrNameLst>
                                      </p:cBhvr>
                                      <p:tavLst>
                                        <p:tav tm="0">
                                          <p:val>
                                            <p:strVal val="#ppt_x"/>
                                          </p:val>
                                        </p:tav>
                                        <p:tav tm="100000">
                                          <p:val>
                                            <p:strVal val="#ppt_x"/>
                                          </p:val>
                                        </p:tav>
                                      </p:tavLst>
                                    </p:anim>
                                    <p:anim calcmode="lin" valueType="num">
                                      <p:cBhvr>
                                        <p:cTn id="377" dur="1000" fill="hold"/>
                                        <p:tgtEl>
                                          <p:spTgt spid="104"/>
                                        </p:tgtEl>
                                        <p:attrNameLst>
                                          <p:attrName>ppt_y</p:attrName>
                                        </p:attrNameLst>
                                      </p:cBhvr>
                                      <p:tavLst>
                                        <p:tav tm="0">
                                          <p:val>
                                            <p:strVal val="#ppt_y+.1"/>
                                          </p:val>
                                        </p:tav>
                                        <p:tav tm="100000">
                                          <p:val>
                                            <p:strVal val="#ppt_y"/>
                                          </p:val>
                                        </p:tav>
                                      </p:tavLst>
                                    </p:anim>
                                  </p:childTnLst>
                                </p:cTn>
                              </p:par>
                              <p:par>
                                <p:cTn id="378" presetID="42" presetClass="entr" presetSubtype="0" fill="hold" nodeType="withEffect">
                                  <p:stCondLst>
                                    <p:cond delay="0"/>
                                  </p:stCondLst>
                                  <p:childTnLst>
                                    <p:set>
                                      <p:cBhvr>
                                        <p:cTn id="379" dur="1" fill="hold">
                                          <p:stCondLst>
                                            <p:cond delay="0"/>
                                          </p:stCondLst>
                                        </p:cTn>
                                        <p:tgtEl>
                                          <p:spTgt spid="105"/>
                                        </p:tgtEl>
                                        <p:attrNameLst>
                                          <p:attrName>style.visibility</p:attrName>
                                        </p:attrNameLst>
                                      </p:cBhvr>
                                      <p:to>
                                        <p:strVal val="visible"/>
                                      </p:to>
                                    </p:set>
                                    <p:animEffect transition="in" filter="fade">
                                      <p:cBhvr>
                                        <p:cTn id="380" dur="1000"/>
                                        <p:tgtEl>
                                          <p:spTgt spid="105"/>
                                        </p:tgtEl>
                                      </p:cBhvr>
                                    </p:animEffect>
                                    <p:anim calcmode="lin" valueType="num">
                                      <p:cBhvr>
                                        <p:cTn id="381" dur="1000" fill="hold"/>
                                        <p:tgtEl>
                                          <p:spTgt spid="105"/>
                                        </p:tgtEl>
                                        <p:attrNameLst>
                                          <p:attrName>ppt_x</p:attrName>
                                        </p:attrNameLst>
                                      </p:cBhvr>
                                      <p:tavLst>
                                        <p:tav tm="0">
                                          <p:val>
                                            <p:strVal val="#ppt_x"/>
                                          </p:val>
                                        </p:tav>
                                        <p:tav tm="100000">
                                          <p:val>
                                            <p:strVal val="#ppt_x"/>
                                          </p:val>
                                        </p:tav>
                                      </p:tavLst>
                                    </p:anim>
                                    <p:anim calcmode="lin" valueType="num">
                                      <p:cBhvr>
                                        <p:cTn id="382" dur="1000" fill="hold"/>
                                        <p:tgtEl>
                                          <p:spTgt spid="105"/>
                                        </p:tgtEl>
                                        <p:attrNameLst>
                                          <p:attrName>ppt_y</p:attrName>
                                        </p:attrNameLst>
                                      </p:cBhvr>
                                      <p:tavLst>
                                        <p:tav tm="0">
                                          <p:val>
                                            <p:strVal val="#ppt_y+.1"/>
                                          </p:val>
                                        </p:tav>
                                        <p:tav tm="100000">
                                          <p:val>
                                            <p:strVal val="#ppt_y"/>
                                          </p:val>
                                        </p:tav>
                                      </p:tavLst>
                                    </p:anim>
                                  </p:childTnLst>
                                </p:cTn>
                              </p:par>
                              <p:par>
                                <p:cTn id="383" presetID="42" presetClass="entr" presetSubtype="0" fill="hold" nodeType="withEffect">
                                  <p:stCondLst>
                                    <p:cond delay="0"/>
                                  </p:stCondLst>
                                  <p:childTnLst>
                                    <p:set>
                                      <p:cBhvr>
                                        <p:cTn id="384" dur="1" fill="hold">
                                          <p:stCondLst>
                                            <p:cond delay="0"/>
                                          </p:stCondLst>
                                        </p:cTn>
                                        <p:tgtEl>
                                          <p:spTgt spid="106"/>
                                        </p:tgtEl>
                                        <p:attrNameLst>
                                          <p:attrName>style.visibility</p:attrName>
                                        </p:attrNameLst>
                                      </p:cBhvr>
                                      <p:to>
                                        <p:strVal val="visible"/>
                                      </p:to>
                                    </p:set>
                                    <p:animEffect transition="in" filter="fade">
                                      <p:cBhvr>
                                        <p:cTn id="385" dur="1000"/>
                                        <p:tgtEl>
                                          <p:spTgt spid="106"/>
                                        </p:tgtEl>
                                      </p:cBhvr>
                                    </p:animEffect>
                                    <p:anim calcmode="lin" valueType="num">
                                      <p:cBhvr>
                                        <p:cTn id="386" dur="1000" fill="hold"/>
                                        <p:tgtEl>
                                          <p:spTgt spid="106"/>
                                        </p:tgtEl>
                                        <p:attrNameLst>
                                          <p:attrName>ppt_x</p:attrName>
                                        </p:attrNameLst>
                                      </p:cBhvr>
                                      <p:tavLst>
                                        <p:tav tm="0">
                                          <p:val>
                                            <p:strVal val="#ppt_x"/>
                                          </p:val>
                                        </p:tav>
                                        <p:tav tm="100000">
                                          <p:val>
                                            <p:strVal val="#ppt_x"/>
                                          </p:val>
                                        </p:tav>
                                      </p:tavLst>
                                    </p:anim>
                                    <p:anim calcmode="lin" valueType="num">
                                      <p:cBhvr>
                                        <p:cTn id="387" dur="1000" fill="hold"/>
                                        <p:tgtEl>
                                          <p:spTgt spid="106"/>
                                        </p:tgtEl>
                                        <p:attrNameLst>
                                          <p:attrName>ppt_y</p:attrName>
                                        </p:attrNameLst>
                                      </p:cBhvr>
                                      <p:tavLst>
                                        <p:tav tm="0">
                                          <p:val>
                                            <p:strVal val="#ppt_y+.1"/>
                                          </p:val>
                                        </p:tav>
                                        <p:tav tm="100000">
                                          <p:val>
                                            <p:strVal val="#ppt_y"/>
                                          </p:val>
                                        </p:tav>
                                      </p:tavLst>
                                    </p:anim>
                                  </p:childTnLst>
                                </p:cTn>
                              </p:par>
                              <p:par>
                                <p:cTn id="388" presetID="42" presetClass="entr" presetSubtype="0" fill="hold" nodeType="withEffect">
                                  <p:stCondLst>
                                    <p:cond delay="0"/>
                                  </p:stCondLst>
                                  <p:childTnLst>
                                    <p:set>
                                      <p:cBhvr>
                                        <p:cTn id="389" dur="1" fill="hold">
                                          <p:stCondLst>
                                            <p:cond delay="0"/>
                                          </p:stCondLst>
                                        </p:cTn>
                                        <p:tgtEl>
                                          <p:spTgt spid="107"/>
                                        </p:tgtEl>
                                        <p:attrNameLst>
                                          <p:attrName>style.visibility</p:attrName>
                                        </p:attrNameLst>
                                      </p:cBhvr>
                                      <p:to>
                                        <p:strVal val="visible"/>
                                      </p:to>
                                    </p:set>
                                    <p:animEffect transition="in" filter="fade">
                                      <p:cBhvr>
                                        <p:cTn id="390" dur="1000"/>
                                        <p:tgtEl>
                                          <p:spTgt spid="107"/>
                                        </p:tgtEl>
                                      </p:cBhvr>
                                    </p:animEffect>
                                    <p:anim calcmode="lin" valueType="num">
                                      <p:cBhvr>
                                        <p:cTn id="391" dur="1000" fill="hold"/>
                                        <p:tgtEl>
                                          <p:spTgt spid="107"/>
                                        </p:tgtEl>
                                        <p:attrNameLst>
                                          <p:attrName>ppt_x</p:attrName>
                                        </p:attrNameLst>
                                      </p:cBhvr>
                                      <p:tavLst>
                                        <p:tav tm="0">
                                          <p:val>
                                            <p:strVal val="#ppt_x"/>
                                          </p:val>
                                        </p:tav>
                                        <p:tav tm="100000">
                                          <p:val>
                                            <p:strVal val="#ppt_x"/>
                                          </p:val>
                                        </p:tav>
                                      </p:tavLst>
                                    </p:anim>
                                    <p:anim calcmode="lin" valueType="num">
                                      <p:cBhvr>
                                        <p:cTn id="392" dur="1000" fill="hold"/>
                                        <p:tgtEl>
                                          <p:spTgt spid="107"/>
                                        </p:tgtEl>
                                        <p:attrNameLst>
                                          <p:attrName>ppt_y</p:attrName>
                                        </p:attrNameLst>
                                      </p:cBhvr>
                                      <p:tavLst>
                                        <p:tav tm="0">
                                          <p:val>
                                            <p:strVal val="#ppt_y+.1"/>
                                          </p:val>
                                        </p:tav>
                                        <p:tav tm="100000">
                                          <p:val>
                                            <p:strVal val="#ppt_y"/>
                                          </p:val>
                                        </p:tav>
                                      </p:tavLst>
                                    </p:anim>
                                  </p:childTnLst>
                                </p:cTn>
                              </p:par>
                              <p:par>
                                <p:cTn id="393" presetID="42" presetClass="entr" presetSubtype="0" fill="hold" nodeType="withEffect">
                                  <p:stCondLst>
                                    <p:cond delay="0"/>
                                  </p:stCondLst>
                                  <p:childTnLst>
                                    <p:set>
                                      <p:cBhvr>
                                        <p:cTn id="394" dur="1" fill="hold">
                                          <p:stCondLst>
                                            <p:cond delay="0"/>
                                          </p:stCondLst>
                                        </p:cTn>
                                        <p:tgtEl>
                                          <p:spTgt spid="108"/>
                                        </p:tgtEl>
                                        <p:attrNameLst>
                                          <p:attrName>style.visibility</p:attrName>
                                        </p:attrNameLst>
                                      </p:cBhvr>
                                      <p:to>
                                        <p:strVal val="visible"/>
                                      </p:to>
                                    </p:set>
                                    <p:animEffect transition="in" filter="fade">
                                      <p:cBhvr>
                                        <p:cTn id="395" dur="1000"/>
                                        <p:tgtEl>
                                          <p:spTgt spid="108"/>
                                        </p:tgtEl>
                                      </p:cBhvr>
                                    </p:animEffect>
                                    <p:anim calcmode="lin" valueType="num">
                                      <p:cBhvr>
                                        <p:cTn id="396" dur="1000" fill="hold"/>
                                        <p:tgtEl>
                                          <p:spTgt spid="108"/>
                                        </p:tgtEl>
                                        <p:attrNameLst>
                                          <p:attrName>ppt_x</p:attrName>
                                        </p:attrNameLst>
                                      </p:cBhvr>
                                      <p:tavLst>
                                        <p:tav tm="0">
                                          <p:val>
                                            <p:strVal val="#ppt_x"/>
                                          </p:val>
                                        </p:tav>
                                        <p:tav tm="100000">
                                          <p:val>
                                            <p:strVal val="#ppt_x"/>
                                          </p:val>
                                        </p:tav>
                                      </p:tavLst>
                                    </p:anim>
                                    <p:anim calcmode="lin" valueType="num">
                                      <p:cBhvr>
                                        <p:cTn id="397" dur="1000" fill="hold"/>
                                        <p:tgtEl>
                                          <p:spTgt spid="108"/>
                                        </p:tgtEl>
                                        <p:attrNameLst>
                                          <p:attrName>ppt_y</p:attrName>
                                        </p:attrNameLst>
                                      </p:cBhvr>
                                      <p:tavLst>
                                        <p:tav tm="0">
                                          <p:val>
                                            <p:strVal val="#ppt_y+.1"/>
                                          </p:val>
                                        </p:tav>
                                        <p:tav tm="100000">
                                          <p:val>
                                            <p:strVal val="#ppt_y"/>
                                          </p:val>
                                        </p:tav>
                                      </p:tavLst>
                                    </p:anim>
                                  </p:childTnLst>
                                </p:cTn>
                              </p:par>
                              <p:par>
                                <p:cTn id="398" presetID="42" presetClass="entr" presetSubtype="0" fill="hold" nodeType="withEffect">
                                  <p:stCondLst>
                                    <p:cond delay="0"/>
                                  </p:stCondLst>
                                  <p:childTnLst>
                                    <p:set>
                                      <p:cBhvr>
                                        <p:cTn id="399" dur="1" fill="hold">
                                          <p:stCondLst>
                                            <p:cond delay="0"/>
                                          </p:stCondLst>
                                        </p:cTn>
                                        <p:tgtEl>
                                          <p:spTgt spid="109"/>
                                        </p:tgtEl>
                                        <p:attrNameLst>
                                          <p:attrName>style.visibility</p:attrName>
                                        </p:attrNameLst>
                                      </p:cBhvr>
                                      <p:to>
                                        <p:strVal val="visible"/>
                                      </p:to>
                                    </p:set>
                                    <p:animEffect transition="in" filter="fade">
                                      <p:cBhvr>
                                        <p:cTn id="400" dur="1000"/>
                                        <p:tgtEl>
                                          <p:spTgt spid="109"/>
                                        </p:tgtEl>
                                      </p:cBhvr>
                                    </p:animEffect>
                                    <p:anim calcmode="lin" valueType="num">
                                      <p:cBhvr>
                                        <p:cTn id="401" dur="1000" fill="hold"/>
                                        <p:tgtEl>
                                          <p:spTgt spid="109"/>
                                        </p:tgtEl>
                                        <p:attrNameLst>
                                          <p:attrName>ppt_x</p:attrName>
                                        </p:attrNameLst>
                                      </p:cBhvr>
                                      <p:tavLst>
                                        <p:tav tm="0">
                                          <p:val>
                                            <p:strVal val="#ppt_x"/>
                                          </p:val>
                                        </p:tav>
                                        <p:tav tm="100000">
                                          <p:val>
                                            <p:strVal val="#ppt_x"/>
                                          </p:val>
                                        </p:tav>
                                      </p:tavLst>
                                    </p:anim>
                                    <p:anim calcmode="lin" valueType="num">
                                      <p:cBhvr>
                                        <p:cTn id="402" dur="1000" fill="hold"/>
                                        <p:tgtEl>
                                          <p:spTgt spid="109"/>
                                        </p:tgtEl>
                                        <p:attrNameLst>
                                          <p:attrName>ppt_y</p:attrName>
                                        </p:attrNameLst>
                                      </p:cBhvr>
                                      <p:tavLst>
                                        <p:tav tm="0">
                                          <p:val>
                                            <p:strVal val="#ppt_y+.1"/>
                                          </p:val>
                                        </p:tav>
                                        <p:tav tm="100000">
                                          <p:val>
                                            <p:strVal val="#ppt_y"/>
                                          </p:val>
                                        </p:tav>
                                      </p:tavLst>
                                    </p:anim>
                                  </p:childTnLst>
                                </p:cTn>
                              </p:par>
                              <p:par>
                                <p:cTn id="403" presetID="42" presetClass="entr" presetSubtype="0" fill="hold" nodeType="withEffect">
                                  <p:stCondLst>
                                    <p:cond delay="0"/>
                                  </p:stCondLst>
                                  <p:childTnLst>
                                    <p:set>
                                      <p:cBhvr>
                                        <p:cTn id="404" dur="1" fill="hold">
                                          <p:stCondLst>
                                            <p:cond delay="0"/>
                                          </p:stCondLst>
                                        </p:cTn>
                                        <p:tgtEl>
                                          <p:spTgt spid="110"/>
                                        </p:tgtEl>
                                        <p:attrNameLst>
                                          <p:attrName>style.visibility</p:attrName>
                                        </p:attrNameLst>
                                      </p:cBhvr>
                                      <p:to>
                                        <p:strVal val="visible"/>
                                      </p:to>
                                    </p:set>
                                    <p:animEffect transition="in" filter="fade">
                                      <p:cBhvr>
                                        <p:cTn id="405" dur="1000"/>
                                        <p:tgtEl>
                                          <p:spTgt spid="110"/>
                                        </p:tgtEl>
                                      </p:cBhvr>
                                    </p:animEffect>
                                    <p:anim calcmode="lin" valueType="num">
                                      <p:cBhvr>
                                        <p:cTn id="406" dur="1000" fill="hold"/>
                                        <p:tgtEl>
                                          <p:spTgt spid="110"/>
                                        </p:tgtEl>
                                        <p:attrNameLst>
                                          <p:attrName>ppt_x</p:attrName>
                                        </p:attrNameLst>
                                      </p:cBhvr>
                                      <p:tavLst>
                                        <p:tav tm="0">
                                          <p:val>
                                            <p:strVal val="#ppt_x"/>
                                          </p:val>
                                        </p:tav>
                                        <p:tav tm="100000">
                                          <p:val>
                                            <p:strVal val="#ppt_x"/>
                                          </p:val>
                                        </p:tav>
                                      </p:tavLst>
                                    </p:anim>
                                    <p:anim calcmode="lin" valueType="num">
                                      <p:cBhvr>
                                        <p:cTn id="407" dur="1000" fill="hold"/>
                                        <p:tgtEl>
                                          <p:spTgt spid="110"/>
                                        </p:tgtEl>
                                        <p:attrNameLst>
                                          <p:attrName>ppt_y</p:attrName>
                                        </p:attrNameLst>
                                      </p:cBhvr>
                                      <p:tavLst>
                                        <p:tav tm="0">
                                          <p:val>
                                            <p:strVal val="#ppt_y+.1"/>
                                          </p:val>
                                        </p:tav>
                                        <p:tav tm="100000">
                                          <p:val>
                                            <p:strVal val="#ppt_y"/>
                                          </p:val>
                                        </p:tav>
                                      </p:tavLst>
                                    </p:anim>
                                  </p:childTnLst>
                                </p:cTn>
                              </p:par>
                              <p:par>
                                <p:cTn id="408" presetID="42" presetClass="entr" presetSubtype="0" fill="hold" nodeType="withEffect">
                                  <p:stCondLst>
                                    <p:cond delay="0"/>
                                  </p:stCondLst>
                                  <p:childTnLst>
                                    <p:set>
                                      <p:cBhvr>
                                        <p:cTn id="409" dur="1" fill="hold">
                                          <p:stCondLst>
                                            <p:cond delay="0"/>
                                          </p:stCondLst>
                                        </p:cTn>
                                        <p:tgtEl>
                                          <p:spTgt spid="111"/>
                                        </p:tgtEl>
                                        <p:attrNameLst>
                                          <p:attrName>style.visibility</p:attrName>
                                        </p:attrNameLst>
                                      </p:cBhvr>
                                      <p:to>
                                        <p:strVal val="visible"/>
                                      </p:to>
                                    </p:set>
                                    <p:animEffect transition="in" filter="fade">
                                      <p:cBhvr>
                                        <p:cTn id="410" dur="1000"/>
                                        <p:tgtEl>
                                          <p:spTgt spid="111"/>
                                        </p:tgtEl>
                                      </p:cBhvr>
                                    </p:animEffect>
                                    <p:anim calcmode="lin" valueType="num">
                                      <p:cBhvr>
                                        <p:cTn id="411" dur="1000" fill="hold"/>
                                        <p:tgtEl>
                                          <p:spTgt spid="111"/>
                                        </p:tgtEl>
                                        <p:attrNameLst>
                                          <p:attrName>ppt_x</p:attrName>
                                        </p:attrNameLst>
                                      </p:cBhvr>
                                      <p:tavLst>
                                        <p:tav tm="0">
                                          <p:val>
                                            <p:strVal val="#ppt_x"/>
                                          </p:val>
                                        </p:tav>
                                        <p:tav tm="100000">
                                          <p:val>
                                            <p:strVal val="#ppt_x"/>
                                          </p:val>
                                        </p:tav>
                                      </p:tavLst>
                                    </p:anim>
                                    <p:anim calcmode="lin" valueType="num">
                                      <p:cBhvr>
                                        <p:cTn id="412" dur="1000" fill="hold"/>
                                        <p:tgtEl>
                                          <p:spTgt spid="111"/>
                                        </p:tgtEl>
                                        <p:attrNameLst>
                                          <p:attrName>ppt_y</p:attrName>
                                        </p:attrNameLst>
                                      </p:cBhvr>
                                      <p:tavLst>
                                        <p:tav tm="0">
                                          <p:val>
                                            <p:strVal val="#ppt_y+.1"/>
                                          </p:val>
                                        </p:tav>
                                        <p:tav tm="100000">
                                          <p:val>
                                            <p:strVal val="#ppt_y"/>
                                          </p:val>
                                        </p:tav>
                                      </p:tavLst>
                                    </p:anim>
                                  </p:childTnLst>
                                </p:cTn>
                              </p:par>
                              <p:par>
                                <p:cTn id="413" presetID="42" presetClass="entr" presetSubtype="0" fill="hold" nodeType="withEffect">
                                  <p:stCondLst>
                                    <p:cond delay="0"/>
                                  </p:stCondLst>
                                  <p:childTnLst>
                                    <p:set>
                                      <p:cBhvr>
                                        <p:cTn id="414" dur="1" fill="hold">
                                          <p:stCondLst>
                                            <p:cond delay="0"/>
                                          </p:stCondLst>
                                        </p:cTn>
                                        <p:tgtEl>
                                          <p:spTgt spid="112"/>
                                        </p:tgtEl>
                                        <p:attrNameLst>
                                          <p:attrName>style.visibility</p:attrName>
                                        </p:attrNameLst>
                                      </p:cBhvr>
                                      <p:to>
                                        <p:strVal val="visible"/>
                                      </p:to>
                                    </p:set>
                                    <p:animEffect transition="in" filter="fade">
                                      <p:cBhvr>
                                        <p:cTn id="415" dur="1000"/>
                                        <p:tgtEl>
                                          <p:spTgt spid="112"/>
                                        </p:tgtEl>
                                      </p:cBhvr>
                                    </p:animEffect>
                                    <p:anim calcmode="lin" valueType="num">
                                      <p:cBhvr>
                                        <p:cTn id="416" dur="1000" fill="hold"/>
                                        <p:tgtEl>
                                          <p:spTgt spid="112"/>
                                        </p:tgtEl>
                                        <p:attrNameLst>
                                          <p:attrName>ppt_x</p:attrName>
                                        </p:attrNameLst>
                                      </p:cBhvr>
                                      <p:tavLst>
                                        <p:tav tm="0">
                                          <p:val>
                                            <p:strVal val="#ppt_x"/>
                                          </p:val>
                                        </p:tav>
                                        <p:tav tm="100000">
                                          <p:val>
                                            <p:strVal val="#ppt_x"/>
                                          </p:val>
                                        </p:tav>
                                      </p:tavLst>
                                    </p:anim>
                                    <p:anim calcmode="lin" valueType="num">
                                      <p:cBhvr>
                                        <p:cTn id="417" dur="1000" fill="hold"/>
                                        <p:tgtEl>
                                          <p:spTgt spid="112"/>
                                        </p:tgtEl>
                                        <p:attrNameLst>
                                          <p:attrName>ppt_y</p:attrName>
                                        </p:attrNameLst>
                                      </p:cBhvr>
                                      <p:tavLst>
                                        <p:tav tm="0">
                                          <p:val>
                                            <p:strVal val="#ppt_y+.1"/>
                                          </p:val>
                                        </p:tav>
                                        <p:tav tm="100000">
                                          <p:val>
                                            <p:strVal val="#ppt_y"/>
                                          </p:val>
                                        </p:tav>
                                      </p:tavLst>
                                    </p:anim>
                                  </p:childTnLst>
                                </p:cTn>
                              </p:par>
                              <p:par>
                                <p:cTn id="418" presetID="42" presetClass="entr" presetSubtype="0" fill="hold" nodeType="withEffect">
                                  <p:stCondLst>
                                    <p:cond delay="0"/>
                                  </p:stCondLst>
                                  <p:childTnLst>
                                    <p:set>
                                      <p:cBhvr>
                                        <p:cTn id="419" dur="1" fill="hold">
                                          <p:stCondLst>
                                            <p:cond delay="0"/>
                                          </p:stCondLst>
                                        </p:cTn>
                                        <p:tgtEl>
                                          <p:spTgt spid="113"/>
                                        </p:tgtEl>
                                        <p:attrNameLst>
                                          <p:attrName>style.visibility</p:attrName>
                                        </p:attrNameLst>
                                      </p:cBhvr>
                                      <p:to>
                                        <p:strVal val="visible"/>
                                      </p:to>
                                    </p:set>
                                    <p:animEffect transition="in" filter="fade">
                                      <p:cBhvr>
                                        <p:cTn id="420" dur="1000"/>
                                        <p:tgtEl>
                                          <p:spTgt spid="113"/>
                                        </p:tgtEl>
                                      </p:cBhvr>
                                    </p:animEffect>
                                    <p:anim calcmode="lin" valueType="num">
                                      <p:cBhvr>
                                        <p:cTn id="421" dur="1000" fill="hold"/>
                                        <p:tgtEl>
                                          <p:spTgt spid="113"/>
                                        </p:tgtEl>
                                        <p:attrNameLst>
                                          <p:attrName>ppt_x</p:attrName>
                                        </p:attrNameLst>
                                      </p:cBhvr>
                                      <p:tavLst>
                                        <p:tav tm="0">
                                          <p:val>
                                            <p:strVal val="#ppt_x"/>
                                          </p:val>
                                        </p:tav>
                                        <p:tav tm="100000">
                                          <p:val>
                                            <p:strVal val="#ppt_x"/>
                                          </p:val>
                                        </p:tav>
                                      </p:tavLst>
                                    </p:anim>
                                    <p:anim calcmode="lin" valueType="num">
                                      <p:cBhvr>
                                        <p:cTn id="422" dur="1000" fill="hold"/>
                                        <p:tgtEl>
                                          <p:spTgt spid="113"/>
                                        </p:tgtEl>
                                        <p:attrNameLst>
                                          <p:attrName>ppt_y</p:attrName>
                                        </p:attrNameLst>
                                      </p:cBhvr>
                                      <p:tavLst>
                                        <p:tav tm="0">
                                          <p:val>
                                            <p:strVal val="#ppt_y+.1"/>
                                          </p:val>
                                        </p:tav>
                                        <p:tav tm="100000">
                                          <p:val>
                                            <p:strVal val="#ppt_y"/>
                                          </p:val>
                                        </p:tav>
                                      </p:tavLst>
                                    </p:anim>
                                  </p:childTnLst>
                                </p:cTn>
                              </p:par>
                              <p:par>
                                <p:cTn id="423" presetID="42" presetClass="entr" presetSubtype="0" fill="hold" nodeType="withEffect">
                                  <p:stCondLst>
                                    <p:cond delay="0"/>
                                  </p:stCondLst>
                                  <p:childTnLst>
                                    <p:set>
                                      <p:cBhvr>
                                        <p:cTn id="424" dur="1" fill="hold">
                                          <p:stCondLst>
                                            <p:cond delay="0"/>
                                          </p:stCondLst>
                                        </p:cTn>
                                        <p:tgtEl>
                                          <p:spTgt spid="114"/>
                                        </p:tgtEl>
                                        <p:attrNameLst>
                                          <p:attrName>style.visibility</p:attrName>
                                        </p:attrNameLst>
                                      </p:cBhvr>
                                      <p:to>
                                        <p:strVal val="visible"/>
                                      </p:to>
                                    </p:set>
                                    <p:animEffect transition="in" filter="fade">
                                      <p:cBhvr>
                                        <p:cTn id="425" dur="1000"/>
                                        <p:tgtEl>
                                          <p:spTgt spid="114"/>
                                        </p:tgtEl>
                                      </p:cBhvr>
                                    </p:animEffect>
                                    <p:anim calcmode="lin" valueType="num">
                                      <p:cBhvr>
                                        <p:cTn id="426" dur="1000" fill="hold"/>
                                        <p:tgtEl>
                                          <p:spTgt spid="114"/>
                                        </p:tgtEl>
                                        <p:attrNameLst>
                                          <p:attrName>ppt_x</p:attrName>
                                        </p:attrNameLst>
                                      </p:cBhvr>
                                      <p:tavLst>
                                        <p:tav tm="0">
                                          <p:val>
                                            <p:strVal val="#ppt_x"/>
                                          </p:val>
                                        </p:tav>
                                        <p:tav tm="100000">
                                          <p:val>
                                            <p:strVal val="#ppt_x"/>
                                          </p:val>
                                        </p:tav>
                                      </p:tavLst>
                                    </p:anim>
                                    <p:anim calcmode="lin" valueType="num">
                                      <p:cBhvr>
                                        <p:cTn id="427" dur="1000" fill="hold"/>
                                        <p:tgtEl>
                                          <p:spTgt spid="114"/>
                                        </p:tgtEl>
                                        <p:attrNameLst>
                                          <p:attrName>ppt_y</p:attrName>
                                        </p:attrNameLst>
                                      </p:cBhvr>
                                      <p:tavLst>
                                        <p:tav tm="0">
                                          <p:val>
                                            <p:strVal val="#ppt_y+.1"/>
                                          </p:val>
                                        </p:tav>
                                        <p:tav tm="100000">
                                          <p:val>
                                            <p:strVal val="#ppt_y"/>
                                          </p:val>
                                        </p:tav>
                                      </p:tavLst>
                                    </p:anim>
                                  </p:childTnLst>
                                </p:cTn>
                              </p:par>
                              <p:par>
                                <p:cTn id="428" presetID="42" presetClass="entr" presetSubtype="0" fill="hold" nodeType="withEffect">
                                  <p:stCondLst>
                                    <p:cond delay="0"/>
                                  </p:stCondLst>
                                  <p:childTnLst>
                                    <p:set>
                                      <p:cBhvr>
                                        <p:cTn id="429" dur="1" fill="hold">
                                          <p:stCondLst>
                                            <p:cond delay="0"/>
                                          </p:stCondLst>
                                        </p:cTn>
                                        <p:tgtEl>
                                          <p:spTgt spid="115"/>
                                        </p:tgtEl>
                                        <p:attrNameLst>
                                          <p:attrName>style.visibility</p:attrName>
                                        </p:attrNameLst>
                                      </p:cBhvr>
                                      <p:to>
                                        <p:strVal val="visible"/>
                                      </p:to>
                                    </p:set>
                                    <p:animEffect transition="in" filter="fade">
                                      <p:cBhvr>
                                        <p:cTn id="430" dur="1000"/>
                                        <p:tgtEl>
                                          <p:spTgt spid="115"/>
                                        </p:tgtEl>
                                      </p:cBhvr>
                                    </p:animEffect>
                                    <p:anim calcmode="lin" valueType="num">
                                      <p:cBhvr>
                                        <p:cTn id="431" dur="1000" fill="hold"/>
                                        <p:tgtEl>
                                          <p:spTgt spid="115"/>
                                        </p:tgtEl>
                                        <p:attrNameLst>
                                          <p:attrName>ppt_x</p:attrName>
                                        </p:attrNameLst>
                                      </p:cBhvr>
                                      <p:tavLst>
                                        <p:tav tm="0">
                                          <p:val>
                                            <p:strVal val="#ppt_x"/>
                                          </p:val>
                                        </p:tav>
                                        <p:tav tm="100000">
                                          <p:val>
                                            <p:strVal val="#ppt_x"/>
                                          </p:val>
                                        </p:tav>
                                      </p:tavLst>
                                    </p:anim>
                                    <p:anim calcmode="lin" valueType="num">
                                      <p:cBhvr>
                                        <p:cTn id="432" dur="1000" fill="hold"/>
                                        <p:tgtEl>
                                          <p:spTgt spid="115"/>
                                        </p:tgtEl>
                                        <p:attrNameLst>
                                          <p:attrName>ppt_y</p:attrName>
                                        </p:attrNameLst>
                                      </p:cBhvr>
                                      <p:tavLst>
                                        <p:tav tm="0">
                                          <p:val>
                                            <p:strVal val="#ppt_y+.1"/>
                                          </p:val>
                                        </p:tav>
                                        <p:tav tm="100000">
                                          <p:val>
                                            <p:strVal val="#ppt_y"/>
                                          </p:val>
                                        </p:tav>
                                      </p:tavLst>
                                    </p:anim>
                                  </p:childTnLst>
                                </p:cTn>
                              </p:par>
                              <p:par>
                                <p:cTn id="433" presetID="42" presetClass="entr" presetSubtype="0" fill="hold" nodeType="withEffect">
                                  <p:stCondLst>
                                    <p:cond delay="0"/>
                                  </p:stCondLst>
                                  <p:childTnLst>
                                    <p:set>
                                      <p:cBhvr>
                                        <p:cTn id="434" dur="1" fill="hold">
                                          <p:stCondLst>
                                            <p:cond delay="0"/>
                                          </p:stCondLst>
                                        </p:cTn>
                                        <p:tgtEl>
                                          <p:spTgt spid="116"/>
                                        </p:tgtEl>
                                        <p:attrNameLst>
                                          <p:attrName>style.visibility</p:attrName>
                                        </p:attrNameLst>
                                      </p:cBhvr>
                                      <p:to>
                                        <p:strVal val="visible"/>
                                      </p:to>
                                    </p:set>
                                    <p:animEffect transition="in" filter="fade">
                                      <p:cBhvr>
                                        <p:cTn id="435" dur="1000"/>
                                        <p:tgtEl>
                                          <p:spTgt spid="116"/>
                                        </p:tgtEl>
                                      </p:cBhvr>
                                    </p:animEffect>
                                    <p:anim calcmode="lin" valueType="num">
                                      <p:cBhvr>
                                        <p:cTn id="436" dur="1000" fill="hold"/>
                                        <p:tgtEl>
                                          <p:spTgt spid="116"/>
                                        </p:tgtEl>
                                        <p:attrNameLst>
                                          <p:attrName>ppt_x</p:attrName>
                                        </p:attrNameLst>
                                      </p:cBhvr>
                                      <p:tavLst>
                                        <p:tav tm="0">
                                          <p:val>
                                            <p:strVal val="#ppt_x"/>
                                          </p:val>
                                        </p:tav>
                                        <p:tav tm="100000">
                                          <p:val>
                                            <p:strVal val="#ppt_x"/>
                                          </p:val>
                                        </p:tav>
                                      </p:tavLst>
                                    </p:anim>
                                    <p:anim calcmode="lin" valueType="num">
                                      <p:cBhvr>
                                        <p:cTn id="437" dur="1000" fill="hold"/>
                                        <p:tgtEl>
                                          <p:spTgt spid="116"/>
                                        </p:tgtEl>
                                        <p:attrNameLst>
                                          <p:attrName>ppt_y</p:attrName>
                                        </p:attrNameLst>
                                      </p:cBhvr>
                                      <p:tavLst>
                                        <p:tav tm="0">
                                          <p:val>
                                            <p:strVal val="#ppt_y+.1"/>
                                          </p:val>
                                        </p:tav>
                                        <p:tav tm="100000">
                                          <p:val>
                                            <p:strVal val="#ppt_y"/>
                                          </p:val>
                                        </p:tav>
                                      </p:tavLst>
                                    </p:anim>
                                  </p:childTnLst>
                                </p:cTn>
                              </p:par>
                              <p:par>
                                <p:cTn id="438" presetID="42" presetClass="entr" presetSubtype="0" fill="hold" nodeType="withEffect">
                                  <p:stCondLst>
                                    <p:cond delay="0"/>
                                  </p:stCondLst>
                                  <p:childTnLst>
                                    <p:set>
                                      <p:cBhvr>
                                        <p:cTn id="439" dur="1" fill="hold">
                                          <p:stCondLst>
                                            <p:cond delay="0"/>
                                          </p:stCondLst>
                                        </p:cTn>
                                        <p:tgtEl>
                                          <p:spTgt spid="117"/>
                                        </p:tgtEl>
                                        <p:attrNameLst>
                                          <p:attrName>style.visibility</p:attrName>
                                        </p:attrNameLst>
                                      </p:cBhvr>
                                      <p:to>
                                        <p:strVal val="visible"/>
                                      </p:to>
                                    </p:set>
                                    <p:animEffect transition="in" filter="fade">
                                      <p:cBhvr>
                                        <p:cTn id="440" dur="1000"/>
                                        <p:tgtEl>
                                          <p:spTgt spid="117"/>
                                        </p:tgtEl>
                                      </p:cBhvr>
                                    </p:animEffect>
                                    <p:anim calcmode="lin" valueType="num">
                                      <p:cBhvr>
                                        <p:cTn id="441" dur="1000" fill="hold"/>
                                        <p:tgtEl>
                                          <p:spTgt spid="117"/>
                                        </p:tgtEl>
                                        <p:attrNameLst>
                                          <p:attrName>ppt_x</p:attrName>
                                        </p:attrNameLst>
                                      </p:cBhvr>
                                      <p:tavLst>
                                        <p:tav tm="0">
                                          <p:val>
                                            <p:strVal val="#ppt_x"/>
                                          </p:val>
                                        </p:tav>
                                        <p:tav tm="100000">
                                          <p:val>
                                            <p:strVal val="#ppt_x"/>
                                          </p:val>
                                        </p:tav>
                                      </p:tavLst>
                                    </p:anim>
                                    <p:anim calcmode="lin" valueType="num">
                                      <p:cBhvr>
                                        <p:cTn id="442" dur="1000" fill="hold"/>
                                        <p:tgtEl>
                                          <p:spTgt spid="117"/>
                                        </p:tgtEl>
                                        <p:attrNameLst>
                                          <p:attrName>ppt_y</p:attrName>
                                        </p:attrNameLst>
                                      </p:cBhvr>
                                      <p:tavLst>
                                        <p:tav tm="0">
                                          <p:val>
                                            <p:strVal val="#ppt_y+.1"/>
                                          </p:val>
                                        </p:tav>
                                        <p:tav tm="100000">
                                          <p:val>
                                            <p:strVal val="#ppt_y"/>
                                          </p:val>
                                        </p:tav>
                                      </p:tavLst>
                                    </p:anim>
                                  </p:childTnLst>
                                </p:cTn>
                              </p:par>
                              <p:par>
                                <p:cTn id="443" presetID="42" presetClass="entr" presetSubtype="0" fill="hold" nodeType="withEffect">
                                  <p:stCondLst>
                                    <p:cond delay="0"/>
                                  </p:stCondLst>
                                  <p:childTnLst>
                                    <p:set>
                                      <p:cBhvr>
                                        <p:cTn id="444" dur="1" fill="hold">
                                          <p:stCondLst>
                                            <p:cond delay="0"/>
                                          </p:stCondLst>
                                        </p:cTn>
                                        <p:tgtEl>
                                          <p:spTgt spid="118"/>
                                        </p:tgtEl>
                                        <p:attrNameLst>
                                          <p:attrName>style.visibility</p:attrName>
                                        </p:attrNameLst>
                                      </p:cBhvr>
                                      <p:to>
                                        <p:strVal val="visible"/>
                                      </p:to>
                                    </p:set>
                                    <p:animEffect transition="in" filter="fade">
                                      <p:cBhvr>
                                        <p:cTn id="445" dur="1000"/>
                                        <p:tgtEl>
                                          <p:spTgt spid="118"/>
                                        </p:tgtEl>
                                      </p:cBhvr>
                                    </p:animEffect>
                                    <p:anim calcmode="lin" valueType="num">
                                      <p:cBhvr>
                                        <p:cTn id="446" dur="1000" fill="hold"/>
                                        <p:tgtEl>
                                          <p:spTgt spid="118"/>
                                        </p:tgtEl>
                                        <p:attrNameLst>
                                          <p:attrName>ppt_x</p:attrName>
                                        </p:attrNameLst>
                                      </p:cBhvr>
                                      <p:tavLst>
                                        <p:tav tm="0">
                                          <p:val>
                                            <p:strVal val="#ppt_x"/>
                                          </p:val>
                                        </p:tav>
                                        <p:tav tm="100000">
                                          <p:val>
                                            <p:strVal val="#ppt_x"/>
                                          </p:val>
                                        </p:tav>
                                      </p:tavLst>
                                    </p:anim>
                                    <p:anim calcmode="lin" valueType="num">
                                      <p:cBhvr>
                                        <p:cTn id="447" dur="1000" fill="hold"/>
                                        <p:tgtEl>
                                          <p:spTgt spid="118"/>
                                        </p:tgtEl>
                                        <p:attrNameLst>
                                          <p:attrName>ppt_y</p:attrName>
                                        </p:attrNameLst>
                                      </p:cBhvr>
                                      <p:tavLst>
                                        <p:tav tm="0">
                                          <p:val>
                                            <p:strVal val="#ppt_y+.1"/>
                                          </p:val>
                                        </p:tav>
                                        <p:tav tm="100000">
                                          <p:val>
                                            <p:strVal val="#ppt_y"/>
                                          </p:val>
                                        </p:tav>
                                      </p:tavLst>
                                    </p:anim>
                                  </p:childTnLst>
                                </p:cTn>
                              </p:par>
                              <p:par>
                                <p:cTn id="448" presetID="42" presetClass="entr" presetSubtype="0" fill="hold" grpId="0" nodeType="withEffect">
                                  <p:stCondLst>
                                    <p:cond delay="0"/>
                                  </p:stCondLst>
                                  <p:childTnLst>
                                    <p:set>
                                      <p:cBhvr>
                                        <p:cTn id="449" dur="1" fill="hold">
                                          <p:stCondLst>
                                            <p:cond delay="0"/>
                                          </p:stCondLst>
                                        </p:cTn>
                                        <p:tgtEl>
                                          <p:spTgt spid="119"/>
                                        </p:tgtEl>
                                        <p:attrNameLst>
                                          <p:attrName>style.visibility</p:attrName>
                                        </p:attrNameLst>
                                      </p:cBhvr>
                                      <p:to>
                                        <p:strVal val="visible"/>
                                      </p:to>
                                    </p:set>
                                    <p:animEffect transition="in" filter="fade">
                                      <p:cBhvr>
                                        <p:cTn id="450" dur="1000"/>
                                        <p:tgtEl>
                                          <p:spTgt spid="119"/>
                                        </p:tgtEl>
                                      </p:cBhvr>
                                    </p:animEffect>
                                    <p:anim calcmode="lin" valueType="num">
                                      <p:cBhvr>
                                        <p:cTn id="451" dur="1000" fill="hold"/>
                                        <p:tgtEl>
                                          <p:spTgt spid="119"/>
                                        </p:tgtEl>
                                        <p:attrNameLst>
                                          <p:attrName>ppt_x</p:attrName>
                                        </p:attrNameLst>
                                      </p:cBhvr>
                                      <p:tavLst>
                                        <p:tav tm="0">
                                          <p:val>
                                            <p:strVal val="#ppt_x"/>
                                          </p:val>
                                        </p:tav>
                                        <p:tav tm="100000">
                                          <p:val>
                                            <p:strVal val="#ppt_x"/>
                                          </p:val>
                                        </p:tav>
                                      </p:tavLst>
                                    </p:anim>
                                    <p:anim calcmode="lin" valueType="num">
                                      <p:cBhvr>
                                        <p:cTn id="452" dur="1000" fill="hold"/>
                                        <p:tgtEl>
                                          <p:spTgt spid="119"/>
                                        </p:tgtEl>
                                        <p:attrNameLst>
                                          <p:attrName>ppt_y</p:attrName>
                                        </p:attrNameLst>
                                      </p:cBhvr>
                                      <p:tavLst>
                                        <p:tav tm="0">
                                          <p:val>
                                            <p:strVal val="#ppt_y+.1"/>
                                          </p:val>
                                        </p:tav>
                                        <p:tav tm="100000">
                                          <p:val>
                                            <p:strVal val="#ppt_y"/>
                                          </p:val>
                                        </p:tav>
                                      </p:tavLst>
                                    </p:anim>
                                  </p:childTnLst>
                                </p:cTn>
                              </p:par>
                              <p:par>
                                <p:cTn id="453" presetID="42" presetClass="entr" presetSubtype="0" fill="hold" nodeType="withEffect">
                                  <p:stCondLst>
                                    <p:cond delay="0"/>
                                  </p:stCondLst>
                                  <p:childTnLst>
                                    <p:set>
                                      <p:cBhvr>
                                        <p:cTn id="454" dur="1" fill="hold">
                                          <p:stCondLst>
                                            <p:cond delay="0"/>
                                          </p:stCondLst>
                                        </p:cTn>
                                        <p:tgtEl>
                                          <p:spTgt spid="130"/>
                                        </p:tgtEl>
                                        <p:attrNameLst>
                                          <p:attrName>style.visibility</p:attrName>
                                        </p:attrNameLst>
                                      </p:cBhvr>
                                      <p:to>
                                        <p:strVal val="visible"/>
                                      </p:to>
                                    </p:set>
                                    <p:animEffect transition="in" filter="fade">
                                      <p:cBhvr>
                                        <p:cTn id="455" dur="1000"/>
                                        <p:tgtEl>
                                          <p:spTgt spid="130"/>
                                        </p:tgtEl>
                                      </p:cBhvr>
                                    </p:animEffect>
                                    <p:anim calcmode="lin" valueType="num">
                                      <p:cBhvr>
                                        <p:cTn id="456" dur="1000" fill="hold"/>
                                        <p:tgtEl>
                                          <p:spTgt spid="130"/>
                                        </p:tgtEl>
                                        <p:attrNameLst>
                                          <p:attrName>ppt_x</p:attrName>
                                        </p:attrNameLst>
                                      </p:cBhvr>
                                      <p:tavLst>
                                        <p:tav tm="0">
                                          <p:val>
                                            <p:strVal val="#ppt_x"/>
                                          </p:val>
                                        </p:tav>
                                        <p:tav tm="100000">
                                          <p:val>
                                            <p:strVal val="#ppt_x"/>
                                          </p:val>
                                        </p:tav>
                                      </p:tavLst>
                                    </p:anim>
                                    <p:anim calcmode="lin" valueType="num">
                                      <p:cBhvr>
                                        <p:cTn id="457"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458" fill="hold">
                      <p:stCondLst>
                        <p:cond delay="indefinite"/>
                      </p:stCondLst>
                      <p:childTnLst>
                        <p:par>
                          <p:cTn id="459" fill="hold">
                            <p:stCondLst>
                              <p:cond delay="0"/>
                            </p:stCondLst>
                            <p:childTnLst>
                              <p:par>
                                <p:cTn id="460" presetID="42" presetClass="entr" presetSubtype="0" fill="hold" grpId="0" nodeType="clickEffect">
                                  <p:stCondLst>
                                    <p:cond delay="0"/>
                                  </p:stCondLst>
                                  <p:childTnLst>
                                    <p:set>
                                      <p:cBhvr>
                                        <p:cTn id="461" dur="1" fill="hold">
                                          <p:stCondLst>
                                            <p:cond delay="0"/>
                                          </p:stCondLst>
                                        </p:cTn>
                                        <p:tgtEl>
                                          <p:spTgt spid="132"/>
                                        </p:tgtEl>
                                        <p:attrNameLst>
                                          <p:attrName>style.visibility</p:attrName>
                                        </p:attrNameLst>
                                      </p:cBhvr>
                                      <p:to>
                                        <p:strVal val="visible"/>
                                      </p:to>
                                    </p:set>
                                    <p:animEffect transition="in" filter="fade">
                                      <p:cBhvr>
                                        <p:cTn id="462" dur="1000"/>
                                        <p:tgtEl>
                                          <p:spTgt spid="132"/>
                                        </p:tgtEl>
                                      </p:cBhvr>
                                    </p:animEffect>
                                    <p:anim calcmode="lin" valueType="num">
                                      <p:cBhvr>
                                        <p:cTn id="463" dur="1000" fill="hold"/>
                                        <p:tgtEl>
                                          <p:spTgt spid="132"/>
                                        </p:tgtEl>
                                        <p:attrNameLst>
                                          <p:attrName>ppt_x</p:attrName>
                                        </p:attrNameLst>
                                      </p:cBhvr>
                                      <p:tavLst>
                                        <p:tav tm="0">
                                          <p:val>
                                            <p:strVal val="#ppt_x"/>
                                          </p:val>
                                        </p:tav>
                                        <p:tav tm="100000">
                                          <p:val>
                                            <p:strVal val="#ppt_x"/>
                                          </p:val>
                                        </p:tav>
                                      </p:tavLst>
                                    </p:anim>
                                    <p:anim calcmode="lin" valueType="num">
                                      <p:cBhvr>
                                        <p:cTn id="464"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465" fill="hold">
                      <p:stCondLst>
                        <p:cond delay="indefinite"/>
                      </p:stCondLst>
                      <p:childTnLst>
                        <p:par>
                          <p:cTn id="466" fill="hold">
                            <p:stCondLst>
                              <p:cond delay="0"/>
                            </p:stCondLst>
                            <p:childTnLst>
                              <p:par>
                                <p:cTn id="467" presetID="42" presetClass="entr" presetSubtype="0" fill="hold" grpId="0" nodeType="clickEffect">
                                  <p:stCondLst>
                                    <p:cond delay="0"/>
                                  </p:stCondLst>
                                  <p:childTnLst>
                                    <p:set>
                                      <p:cBhvr>
                                        <p:cTn id="468" dur="1" fill="hold">
                                          <p:stCondLst>
                                            <p:cond delay="0"/>
                                          </p:stCondLst>
                                        </p:cTn>
                                        <p:tgtEl>
                                          <p:spTgt spid="120"/>
                                        </p:tgtEl>
                                        <p:attrNameLst>
                                          <p:attrName>style.visibility</p:attrName>
                                        </p:attrNameLst>
                                      </p:cBhvr>
                                      <p:to>
                                        <p:strVal val="visible"/>
                                      </p:to>
                                    </p:set>
                                    <p:animEffect transition="in" filter="fade">
                                      <p:cBhvr>
                                        <p:cTn id="469" dur="1000"/>
                                        <p:tgtEl>
                                          <p:spTgt spid="120"/>
                                        </p:tgtEl>
                                      </p:cBhvr>
                                    </p:animEffect>
                                    <p:anim calcmode="lin" valueType="num">
                                      <p:cBhvr>
                                        <p:cTn id="470" dur="1000" fill="hold"/>
                                        <p:tgtEl>
                                          <p:spTgt spid="120"/>
                                        </p:tgtEl>
                                        <p:attrNameLst>
                                          <p:attrName>ppt_x</p:attrName>
                                        </p:attrNameLst>
                                      </p:cBhvr>
                                      <p:tavLst>
                                        <p:tav tm="0">
                                          <p:val>
                                            <p:strVal val="#ppt_x"/>
                                          </p:val>
                                        </p:tav>
                                        <p:tav tm="100000">
                                          <p:val>
                                            <p:strVal val="#ppt_x"/>
                                          </p:val>
                                        </p:tav>
                                      </p:tavLst>
                                    </p:anim>
                                    <p:anim calcmode="lin" valueType="num">
                                      <p:cBhvr>
                                        <p:cTn id="471" dur="1000" fill="hold"/>
                                        <p:tgtEl>
                                          <p:spTgt spid="120"/>
                                        </p:tgtEl>
                                        <p:attrNameLst>
                                          <p:attrName>ppt_y</p:attrName>
                                        </p:attrNameLst>
                                      </p:cBhvr>
                                      <p:tavLst>
                                        <p:tav tm="0">
                                          <p:val>
                                            <p:strVal val="#ppt_y+.1"/>
                                          </p:val>
                                        </p:tav>
                                        <p:tav tm="100000">
                                          <p:val>
                                            <p:strVal val="#ppt_y"/>
                                          </p:val>
                                        </p:tav>
                                      </p:tavLst>
                                    </p:anim>
                                  </p:childTnLst>
                                </p:cTn>
                              </p:par>
                              <p:par>
                                <p:cTn id="472" presetID="42" presetClass="entr" presetSubtype="0" fill="hold" grpId="0" nodeType="withEffect">
                                  <p:stCondLst>
                                    <p:cond delay="0"/>
                                  </p:stCondLst>
                                  <p:childTnLst>
                                    <p:set>
                                      <p:cBhvr>
                                        <p:cTn id="473" dur="1" fill="hold">
                                          <p:stCondLst>
                                            <p:cond delay="0"/>
                                          </p:stCondLst>
                                        </p:cTn>
                                        <p:tgtEl>
                                          <p:spTgt spid="125"/>
                                        </p:tgtEl>
                                        <p:attrNameLst>
                                          <p:attrName>style.visibility</p:attrName>
                                        </p:attrNameLst>
                                      </p:cBhvr>
                                      <p:to>
                                        <p:strVal val="visible"/>
                                      </p:to>
                                    </p:set>
                                    <p:animEffect transition="in" filter="fade">
                                      <p:cBhvr>
                                        <p:cTn id="474" dur="1000"/>
                                        <p:tgtEl>
                                          <p:spTgt spid="125"/>
                                        </p:tgtEl>
                                      </p:cBhvr>
                                    </p:animEffect>
                                    <p:anim calcmode="lin" valueType="num">
                                      <p:cBhvr>
                                        <p:cTn id="475" dur="1000" fill="hold"/>
                                        <p:tgtEl>
                                          <p:spTgt spid="125"/>
                                        </p:tgtEl>
                                        <p:attrNameLst>
                                          <p:attrName>ppt_x</p:attrName>
                                        </p:attrNameLst>
                                      </p:cBhvr>
                                      <p:tavLst>
                                        <p:tav tm="0">
                                          <p:val>
                                            <p:strVal val="#ppt_x"/>
                                          </p:val>
                                        </p:tav>
                                        <p:tav tm="100000">
                                          <p:val>
                                            <p:strVal val="#ppt_x"/>
                                          </p:val>
                                        </p:tav>
                                      </p:tavLst>
                                    </p:anim>
                                    <p:anim calcmode="lin" valueType="num">
                                      <p:cBhvr>
                                        <p:cTn id="476" dur="1000" fill="hold"/>
                                        <p:tgtEl>
                                          <p:spTgt spid="125"/>
                                        </p:tgtEl>
                                        <p:attrNameLst>
                                          <p:attrName>ppt_y</p:attrName>
                                        </p:attrNameLst>
                                      </p:cBhvr>
                                      <p:tavLst>
                                        <p:tav tm="0">
                                          <p:val>
                                            <p:strVal val="#ppt_y+.1"/>
                                          </p:val>
                                        </p:tav>
                                        <p:tav tm="100000">
                                          <p:val>
                                            <p:strVal val="#ppt_y"/>
                                          </p:val>
                                        </p:tav>
                                      </p:tavLst>
                                    </p:anim>
                                  </p:childTnLst>
                                </p:cTn>
                              </p:par>
                              <p:par>
                                <p:cTn id="477" presetID="42" presetClass="entr" presetSubtype="0" fill="hold" grpId="0" nodeType="withEffect">
                                  <p:stCondLst>
                                    <p:cond delay="0"/>
                                  </p:stCondLst>
                                  <p:childTnLst>
                                    <p:set>
                                      <p:cBhvr>
                                        <p:cTn id="478" dur="1" fill="hold">
                                          <p:stCondLst>
                                            <p:cond delay="0"/>
                                          </p:stCondLst>
                                        </p:cTn>
                                        <p:tgtEl>
                                          <p:spTgt spid="126"/>
                                        </p:tgtEl>
                                        <p:attrNameLst>
                                          <p:attrName>style.visibility</p:attrName>
                                        </p:attrNameLst>
                                      </p:cBhvr>
                                      <p:to>
                                        <p:strVal val="visible"/>
                                      </p:to>
                                    </p:set>
                                    <p:animEffect transition="in" filter="fade">
                                      <p:cBhvr>
                                        <p:cTn id="479" dur="1000"/>
                                        <p:tgtEl>
                                          <p:spTgt spid="126"/>
                                        </p:tgtEl>
                                      </p:cBhvr>
                                    </p:animEffect>
                                    <p:anim calcmode="lin" valueType="num">
                                      <p:cBhvr>
                                        <p:cTn id="480" dur="1000" fill="hold"/>
                                        <p:tgtEl>
                                          <p:spTgt spid="126"/>
                                        </p:tgtEl>
                                        <p:attrNameLst>
                                          <p:attrName>ppt_x</p:attrName>
                                        </p:attrNameLst>
                                      </p:cBhvr>
                                      <p:tavLst>
                                        <p:tav tm="0">
                                          <p:val>
                                            <p:strVal val="#ppt_x"/>
                                          </p:val>
                                        </p:tav>
                                        <p:tav tm="100000">
                                          <p:val>
                                            <p:strVal val="#ppt_x"/>
                                          </p:val>
                                        </p:tav>
                                      </p:tavLst>
                                    </p:anim>
                                    <p:anim calcmode="lin" valueType="num">
                                      <p:cBhvr>
                                        <p:cTn id="481" dur="1000" fill="hold"/>
                                        <p:tgtEl>
                                          <p:spTgt spid="126"/>
                                        </p:tgtEl>
                                        <p:attrNameLst>
                                          <p:attrName>ppt_y</p:attrName>
                                        </p:attrNameLst>
                                      </p:cBhvr>
                                      <p:tavLst>
                                        <p:tav tm="0">
                                          <p:val>
                                            <p:strVal val="#ppt_y+.1"/>
                                          </p:val>
                                        </p:tav>
                                        <p:tav tm="100000">
                                          <p:val>
                                            <p:strVal val="#ppt_y"/>
                                          </p:val>
                                        </p:tav>
                                      </p:tavLst>
                                    </p:anim>
                                  </p:childTnLst>
                                </p:cTn>
                              </p:par>
                              <p:par>
                                <p:cTn id="482" presetID="42" presetClass="entr" presetSubtype="0" fill="hold" grpId="0" nodeType="withEffect">
                                  <p:stCondLst>
                                    <p:cond delay="0"/>
                                  </p:stCondLst>
                                  <p:childTnLst>
                                    <p:set>
                                      <p:cBhvr>
                                        <p:cTn id="483" dur="1" fill="hold">
                                          <p:stCondLst>
                                            <p:cond delay="0"/>
                                          </p:stCondLst>
                                        </p:cTn>
                                        <p:tgtEl>
                                          <p:spTgt spid="127"/>
                                        </p:tgtEl>
                                        <p:attrNameLst>
                                          <p:attrName>style.visibility</p:attrName>
                                        </p:attrNameLst>
                                      </p:cBhvr>
                                      <p:to>
                                        <p:strVal val="visible"/>
                                      </p:to>
                                    </p:set>
                                    <p:animEffect transition="in" filter="fade">
                                      <p:cBhvr>
                                        <p:cTn id="484" dur="1000"/>
                                        <p:tgtEl>
                                          <p:spTgt spid="127"/>
                                        </p:tgtEl>
                                      </p:cBhvr>
                                    </p:animEffect>
                                    <p:anim calcmode="lin" valueType="num">
                                      <p:cBhvr>
                                        <p:cTn id="485" dur="1000" fill="hold"/>
                                        <p:tgtEl>
                                          <p:spTgt spid="127"/>
                                        </p:tgtEl>
                                        <p:attrNameLst>
                                          <p:attrName>ppt_x</p:attrName>
                                        </p:attrNameLst>
                                      </p:cBhvr>
                                      <p:tavLst>
                                        <p:tav tm="0">
                                          <p:val>
                                            <p:strVal val="#ppt_x"/>
                                          </p:val>
                                        </p:tav>
                                        <p:tav tm="100000">
                                          <p:val>
                                            <p:strVal val="#ppt_x"/>
                                          </p:val>
                                        </p:tav>
                                      </p:tavLst>
                                    </p:anim>
                                    <p:anim calcmode="lin" valueType="num">
                                      <p:cBhvr>
                                        <p:cTn id="486" dur="1000" fill="hold"/>
                                        <p:tgtEl>
                                          <p:spTgt spid="127"/>
                                        </p:tgtEl>
                                        <p:attrNameLst>
                                          <p:attrName>ppt_y</p:attrName>
                                        </p:attrNameLst>
                                      </p:cBhvr>
                                      <p:tavLst>
                                        <p:tav tm="0">
                                          <p:val>
                                            <p:strVal val="#ppt_y+.1"/>
                                          </p:val>
                                        </p:tav>
                                        <p:tav tm="100000">
                                          <p:val>
                                            <p:strVal val="#ppt_y"/>
                                          </p:val>
                                        </p:tav>
                                      </p:tavLst>
                                    </p:anim>
                                  </p:childTnLst>
                                </p:cTn>
                              </p:par>
                              <p:par>
                                <p:cTn id="487" presetID="42" presetClass="entr" presetSubtype="0" fill="hold" grpId="0" nodeType="withEffect">
                                  <p:stCondLst>
                                    <p:cond delay="0"/>
                                  </p:stCondLst>
                                  <p:childTnLst>
                                    <p:set>
                                      <p:cBhvr>
                                        <p:cTn id="488" dur="1" fill="hold">
                                          <p:stCondLst>
                                            <p:cond delay="0"/>
                                          </p:stCondLst>
                                        </p:cTn>
                                        <p:tgtEl>
                                          <p:spTgt spid="134"/>
                                        </p:tgtEl>
                                        <p:attrNameLst>
                                          <p:attrName>style.visibility</p:attrName>
                                        </p:attrNameLst>
                                      </p:cBhvr>
                                      <p:to>
                                        <p:strVal val="visible"/>
                                      </p:to>
                                    </p:set>
                                    <p:animEffect transition="in" filter="fade">
                                      <p:cBhvr>
                                        <p:cTn id="489" dur="1000"/>
                                        <p:tgtEl>
                                          <p:spTgt spid="134"/>
                                        </p:tgtEl>
                                      </p:cBhvr>
                                    </p:animEffect>
                                    <p:anim calcmode="lin" valueType="num">
                                      <p:cBhvr>
                                        <p:cTn id="490" dur="1000" fill="hold"/>
                                        <p:tgtEl>
                                          <p:spTgt spid="134"/>
                                        </p:tgtEl>
                                        <p:attrNameLst>
                                          <p:attrName>ppt_x</p:attrName>
                                        </p:attrNameLst>
                                      </p:cBhvr>
                                      <p:tavLst>
                                        <p:tav tm="0">
                                          <p:val>
                                            <p:strVal val="#ppt_x"/>
                                          </p:val>
                                        </p:tav>
                                        <p:tav tm="100000">
                                          <p:val>
                                            <p:strVal val="#ppt_x"/>
                                          </p:val>
                                        </p:tav>
                                      </p:tavLst>
                                    </p:anim>
                                    <p:anim calcmode="lin" valueType="num">
                                      <p:cBhvr>
                                        <p:cTn id="491" dur="1000" fill="hold"/>
                                        <p:tgtEl>
                                          <p:spTgt spid="134"/>
                                        </p:tgtEl>
                                        <p:attrNameLst>
                                          <p:attrName>ppt_y</p:attrName>
                                        </p:attrNameLst>
                                      </p:cBhvr>
                                      <p:tavLst>
                                        <p:tav tm="0">
                                          <p:val>
                                            <p:strVal val="#ppt_y+.1"/>
                                          </p:val>
                                        </p:tav>
                                        <p:tav tm="100000">
                                          <p:val>
                                            <p:strVal val="#ppt_y"/>
                                          </p:val>
                                        </p:tav>
                                      </p:tavLst>
                                    </p:anim>
                                  </p:childTnLst>
                                </p:cTn>
                              </p:par>
                              <p:par>
                                <p:cTn id="492" presetID="42" presetClass="entr" presetSubtype="0" fill="hold" grpId="0" nodeType="withEffect">
                                  <p:stCondLst>
                                    <p:cond delay="0"/>
                                  </p:stCondLst>
                                  <p:childTnLst>
                                    <p:set>
                                      <p:cBhvr>
                                        <p:cTn id="493" dur="1" fill="hold">
                                          <p:stCondLst>
                                            <p:cond delay="0"/>
                                          </p:stCondLst>
                                        </p:cTn>
                                        <p:tgtEl>
                                          <p:spTgt spid="135"/>
                                        </p:tgtEl>
                                        <p:attrNameLst>
                                          <p:attrName>style.visibility</p:attrName>
                                        </p:attrNameLst>
                                      </p:cBhvr>
                                      <p:to>
                                        <p:strVal val="visible"/>
                                      </p:to>
                                    </p:set>
                                    <p:animEffect transition="in" filter="fade">
                                      <p:cBhvr>
                                        <p:cTn id="494" dur="1000"/>
                                        <p:tgtEl>
                                          <p:spTgt spid="135"/>
                                        </p:tgtEl>
                                      </p:cBhvr>
                                    </p:animEffect>
                                    <p:anim calcmode="lin" valueType="num">
                                      <p:cBhvr>
                                        <p:cTn id="495" dur="1000" fill="hold"/>
                                        <p:tgtEl>
                                          <p:spTgt spid="135"/>
                                        </p:tgtEl>
                                        <p:attrNameLst>
                                          <p:attrName>ppt_x</p:attrName>
                                        </p:attrNameLst>
                                      </p:cBhvr>
                                      <p:tavLst>
                                        <p:tav tm="0">
                                          <p:val>
                                            <p:strVal val="#ppt_x"/>
                                          </p:val>
                                        </p:tav>
                                        <p:tav tm="100000">
                                          <p:val>
                                            <p:strVal val="#ppt_x"/>
                                          </p:val>
                                        </p:tav>
                                      </p:tavLst>
                                    </p:anim>
                                    <p:anim calcmode="lin" valueType="num">
                                      <p:cBhvr>
                                        <p:cTn id="496" dur="1000" fill="hold"/>
                                        <p:tgtEl>
                                          <p:spTgt spid="135"/>
                                        </p:tgtEl>
                                        <p:attrNameLst>
                                          <p:attrName>ppt_y</p:attrName>
                                        </p:attrNameLst>
                                      </p:cBhvr>
                                      <p:tavLst>
                                        <p:tav tm="0">
                                          <p:val>
                                            <p:strVal val="#ppt_y+.1"/>
                                          </p:val>
                                        </p:tav>
                                        <p:tav tm="100000">
                                          <p:val>
                                            <p:strVal val="#ppt_y"/>
                                          </p:val>
                                        </p:tav>
                                      </p:tavLst>
                                    </p:anim>
                                  </p:childTnLst>
                                </p:cTn>
                              </p:par>
                              <p:par>
                                <p:cTn id="497" presetID="42" presetClass="entr" presetSubtype="0" fill="hold" grpId="0" nodeType="withEffect">
                                  <p:stCondLst>
                                    <p:cond delay="0"/>
                                  </p:stCondLst>
                                  <p:childTnLst>
                                    <p:set>
                                      <p:cBhvr>
                                        <p:cTn id="498" dur="1" fill="hold">
                                          <p:stCondLst>
                                            <p:cond delay="0"/>
                                          </p:stCondLst>
                                        </p:cTn>
                                        <p:tgtEl>
                                          <p:spTgt spid="136"/>
                                        </p:tgtEl>
                                        <p:attrNameLst>
                                          <p:attrName>style.visibility</p:attrName>
                                        </p:attrNameLst>
                                      </p:cBhvr>
                                      <p:to>
                                        <p:strVal val="visible"/>
                                      </p:to>
                                    </p:set>
                                    <p:animEffect transition="in" filter="fade">
                                      <p:cBhvr>
                                        <p:cTn id="499" dur="1000"/>
                                        <p:tgtEl>
                                          <p:spTgt spid="136"/>
                                        </p:tgtEl>
                                      </p:cBhvr>
                                    </p:animEffect>
                                    <p:anim calcmode="lin" valueType="num">
                                      <p:cBhvr>
                                        <p:cTn id="500" dur="1000" fill="hold"/>
                                        <p:tgtEl>
                                          <p:spTgt spid="136"/>
                                        </p:tgtEl>
                                        <p:attrNameLst>
                                          <p:attrName>ppt_x</p:attrName>
                                        </p:attrNameLst>
                                      </p:cBhvr>
                                      <p:tavLst>
                                        <p:tav tm="0">
                                          <p:val>
                                            <p:strVal val="#ppt_x"/>
                                          </p:val>
                                        </p:tav>
                                        <p:tav tm="100000">
                                          <p:val>
                                            <p:strVal val="#ppt_x"/>
                                          </p:val>
                                        </p:tav>
                                      </p:tavLst>
                                    </p:anim>
                                    <p:anim calcmode="lin" valueType="num">
                                      <p:cBhvr>
                                        <p:cTn id="501" dur="1000" fill="hold"/>
                                        <p:tgtEl>
                                          <p:spTgt spid="136"/>
                                        </p:tgtEl>
                                        <p:attrNameLst>
                                          <p:attrName>ppt_y</p:attrName>
                                        </p:attrNameLst>
                                      </p:cBhvr>
                                      <p:tavLst>
                                        <p:tav tm="0">
                                          <p:val>
                                            <p:strVal val="#ppt_y+.1"/>
                                          </p:val>
                                        </p:tav>
                                        <p:tav tm="100000">
                                          <p:val>
                                            <p:strVal val="#ppt_y"/>
                                          </p:val>
                                        </p:tav>
                                      </p:tavLst>
                                    </p:anim>
                                  </p:childTnLst>
                                </p:cTn>
                              </p:par>
                              <p:par>
                                <p:cTn id="502" presetID="42" presetClass="entr" presetSubtype="0" fill="hold" grpId="0" nodeType="withEffect">
                                  <p:stCondLst>
                                    <p:cond delay="0"/>
                                  </p:stCondLst>
                                  <p:childTnLst>
                                    <p:set>
                                      <p:cBhvr>
                                        <p:cTn id="503" dur="1" fill="hold">
                                          <p:stCondLst>
                                            <p:cond delay="0"/>
                                          </p:stCondLst>
                                        </p:cTn>
                                        <p:tgtEl>
                                          <p:spTgt spid="137"/>
                                        </p:tgtEl>
                                        <p:attrNameLst>
                                          <p:attrName>style.visibility</p:attrName>
                                        </p:attrNameLst>
                                      </p:cBhvr>
                                      <p:to>
                                        <p:strVal val="visible"/>
                                      </p:to>
                                    </p:set>
                                    <p:animEffect transition="in" filter="fade">
                                      <p:cBhvr>
                                        <p:cTn id="504" dur="1000"/>
                                        <p:tgtEl>
                                          <p:spTgt spid="137"/>
                                        </p:tgtEl>
                                      </p:cBhvr>
                                    </p:animEffect>
                                    <p:anim calcmode="lin" valueType="num">
                                      <p:cBhvr>
                                        <p:cTn id="505" dur="1000" fill="hold"/>
                                        <p:tgtEl>
                                          <p:spTgt spid="137"/>
                                        </p:tgtEl>
                                        <p:attrNameLst>
                                          <p:attrName>ppt_x</p:attrName>
                                        </p:attrNameLst>
                                      </p:cBhvr>
                                      <p:tavLst>
                                        <p:tav tm="0">
                                          <p:val>
                                            <p:strVal val="#ppt_x"/>
                                          </p:val>
                                        </p:tav>
                                        <p:tav tm="100000">
                                          <p:val>
                                            <p:strVal val="#ppt_x"/>
                                          </p:val>
                                        </p:tav>
                                      </p:tavLst>
                                    </p:anim>
                                    <p:anim calcmode="lin" valueType="num">
                                      <p:cBhvr>
                                        <p:cTn id="506"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507" fill="hold">
                      <p:stCondLst>
                        <p:cond delay="indefinite"/>
                      </p:stCondLst>
                      <p:childTnLst>
                        <p:par>
                          <p:cTn id="508" fill="hold">
                            <p:stCondLst>
                              <p:cond delay="0"/>
                            </p:stCondLst>
                            <p:childTnLst>
                              <p:par>
                                <p:cTn id="509" presetID="2" presetClass="entr" presetSubtype="4" fill="hold" grpId="0" nodeType="clickEffect">
                                  <p:stCondLst>
                                    <p:cond delay="0"/>
                                  </p:stCondLst>
                                  <p:childTnLst>
                                    <p:set>
                                      <p:cBhvr>
                                        <p:cTn id="510" dur="1" fill="hold">
                                          <p:stCondLst>
                                            <p:cond delay="0"/>
                                          </p:stCondLst>
                                        </p:cTn>
                                        <p:tgtEl>
                                          <p:spTgt spid="11"/>
                                        </p:tgtEl>
                                        <p:attrNameLst>
                                          <p:attrName>style.visibility</p:attrName>
                                        </p:attrNameLst>
                                      </p:cBhvr>
                                      <p:to>
                                        <p:strVal val="visible"/>
                                      </p:to>
                                    </p:set>
                                    <p:anim calcmode="lin" valueType="num">
                                      <p:cBhvr additive="base">
                                        <p:cTn id="511" dur="500" fill="hold"/>
                                        <p:tgtEl>
                                          <p:spTgt spid="11"/>
                                        </p:tgtEl>
                                        <p:attrNameLst>
                                          <p:attrName>ppt_x</p:attrName>
                                        </p:attrNameLst>
                                      </p:cBhvr>
                                      <p:tavLst>
                                        <p:tav tm="0">
                                          <p:val>
                                            <p:strVal val="#ppt_x"/>
                                          </p:val>
                                        </p:tav>
                                        <p:tav tm="100000">
                                          <p:val>
                                            <p:strVal val="#ppt_x"/>
                                          </p:val>
                                        </p:tav>
                                      </p:tavLst>
                                    </p:anim>
                                    <p:anim calcmode="lin" valueType="num">
                                      <p:cBhvr additive="base">
                                        <p:cTn id="5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5" grpId="0" animBg="1"/>
      <p:bldP spid="119" grpId="0"/>
      <p:bldP spid="120" grpId="0" animBg="1"/>
      <p:bldP spid="125" grpId="0" animBg="1"/>
      <p:bldP spid="126" grpId="0" animBg="1"/>
      <p:bldP spid="127" grpId="0" animBg="1"/>
      <p:bldP spid="132" grpId="0" animBg="1"/>
      <p:bldP spid="134" grpId="0"/>
      <p:bldP spid="135" grpId="0"/>
      <p:bldP spid="136" grpId="0"/>
      <p:bldP spid="137" grpId="0"/>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The Joint Calendar (Schedule)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E3010B3B-AB95-444D-AD9B-075476D8F164}"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mc:AlternateContent xmlns:mc="http://schemas.openxmlformats.org/markup-compatibility/2006" xmlns:a14="http://schemas.microsoft.com/office/drawing/2010/main">
        <mc:Choice Requires="a14">
          <p:graphicFrame>
            <p:nvGraphicFramePr>
              <p:cNvPr id="5" name="Table 13">
                <a:extLst>
                  <a:ext uri="{FF2B5EF4-FFF2-40B4-BE49-F238E27FC236}">
                    <a16:creationId xmlns:a16="http://schemas.microsoft.com/office/drawing/2014/main" id="{9B808508-8492-4559-B953-918C887E7BE7}"/>
                  </a:ext>
                </a:extLst>
              </p:cNvPr>
              <p:cNvGraphicFramePr>
                <a:graphicFrameLocks noGrp="1"/>
              </p:cNvGraphicFramePr>
              <p:nvPr>
                <p:extLst>
                  <p:ext uri="{D42A27DB-BD31-4B8C-83A1-F6EECF244321}">
                    <p14:modId xmlns:p14="http://schemas.microsoft.com/office/powerpoint/2010/main" val="1013892307"/>
                  </p:ext>
                </p:extLst>
              </p:nvPr>
            </p:nvGraphicFramePr>
            <p:xfrm>
              <a:off x="2649677" y="2374089"/>
              <a:ext cx="6096000" cy="4572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𝟓</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𝟔</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𝑵</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5" name="Table 13">
                <a:extLst>
                  <a:ext uri="{FF2B5EF4-FFF2-40B4-BE49-F238E27FC236}">
                    <a16:creationId xmlns:a16="http://schemas.microsoft.com/office/drawing/2014/main" id="{9B808508-8492-4559-B953-918C887E7BE7}"/>
                  </a:ext>
                </a:extLst>
              </p:cNvPr>
              <p:cNvGraphicFramePr>
                <a:graphicFrameLocks noGrp="1"/>
              </p:cNvGraphicFramePr>
              <p:nvPr>
                <p:extLst>
                  <p:ext uri="{D42A27DB-BD31-4B8C-83A1-F6EECF244321}">
                    <p14:modId xmlns:p14="http://schemas.microsoft.com/office/powerpoint/2010/main" val="1013892307"/>
                  </p:ext>
                </p:extLst>
              </p:nvPr>
            </p:nvGraphicFramePr>
            <p:xfrm>
              <a:off x="2649677" y="2374089"/>
              <a:ext cx="6096000" cy="4572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45720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00800"/>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000" r="-600800"/>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00000" r="-500800"/>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97619" r="-39682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400800" r="-300000"/>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00800" r="-200000"/>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600800" r="-100000"/>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70080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0" name="Table 69">
                <a:extLst>
                  <a:ext uri="{FF2B5EF4-FFF2-40B4-BE49-F238E27FC236}">
                    <a16:creationId xmlns:a16="http://schemas.microsoft.com/office/drawing/2014/main" id="{2EFC2108-0E11-43C5-8146-ABCEE9133FE7}"/>
                  </a:ext>
                </a:extLst>
              </p:cNvPr>
              <p:cNvGraphicFramePr>
                <a:graphicFrameLocks noGrp="1"/>
              </p:cNvGraphicFramePr>
              <p:nvPr>
                <p:extLst>
                  <p:ext uri="{D42A27DB-BD31-4B8C-83A1-F6EECF244321}">
                    <p14:modId xmlns:p14="http://schemas.microsoft.com/office/powerpoint/2010/main" val="3255306940"/>
                  </p:ext>
                </p:extLst>
              </p:nvPr>
            </p:nvGraphicFramePr>
            <p:xfrm>
              <a:off x="1946851" y="2835738"/>
              <a:ext cx="619125" cy="3201093"/>
            </p:xfrm>
            <a:graphic>
              <a:graphicData uri="http://schemas.openxmlformats.org/drawingml/2006/table">
                <a:tbl>
                  <a:tblPr>
                    <a:tableStyleId>{5C22544A-7EE6-4342-B048-85BDC9FD1C3A}</a:tableStyleId>
                  </a:tblPr>
                  <a:tblGrid>
                    <a:gridCol w="619125">
                      <a:extLst>
                        <a:ext uri="{9D8B030D-6E8A-4147-A177-3AD203B41FA5}">
                          <a16:colId xmlns:a16="http://schemas.microsoft.com/office/drawing/2014/main" val="3986425676"/>
                        </a:ext>
                      </a:extLst>
                    </a:gridCol>
                  </a:tblGrid>
                  <a:tr h="457299">
                    <a:tc>
                      <a:txBody>
                        <a:bodyPr/>
                        <a:lstStyle/>
                        <a:p>
                          <a:pPr algn="ctr"/>
                          <a:r>
                            <a:rPr lang="en-US" altLang="zh-CN" sz="2000" b="1" dirty="0">
                              <a:latin typeface="+mn-lt"/>
                            </a:rPr>
                            <a:t>1</a:t>
                          </a:r>
                          <a:endParaRPr lang="zh-CN" altLang="en-US" sz="2000" b="1" dirty="0">
                            <a:latin typeface="+mn-lt"/>
                          </a:endParaRPr>
                        </a:p>
                      </a:txBody>
                      <a:tcPr marB="54864" anchor="ctr">
                        <a:noFill/>
                      </a:tcPr>
                    </a:tc>
                    <a:extLst>
                      <a:ext uri="{0D108BD9-81ED-4DB2-BD59-A6C34878D82A}">
                        <a16:rowId xmlns:a16="http://schemas.microsoft.com/office/drawing/2014/main" val="1117808850"/>
                      </a:ext>
                    </a:extLst>
                  </a:tr>
                  <a:tr h="457299">
                    <a:tc>
                      <a:txBody>
                        <a:bodyPr/>
                        <a:lstStyle/>
                        <a:p>
                          <a:pPr algn="ctr"/>
                          <a:r>
                            <a:rPr lang="en-US" altLang="zh-CN" sz="2000" b="1" dirty="0">
                              <a:latin typeface="+mn-lt"/>
                            </a:rPr>
                            <a:t>2</a:t>
                          </a:r>
                          <a:endParaRPr lang="zh-CN" altLang="en-US" sz="2000" b="1" dirty="0">
                            <a:latin typeface="+mn-lt"/>
                          </a:endParaRPr>
                        </a:p>
                      </a:txBody>
                      <a:tcPr marB="54864" anchor="ctr">
                        <a:noFill/>
                      </a:tcPr>
                    </a:tc>
                    <a:extLst>
                      <a:ext uri="{0D108BD9-81ED-4DB2-BD59-A6C34878D82A}">
                        <a16:rowId xmlns:a16="http://schemas.microsoft.com/office/drawing/2014/main" val="1572784136"/>
                      </a:ext>
                    </a:extLst>
                  </a:tr>
                  <a:tr h="457299">
                    <a:tc>
                      <a:txBody>
                        <a:bodyPr/>
                        <a:lstStyle/>
                        <a:p>
                          <a:pPr algn="ctr"/>
                          <a:r>
                            <a:rPr lang="en-US" altLang="zh-CN" sz="2000" b="1" dirty="0">
                              <a:latin typeface="+mn-lt"/>
                            </a:rPr>
                            <a:t>3</a:t>
                          </a:r>
                          <a:endParaRPr lang="zh-CN" altLang="en-US" sz="2000" b="1" dirty="0">
                            <a:latin typeface="+mn-lt"/>
                          </a:endParaRPr>
                        </a:p>
                      </a:txBody>
                      <a:tcPr marB="54864" anchor="ctr">
                        <a:noFill/>
                      </a:tcPr>
                    </a:tc>
                    <a:extLst>
                      <a:ext uri="{0D108BD9-81ED-4DB2-BD59-A6C34878D82A}">
                        <a16:rowId xmlns:a16="http://schemas.microsoft.com/office/drawing/2014/main" val="4113678592"/>
                      </a:ext>
                    </a:extLst>
                  </a:tr>
                  <a:tr h="457299">
                    <a:tc>
                      <a:txBody>
                        <a:bodyPr/>
                        <a:lstStyle/>
                        <a:p>
                          <a:pPr algn="ctr"/>
                          <a:r>
                            <a:rPr lang="en-US" altLang="zh-CN" sz="2000" b="1" dirty="0">
                              <a:latin typeface="+mn-lt"/>
                            </a:rPr>
                            <a:t>4</a:t>
                          </a:r>
                          <a:endParaRPr lang="zh-CN" altLang="en-US" sz="2000" b="1" dirty="0">
                            <a:latin typeface="+mn-lt"/>
                          </a:endParaRPr>
                        </a:p>
                      </a:txBody>
                      <a:tcPr marB="54864" anchor="ctr">
                        <a:noFill/>
                      </a:tcPr>
                    </a:tc>
                    <a:extLst>
                      <a:ext uri="{0D108BD9-81ED-4DB2-BD59-A6C34878D82A}">
                        <a16:rowId xmlns:a16="http://schemas.microsoft.com/office/drawing/2014/main" val="4075204265"/>
                      </a:ext>
                    </a:extLst>
                  </a:tr>
                  <a:tr h="457299">
                    <a:tc>
                      <a:txBody>
                        <a:bodyPr/>
                        <a:lstStyle/>
                        <a:p>
                          <a:pPr algn="ctr"/>
                          <a:r>
                            <a:rPr lang="en-US" altLang="zh-CN" sz="2000" b="1" dirty="0">
                              <a:latin typeface="+mn-lt"/>
                            </a:rPr>
                            <a:t>5</a:t>
                          </a:r>
                          <a:endParaRPr lang="zh-CN" altLang="en-US" sz="2000" b="1" dirty="0">
                            <a:latin typeface="+mn-lt"/>
                          </a:endParaRPr>
                        </a:p>
                      </a:txBody>
                      <a:tcPr marB="54864" anchor="ctr">
                        <a:noFill/>
                      </a:tcPr>
                    </a:tc>
                    <a:extLst>
                      <a:ext uri="{0D108BD9-81ED-4DB2-BD59-A6C34878D82A}">
                        <a16:rowId xmlns:a16="http://schemas.microsoft.com/office/drawing/2014/main" val="165898026"/>
                      </a:ext>
                    </a:extLst>
                  </a:tr>
                  <a:tr h="457299">
                    <a:tc>
                      <a:txBody>
                        <a:bodyPr/>
                        <a:lstStyle/>
                        <a:p>
                          <a:pPr algn="ctr"/>
                          <a14:m>
                            <m:oMathPara xmlns:m="http://schemas.openxmlformats.org/officeDocument/2006/math">
                              <m:oMathParaPr>
                                <m:jc m:val="center"/>
                              </m:oMathParaPr>
                              <m:oMath xmlns:m="http://schemas.openxmlformats.org/officeDocument/2006/math">
                                <m:r>
                                  <a:rPr lang="zh-CN" altLang="en-US" sz="2000" b="1" i="1" smtClean="0">
                                    <a:latin typeface="Cambria Math" panose="02040503050406030204" pitchFamily="18" charset="0"/>
                                  </a:rPr>
                                  <m:t>⋮</m:t>
                                </m:r>
                              </m:oMath>
                            </m:oMathPara>
                          </a14:m>
                          <a:endParaRPr lang="zh-CN" altLang="en-US" sz="2000" b="1" dirty="0">
                            <a:latin typeface="+mn-lt"/>
                          </a:endParaRPr>
                        </a:p>
                      </a:txBody>
                      <a:tcPr marB="54864" anchor="ctr">
                        <a:noFill/>
                      </a:tcPr>
                    </a:tc>
                    <a:extLst>
                      <a:ext uri="{0D108BD9-81ED-4DB2-BD59-A6C34878D82A}">
                        <a16:rowId xmlns:a16="http://schemas.microsoft.com/office/drawing/2014/main" val="1339238558"/>
                      </a:ext>
                    </a:extLst>
                  </a:tr>
                  <a:tr h="457299">
                    <a:tc>
                      <a:txBody>
                        <a:bodyPr/>
                        <a:lstStyle/>
                        <a:p>
                          <a:pPr algn="ctr"/>
                          <a:r>
                            <a:rPr lang="en-US" altLang="zh-CN" sz="2000" b="1" dirty="0">
                              <a:latin typeface="+mn-lt"/>
                            </a:rPr>
                            <a:t>T</a:t>
                          </a:r>
                          <a:endParaRPr lang="zh-CN" altLang="en-US" sz="2000" b="1" dirty="0">
                            <a:latin typeface="+mn-lt"/>
                          </a:endParaRPr>
                        </a:p>
                      </a:txBody>
                      <a:tcPr marB="54864" anchor="ctr">
                        <a:noFill/>
                      </a:tcPr>
                    </a:tc>
                    <a:extLst>
                      <a:ext uri="{0D108BD9-81ED-4DB2-BD59-A6C34878D82A}">
                        <a16:rowId xmlns:a16="http://schemas.microsoft.com/office/drawing/2014/main" val="929043188"/>
                      </a:ext>
                    </a:extLst>
                  </a:tr>
                </a:tbl>
              </a:graphicData>
            </a:graphic>
          </p:graphicFrame>
        </mc:Choice>
        <mc:Fallback xmlns="">
          <p:graphicFrame>
            <p:nvGraphicFramePr>
              <p:cNvPr id="50" name="Table 69">
                <a:extLst>
                  <a:ext uri="{FF2B5EF4-FFF2-40B4-BE49-F238E27FC236}">
                    <a16:creationId xmlns:a16="http://schemas.microsoft.com/office/drawing/2014/main" id="{2EFC2108-0E11-43C5-8146-ABCEE9133FE7}"/>
                  </a:ext>
                </a:extLst>
              </p:cNvPr>
              <p:cNvGraphicFramePr>
                <a:graphicFrameLocks noGrp="1"/>
              </p:cNvGraphicFramePr>
              <p:nvPr>
                <p:extLst>
                  <p:ext uri="{D42A27DB-BD31-4B8C-83A1-F6EECF244321}">
                    <p14:modId xmlns:p14="http://schemas.microsoft.com/office/powerpoint/2010/main" val="3255306940"/>
                  </p:ext>
                </p:extLst>
              </p:nvPr>
            </p:nvGraphicFramePr>
            <p:xfrm>
              <a:off x="1946851" y="2835738"/>
              <a:ext cx="619125" cy="3201093"/>
            </p:xfrm>
            <a:graphic>
              <a:graphicData uri="http://schemas.openxmlformats.org/drawingml/2006/table">
                <a:tbl>
                  <a:tblPr>
                    <a:tableStyleId>{5C22544A-7EE6-4342-B048-85BDC9FD1C3A}</a:tableStyleId>
                  </a:tblPr>
                  <a:tblGrid>
                    <a:gridCol w="619125">
                      <a:extLst>
                        <a:ext uri="{9D8B030D-6E8A-4147-A177-3AD203B41FA5}">
                          <a16:colId xmlns:a16="http://schemas.microsoft.com/office/drawing/2014/main" val="3986425676"/>
                        </a:ext>
                      </a:extLst>
                    </a:gridCol>
                  </a:tblGrid>
                  <a:tr h="457299">
                    <a:tc>
                      <a:txBody>
                        <a:bodyPr/>
                        <a:lstStyle/>
                        <a:p>
                          <a:pPr algn="ctr"/>
                          <a:r>
                            <a:rPr lang="en-US" altLang="zh-CN" sz="2000" b="1" dirty="0">
                              <a:latin typeface="+mn-lt"/>
                            </a:rPr>
                            <a:t>1</a:t>
                          </a:r>
                          <a:endParaRPr lang="zh-CN" altLang="en-US" sz="2000" b="1" dirty="0">
                            <a:latin typeface="+mn-lt"/>
                          </a:endParaRPr>
                        </a:p>
                      </a:txBody>
                      <a:tcPr marB="54864" anchor="ctr">
                        <a:noFill/>
                      </a:tcPr>
                    </a:tc>
                    <a:extLst>
                      <a:ext uri="{0D108BD9-81ED-4DB2-BD59-A6C34878D82A}">
                        <a16:rowId xmlns:a16="http://schemas.microsoft.com/office/drawing/2014/main" val="1117808850"/>
                      </a:ext>
                    </a:extLst>
                  </a:tr>
                  <a:tr h="457299">
                    <a:tc>
                      <a:txBody>
                        <a:bodyPr/>
                        <a:lstStyle/>
                        <a:p>
                          <a:pPr algn="ctr"/>
                          <a:r>
                            <a:rPr lang="en-US" altLang="zh-CN" sz="2000" b="1" dirty="0">
                              <a:latin typeface="+mn-lt"/>
                            </a:rPr>
                            <a:t>2</a:t>
                          </a:r>
                          <a:endParaRPr lang="zh-CN" altLang="en-US" sz="2000" b="1" dirty="0">
                            <a:latin typeface="+mn-lt"/>
                          </a:endParaRPr>
                        </a:p>
                      </a:txBody>
                      <a:tcPr marB="54864" anchor="ctr">
                        <a:noFill/>
                      </a:tcPr>
                    </a:tc>
                    <a:extLst>
                      <a:ext uri="{0D108BD9-81ED-4DB2-BD59-A6C34878D82A}">
                        <a16:rowId xmlns:a16="http://schemas.microsoft.com/office/drawing/2014/main" val="1572784136"/>
                      </a:ext>
                    </a:extLst>
                  </a:tr>
                  <a:tr h="457299">
                    <a:tc>
                      <a:txBody>
                        <a:bodyPr/>
                        <a:lstStyle/>
                        <a:p>
                          <a:pPr algn="ctr"/>
                          <a:r>
                            <a:rPr lang="en-US" altLang="zh-CN" sz="2000" b="1" dirty="0">
                              <a:latin typeface="+mn-lt"/>
                            </a:rPr>
                            <a:t>3</a:t>
                          </a:r>
                          <a:endParaRPr lang="zh-CN" altLang="en-US" sz="2000" b="1" dirty="0">
                            <a:latin typeface="+mn-lt"/>
                          </a:endParaRPr>
                        </a:p>
                      </a:txBody>
                      <a:tcPr marB="54864" anchor="ctr">
                        <a:noFill/>
                      </a:tcPr>
                    </a:tc>
                    <a:extLst>
                      <a:ext uri="{0D108BD9-81ED-4DB2-BD59-A6C34878D82A}">
                        <a16:rowId xmlns:a16="http://schemas.microsoft.com/office/drawing/2014/main" val="4113678592"/>
                      </a:ext>
                    </a:extLst>
                  </a:tr>
                  <a:tr h="457299">
                    <a:tc>
                      <a:txBody>
                        <a:bodyPr/>
                        <a:lstStyle/>
                        <a:p>
                          <a:pPr algn="ctr"/>
                          <a:r>
                            <a:rPr lang="en-US" altLang="zh-CN" sz="2000" b="1" dirty="0">
                              <a:latin typeface="+mn-lt"/>
                            </a:rPr>
                            <a:t>4</a:t>
                          </a:r>
                          <a:endParaRPr lang="zh-CN" altLang="en-US" sz="2000" b="1" dirty="0">
                            <a:latin typeface="+mn-lt"/>
                          </a:endParaRPr>
                        </a:p>
                      </a:txBody>
                      <a:tcPr marB="54864" anchor="ctr">
                        <a:noFill/>
                      </a:tcPr>
                    </a:tc>
                    <a:extLst>
                      <a:ext uri="{0D108BD9-81ED-4DB2-BD59-A6C34878D82A}">
                        <a16:rowId xmlns:a16="http://schemas.microsoft.com/office/drawing/2014/main" val="4075204265"/>
                      </a:ext>
                    </a:extLst>
                  </a:tr>
                  <a:tr h="457299">
                    <a:tc>
                      <a:txBody>
                        <a:bodyPr/>
                        <a:lstStyle/>
                        <a:p>
                          <a:pPr algn="ctr"/>
                          <a:r>
                            <a:rPr lang="en-US" altLang="zh-CN" sz="2000" b="1" dirty="0">
                              <a:latin typeface="+mn-lt"/>
                            </a:rPr>
                            <a:t>5</a:t>
                          </a:r>
                          <a:endParaRPr lang="zh-CN" altLang="en-US" sz="2000" b="1" dirty="0">
                            <a:latin typeface="+mn-lt"/>
                          </a:endParaRPr>
                        </a:p>
                      </a:txBody>
                      <a:tcPr marB="54864" anchor="ctr">
                        <a:noFill/>
                      </a:tcPr>
                    </a:tc>
                    <a:extLst>
                      <a:ext uri="{0D108BD9-81ED-4DB2-BD59-A6C34878D82A}">
                        <a16:rowId xmlns:a16="http://schemas.microsoft.com/office/drawing/2014/main" val="165898026"/>
                      </a:ext>
                    </a:extLst>
                  </a:tr>
                  <a:tr h="457299">
                    <a:tc>
                      <a:txBody>
                        <a:bodyPr/>
                        <a:lstStyle/>
                        <a:p>
                          <a:endParaRPr lang="zh-CN"/>
                        </a:p>
                      </a:txBody>
                      <a:tcPr marB="54864" anchor="ctr">
                        <a:blipFill>
                          <a:blip r:embed="rId4"/>
                          <a:stretch>
                            <a:fillRect l="-980" t="-502667" r="-2941" b="-116000"/>
                          </a:stretch>
                        </a:blipFill>
                      </a:tcPr>
                    </a:tc>
                    <a:extLst>
                      <a:ext uri="{0D108BD9-81ED-4DB2-BD59-A6C34878D82A}">
                        <a16:rowId xmlns:a16="http://schemas.microsoft.com/office/drawing/2014/main" val="1339238558"/>
                      </a:ext>
                    </a:extLst>
                  </a:tr>
                  <a:tr h="457299">
                    <a:tc>
                      <a:txBody>
                        <a:bodyPr/>
                        <a:lstStyle/>
                        <a:p>
                          <a:pPr algn="ctr"/>
                          <a:r>
                            <a:rPr lang="en-US" altLang="zh-CN" sz="2000" b="1" dirty="0">
                              <a:latin typeface="+mn-lt"/>
                            </a:rPr>
                            <a:t>T</a:t>
                          </a:r>
                          <a:endParaRPr lang="zh-CN" altLang="en-US" sz="2000" b="1" dirty="0">
                            <a:latin typeface="+mn-lt"/>
                          </a:endParaRPr>
                        </a:p>
                      </a:txBody>
                      <a:tcPr marB="54864" anchor="ctr">
                        <a:noFill/>
                      </a:tcPr>
                    </a:tc>
                    <a:extLst>
                      <a:ext uri="{0D108BD9-81ED-4DB2-BD59-A6C34878D82A}">
                        <a16:rowId xmlns:a16="http://schemas.microsoft.com/office/drawing/2014/main" val="92904318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3" name="Table 13">
                <a:extLst>
                  <a:ext uri="{FF2B5EF4-FFF2-40B4-BE49-F238E27FC236}">
                    <a16:creationId xmlns:a16="http://schemas.microsoft.com/office/drawing/2014/main" id="{FA3168C8-573E-42EE-B8B9-FFB330C947A7}"/>
                  </a:ext>
                </a:extLst>
              </p:cNvPr>
              <p:cNvGraphicFramePr>
                <a:graphicFrameLocks noGrp="1"/>
              </p:cNvGraphicFramePr>
              <p:nvPr>
                <p:extLst>
                  <p:ext uri="{D42A27DB-BD31-4B8C-83A1-F6EECF244321}">
                    <p14:modId xmlns:p14="http://schemas.microsoft.com/office/powerpoint/2010/main" val="1219999712"/>
                  </p:ext>
                </p:extLst>
              </p:nvPr>
            </p:nvGraphicFramePr>
            <p:xfrm>
              <a:off x="2596068" y="2869820"/>
              <a:ext cx="6096000" cy="396240"/>
            </p:xfrm>
            <a:graphic>
              <a:graphicData uri="http://schemas.openxmlformats.org/drawingml/2006/table">
                <a:tbl>
                  <a:tblPr bandRow="1" bandCol="1">
                    <a:tableStyleId>{08FB837D-C827-4EFA-A057-4D05807E0F7C}</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𝑁</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2</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5</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133" name="Table 13">
                <a:extLst>
                  <a:ext uri="{FF2B5EF4-FFF2-40B4-BE49-F238E27FC236}">
                    <a16:creationId xmlns:a16="http://schemas.microsoft.com/office/drawing/2014/main" id="{FA3168C8-573E-42EE-B8B9-FFB330C947A7}"/>
                  </a:ext>
                </a:extLst>
              </p:cNvPr>
              <p:cNvGraphicFramePr>
                <a:graphicFrameLocks noGrp="1"/>
              </p:cNvGraphicFramePr>
              <p:nvPr>
                <p:extLst>
                  <p:ext uri="{D42A27DB-BD31-4B8C-83A1-F6EECF244321}">
                    <p14:modId xmlns:p14="http://schemas.microsoft.com/office/powerpoint/2010/main" val="1219999712"/>
                  </p:ext>
                </p:extLst>
              </p:nvPr>
            </p:nvGraphicFramePr>
            <p:xfrm>
              <a:off x="2596068" y="2869820"/>
              <a:ext cx="6096000" cy="396240"/>
            </p:xfrm>
            <a:graphic>
              <a:graphicData uri="http://schemas.openxmlformats.org/drawingml/2006/table">
                <a:tbl>
                  <a:tblPr bandRow="1" bandCol="1">
                    <a:tableStyleId>{08FB837D-C827-4EFA-A057-4D05807E0F7C}</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96240">
                    <a:tc>
                      <a:txBody>
                        <a:bodyPr/>
                        <a:lstStyle/>
                        <a:p>
                          <a:endParaRPr lang="zh-CN"/>
                        </a:p>
                      </a:txBody>
                      <a:tcPr>
                        <a:blipFill>
                          <a:blip r:embed="rId5"/>
                          <a:stretch>
                            <a:fillRect r="-701600" b="-4545"/>
                          </a:stretch>
                        </a:blipFill>
                      </a:tcPr>
                    </a:tc>
                    <a:tc>
                      <a:txBody>
                        <a:bodyPr/>
                        <a:lstStyle/>
                        <a:p>
                          <a:endParaRPr lang="zh-CN"/>
                        </a:p>
                      </a:txBody>
                      <a:tcPr>
                        <a:blipFill>
                          <a:blip r:embed="rId5"/>
                          <a:stretch>
                            <a:fillRect l="-100000" r="-601600" b="-4545"/>
                          </a:stretch>
                        </a:blipFill>
                      </a:tcPr>
                    </a:tc>
                    <a:tc>
                      <a:txBody>
                        <a:bodyPr/>
                        <a:lstStyle/>
                        <a:p>
                          <a:endParaRPr lang="zh-CN"/>
                        </a:p>
                      </a:txBody>
                      <a:tcPr>
                        <a:blipFill>
                          <a:blip r:embed="rId5"/>
                          <a:stretch>
                            <a:fillRect l="-200000" r="-501600" b="-4545"/>
                          </a:stretch>
                        </a:blipFill>
                      </a:tcPr>
                    </a:tc>
                    <a:tc>
                      <a:txBody>
                        <a:bodyPr/>
                        <a:lstStyle/>
                        <a:p>
                          <a:endParaRPr lang="zh-CN"/>
                        </a:p>
                      </a:txBody>
                      <a:tcPr>
                        <a:blipFill>
                          <a:blip r:embed="rId5"/>
                          <a:stretch>
                            <a:fillRect l="-297619" r="-397619" b="-4545"/>
                          </a:stretch>
                        </a:blipFill>
                      </a:tcPr>
                    </a:tc>
                    <a:tc>
                      <a:txBody>
                        <a:bodyPr/>
                        <a:lstStyle/>
                        <a:p>
                          <a:endParaRPr lang="zh-CN"/>
                        </a:p>
                      </a:txBody>
                      <a:tcPr>
                        <a:blipFill>
                          <a:blip r:embed="rId5"/>
                          <a:stretch>
                            <a:fillRect l="-400800" r="-300800" b="-4545"/>
                          </a:stretch>
                        </a:blipFill>
                      </a:tcPr>
                    </a:tc>
                    <a:tc>
                      <a:txBody>
                        <a:bodyPr/>
                        <a:lstStyle/>
                        <a:p>
                          <a:endParaRPr lang="zh-CN"/>
                        </a:p>
                      </a:txBody>
                      <a:tcPr>
                        <a:blipFill>
                          <a:blip r:embed="rId5"/>
                          <a:stretch>
                            <a:fillRect l="-500800" r="-200800" b="-4545"/>
                          </a:stretch>
                        </a:blipFill>
                      </a:tcPr>
                    </a:tc>
                    <a:tc>
                      <a:txBody>
                        <a:bodyPr/>
                        <a:lstStyle/>
                        <a:p>
                          <a:endParaRPr lang="zh-CN"/>
                        </a:p>
                      </a:txBody>
                      <a:tcPr>
                        <a:blipFill>
                          <a:blip r:embed="rId5"/>
                          <a:stretch>
                            <a:fillRect l="-600800" r="-100800" b="-4545"/>
                          </a:stretch>
                        </a:blipFill>
                      </a:tcPr>
                    </a:tc>
                    <a:tc>
                      <a:txBody>
                        <a:bodyPr/>
                        <a:lstStyle/>
                        <a:p>
                          <a:endParaRPr lang="zh-CN"/>
                        </a:p>
                      </a:txBody>
                      <a:tcPr>
                        <a:blipFill>
                          <a:blip r:embed="rId5"/>
                          <a:stretch>
                            <a:fillRect l="-700800" r="-800"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8" name="Table 13">
                <a:extLst>
                  <a:ext uri="{FF2B5EF4-FFF2-40B4-BE49-F238E27FC236}">
                    <a16:creationId xmlns:a16="http://schemas.microsoft.com/office/drawing/2014/main" id="{004C2998-FA20-4E84-80A6-E38BDC1811DD}"/>
                  </a:ext>
                </a:extLst>
              </p:cNvPr>
              <p:cNvGraphicFramePr>
                <a:graphicFrameLocks noGrp="1"/>
              </p:cNvGraphicFramePr>
              <p:nvPr>
                <p:extLst>
                  <p:ext uri="{D42A27DB-BD31-4B8C-83A1-F6EECF244321}">
                    <p14:modId xmlns:p14="http://schemas.microsoft.com/office/powerpoint/2010/main" val="2194168594"/>
                  </p:ext>
                </p:extLst>
              </p:nvPr>
            </p:nvGraphicFramePr>
            <p:xfrm>
              <a:off x="2596068" y="3331615"/>
              <a:ext cx="6096000" cy="396240"/>
            </p:xfrm>
            <a:graphic>
              <a:graphicData uri="http://schemas.openxmlformats.org/drawingml/2006/table">
                <a:tbl>
                  <a:tblPr bandRow="1" bandCol="1">
                    <a:tableStyleId>{93296810-A885-4BE3-A3E7-6D5BEEA58F35}</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𝑁</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6</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7</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b="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b="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8</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138" name="Table 13">
                <a:extLst>
                  <a:ext uri="{FF2B5EF4-FFF2-40B4-BE49-F238E27FC236}">
                    <a16:creationId xmlns:a16="http://schemas.microsoft.com/office/drawing/2014/main" id="{004C2998-FA20-4E84-80A6-E38BDC1811DD}"/>
                  </a:ext>
                </a:extLst>
              </p:cNvPr>
              <p:cNvGraphicFramePr>
                <a:graphicFrameLocks noGrp="1"/>
              </p:cNvGraphicFramePr>
              <p:nvPr>
                <p:extLst>
                  <p:ext uri="{D42A27DB-BD31-4B8C-83A1-F6EECF244321}">
                    <p14:modId xmlns:p14="http://schemas.microsoft.com/office/powerpoint/2010/main" val="2194168594"/>
                  </p:ext>
                </p:extLst>
              </p:nvPr>
            </p:nvGraphicFramePr>
            <p:xfrm>
              <a:off x="2596068" y="3331615"/>
              <a:ext cx="6096000" cy="396240"/>
            </p:xfrm>
            <a:graphic>
              <a:graphicData uri="http://schemas.openxmlformats.org/drawingml/2006/table">
                <a:tbl>
                  <a:tblPr bandRow="1" bandCol="1">
                    <a:tableStyleId>{93296810-A885-4BE3-A3E7-6D5BEEA58F35}</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96240">
                    <a:tc>
                      <a:txBody>
                        <a:bodyPr/>
                        <a:lstStyle/>
                        <a:p>
                          <a:endParaRPr lang="zh-CN"/>
                        </a:p>
                      </a:txBody>
                      <a:tcPr>
                        <a:blipFill>
                          <a:blip r:embed="rId6"/>
                          <a:stretch>
                            <a:fillRect l="-800" t="-1515" r="-702400" b="-4545"/>
                          </a:stretch>
                        </a:blipFill>
                      </a:tcPr>
                    </a:tc>
                    <a:tc>
                      <a:txBody>
                        <a:bodyPr/>
                        <a:lstStyle/>
                        <a:p>
                          <a:endParaRPr lang="zh-CN"/>
                        </a:p>
                      </a:txBody>
                      <a:tcPr>
                        <a:blipFill>
                          <a:blip r:embed="rId6"/>
                          <a:stretch>
                            <a:fillRect l="-100800" t="-1515" r="-602400" b="-4545"/>
                          </a:stretch>
                        </a:blipFill>
                      </a:tcPr>
                    </a:tc>
                    <a:tc>
                      <a:txBody>
                        <a:bodyPr/>
                        <a:lstStyle/>
                        <a:p>
                          <a:endParaRPr lang="zh-CN"/>
                        </a:p>
                      </a:txBody>
                      <a:tcPr>
                        <a:blipFill>
                          <a:blip r:embed="rId6"/>
                          <a:stretch>
                            <a:fillRect l="-200800" t="-1515" r="-502400" b="-4545"/>
                          </a:stretch>
                        </a:blipFill>
                      </a:tcPr>
                    </a:tc>
                    <a:tc>
                      <a:txBody>
                        <a:bodyPr/>
                        <a:lstStyle/>
                        <a:p>
                          <a:endParaRPr lang="zh-CN"/>
                        </a:p>
                      </a:txBody>
                      <a:tcPr>
                        <a:blipFill>
                          <a:blip r:embed="rId6"/>
                          <a:stretch>
                            <a:fillRect l="-298413" t="-1515" r="-398413" b="-4545"/>
                          </a:stretch>
                        </a:blipFill>
                      </a:tcPr>
                    </a:tc>
                    <a:tc>
                      <a:txBody>
                        <a:bodyPr/>
                        <a:lstStyle/>
                        <a:p>
                          <a:endParaRPr lang="zh-CN"/>
                        </a:p>
                      </a:txBody>
                      <a:tcPr>
                        <a:blipFill>
                          <a:blip r:embed="rId6"/>
                          <a:stretch>
                            <a:fillRect l="-401600" t="-1515" r="-301600" b="-4545"/>
                          </a:stretch>
                        </a:blipFill>
                      </a:tcPr>
                    </a:tc>
                    <a:tc>
                      <a:txBody>
                        <a:bodyPr/>
                        <a:lstStyle/>
                        <a:p>
                          <a:endParaRPr lang="zh-CN"/>
                        </a:p>
                      </a:txBody>
                      <a:tcPr>
                        <a:blipFill>
                          <a:blip r:embed="rId6"/>
                          <a:stretch>
                            <a:fillRect l="-501600" t="-1515" r="-201600" b="-4545"/>
                          </a:stretch>
                        </a:blipFill>
                      </a:tcPr>
                    </a:tc>
                    <a:tc>
                      <a:txBody>
                        <a:bodyPr/>
                        <a:lstStyle/>
                        <a:p>
                          <a:endParaRPr lang="zh-CN"/>
                        </a:p>
                      </a:txBody>
                      <a:tcPr>
                        <a:blipFill>
                          <a:blip r:embed="rId6"/>
                          <a:stretch>
                            <a:fillRect l="-601600" t="-1515" r="-101600" b="-4545"/>
                          </a:stretch>
                        </a:blipFill>
                      </a:tcPr>
                    </a:tc>
                    <a:tc>
                      <a:txBody>
                        <a:bodyPr/>
                        <a:lstStyle/>
                        <a:p>
                          <a:endParaRPr lang="zh-CN"/>
                        </a:p>
                      </a:txBody>
                      <a:tcPr>
                        <a:blipFill>
                          <a:blip r:embed="rId6"/>
                          <a:stretch>
                            <a:fillRect l="-701600" t="-1515" r="-1600"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9" name="Table 13">
                <a:extLst>
                  <a:ext uri="{FF2B5EF4-FFF2-40B4-BE49-F238E27FC236}">
                    <a16:creationId xmlns:a16="http://schemas.microsoft.com/office/drawing/2014/main" id="{E8F819DC-2867-4F10-94CB-5B1EA67C4FD6}"/>
                  </a:ext>
                </a:extLst>
              </p:cNvPr>
              <p:cNvGraphicFramePr>
                <a:graphicFrameLocks noGrp="1"/>
              </p:cNvGraphicFramePr>
              <p:nvPr>
                <p:extLst>
                  <p:ext uri="{D42A27DB-BD31-4B8C-83A1-F6EECF244321}">
                    <p14:modId xmlns:p14="http://schemas.microsoft.com/office/powerpoint/2010/main" val="2408645879"/>
                  </p:ext>
                </p:extLst>
              </p:nvPr>
            </p:nvGraphicFramePr>
            <p:xfrm>
              <a:off x="2596068" y="3793410"/>
              <a:ext cx="6096000" cy="396240"/>
            </p:xfrm>
            <a:graphic>
              <a:graphicData uri="http://schemas.openxmlformats.org/drawingml/2006/table">
                <a:tbl>
                  <a:tblPr bandRow="1" bandCol="1">
                    <a:tableStyleId>{08FB837D-C827-4EFA-A057-4D05807E0F7C}</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kern="1200" smtClean="0">
                                    <a:latin typeface="Cambria Math" panose="02040503050406030204" pitchFamily="18" charset="0"/>
                                  </a:rPr>
                                  <m:t>−</m:t>
                                </m:r>
                              </m:oMath>
                            </m:oMathPara>
                          </a14:m>
                          <a:endParaRPr lang="zh-CN" altLang="en-US" sz="2000" b="0" i="1" kern="1200" dirty="0">
                            <a:solidFill>
                              <a:schemeClr val="dk1"/>
                            </a:solidFill>
                            <a:latin typeface="+mn-lt"/>
                            <a:ea typeface="+mn-ea"/>
                            <a:cs typeface="+mn-cs"/>
                          </a:endParaRPr>
                        </a:p>
                      </a:txBody>
                      <a:tcPr/>
                    </a:tc>
                    <a:tc>
                      <a:txBody>
                        <a:bodyPr/>
                        <a:lstStyle/>
                        <a:p>
                          <a:pPr marL="0" algn="l" defTabSz="685800" rtl="0" eaLnBrk="1" latinLnBrk="0" hangingPunct="1"/>
                          <a14:m>
                            <m:oMathPara xmlns:m="http://schemas.openxmlformats.org/officeDocument/2006/math">
                              <m:oMathParaPr>
                                <m:jc m:val="centerGroup"/>
                              </m:oMathParaPr>
                              <m:oMath xmlns:m="http://schemas.openxmlformats.org/officeDocument/2006/math">
                                <m:sSub>
                                  <m:sSubPr>
                                    <m:ctrlPr>
                                      <a:rPr lang="en-US" altLang="zh-CN" sz="2000" i="1" kern="1200" smtClean="0">
                                        <a:latin typeface="Cambria Math" panose="02040503050406030204" pitchFamily="18" charset="0"/>
                                      </a:rPr>
                                    </m:ctrlPr>
                                  </m:sSubPr>
                                  <m:e>
                                    <m:r>
                                      <a:rPr lang="en-US" altLang="zh-CN" sz="2000" kern="1200" smtClean="0">
                                        <a:latin typeface="Cambria Math" panose="02040503050406030204" pitchFamily="18" charset="0"/>
                                      </a:rPr>
                                      <m:t>𝐼</m:t>
                                    </m:r>
                                  </m:e>
                                  <m:sub>
                                    <m:r>
                                      <a:rPr lang="en-US" altLang="zh-CN" sz="2000" kern="1200" smtClean="0">
                                        <a:latin typeface="Cambria Math" panose="02040503050406030204" pitchFamily="18" charset="0"/>
                                      </a:rPr>
                                      <m:t>4</m:t>
                                    </m:r>
                                  </m:sub>
                                </m:sSub>
                              </m:oMath>
                            </m:oMathPara>
                          </a14:m>
                          <a:endParaRPr lang="zh-CN" altLang="en-US" sz="2000" b="0" i="1" kern="1200" dirty="0">
                            <a:solidFill>
                              <a:schemeClr val="dk1"/>
                            </a:solidFill>
                            <a:latin typeface="+mn-lt"/>
                            <a:ea typeface="+mn-ea"/>
                            <a:cs typeface="+mn-cs"/>
                          </a:endParaRPr>
                        </a:p>
                      </a:txBody>
                      <a:tcPr/>
                    </a:tc>
                    <a:tc>
                      <a:txBody>
                        <a:bodyPr/>
                        <a:lstStyle/>
                        <a:p>
                          <a:pPr marL="0" algn="l" defTabSz="685800" rtl="0" eaLnBrk="1" latinLnBrk="0" hangingPunct="1"/>
                          <a14:m>
                            <m:oMathPara xmlns:m="http://schemas.openxmlformats.org/officeDocument/2006/math">
                              <m:oMathParaPr>
                                <m:jc m:val="centerGroup"/>
                              </m:oMathParaPr>
                              <m:oMath xmlns:m="http://schemas.openxmlformats.org/officeDocument/2006/math">
                                <m:sSub>
                                  <m:sSubPr>
                                    <m:ctrlPr>
                                      <a:rPr lang="en-US" altLang="zh-CN" sz="2000" i="1" kern="1200" smtClean="0">
                                        <a:latin typeface="Cambria Math" panose="02040503050406030204" pitchFamily="18" charset="0"/>
                                      </a:rPr>
                                    </m:ctrlPr>
                                  </m:sSubPr>
                                  <m:e>
                                    <m:r>
                                      <a:rPr lang="en-US" altLang="zh-CN" sz="2000" kern="1200" smtClean="0">
                                        <a:latin typeface="Cambria Math" panose="02040503050406030204" pitchFamily="18" charset="0"/>
                                      </a:rPr>
                                      <m:t>𝐼</m:t>
                                    </m:r>
                                  </m:e>
                                  <m:sub>
                                    <m:r>
                                      <a:rPr lang="en-US" altLang="zh-CN" sz="2000" kern="1200" smtClean="0">
                                        <a:latin typeface="Cambria Math" panose="02040503050406030204" pitchFamily="18" charset="0"/>
                                      </a:rPr>
                                      <m:t>3</m:t>
                                    </m:r>
                                  </m:sub>
                                </m:sSub>
                              </m:oMath>
                            </m:oMathPara>
                          </a14:m>
                          <a:endParaRPr lang="zh-CN" altLang="en-US" sz="2000" b="0" i="1" kern="1200" dirty="0">
                            <a:solidFill>
                              <a:schemeClr val="dk1"/>
                            </a:solidFill>
                            <a:latin typeface="+mn-lt"/>
                            <a:ea typeface="+mn-ea"/>
                            <a:cs typeface="+mn-cs"/>
                          </a:endParaRPr>
                        </a:p>
                      </a:txBody>
                      <a:tcPr/>
                    </a:tc>
                    <a:tc>
                      <a:txBody>
                        <a:bodyPr/>
                        <a:lstStyle/>
                        <a:p>
                          <a:pPr marL="0" algn="l" defTabSz="685800" rtl="0" eaLnBrk="1" latinLnBrk="0" hangingPunct="1"/>
                          <a14:m>
                            <m:oMathPara xmlns:m="http://schemas.openxmlformats.org/officeDocument/2006/math">
                              <m:oMathParaPr>
                                <m:jc m:val="centerGroup"/>
                              </m:oMathParaPr>
                              <m:oMath xmlns:m="http://schemas.openxmlformats.org/officeDocument/2006/math">
                                <m:sSub>
                                  <m:sSubPr>
                                    <m:ctrlPr>
                                      <a:rPr lang="en-US" altLang="zh-CN" sz="2000" i="1" kern="1200" smtClean="0">
                                        <a:latin typeface="Cambria Math" panose="02040503050406030204" pitchFamily="18" charset="0"/>
                                      </a:rPr>
                                    </m:ctrlPr>
                                  </m:sSubPr>
                                  <m:e>
                                    <m:r>
                                      <a:rPr lang="en-US" altLang="zh-CN" sz="2000" kern="1200" smtClean="0">
                                        <a:latin typeface="Cambria Math" panose="02040503050406030204" pitchFamily="18" charset="0"/>
                                      </a:rPr>
                                      <m:t>𝐼</m:t>
                                    </m:r>
                                  </m:e>
                                  <m:sub>
                                    <m:r>
                                      <a:rPr lang="en-US" altLang="zh-CN" sz="2000" kern="1200" smtClean="0">
                                        <a:latin typeface="Cambria Math" panose="02040503050406030204" pitchFamily="18" charset="0"/>
                                      </a:rPr>
                                      <m:t>9</m:t>
                                    </m:r>
                                  </m:sub>
                                </m:sSub>
                              </m:oMath>
                            </m:oMathPara>
                          </a14:m>
                          <a:endParaRPr lang="zh-CN" altLang="en-US" sz="2000" b="0" i="1" kern="1200" dirty="0">
                            <a:solidFill>
                              <a:schemeClr val="dk1"/>
                            </a:solidFill>
                            <a:latin typeface="+mn-lt"/>
                            <a:ea typeface="+mn-ea"/>
                            <a:cs typeface="+mn-cs"/>
                          </a:endParaRPr>
                        </a:p>
                      </a:txBody>
                      <a:tcPr/>
                    </a:tc>
                    <a:tc>
                      <a:txBody>
                        <a:bodyPr/>
                        <a:lstStyle/>
                        <a:p>
                          <a:pPr marL="0" algn="l" defTabSz="685800" rtl="0" eaLnBrk="1" latinLnBrk="0" hangingPunct="1"/>
                          <a14:m>
                            <m:oMathPara xmlns:m="http://schemas.openxmlformats.org/officeDocument/2006/math">
                              <m:oMathParaPr>
                                <m:jc m:val="centerGroup"/>
                              </m:oMathParaPr>
                              <m:oMath xmlns:m="http://schemas.openxmlformats.org/officeDocument/2006/math">
                                <m:sSub>
                                  <m:sSubPr>
                                    <m:ctrlPr>
                                      <a:rPr lang="en-US" altLang="zh-CN" sz="2000" i="1" kern="1200" smtClean="0">
                                        <a:latin typeface="Cambria Math" panose="02040503050406030204" pitchFamily="18" charset="0"/>
                                      </a:rPr>
                                    </m:ctrlPr>
                                  </m:sSubPr>
                                  <m:e>
                                    <m:r>
                                      <a:rPr lang="en-US" altLang="zh-CN" sz="2000" kern="1200" smtClean="0">
                                        <a:latin typeface="Cambria Math" panose="02040503050406030204" pitchFamily="18" charset="0"/>
                                      </a:rPr>
                                      <m:t>𝐼</m:t>
                                    </m:r>
                                  </m:e>
                                  <m:sub>
                                    <m:r>
                                      <a:rPr lang="en-US" altLang="zh-CN" sz="2000" kern="1200" smtClean="0">
                                        <a:latin typeface="Cambria Math" panose="02040503050406030204" pitchFamily="18" charset="0"/>
                                      </a:rPr>
                                      <m:t>1</m:t>
                                    </m:r>
                                  </m:sub>
                                </m:sSub>
                              </m:oMath>
                            </m:oMathPara>
                          </a14:m>
                          <a:endParaRPr lang="zh-CN" altLang="en-US" sz="2000" b="0" i="1" kern="1200" dirty="0">
                            <a:solidFill>
                              <a:schemeClr val="dk1"/>
                            </a:solidFill>
                            <a:latin typeface="+mn-lt"/>
                            <a:ea typeface="+mn-ea"/>
                            <a:cs typeface="+mn-cs"/>
                          </a:endParaRPr>
                        </a:p>
                      </a:txBody>
                      <a:tcPr/>
                    </a:tc>
                    <a:tc>
                      <a:txBody>
                        <a:bodyPr/>
                        <a:lstStyle/>
                        <a:p>
                          <a:pPr marL="0" algn="l" defTabSz="685800" rtl="0" eaLnBrk="1" latinLnBrk="0" hangingPunct="1"/>
                          <a14:m>
                            <m:oMathPara xmlns:m="http://schemas.openxmlformats.org/officeDocument/2006/math">
                              <m:oMathParaPr>
                                <m:jc m:val="centerGroup"/>
                              </m:oMathParaPr>
                              <m:oMath xmlns:m="http://schemas.openxmlformats.org/officeDocument/2006/math">
                                <m:sSub>
                                  <m:sSubPr>
                                    <m:ctrlPr>
                                      <a:rPr lang="en-US" altLang="zh-CN" sz="2000" i="1" kern="1200" smtClean="0">
                                        <a:latin typeface="Cambria Math" panose="02040503050406030204" pitchFamily="18" charset="0"/>
                                      </a:rPr>
                                    </m:ctrlPr>
                                  </m:sSubPr>
                                  <m:e>
                                    <m:r>
                                      <a:rPr lang="en-US" altLang="zh-CN" sz="2000" kern="1200" smtClean="0">
                                        <a:latin typeface="Cambria Math" panose="02040503050406030204" pitchFamily="18" charset="0"/>
                                      </a:rPr>
                                      <m:t>𝐼</m:t>
                                    </m:r>
                                  </m:e>
                                  <m:sub>
                                    <m:r>
                                      <a:rPr lang="en-US" altLang="zh-CN" sz="2000" kern="1200" smtClean="0">
                                        <a:latin typeface="Cambria Math" panose="02040503050406030204" pitchFamily="18" charset="0"/>
                                      </a:rPr>
                                      <m:t>2</m:t>
                                    </m:r>
                                  </m:sub>
                                </m:sSub>
                              </m:oMath>
                            </m:oMathPara>
                          </a14:m>
                          <a:endParaRPr lang="zh-CN" altLang="en-US" sz="2000" b="0" i="1" kern="120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kern="1200" smtClean="0">
                                    <a:latin typeface="Cambria Math" panose="02040503050406030204" pitchFamily="18" charset="0"/>
                                  </a:rPr>
                                  <m:t>⋯</m:t>
                                </m:r>
                              </m:oMath>
                            </m:oMathPara>
                          </a14:m>
                          <a:endParaRPr lang="zh-CN" altLang="en-US" sz="2000" b="0" i="1" kern="1200" dirty="0">
                            <a:solidFill>
                              <a:schemeClr val="dk1"/>
                            </a:solidFill>
                            <a:latin typeface="+mn-lt"/>
                            <a:ea typeface="+mn-ea"/>
                            <a:cs typeface="+mn-cs"/>
                          </a:endParaRPr>
                        </a:p>
                      </a:txBody>
                      <a:tcPr/>
                    </a:tc>
                    <a:tc>
                      <a:txBody>
                        <a:bodyPr/>
                        <a:lstStyle/>
                        <a:p>
                          <a:pPr marL="0" algn="l" defTabSz="685800" rtl="0" eaLnBrk="1" latinLnBrk="0" hangingPunct="1"/>
                          <a14:m>
                            <m:oMathPara xmlns:m="http://schemas.openxmlformats.org/officeDocument/2006/math">
                              <m:oMathParaPr>
                                <m:jc m:val="centerGroup"/>
                              </m:oMathParaPr>
                              <m:oMath xmlns:m="http://schemas.openxmlformats.org/officeDocument/2006/math">
                                <m:sSub>
                                  <m:sSubPr>
                                    <m:ctrlPr>
                                      <a:rPr lang="en-US" altLang="zh-CN" sz="2000" i="1" kern="1200" smtClean="0">
                                        <a:latin typeface="Cambria Math" panose="02040503050406030204" pitchFamily="18" charset="0"/>
                                      </a:rPr>
                                    </m:ctrlPr>
                                  </m:sSubPr>
                                  <m:e>
                                    <m:r>
                                      <a:rPr lang="en-US" altLang="zh-CN" sz="2000" kern="1200" smtClean="0">
                                        <a:latin typeface="Cambria Math" panose="02040503050406030204" pitchFamily="18" charset="0"/>
                                      </a:rPr>
                                      <m:t>𝐼</m:t>
                                    </m:r>
                                  </m:e>
                                  <m:sub>
                                    <m:r>
                                      <a:rPr lang="en-US" altLang="zh-CN" sz="2000" kern="1200" smtClean="0">
                                        <a:latin typeface="Cambria Math" panose="02040503050406030204" pitchFamily="18" charset="0"/>
                                      </a:rPr>
                                      <m:t>𝑁</m:t>
                                    </m:r>
                                  </m:sub>
                                </m:sSub>
                              </m:oMath>
                            </m:oMathPara>
                          </a14:m>
                          <a:endParaRPr lang="zh-CN" altLang="en-US" sz="2000" b="0" i="1" kern="1200" dirty="0">
                            <a:solidFill>
                              <a:schemeClr val="dk1"/>
                            </a:solidFill>
                            <a:latin typeface="+mn-lt"/>
                            <a:ea typeface="+mn-ea"/>
                            <a:cs typeface="+mn-cs"/>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139" name="Table 13">
                <a:extLst>
                  <a:ext uri="{FF2B5EF4-FFF2-40B4-BE49-F238E27FC236}">
                    <a16:creationId xmlns:a16="http://schemas.microsoft.com/office/drawing/2014/main" id="{E8F819DC-2867-4F10-94CB-5B1EA67C4FD6}"/>
                  </a:ext>
                </a:extLst>
              </p:cNvPr>
              <p:cNvGraphicFramePr>
                <a:graphicFrameLocks noGrp="1"/>
              </p:cNvGraphicFramePr>
              <p:nvPr>
                <p:extLst>
                  <p:ext uri="{D42A27DB-BD31-4B8C-83A1-F6EECF244321}">
                    <p14:modId xmlns:p14="http://schemas.microsoft.com/office/powerpoint/2010/main" val="2408645879"/>
                  </p:ext>
                </p:extLst>
              </p:nvPr>
            </p:nvGraphicFramePr>
            <p:xfrm>
              <a:off x="2596068" y="3793410"/>
              <a:ext cx="6096000" cy="396240"/>
            </p:xfrm>
            <a:graphic>
              <a:graphicData uri="http://schemas.openxmlformats.org/drawingml/2006/table">
                <a:tbl>
                  <a:tblPr bandRow="1" bandCol="1">
                    <a:tableStyleId>{08FB837D-C827-4EFA-A057-4D05807E0F7C}</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96240">
                    <a:tc>
                      <a:txBody>
                        <a:bodyPr/>
                        <a:lstStyle/>
                        <a:p>
                          <a:endParaRPr lang="zh-CN"/>
                        </a:p>
                      </a:txBody>
                      <a:tcPr>
                        <a:blipFill>
                          <a:blip r:embed="rId7"/>
                          <a:stretch>
                            <a:fillRect t="-1515" r="-701600" b="-3030"/>
                          </a:stretch>
                        </a:blipFill>
                      </a:tcPr>
                    </a:tc>
                    <a:tc>
                      <a:txBody>
                        <a:bodyPr/>
                        <a:lstStyle/>
                        <a:p>
                          <a:endParaRPr lang="zh-CN"/>
                        </a:p>
                      </a:txBody>
                      <a:tcPr>
                        <a:blipFill>
                          <a:blip r:embed="rId7"/>
                          <a:stretch>
                            <a:fillRect l="-100000" t="-1515" r="-601600" b="-3030"/>
                          </a:stretch>
                        </a:blipFill>
                      </a:tcPr>
                    </a:tc>
                    <a:tc>
                      <a:txBody>
                        <a:bodyPr/>
                        <a:lstStyle/>
                        <a:p>
                          <a:endParaRPr lang="zh-CN"/>
                        </a:p>
                      </a:txBody>
                      <a:tcPr>
                        <a:blipFill>
                          <a:blip r:embed="rId7"/>
                          <a:stretch>
                            <a:fillRect l="-200000" t="-1515" r="-501600" b="-3030"/>
                          </a:stretch>
                        </a:blipFill>
                      </a:tcPr>
                    </a:tc>
                    <a:tc>
                      <a:txBody>
                        <a:bodyPr/>
                        <a:lstStyle/>
                        <a:p>
                          <a:endParaRPr lang="zh-CN"/>
                        </a:p>
                      </a:txBody>
                      <a:tcPr>
                        <a:blipFill>
                          <a:blip r:embed="rId7"/>
                          <a:stretch>
                            <a:fillRect l="-297619" t="-1515" r="-397619" b="-3030"/>
                          </a:stretch>
                        </a:blipFill>
                      </a:tcPr>
                    </a:tc>
                    <a:tc>
                      <a:txBody>
                        <a:bodyPr/>
                        <a:lstStyle/>
                        <a:p>
                          <a:endParaRPr lang="zh-CN"/>
                        </a:p>
                      </a:txBody>
                      <a:tcPr>
                        <a:blipFill>
                          <a:blip r:embed="rId7"/>
                          <a:stretch>
                            <a:fillRect l="-400800" t="-1515" r="-300800" b="-3030"/>
                          </a:stretch>
                        </a:blipFill>
                      </a:tcPr>
                    </a:tc>
                    <a:tc>
                      <a:txBody>
                        <a:bodyPr/>
                        <a:lstStyle/>
                        <a:p>
                          <a:endParaRPr lang="zh-CN"/>
                        </a:p>
                      </a:txBody>
                      <a:tcPr>
                        <a:blipFill>
                          <a:blip r:embed="rId7"/>
                          <a:stretch>
                            <a:fillRect l="-500800" t="-1515" r="-200800" b="-3030"/>
                          </a:stretch>
                        </a:blipFill>
                      </a:tcPr>
                    </a:tc>
                    <a:tc>
                      <a:txBody>
                        <a:bodyPr/>
                        <a:lstStyle/>
                        <a:p>
                          <a:endParaRPr lang="zh-CN"/>
                        </a:p>
                      </a:txBody>
                      <a:tcPr>
                        <a:blipFill>
                          <a:blip r:embed="rId7"/>
                          <a:stretch>
                            <a:fillRect l="-600800" t="-1515" r="-100800" b="-3030"/>
                          </a:stretch>
                        </a:blipFill>
                      </a:tcPr>
                    </a:tc>
                    <a:tc>
                      <a:txBody>
                        <a:bodyPr/>
                        <a:lstStyle/>
                        <a:p>
                          <a:endParaRPr lang="zh-CN"/>
                        </a:p>
                      </a:txBody>
                      <a:tcPr>
                        <a:blipFill>
                          <a:blip r:embed="rId7"/>
                          <a:stretch>
                            <a:fillRect l="-700800" t="-1515" r="-80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0" name="Table 13">
                <a:extLst>
                  <a:ext uri="{FF2B5EF4-FFF2-40B4-BE49-F238E27FC236}">
                    <a16:creationId xmlns:a16="http://schemas.microsoft.com/office/drawing/2014/main" id="{1517E990-8D7A-48FC-B34A-5663D0E14972}"/>
                  </a:ext>
                </a:extLst>
              </p:cNvPr>
              <p:cNvGraphicFramePr>
                <a:graphicFrameLocks noGrp="1"/>
              </p:cNvGraphicFramePr>
              <p:nvPr>
                <p:extLst>
                  <p:ext uri="{D42A27DB-BD31-4B8C-83A1-F6EECF244321}">
                    <p14:modId xmlns:p14="http://schemas.microsoft.com/office/powerpoint/2010/main" val="3443570051"/>
                  </p:ext>
                </p:extLst>
              </p:nvPr>
            </p:nvGraphicFramePr>
            <p:xfrm>
              <a:off x="2596068" y="4255205"/>
              <a:ext cx="6096000" cy="396240"/>
            </p:xfrm>
            <a:graphic>
              <a:graphicData uri="http://schemas.openxmlformats.org/drawingml/2006/table">
                <a:tbl>
                  <a:tblPr bandRow="1" bandCol="1">
                    <a:tableStyleId>{93296810-A885-4BE3-A3E7-6D5BEEA58F35}</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𝑁</m:t>
                                    </m:r>
                                    <m:r>
                                      <a:rPr lang="en-US" altLang="zh-CN" sz="2000"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6</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7</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5</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3</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140" name="Table 13">
                <a:extLst>
                  <a:ext uri="{FF2B5EF4-FFF2-40B4-BE49-F238E27FC236}">
                    <a16:creationId xmlns:a16="http://schemas.microsoft.com/office/drawing/2014/main" id="{1517E990-8D7A-48FC-B34A-5663D0E14972}"/>
                  </a:ext>
                </a:extLst>
              </p:cNvPr>
              <p:cNvGraphicFramePr>
                <a:graphicFrameLocks noGrp="1"/>
              </p:cNvGraphicFramePr>
              <p:nvPr>
                <p:extLst>
                  <p:ext uri="{D42A27DB-BD31-4B8C-83A1-F6EECF244321}">
                    <p14:modId xmlns:p14="http://schemas.microsoft.com/office/powerpoint/2010/main" val="3443570051"/>
                  </p:ext>
                </p:extLst>
              </p:nvPr>
            </p:nvGraphicFramePr>
            <p:xfrm>
              <a:off x="2596068" y="4255205"/>
              <a:ext cx="6096000" cy="396240"/>
            </p:xfrm>
            <a:graphic>
              <a:graphicData uri="http://schemas.openxmlformats.org/drawingml/2006/table">
                <a:tbl>
                  <a:tblPr bandRow="1" bandCol="1">
                    <a:tableStyleId>{93296810-A885-4BE3-A3E7-6D5BEEA58F35}</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96240">
                    <a:tc>
                      <a:txBody>
                        <a:bodyPr/>
                        <a:lstStyle/>
                        <a:p>
                          <a:endParaRPr lang="zh-CN"/>
                        </a:p>
                      </a:txBody>
                      <a:tcPr>
                        <a:blipFill>
                          <a:blip r:embed="rId8"/>
                          <a:stretch>
                            <a:fillRect l="-800" t="-3030" r="-702400" b="-3030"/>
                          </a:stretch>
                        </a:blipFill>
                      </a:tcPr>
                    </a:tc>
                    <a:tc>
                      <a:txBody>
                        <a:bodyPr/>
                        <a:lstStyle/>
                        <a:p>
                          <a:endParaRPr lang="zh-CN"/>
                        </a:p>
                      </a:txBody>
                      <a:tcPr>
                        <a:blipFill>
                          <a:blip r:embed="rId8"/>
                          <a:stretch>
                            <a:fillRect l="-100800" t="-3030" r="-602400" b="-3030"/>
                          </a:stretch>
                        </a:blipFill>
                      </a:tcPr>
                    </a:tc>
                    <a:tc>
                      <a:txBody>
                        <a:bodyPr/>
                        <a:lstStyle/>
                        <a:p>
                          <a:endParaRPr lang="zh-CN"/>
                        </a:p>
                      </a:txBody>
                      <a:tcPr>
                        <a:blipFill>
                          <a:blip r:embed="rId8"/>
                          <a:stretch>
                            <a:fillRect l="-200800" t="-3030" r="-502400" b="-3030"/>
                          </a:stretch>
                        </a:blipFill>
                      </a:tcPr>
                    </a:tc>
                    <a:tc>
                      <a:txBody>
                        <a:bodyPr/>
                        <a:lstStyle/>
                        <a:p>
                          <a:endParaRPr lang="zh-CN"/>
                        </a:p>
                      </a:txBody>
                      <a:tcPr>
                        <a:blipFill>
                          <a:blip r:embed="rId8"/>
                          <a:stretch>
                            <a:fillRect l="-298413" t="-3030" r="-398413" b="-3030"/>
                          </a:stretch>
                        </a:blipFill>
                      </a:tcPr>
                    </a:tc>
                    <a:tc>
                      <a:txBody>
                        <a:bodyPr/>
                        <a:lstStyle/>
                        <a:p>
                          <a:endParaRPr lang="zh-CN"/>
                        </a:p>
                      </a:txBody>
                      <a:tcPr>
                        <a:blipFill>
                          <a:blip r:embed="rId8"/>
                          <a:stretch>
                            <a:fillRect l="-401600" t="-3030" r="-301600" b="-3030"/>
                          </a:stretch>
                        </a:blipFill>
                      </a:tcPr>
                    </a:tc>
                    <a:tc>
                      <a:txBody>
                        <a:bodyPr/>
                        <a:lstStyle/>
                        <a:p>
                          <a:endParaRPr lang="zh-CN"/>
                        </a:p>
                      </a:txBody>
                      <a:tcPr>
                        <a:blipFill>
                          <a:blip r:embed="rId8"/>
                          <a:stretch>
                            <a:fillRect l="-501600" t="-3030" r="-201600" b="-3030"/>
                          </a:stretch>
                        </a:blipFill>
                      </a:tcPr>
                    </a:tc>
                    <a:tc>
                      <a:txBody>
                        <a:bodyPr/>
                        <a:lstStyle/>
                        <a:p>
                          <a:endParaRPr lang="zh-CN"/>
                        </a:p>
                      </a:txBody>
                      <a:tcPr>
                        <a:blipFill>
                          <a:blip r:embed="rId8"/>
                          <a:stretch>
                            <a:fillRect l="-601600" t="-3030" r="-101600" b="-3030"/>
                          </a:stretch>
                        </a:blipFill>
                      </a:tcPr>
                    </a:tc>
                    <a:tc>
                      <a:txBody>
                        <a:bodyPr/>
                        <a:lstStyle/>
                        <a:p>
                          <a:endParaRPr lang="zh-CN"/>
                        </a:p>
                      </a:txBody>
                      <a:tcPr>
                        <a:blipFill>
                          <a:blip r:embed="rId8"/>
                          <a:stretch>
                            <a:fillRect l="-701600" t="-3030" r="-160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1" name="Table 13">
                <a:extLst>
                  <a:ext uri="{FF2B5EF4-FFF2-40B4-BE49-F238E27FC236}">
                    <a16:creationId xmlns:a16="http://schemas.microsoft.com/office/drawing/2014/main" id="{B17FD51D-A371-4CDA-ACF7-F56361790FE5}"/>
                  </a:ext>
                </a:extLst>
              </p:cNvPr>
              <p:cNvGraphicFramePr>
                <a:graphicFrameLocks noGrp="1"/>
              </p:cNvGraphicFramePr>
              <p:nvPr>
                <p:extLst>
                  <p:ext uri="{D42A27DB-BD31-4B8C-83A1-F6EECF244321}">
                    <p14:modId xmlns:p14="http://schemas.microsoft.com/office/powerpoint/2010/main" val="2575656645"/>
                  </p:ext>
                </p:extLst>
              </p:nvPr>
            </p:nvGraphicFramePr>
            <p:xfrm>
              <a:off x="2596068" y="4717000"/>
              <a:ext cx="6096000" cy="396240"/>
            </p:xfrm>
            <a:graphic>
              <a:graphicData uri="http://schemas.openxmlformats.org/drawingml/2006/table">
                <a:tbl>
                  <a:tblPr bandRow="1" bandCol="1">
                    <a:tableStyleId>{08FB837D-C827-4EFA-A057-4D05807E0F7C}</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𝑁</m:t>
                                    </m:r>
                                    <m:r>
                                      <a:rPr lang="en-US" altLang="zh-CN" sz="2000" smtClean="0">
                                        <a:latin typeface="Cambria Math" panose="02040503050406030204" pitchFamily="18" charset="0"/>
                                      </a:rPr>
                                      <m:t>−2</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𝑁</m:t>
                                    </m:r>
                                    <m:r>
                                      <a:rPr lang="en-US" altLang="zh-CN" sz="2000"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9</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7</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8</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141" name="Table 13">
                <a:extLst>
                  <a:ext uri="{FF2B5EF4-FFF2-40B4-BE49-F238E27FC236}">
                    <a16:creationId xmlns:a16="http://schemas.microsoft.com/office/drawing/2014/main" id="{B17FD51D-A371-4CDA-ACF7-F56361790FE5}"/>
                  </a:ext>
                </a:extLst>
              </p:cNvPr>
              <p:cNvGraphicFramePr>
                <a:graphicFrameLocks noGrp="1"/>
              </p:cNvGraphicFramePr>
              <p:nvPr>
                <p:extLst>
                  <p:ext uri="{D42A27DB-BD31-4B8C-83A1-F6EECF244321}">
                    <p14:modId xmlns:p14="http://schemas.microsoft.com/office/powerpoint/2010/main" val="2575656645"/>
                  </p:ext>
                </p:extLst>
              </p:nvPr>
            </p:nvGraphicFramePr>
            <p:xfrm>
              <a:off x="2596068" y="4717000"/>
              <a:ext cx="6096000" cy="396240"/>
            </p:xfrm>
            <a:graphic>
              <a:graphicData uri="http://schemas.openxmlformats.org/drawingml/2006/table">
                <a:tbl>
                  <a:tblPr bandRow="1" bandCol="1">
                    <a:tableStyleId>{08FB837D-C827-4EFA-A057-4D05807E0F7C}</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96240">
                    <a:tc>
                      <a:txBody>
                        <a:bodyPr/>
                        <a:lstStyle/>
                        <a:p>
                          <a:endParaRPr lang="zh-CN"/>
                        </a:p>
                      </a:txBody>
                      <a:tcPr>
                        <a:blipFill>
                          <a:blip r:embed="rId9"/>
                          <a:stretch>
                            <a:fillRect r="-701600" b="-4545"/>
                          </a:stretch>
                        </a:blipFill>
                      </a:tcPr>
                    </a:tc>
                    <a:tc>
                      <a:txBody>
                        <a:bodyPr/>
                        <a:lstStyle/>
                        <a:p>
                          <a:endParaRPr lang="zh-CN"/>
                        </a:p>
                      </a:txBody>
                      <a:tcPr>
                        <a:blipFill>
                          <a:blip r:embed="rId9"/>
                          <a:stretch>
                            <a:fillRect l="-100000" r="-601600" b="-4545"/>
                          </a:stretch>
                        </a:blipFill>
                      </a:tcPr>
                    </a:tc>
                    <a:tc>
                      <a:txBody>
                        <a:bodyPr/>
                        <a:lstStyle/>
                        <a:p>
                          <a:endParaRPr lang="zh-CN"/>
                        </a:p>
                      </a:txBody>
                      <a:tcPr>
                        <a:blipFill>
                          <a:blip r:embed="rId9"/>
                          <a:stretch>
                            <a:fillRect l="-200000" r="-501600" b="-4545"/>
                          </a:stretch>
                        </a:blipFill>
                      </a:tcPr>
                    </a:tc>
                    <a:tc>
                      <a:txBody>
                        <a:bodyPr/>
                        <a:lstStyle/>
                        <a:p>
                          <a:endParaRPr lang="zh-CN"/>
                        </a:p>
                      </a:txBody>
                      <a:tcPr>
                        <a:blipFill>
                          <a:blip r:embed="rId9"/>
                          <a:stretch>
                            <a:fillRect l="-297619" r="-397619" b="-4545"/>
                          </a:stretch>
                        </a:blipFill>
                      </a:tcPr>
                    </a:tc>
                    <a:tc>
                      <a:txBody>
                        <a:bodyPr/>
                        <a:lstStyle/>
                        <a:p>
                          <a:endParaRPr lang="zh-CN"/>
                        </a:p>
                      </a:txBody>
                      <a:tcPr>
                        <a:blipFill>
                          <a:blip r:embed="rId9"/>
                          <a:stretch>
                            <a:fillRect l="-400800" r="-300800" b="-4545"/>
                          </a:stretch>
                        </a:blipFill>
                      </a:tcPr>
                    </a:tc>
                    <a:tc>
                      <a:txBody>
                        <a:bodyPr/>
                        <a:lstStyle/>
                        <a:p>
                          <a:endParaRPr lang="zh-CN"/>
                        </a:p>
                      </a:txBody>
                      <a:tcPr>
                        <a:blipFill>
                          <a:blip r:embed="rId9"/>
                          <a:stretch>
                            <a:fillRect l="-500800" r="-200800" b="-4545"/>
                          </a:stretch>
                        </a:blipFill>
                      </a:tcPr>
                    </a:tc>
                    <a:tc>
                      <a:txBody>
                        <a:bodyPr/>
                        <a:lstStyle/>
                        <a:p>
                          <a:endParaRPr lang="zh-CN"/>
                        </a:p>
                      </a:txBody>
                      <a:tcPr>
                        <a:blipFill>
                          <a:blip r:embed="rId9"/>
                          <a:stretch>
                            <a:fillRect l="-600800" r="-100800" b="-4545"/>
                          </a:stretch>
                        </a:blipFill>
                      </a:tcPr>
                    </a:tc>
                    <a:tc>
                      <a:txBody>
                        <a:bodyPr/>
                        <a:lstStyle/>
                        <a:p>
                          <a:endParaRPr lang="zh-CN"/>
                        </a:p>
                      </a:txBody>
                      <a:tcPr>
                        <a:blipFill>
                          <a:blip r:embed="rId9"/>
                          <a:stretch>
                            <a:fillRect l="-700800" r="-800"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2" name="Table 13">
                <a:extLst>
                  <a:ext uri="{FF2B5EF4-FFF2-40B4-BE49-F238E27FC236}">
                    <a16:creationId xmlns:a16="http://schemas.microsoft.com/office/drawing/2014/main" id="{61684190-22B9-48C8-8685-D7E6DD2AA550}"/>
                  </a:ext>
                </a:extLst>
              </p:cNvPr>
              <p:cNvGraphicFramePr>
                <a:graphicFrameLocks noGrp="1"/>
              </p:cNvGraphicFramePr>
              <p:nvPr>
                <p:extLst>
                  <p:ext uri="{D42A27DB-BD31-4B8C-83A1-F6EECF244321}">
                    <p14:modId xmlns:p14="http://schemas.microsoft.com/office/powerpoint/2010/main" val="750398134"/>
                  </p:ext>
                </p:extLst>
              </p:nvPr>
            </p:nvGraphicFramePr>
            <p:xfrm>
              <a:off x="2596068" y="5178795"/>
              <a:ext cx="6096000" cy="396240"/>
            </p:xfrm>
            <a:graphic>
              <a:graphicData uri="http://schemas.openxmlformats.org/drawingml/2006/table">
                <a:tbl>
                  <a:tblPr bandRow="1" bandCol="1">
                    <a:tableStyleId>{93296810-A885-4BE3-A3E7-6D5BEEA58F35}</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142" name="Table 13">
                <a:extLst>
                  <a:ext uri="{FF2B5EF4-FFF2-40B4-BE49-F238E27FC236}">
                    <a16:creationId xmlns:a16="http://schemas.microsoft.com/office/drawing/2014/main" id="{61684190-22B9-48C8-8685-D7E6DD2AA550}"/>
                  </a:ext>
                </a:extLst>
              </p:cNvPr>
              <p:cNvGraphicFramePr>
                <a:graphicFrameLocks noGrp="1"/>
              </p:cNvGraphicFramePr>
              <p:nvPr>
                <p:extLst>
                  <p:ext uri="{D42A27DB-BD31-4B8C-83A1-F6EECF244321}">
                    <p14:modId xmlns:p14="http://schemas.microsoft.com/office/powerpoint/2010/main" val="750398134"/>
                  </p:ext>
                </p:extLst>
              </p:nvPr>
            </p:nvGraphicFramePr>
            <p:xfrm>
              <a:off x="2596068" y="5178795"/>
              <a:ext cx="6096000" cy="396240"/>
            </p:xfrm>
            <a:graphic>
              <a:graphicData uri="http://schemas.openxmlformats.org/drawingml/2006/table">
                <a:tbl>
                  <a:tblPr bandRow="1" bandCol="1">
                    <a:tableStyleId>{93296810-A885-4BE3-A3E7-6D5BEEA58F35}</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96240">
                    <a:tc>
                      <a:txBody>
                        <a:bodyPr/>
                        <a:lstStyle/>
                        <a:p>
                          <a:endParaRPr lang="zh-CN"/>
                        </a:p>
                      </a:txBody>
                      <a:tcPr>
                        <a:blipFill>
                          <a:blip r:embed="rId10"/>
                          <a:stretch>
                            <a:fillRect l="-800" t="-1515" r="-702400" b="-3030"/>
                          </a:stretch>
                        </a:blipFill>
                      </a:tcPr>
                    </a:tc>
                    <a:tc>
                      <a:txBody>
                        <a:bodyPr/>
                        <a:lstStyle/>
                        <a:p>
                          <a:endParaRPr lang="zh-CN"/>
                        </a:p>
                      </a:txBody>
                      <a:tcPr>
                        <a:blipFill>
                          <a:blip r:embed="rId10"/>
                          <a:stretch>
                            <a:fillRect l="-100800" t="-1515" r="-602400" b="-3030"/>
                          </a:stretch>
                        </a:blipFill>
                      </a:tcPr>
                    </a:tc>
                    <a:tc>
                      <a:txBody>
                        <a:bodyPr/>
                        <a:lstStyle/>
                        <a:p>
                          <a:endParaRPr lang="zh-CN"/>
                        </a:p>
                      </a:txBody>
                      <a:tcPr>
                        <a:blipFill>
                          <a:blip r:embed="rId10"/>
                          <a:stretch>
                            <a:fillRect l="-200800" t="-1515" r="-502400" b="-3030"/>
                          </a:stretch>
                        </a:blipFill>
                      </a:tcPr>
                    </a:tc>
                    <a:tc>
                      <a:txBody>
                        <a:bodyPr/>
                        <a:lstStyle/>
                        <a:p>
                          <a:endParaRPr lang="zh-CN"/>
                        </a:p>
                      </a:txBody>
                      <a:tcPr>
                        <a:blipFill>
                          <a:blip r:embed="rId10"/>
                          <a:stretch>
                            <a:fillRect l="-298413" t="-1515" r="-398413" b="-3030"/>
                          </a:stretch>
                        </a:blipFill>
                      </a:tcPr>
                    </a:tc>
                    <a:tc>
                      <a:txBody>
                        <a:bodyPr/>
                        <a:lstStyle/>
                        <a:p>
                          <a:endParaRPr lang="zh-CN"/>
                        </a:p>
                      </a:txBody>
                      <a:tcPr>
                        <a:blipFill>
                          <a:blip r:embed="rId10"/>
                          <a:stretch>
                            <a:fillRect l="-401600" t="-1515" r="-301600" b="-3030"/>
                          </a:stretch>
                        </a:blipFill>
                      </a:tcPr>
                    </a:tc>
                    <a:tc>
                      <a:txBody>
                        <a:bodyPr/>
                        <a:lstStyle/>
                        <a:p>
                          <a:endParaRPr lang="zh-CN"/>
                        </a:p>
                      </a:txBody>
                      <a:tcPr>
                        <a:blipFill>
                          <a:blip r:embed="rId10"/>
                          <a:stretch>
                            <a:fillRect l="-501600" t="-1515" r="-201600" b="-3030"/>
                          </a:stretch>
                        </a:blipFill>
                      </a:tcPr>
                    </a:tc>
                    <a:tc>
                      <a:txBody>
                        <a:bodyPr/>
                        <a:lstStyle/>
                        <a:p>
                          <a:endParaRPr lang="zh-CN"/>
                        </a:p>
                      </a:txBody>
                      <a:tcPr>
                        <a:blipFill>
                          <a:blip r:embed="rId10"/>
                          <a:stretch>
                            <a:fillRect l="-601600" t="-1515" r="-101600" b="-3030"/>
                          </a:stretch>
                        </a:blipFill>
                      </a:tcPr>
                    </a:tc>
                    <a:tc>
                      <a:txBody>
                        <a:bodyPr/>
                        <a:lstStyle/>
                        <a:p>
                          <a:endParaRPr lang="zh-CN"/>
                        </a:p>
                      </a:txBody>
                      <a:tcPr>
                        <a:blipFill>
                          <a:blip r:embed="rId10"/>
                          <a:stretch>
                            <a:fillRect l="-701600" t="-1515" r="-160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3" name="Table 13">
                <a:extLst>
                  <a:ext uri="{FF2B5EF4-FFF2-40B4-BE49-F238E27FC236}">
                    <a16:creationId xmlns:a16="http://schemas.microsoft.com/office/drawing/2014/main" id="{9C3A700E-2011-4A0A-A22E-9D4A6234FD75}"/>
                  </a:ext>
                </a:extLst>
              </p:cNvPr>
              <p:cNvGraphicFramePr>
                <a:graphicFrameLocks noGrp="1"/>
              </p:cNvGraphicFramePr>
              <p:nvPr>
                <p:extLst>
                  <p:ext uri="{D42A27DB-BD31-4B8C-83A1-F6EECF244321}">
                    <p14:modId xmlns:p14="http://schemas.microsoft.com/office/powerpoint/2010/main" val="2686951043"/>
                  </p:ext>
                </p:extLst>
              </p:nvPr>
            </p:nvGraphicFramePr>
            <p:xfrm>
              <a:off x="2596068" y="5640588"/>
              <a:ext cx="6096000" cy="396240"/>
            </p:xfrm>
            <a:graphic>
              <a:graphicData uri="http://schemas.openxmlformats.org/drawingml/2006/table">
                <a:tbl>
                  <a:tblPr bandRow="1" bandCol="1">
                    <a:tableStyleId>{08FB837D-C827-4EFA-A057-4D05807E0F7C}</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2</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3</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5</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smtClean="0">
                                        <a:latin typeface="Cambria Math" panose="02040503050406030204" pitchFamily="18" charset="0"/>
                                      </a:rPr>
                                      <m:t>𝐼</m:t>
                                    </m:r>
                                  </m:e>
                                  <m:sub>
                                    <m:r>
                                      <a:rPr lang="en-US" altLang="zh-CN" sz="2000" smtClean="0">
                                        <a:latin typeface="Cambria Math" panose="02040503050406030204" pitchFamily="18" charset="0"/>
                                      </a:rPr>
                                      <m:t>𝑁</m:t>
                                    </m:r>
                                    <m:r>
                                      <a:rPr lang="en-US" altLang="zh-CN" sz="2000" smtClean="0">
                                        <a:latin typeface="Cambria Math" panose="02040503050406030204" pitchFamily="18" charset="0"/>
                                      </a:rPr>
                                      <m:t>−1</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143" name="Table 13">
                <a:extLst>
                  <a:ext uri="{FF2B5EF4-FFF2-40B4-BE49-F238E27FC236}">
                    <a16:creationId xmlns:a16="http://schemas.microsoft.com/office/drawing/2014/main" id="{9C3A700E-2011-4A0A-A22E-9D4A6234FD75}"/>
                  </a:ext>
                </a:extLst>
              </p:cNvPr>
              <p:cNvGraphicFramePr>
                <a:graphicFrameLocks noGrp="1"/>
              </p:cNvGraphicFramePr>
              <p:nvPr>
                <p:extLst>
                  <p:ext uri="{D42A27DB-BD31-4B8C-83A1-F6EECF244321}">
                    <p14:modId xmlns:p14="http://schemas.microsoft.com/office/powerpoint/2010/main" val="2686951043"/>
                  </p:ext>
                </p:extLst>
              </p:nvPr>
            </p:nvGraphicFramePr>
            <p:xfrm>
              <a:off x="2596068" y="5640588"/>
              <a:ext cx="6096000" cy="396240"/>
            </p:xfrm>
            <a:graphic>
              <a:graphicData uri="http://schemas.openxmlformats.org/drawingml/2006/table">
                <a:tbl>
                  <a:tblPr bandRow="1" bandCol="1">
                    <a:tableStyleId>{08FB837D-C827-4EFA-A057-4D05807E0F7C}</a:tableStyleId>
                  </a:tblPr>
                  <a:tblGrid>
                    <a:gridCol w="762000">
                      <a:extLst>
                        <a:ext uri="{9D8B030D-6E8A-4147-A177-3AD203B41FA5}">
                          <a16:colId xmlns:a16="http://schemas.microsoft.com/office/drawing/2014/main" val="257638492"/>
                        </a:ext>
                      </a:extLst>
                    </a:gridCol>
                    <a:gridCol w="762000">
                      <a:extLst>
                        <a:ext uri="{9D8B030D-6E8A-4147-A177-3AD203B41FA5}">
                          <a16:colId xmlns:a16="http://schemas.microsoft.com/office/drawing/2014/main" val="78140681"/>
                        </a:ext>
                      </a:extLst>
                    </a:gridCol>
                    <a:gridCol w="762000">
                      <a:extLst>
                        <a:ext uri="{9D8B030D-6E8A-4147-A177-3AD203B41FA5}">
                          <a16:colId xmlns:a16="http://schemas.microsoft.com/office/drawing/2014/main" val="244626007"/>
                        </a:ext>
                      </a:extLst>
                    </a:gridCol>
                    <a:gridCol w="762000">
                      <a:extLst>
                        <a:ext uri="{9D8B030D-6E8A-4147-A177-3AD203B41FA5}">
                          <a16:colId xmlns:a16="http://schemas.microsoft.com/office/drawing/2014/main" val="4120308543"/>
                        </a:ext>
                      </a:extLst>
                    </a:gridCol>
                    <a:gridCol w="762000">
                      <a:extLst>
                        <a:ext uri="{9D8B030D-6E8A-4147-A177-3AD203B41FA5}">
                          <a16:colId xmlns:a16="http://schemas.microsoft.com/office/drawing/2014/main" val="1217708843"/>
                        </a:ext>
                      </a:extLst>
                    </a:gridCol>
                    <a:gridCol w="762000">
                      <a:extLst>
                        <a:ext uri="{9D8B030D-6E8A-4147-A177-3AD203B41FA5}">
                          <a16:colId xmlns:a16="http://schemas.microsoft.com/office/drawing/2014/main" val="1471546958"/>
                        </a:ext>
                      </a:extLst>
                    </a:gridCol>
                    <a:gridCol w="762000">
                      <a:extLst>
                        <a:ext uri="{9D8B030D-6E8A-4147-A177-3AD203B41FA5}">
                          <a16:colId xmlns:a16="http://schemas.microsoft.com/office/drawing/2014/main" val="2386674116"/>
                        </a:ext>
                      </a:extLst>
                    </a:gridCol>
                    <a:gridCol w="762000">
                      <a:extLst>
                        <a:ext uri="{9D8B030D-6E8A-4147-A177-3AD203B41FA5}">
                          <a16:colId xmlns:a16="http://schemas.microsoft.com/office/drawing/2014/main" val="1916832446"/>
                        </a:ext>
                      </a:extLst>
                    </a:gridCol>
                  </a:tblGrid>
                  <a:tr h="396240">
                    <a:tc>
                      <a:txBody>
                        <a:bodyPr/>
                        <a:lstStyle/>
                        <a:p>
                          <a:endParaRPr lang="zh-CN"/>
                        </a:p>
                      </a:txBody>
                      <a:tcPr>
                        <a:blipFill>
                          <a:blip r:embed="rId11"/>
                          <a:stretch>
                            <a:fillRect t="-1515" r="-701600" b="-3030"/>
                          </a:stretch>
                        </a:blipFill>
                      </a:tcPr>
                    </a:tc>
                    <a:tc>
                      <a:txBody>
                        <a:bodyPr/>
                        <a:lstStyle/>
                        <a:p>
                          <a:endParaRPr lang="zh-CN"/>
                        </a:p>
                      </a:txBody>
                      <a:tcPr>
                        <a:blipFill>
                          <a:blip r:embed="rId11"/>
                          <a:stretch>
                            <a:fillRect l="-100000" t="-1515" r="-601600" b="-3030"/>
                          </a:stretch>
                        </a:blipFill>
                      </a:tcPr>
                    </a:tc>
                    <a:tc>
                      <a:txBody>
                        <a:bodyPr/>
                        <a:lstStyle/>
                        <a:p>
                          <a:endParaRPr lang="zh-CN"/>
                        </a:p>
                      </a:txBody>
                      <a:tcPr>
                        <a:blipFill>
                          <a:blip r:embed="rId11"/>
                          <a:stretch>
                            <a:fillRect l="-200000" t="-1515" r="-501600" b="-3030"/>
                          </a:stretch>
                        </a:blipFill>
                      </a:tcPr>
                    </a:tc>
                    <a:tc>
                      <a:txBody>
                        <a:bodyPr/>
                        <a:lstStyle/>
                        <a:p>
                          <a:endParaRPr lang="zh-CN"/>
                        </a:p>
                      </a:txBody>
                      <a:tcPr>
                        <a:blipFill>
                          <a:blip r:embed="rId11"/>
                          <a:stretch>
                            <a:fillRect l="-297619" t="-1515" r="-397619" b="-3030"/>
                          </a:stretch>
                        </a:blipFill>
                      </a:tcPr>
                    </a:tc>
                    <a:tc>
                      <a:txBody>
                        <a:bodyPr/>
                        <a:lstStyle/>
                        <a:p>
                          <a:endParaRPr lang="zh-CN"/>
                        </a:p>
                      </a:txBody>
                      <a:tcPr>
                        <a:blipFill>
                          <a:blip r:embed="rId11"/>
                          <a:stretch>
                            <a:fillRect l="-400800" t="-1515" r="-300800" b="-3030"/>
                          </a:stretch>
                        </a:blipFill>
                      </a:tcPr>
                    </a:tc>
                    <a:tc>
                      <a:txBody>
                        <a:bodyPr/>
                        <a:lstStyle/>
                        <a:p>
                          <a:endParaRPr lang="zh-CN"/>
                        </a:p>
                      </a:txBody>
                      <a:tcPr>
                        <a:blipFill>
                          <a:blip r:embed="rId11"/>
                          <a:stretch>
                            <a:fillRect l="-500800" t="-1515" r="-200800" b="-3030"/>
                          </a:stretch>
                        </a:blipFill>
                      </a:tcPr>
                    </a:tc>
                    <a:tc>
                      <a:txBody>
                        <a:bodyPr/>
                        <a:lstStyle/>
                        <a:p>
                          <a:endParaRPr lang="zh-CN"/>
                        </a:p>
                      </a:txBody>
                      <a:tcPr>
                        <a:blipFill>
                          <a:blip r:embed="rId11"/>
                          <a:stretch>
                            <a:fillRect l="-600800" t="-1515" r="-100800" b="-3030"/>
                          </a:stretch>
                        </a:blipFill>
                      </a:tcPr>
                    </a:tc>
                    <a:tc>
                      <a:txBody>
                        <a:bodyPr/>
                        <a:lstStyle/>
                        <a:p>
                          <a:endParaRPr lang="zh-CN"/>
                        </a:p>
                      </a:txBody>
                      <a:tcPr>
                        <a:blipFill>
                          <a:blip r:embed="rId11"/>
                          <a:stretch>
                            <a:fillRect l="-700800" t="-1515" r="-800" b="-3030"/>
                          </a:stretch>
                        </a:blipFill>
                      </a:tcPr>
                    </a:tc>
                    <a:extLst>
                      <a:ext uri="{0D108BD9-81ED-4DB2-BD59-A6C34878D82A}">
                        <a16:rowId xmlns:a16="http://schemas.microsoft.com/office/drawing/2014/main" val="2870088113"/>
                      </a:ext>
                    </a:extLst>
                  </a:tr>
                </a:tbl>
              </a:graphicData>
            </a:graphic>
          </p:graphicFrame>
        </mc:Fallback>
      </mc:AlternateContent>
      <p:sp>
        <p:nvSpPr>
          <p:cNvPr id="11" name="TextBox 10">
            <a:extLst>
              <a:ext uri="{FF2B5EF4-FFF2-40B4-BE49-F238E27FC236}">
                <a16:creationId xmlns:a16="http://schemas.microsoft.com/office/drawing/2014/main" id="{40A55099-BF9B-4C14-A9CD-AEA0D180182A}"/>
              </a:ext>
            </a:extLst>
          </p:cNvPr>
          <p:cNvSpPr txBox="1"/>
          <p:nvPr/>
        </p:nvSpPr>
        <p:spPr>
          <a:xfrm>
            <a:off x="4681212" y="2067833"/>
            <a:ext cx="2032929" cy="461665"/>
          </a:xfrm>
          <a:prstGeom prst="rect">
            <a:avLst/>
          </a:prstGeom>
          <a:noFill/>
        </p:spPr>
        <p:txBody>
          <a:bodyPr wrap="none" rtlCol="0">
            <a:spAutoFit/>
          </a:bodyPr>
          <a:lstStyle/>
          <a:p>
            <a:r>
              <a:rPr lang="en-US" altLang="zh-CN" sz="2400" b="1" dirty="0"/>
              <a:t>Output Ports</a:t>
            </a:r>
            <a:endParaRPr lang="zh-CN" altLang="en-US" sz="2400" b="1" dirty="0"/>
          </a:p>
        </p:txBody>
      </p:sp>
      <p:sp>
        <p:nvSpPr>
          <p:cNvPr id="22" name="TextBox 21">
            <a:extLst>
              <a:ext uri="{FF2B5EF4-FFF2-40B4-BE49-F238E27FC236}">
                <a16:creationId xmlns:a16="http://schemas.microsoft.com/office/drawing/2014/main" id="{9F1C7EC7-5C94-4ED2-B3D8-4D643DF2C6C2}"/>
              </a:ext>
            </a:extLst>
          </p:cNvPr>
          <p:cNvSpPr txBox="1"/>
          <p:nvPr/>
        </p:nvSpPr>
        <p:spPr>
          <a:xfrm>
            <a:off x="537148" y="4155457"/>
            <a:ext cx="1619354" cy="461665"/>
          </a:xfrm>
          <a:prstGeom prst="rect">
            <a:avLst/>
          </a:prstGeom>
          <a:noFill/>
        </p:spPr>
        <p:txBody>
          <a:bodyPr wrap="none" rtlCol="0">
            <a:spAutoFit/>
          </a:bodyPr>
          <a:lstStyle/>
          <a:p>
            <a:r>
              <a:rPr lang="en-US" altLang="zh-CN" sz="2400" b="1" dirty="0"/>
              <a:t>Time Slots</a:t>
            </a:r>
            <a:endParaRPr lang="zh-CN" altLang="en-US" sz="2400" b="1" dirty="0"/>
          </a:p>
        </p:txBody>
      </p:sp>
      <p:sp>
        <p:nvSpPr>
          <p:cNvPr id="12" name="Oval 11">
            <a:extLst>
              <a:ext uri="{FF2B5EF4-FFF2-40B4-BE49-F238E27FC236}">
                <a16:creationId xmlns:a16="http://schemas.microsoft.com/office/drawing/2014/main" id="{2044600F-2943-4F3F-BE93-B7CD5C203652}"/>
              </a:ext>
            </a:extLst>
          </p:cNvPr>
          <p:cNvSpPr/>
          <p:nvPr/>
        </p:nvSpPr>
        <p:spPr>
          <a:xfrm>
            <a:off x="2773345" y="2869820"/>
            <a:ext cx="361741" cy="396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Speech Bubble: Rectangle with Corners Rounded 13">
                <a:extLst>
                  <a:ext uri="{FF2B5EF4-FFF2-40B4-BE49-F238E27FC236}">
                    <a16:creationId xmlns:a16="http://schemas.microsoft.com/office/drawing/2014/main" id="{6CEA8430-D37E-4244-8633-BDBC428694C2}"/>
                  </a:ext>
                </a:extLst>
              </p:cNvPr>
              <p:cNvSpPr/>
              <p:nvPr/>
            </p:nvSpPr>
            <p:spPr>
              <a:xfrm>
                <a:off x="0" y="1592386"/>
                <a:ext cx="3422210" cy="874317"/>
              </a:xfrm>
              <a:prstGeom prst="wedgeRoundRectCallout">
                <a:avLst>
                  <a:gd name="adj1" fmla="val 29521"/>
                  <a:gd name="adj2" fmla="val 117467"/>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rPr>
                  <a:t>output port 1 is to pair with input port 3 during the </a:t>
                </a:r>
                <a14:m>
                  <m:oMath xmlns:m="http://schemas.openxmlformats.org/officeDocument/2006/math">
                    <m:sSup>
                      <m:sSupPr>
                        <m:ctrlPr>
                          <a:rPr lang="en-US" altLang="zh-CN" sz="2000" i="1"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1</m:t>
                        </m:r>
                      </m:e>
                      <m:sup>
                        <m:r>
                          <a:rPr lang="en-US" altLang="zh-CN" sz="2000" b="0" i="1" smtClean="0">
                            <a:solidFill>
                              <a:schemeClr val="tx1"/>
                            </a:solidFill>
                            <a:latin typeface="Cambria Math" panose="02040503050406030204" pitchFamily="18" charset="0"/>
                          </a:rPr>
                          <m:t>𝑠𝑡</m:t>
                        </m:r>
                      </m:sup>
                    </m:sSup>
                    <m:r>
                      <a:rPr lang="en-US" altLang="zh-CN" sz="2000" b="0" i="1" smtClean="0">
                        <a:solidFill>
                          <a:schemeClr val="tx1"/>
                        </a:solidFill>
                        <a:latin typeface="Cambria Math" panose="02040503050406030204" pitchFamily="18" charset="0"/>
                      </a:rPr>
                      <m:t> </m:t>
                    </m:r>
                  </m:oMath>
                </a14:m>
                <a:r>
                  <a:rPr lang="en-US" altLang="zh-CN" sz="2000" dirty="0">
                    <a:solidFill>
                      <a:schemeClr val="tx1"/>
                    </a:solidFill>
                  </a:rPr>
                  <a:t>time slot</a:t>
                </a:r>
                <a:endParaRPr lang="zh-CN" altLang="en-US" sz="2000" dirty="0">
                  <a:solidFill>
                    <a:schemeClr val="tx1"/>
                  </a:solidFill>
                </a:endParaRPr>
              </a:p>
            </p:txBody>
          </p:sp>
        </mc:Choice>
        <mc:Fallback xmlns="">
          <p:sp>
            <p:nvSpPr>
              <p:cNvPr id="14" name="Speech Bubble: Rectangle with Corners Rounded 13">
                <a:extLst>
                  <a:ext uri="{FF2B5EF4-FFF2-40B4-BE49-F238E27FC236}">
                    <a16:creationId xmlns:a16="http://schemas.microsoft.com/office/drawing/2014/main" id="{6CEA8430-D37E-4244-8633-BDBC428694C2}"/>
                  </a:ext>
                </a:extLst>
              </p:cNvPr>
              <p:cNvSpPr>
                <a:spLocks noRot="1" noChangeAspect="1" noMove="1" noResize="1" noEditPoints="1" noAdjustHandles="1" noChangeArrowheads="1" noChangeShapeType="1" noTextEdit="1"/>
              </p:cNvSpPr>
              <p:nvPr/>
            </p:nvSpPr>
            <p:spPr>
              <a:xfrm>
                <a:off x="0" y="1592386"/>
                <a:ext cx="3422210" cy="874317"/>
              </a:xfrm>
              <a:prstGeom prst="wedgeRoundRectCallout">
                <a:avLst>
                  <a:gd name="adj1" fmla="val 29521"/>
                  <a:gd name="adj2" fmla="val 117467"/>
                  <a:gd name="adj3" fmla="val 16667"/>
                </a:avLst>
              </a:prstGeom>
              <a:blipFill>
                <a:blip r:embed="rId12"/>
                <a:stretch>
                  <a:fillRect l="-355" t="-6148" r="-533"/>
                </a:stretch>
              </a:blipFill>
              <a:ln>
                <a:solidFill>
                  <a:srgbClr val="FF0000"/>
                </a:solidFill>
              </a:ln>
            </p:spPr>
            <p:txBody>
              <a:bodyPr/>
              <a:lstStyle/>
              <a:p>
                <a:r>
                  <a:rPr lang="zh-CN" altLang="en-US">
                    <a:noFill/>
                  </a:rPr>
                  <a:t> </a:t>
                </a:r>
              </a:p>
            </p:txBody>
          </p:sp>
        </mc:Fallback>
      </mc:AlternateContent>
      <p:sp>
        <p:nvSpPr>
          <p:cNvPr id="26" name="Oval 25">
            <a:extLst>
              <a:ext uri="{FF2B5EF4-FFF2-40B4-BE49-F238E27FC236}">
                <a16:creationId xmlns:a16="http://schemas.microsoft.com/office/drawing/2014/main" id="{104261F2-D813-4C10-B97D-927043030CC3}"/>
              </a:ext>
            </a:extLst>
          </p:cNvPr>
          <p:cNvSpPr/>
          <p:nvPr/>
        </p:nvSpPr>
        <p:spPr>
          <a:xfrm>
            <a:off x="5817783" y="4255203"/>
            <a:ext cx="361741" cy="396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Speech Bubble: Rectangle with Corners Rounded 26">
                <a:extLst>
                  <a:ext uri="{FF2B5EF4-FFF2-40B4-BE49-F238E27FC236}">
                    <a16:creationId xmlns:a16="http://schemas.microsoft.com/office/drawing/2014/main" id="{096631C2-0057-4984-B6B9-098FB06E27EC}"/>
                  </a:ext>
                </a:extLst>
              </p:cNvPr>
              <p:cNvSpPr/>
              <p:nvPr/>
            </p:nvSpPr>
            <p:spPr>
              <a:xfrm>
                <a:off x="6427594" y="2896841"/>
                <a:ext cx="2716405" cy="1020151"/>
              </a:xfrm>
              <a:prstGeom prst="wedgeRoundRectCallout">
                <a:avLst>
                  <a:gd name="adj1" fmla="val -58704"/>
                  <a:gd name="adj2" fmla="val 91576"/>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rPr>
                  <a:t>output port 5 is unmatched during the </a:t>
                </a:r>
                <a14:m>
                  <m:oMath xmlns:m="http://schemas.openxmlformats.org/officeDocument/2006/math">
                    <m:sSup>
                      <m:sSupPr>
                        <m:ctrlPr>
                          <a:rPr lang="en-US" altLang="zh-CN" sz="2000" i="1"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4</m:t>
                        </m:r>
                      </m:e>
                      <m:sup>
                        <m:r>
                          <a:rPr lang="en-US" altLang="zh-CN" sz="2000" b="0" i="1" smtClean="0">
                            <a:solidFill>
                              <a:schemeClr val="tx1"/>
                            </a:solidFill>
                            <a:latin typeface="Cambria Math" panose="02040503050406030204" pitchFamily="18" charset="0"/>
                          </a:rPr>
                          <m:t>𝑡h</m:t>
                        </m:r>
                      </m:sup>
                    </m:sSup>
                    <m:r>
                      <a:rPr lang="en-US" altLang="zh-CN" sz="2000" b="0" i="1" smtClean="0">
                        <a:solidFill>
                          <a:schemeClr val="tx1"/>
                        </a:solidFill>
                        <a:latin typeface="Cambria Math" panose="02040503050406030204" pitchFamily="18" charset="0"/>
                      </a:rPr>
                      <m:t> </m:t>
                    </m:r>
                  </m:oMath>
                </a14:m>
                <a:r>
                  <a:rPr lang="en-US" altLang="zh-CN" sz="2000" dirty="0">
                    <a:solidFill>
                      <a:schemeClr val="tx1"/>
                    </a:solidFill>
                  </a:rPr>
                  <a:t>time slot</a:t>
                </a:r>
                <a:endParaRPr lang="zh-CN" altLang="en-US" sz="2000" dirty="0">
                  <a:solidFill>
                    <a:schemeClr val="tx1"/>
                  </a:solidFill>
                </a:endParaRPr>
              </a:p>
            </p:txBody>
          </p:sp>
        </mc:Choice>
        <mc:Fallback xmlns="">
          <p:sp>
            <p:nvSpPr>
              <p:cNvPr id="27" name="Speech Bubble: Rectangle with Corners Rounded 26">
                <a:extLst>
                  <a:ext uri="{FF2B5EF4-FFF2-40B4-BE49-F238E27FC236}">
                    <a16:creationId xmlns:a16="http://schemas.microsoft.com/office/drawing/2014/main" id="{096631C2-0057-4984-B6B9-098FB06E27EC}"/>
                  </a:ext>
                </a:extLst>
              </p:cNvPr>
              <p:cNvSpPr>
                <a:spLocks noRot="1" noChangeAspect="1" noMove="1" noResize="1" noEditPoints="1" noAdjustHandles="1" noChangeArrowheads="1" noChangeShapeType="1" noTextEdit="1"/>
              </p:cNvSpPr>
              <p:nvPr/>
            </p:nvSpPr>
            <p:spPr>
              <a:xfrm>
                <a:off x="6427594" y="2896841"/>
                <a:ext cx="2716405" cy="1020151"/>
              </a:xfrm>
              <a:prstGeom prst="wedgeRoundRectCallout">
                <a:avLst>
                  <a:gd name="adj1" fmla="val -58704"/>
                  <a:gd name="adj2" fmla="val 91576"/>
                  <a:gd name="adj3" fmla="val 16667"/>
                </a:avLst>
              </a:prstGeom>
              <a:blipFill>
                <a:blip r:embed="rId13"/>
                <a:stretch>
                  <a:fillRect t="-1646" r="-202"/>
                </a:stretch>
              </a:blipFill>
              <a:ln>
                <a:solidFill>
                  <a:srgbClr val="FF0000"/>
                </a:solidFill>
              </a:ln>
            </p:spPr>
            <p:txBody>
              <a:bodyPr/>
              <a:lstStyle/>
              <a:p>
                <a:r>
                  <a:rPr lang="zh-CN" altLang="en-US">
                    <a:noFill/>
                  </a:rPr>
                  <a:t> </a:t>
                </a:r>
              </a:p>
            </p:txBody>
          </p:sp>
        </mc:Fallback>
      </mc:AlternateContent>
      <p:sp>
        <p:nvSpPr>
          <p:cNvPr id="28" name="Rectangle 27">
            <a:extLst>
              <a:ext uri="{FF2B5EF4-FFF2-40B4-BE49-F238E27FC236}">
                <a16:creationId xmlns:a16="http://schemas.microsoft.com/office/drawing/2014/main" id="{9C9726E5-A793-43D8-8121-C112007986AB}"/>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sp>
        <p:nvSpPr>
          <p:cNvPr id="16" name="Slide Number Placeholder 15">
            <a:extLst>
              <a:ext uri="{FF2B5EF4-FFF2-40B4-BE49-F238E27FC236}">
                <a16:creationId xmlns:a16="http://schemas.microsoft.com/office/drawing/2014/main" id="{6B82FEB7-85EF-497D-8F17-48219E528A56}"/>
              </a:ext>
            </a:extLst>
          </p:cNvPr>
          <p:cNvSpPr>
            <a:spLocks noGrp="1"/>
          </p:cNvSpPr>
          <p:nvPr>
            <p:ph type="sldNum" sz="quarter" idx="12"/>
          </p:nvPr>
        </p:nvSpPr>
        <p:spPr/>
        <p:txBody>
          <a:bodyPr/>
          <a:lstStyle/>
          <a:p>
            <a:fld id="{25711CE1-5A3A-4555-AFFF-2018F0E14892}" type="slidenum">
              <a:rPr lang="zh-CN" altLang="en-US" smtClean="0"/>
              <a:pPr/>
              <a:t>37</a:t>
            </a:fld>
            <a:r>
              <a:rPr lang="en-US" altLang="zh-CN"/>
              <a:t>/51</a:t>
            </a:r>
            <a:endParaRPr lang="zh-CN" altLang="en-US" dirty="0"/>
          </a:p>
        </p:txBody>
      </p:sp>
    </p:spTree>
    <p:extLst>
      <p:ext uri="{BB962C8B-B14F-4D97-AF65-F5344CB8AC3E}">
        <p14:creationId xmlns:p14="http://schemas.microsoft.com/office/powerpoint/2010/main" val="383806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fade">
                                      <p:cBhvr>
                                        <p:cTn id="31" dur="1000"/>
                                        <p:tgtEl>
                                          <p:spTgt spid="133"/>
                                        </p:tgtEl>
                                      </p:cBhvr>
                                    </p:animEffect>
                                    <p:anim calcmode="lin" valueType="num">
                                      <p:cBhvr>
                                        <p:cTn id="32" dur="1000" fill="hold"/>
                                        <p:tgtEl>
                                          <p:spTgt spid="133"/>
                                        </p:tgtEl>
                                        <p:attrNameLst>
                                          <p:attrName>ppt_x</p:attrName>
                                        </p:attrNameLst>
                                      </p:cBhvr>
                                      <p:tavLst>
                                        <p:tav tm="0">
                                          <p:val>
                                            <p:strVal val="#ppt_x"/>
                                          </p:val>
                                        </p:tav>
                                        <p:tav tm="100000">
                                          <p:val>
                                            <p:strVal val="#ppt_x"/>
                                          </p:val>
                                        </p:tav>
                                      </p:tavLst>
                                    </p:anim>
                                    <p:anim calcmode="lin" valueType="num">
                                      <p:cBhvr>
                                        <p:cTn id="33" dur="1000" fill="hold"/>
                                        <p:tgtEl>
                                          <p:spTgt spid="133"/>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fade">
                                      <p:cBhvr>
                                        <p:cTn id="37" dur="1000"/>
                                        <p:tgtEl>
                                          <p:spTgt spid="138"/>
                                        </p:tgtEl>
                                      </p:cBhvr>
                                    </p:animEffect>
                                    <p:anim calcmode="lin" valueType="num">
                                      <p:cBhvr>
                                        <p:cTn id="38" dur="1000" fill="hold"/>
                                        <p:tgtEl>
                                          <p:spTgt spid="138"/>
                                        </p:tgtEl>
                                        <p:attrNameLst>
                                          <p:attrName>ppt_x</p:attrName>
                                        </p:attrNameLst>
                                      </p:cBhvr>
                                      <p:tavLst>
                                        <p:tav tm="0">
                                          <p:val>
                                            <p:strVal val="#ppt_x"/>
                                          </p:val>
                                        </p:tav>
                                        <p:tav tm="100000">
                                          <p:val>
                                            <p:strVal val="#ppt_x"/>
                                          </p:val>
                                        </p:tav>
                                      </p:tavLst>
                                    </p:anim>
                                    <p:anim calcmode="lin" valueType="num">
                                      <p:cBhvr>
                                        <p:cTn id="39" dur="1000" fill="hold"/>
                                        <p:tgtEl>
                                          <p:spTgt spid="138"/>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2" presetClass="entr" presetSubtype="0" fill="hold" nodeType="afterEffect">
                                  <p:stCondLst>
                                    <p:cond delay="0"/>
                                  </p:stCondLst>
                                  <p:childTnLst>
                                    <p:set>
                                      <p:cBhvr>
                                        <p:cTn id="42" dur="1" fill="hold">
                                          <p:stCondLst>
                                            <p:cond delay="0"/>
                                          </p:stCondLst>
                                        </p:cTn>
                                        <p:tgtEl>
                                          <p:spTgt spid="139"/>
                                        </p:tgtEl>
                                        <p:attrNameLst>
                                          <p:attrName>style.visibility</p:attrName>
                                        </p:attrNameLst>
                                      </p:cBhvr>
                                      <p:to>
                                        <p:strVal val="visible"/>
                                      </p:to>
                                    </p:set>
                                    <p:animEffect transition="in" filter="fade">
                                      <p:cBhvr>
                                        <p:cTn id="43" dur="1000"/>
                                        <p:tgtEl>
                                          <p:spTgt spid="139"/>
                                        </p:tgtEl>
                                      </p:cBhvr>
                                    </p:animEffect>
                                    <p:anim calcmode="lin" valueType="num">
                                      <p:cBhvr>
                                        <p:cTn id="44" dur="1000" fill="hold"/>
                                        <p:tgtEl>
                                          <p:spTgt spid="139"/>
                                        </p:tgtEl>
                                        <p:attrNameLst>
                                          <p:attrName>ppt_x</p:attrName>
                                        </p:attrNameLst>
                                      </p:cBhvr>
                                      <p:tavLst>
                                        <p:tav tm="0">
                                          <p:val>
                                            <p:strVal val="#ppt_x"/>
                                          </p:val>
                                        </p:tav>
                                        <p:tav tm="100000">
                                          <p:val>
                                            <p:strVal val="#ppt_x"/>
                                          </p:val>
                                        </p:tav>
                                      </p:tavLst>
                                    </p:anim>
                                    <p:anim calcmode="lin" valueType="num">
                                      <p:cBhvr>
                                        <p:cTn id="45" dur="1000" fill="hold"/>
                                        <p:tgtEl>
                                          <p:spTgt spid="13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40"/>
                                        </p:tgtEl>
                                        <p:attrNameLst>
                                          <p:attrName>style.visibility</p:attrName>
                                        </p:attrNameLst>
                                      </p:cBhvr>
                                      <p:to>
                                        <p:strVal val="visible"/>
                                      </p:to>
                                    </p:set>
                                    <p:animEffect transition="in" filter="fade">
                                      <p:cBhvr>
                                        <p:cTn id="48" dur="1000"/>
                                        <p:tgtEl>
                                          <p:spTgt spid="140"/>
                                        </p:tgtEl>
                                      </p:cBhvr>
                                    </p:animEffect>
                                    <p:anim calcmode="lin" valueType="num">
                                      <p:cBhvr>
                                        <p:cTn id="49" dur="1000" fill="hold"/>
                                        <p:tgtEl>
                                          <p:spTgt spid="140"/>
                                        </p:tgtEl>
                                        <p:attrNameLst>
                                          <p:attrName>ppt_x</p:attrName>
                                        </p:attrNameLst>
                                      </p:cBhvr>
                                      <p:tavLst>
                                        <p:tav tm="0">
                                          <p:val>
                                            <p:strVal val="#ppt_x"/>
                                          </p:val>
                                        </p:tav>
                                        <p:tav tm="100000">
                                          <p:val>
                                            <p:strVal val="#ppt_x"/>
                                          </p:val>
                                        </p:tav>
                                      </p:tavLst>
                                    </p:anim>
                                    <p:anim calcmode="lin" valueType="num">
                                      <p:cBhvr>
                                        <p:cTn id="50" dur="1000" fill="hold"/>
                                        <p:tgtEl>
                                          <p:spTgt spid="14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1000"/>
                                        <p:tgtEl>
                                          <p:spTgt spid="141"/>
                                        </p:tgtEl>
                                      </p:cBhvr>
                                    </p:animEffect>
                                    <p:anim calcmode="lin" valueType="num">
                                      <p:cBhvr>
                                        <p:cTn id="54" dur="1000" fill="hold"/>
                                        <p:tgtEl>
                                          <p:spTgt spid="141"/>
                                        </p:tgtEl>
                                        <p:attrNameLst>
                                          <p:attrName>ppt_x</p:attrName>
                                        </p:attrNameLst>
                                      </p:cBhvr>
                                      <p:tavLst>
                                        <p:tav tm="0">
                                          <p:val>
                                            <p:strVal val="#ppt_x"/>
                                          </p:val>
                                        </p:tav>
                                        <p:tav tm="100000">
                                          <p:val>
                                            <p:strVal val="#ppt_x"/>
                                          </p:val>
                                        </p:tav>
                                      </p:tavLst>
                                    </p:anim>
                                    <p:anim calcmode="lin" valueType="num">
                                      <p:cBhvr>
                                        <p:cTn id="55" dur="1000" fill="hold"/>
                                        <p:tgtEl>
                                          <p:spTgt spid="141"/>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42"/>
                                        </p:tgtEl>
                                        <p:attrNameLst>
                                          <p:attrName>style.visibility</p:attrName>
                                        </p:attrNameLst>
                                      </p:cBhvr>
                                      <p:to>
                                        <p:strVal val="visible"/>
                                      </p:to>
                                    </p:set>
                                    <p:animEffect transition="in" filter="fade">
                                      <p:cBhvr>
                                        <p:cTn id="58" dur="1000"/>
                                        <p:tgtEl>
                                          <p:spTgt spid="142"/>
                                        </p:tgtEl>
                                      </p:cBhvr>
                                    </p:animEffect>
                                    <p:anim calcmode="lin" valueType="num">
                                      <p:cBhvr>
                                        <p:cTn id="59" dur="1000" fill="hold"/>
                                        <p:tgtEl>
                                          <p:spTgt spid="142"/>
                                        </p:tgtEl>
                                        <p:attrNameLst>
                                          <p:attrName>ppt_x</p:attrName>
                                        </p:attrNameLst>
                                      </p:cBhvr>
                                      <p:tavLst>
                                        <p:tav tm="0">
                                          <p:val>
                                            <p:strVal val="#ppt_x"/>
                                          </p:val>
                                        </p:tav>
                                        <p:tav tm="100000">
                                          <p:val>
                                            <p:strVal val="#ppt_x"/>
                                          </p:val>
                                        </p:tav>
                                      </p:tavLst>
                                    </p:anim>
                                    <p:anim calcmode="lin" valueType="num">
                                      <p:cBhvr>
                                        <p:cTn id="60" dur="1000" fill="hold"/>
                                        <p:tgtEl>
                                          <p:spTgt spid="14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43"/>
                                        </p:tgtEl>
                                        <p:attrNameLst>
                                          <p:attrName>style.visibility</p:attrName>
                                        </p:attrNameLst>
                                      </p:cBhvr>
                                      <p:to>
                                        <p:strVal val="visible"/>
                                      </p:to>
                                    </p:set>
                                    <p:animEffect transition="in" filter="fade">
                                      <p:cBhvr>
                                        <p:cTn id="63" dur="1000"/>
                                        <p:tgtEl>
                                          <p:spTgt spid="143"/>
                                        </p:tgtEl>
                                      </p:cBhvr>
                                    </p:animEffect>
                                    <p:anim calcmode="lin" valueType="num">
                                      <p:cBhvr>
                                        <p:cTn id="64" dur="1000" fill="hold"/>
                                        <p:tgtEl>
                                          <p:spTgt spid="143"/>
                                        </p:tgtEl>
                                        <p:attrNameLst>
                                          <p:attrName>ppt_x</p:attrName>
                                        </p:attrNameLst>
                                      </p:cBhvr>
                                      <p:tavLst>
                                        <p:tav tm="0">
                                          <p:val>
                                            <p:strVal val="#ppt_x"/>
                                          </p:val>
                                        </p:tav>
                                        <p:tav tm="100000">
                                          <p:val>
                                            <p:strVal val="#ppt_x"/>
                                          </p:val>
                                        </p:tav>
                                      </p:tavLst>
                                    </p:anim>
                                    <p:anim calcmode="lin" valueType="num">
                                      <p:cBhvr>
                                        <p:cTn id="65"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1000"/>
                                        <p:tgtEl>
                                          <p:spTgt spid="12"/>
                                        </p:tgtEl>
                                      </p:cBhvr>
                                    </p:animEffect>
                                    <p:anim calcmode="lin" valueType="num">
                                      <p:cBhvr>
                                        <p:cTn id="71" dur="1000" fill="hold"/>
                                        <p:tgtEl>
                                          <p:spTgt spid="12"/>
                                        </p:tgtEl>
                                        <p:attrNameLst>
                                          <p:attrName>ppt_x</p:attrName>
                                        </p:attrNameLst>
                                      </p:cBhvr>
                                      <p:tavLst>
                                        <p:tav tm="0">
                                          <p:val>
                                            <p:strVal val="#ppt_x"/>
                                          </p:val>
                                        </p:tav>
                                        <p:tav tm="100000">
                                          <p:val>
                                            <p:strVal val="#ppt_x"/>
                                          </p:val>
                                        </p:tav>
                                      </p:tavLst>
                                    </p:anim>
                                    <p:anim calcmode="lin" valueType="num">
                                      <p:cBhvr>
                                        <p:cTn id="72" dur="1000" fill="hold"/>
                                        <p:tgtEl>
                                          <p:spTgt spid="1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1000"/>
                                        <p:tgtEl>
                                          <p:spTgt spid="14"/>
                                        </p:tgtEl>
                                      </p:cBhvr>
                                    </p:animEffect>
                                    <p:anim calcmode="lin" valueType="num">
                                      <p:cBhvr>
                                        <p:cTn id="76" dur="1000" fill="hold"/>
                                        <p:tgtEl>
                                          <p:spTgt spid="14"/>
                                        </p:tgtEl>
                                        <p:attrNameLst>
                                          <p:attrName>ppt_x</p:attrName>
                                        </p:attrNameLst>
                                      </p:cBhvr>
                                      <p:tavLst>
                                        <p:tav tm="0">
                                          <p:val>
                                            <p:strVal val="#ppt_x"/>
                                          </p:val>
                                        </p:tav>
                                        <p:tav tm="100000">
                                          <p:val>
                                            <p:strVal val="#ppt_x"/>
                                          </p:val>
                                        </p:tav>
                                      </p:tavLst>
                                    </p:anim>
                                    <p:anim calcmode="lin" valueType="num">
                                      <p:cBhvr>
                                        <p:cTn id="7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1000"/>
                                        <p:tgtEl>
                                          <p:spTgt spid="27"/>
                                        </p:tgtEl>
                                      </p:cBhvr>
                                    </p:animEffect>
                                    <p:anim calcmode="lin" valueType="num">
                                      <p:cBhvr>
                                        <p:cTn id="83" dur="1000" fill="hold"/>
                                        <p:tgtEl>
                                          <p:spTgt spid="27"/>
                                        </p:tgtEl>
                                        <p:attrNameLst>
                                          <p:attrName>ppt_x</p:attrName>
                                        </p:attrNameLst>
                                      </p:cBhvr>
                                      <p:tavLst>
                                        <p:tav tm="0">
                                          <p:val>
                                            <p:strVal val="#ppt_x"/>
                                          </p:val>
                                        </p:tav>
                                        <p:tav tm="100000">
                                          <p:val>
                                            <p:strVal val="#ppt_x"/>
                                          </p:val>
                                        </p:tav>
                                      </p:tavLst>
                                    </p:anim>
                                    <p:anim calcmode="lin" valueType="num">
                                      <p:cBhvr>
                                        <p:cTn id="84" dur="1000" fill="hold"/>
                                        <p:tgtEl>
                                          <p:spTgt spid="2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12" grpId="0" animBg="1"/>
      <p:bldP spid="14"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Overview of An SB-QPS Iteration</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9089AC1B-F189-4BEB-A520-F67E33161664}"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20" name="Rectangle 19">
            <a:extLst>
              <a:ext uri="{FF2B5EF4-FFF2-40B4-BE49-F238E27FC236}">
                <a16:creationId xmlns:a16="http://schemas.microsoft.com/office/drawing/2014/main" id="{DB763682-B7B9-4578-BC43-77490DE478AA}"/>
              </a:ext>
            </a:extLst>
          </p:cNvPr>
          <p:cNvSpPr/>
          <p:nvPr/>
        </p:nvSpPr>
        <p:spPr>
          <a:xfrm>
            <a:off x="628651" y="1924744"/>
            <a:ext cx="671512" cy="1504255"/>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502D5BC-CE7B-400A-8521-943B0DC4F041}"/>
                  </a:ext>
                </a:extLst>
              </p:cNvPr>
              <p:cNvSpPr txBox="1"/>
              <p:nvPr/>
            </p:nvSpPr>
            <p:spPr>
              <a:xfrm>
                <a:off x="1492250" y="1924745"/>
                <a:ext cx="7461251" cy="1605568"/>
              </a:xfrm>
              <a:prstGeom prst="rect">
                <a:avLst/>
              </a:prstGeom>
              <a:noFill/>
            </p:spPr>
            <p:txBody>
              <a:bodyPr wrap="square" rtlCol="0">
                <a:spAutoFit/>
              </a:bodyPr>
              <a:lstStyle/>
              <a:p>
                <a:pPr lvl="0">
                  <a:lnSpc>
                    <a:spcPct val="90000"/>
                  </a:lnSpc>
                  <a:spcBef>
                    <a:spcPts val="1000"/>
                  </a:spcBef>
                </a:pPr>
                <a:r>
                  <a:rPr lang="en-US" sz="2800" b="1" dirty="0">
                    <a:solidFill>
                      <a:srgbClr val="C0504D"/>
                    </a:solidFill>
                  </a:rPr>
                  <a:t>Proposing (at any input port)</a:t>
                </a:r>
                <a:endParaRPr lang="en-US" sz="2800" dirty="0">
                  <a:solidFill>
                    <a:srgbClr val="C0504D"/>
                  </a:solidFill>
                </a:endParaRPr>
              </a:p>
              <a:p>
                <a:pPr marL="342900" indent="-342900">
                  <a:lnSpc>
                    <a:spcPct val="90000"/>
                  </a:lnSpc>
                  <a:spcBef>
                    <a:spcPts val="500"/>
                  </a:spcBef>
                  <a:buFont typeface="Arial" panose="020B0604020202020204" pitchFamily="34" charset="0"/>
                  <a:buChar char="•"/>
                </a:pPr>
                <a:r>
                  <a:rPr lang="en-US" altLang="zh-CN" sz="2400" dirty="0">
                    <a:cs typeface="Arial" panose="020B0604020202020204" pitchFamily="34" charset="0"/>
                  </a:rPr>
                  <a:t>sample an output port </a:t>
                </a:r>
                <a14:m>
                  <m:oMath xmlns:m="http://schemas.openxmlformats.org/officeDocument/2006/math">
                    <m:r>
                      <a:rPr lang="en-US" altLang="zh-CN" sz="2400" i="1">
                        <a:latin typeface="Cambria Math" charset="0"/>
                        <a:cs typeface="Arial" panose="020B0604020202020204" pitchFamily="34" charset="0"/>
                      </a:rPr>
                      <m:t>𝑗</m:t>
                    </m:r>
                  </m:oMath>
                </a14:m>
                <a:r>
                  <a:rPr lang="en-US" altLang="zh-CN" sz="2400" dirty="0">
                    <a:cs typeface="Arial" panose="020B0604020202020204" pitchFamily="34" charset="0"/>
                  </a:rPr>
                  <a:t> in QPS manner</a:t>
                </a:r>
              </a:p>
              <a:p>
                <a:pPr marL="342900" indent="-342900">
                  <a:lnSpc>
                    <a:spcPct val="90000"/>
                  </a:lnSpc>
                  <a:spcBef>
                    <a:spcPts val="500"/>
                  </a:spcBef>
                  <a:buFont typeface="Arial" panose="020B0604020202020204" pitchFamily="34" charset="0"/>
                  <a:buChar char="•"/>
                </a:pPr>
                <a:r>
                  <a:rPr lang="en-US" altLang="zh-CN" sz="2400" dirty="0">
                    <a:cs typeface="Arial" panose="020B0604020202020204" pitchFamily="34" charset="0"/>
                  </a:rPr>
                  <a:t>send </a:t>
                </a:r>
                <a14:m>
                  <m:oMath xmlns:m="http://schemas.openxmlformats.org/officeDocument/2006/math">
                    <m:sSub>
                      <m:sSubPr>
                        <m:ctrlPr>
                          <a:rPr lang="en-US" altLang="zh-CN" sz="2400" i="1">
                            <a:latin typeface="Cambria Math" panose="02040503050406030204" pitchFamily="18" charset="0"/>
                            <a:cs typeface="Arial" panose="020B0604020202020204" pitchFamily="34" charset="0"/>
                          </a:rPr>
                        </m:ctrlPr>
                      </m:sSubPr>
                      <m:e>
                        <m:r>
                          <a:rPr lang="en-US" altLang="zh-CN" sz="2400" i="1">
                            <a:latin typeface="Cambria Math" charset="0"/>
                            <a:cs typeface="Arial" panose="020B0604020202020204" pitchFamily="34" charset="0"/>
                          </a:rPr>
                          <m:t>𝑞</m:t>
                        </m:r>
                      </m:e>
                      <m:sub>
                        <m:r>
                          <a:rPr lang="en-US" altLang="zh-CN" sz="2400" i="1">
                            <a:latin typeface="Cambria Math" charset="0"/>
                            <a:cs typeface="Arial" panose="020B0604020202020204" pitchFamily="34" charset="0"/>
                          </a:rPr>
                          <m:t>𝑘</m:t>
                        </m:r>
                      </m:sub>
                    </m:sSub>
                  </m:oMath>
                </a14:m>
                <a:r>
                  <a:rPr lang="en-US" altLang="zh-CN" sz="2400" dirty="0">
                    <a:cs typeface="Arial" panose="020B0604020202020204" pitchFamily="34" charset="0"/>
                  </a:rPr>
                  <a:t> and </a:t>
                </a:r>
                <a:r>
                  <a:rPr lang="en-US" altLang="zh-CN" sz="2400" b="1" dirty="0">
                    <a:cs typeface="Arial" panose="020B0604020202020204" pitchFamily="34" charset="0"/>
                  </a:rPr>
                  <a:t>availability bitmap </a:t>
                </a:r>
                <a14:m>
                  <m:oMath xmlns:m="http://schemas.openxmlformats.org/officeDocument/2006/math">
                    <m:r>
                      <a:rPr lang="en-US" altLang="zh-CN" sz="2400" b="1" i="1" smtClean="0">
                        <a:latin typeface="Cambria Math" panose="02040503050406030204" pitchFamily="18" charset="0"/>
                        <a:cs typeface="Arial" panose="020B0604020202020204" pitchFamily="34" charset="0"/>
                      </a:rPr>
                      <m:t>𝑩</m:t>
                    </m:r>
                  </m:oMath>
                </a14:m>
                <a:r>
                  <a:rPr lang="en-US" altLang="zh-CN" sz="2400" b="1" dirty="0">
                    <a:cs typeface="Arial" panose="020B0604020202020204" pitchFamily="34" charset="0"/>
                  </a:rPr>
                  <a:t> </a:t>
                </a:r>
                <a:r>
                  <a:rPr lang="en-US" altLang="zh-CN" sz="2400" dirty="0">
                    <a:cs typeface="Arial" panose="020B0604020202020204" pitchFamily="34" charset="0"/>
                  </a:rPr>
                  <a:t>to output port </a:t>
                </a:r>
                <a14:m>
                  <m:oMath xmlns:m="http://schemas.openxmlformats.org/officeDocument/2006/math">
                    <m:r>
                      <a:rPr lang="en-US" altLang="zh-CN" sz="2400" b="0" i="1" smtClean="0">
                        <a:latin typeface="Cambria Math" panose="02040503050406030204" pitchFamily="18" charset="0"/>
                        <a:cs typeface="Arial" panose="020B0604020202020204" pitchFamily="34" charset="0"/>
                      </a:rPr>
                      <m:t>𝑘</m:t>
                    </m:r>
                  </m:oMath>
                </a14:m>
                <a:r>
                  <a:rPr lang="en-US" altLang="zh-CN" sz="2400" dirty="0">
                    <a:cs typeface="Arial" panose="020B0604020202020204" pitchFamily="34" charset="0"/>
                  </a:rPr>
                  <a:t> (assume </a:t>
                </a:r>
                <a14:m>
                  <m:oMath xmlns:m="http://schemas.openxmlformats.org/officeDocument/2006/math">
                    <m:r>
                      <a:rPr lang="en-US" altLang="zh-CN" sz="2400" i="1" dirty="0">
                        <a:latin typeface="Cambria Math" charset="0"/>
                        <a:cs typeface="Arial" panose="020B0604020202020204" pitchFamily="34" charset="0"/>
                      </a:rPr>
                      <m:t>𝑘</m:t>
                    </m:r>
                  </m:oMath>
                </a14:m>
                <a:r>
                  <a:rPr lang="en-US" altLang="zh-CN" sz="2400" dirty="0">
                    <a:cs typeface="Arial" panose="020B0604020202020204" pitchFamily="34" charset="0"/>
                  </a:rPr>
                  <a:t> is sampled is </a:t>
                </a:r>
                <a:r>
                  <a:rPr lang="en-US" altLang="zh-CN" sz="2400" b="1" dirty="0">
                    <a:cs typeface="Arial" panose="020B0604020202020204" pitchFamily="34" charset="0"/>
                  </a:rPr>
                  <a:t>Step 1</a:t>
                </a:r>
                <a:r>
                  <a:rPr lang="en-US" altLang="zh-CN" sz="2400" dirty="0">
                    <a:cs typeface="Arial" panose="020B0604020202020204" pitchFamily="34" charset="0"/>
                  </a:rPr>
                  <a:t>)</a:t>
                </a:r>
                <a:endParaRPr lang="en-US" sz="2400" dirty="0">
                  <a:solidFill>
                    <a:prstClr val="black"/>
                  </a:solidFill>
                </a:endParaRPr>
              </a:p>
            </p:txBody>
          </p:sp>
        </mc:Choice>
        <mc:Fallback xmlns="">
          <p:sp>
            <p:nvSpPr>
              <p:cNvPr id="21" name="TextBox 20">
                <a:extLst>
                  <a:ext uri="{FF2B5EF4-FFF2-40B4-BE49-F238E27FC236}">
                    <a16:creationId xmlns:a16="http://schemas.microsoft.com/office/drawing/2014/main" id="{7502D5BC-CE7B-400A-8521-943B0DC4F041}"/>
                  </a:ext>
                </a:extLst>
              </p:cNvPr>
              <p:cNvSpPr txBox="1">
                <a:spLocks noRot="1" noChangeAspect="1" noMove="1" noResize="1" noEditPoints="1" noAdjustHandles="1" noChangeArrowheads="1" noChangeShapeType="1" noTextEdit="1"/>
              </p:cNvSpPr>
              <p:nvPr/>
            </p:nvSpPr>
            <p:spPr>
              <a:xfrm>
                <a:off x="1492250" y="1924745"/>
                <a:ext cx="7461251" cy="1605568"/>
              </a:xfrm>
              <a:prstGeom prst="rect">
                <a:avLst/>
              </a:prstGeom>
              <a:blipFill>
                <a:blip r:embed="rId3"/>
                <a:stretch>
                  <a:fillRect l="-1716" t="-6844" b="-7985"/>
                </a:stretch>
              </a:blipFill>
            </p:spPr>
            <p:txBody>
              <a:bodyPr/>
              <a:lstStyle/>
              <a:p>
                <a:r>
                  <a:rPr lang="zh-CN" altLang="en-US">
                    <a:noFill/>
                  </a:rPr>
                  <a:t> </a:t>
                </a:r>
              </a:p>
            </p:txBody>
          </p:sp>
        </mc:Fallback>
      </mc:AlternateContent>
      <p:sp>
        <p:nvSpPr>
          <p:cNvPr id="22" name="Rectangle 21">
            <a:extLst>
              <a:ext uri="{FF2B5EF4-FFF2-40B4-BE49-F238E27FC236}">
                <a16:creationId xmlns:a16="http://schemas.microsoft.com/office/drawing/2014/main" id="{F99840C3-6363-49F7-BCB2-6CEEF216C97B}"/>
              </a:ext>
            </a:extLst>
          </p:cNvPr>
          <p:cNvSpPr/>
          <p:nvPr/>
        </p:nvSpPr>
        <p:spPr>
          <a:xfrm>
            <a:off x="628650" y="3975100"/>
            <a:ext cx="640080" cy="1708408"/>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23" name="TextBox 22">
            <a:extLst>
              <a:ext uri="{FF2B5EF4-FFF2-40B4-BE49-F238E27FC236}">
                <a16:creationId xmlns:a16="http://schemas.microsoft.com/office/drawing/2014/main" id="{0A8DA2FD-FAC9-4808-8147-B6E4D1140E66}"/>
              </a:ext>
            </a:extLst>
          </p:cNvPr>
          <p:cNvSpPr txBox="1"/>
          <p:nvPr/>
        </p:nvSpPr>
        <p:spPr>
          <a:xfrm>
            <a:off x="1492250" y="3949700"/>
            <a:ext cx="7537450" cy="1733808"/>
          </a:xfrm>
          <a:prstGeom prst="rect">
            <a:avLst/>
          </a:prstGeom>
          <a:noFill/>
        </p:spPr>
        <p:txBody>
          <a:bodyPr wrap="square" rtlCol="0">
            <a:spAutoFit/>
          </a:bodyPr>
          <a:lstStyle/>
          <a:p>
            <a:pPr lvl="0">
              <a:lnSpc>
                <a:spcPct val="90000"/>
              </a:lnSpc>
              <a:spcBef>
                <a:spcPts val="1000"/>
              </a:spcBef>
            </a:pPr>
            <a:r>
              <a:rPr lang="en-US" sz="2800" b="1" dirty="0">
                <a:solidFill>
                  <a:srgbClr val="C0504D"/>
                </a:solidFill>
              </a:rPr>
              <a:t>Accepting (at any output port)</a:t>
            </a:r>
          </a:p>
          <a:p>
            <a:pPr marL="342900" indent="-342900">
              <a:lnSpc>
                <a:spcPct val="90000"/>
              </a:lnSpc>
              <a:spcBef>
                <a:spcPts val="1000"/>
              </a:spcBef>
              <a:buFont typeface="Arial" panose="020B0604020202020204" pitchFamily="34" charset="0"/>
              <a:buChar char="•"/>
            </a:pPr>
            <a:r>
              <a:rPr lang="en-US" sz="2400" dirty="0">
                <a:solidFill>
                  <a:prstClr val="black"/>
                </a:solidFill>
              </a:rPr>
              <a:t>sort received proposals in a descending order </a:t>
            </a:r>
          </a:p>
          <a:p>
            <a:pPr marL="342900" indent="-342900">
              <a:lnSpc>
                <a:spcPct val="90000"/>
              </a:lnSpc>
              <a:spcBef>
                <a:spcPts val="1000"/>
              </a:spcBef>
              <a:buFont typeface="Arial" panose="020B0604020202020204" pitchFamily="34" charset="0"/>
              <a:buChar char="•"/>
            </a:pPr>
            <a:r>
              <a:rPr lang="en-US" sz="2400" dirty="0">
                <a:solidFill>
                  <a:prstClr val="black"/>
                </a:solidFill>
              </a:rPr>
              <a:t>process them one after another; each with the </a:t>
            </a:r>
            <a:r>
              <a:rPr lang="en-US" sz="2400" i="1" dirty="0">
                <a:solidFill>
                  <a:prstClr val="black"/>
                </a:solidFill>
              </a:rPr>
              <a:t>First Fit Accepting (FFA)</a:t>
            </a:r>
          </a:p>
        </p:txBody>
      </p:sp>
      <p:sp>
        <p:nvSpPr>
          <p:cNvPr id="15" name="Rectangle 14">
            <a:extLst>
              <a:ext uri="{FF2B5EF4-FFF2-40B4-BE49-F238E27FC236}">
                <a16:creationId xmlns:a16="http://schemas.microsoft.com/office/drawing/2014/main" id="{2AB6C813-C5B9-475F-9C48-AD339D1D6564}"/>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sp>
        <p:nvSpPr>
          <p:cNvPr id="11" name="Slide Number Placeholder 10">
            <a:extLst>
              <a:ext uri="{FF2B5EF4-FFF2-40B4-BE49-F238E27FC236}">
                <a16:creationId xmlns:a16="http://schemas.microsoft.com/office/drawing/2014/main" id="{084A1B18-8061-4B45-9458-7502C09C4FC9}"/>
              </a:ext>
            </a:extLst>
          </p:cNvPr>
          <p:cNvSpPr>
            <a:spLocks noGrp="1"/>
          </p:cNvSpPr>
          <p:nvPr>
            <p:ph type="sldNum" sz="quarter" idx="12"/>
          </p:nvPr>
        </p:nvSpPr>
        <p:spPr/>
        <p:txBody>
          <a:bodyPr/>
          <a:lstStyle/>
          <a:p>
            <a:fld id="{25711CE1-5A3A-4555-AFFF-2018F0E14892}" type="slidenum">
              <a:rPr lang="zh-CN" altLang="en-US" smtClean="0"/>
              <a:pPr/>
              <a:t>38</a:t>
            </a:fld>
            <a:r>
              <a:rPr lang="en-US" altLang="zh-CN"/>
              <a:t>/51</a:t>
            </a:r>
            <a:endParaRPr lang="zh-CN" altLang="en-US" dirty="0"/>
          </a:p>
        </p:txBody>
      </p:sp>
    </p:spTree>
    <p:extLst>
      <p:ext uri="{BB962C8B-B14F-4D97-AF65-F5344CB8AC3E}">
        <p14:creationId xmlns:p14="http://schemas.microsoft.com/office/powerpoint/2010/main" val="363379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fade">
                                      <p:cBhvr>
                                        <p:cTn id="21" dur="1000"/>
                                        <p:tgtEl>
                                          <p:spTgt spid="21">
                                            <p:txEl>
                                              <p:pRg st="0" end="0"/>
                                            </p:txEl>
                                          </p:spTgt>
                                        </p:tgtEl>
                                      </p:cBhvr>
                                    </p:animEffect>
                                    <p:anim calcmode="lin" valueType="num">
                                      <p:cBhvr>
                                        <p:cTn id="22"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1">
                                            <p:txEl>
                                              <p:pRg st="1" end="1"/>
                                            </p:txEl>
                                          </p:spTgt>
                                        </p:tgtEl>
                                        <p:attrNameLst>
                                          <p:attrName>style.visibility</p:attrName>
                                        </p:attrNameLst>
                                      </p:cBhvr>
                                      <p:to>
                                        <p:strVal val="visible"/>
                                      </p:to>
                                    </p:set>
                                    <p:animEffect transition="in" filter="fade">
                                      <p:cBhvr>
                                        <p:cTn id="34" dur="1000"/>
                                        <p:tgtEl>
                                          <p:spTgt spid="21">
                                            <p:txEl>
                                              <p:pRg st="1" end="1"/>
                                            </p:txEl>
                                          </p:spTgt>
                                        </p:tgtEl>
                                      </p:cBhvr>
                                    </p:animEffect>
                                    <p:anim calcmode="lin" valueType="num">
                                      <p:cBhvr>
                                        <p:cTn id="35"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21">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1">
                                            <p:txEl>
                                              <p:pRg st="2" end="2"/>
                                            </p:txEl>
                                          </p:spTgt>
                                        </p:tgtEl>
                                        <p:attrNameLst>
                                          <p:attrName>style.visibility</p:attrName>
                                        </p:attrNameLst>
                                      </p:cBhvr>
                                      <p:to>
                                        <p:strVal val="visible"/>
                                      </p:to>
                                    </p:set>
                                    <p:animEffect transition="in" filter="fade">
                                      <p:cBhvr>
                                        <p:cTn id="39" dur="1000"/>
                                        <p:tgtEl>
                                          <p:spTgt spid="21">
                                            <p:txEl>
                                              <p:pRg st="2" end="2"/>
                                            </p:txEl>
                                          </p:spTgt>
                                        </p:tgtEl>
                                      </p:cBhvr>
                                    </p:animEffect>
                                    <p:anim calcmode="lin" valueType="num">
                                      <p:cBhvr>
                                        <p:cTn id="40"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3">
                                            <p:txEl>
                                              <p:pRg st="1" end="1"/>
                                            </p:txEl>
                                          </p:spTgt>
                                        </p:tgtEl>
                                        <p:attrNameLst>
                                          <p:attrName>style.visibility</p:attrName>
                                        </p:attrNameLst>
                                      </p:cBhvr>
                                      <p:to>
                                        <p:strVal val="visible"/>
                                      </p:to>
                                    </p:set>
                                    <p:anim calcmode="lin" valueType="num">
                                      <p:cBhvr additive="base">
                                        <p:cTn id="46"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3">
                                            <p:txEl>
                                              <p:pRg st="2" end="2"/>
                                            </p:txEl>
                                          </p:spTgt>
                                        </p:tgtEl>
                                        <p:attrNameLst>
                                          <p:attrName>style.visibility</p:attrName>
                                        </p:attrNameLst>
                                      </p:cBhvr>
                                      <p:to>
                                        <p:strVal val="visible"/>
                                      </p:to>
                                    </p:set>
                                    <p:anim calcmode="lin" valueType="num">
                                      <p:cBhvr additive="base">
                                        <p:cTn id="52"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AF966CC6-3EE0-4E11-991E-46A74496DD31}"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078253"/>
            <a:ext cx="0" cy="399094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extLst>
                  <p:ext uri="{D42A27DB-BD31-4B8C-83A1-F6EECF244321}">
                    <p14:modId xmlns:p14="http://schemas.microsoft.com/office/powerpoint/2010/main" val="2227776974"/>
                  </p:ext>
                </p:extLst>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extLst>
                  <p:ext uri="{D42A27DB-BD31-4B8C-83A1-F6EECF244321}">
                    <p14:modId xmlns:p14="http://schemas.microsoft.com/office/powerpoint/2010/main" val="2227776974"/>
                  </p:ext>
                </p:extLst>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1515"/>
                          </a:stretch>
                        </a:blipFill>
                      </a:tcPr>
                    </a:tc>
                    <a:tc>
                      <a:txBody>
                        <a:bodyPr/>
                        <a:lstStyle/>
                        <a:p>
                          <a:endParaRPr lang="zh-CN"/>
                        </a:p>
                      </a:txBody>
                      <a:tcPr>
                        <a:blipFill>
                          <a:blip r:embed="rId3"/>
                          <a:stretch>
                            <a:fillRect l="-100000" r="-200000" b="-1515"/>
                          </a:stretch>
                        </a:blipFill>
                      </a:tcPr>
                    </a:tc>
                    <a:tc>
                      <a:txBody>
                        <a:bodyPr/>
                        <a:lstStyle/>
                        <a:p>
                          <a:endParaRPr lang="zh-CN"/>
                        </a:p>
                      </a:txBody>
                      <a:tcPr>
                        <a:blipFill>
                          <a:blip r:embed="rId3"/>
                          <a:stretch>
                            <a:fillRect l="-203077" r="-103077" b="-1515"/>
                          </a:stretch>
                        </a:blipFill>
                      </a:tcPr>
                    </a:tc>
                    <a:tc>
                      <a:txBody>
                        <a:bodyPr/>
                        <a:lstStyle/>
                        <a:p>
                          <a:endParaRPr lang="zh-CN"/>
                        </a:p>
                      </a:txBody>
                      <a:tcPr>
                        <a:blipFill>
                          <a:blip r:embed="rId3"/>
                          <a:stretch>
                            <a:fillRect l="-298485" r="-1515" b="-151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extLst>
                  <p:ext uri="{D42A27DB-BD31-4B8C-83A1-F6EECF244321}">
                    <p14:modId xmlns:p14="http://schemas.microsoft.com/office/powerpoint/2010/main" val="3769563228"/>
                  </p:ext>
                </p:extLst>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extLst>
                  <p:ext uri="{D42A27DB-BD31-4B8C-83A1-F6EECF244321}">
                    <p14:modId xmlns:p14="http://schemas.microsoft.com/office/powerpoint/2010/main" val="3769563228"/>
                  </p:ext>
                </p:extLst>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2461049183"/>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2461049183"/>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1515"/>
                          </a:stretch>
                        </a:blipFill>
                      </a:tcPr>
                    </a:tc>
                    <a:tc>
                      <a:txBody>
                        <a:bodyPr/>
                        <a:lstStyle/>
                        <a:p>
                          <a:endParaRPr lang="zh-CN"/>
                        </a:p>
                      </a:txBody>
                      <a:tcPr>
                        <a:blipFill>
                          <a:blip r:embed="rId5"/>
                          <a:stretch>
                            <a:fillRect l="-100000" t="-1515" r="-200000" b="-1515"/>
                          </a:stretch>
                        </a:blipFill>
                      </a:tcPr>
                    </a:tc>
                    <a:tc>
                      <a:txBody>
                        <a:bodyPr/>
                        <a:lstStyle/>
                        <a:p>
                          <a:endParaRPr lang="zh-CN"/>
                        </a:p>
                      </a:txBody>
                      <a:tcPr>
                        <a:blipFill>
                          <a:blip r:embed="rId5"/>
                          <a:stretch>
                            <a:fillRect l="-203077" t="-1515" r="-103077" b="-1515"/>
                          </a:stretch>
                        </a:blipFill>
                      </a:tcPr>
                    </a:tc>
                    <a:tc>
                      <a:txBody>
                        <a:bodyPr/>
                        <a:lstStyle/>
                        <a:p>
                          <a:endParaRPr lang="zh-CN"/>
                        </a:p>
                      </a:txBody>
                      <a:tcPr>
                        <a:blipFill>
                          <a:blip r:embed="rId5"/>
                          <a:stretch>
                            <a:fillRect l="-298485" t="-1515" r="-1515" b="-151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extLst>
                  <p:ext uri="{D42A27DB-BD31-4B8C-83A1-F6EECF244321}">
                    <p14:modId xmlns:p14="http://schemas.microsoft.com/office/powerpoint/2010/main" val="2359478290"/>
                  </p:ext>
                </p:extLst>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extLst>
                  <p:ext uri="{D42A27DB-BD31-4B8C-83A1-F6EECF244321}">
                    <p14:modId xmlns:p14="http://schemas.microsoft.com/office/powerpoint/2010/main" val="2359478290"/>
                  </p:ext>
                </p:extLst>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grpSp>
        <p:nvGrpSpPr>
          <p:cNvPr id="64" name="Group 63">
            <a:extLst>
              <a:ext uri="{FF2B5EF4-FFF2-40B4-BE49-F238E27FC236}">
                <a16:creationId xmlns:a16="http://schemas.microsoft.com/office/drawing/2014/main" id="{4227281A-43EA-4FAD-BC6F-249271DD837A}"/>
              </a:ext>
            </a:extLst>
          </p:cNvPr>
          <p:cNvGrpSpPr/>
          <p:nvPr/>
        </p:nvGrpSpPr>
        <p:grpSpPr>
          <a:xfrm>
            <a:off x="770611" y="1658461"/>
            <a:ext cx="7961406" cy="417757"/>
            <a:chOff x="770611" y="1658461"/>
            <a:chExt cx="7961406" cy="417757"/>
          </a:xfrm>
        </p:grpSpPr>
        <p:sp>
          <p:nvSpPr>
            <p:cNvPr id="63" name="Freeform 51">
              <a:extLst>
                <a:ext uri="{FF2B5EF4-FFF2-40B4-BE49-F238E27FC236}">
                  <a16:creationId xmlns:a16="http://schemas.microsoft.com/office/drawing/2014/main" id="{E3E57B57-884E-4227-A1EC-ECA0F4B85D0A}"/>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37" name="Text Box 61">
                  <a:extLst>
                    <a:ext uri="{FF2B5EF4-FFF2-40B4-BE49-F238E27FC236}">
                      <a16:creationId xmlns:a16="http://schemas.microsoft.com/office/drawing/2014/main" id="{21E41DEB-A318-4325-819C-3C525CEF4F36}"/>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37" name="Text Box 61">
                  <a:extLst>
                    <a:ext uri="{FF2B5EF4-FFF2-40B4-BE49-F238E27FC236}">
                      <a16:creationId xmlns:a16="http://schemas.microsoft.com/office/drawing/2014/main" id="{21E41DEB-A318-4325-819C-3C525CEF4F36}"/>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7"/>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7" name="Arrow: Right 16">
            <a:extLst>
              <a:ext uri="{FF2B5EF4-FFF2-40B4-BE49-F238E27FC236}">
                <a16:creationId xmlns:a16="http://schemas.microsoft.com/office/drawing/2014/main" id="{442400D9-8590-447D-85D5-7D940FCD5EA9}"/>
              </a:ext>
            </a:extLst>
          </p:cNvPr>
          <p:cNvSpPr/>
          <p:nvPr/>
        </p:nvSpPr>
        <p:spPr>
          <a:xfrm>
            <a:off x="628650" y="281018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086266"/>
            <a:ext cx="0" cy="3952799"/>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192977375"/>
                  </p:ext>
                </p:extLst>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192977375"/>
                  </p:ext>
                </p:extLst>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8"/>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1086369607"/>
                  </p:ext>
                </p:extLst>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1086369607"/>
                  </p:ext>
                </p:extLst>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9"/>
                          <a:stretch>
                            <a:fillRect l="-1587" t="-1493" r="-107937" b="-323881"/>
                          </a:stretch>
                        </a:blipFill>
                      </a:tcPr>
                    </a:tc>
                    <a:tc>
                      <a:txBody>
                        <a:bodyPr/>
                        <a:lstStyle/>
                        <a:p>
                          <a:endParaRPr lang="zh-CN"/>
                        </a:p>
                      </a:txBody>
                      <a:tcPr>
                        <a:blipFill>
                          <a:blip r:embed="rId9"/>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48" name="Right Triangle 47">
            <a:extLst>
              <a:ext uri="{FF2B5EF4-FFF2-40B4-BE49-F238E27FC236}">
                <a16:creationId xmlns:a16="http://schemas.microsoft.com/office/drawing/2014/main" id="{FFDE032A-6D6F-4F03-B9DA-F67EEBEB4962}"/>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a:extLst>
              <a:ext uri="{FF2B5EF4-FFF2-40B4-BE49-F238E27FC236}">
                <a16:creationId xmlns:a16="http://schemas.microsoft.com/office/drawing/2014/main" id="{CEE80F93-316D-41C1-8B27-8C64382F4EFA}"/>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52" name="Rectangle: Rounded Corners 51">
            <a:extLst>
              <a:ext uri="{FF2B5EF4-FFF2-40B4-BE49-F238E27FC236}">
                <a16:creationId xmlns:a16="http://schemas.microsoft.com/office/drawing/2014/main" id="{CA01EA37-F111-4461-A919-717F129C6D2B}"/>
              </a:ext>
            </a:extLst>
          </p:cNvPr>
          <p:cNvSpPr/>
          <p:nvPr/>
        </p:nvSpPr>
        <p:spPr>
          <a:xfrm>
            <a:off x="3643762" y="2967261"/>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Rounded Corners 52">
            <a:extLst>
              <a:ext uri="{FF2B5EF4-FFF2-40B4-BE49-F238E27FC236}">
                <a16:creationId xmlns:a16="http://schemas.microsoft.com/office/drawing/2014/main" id="{786A5BA4-BCB2-4F8E-9B5F-CABDF5E270C7}"/>
              </a:ext>
            </a:extLst>
          </p:cNvPr>
          <p:cNvSpPr/>
          <p:nvPr/>
        </p:nvSpPr>
        <p:spPr>
          <a:xfrm>
            <a:off x="4138591" y="2979375"/>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AutoShape 21">
            <a:extLst>
              <a:ext uri="{FF2B5EF4-FFF2-40B4-BE49-F238E27FC236}">
                <a16:creationId xmlns:a16="http://schemas.microsoft.com/office/drawing/2014/main" id="{56B524A5-F8ED-4708-BE8D-6844C5960ED3}"/>
              </a:ext>
            </a:extLst>
          </p:cNvPr>
          <p:cNvSpPr>
            <a:spLocks noChangeArrowheads="1"/>
          </p:cNvSpPr>
          <p:nvPr/>
        </p:nvSpPr>
        <p:spPr bwMode="gray">
          <a:xfrm>
            <a:off x="3573016" y="4230813"/>
            <a:ext cx="1037842" cy="402502"/>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t>bitwise&amp;</a:t>
            </a:r>
          </a:p>
        </p:txBody>
      </p:sp>
      <p:graphicFrame>
        <p:nvGraphicFramePr>
          <p:cNvPr id="56" name="Table 55">
            <a:extLst>
              <a:ext uri="{FF2B5EF4-FFF2-40B4-BE49-F238E27FC236}">
                <a16:creationId xmlns:a16="http://schemas.microsoft.com/office/drawing/2014/main" id="{25540C1B-60C2-4EEC-9B0B-B8D71E3D9221}"/>
              </a:ext>
            </a:extLst>
          </p:cNvPr>
          <p:cNvGraphicFramePr>
            <a:graphicFrameLocks noGrp="1"/>
          </p:cNvGraphicFramePr>
          <p:nvPr>
            <p:extLst>
              <p:ext uri="{D42A27DB-BD31-4B8C-83A1-F6EECF244321}">
                <p14:modId xmlns:p14="http://schemas.microsoft.com/office/powerpoint/2010/main" val="213173918"/>
              </p:ext>
            </p:extLst>
          </p:nvPr>
        </p:nvGraphicFramePr>
        <p:xfrm>
          <a:off x="3900874" y="4674271"/>
          <a:ext cx="382125" cy="1221723"/>
        </p:xfrm>
        <a:graphic>
          <a:graphicData uri="http://schemas.openxmlformats.org/drawingml/2006/table">
            <a:tbl>
              <a:tblPr bandRow="1">
                <a:tableStyleId>{073A0DAA-6AF3-43AB-8588-CEC1D06C72B9}</a:tableStyleId>
              </a:tblPr>
              <a:tblGrid>
                <a:gridCol w="382125">
                  <a:extLst>
                    <a:ext uri="{9D8B030D-6E8A-4147-A177-3AD203B41FA5}">
                      <a16:colId xmlns:a16="http://schemas.microsoft.com/office/drawing/2014/main" val="1600365027"/>
                    </a:ext>
                  </a:extLst>
                </a:gridCol>
              </a:tblGrid>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3908949050"/>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1850471573"/>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975354633"/>
                  </a:ext>
                </a:extLst>
              </a:tr>
            </a:tbl>
          </a:graphicData>
        </a:graphic>
      </p:graphicFrame>
      <p:sp>
        <p:nvSpPr>
          <p:cNvPr id="58" name="Rectangle: Rounded Corners 57">
            <a:extLst>
              <a:ext uri="{FF2B5EF4-FFF2-40B4-BE49-F238E27FC236}">
                <a16:creationId xmlns:a16="http://schemas.microsoft.com/office/drawing/2014/main" id="{F271812A-2D28-41E7-9325-4B55653142BB}"/>
              </a:ext>
            </a:extLst>
          </p:cNvPr>
          <p:cNvSpPr/>
          <p:nvPr/>
        </p:nvSpPr>
        <p:spPr>
          <a:xfrm>
            <a:off x="3900874" y="4707674"/>
            <a:ext cx="382125" cy="3077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Arrow: Left 58">
            <a:extLst>
              <a:ext uri="{FF2B5EF4-FFF2-40B4-BE49-F238E27FC236}">
                <a16:creationId xmlns:a16="http://schemas.microsoft.com/office/drawing/2014/main" id="{55E369F9-676B-428D-B739-4EC25E1BA96B}"/>
              </a:ext>
            </a:extLst>
          </p:cNvPr>
          <p:cNvSpPr/>
          <p:nvPr/>
        </p:nvSpPr>
        <p:spPr>
          <a:xfrm>
            <a:off x="4330841" y="4712679"/>
            <a:ext cx="249873" cy="30777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59">
            <a:extLst>
              <a:ext uri="{FF2B5EF4-FFF2-40B4-BE49-F238E27FC236}">
                <a16:creationId xmlns:a16="http://schemas.microsoft.com/office/drawing/2014/main" id="{3C5D8DBC-4450-4CF0-911C-91FF6975540F}"/>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sp>
        <p:nvSpPr>
          <p:cNvPr id="12" name="Slide Number Placeholder 11">
            <a:extLst>
              <a:ext uri="{FF2B5EF4-FFF2-40B4-BE49-F238E27FC236}">
                <a16:creationId xmlns:a16="http://schemas.microsoft.com/office/drawing/2014/main" id="{CFED2799-840F-4384-A020-14A714A5CF5B}"/>
              </a:ext>
            </a:extLst>
          </p:cNvPr>
          <p:cNvSpPr>
            <a:spLocks noGrp="1"/>
          </p:cNvSpPr>
          <p:nvPr>
            <p:ph type="sldNum" sz="quarter" idx="12"/>
          </p:nvPr>
        </p:nvSpPr>
        <p:spPr/>
        <p:txBody>
          <a:bodyPr/>
          <a:lstStyle/>
          <a:p>
            <a:fld id="{25711CE1-5A3A-4555-AFFF-2018F0E14892}" type="slidenum">
              <a:rPr lang="zh-CN" altLang="en-US" smtClean="0"/>
              <a:pPr/>
              <a:t>39</a:t>
            </a:fld>
            <a:r>
              <a:rPr lang="en-US" altLang="zh-CN"/>
              <a:t>/51</a:t>
            </a:r>
            <a:endParaRPr lang="zh-CN" alt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2F47EF9-5B1B-4285-8D56-4A4F921A52AD}"/>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39" name="TextBox 38">
                <a:extLst>
                  <a:ext uri="{FF2B5EF4-FFF2-40B4-BE49-F238E27FC236}">
                    <a16:creationId xmlns:a16="http://schemas.microsoft.com/office/drawing/2014/main" id="{42F47EF9-5B1B-4285-8D56-4A4F921A52AD}"/>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829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1000"/>
                                        <p:tgtEl>
                                          <p:spTgt spid="44"/>
                                        </p:tgtEl>
                                      </p:cBhvr>
                                    </p:animEffect>
                                    <p:anim calcmode="lin" valueType="num">
                                      <p:cBhvr>
                                        <p:cTn id="39" dur="1000" fill="hold"/>
                                        <p:tgtEl>
                                          <p:spTgt spid="44"/>
                                        </p:tgtEl>
                                        <p:attrNameLst>
                                          <p:attrName>ppt_x</p:attrName>
                                        </p:attrNameLst>
                                      </p:cBhvr>
                                      <p:tavLst>
                                        <p:tav tm="0">
                                          <p:val>
                                            <p:strVal val="#ppt_x"/>
                                          </p:val>
                                        </p:tav>
                                        <p:tav tm="100000">
                                          <p:val>
                                            <p:strVal val="#ppt_x"/>
                                          </p:val>
                                        </p:tav>
                                      </p:tavLst>
                                    </p:anim>
                                    <p:anim calcmode="lin" valueType="num">
                                      <p:cBhvr>
                                        <p:cTn id="4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1000"/>
                                        <p:tgtEl>
                                          <p:spTgt spid="50"/>
                                        </p:tgtEl>
                                      </p:cBhvr>
                                    </p:animEffect>
                                    <p:anim calcmode="lin" valueType="num">
                                      <p:cBhvr>
                                        <p:cTn id="51" dur="1000" fill="hold"/>
                                        <p:tgtEl>
                                          <p:spTgt spid="50"/>
                                        </p:tgtEl>
                                        <p:attrNameLst>
                                          <p:attrName>ppt_x</p:attrName>
                                        </p:attrNameLst>
                                      </p:cBhvr>
                                      <p:tavLst>
                                        <p:tav tm="0">
                                          <p:val>
                                            <p:strVal val="#ppt_x"/>
                                          </p:val>
                                        </p:tav>
                                        <p:tav tm="100000">
                                          <p:val>
                                            <p:strVal val="#ppt_x"/>
                                          </p:val>
                                        </p:tav>
                                      </p:tavLst>
                                    </p:anim>
                                    <p:anim calcmode="lin" valueType="num">
                                      <p:cBhvr>
                                        <p:cTn id="52" dur="1000" fill="hold"/>
                                        <p:tgtEl>
                                          <p:spTgt spid="5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1000"/>
                                        <p:tgtEl>
                                          <p:spTgt spid="52"/>
                                        </p:tgtEl>
                                      </p:cBhvr>
                                    </p:animEffect>
                                    <p:anim calcmode="lin" valueType="num">
                                      <p:cBhvr>
                                        <p:cTn id="63" dur="1000" fill="hold"/>
                                        <p:tgtEl>
                                          <p:spTgt spid="52"/>
                                        </p:tgtEl>
                                        <p:attrNameLst>
                                          <p:attrName>ppt_x</p:attrName>
                                        </p:attrNameLst>
                                      </p:cBhvr>
                                      <p:tavLst>
                                        <p:tav tm="0">
                                          <p:val>
                                            <p:strVal val="#ppt_x"/>
                                          </p:val>
                                        </p:tav>
                                        <p:tav tm="100000">
                                          <p:val>
                                            <p:strVal val="#ppt_x"/>
                                          </p:val>
                                        </p:tav>
                                      </p:tavLst>
                                    </p:anim>
                                    <p:anim calcmode="lin" valueType="num">
                                      <p:cBhvr>
                                        <p:cTn id="64" dur="1000" fill="hold"/>
                                        <p:tgtEl>
                                          <p:spTgt spid="5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1000"/>
                                        <p:tgtEl>
                                          <p:spTgt spid="53"/>
                                        </p:tgtEl>
                                      </p:cBhvr>
                                    </p:animEffect>
                                    <p:anim calcmode="lin" valueType="num">
                                      <p:cBhvr>
                                        <p:cTn id="68" dur="1000" fill="hold"/>
                                        <p:tgtEl>
                                          <p:spTgt spid="53"/>
                                        </p:tgtEl>
                                        <p:attrNameLst>
                                          <p:attrName>ppt_x</p:attrName>
                                        </p:attrNameLst>
                                      </p:cBhvr>
                                      <p:tavLst>
                                        <p:tav tm="0">
                                          <p:val>
                                            <p:strVal val="#ppt_x"/>
                                          </p:val>
                                        </p:tav>
                                        <p:tav tm="100000">
                                          <p:val>
                                            <p:strVal val="#ppt_x"/>
                                          </p:val>
                                        </p:tav>
                                      </p:tavLst>
                                    </p:anim>
                                    <p:anim calcmode="lin" valueType="num">
                                      <p:cBhvr>
                                        <p:cTn id="6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8" grpId="0" animBg="1"/>
      <p:bldP spid="50" grpId="0"/>
      <p:bldP spid="52" grpId="0" animBg="1"/>
      <p:bldP spid="53" grpId="0" animBg="1"/>
      <p:bldP spid="55" grpId="0" animBg="1"/>
      <p:bldP spid="58" grpId="0" animBg="1"/>
      <p:bldP spid="59" grpId="0" animBg="1"/>
      <p:bldP spid="5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t>Crossbar Scheduling: Model (1/2)</a:t>
            </a:r>
            <a:endParaRPr lang="en-US" b="1" dirty="0">
              <a:latin typeface="+mn-lt"/>
            </a:endParaRP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cxnSp>
        <p:nvCxnSpPr>
          <p:cNvPr id="9" name="Straight Connector 8"/>
          <p:cNvCxnSpPr/>
          <p:nvPr/>
        </p:nvCxnSpPr>
        <p:spPr>
          <a:xfrm flipH="1">
            <a:off x="4900218" y="2936452"/>
            <a:ext cx="1144" cy="2996524"/>
          </a:xfrm>
          <a:prstGeom prst="line">
            <a:avLst/>
          </a:prstGeom>
          <a:ln w="28575">
            <a:solidFill>
              <a:srgbClr val="E3F1FF"/>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5353214" y="3365489"/>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5353214" y="3856654"/>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5353214" y="5423536"/>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N</a:t>
            </a:r>
          </a:p>
        </p:txBody>
      </p:sp>
      <p:grpSp>
        <p:nvGrpSpPr>
          <p:cNvPr id="143" name="Group 142"/>
          <p:cNvGrpSpPr/>
          <p:nvPr/>
        </p:nvGrpSpPr>
        <p:grpSpPr>
          <a:xfrm>
            <a:off x="5838717" y="4660206"/>
            <a:ext cx="91440" cy="352695"/>
            <a:chOff x="7097486" y="2049280"/>
            <a:chExt cx="91440" cy="352695"/>
          </a:xfrm>
        </p:grpSpPr>
        <p:sp>
          <p:nvSpPr>
            <p:cNvPr id="144" name="Oval 14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Rounded Corners 146"/>
          <p:cNvSpPr/>
          <p:nvPr/>
        </p:nvSpPr>
        <p:spPr>
          <a:xfrm>
            <a:off x="7610534" y="334265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7610534" y="3833824"/>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7610534" y="5400706"/>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N</a:t>
            </a:r>
          </a:p>
        </p:txBody>
      </p:sp>
      <p:grpSp>
        <p:nvGrpSpPr>
          <p:cNvPr id="150" name="Group 149"/>
          <p:cNvGrpSpPr/>
          <p:nvPr/>
        </p:nvGrpSpPr>
        <p:grpSpPr>
          <a:xfrm>
            <a:off x="8096038" y="4637376"/>
            <a:ext cx="91440" cy="352695"/>
            <a:chOff x="7097486" y="2049280"/>
            <a:chExt cx="91440" cy="352695"/>
          </a:xfrm>
        </p:grpSpPr>
        <p:sp>
          <p:nvSpPr>
            <p:cNvPr id="151" name="Oval 15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Arrow: Curved Down 39"/>
          <p:cNvSpPr/>
          <p:nvPr/>
        </p:nvSpPr>
        <p:spPr>
          <a:xfrm>
            <a:off x="2940434" y="1794613"/>
            <a:ext cx="4242866" cy="662177"/>
          </a:xfrm>
          <a:prstGeom prst="curved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4325127" y="1499208"/>
            <a:ext cx="1616148" cy="400110"/>
          </a:xfrm>
          <a:prstGeom prst="rect">
            <a:avLst/>
          </a:prstGeom>
          <a:noFill/>
        </p:spPr>
        <p:txBody>
          <a:bodyPr wrap="none" rtlCol="0">
            <a:spAutoFit/>
          </a:bodyPr>
          <a:lstStyle/>
          <a:p>
            <a:r>
              <a:rPr lang="en-US" sz="2000" dirty="0"/>
              <a:t>Abstraction</a:t>
            </a:r>
          </a:p>
        </p:txBody>
      </p:sp>
      <p:grpSp>
        <p:nvGrpSpPr>
          <p:cNvPr id="88" name="Group 87"/>
          <p:cNvGrpSpPr/>
          <p:nvPr/>
        </p:nvGrpSpPr>
        <p:grpSpPr>
          <a:xfrm>
            <a:off x="398261" y="3054061"/>
            <a:ext cx="4385073" cy="2691948"/>
            <a:chOff x="2520826" y="1930228"/>
            <a:chExt cx="4385073" cy="2691948"/>
          </a:xfrm>
        </p:grpSpPr>
        <p:sp>
          <p:nvSpPr>
            <p:cNvPr id="89" name="Arrow: Right 88"/>
            <p:cNvSpPr/>
            <p:nvPr/>
          </p:nvSpPr>
          <p:spPr>
            <a:xfrm>
              <a:off x="4080951" y="2517356"/>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p:cNvSpPr/>
            <p:nvPr/>
          </p:nvSpPr>
          <p:spPr>
            <a:xfrm>
              <a:off x="4089289" y="4098387"/>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96" name="Rectangle 95"/>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1"/>
              <a:endCxn id="97"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893188"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701709"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510230"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 idx="1"/>
              <a:endCxn id="10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890998"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699519"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3633674" y="2515182"/>
              <a:ext cx="45719" cy="198119"/>
              <a:chOff x="6348549" y="1950720"/>
              <a:chExt cx="45719" cy="198119"/>
            </a:xfrm>
          </p:grpSpPr>
          <p:sp>
            <p:nvSpPr>
              <p:cNvPr id="158" name="Oval 15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110" name="TextBox 109"/>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nvGrpSpPr>
            <p:cNvPr id="111" name="Group 110"/>
            <p:cNvGrpSpPr/>
            <p:nvPr/>
          </p:nvGrpSpPr>
          <p:grpSpPr>
            <a:xfrm>
              <a:off x="2520826" y="3788814"/>
              <a:ext cx="1562315" cy="833362"/>
              <a:chOff x="1954760" y="3753978"/>
              <a:chExt cx="1562315" cy="833362"/>
            </a:xfrm>
          </p:grpSpPr>
          <p:sp>
            <p:nvSpPr>
              <p:cNvPr id="127" name="Rectangle 126"/>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a:stCxn id="128" idx="1"/>
                <a:endCxn id="128"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327122" y="384740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stCxn id="132" idx="1"/>
                <a:endCxn id="132"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324932"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3147192"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3067608" y="4069520"/>
                <a:ext cx="45719" cy="198119"/>
                <a:chOff x="6348549" y="1950720"/>
                <a:chExt cx="45719" cy="198119"/>
              </a:xfrm>
            </p:grpSpPr>
            <p:sp>
              <p:nvSpPr>
                <p:cNvPr id="155" name="Oval 15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139" name="TextBox 13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140" name="Rectangle 139"/>
              <p:cNvSpPr/>
              <p:nvPr/>
            </p:nvSpPr>
            <p:spPr>
              <a:xfrm>
                <a:off x="2969453"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2791714"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113" name="TextBox 112"/>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114" name="Group 113"/>
            <p:cNvGrpSpPr/>
            <p:nvPr/>
          </p:nvGrpSpPr>
          <p:grpSpPr>
            <a:xfrm>
              <a:off x="3299477" y="3181893"/>
              <a:ext cx="91440" cy="352695"/>
              <a:chOff x="7097486" y="2049280"/>
              <a:chExt cx="91440" cy="352695"/>
            </a:xfrm>
          </p:grpSpPr>
          <p:sp>
            <p:nvSpPr>
              <p:cNvPr id="123" name="Oval 12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Arrow: Right 114"/>
            <p:cNvSpPr/>
            <p:nvPr/>
          </p:nvSpPr>
          <p:spPr>
            <a:xfrm>
              <a:off x="5989233" y="2544601"/>
              <a:ext cx="916666" cy="2414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p:cNvSpPr/>
            <p:nvPr/>
          </p:nvSpPr>
          <p:spPr>
            <a:xfrm>
              <a:off x="5989233" y="4108348"/>
              <a:ext cx="916666" cy="241497"/>
            </a:xfrm>
            <a:prstGeom prst="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118" name="TextBox 117"/>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119" name="Group 118"/>
            <p:cNvGrpSpPr/>
            <p:nvPr/>
          </p:nvGrpSpPr>
          <p:grpSpPr>
            <a:xfrm>
              <a:off x="6318477" y="3184955"/>
              <a:ext cx="91440" cy="352695"/>
              <a:chOff x="7097486" y="2049280"/>
              <a:chExt cx="91440" cy="352695"/>
            </a:xfrm>
          </p:grpSpPr>
          <p:sp>
            <p:nvSpPr>
              <p:cNvPr id="120" name="Oval 11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Date Placeholder 2"/>
          <p:cNvSpPr>
            <a:spLocks noGrp="1"/>
          </p:cNvSpPr>
          <p:nvPr>
            <p:ph type="dt" sz="half" idx="10"/>
          </p:nvPr>
        </p:nvSpPr>
        <p:spPr/>
        <p:txBody>
          <a:bodyPr/>
          <a:lstStyle/>
          <a:p>
            <a:fld id="{FB112250-ECD2-4BBA-98BC-7B7D0376C1BE}" type="datetime4">
              <a:rPr lang="en-US" altLang="zh-CN" smtClean="0"/>
              <a:t>April 23, 2020</a:t>
            </a:fld>
            <a:endParaRPr lang="zh-CN" altLang="en-US"/>
          </a:p>
        </p:txBody>
      </p:sp>
      <p:sp>
        <p:nvSpPr>
          <p:cNvPr id="87" name="Rectangle 86">
            <a:extLst>
              <a:ext uri="{FF2B5EF4-FFF2-40B4-BE49-F238E27FC236}">
                <a16:creationId xmlns:a16="http://schemas.microsoft.com/office/drawing/2014/main" id="{40C54500-EBB9-4F51-8760-433C27521CD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92" name="Rectangle 91">
            <a:extLst>
              <a:ext uri="{FF2B5EF4-FFF2-40B4-BE49-F238E27FC236}">
                <a16:creationId xmlns:a16="http://schemas.microsoft.com/office/drawing/2014/main" id="{FC9E76B3-A0E7-49D9-A1AE-ACA81602E15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93" name="Rectangle 92">
            <a:extLst>
              <a:ext uri="{FF2B5EF4-FFF2-40B4-BE49-F238E27FC236}">
                <a16:creationId xmlns:a16="http://schemas.microsoft.com/office/drawing/2014/main" id="{1780C10A-F983-49A4-9AB5-D486C958CBF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4" name="Rectangle 93">
            <a:extLst>
              <a:ext uri="{FF2B5EF4-FFF2-40B4-BE49-F238E27FC236}">
                <a16:creationId xmlns:a16="http://schemas.microsoft.com/office/drawing/2014/main" id="{5CEFC1BC-6AC8-4D01-9136-2B16DCED1E6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4" name="Rectangle 3">
            <a:extLst>
              <a:ext uri="{FF2B5EF4-FFF2-40B4-BE49-F238E27FC236}">
                <a16:creationId xmlns:a16="http://schemas.microsoft.com/office/drawing/2014/main" id="{28811971-7676-42A9-8B9E-62D535101C9D}"/>
              </a:ext>
            </a:extLst>
          </p:cNvPr>
          <p:cNvSpPr/>
          <p:nvPr/>
        </p:nvSpPr>
        <p:spPr>
          <a:xfrm>
            <a:off x="5998813" y="2507225"/>
            <a:ext cx="2188665" cy="472119"/>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Bipartite Graph</a:t>
            </a:r>
            <a:endParaRPr lang="zh-CN" altLang="en-US" sz="2000" b="1" dirty="0">
              <a:solidFill>
                <a:schemeClr val="tx1"/>
              </a:solidFill>
            </a:endParaRPr>
          </a:p>
        </p:txBody>
      </p:sp>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AF65C895-7B46-43CB-B97A-276605A5DE8E}"/>
                  </a:ext>
                </a:extLst>
              </p:cNvPr>
              <p:cNvSpPr/>
              <p:nvPr/>
            </p:nvSpPr>
            <p:spPr>
              <a:xfrm>
                <a:off x="1704971" y="2479631"/>
                <a:ext cx="2872114" cy="472119"/>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N</a:t>
                </a:r>
                <a14:m>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oMath>
                </a14:m>
                <a:r>
                  <a:rPr lang="en-US" altLang="zh-CN" sz="2000" b="1" dirty="0">
                    <a:solidFill>
                      <a:schemeClr val="tx1"/>
                    </a:solidFill>
                  </a:rPr>
                  <a:t> N Crossbar Switch</a:t>
                </a:r>
                <a:endParaRPr lang="zh-CN" altLang="en-US" sz="2000" b="1" dirty="0">
                  <a:solidFill>
                    <a:schemeClr val="tx1"/>
                  </a:solidFill>
                </a:endParaRPr>
              </a:p>
            </p:txBody>
          </p:sp>
        </mc:Choice>
        <mc:Fallback xmlns="">
          <p:sp>
            <p:nvSpPr>
              <p:cNvPr id="124" name="Rectangle 123">
                <a:extLst>
                  <a:ext uri="{FF2B5EF4-FFF2-40B4-BE49-F238E27FC236}">
                    <a16:creationId xmlns:a16="http://schemas.microsoft.com/office/drawing/2014/main" id="{AF65C895-7B46-43CB-B97A-276605A5DE8E}"/>
                  </a:ext>
                </a:extLst>
              </p:cNvPr>
              <p:cNvSpPr>
                <a:spLocks noRot="1" noChangeAspect="1" noMove="1" noResize="1" noEditPoints="1" noAdjustHandles="1" noChangeArrowheads="1" noChangeShapeType="1" noTextEdit="1"/>
              </p:cNvSpPr>
              <p:nvPr/>
            </p:nvSpPr>
            <p:spPr>
              <a:xfrm>
                <a:off x="1704971" y="2479631"/>
                <a:ext cx="2872114" cy="472119"/>
              </a:xfrm>
              <a:prstGeom prst="rect">
                <a:avLst/>
              </a:prstGeom>
              <a:blipFill>
                <a:blip r:embed="rId3"/>
                <a:stretch>
                  <a:fillRect l="-1699" r="-1486" b="-15584"/>
                </a:stretch>
              </a:blipFill>
              <a:ln>
                <a:noFill/>
              </a:ln>
            </p:spPr>
            <p:txBody>
              <a:bodyPr/>
              <a:lstStyle/>
              <a:p>
                <a:r>
                  <a:rPr lang="zh-CN" altLang="en-US">
                    <a:noFill/>
                  </a:rPr>
                  <a:t> </a:t>
                </a:r>
              </a:p>
            </p:txBody>
          </p:sp>
        </mc:Fallback>
      </mc:AlternateContent>
      <p:cxnSp>
        <p:nvCxnSpPr>
          <p:cNvPr id="8" name="Straight Connector 7">
            <a:extLst>
              <a:ext uri="{FF2B5EF4-FFF2-40B4-BE49-F238E27FC236}">
                <a16:creationId xmlns:a16="http://schemas.microsoft.com/office/drawing/2014/main" id="{7DA774D1-7B23-4718-9A2F-711B73019E0E}"/>
              </a:ext>
            </a:extLst>
          </p:cNvPr>
          <p:cNvCxnSpPr>
            <a:stCxn id="22" idx="3"/>
            <a:endCxn id="147" idx="1"/>
          </p:cNvCxnSpPr>
          <p:nvPr/>
        </p:nvCxnSpPr>
        <p:spPr>
          <a:xfrm flipV="1">
            <a:off x="6415660" y="3503896"/>
            <a:ext cx="1194874" cy="2283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938DCD1-A69B-4FEE-97AA-FC4477A1897A}"/>
              </a:ext>
            </a:extLst>
          </p:cNvPr>
          <p:cNvCxnSpPr>
            <a:stCxn id="22" idx="3"/>
            <a:endCxn id="149" idx="1"/>
          </p:cNvCxnSpPr>
          <p:nvPr/>
        </p:nvCxnSpPr>
        <p:spPr>
          <a:xfrm>
            <a:off x="6415660" y="3526726"/>
            <a:ext cx="1194874" cy="2035217"/>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A48341B-8450-433D-B4DB-4087450A7D41}"/>
              </a:ext>
            </a:extLst>
          </p:cNvPr>
          <p:cNvCxnSpPr>
            <a:stCxn id="141" idx="3"/>
            <a:endCxn id="148" idx="1"/>
          </p:cNvCxnSpPr>
          <p:nvPr/>
        </p:nvCxnSpPr>
        <p:spPr>
          <a:xfrm flipV="1">
            <a:off x="6415660" y="3995061"/>
            <a:ext cx="1194874" cy="2283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B7B1CA1-1A45-44E0-A143-1EE5382B8A25}"/>
              </a:ext>
            </a:extLst>
          </p:cNvPr>
          <p:cNvCxnSpPr>
            <a:stCxn id="141" idx="3"/>
            <a:endCxn id="149" idx="1"/>
          </p:cNvCxnSpPr>
          <p:nvPr/>
        </p:nvCxnSpPr>
        <p:spPr>
          <a:xfrm>
            <a:off x="6415660" y="4017891"/>
            <a:ext cx="1194874" cy="1544052"/>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9734F74-103F-496B-97BB-509297E2E17F}"/>
              </a:ext>
            </a:extLst>
          </p:cNvPr>
          <p:cNvCxnSpPr>
            <a:stCxn id="142" idx="3"/>
            <a:endCxn id="149" idx="1"/>
          </p:cNvCxnSpPr>
          <p:nvPr/>
        </p:nvCxnSpPr>
        <p:spPr>
          <a:xfrm flipV="1">
            <a:off x="6415660" y="5561943"/>
            <a:ext cx="1194874" cy="2283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050F467-3F46-447A-92A8-E2ABCC3A147B}"/>
              </a:ext>
            </a:extLst>
          </p:cNvPr>
          <p:cNvCxnSpPr>
            <a:stCxn id="142" idx="3"/>
            <a:endCxn id="148" idx="1"/>
          </p:cNvCxnSpPr>
          <p:nvPr/>
        </p:nvCxnSpPr>
        <p:spPr>
          <a:xfrm flipV="1">
            <a:off x="6415660" y="3995061"/>
            <a:ext cx="1194874" cy="1589712"/>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7C84C7-AD38-44B1-868E-F1B8F44E18EE}"/>
              </a:ext>
            </a:extLst>
          </p:cNvPr>
          <p:cNvCxnSpPr>
            <a:stCxn id="22" idx="3"/>
            <a:endCxn id="148" idx="1"/>
          </p:cNvCxnSpPr>
          <p:nvPr/>
        </p:nvCxnSpPr>
        <p:spPr>
          <a:xfrm>
            <a:off x="6415660" y="3526726"/>
            <a:ext cx="1194874" cy="468335"/>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DDD024D-3CE0-46D9-A01C-2E8F2E9EDAEC}"/>
              </a:ext>
            </a:extLst>
          </p:cNvPr>
          <p:cNvCxnSpPr>
            <a:stCxn id="141" idx="3"/>
            <a:endCxn id="147" idx="1"/>
          </p:cNvCxnSpPr>
          <p:nvPr/>
        </p:nvCxnSpPr>
        <p:spPr>
          <a:xfrm flipV="1">
            <a:off x="6415660" y="3503896"/>
            <a:ext cx="1194874" cy="513995"/>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82EBE56-2162-4DEB-888B-26EE27D4CD95}"/>
              </a:ext>
            </a:extLst>
          </p:cNvPr>
          <p:cNvCxnSpPr>
            <a:stCxn id="142" idx="3"/>
            <a:endCxn id="147" idx="1"/>
          </p:cNvCxnSpPr>
          <p:nvPr/>
        </p:nvCxnSpPr>
        <p:spPr>
          <a:xfrm flipV="1">
            <a:off x="6415660" y="3503896"/>
            <a:ext cx="1194874" cy="2080877"/>
          </a:xfrm>
          <a:prstGeom prst="line">
            <a:avLst/>
          </a:prstGeom>
          <a:ln w="19050"/>
        </p:spPr>
        <p:style>
          <a:lnRef idx="1">
            <a:schemeClr val="dk1"/>
          </a:lnRef>
          <a:fillRef idx="0">
            <a:schemeClr val="dk1"/>
          </a:fillRef>
          <a:effectRef idx="0">
            <a:schemeClr val="dk1"/>
          </a:effectRef>
          <a:fontRef idx="minor">
            <a:schemeClr val="tx1"/>
          </a:fontRef>
        </p:style>
      </p:cxnSp>
      <p:sp>
        <p:nvSpPr>
          <p:cNvPr id="161" name="Rectangle 160">
            <a:extLst>
              <a:ext uri="{FF2B5EF4-FFF2-40B4-BE49-F238E27FC236}">
                <a16:creationId xmlns:a16="http://schemas.microsoft.com/office/drawing/2014/main" id="{BBCACD26-AF25-4062-931A-19027DDA2422}"/>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2" name="Slide Number Placeholder 11">
            <a:extLst>
              <a:ext uri="{FF2B5EF4-FFF2-40B4-BE49-F238E27FC236}">
                <a16:creationId xmlns:a16="http://schemas.microsoft.com/office/drawing/2014/main" id="{0D134DFC-2B63-4A89-86A4-D99F86C456F7}"/>
              </a:ext>
            </a:extLst>
          </p:cNvPr>
          <p:cNvSpPr>
            <a:spLocks noGrp="1"/>
          </p:cNvSpPr>
          <p:nvPr>
            <p:ph type="sldNum" sz="quarter" idx="12"/>
          </p:nvPr>
        </p:nvSpPr>
        <p:spPr/>
        <p:txBody>
          <a:bodyPr/>
          <a:lstStyle/>
          <a:p>
            <a:fld id="{25711CE1-5A3A-4555-AFFF-2018F0E14892}" type="slidenum">
              <a:rPr lang="zh-CN" altLang="en-US" smtClean="0"/>
              <a:pPr/>
              <a:t>4</a:t>
            </a:fld>
            <a:r>
              <a:rPr lang="en-US" altLang="zh-CN"/>
              <a:t>/51</a:t>
            </a:r>
            <a:endParaRPr lang="zh-CN" altLang="en-US" dirty="0"/>
          </a:p>
        </p:txBody>
      </p:sp>
    </p:spTree>
    <p:extLst>
      <p:ext uri="{BB962C8B-B14F-4D97-AF65-F5344CB8AC3E}">
        <p14:creationId xmlns:p14="http://schemas.microsoft.com/office/powerpoint/2010/main" val="40319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anim calcmode="lin" valueType="num">
                                      <p:cBhvr additive="base">
                                        <p:cTn id="23" dur="500" fill="hold"/>
                                        <p:tgtEl>
                                          <p:spTgt spid="141"/>
                                        </p:tgtEl>
                                        <p:attrNameLst>
                                          <p:attrName>ppt_x</p:attrName>
                                        </p:attrNameLst>
                                      </p:cBhvr>
                                      <p:tavLst>
                                        <p:tav tm="0">
                                          <p:val>
                                            <p:strVal val="#ppt_x"/>
                                          </p:val>
                                        </p:tav>
                                        <p:tav tm="100000">
                                          <p:val>
                                            <p:strVal val="#ppt_x"/>
                                          </p:val>
                                        </p:tav>
                                      </p:tavLst>
                                    </p:anim>
                                    <p:anim calcmode="lin" valueType="num">
                                      <p:cBhvr additive="base">
                                        <p:cTn id="24" dur="500" fill="hold"/>
                                        <p:tgtEl>
                                          <p:spTgt spid="14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anim calcmode="lin" valueType="num">
                                      <p:cBhvr additive="base">
                                        <p:cTn id="27" dur="500" fill="hold"/>
                                        <p:tgtEl>
                                          <p:spTgt spid="142"/>
                                        </p:tgtEl>
                                        <p:attrNameLst>
                                          <p:attrName>ppt_x</p:attrName>
                                        </p:attrNameLst>
                                      </p:cBhvr>
                                      <p:tavLst>
                                        <p:tav tm="0">
                                          <p:val>
                                            <p:strVal val="#ppt_x"/>
                                          </p:val>
                                        </p:tav>
                                        <p:tav tm="100000">
                                          <p:val>
                                            <p:strVal val="#ppt_x"/>
                                          </p:val>
                                        </p:tav>
                                      </p:tavLst>
                                    </p:anim>
                                    <p:anim calcmode="lin" valueType="num">
                                      <p:cBhvr additive="base">
                                        <p:cTn id="28" dur="500" fill="hold"/>
                                        <p:tgtEl>
                                          <p:spTgt spid="14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3"/>
                                        </p:tgtEl>
                                        <p:attrNameLst>
                                          <p:attrName>style.visibility</p:attrName>
                                        </p:attrNameLst>
                                      </p:cBhvr>
                                      <p:to>
                                        <p:strVal val="visible"/>
                                      </p:to>
                                    </p:set>
                                    <p:anim calcmode="lin" valueType="num">
                                      <p:cBhvr additive="base">
                                        <p:cTn id="31" dur="500" fill="hold"/>
                                        <p:tgtEl>
                                          <p:spTgt spid="143"/>
                                        </p:tgtEl>
                                        <p:attrNameLst>
                                          <p:attrName>ppt_x</p:attrName>
                                        </p:attrNameLst>
                                      </p:cBhvr>
                                      <p:tavLst>
                                        <p:tav tm="0">
                                          <p:val>
                                            <p:strVal val="#ppt_x"/>
                                          </p:val>
                                        </p:tav>
                                        <p:tav tm="100000">
                                          <p:val>
                                            <p:strVal val="#ppt_x"/>
                                          </p:val>
                                        </p:tav>
                                      </p:tavLst>
                                    </p:anim>
                                    <p:anim calcmode="lin" valueType="num">
                                      <p:cBhvr additive="base">
                                        <p:cTn id="32"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anim calcmode="lin" valueType="num">
                                      <p:cBhvr additive="base">
                                        <p:cTn id="37" dur="500" fill="hold"/>
                                        <p:tgtEl>
                                          <p:spTgt spid="147"/>
                                        </p:tgtEl>
                                        <p:attrNameLst>
                                          <p:attrName>ppt_x</p:attrName>
                                        </p:attrNameLst>
                                      </p:cBhvr>
                                      <p:tavLst>
                                        <p:tav tm="0">
                                          <p:val>
                                            <p:strVal val="#ppt_x"/>
                                          </p:val>
                                        </p:tav>
                                        <p:tav tm="100000">
                                          <p:val>
                                            <p:strVal val="#ppt_x"/>
                                          </p:val>
                                        </p:tav>
                                      </p:tavLst>
                                    </p:anim>
                                    <p:anim calcmode="lin" valueType="num">
                                      <p:cBhvr additive="base">
                                        <p:cTn id="38" dur="500" fill="hold"/>
                                        <p:tgtEl>
                                          <p:spTgt spid="14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8"/>
                                        </p:tgtEl>
                                        <p:attrNameLst>
                                          <p:attrName>style.visibility</p:attrName>
                                        </p:attrNameLst>
                                      </p:cBhvr>
                                      <p:to>
                                        <p:strVal val="visible"/>
                                      </p:to>
                                    </p:set>
                                    <p:anim calcmode="lin" valueType="num">
                                      <p:cBhvr additive="base">
                                        <p:cTn id="41" dur="500" fill="hold"/>
                                        <p:tgtEl>
                                          <p:spTgt spid="148"/>
                                        </p:tgtEl>
                                        <p:attrNameLst>
                                          <p:attrName>ppt_x</p:attrName>
                                        </p:attrNameLst>
                                      </p:cBhvr>
                                      <p:tavLst>
                                        <p:tav tm="0">
                                          <p:val>
                                            <p:strVal val="#ppt_x"/>
                                          </p:val>
                                        </p:tav>
                                        <p:tav tm="100000">
                                          <p:val>
                                            <p:strVal val="#ppt_x"/>
                                          </p:val>
                                        </p:tav>
                                      </p:tavLst>
                                    </p:anim>
                                    <p:anim calcmode="lin" valueType="num">
                                      <p:cBhvr additive="base">
                                        <p:cTn id="42" dur="500" fill="hold"/>
                                        <p:tgtEl>
                                          <p:spTgt spid="14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9"/>
                                        </p:tgtEl>
                                        <p:attrNameLst>
                                          <p:attrName>style.visibility</p:attrName>
                                        </p:attrNameLst>
                                      </p:cBhvr>
                                      <p:to>
                                        <p:strVal val="visible"/>
                                      </p:to>
                                    </p:set>
                                    <p:anim calcmode="lin" valueType="num">
                                      <p:cBhvr additive="base">
                                        <p:cTn id="45" dur="500" fill="hold"/>
                                        <p:tgtEl>
                                          <p:spTgt spid="149"/>
                                        </p:tgtEl>
                                        <p:attrNameLst>
                                          <p:attrName>ppt_x</p:attrName>
                                        </p:attrNameLst>
                                      </p:cBhvr>
                                      <p:tavLst>
                                        <p:tav tm="0">
                                          <p:val>
                                            <p:strVal val="#ppt_x"/>
                                          </p:val>
                                        </p:tav>
                                        <p:tav tm="100000">
                                          <p:val>
                                            <p:strVal val="#ppt_x"/>
                                          </p:val>
                                        </p:tav>
                                      </p:tavLst>
                                    </p:anim>
                                    <p:anim calcmode="lin" valueType="num">
                                      <p:cBhvr additive="base">
                                        <p:cTn id="46" dur="500" fill="hold"/>
                                        <p:tgtEl>
                                          <p:spTgt spid="14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0"/>
                                        </p:tgtEl>
                                        <p:attrNameLst>
                                          <p:attrName>style.visibility</p:attrName>
                                        </p:attrNameLst>
                                      </p:cBhvr>
                                      <p:to>
                                        <p:strVal val="visible"/>
                                      </p:to>
                                    </p:set>
                                    <p:anim calcmode="lin" valueType="num">
                                      <p:cBhvr additive="base">
                                        <p:cTn id="49" dur="500" fill="hold"/>
                                        <p:tgtEl>
                                          <p:spTgt spid="150"/>
                                        </p:tgtEl>
                                        <p:attrNameLst>
                                          <p:attrName>ppt_x</p:attrName>
                                        </p:attrNameLst>
                                      </p:cBhvr>
                                      <p:tavLst>
                                        <p:tav tm="0">
                                          <p:val>
                                            <p:strVal val="#ppt_x"/>
                                          </p:val>
                                        </p:tav>
                                        <p:tav tm="100000">
                                          <p:val>
                                            <p:strVal val="#ppt_x"/>
                                          </p:val>
                                        </p:tav>
                                      </p:tavLst>
                                    </p:anim>
                                    <p:anim calcmode="lin" valueType="num">
                                      <p:cBhvr additive="base">
                                        <p:cTn id="50"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1000"/>
                                  </p:stCondLst>
                                  <p:childTnLst>
                                    <p:set>
                                      <p:cBhvr>
                                        <p:cTn id="54" dur="1" fill="hold">
                                          <p:stCondLst>
                                            <p:cond delay="0"/>
                                          </p:stCondLst>
                                        </p:cTn>
                                        <p:tgtEl>
                                          <p:spTgt spid="8"/>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nodeType="afterEffect">
                                  <p:stCondLst>
                                    <p:cond delay="500"/>
                                  </p:stCondLst>
                                  <p:childTnLst>
                                    <p:set>
                                      <p:cBhvr>
                                        <p:cTn id="57" dur="1" fill="hold">
                                          <p:stCondLst>
                                            <p:cond delay="0"/>
                                          </p:stCondLst>
                                        </p:cTn>
                                        <p:tgtEl>
                                          <p:spTgt spid="21"/>
                                        </p:tgtEl>
                                        <p:attrNameLst>
                                          <p:attrName>style.visibility</p:attrName>
                                        </p:attrNameLst>
                                      </p:cBhvr>
                                      <p:to>
                                        <p:strVal val="visible"/>
                                      </p:to>
                                    </p:set>
                                  </p:childTnLst>
                                </p:cTn>
                              </p:par>
                            </p:childTnLst>
                          </p:cTn>
                        </p:par>
                        <p:par>
                          <p:cTn id="58" fill="hold">
                            <p:stCondLst>
                              <p:cond delay="1500"/>
                            </p:stCondLst>
                            <p:childTnLst>
                              <p:par>
                                <p:cTn id="59" presetID="1" presetClass="entr" presetSubtype="0" fill="hold" nodeType="afterEffect">
                                  <p:stCondLst>
                                    <p:cond delay="500"/>
                                  </p:stCondLst>
                                  <p:childTnLst>
                                    <p:set>
                                      <p:cBhvr>
                                        <p:cTn id="60" dur="1" fill="hold">
                                          <p:stCondLst>
                                            <p:cond delay="0"/>
                                          </p:stCondLst>
                                        </p:cTn>
                                        <p:tgtEl>
                                          <p:spTgt spid="11"/>
                                        </p:tgtEl>
                                        <p:attrNameLst>
                                          <p:attrName>style.visibility</p:attrName>
                                        </p:attrNameLst>
                                      </p:cBhvr>
                                      <p:to>
                                        <p:strVal val="visible"/>
                                      </p:to>
                                    </p:set>
                                  </p:childTnLst>
                                </p:cTn>
                              </p:par>
                            </p:childTnLst>
                          </p:cTn>
                        </p:par>
                        <p:par>
                          <p:cTn id="61" fill="hold">
                            <p:stCondLst>
                              <p:cond delay="2000"/>
                            </p:stCondLst>
                            <p:childTnLst>
                              <p:par>
                                <p:cTn id="62" presetID="1" presetClass="entr" presetSubtype="0" fill="hold" nodeType="afterEffect">
                                  <p:stCondLst>
                                    <p:cond delay="50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2500"/>
                            </p:stCondLst>
                            <p:childTnLst>
                              <p:par>
                                <p:cTn id="65" presetID="1" presetClass="entr" presetSubtype="0" fill="hold" nodeType="afterEffect">
                                  <p:stCondLst>
                                    <p:cond delay="100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100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100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100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nodeType="withEffect">
                                  <p:stCondLst>
                                    <p:cond delay="100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1" grpId="0" animBg="1"/>
      <p:bldP spid="142" grpId="0" animBg="1"/>
      <p:bldP spid="147" grpId="0" animBg="1"/>
      <p:bldP spid="148" grpId="0" animBg="1"/>
      <p:bldP spid="149" grpId="0" animBg="1"/>
      <p:bldP spid="40" grpId="0" animBg="1"/>
      <p:bldP spid="41" grpId="0"/>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E2D50800-F1E8-4E0C-A8E2-12C09E7ED09A}"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extLst>
                  <p:ext uri="{D42A27DB-BD31-4B8C-83A1-F6EECF244321}">
                    <p14:modId xmlns:p14="http://schemas.microsoft.com/office/powerpoint/2010/main" val="1487965987"/>
                  </p:ext>
                </p:extLst>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extLst>
                  <p:ext uri="{D42A27DB-BD31-4B8C-83A1-F6EECF244321}">
                    <p14:modId xmlns:p14="http://schemas.microsoft.com/office/powerpoint/2010/main" val="1487965987"/>
                  </p:ext>
                </p:extLst>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1515"/>
                          </a:stretch>
                        </a:blipFill>
                      </a:tcPr>
                    </a:tc>
                    <a:tc>
                      <a:txBody>
                        <a:bodyPr/>
                        <a:lstStyle/>
                        <a:p>
                          <a:endParaRPr lang="zh-CN"/>
                        </a:p>
                      </a:txBody>
                      <a:tcPr>
                        <a:blipFill>
                          <a:blip r:embed="rId5"/>
                          <a:stretch>
                            <a:fillRect l="-100000" t="-1515" r="-200000" b="-1515"/>
                          </a:stretch>
                        </a:blipFill>
                      </a:tcPr>
                    </a:tc>
                    <a:tc>
                      <a:txBody>
                        <a:bodyPr/>
                        <a:lstStyle/>
                        <a:p>
                          <a:endParaRPr lang="zh-CN"/>
                        </a:p>
                      </a:txBody>
                      <a:tcPr>
                        <a:blipFill>
                          <a:blip r:embed="rId5"/>
                          <a:stretch>
                            <a:fillRect l="-203077" t="-1515" r="-103077" b="-1515"/>
                          </a:stretch>
                        </a:blipFill>
                      </a:tcPr>
                    </a:tc>
                    <a:tc>
                      <a:txBody>
                        <a:bodyPr/>
                        <a:lstStyle/>
                        <a:p>
                          <a:endParaRPr lang="zh-CN"/>
                        </a:p>
                      </a:txBody>
                      <a:tcPr>
                        <a:blipFill>
                          <a:blip r:embed="rId5"/>
                          <a:stretch>
                            <a:fillRect l="-298485" t="-1515" r="-1515" b="-151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28650" y="281018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1047386796"/>
                  </p:ext>
                </p:extLst>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1047386796"/>
                  </p:ext>
                </p:extLst>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1662013682"/>
                  </p:ext>
                </p:extLst>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1662013682"/>
                  </p:ext>
                </p:extLst>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87" t="-1493" r="-107937" b="-323881"/>
                          </a:stretch>
                        </a:blipFill>
                      </a:tcPr>
                    </a:tc>
                    <a:tc>
                      <a:txBody>
                        <a:bodyPr/>
                        <a:lstStyle/>
                        <a:p>
                          <a:endParaRPr lang="zh-CN"/>
                        </a:p>
                      </a:txBody>
                      <a:tcPr>
                        <a:blipFill>
                          <a:blip r:embed="rId8"/>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48" name="Right Triangle 47">
            <a:extLst>
              <a:ext uri="{FF2B5EF4-FFF2-40B4-BE49-F238E27FC236}">
                <a16:creationId xmlns:a16="http://schemas.microsoft.com/office/drawing/2014/main" id="{FFDE032A-6D6F-4F03-B9DA-F67EEBEB4962}"/>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a:extLst>
              <a:ext uri="{FF2B5EF4-FFF2-40B4-BE49-F238E27FC236}">
                <a16:creationId xmlns:a16="http://schemas.microsoft.com/office/drawing/2014/main" id="{CEE80F93-316D-41C1-8B27-8C64382F4EFA}"/>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52" name="Rectangle: Rounded Corners 51">
            <a:extLst>
              <a:ext uri="{FF2B5EF4-FFF2-40B4-BE49-F238E27FC236}">
                <a16:creationId xmlns:a16="http://schemas.microsoft.com/office/drawing/2014/main" id="{CA01EA37-F111-4461-A919-717F129C6D2B}"/>
              </a:ext>
            </a:extLst>
          </p:cNvPr>
          <p:cNvSpPr/>
          <p:nvPr/>
        </p:nvSpPr>
        <p:spPr>
          <a:xfrm>
            <a:off x="3643762" y="2967261"/>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Rounded Corners 52">
            <a:extLst>
              <a:ext uri="{FF2B5EF4-FFF2-40B4-BE49-F238E27FC236}">
                <a16:creationId xmlns:a16="http://schemas.microsoft.com/office/drawing/2014/main" id="{786A5BA4-BCB2-4F8E-9B5F-CABDF5E270C7}"/>
              </a:ext>
            </a:extLst>
          </p:cNvPr>
          <p:cNvSpPr/>
          <p:nvPr/>
        </p:nvSpPr>
        <p:spPr>
          <a:xfrm>
            <a:off x="4138591" y="2979375"/>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AutoShape 21">
            <a:extLst>
              <a:ext uri="{FF2B5EF4-FFF2-40B4-BE49-F238E27FC236}">
                <a16:creationId xmlns:a16="http://schemas.microsoft.com/office/drawing/2014/main" id="{56B524A5-F8ED-4708-BE8D-6844C5960ED3}"/>
              </a:ext>
            </a:extLst>
          </p:cNvPr>
          <p:cNvSpPr>
            <a:spLocks noChangeArrowheads="1"/>
          </p:cNvSpPr>
          <p:nvPr/>
        </p:nvSpPr>
        <p:spPr bwMode="gray">
          <a:xfrm>
            <a:off x="3573016" y="4230813"/>
            <a:ext cx="1037842" cy="402502"/>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t>bitwise&amp;</a:t>
            </a:r>
          </a:p>
        </p:txBody>
      </p:sp>
      <p:graphicFrame>
        <p:nvGraphicFramePr>
          <p:cNvPr id="56" name="Table 55">
            <a:extLst>
              <a:ext uri="{FF2B5EF4-FFF2-40B4-BE49-F238E27FC236}">
                <a16:creationId xmlns:a16="http://schemas.microsoft.com/office/drawing/2014/main" id="{25540C1B-60C2-4EEC-9B0B-B8D71E3D9221}"/>
              </a:ext>
            </a:extLst>
          </p:cNvPr>
          <p:cNvGraphicFramePr>
            <a:graphicFrameLocks noGrp="1"/>
          </p:cNvGraphicFramePr>
          <p:nvPr>
            <p:extLst>
              <p:ext uri="{D42A27DB-BD31-4B8C-83A1-F6EECF244321}">
                <p14:modId xmlns:p14="http://schemas.microsoft.com/office/powerpoint/2010/main" val="799927796"/>
              </p:ext>
            </p:extLst>
          </p:nvPr>
        </p:nvGraphicFramePr>
        <p:xfrm>
          <a:off x="3900874" y="4674271"/>
          <a:ext cx="382125" cy="1221723"/>
        </p:xfrm>
        <a:graphic>
          <a:graphicData uri="http://schemas.openxmlformats.org/drawingml/2006/table">
            <a:tbl>
              <a:tblPr bandRow="1">
                <a:tableStyleId>{073A0DAA-6AF3-43AB-8588-CEC1D06C72B9}</a:tableStyleId>
              </a:tblPr>
              <a:tblGrid>
                <a:gridCol w="382125">
                  <a:extLst>
                    <a:ext uri="{9D8B030D-6E8A-4147-A177-3AD203B41FA5}">
                      <a16:colId xmlns:a16="http://schemas.microsoft.com/office/drawing/2014/main" val="1600365027"/>
                    </a:ext>
                  </a:extLst>
                </a:gridCol>
              </a:tblGrid>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3908949050"/>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1850471573"/>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975354633"/>
                  </a:ext>
                </a:extLst>
              </a:tr>
            </a:tbl>
          </a:graphicData>
        </a:graphic>
      </p:graphicFrame>
      <p:sp>
        <p:nvSpPr>
          <p:cNvPr id="58" name="Rectangle: Rounded Corners 57">
            <a:extLst>
              <a:ext uri="{FF2B5EF4-FFF2-40B4-BE49-F238E27FC236}">
                <a16:creationId xmlns:a16="http://schemas.microsoft.com/office/drawing/2014/main" id="{F271812A-2D28-41E7-9325-4B55653142BB}"/>
              </a:ext>
            </a:extLst>
          </p:cNvPr>
          <p:cNvSpPr/>
          <p:nvPr/>
        </p:nvSpPr>
        <p:spPr>
          <a:xfrm>
            <a:off x="3900874" y="4707674"/>
            <a:ext cx="382125" cy="3077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ectangle 37">
            <a:extLst>
              <a:ext uri="{FF2B5EF4-FFF2-40B4-BE49-F238E27FC236}">
                <a16:creationId xmlns:a16="http://schemas.microsoft.com/office/drawing/2014/main" id="{C5B6AC7B-33E0-4059-B2F5-72F47C3A773D}"/>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grpSp>
        <p:nvGrpSpPr>
          <p:cNvPr id="39" name="Group 38">
            <a:extLst>
              <a:ext uri="{FF2B5EF4-FFF2-40B4-BE49-F238E27FC236}">
                <a16:creationId xmlns:a16="http://schemas.microsoft.com/office/drawing/2014/main" id="{15CEA18B-50A1-4C83-829E-865CDB81B267}"/>
              </a:ext>
            </a:extLst>
          </p:cNvPr>
          <p:cNvGrpSpPr/>
          <p:nvPr/>
        </p:nvGrpSpPr>
        <p:grpSpPr>
          <a:xfrm>
            <a:off x="770611" y="1658461"/>
            <a:ext cx="7961406" cy="417757"/>
            <a:chOff x="770611" y="1658461"/>
            <a:chExt cx="7961406" cy="417757"/>
          </a:xfrm>
        </p:grpSpPr>
        <p:sp>
          <p:nvSpPr>
            <p:cNvPr id="40" name="Freeform 51">
              <a:extLst>
                <a:ext uri="{FF2B5EF4-FFF2-40B4-BE49-F238E27FC236}">
                  <a16:creationId xmlns:a16="http://schemas.microsoft.com/office/drawing/2014/main" id="{7108F35F-F10F-4649-9D5D-9E630E041562}"/>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41" name="Text Box 61">
                  <a:extLst>
                    <a:ext uri="{FF2B5EF4-FFF2-40B4-BE49-F238E27FC236}">
                      <a16:creationId xmlns:a16="http://schemas.microsoft.com/office/drawing/2014/main" id="{B007C8A4-1D8C-4354-8BD2-46A87542DD82}"/>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41" name="Text Box 61">
                  <a:extLst>
                    <a:ext uri="{FF2B5EF4-FFF2-40B4-BE49-F238E27FC236}">
                      <a16:creationId xmlns:a16="http://schemas.microsoft.com/office/drawing/2014/main" id="{B007C8A4-1D8C-4354-8BD2-46A87542DD82}"/>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9"/>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2" name="Slide Number Placeholder 11">
            <a:extLst>
              <a:ext uri="{FF2B5EF4-FFF2-40B4-BE49-F238E27FC236}">
                <a16:creationId xmlns:a16="http://schemas.microsoft.com/office/drawing/2014/main" id="{9E494FD5-8E13-4D67-9D9B-DDBE46097196}"/>
              </a:ext>
            </a:extLst>
          </p:cNvPr>
          <p:cNvSpPr>
            <a:spLocks noGrp="1"/>
          </p:cNvSpPr>
          <p:nvPr>
            <p:ph type="sldNum" sz="quarter" idx="12"/>
          </p:nvPr>
        </p:nvSpPr>
        <p:spPr/>
        <p:txBody>
          <a:bodyPr/>
          <a:lstStyle/>
          <a:p>
            <a:fld id="{25711CE1-5A3A-4555-AFFF-2018F0E14892}" type="slidenum">
              <a:rPr lang="zh-CN" altLang="en-US" smtClean="0"/>
              <a:pPr/>
              <a:t>40</a:t>
            </a:fld>
            <a:r>
              <a:rPr lang="en-US" altLang="zh-CN"/>
              <a:t>/51</a:t>
            </a:r>
            <a:endParaRPr lang="zh-CN" altLang="en-US"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F13706F-CB14-4B19-BDF2-14EAA35200C1}"/>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42" name="TextBox 41">
                <a:extLst>
                  <a:ext uri="{FF2B5EF4-FFF2-40B4-BE49-F238E27FC236}">
                    <a16:creationId xmlns:a16="http://schemas.microsoft.com/office/drawing/2014/main" id="{9F13706F-CB14-4B19-BDF2-14EAA35200C1}"/>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42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B9725978-B753-434C-AC08-328521FEC34C}"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1515"/>
                          </a:stretch>
                        </a:blipFill>
                      </a:tcPr>
                    </a:tc>
                    <a:tc>
                      <a:txBody>
                        <a:bodyPr/>
                        <a:lstStyle/>
                        <a:p>
                          <a:endParaRPr lang="zh-CN"/>
                        </a:p>
                      </a:txBody>
                      <a:tcPr>
                        <a:blipFill>
                          <a:blip r:embed="rId5"/>
                          <a:stretch>
                            <a:fillRect l="-100000" t="-1515" r="-200000" b="-1515"/>
                          </a:stretch>
                        </a:blipFill>
                      </a:tcPr>
                    </a:tc>
                    <a:tc>
                      <a:txBody>
                        <a:bodyPr/>
                        <a:lstStyle/>
                        <a:p>
                          <a:endParaRPr lang="zh-CN"/>
                        </a:p>
                      </a:txBody>
                      <a:tcPr>
                        <a:blipFill>
                          <a:blip r:embed="rId5"/>
                          <a:stretch>
                            <a:fillRect l="-203077" t="-1515" r="-103077" b="-1515"/>
                          </a:stretch>
                        </a:blipFill>
                      </a:tcPr>
                    </a:tc>
                    <a:tc>
                      <a:txBody>
                        <a:bodyPr/>
                        <a:lstStyle/>
                        <a:p>
                          <a:endParaRPr lang="zh-CN"/>
                        </a:p>
                      </a:txBody>
                      <a:tcPr>
                        <a:blipFill>
                          <a:blip r:embed="rId5"/>
                          <a:stretch>
                            <a:fillRect l="-298485" t="-1515" r="-1515" b="-151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28650" y="281018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3811349829"/>
                  </p:ext>
                </p:extLst>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3811349829"/>
                  </p:ext>
                </p:extLst>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87" t="-1493" r="-107937" b="-323881"/>
                          </a:stretch>
                        </a:blipFill>
                      </a:tcPr>
                    </a:tc>
                    <a:tc>
                      <a:txBody>
                        <a:bodyPr/>
                        <a:lstStyle/>
                        <a:p>
                          <a:endParaRPr lang="zh-CN"/>
                        </a:p>
                      </a:txBody>
                      <a:tcPr>
                        <a:blipFill>
                          <a:blip r:embed="rId8"/>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48" name="Right Triangle 47">
            <a:extLst>
              <a:ext uri="{FF2B5EF4-FFF2-40B4-BE49-F238E27FC236}">
                <a16:creationId xmlns:a16="http://schemas.microsoft.com/office/drawing/2014/main" id="{FFDE032A-6D6F-4F03-B9DA-F67EEBEB4962}"/>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a:extLst>
              <a:ext uri="{FF2B5EF4-FFF2-40B4-BE49-F238E27FC236}">
                <a16:creationId xmlns:a16="http://schemas.microsoft.com/office/drawing/2014/main" id="{CEE80F93-316D-41C1-8B27-8C64382F4EFA}"/>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52" name="Rectangle: Rounded Corners 51">
            <a:extLst>
              <a:ext uri="{FF2B5EF4-FFF2-40B4-BE49-F238E27FC236}">
                <a16:creationId xmlns:a16="http://schemas.microsoft.com/office/drawing/2014/main" id="{CA01EA37-F111-4461-A919-717F129C6D2B}"/>
              </a:ext>
            </a:extLst>
          </p:cNvPr>
          <p:cNvSpPr/>
          <p:nvPr/>
        </p:nvSpPr>
        <p:spPr>
          <a:xfrm>
            <a:off x="3643762" y="2967261"/>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Rounded Corners 52">
            <a:extLst>
              <a:ext uri="{FF2B5EF4-FFF2-40B4-BE49-F238E27FC236}">
                <a16:creationId xmlns:a16="http://schemas.microsoft.com/office/drawing/2014/main" id="{786A5BA4-BCB2-4F8E-9B5F-CABDF5E270C7}"/>
              </a:ext>
            </a:extLst>
          </p:cNvPr>
          <p:cNvSpPr/>
          <p:nvPr/>
        </p:nvSpPr>
        <p:spPr>
          <a:xfrm>
            <a:off x="4530474" y="2979375"/>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AutoShape 21">
            <a:extLst>
              <a:ext uri="{FF2B5EF4-FFF2-40B4-BE49-F238E27FC236}">
                <a16:creationId xmlns:a16="http://schemas.microsoft.com/office/drawing/2014/main" id="{56B524A5-F8ED-4708-BE8D-6844C5960ED3}"/>
              </a:ext>
            </a:extLst>
          </p:cNvPr>
          <p:cNvSpPr>
            <a:spLocks noChangeArrowheads="1"/>
          </p:cNvSpPr>
          <p:nvPr/>
        </p:nvSpPr>
        <p:spPr bwMode="gray">
          <a:xfrm>
            <a:off x="3573015" y="4230813"/>
            <a:ext cx="1352053" cy="402502"/>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t>bitwise&amp;</a:t>
            </a:r>
          </a:p>
        </p:txBody>
      </p:sp>
      <p:graphicFrame>
        <p:nvGraphicFramePr>
          <p:cNvPr id="56" name="Table 55">
            <a:extLst>
              <a:ext uri="{FF2B5EF4-FFF2-40B4-BE49-F238E27FC236}">
                <a16:creationId xmlns:a16="http://schemas.microsoft.com/office/drawing/2014/main" id="{25540C1B-60C2-4EEC-9B0B-B8D71E3D9221}"/>
              </a:ext>
            </a:extLst>
          </p:cNvPr>
          <p:cNvGraphicFramePr>
            <a:graphicFrameLocks noGrp="1"/>
          </p:cNvGraphicFramePr>
          <p:nvPr>
            <p:extLst>
              <p:ext uri="{D42A27DB-BD31-4B8C-83A1-F6EECF244321}">
                <p14:modId xmlns:p14="http://schemas.microsoft.com/office/powerpoint/2010/main" val="2436727178"/>
              </p:ext>
            </p:extLst>
          </p:nvPr>
        </p:nvGraphicFramePr>
        <p:xfrm>
          <a:off x="4091790" y="4674271"/>
          <a:ext cx="394018" cy="1221723"/>
        </p:xfrm>
        <a:graphic>
          <a:graphicData uri="http://schemas.openxmlformats.org/drawingml/2006/table">
            <a:tbl>
              <a:tblPr bandRow="1">
                <a:tableStyleId>{073A0DAA-6AF3-43AB-8588-CEC1D06C72B9}</a:tableStyleId>
              </a:tblPr>
              <a:tblGrid>
                <a:gridCol w="394018">
                  <a:extLst>
                    <a:ext uri="{9D8B030D-6E8A-4147-A177-3AD203B41FA5}">
                      <a16:colId xmlns:a16="http://schemas.microsoft.com/office/drawing/2014/main" val="1600365027"/>
                    </a:ext>
                  </a:extLst>
                </a:gridCol>
              </a:tblGrid>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3908949050"/>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1850471573"/>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975354633"/>
                  </a:ext>
                </a:extLst>
              </a:tr>
            </a:tbl>
          </a:graphicData>
        </a:graphic>
      </p:graphicFrame>
      <p:sp>
        <p:nvSpPr>
          <p:cNvPr id="58" name="Rectangle: Rounded Corners 57">
            <a:extLst>
              <a:ext uri="{FF2B5EF4-FFF2-40B4-BE49-F238E27FC236}">
                <a16:creationId xmlns:a16="http://schemas.microsoft.com/office/drawing/2014/main" id="{F271812A-2D28-41E7-9325-4B55653142BB}"/>
              </a:ext>
            </a:extLst>
          </p:cNvPr>
          <p:cNvSpPr/>
          <p:nvPr/>
        </p:nvSpPr>
        <p:spPr>
          <a:xfrm>
            <a:off x="4103501" y="5138222"/>
            <a:ext cx="382125" cy="3077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B0C2A171-859E-4852-9260-524CC8F7C72D}"/>
              </a:ext>
            </a:extLst>
          </p:cNvPr>
          <p:cNvSpPr/>
          <p:nvPr/>
        </p:nvSpPr>
        <p:spPr>
          <a:xfrm>
            <a:off x="4103501" y="2549460"/>
            <a:ext cx="399263" cy="1631778"/>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Arrow: Left 37">
            <a:extLst>
              <a:ext uri="{FF2B5EF4-FFF2-40B4-BE49-F238E27FC236}">
                <a16:creationId xmlns:a16="http://schemas.microsoft.com/office/drawing/2014/main" id="{C30E5AAE-E740-4804-8738-C55F1557F592}"/>
              </a:ext>
            </a:extLst>
          </p:cNvPr>
          <p:cNvSpPr/>
          <p:nvPr/>
        </p:nvSpPr>
        <p:spPr>
          <a:xfrm>
            <a:off x="4511707" y="4712679"/>
            <a:ext cx="249873" cy="30777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Rectangle 38">
            <a:extLst>
              <a:ext uri="{FF2B5EF4-FFF2-40B4-BE49-F238E27FC236}">
                <a16:creationId xmlns:a16="http://schemas.microsoft.com/office/drawing/2014/main" id="{CC82AF9E-FB0D-429D-9438-ABE698C4ABD9}"/>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grpSp>
        <p:nvGrpSpPr>
          <p:cNvPr id="40" name="Group 39">
            <a:extLst>
              <a:ext uri="{FF2B5EF4-FFF2-40B4-BE49-F238E27FC236}">
                <a16:creationId xmlns:a16="http://schemas.microsoft.com/office/drawing/2014/main" id="{B637060D-064B-4957-B0C4-588BB2F3FFFD}"/>
              </a:ext>
            </a:extLst>
          </p:cNvPr>
          <p:cNvGrpSpPr/>
          <p:nvPr/>
        </p:nvGrpSpPr>
        <p:grpSpPr>
          <a:xfrm>
            <a:off x="770611" y="1658461"/>
            <a:ext cx="7961406" cy="417757"/>
            <a:chOff x="770611" y="1658461"/>
            <a:chExt cx="7961406" cy="417757"/>
          </a:xfrm>
        </p:grpSpPr>
        <p:sp>
          <p:nvSpPr>
            <p:cNvPr id="41" name="Freeform 51">
              <a:extLst>
                <a:ext uri="{FF2B5EF4-FFF2-40B4-BE49-F238E27FC236}">
                  <a16:creationId xmlns:a16="http://schemas.microsoft.com/office/drawing/2014/main" id="{1841236E-EAC7-49EE-B25B-227D6A304405}"/>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42" name="Text Box 61">
                  <a:extLst>
                    <a:ext uri="{FF2B5EF4-FFF2-40B4-BE49-F238E27FC236}">
                      <a16:creationId xmlns:a16="http://schemas.microsoft.com/office/drawing/2014/main" id="{6EDB80CC-1A82-425D-8741-38D9A194C2A3}"/>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42" name="Text Box 61">
                  <a:extLst>
                    <a:ext uri="{FF2B5EF4-FFF2-40B4-BE49-F238E27FC236}">
                      <a16:creationId xmlns:a16="http://schemas.microsoft.com/office/drawing/2014/main" id="{6EDB80CC-1A82-425D-8741-38D9A194C2A3}"/>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9"/>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5" name="Slide Number Placeholder 14">
            <a:extLst>
              <a:ext uri="{FF2B5EF4-FFF2-40B4-BE49-F238E27FC236}">
                <a16:creationId xmlns:a16="http://schemas.microsoft.com/office/drawing/2014/main" id="{618D85AB-4595-4711-AC8B-D690806FFFBA}"/>
              </a:ext>
            </a:extLst>
          </p:cNvPr>
          <p:cNvSpPr>
            <a:spLocks noGrp="1"/>
          </p:cNvSpPr>
          <p:nvPr>
            <p:ph type="sldNum" sz="quarter" idx="12"/>
          </p:nvPr>
        </p:nvSpPr>
        <p:spPr/>
        <p:txBody>
          <a:bodyPr/>
          <a:lstStyle/>
          <a:p>
            <a:fld id="{25711CE1-5A3A-4555-AFFF-2018F0E14892}" type="slidenum">
              <a:rPr lang="zh-CN" altLang="en-US" smtClean="0"/>
              <a:pPr/>
              <a:t>41</a:t>
            </a:fld>
            <a:r>
              <a:rPr lang="en-US" altLang="zh-CN"/>
              <a:t>/51</a:t>
            </a:r>
            <a:endParaRPr lang="zh-CN" altLang="en-US"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69DCC30-1139-4078-8095-B3427BA40B01}"/>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45" name="TextBox 44">
                <a:extLst>
                  <a:ext uri="{FF2B5EF4-FFF2-40B4-BE49-F238E27FC236}">
                    <a16:creationId xmlns:a16="http://schemas.microsoft.com/office/drawing/2014/main" id="{469DCC30-1139-4078-8095-B3427BA40B01}"/>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630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anim calcmode="lin" valueType="num">
                                      <p:cBhvr>
                                        <p:cTn id="18" dur="1000" fill="hold"/>
                                        <p:tgtEl>
                                          <p:spTgt spid="52"/>
                                        </p:tgtEl>
                                        <p:attrNameLst>
                                          <p:attrName>ppt_x</p:attrName>
                                        </p:attrNameLst>
                                      </p:cBhvr>
                                      <p:tavLst>
                                        <p:tav tm="0">
                                          <p:val>
                                            <p:strVal val="#ppt_x"/>
                                          </p:val>
                                        </p:tav>
                                        <p:tav tm="100000">
                                          <p:val>
                                            <p:strVal val="#ppt_x"/>
                                          </p:val>
                                        </p:tav>
                                      </p:tavLst>
                                    </p:anim>
                                    <p:anim calcmode="lin" valueType="num">
                                      <p:cBhvr>
                                        <p:cTn id="19" dur="1000" fill="hold"/>
                                        <p:tgtEl>
                                          <p:spTgt spid="5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4.44444E-6 -7.40741E-7 L 0.00244 0.06111 " pathEditMode="relative" rAng="0" ptsTypes="AA">
                                      <p:cBhvr>
                                        <p:cTn id="32" dur="2000" fill="hold"/>
                                        <p:tgtEl>
                                          <p:spTgt spid="38"/>
                                        </p:tgtEl>
                                        <p:attrNameLst>
                                          <p:attrName>ppt_x</p:attrName>
                                          <p:attrName>ppt_y</p:attrName>
                                        </p:attrNameLst>
                                      </p:cBhvr>
                                      <p:rCtr x="122" y="3056"/>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animBg="1"/>
      <p:bldP spid="58" grpId="0" animBg="1"/>
      <p:bldP spid="38" grpId="0" animBg="1"/>
      <p:bldP spid="38" grpId="1" animBg="1"/>
      <p:bldP spid="38"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FE74EDEA-2C06-4504-9EE1-77691F7B7080}"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extLst>
                  <p:ext uri="{D42A27DB-BD31-4B8C-83A1-F6EECF244321}">
                    <p14:modId xmlns:p14="http://schemas.microsoft.com/office/powerpoint/2010/main" val="2042617496"/>
                  </p:ext>
                </p:extLst>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extLst>
                  <p:ext uri="{D42A27DB-BD31-4B8C-83A1-F6EECF244321}">
                    <p14:modId xmlns:p14="http://schemas.microsoft.com/office/powerpoint/2010/main" val="2042617496"/>
                  </p:ext>
                </p:extLst>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1515"/>
                          </a:stretch>
                        </a:blipFill>
                      </a:tcPr>
                    </a:tc>
                    <a:tc>
                      <a:txBody>
                        <a:bodyPr/>
                        <a:lstStyle/>
                        <a:p>
                          <a:endParaRPr lang="zh-CN"/>
                        </a:p>
                      </a:txBody>
                      <a:tcPr>
                        <a:blipFill>
                          <a:blip r:embed="rId5"/>
                          <a:stretch>
                            <a:fillRect l="-100000" t="-1515" r="-200000" b="-1515"/>
                          </a:stretch>
                        </a:blipFill>
                      </a:tcPr>
                    </a:tc>
                    <a:tc>
                      <a:txBody>
                        <a:bodyPr/>
                        <a:lstStyle/>
                        <a:p>
                          <a:endParaRPr lang="zh-CN"/>
                        </a:p>
                      </a:txBody>
                      <a:tcPr>
                        <a:blipFill>
                          <a:blip r:embed="rId5"/>
                          <a:stretch>
                            <a:fillRect l="-203077" t="-1515" r="-103077" b="-1515"/>
                          </a:stretch>
                        </a:blipFill>
                      </a:tcPr>
                    </a:tc>
                    <a:tc>
                      <a:txBody>
                        <a:bodyPr/>
                        <a:lstStyle/>
                        <a:p>
                          <a:endParaRPr lang="zh-CN"/>
                        </a:p>
                      </a:txBody>
                      <a:tcPr>
                        <a:blipFill>
                          <a:blip r:embed="rId5"/>
                          <a:stretch>
                            <a:fillRect l="-298485" t="-1515" r="-1515" b="-151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28650" y="281018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1888030066"/>
                  </p:ext>
                </p:extLst>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1888030066"/>
                  </p:ext>
                </p:extLst>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2585719870"/>
                  </p:ext>
                </p:extLst>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2585719870"/>
                  </p:ext>
                </p:extLst>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87" t="-1493" r="-107937" b="-323881"/>
                          </a:stretch>
                        </a:blipFill>
                      </a:tcPr>
                    </a:tc>
                    <a:tc>
                      <a:txBody>
                        <a:bodyPr/>
                        <a:lstStyle/>
                        <a:p>
                          <a:endParaRPr lang="zh-CN"/>
                        </a:p>
                      </a:txBody>
                      <a:tcPr>
                        <a:blipFill>
                          <a:blip r:embed="rId8"/>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48" name="Right Triangle 47">
            <a:extLst>
              <a:ext uri="{FF2B5EF4-FFF2-40B4-BE49-F238E27FC236}">
                <a16:creationId xmlns:a16="http://schemas.microsoft.com/office/drawing/2014/main" id="{FFDE032A-6D6F-4F03-B9DA-F67EEBEB4962}"/>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a:extLst>
              <a:ext uri="{FF2B5EF4-FFF2-40B4-BE49-F238E27FC236}">
                <a16:creationId xmlns:a16="http://schemas.microsoft.com/office/drawing/2014/main" id="{CEE80F93-316D-41C1-8B27-8C64382F4EFA}"/>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52" name="Rectangle: Rounded Corners 51">
            <a:extLst>
              <a:ext uri="{FF2B5EF4-FFF2-40B4-BE49-F238E27FC236}">
                <a16:creationId xmlns:a16="http://schemas.microsoft.com/office/drawing/2014/main" id="{CA01EA37-F111-4461-A919-717F129C6D2B}"/>
              </a:ext>
            </a:extLst>
          </p:cNvPr>
          <p:cNvSpPr/>
          <p:nvPr/>
        </p:nvSpPr>
        <p:spPr>
          <a:xfrm>
            <a:off x="3643762" y="2967261"/>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Rounded Corners 52">
            <a:extLst>
              <a:ext uri="{FF2B5EF4-FFF2-40B4-BE49-F238E27FC236}">
                <a16:creationId xmlns:a16="http://schemas.microsoft.com/office/drawing/2014/main" id="{786A5BA4-BCB2-4F8E-9B5F-CABDF5E270C7}"/>
              </a:ext>
            </a:extLst>
          </p:cNvPr>
          <p:cNvSpPr/>
          <p:nvPr/>
        </p:nvSpPr>
        <p:spPr>
          <a:xfrm>
            <a:off x="4530474" y="2979375"/>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AutoShape 21">
            <a:extLst>
              <a:ext uri="{FF2B5EF4-FFF2-40B4-BE49-F238E27FC236}">
                <a16:creationId xmlns:a16="http://schemas.microsoft.com/office/drawing/2014/main" id="{56B524A5-F8ED-4708-BE8D-6844C5960ED3}"/>
              </a:ext>
            </a:extLst>
          </p:cNvPr>
          <p:cNvSpPr>
            <a:spLocks noChangeArrowheads="1"/>
          </p:cNvSpPr>
          <p:nvPr/>
        </p:nvSpPr>
        <p:spPr bwMode="gray">
          <a:xfrm>
            <a:off x="3573015" y="4230813"/>
            <a:ext cx="1352053" cy="402502"/>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t>bitwise&amp;</a:t>
            </a:r>
          </a:p>
        </p:txBody>
      </p:sp>
      <p:graphicFrame>
        <p:nvGraphicFramePr>
          <p:cNvPr id="56" name="Table 55">
            <a:extLst>
              <a:ext uri="{FF2B5EF4-FFF2-40B4-BE49-F238E27FC236}">
                <a16:creationId xmlns:a16="http://schemas.microsoft.com/office/drawing/2014/main" id="{25540C1B-60C2-4EEC-9B0B-B8D71E3D9221}"/>
              </a:ext>
            </a:extLst>
          </p:cNvPr>
          <p:cNvGraphicFramePr>
            <a:graphicFrameLocks noGrp="1"/>
          </p:cNvGraphicFramePr>
          <p:nvPr/>
        </p:nvGraphicFramePr>
        <p:xfrm>
          <a:off x="4091790" y="4674271"/>
          <a:ext cx="394018" cy="1221723"/>
        </p:xfrm>
        <a:graphic>
          <a:graphicData uri="http://schemas.openxmlformats.org/drawingml/2006/table">
            <a:tbl>
              <a:tblPr bandRow="1">
                <a:tableStyleId>{073A0DAA-6AF3-43AB-8588-CEC1D06C72B9}</a:tableStyleId>
              </a:tblPr>
              <a:tblGrid>
                <a:gridCol w="394018">
                  <a:extLst>
                    <a:ext uri="{9D8B030D-6E8A-4147-A177-3AD203B41FA5}">
                      <a16:colId xmlns:a16="http://schemas.microsoft.com/office/drawing/2014/main" val="1600365027"/>
                    </a:ext>
                  </a:extLst>
                </a:gridCol>
              </a:tblGrid>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3908949050"/>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1850471573"/>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975354633"/>
                  </a:ext>
                </a:extLst>
              </a:tr>
            </a:tbl>
          </a:graphicData>
        </a:graphic>
      </p:graphicFrame>
      <p:sp>
        <p:nvSpPr>
          <p:cNvPr id="58" name="Rectangle: Rounded Corners 57">
            <a:extLst>
              <a:ext uri="{FF2B5EF4-FFF2-40B4-BE49-F238E27FC236}">
                <a16:creationId xmlns:a16="http://schemas.microsoft.com/office/drawing/2014/main" id="{F271812A-2D28-41E7-9325-4B55653142BB}"/>
              </a:ext>
            </a:extLst>
          </p:cNvPr>
          <p:cNvSpPr/>
          <p:nvPr/>
        </p:nvSpPr>
        <p:spPr>
          <a:xfrm>
            <a:off x="4103501" y="5138222"/>
            <a:ext cx="382125" cy="3077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B0C2A171-859E-4852-9260-524CC8F7C72D}"/>
              </a:ext>
            </a:extLst>
          </p:cNvPr>
          <p:cNvSpPr/>
          <p:nvPr/>
        </p:nvSpPr>
        <p:spPr>
          <a:xfrm>
            <a:off x="4103501" y="2549460"/>
            <a:ext cx="399263" cy="1631778"/>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Rectangle 38">
            <a:extLst>
              <a:ext uri="{FF2B5EF4-FFF2-40B4-BE49-F238E27FC236}">
                <a16:creationId xmlns:a16="http://schemas.microsoft.com/office/drawing/2014/main" id="{166DAA45-1F70-4CB3-8442-B15049B17D63}"/>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grpSp>
        <p:nvGrpSpPr>
          <p:cNvPr id="40" name="Group 39">
            <a:extLst>
              <a:ext uri="{FF2B5EF4-FFF2-40B4-BE49-F238E27FC236}">
                <a16:creationId xmlns:a16="http://schemas.microsoft.com/office/drawing/2014/main" id="{2B1ED990-436E-40E6-AC7E-453F4B5F224C}"/>
              </a:ext>
            </a:extLst>
          </p:cNvPr>
          <p:cNvGrpSpPr/>
          <p:nvPr/>
        </p:nvGrpSpPr>
        <p:grpSpPr>
          <a:xfrm>
            <a:off x="770611" y="1658461"/>
            <a:ext cx="7961406" cy="417757"/>
            <a:chOff x="770611" y="1658461"/>
            <a:chExt cx="7961406" cy="417757"/>
          </a:xfrm>
        </p:grpSpPr>
        <p:sp>
          <p:nvSpPr>
            <p:cNvPr id="41" name="Freeform 51">
              <a:extLst>
                <a:ext uri="{FF2B5EF4-FFF2-40B4-BE49-F238E27FC236}">
                  <a16:creationId xmlns:a16="http://schemas.microsoft.com/office/drawing/2014/main" id="{3F3B5E96-77B2-46BC-B58A-05BD994537CE}"/>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42" name="Text Box 61">
                  <a:extLst>
                    <a:ext uri="{FF2B5EF4-FFF2-40B4-BE49-F238E27FC236}">
                      <a16:creationId xmlns:a16="http://schemas.microsoft.com/office/drawing/2014/main" id="{F4F8D1C1-B6E9-49B4-BC64-CB2EDFA5624A}"/>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42" name="Text Box 61">
                  <a:extLst>
                    <a:ext uri="{FF2B5EF4-FFF2-40B4-BE49-F238E27FC236}">
                      <a16:creationId xmlns:a16="http://schemas.microsoft.com/office/drawing/2014/main" id="{F4F8D1C1-B6E9-49B4-BC64-CB2EDFA5624A}"/>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9"/>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5" name="Slide Number Placeholder 14">
            <a:extLst>
              <a:ext uri="{FF2B5EF4-FFF2-40B4-BE49-F238E27FC236}">
                <a16:creationId xmlns:a16="http://schemas.microsoft.com/office/drawing/2014/main" id="{71C4A36A-9764-4DE4-9B57-039F746451F5}"/>
              </a:ext>
            </a:extLst>
          </p:cNvPr>
          <p:cNvSpPr>
            <a:spLocks noGrp="1"/>
          </p:cNvSpPr>
          <p:nvPr>
            <p:ph type="sldNum" sz="quarter" idx="12"/>
          </p:nvPr>
        </p:nvSpPr>
        <p:spPr/>
        <p:txBody>
          <a:bodyPr/>
          <a:lstStyle/>
          <a:p>
            <a:fld id="{25711CE1-5A3A-4555-AFFF-2018F0E14892}" type="slidenum">
              <a:rPr lang="zh-CN" altLang="en-US" smtClean="0"/>
              <a:pPr/>
              <a:t>42</a:t>
            </a:fld>
            <a:r>
              <a:rPr lang="en-US" altLang="zh-CN"/>
              <a:t>/51</a:t>
            </a:r>
            <a:endParaRPr lang="zh-CN" altLang="en-US"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8EFC602-5CFB-4438-969C-FCB768263C00}"/>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45" name="TextBox 44">
                <a:extLst>
                  <a:ext uri="{FF2B5EF4-FFF2-40B4-BE49-F238E27FC236}">
                    <a16:creationId xmlns:a16="http://schemas.microsoft.com/office/drawing/2014/main" id="{C8EFC602-5CFB-4438-969C-FCB768263C00}"/>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0915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48616AAE-92BD-455C-93DD-AB0CD9665D00}"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extLst>
                  <p:ext uri="{D42A27DB-BD31-4B8C-83A1-F6EECF244321}">
                    <p14:modId xmlns:p14="http://schemas.microsoft.com/office/powerpoint/2010/main" val="1632018362"/>
                  </p:ext>
                </p:extLst>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extLst>
                  <p:ext uri="{D42A27DB-BD31-4B8C-83A1-F6EECF244321}">
                    <p14:modId xmlns:p14="http://schemas.microsoft.com/office/powerpoint/2010/main" val="1632018362"/>
                  </p:ext>
                </p:extLst>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1515"/>
                          </a:stretch>
                        </a:blipFill>
                      </a:tcPr>
                    </a:tc>
                    <a:tc>
                      <a:txBody>
                        <a:bodyPr/>
                        <a:lstStyle/>
                        <a:p>
                          <a:endParaRPr lang="zh-CN"/>
                        </a:p>
                      </a:txBody>
                      <a:tcPr>
                        <a:blipFill>
                          <a:blip r:embed="rId5"/>
                          <a:stretch>
                            <a:fillRect l="-100000" t="-1515" r="-200000" b="-1515"/>
                          </a:stretch>
                        </a:blipFill>
                      </a:tcPr>
                    </a:tc>
                    <a:tc>
                      <a:txBody>
                        <a:bodyPr/>
                        <a:lstStyle/>
                        <a:p>
                          <a:endParaRPr lang="zh-CN"/>
                        </a:p>
                      </a:txBody>
                      <a:tcPr>
                        <a:blipFill>
                          <a:blip r:embed="rId5"/>
                          <a:stretch>
                            <a:fillRect l="-203077" t="-1515" r="-103077" b="-1515"/>
                          </a:stretch>
                        </a:blipFill>
                      </a:tcPr>
                    </a:tc>
                    <a:tc>
                      <a:txBody>
                        <a:bodyPr/>
                        <a:lstStyle/>
                        <a:p>
                          <a:endParaRPr lang="zh-CN"/>
                        </a:p>
                      </a:txBody>
                      <a:tcPr>
                        <a:blipFill>
                          <a:blip r:embed="rId5"/>
                          <a:stretch>
                            <a:fillRect l="-298485" t="-1515" r="-1515" b="-151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28650" y="281018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87" t="-1493" r="-107937" b="-323881"/>
                          </a:stretch>
                        </a:blipFill>
                      </a:tcPr>
                    </a:tc>
                    <a:tc>
                      <a:txBody>
                        <a:bodyPr/>
                        <a:lstStyle/>
                        <a:p>
                          <a:endParaRPr lang="zh-CN"/>
                        </a:p>
                      </a:txBody>
                      <a:tcPr>
                        <a:blipFill>
                          <a:blip r:embed="rId8"/>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48" name="Right Triangle 47">
            <a:extLst>
              <a:ext uri="{FF2B5EF4-FFF2-40B4-BE49-F238E27FC236}">
                <a16:creationId xmlns:a16="http://schemas.microsoft.com/office/drawing/2014/main" id="{FFDE032A-6D6F-4F03-B9DA-F67EEBEB4962}"/>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a:extLst>
              <a:ext uri="{FF2B5EF4-FFF2-40B4-BE49-F238E27FC236}">
                <a16:creationId xmlns:a16="http://schemas.microsoft.com/office/drawing/2014/main" id="{CEE80F93-316D-41C1-8B27-8C64382F4EFA}"/>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39" name="Rectangle 38">
            <a:extLst>
              <a:ext uri="{FF2B5EF4-FFF2-40B4-BE49-F238E27FC236}">
                <a16:creationId xmlns:a16="http://schemas.microsoft.com/office/drawing/2014/main" id="{B8BEA2B1-8CE3-4EAD-8A63-F735123D3CEB}"/>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grpSp>
        <p:nvGrpSpPr>
          <p:cNvPr id="40" name="Group 39">
            <a:extLst>
              <a:ext uri="{FF2B5EF4-FFF2-40B4-BE49-F238E27FC236}">
                <a16:creationId xmlns:a16="http://schemas.microsoft.com/office/drawing/2014/main" id="{9C48AEBD-F07F-447E-99A5-1BE0A902A861}"/>
              </a:ext>
            </a:extLst>
          </p:cNvPr>
          <p:cNvGrpSpPr/>
          <p:nvPr/>
        </p:nvGrpSpPr>
        <p:grpSpPr>
          <a:xfrm>
            <a:off x="770611" y="1658461"/>
            <a:ext cx="7961406" cy="417757"/>
            <a:chOff x="770611" y="1658461"/>
            <a:chExt cx="7961406" cy="417757"/>
          </a:xfrm>
        </p:grpSpPr>
        <p:sp>
          <p:nvSpPr>
            <p:cNvPr id="41" name="Freeform 51">
              <a:extLst>
                <a:ext uri="{FF2B5EF4-FFF2-40B4-BE49-F238E27FC236}">
                  <a16:creationId xmlns:a16="http://schemas.microsoft.com/office/drawing/2014/main" id="{E526CEBD-09EF-4BF2-A021-54CF39F225B1}"/>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42" name="Text Box 61">
                  <a:extLst>
                    <a:ext uri="{FF2B5EF4-FFF2-40B4-BE49-F238E27FC236}">
                      <a16:creationId xmlns:a16="http://schemas.microsoft.com/office/drawing/2014/main" id="{A59E0CF8-CA05-4BA1-80ED-A20BCEAA32E3}"/>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42" name="Text Box 61">
                  <a:extLst>
                    <a:ext uri="{FF2B5EF4-FFF2-40B4-BE49-F238E27FC236}">
                      <a16:creationId xmlns:a16="http://schemas.microsoft.com/office/drawing/2014/main" id="{A59E0CF8-CA05-4BA1-80ED-A20BCEAA32E3}"/>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9"/>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2" name="Slide Number Placeholder 11">
            <a:extLst>
              <a:ext uri="{FF2B5EF4-FFF2-40B4-BE49-F238E27FC236}">
                <a16:creationId xmlns:a16="http://schemas.microsoft.com/office/drawing/2014/main" id="{7864BBBC-30F2-431F-A6CC-5533D113CF93}"/>
              </a:ext>
            </a:extLst>
          </p:cNvPr>
          <p:cNvSpPr>
            <a:spLocks noGrp="1"/>
          </p:cNvSpPr>
          <p:nvPr>
            <p:ph type="sldNum" sz="quarter" idx="12"/>
          </p:nvPr>
        </p:nvSpPr>
        <p:spPr/>
        <p:txBody>
          <a:bodyPr/>
          <a:lstStyle/>
          <a:p>
            <a:fld id="{25711CE1-5A3A-4555-AFFF-2018F0E14892}" type="slidenum">
              <a:rPr lang="zh-CN" altLang="en-US" smtClean="0"/>
              <a:pPr/>
              <a:t>43</a:t>
            </a:fld>
            <a:r>
              <a:rPr lang="en-US" altLang="zh-CN"/>
              <a:t>/51</a:t>
            </a:r>
            <a:endParaRPr lang="zh-CN" alt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74682B-B33C-4112-8E21-B56E6201D0C9}"/>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34" name="TextBox 33">
                <a:extLst>
                  <a:ext uri="{FF2B5EF4-FFF2-40B4-BE49-F238E27FC236}">
                    <a16:creationId xmlns:a16="http://schemas.microsoft.com/office/drawing/2014/main" id="{8174682B-B33C-4112-8E21-B56E6201D0C9}"/>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974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78875B5C-8713-4863-831A-6F50594C2D0D}"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3507645875"/>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3507645875"/>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1515"/>
                          </a:stretch>
                        </a:blipFill>
                      </a:tcPr>
                    </a:tc>
                    <a:tc>
                      <a:txBody>
                        <a:bodyPr/>
                        <a:lstStyle/>
                        <a:p>
                          <a:endParaRPr lang="zh-CN"/>
                        </a:p>
                      </a:txBody>
                      <a:tcPr>
                        <a:blipFill>
                          <a:blip r:embed="rId5"/>
                          <a:stretch>
                            <a:fillRect l="-100000" t="-1515" r="-200000" b="-1515"/>
                          </a:stretch>
                        </a:blipFill>
                      </a:tcPr>
                    </a:tc>
                    <a:tc>
                      <a:txBody>
                        <a:bodyPr/>
                        <a:lstStyle/>
                        <a:p>
                          <a:endParaRPr lang="zh-CN"/>
                        </a:p>
                      </a:txBody>
                      <a:tcPr>
                        <a:blipFill>
                          <a:blip r:embed="rId5"/>
                          <a:stretch>
                            <a:fillRect l="-203077" t="-1515" r="-103077" b="-1515"/>
                          </a:stretch>
                        </a:blipFill>
                      </a:tcPr>
                    </a:tc>
                    <a:tc>
                      <a:txBody>
                        <a:bodyPr/>
                        <a:lstStyle/>
                        <a:p>
                          <a:endParaRPr lang="zh-CN"/>
                        </a:p>
                      </a:txBody>
                      <a:tcPr>
                        <a:blipFill>
                          <a:blip r:embed="rId5"/>
                          <a:stretch>
                            <a:fillRect l="-298485" t="-1515" r="-1515" b="-151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28650" y="327240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2003205837"/>
                  </p:ext>
                </p:extLst>
              </p:nvPr>
            </p:nvGraphicFramePr>
            <p:xfrm>
              <a:off x="528163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2003205837"/>
                  </p:ext>
                </p:extLst>
              </p:nvPr>
            </p:nvGraphicFramePr>
            <p:xfrm>
              <a:off x="528163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2280221419"/>
                  </p:ext>
                </p:extLst>
              </p:nvPr>
            </p:nvGraphicFramePr>
            <p:xfrm>
              <a:off x="580874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2280221419"/>
                  </p:ext>
                </p:extLst>
              </p:nvPr>
            </p:nvGraphicFramePr>
            <p:xfrm>
              <a:off x="580874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63" t="-1493" r="-104688" b="-323881"/>
                          </a:stretch>
                        </a:blipFill>
                      </a:tcPr>
                    </a:tc>
                    <a:tc>
                      <a:txBody>
                        <a:bodyPr/>
                        <a:lstStyle/>
                        <a:p>
                          <a:endParaRPr lang="zh-CN"/>
                        </a:p>
                      </a:txBody>
                      <a:tcPr>
                        <a:blipFill>
                          <a:blip r:embed="rId8"/>
                          <a:stretch>
                            <a:fillRect l="-103175" t="-1493" r="-6349"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48" name="Right Triangle 47">
            <a:extLst>
              <a:ext uri="{FF2B5EF4-FFF2-40B4-BE49-F238E27FC236}">
                <a16:creationId xmlns:a16="http://schemas.microsoft.com/office/drawing/2014/main" id="{FFDE032A-6D6F-4F03-B9DA-F67EEBEB4962}"/>
              </a:ext>
            </a:extLst>
          </p:cNvPr>
          <p:cNvSpPr/>
          <p:nvPr/>
        </p:nvSpPr>
        <p:spPr>
          <a:xfrm>
            <a:off x="581800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a:extLst>
              <a:ext uri="{FF2B5EF4-FFF2-40B4-BE49-F238E27FC236}">
                <a16:creationId xmlns:a16="http://schemas.microsoft.com/office/drawing/2014/main" id="{CEE80F93-316D-41C1-8B27-8C64382F4EFA}"/>
              </a:ext>
            </a:extLst>
          </p:cNvPr>
          <p:cNvSpPr txBox="1"/>
          <p:nvPr/>
        </p:nvSpPr>
        <p:spPr>
          <a:xfrm>
            <a:off x="5663658"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55" name="AutoShape 21">
            <a:extLst>
              <a:ext uri="{FF2B5EF4-FFF2-40B4-BE49-F238E27FC236}">
                <a16:creationId xmlns:a16="http://schemas.microsoft.com/office/drawing/2014/main" id="{56B524A5-F8ED-4708-BE8D-6844C5960ED3}"/>
              </a:ext>
            </a:extLst>
          </p:cNvPr>
          <p:cNvSpPr>
            <a:spLocks noChangeArrowheads="1"/>
          </p:cNvSpPr>
          <p:nvPr/>
        </p:nvSpPr>
        <p:spPr bwMode="gray">
          <a:xfrm>
            <a:off x="5251076" y="4230813"/>
            <a:ext cx="998984" cy="402502"/>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t>bitwise&amp;</a:t>
            </a:r>
          </a:p>
        </p:txBody>
      </p:sp>
      <p:graphicFrame>
        <p:nvGraphicFramePr>
          <p:cNvPr id="56" name="Table 55">
            <a:extLst>
              <a:ext uri="{FF2B5EF4-FFF2-40B4-BE49-F238E27FC236}">
                <a16:creationId xmlns:a16="http://schemas.microsoft.com/office/drawing/2014/main" id="{25540C1B-60C2-4EEC-9B0B-B8D71E3D9221}"/>
              </a:ext>
            </a:extLst>
          </p:cNvPr>
          <p:cNvGraphicFramePr>
            <a:graphicFrameLocks noGrp="1"/>
          </p:cNvGraphicFramePr>
          <p:nvPr>
            <p:extLst>
              <p:ext uri="{D42A27DB-BD31-4B8C-83A1-F6EECF244321}">
                <p14:modId xmlns:p14="http://schemas.microsoft.com/office/powerpoint/2010/main" val="1282493364"/>
              </p:ext>
            </p:extLst>
          </p:nvPr>
        </p:nvGraphicFramePr>
        <p:xfrm>
          <a:off x="5553559" y="4692833"/>
          <a:ext cx="394018" cy="1221723"/>
        </p:xfrm>
        <a:graphic>
          <a:graphicData uri="http://schemas.openxmlformats.org/drawingml/2006/table">
            <a:tbl>
              <a:tblPr bandRow="1">
                <a:tableStyleId>{073A0DAA-6AF3-43AB-8588-CEC1D06C72B9}</a:tableStyleId>
              </a:tblPr>
              <a:tblGrid>
                <a:gridCol w="394018">
                  <a:extLst>
                    <a:ext uri="{9D8B030D-6E8A-4147-A177-3AD203B41FA5}">
                      <a16:colId xmlns:a16="http://schemas.microsoft.com/office/drawing/2014/main" val="1600365027"/>
                    </a:ext>
                  </a:extLst>
                </a:gridCol>
              </a:tblGrid>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3908949050"/>
                  </a:ext>
                </a:extLst>
              </a:tr>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1850471573"/>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975354633"/>
                  </a:ext>
                </a:extLst>
              </a:tr>
            </a:tbl>
          </a:graphicData>
        </a:graphic>
      </p:graphicFrame>
      <p:sp>
        <p:nvSpPr>
          <p:cNvPr id="39" name="Rectangle: Rounded Corners 38">
            <a:extLst>
              <a:ext uri="{FF2B5EF4-FFF2-40B4-BE49-F238E27FC236}">
                <a16:creationId xmlns:a16="http://schemas.microsoft.com/office/drawing/2014/main" id="{59F974B5-641B-419F-B3DE-F332C588FAB4}"/>
              </a:ext>
            </a:extLst>
          </p:cNvPr>
          <p:cNvSpPr/>
          <p:nvPr/>
        </p:nvSpPr>
        <p:spPr>
          <a:xfrm>
            <a:off x="5321822" y="2967261"/>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Rounded Corners 39">
            <a:extLst>
              <a:ext uri="{FF2B5EF4-FFF2-40B4-BE49-F238E27FC236}">
                <a16:creationId xmlns:a16="http://schemas.microsoft.com/office/drawing/2014/main" id="{EFE08908-B880-450A-A3A5-316EF75779B5}"/>
              </a:ext>
            </a:extLst>
          </p:cNvPr>
          <p:cNvSpPr/>
          <p:nvPr/>
        </p:nvSpPr>
        <p:spPr>
          <a:xfrm>
            <a:off x="5825910" y="2978987"/>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Arrow: Left 40">
            <a:extLst>
              <a:ext uri="{FF2B5EF4-FFF2-40B4-BE49-F238E27FC236}">
                <a16:creationId xmlns:a16="http://schemas.microsoft.com/office/drawing/2014/main" id="{31FD6DE7-7CB3-4B7A-B429-40EC3A1592E2}"/>
              </a:ext>
            </a:extLst>
          </p:cNvPr>
          <p:cNvSpPr/>
          <p:nvPr/>
        </p:nvSpPr>
        <p:spPr>
          <a:xfrm>
            <a:off x="6026293" y="4714340"/>
            <a:ext cx="249873" cy="30777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B44790B0-FB8E-4AFC-AA46-27DDF52914DA}"/>
              </a:ext>
            </a:extLst>
          </p:cNvPr>
          <p:cNvSpPr/>
          <p:nvPr/>
        </p:nvSpPr>
        <p:spPr>
          <a:xfrm>
            <a:off x="5560500" y="5570295"/>
            <a:ext cx="382125" cy="3077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Rectangle 44">
            <a:extLst>
              <a:ext uri="{FF2B5EF4-FFF2-40B4-BE49-F238E27FC236}">
                <a16:creationId xmlns:a16="http://schemas.microsoft.com/office/drawing/2014/main" id="{76B64EE9-D995-4523-A3AD-BE77BE186D5E}"/>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mc:AlternateContent xmlns:mc="http://schemas.openxmlformats.org/markup-compatibility/2006" xmlns:a14="http://schemas.microsoft.com/office/drawing/2010/main">
        <mc:Choice Requires="a14">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9"/>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10"/>
                          <a:stretch>
                            <a:fillRect l="-1587" t="-1493" r="-107937" b="-323881"/>
                          </a:stretch>
                        </a:blipFill>
                      </a:tcPr>
                    </a:tc>
                    <a:tc>
                      <a:txBody>
                        <a:bodyPr/>
                        <a:lstStyle/>
                        <a:p>
                          <a:endParaRPr lang="zh-CN"/>
                        </a:p>
                      </a:txBody>
                      <a:tcPr>
                        <a:blipFill>
                          <a:blip r:embed="rId10"/>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1" name="Right Triangle 50">
            <a:extLst>
              <a:ext uri="{FF2B5EF4-FFF2-40B4-BE49-F238E27FC236}">
                <a16:creationId xmlns:a16="http://schemas.microsoft.com/office/drawing/2014/main" id="{D5552BD8-092C-4C3B-B4E9-C4AB6CD2EBF3}"/>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a:extLst>
              <a:ext uri="{FF2B5EF4-FFF2-40B4-BE49-F238E27FC236}">
                <a16:creationId xmlns:a16="http://schemas.microsoft.com/office/drawing/2014/main" id="{E845A04C-1925-48EA-B6E3-C80D8D794611}"/>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60" name="Rectangle 59">
            <a:extLst>
              <a:ext uri="{FF2B5EF4-FFF2-40B4-BE49-F238E27FC236}">
                <a16:creationId xmlns:a16="http://schemas.microsoft.com/office/drawing/2014/main" id="{D36A7B5B-736D-4053-BC08-8E80A6435ED5}"/>
              </a:ext>
            </a:extLst>
          </p:cNvPr>
          <p:cNvSpPr/>
          <p:nvPr/>
        </p:nvSpPr>
        <p:spPr>
          <a:xfrm>
            <a:off x="3596504" y="2121237"/>
            <a:ext cx="1520521" cy="2060001"/>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118925A8-07F9-43E0-8418-6462E7A406D9}"/>
              </a:ext>
            </a:extLst>
          </p:cNvPr>
          <p:cNvGrpSpPr/>
          <p:nvPr/>
        </p:nvGrpSpPr>
        <p:grpSpPr>
          <a:xfrm>
            <a:off x="770611" y="1658461"/>
            <a:ext cx="7961406" cy="417757"/>
            <a:chOff x="770611" y="1658461"/>
            <a:chExt cx="7961406" cy="417757"/>
          </a:xfrm>
        </p:grpSpPr>
        <p:sp>
          <p:nvSpPr>
            <p:cNvPr id="62" name="Freeform 51">
              <a:extLst>
                <a:ext uri="{FF2B5EF4-FFF2-40B4-BE49-F238E27FC236}">
                  <a16:creationId xmlns:a16="http://schemas.microsoft.com/office/drawing/2014/main" id="{6CD020AF-F736-4CE1-A2D3-165D6690800B}"/>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63" name="Text Box 61">
                  <a:extLst>
                    <a:ext uri="{FF2B5EF4-FFF2-40B4-BE49-F238E27FC236}">
                      <a16:creationId xmlns:a16="http://schemas.microsoft.com/office/drawing/2014/main" id="{D2EDA53A-836A-47EC-A1A3-19ABB024C66C}"/>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63" name="Text Box 61">
                  <a:extLst>
                    <a:ext uri="{FF2B5EF4-FFF2-40B4-BE49-F238E27FC236}">
                      <a16:creationId xmlns:a16="http://schemas.microsoft.com/office/drawing/2014/main" id="{D2EDA53A-836A-47EC-A1A3-19ABB024C66C}"/>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11"/>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2" name="Slide Number Placeholder 11">
            <a:extLst>
              <a:ext uri="{FF2B5EF4-FFF2-40B4-BE49-F238E27FC236}">
                <a16:creationId xmlns:a16="http://schemas.microsoft.com/office/drawing/2014/main" id="{01689686-DF15-4120-A209-7D6C56097973}"/>
              </a:ext>
            </a:extLst>
          </p:cNvPr>
          <p:cNvSpPr>
            <a:spLocks noGrp="1"/>
          </p:cNvSpPr>
          <p:nvPr>
            <p:ph type="sldNum" sz="quarter" idx="12"/>
          </p:nvPr>
        </p:nvSpPr>
        <p:spPr/>
        <p:txBody>
          <a:bodyPr/>
          <a:lstStyle/>
          <a:p>
            <a:fld id="{25711CE1-5A3A-4555-AFFF-2018F0E14892}" type="slidenum">
              <a:rPr lang="zh-CN" altLang="en-US" smtClean="0"/>
              <a:pPr/>
              <a:t>44</a:t>
            </a:fld>
            <a:r>
              <a:rPr lang="en-US" altLang="zh-CN"/>
              <a:t>/51</a:t>
            </a:r>
            <a:endParaRPr lang="zh-CN" alt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10EFEE3-7D81-49C7-978D-70ABC140CB83}"/>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52" name="TextBox 51">
                <a:extLst>
                  <a:ext uri="{FF2B5EF4-FFF2-40B4-BE49-F238E27FC236}">
                    <a16:creationId xmlns:a16="http://schemas.microsoft.com/office/drawing/2014/main" id="{A10EFEE3-7D81-49C7-978D-70ABC140CB83}"/>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46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ppt_x"/>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ppt_x"/>
                                          </p:val>
                                        </p:tav>
                                        <p:tav tm="100000">
                                          <p:val>
                                            <p:strVal val="#ppt_x"/>
                                          </p:val>
                                        </p:tav>
                                      </p:tavLst>
                                    </p:anim>
                                    <p:anim calcmode="lin" valueType="num">
                                      <p:cBhvr additive="base">
                                        <p:cTn id="29" dur="500" fill="hold"/>
                                        <p:tgtEl>
                                          <p:spTgt spid="3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ppt_x"/>
                                          </p:val>
                                        </p:tav>
                                        <p:tav tm="100000">
                                          <p:val>
                                            <p:strVal val="#ppt_x"/>
                                          </p:val>
                                        </p:tav>
                                      </p:tavLst>
                                    </p:anim>
                                    <p:anim calcmode="lin" valueType="num">
                                      <p:cBhvr additive="base">
                                        <p:cTn id="33" dur="500" fill="hold"/>
                                        <p:tgtEl>
                                          <p:spTgt spid="55"/>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 calcmode="lin" valueType="num">
                                      <p:cBhvr additive="base">
                                        <p:cTn id="36" dur="500" fill="hold"/>
                                        <p:tgtEl>
                                          <p:spTgt spid="56"/>
                                        </p:tgtEl>
                                        <p:attrNameLst>
                                          <p:attrName>ppt_x</p:attrName>
                                        </p:attrNameLst>
                                      </p:cBhvr>
                                      <p:tavLst>
                                        <p:tav tm="0">
                                          <p:val>
                                            <p:strVal val="#ppt_x"/>
                                          </p:val>
                                        </p:tav>
                                        <p:tav tm="100000">
                                          <p:val>
                                            <p:strVal val="#ppt_x"/>
                                          </p:val>
                                        </p:tav>
                                      </p:tavLst>
                                    </p:anim>
                                    <p:anim calcmode="lin" valueType="num">
                                      <p:cBhvr additive="base">
                                        <p:cTn id="37"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1" nodeType="clickEffect">
                                  <p:stCondLst>
                                    <p:cond delay="0"/>
                                  </p:stCondLst>
                                  <p:childTnLst>
                                    <p:animMotion origin="layout" path="M 5.55556E-7 -3.7037E-6 L 5.55556E-7 0.11922 " pathEditMode="relative" rAng="0" ptsTypes="AA">
                                      <p:cBhvr>
                                        <p:cTn id="45" dur="2000" fill="hold"/>
                                        <p:tgtEl>
                                          <p:spTgt spid="41"/>
                                        </p:tgtEl>
                                        <p:attrNameLst>
                                          <p:attrName>ppt_x</p:attrName>
                                          <p:attrName>ppt_y</p:attrName>
                                        </p:attrNameLst>
                                      </p:cBhvr>
                                      <p:rCtr x="0" y="5949"/>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2" nodeType="clickEffect">
                                  <p:stCondLst>
                                    <p:cond delay="0"/>
                                  </p:stCondLst>
                                  <p:childTnLst>
                                    <p:set>
                                      <p:cBhvr>
                                        <p:cTn id="53"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p:bldP spid="55" grpId="0" animBg="1"/>
      <p:bldP spid="39" grpId="0" animBg="1"/>
      <p:bldP spid="40" grpId="0" animBg="1"/>
      <p:bldP spid="41" grpId="0" animBg="1"/>
      <p:bldP spid="41" grpId="1" animBg="1"/>
      <p:bldP spid="41" grpId="2" animBg="1"/>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8F4DAB68-BA4B-4F9E-93AD-5FD373795346}"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3030"/>
                          </a:stretch>
                        </a:blipFill>
                      </a:tcPr>
                    </a:tc>
                    <a:tc>
                      <a:txBody>
                        <a:bodyPr/>
                        <a:lstStyle/>
                        <a:p>
                          <a:endParaRPr lang="zh-CN"/>
                        </a:p>
                      </a:txBody>
                      <a:tcPr>
                        <a:blipFill>
                          <a:blip r:embed="rId5"/>
                          <a:stretch>
                            <a:fillRect l="-100000" t="-1515" r="-200000" b="-3030"/>
                          </a:stretch>
                        </a:blipFill>
                      </a:tcPr>
                    </a:tc>
                    <a:tc>
                      <a:txBody>
                        <a:bodyPr/>
                        <a:lstStyle/>
                        <a:p>
                          <a:endParaRPr lang="zh-CN"/>
                        </a:p>
                      </a:txBody>
                      <a:tcPr>
                        <a:blipFill>
                          <a:blip r:embed="rId5"/>
                          <a:stretch>
                            <a:fillRect l="-203077" t="-1515" r="-103077" b="-3030"/>
                          </a:stretch>
                        </a:blipFill>
                      </a:tcPr>
                    </a:tc>
                    <a:tc>
                      <a:txBody>
                        <a:bodyPr/>
                        <a:lstStyle/>
                        <a:p>
                          <a:endParaRPr lang="zh-CN"/>
                        </a:p>
                      </a:txBody>
                      <a:tcPr>
                        <a:blipFill>
                          <a:blip r:embed="rId5"/>
                          <a:stretch>
                            <a:fillRect l="-298485" t="-1515" r="-1515"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28650" y="327240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1677302174"/>
                  </p:ext>
                </p:extLst>
              </p:nvPr>
            </p:nvGraphicFramePr>
            <p:xfrm>
              <a:off x="528163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69FF3FF1-B2B6-42B6-A18D-F665A22B9765}"/>
                  </a:ext>
                </a:extLst>
              </p:cNvPr>
              <p:cNvGraphicFramePr>
                <a:graphicFrameLocks noGrp="1"/>
              </p:cNvGraphicFramePr>
              <p:nvPr>
                <p:extLst>
                  <p:ext uri="{D42A27DB-BD31-4B8C-83A1-F6EECF244321}">
                    <p14:modId xmlns:p14="http://schemas.microsoft.com/office/powerpoint/2010/main" val="1677302174"/>
                  </p:ext>
                </p:extLst>
              </p:nvPr>
            </p:nvGraphicFramePr>
            <p:xfrm>
              <a:off x="528163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4007962751"/>
                  </p:ext>
                </p:extLst>
              </p:nvPr>
            </p:nvGraphicFramePr>
            <p:xfrm>
              <a:off x="580874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6" name="Table 46">
                <a:extLst>
                  <a:ext uri="{FF2B5EF4-FFF2-40B4-BE49-F238E27FC236}">
                    <a16:creationId xmlns:a16="http://schemas.microsoft.com/office/drawing/2014/main" id="{71BA7AFA-935F-4B0F-AFB3-BA5EF478DB6B}"/>
                  </a:ext>
                </a:extLst>
              </p:cNvPr>
              <p:cNvGraphicFramePr>
                <a:graphicFrameLocks noGrp="1"/>
              </p:cNvGraphicFramePr>
              <p:nvPr>
                <p:extLst>
                  <p:ext uri="{D42A27DB-BD31-4B8C-83A1-F6EECF244321}">
                    <p14:modId xmlns:p14="http://schemas.microsoft.com/office/powerpoint/2010/main" val="4007962751"/>
                  </p:ext>
                </p:extLst>
              </p:nvPr>
            </p:nvGraphicFramePr>
            <p:xfrm>
              <a:off x="580874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63" t="-1493" r="-104688" b="-323881"/>
                          </a:stretch>
                        </a:blipFill>
                      </a:tcPr>
                    </a:tc>
                    <a:tc>
                      <a:txBody>
                        <a:bodyPr/>
                        <a:lstStyle/>
                        <a:p>
                          <a:endParaRPr lang="zh-CN"/>
                        </a:p>
                      </a:txBody>
                      <a:tcPr>
                        <a:blipFill>
                          <a:blip r:embed="rId8"/>
                          <a:stretch>
                            <a:fillRect l="-103175" t="-1493" r="-6349"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48" name="Right Triangle 47">
            <a:extLst>
              <a:ext uri="{FF2B5EF4-FFF2-40B4-BE49-F238E27FC236}">
                <a16:creationId xmlns:a16="http://schemas.microsoft.com/office/drawing/2014/main" id="{FFDE032A-6D6F-4F03-B9DA-F67EEBEB4962}"/>
              </a:ext>
            </a:extLst>
          </p:cNvPr>
          <p:cNvSpPr/>
          <p:nvPr/>
        </p:nvSpPr>
        <p:spPr>
          <a:xfrm>
            <a:off x="581800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a:extLst>
              <a:ext uri="{FF2B5EF4-FFF2-40B4-BE49-F238E27FC236}">
                <a16:creationId xmlns:a16="http://schemas.microsoft.com/office/drawing/2014/main" id="{CEE80F93-316D-41C1-8B27-8C64382F4EFA}"/>
              </a:ext>
            </a:extLst>
          </p:cNvPr>
          <p:cNvSpPr txBox="1"/>
          <p:nvPr/>
        </p:nvSpPr>
        <p:spPr>
          <a:xfrm>
            <a:off x="5663658"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55" name="AutoShape 21">
            <a:extLst>
              <a:ext uri="{FF2B5EF4-FFF2-40B4-BE49-F238E27FC236}">
                <a16:creationId xmlns:a16="http://schemas.microsoft.com/office/drawing/2014/main" id="{56B524A5-F8ED-4708-BE8D-6844C5960ED3}"/>
              </a:ext>
            </a:extLst>
          </p:cNvPr>
          <p:cNvSpPr>
            <a:spLocks noChangeArrowheads="1"/>
          </p:cNvSpPr>
          <p:nvPr/>
        </p:nvSpPr>
        <p:spPr bwMode="gray">
          <a:xfrm>
            <a:off x="5251076" y="4230813"/>
            <a:ext cx="998984" cy="402502"/>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t>bitwise&amp;</a:t>
            </a:r>
          </a:p>
        </p:txBody>
      </p:sp>
      <p:graphicFrame>
        <p:nvGraphicFramePr>
          <p:cNvPr id="56" name="Table 55">
            <a:extLst>
              <a:ext uri="{FF2B5EF4-FFF2-40B4-BE49-F238E27FC236}">
                <a16:creationId xmlns:a16="http://schemas.microsoft.com/office/drawing/2014/main" id="{25540C1B-60C2-4EEC-9B0B-B8D71E3D9221}"/>
              </a:ext>
            </a:extLst>
          </p:cNvPr>
          <p:cNvGraphicFramePr>
            <a:graphicFrameLocks noGrp="1"/>
          </p:cNvGraphicFramePr>
          <p:nvPr/>
        </p:nvGraphicFramePr>
        <p:xfrm>
          <a:off x="5553559" y="4692833"/>
          <a:ext cx="394018" cy="1221723"/>
        </p:xfrm>
        <a:graphic>
          <a:graphicData uri="http://schemas.openxmlformats.org/drawingml/2006/table">
            <a:tbl>
              <a:tblPr bandRow="1">
                <a:tableStyleId>{073A0DAA-6AF3-43AB-8588-CEC1D06C72B9}</a:tableStyleId>
              </a:tblPr>
              <a:tblGrid>
                <a:gridCol w="394018">
                  <a:extLst>
                    <a:ext uri="{9D8B030D-6E8A-4147-A177-3AD203B41FA5}">
                      <a16:colId xmlns:a16="http://schemas.microsoft.com/office/drawing/2014/main" val="1600365027"/>
                    </a:ext>
                  </a:extLst>
                </a:gridCol>
              </a:tblGrid>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3908949050"/>
                  </a:ext>
                </a:extLst>
              </a:tr>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1850471573"/>
                  </a:ext>
                </a:extLst>
              </a:tr>
              <a:tr h="407241">
                <a:tc>
                  <a:txBody>
                    <a:bodyPr/>
                    <a:lstStyle/>
                    <a:p>
                      <a:pPr algn="ctr"/>
                      <a:r>
                        <a:rPr lang="en-US" altLang="zh-CN" sz="2000" dirty="0"/>
                        <a:t>1</a:t>
                      </a:r>
                      <a:endParaRPr lang="zh-CN" altLang="en-US" sz="2000" dirty="0">
                        <a:latin typeface="+mn-lt"/>
                      </a:endParaRPr>
                    </a:p>
                  </a:txBody>
                  <a:tcPr/>
                </a:tc>
                <a:extLst>
                  <a:ext uri="{0D108BD9-81ED-4DB2-BD59-A6C34878D82A}">
                    <a16:rowId xmlns:a16="http://schemas.microsoft.com/office/drawing/2014/main" val="975354633"/>
                  </a:ext>
                </a:extLst>
              </a:tr>
            </a:tbl>
          </a:graphicData>
        </a:graphic>
      </p:graphicFrame>
      <p:sp>
        <p:nvSpPr>
          <p:cNvPr id="39" name="Rectangle: Rounded Corners 38">
            <a:extLst>
              <a:ext uri="{FF2B5EF4-FFF2-40B4-BE49-F238E27FC236}">
                <a16:creationId xmlns:a16="http://schemas.microsoft.com/office/drawing/2014/main" id="{59F974B5-641B-419F-B3DE-F332C588FAB4}"/>
              </a:ext>
            </a:extLst>
          </p:cNvPr>
          <p:cNvSpPr/>
          <p:nvPr/>
        </p:nvSpPr>
        <p:spPr>
          <a:xfrm>
            <a:off x="5321822" y="2967261"/>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Rounded Corners 39">
            <a:extLst>
              <a:ext uri="{FF2B5EF4-FFF2-40B4-BE49-F238E27FC236}">
                <a16:creationId xmlns:a16="http://schemas.microsoft.com/office/drawing/2014/main" id="{EFE08908-B880-450A-A3A5-316EF75779B5}"/>
              </a:ext>
            </a:extLst>
          </p:cNvPr>
          <p:cNvSpPr/>
          <p:nvPr/>
        </p:nvSpPr>
        <p:spPr>
          <a:xfrm>
            <a:off x="5825910" y="2978987"/>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B44790B0-FB8E-4AFC-AA46-27DDF52914DA}"/>
              </a:ext>
            </a:extLst>
          </p:cNvPr>
          <p:cNvSpPr/>
          <p:nvPr/>
        </p:nvSpPr>
        <p:spPr>
          <a:xfrm>
            <a:off x="5560500" y="5570295"/>
            <a:ext cx="382125" cy="3077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Rectangle 44">
            <a:extLst>
              <a:ext uri="{FF2B5EF4-FFF2-40B4-BE49-F238E27FC236}">
                <a16:creationId xmlns:a16="http://schemas.microsoft.com/office/drawing/2014/main" id="{76B64EE9-D995-4523-A3AD-BE77BE186D5E}"/>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mc:AlternateContent xmlns:mc="http://schemas.openxmlformats.org/markup-compatibility/2006" xmlns:a14="http://schemas.microsoft.com/office/drawing/2010/main">
        <mc:Choice Requires="a14">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9"/>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10"/>
                          <a:stretch>
                            <a:fillRect l="-1587" t="-1493" r="-107937" b="-323881"/>
                          </a:stretch>
                        </a:blipFill>
                      </a:tcPr>
                    </a:tc>
                    <a:tc>
                      <a:txBody>
                        <a:bodyPr/>
                        <a:lstStyle/>
                        <a:p>
                          <a:endParaRPr lang="zh-CN"/>
                        </a:p>
                      </a:txBody>
                      <a:tcPr>
                        <a:blipFill>
                          <a:blip r:embed="rId10"/>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1" name="Right Triangle 50">
            <a:extLst>
              <a:ext uri="{FF2B5EF4-FFF2-40B4-BE49-F238E27FC236}">
                <a16:creationId xmlns:a16="http://schemas.microsoft.com/office/drawing/2014/main" id="{D5552BD8-092C-4C3B-B4E9-C4AB6CD2EBF3}"/>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a:extLst>
              <a:ext uri="{FF2B5EF4-FFF2-40B4-BE49-F238E27FC236}">
                <a16:creationId xmlns:a16="http://schemas.microsoft.com/office/drawing/2014/main" id="{E845A04C-1925-48EA-B6E3-C80D8D794611}"/>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60" name="Rectangle 59">
            <a:extLst>
              <a:ext uri="{FF2B5EF4-FFF2-40B4-BE49-F238E27FC236}">
                <a16:creationId xmlns:a16="http://schemas.microsoft.com/office/drawing/2014/main" id="{D36A7B5B-736D-4053-BC08-8E80A6435ED5}"/>
              </a:ext>
            </a:extLst>
          </p:cNvPr>
          <p:cNvSpPr/>
          <p:nvPr/>
        </p:nvSpPr>
        <p:spPr>
          <a:xfrm>
            <a:off x="3596504" y="2121237"/>
            <a:ext cx="1520521" cy="2060001"/>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118925A8-07F9-43E0-8418-6462E7A406D9}"/>
              </a:ext>
            </a:extLst>
          </p:cNvPr>
          <p:cNvGrpSpPr/>
          <p:nvPr/>
        </p:nvGrpSpPr>
        <p:grpSpPr>
          <a:xfrm>
            <a:off x="770611" y="1658461"/>
            <a:ext cx="7961406" cy="417757"/>
            <a:chOff x="770611" y="1658461"/>
            <a:chExt cx="7961406" cy="417757"/>
          </a:xfrm>
        </p:grpSpPr>
        <p:sp>
          <p:nvSpPr>
            <p:cNvPr id="62" name="Freeform 51">
              <a:extLst>
                <a:ext uri="{FF2B5EF4-FFF2-40B4-BE49-F238E27FC236}">
                  <a16:creationId xmlns:a16="http://schemas.microsoft.com/office/drawing/2014/main" id="{6CD020AF-F736-4CE1-A2D3-165D6690800B}"/>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63" name="Text Box 61">
                  <a:extLst>
                    <a:ext uri="{FF2B5EF4-FFF2-40B4-BE49-F238E27FC236}">
                      <a16:creationId xmlns:a16="http://schemas.microsoft.com/office/drawing/2014/main" id="{D2EDA53A-836A-47EC-A1A3-19ABB024C66C}"/>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63" name="Text Box 61">
                  <a:extLst>
                    <a:ext uri="{FF2B5EF4-FFF2-40B4-BE49-F238E27FC236}">
                      <a16:creationId xmlns:a16="http://schemas.microsoft.com/office/drawing/2014/main" id="{D2EDA53A-836A-47EC-A1A3-19ABB024C66C}"/>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11"/>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12" name="Slide Number Placeholder 11">
            <a:extLst>
              <a:ext uri="{FF2B5EF4-FFF2-40B4-BE49-F238E27FC236}">
                <a16:creationId xmlns:a16="http://schemas.microsoft.com/office/drawing/2014/main" id="{2FF48E2B-E77D-4826-AAF4-C452414B24B1}"/>
              </a:ext>
            </a:extLst>
          </p:cNvPr>
          <p:cNvSpPr>
            <a:spLocks noGrp="1"/>
          </p:cNvSpPr>
          <p:nvPr>
            <p:ph type="sldNum" sz="quarter" idx="12"/>
          </p:nvPr>
        </p:nvSpPr>
        <p:spPr/>
        <p:txBody>
          <a:bodyPr/>
          <a:lstStyle/>
          <a:p>
            <a:fld id="{25711CE1-5A3A-4555-AFFF-2018F0E14892}" type="slidenum">
              <a:rPr lang="zh-CN" altLang="en-US" smtClean="0"/>
              <a:pPr/>
              <a:t>45</a:t>
            </a:fld>
            <a:r>
              <a:rPr lang="en-US" altLang="zh-CN"/>
              <a:t>/51</a:t>
            </a:r>
            <a:endParaRPr lang="zh-CN" alt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CC6D6A0-F130-46B1-AA0E-7705D4C1218F}"/>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52" name="TextBox 51">
                <a:extLst>
                  <a:ext uri="{FF2B5EF4-FFF2-40B4-BE49-F238E27FC236}">
                    <a16:creationId xmlns:a16="http://schemas.microsoft.com/office/drawing/2014/main" id="{4CC6D6A0-F130-46B1-AA0E-7705D4C1218F}"/>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6614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DBCA7B86-1028-4003-9764-F7762C0DCA22}"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extLst>
                  <p:ext uri="{D42A27DB-BD31-4B8C-83A1-F6EECF244321}">
                    <p14:modId xmlns:p14="http://schemas.microsoft.com/office/powerpoint/2010/main" val="1118768162"/>
                  </p:ext>
                </p:extLst>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extLst>
                  <p:ext uri="{D42A27DB-BD31-4B8C-83A1-F6EECF244321}">
                    <p14:modId xmlns:p14="http://schemas.microsoft.com/office/powerpoint/2010/main" val="1118768162"/>
                  </p:ext>
                </p:extLst>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2828550709"/>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3030"/>
                          </a:stretch>
                        </a:blipFill>
                      </a:tcPr>
                    </a:tc>
                    <a:tc>
                      <a:txBody>
                        <a:bodyPr/>
                        <a:lstStyle/>
                        <a:p>
                          <a:endParaRPr lang="zh-CN"/>
                        </a:p>
                      </a:txBody>
                      <a:tcPr>
                        <a:blipFill>
                          <a:blip r:embed="rId5"/>
                          <a:stretch>
                            <a:fillRect l="-100000" t="-1515" r="-200000" b="-3030"/>
                          </a:stretch>
                        </a:blipFill>
                      </a:tcPr>
                    </a:tc>
                    <a:tc>
                      <a:txBody>
                        <a:bodyPr/>
                        <a:lstStyle/>
                        <a:p>
                          <a:endParaRPr lang="zh-CN"/>
                        </a:p>
                      </a:txBody>
                      <a:tcPr>
                        <a:blipFill>
                          <a:blip r:embed="rId5"/>
                          <a:stretch>
                            <a:fillRect l="-203077" t="-1515" r="-103077" b="-3030"/>
                          </a:stretch>
                        </a:blipFill>
                      </a:tcPr>
                    </a:tc>
                    <a:tc>
                      <a:txBody>
                        <a:bodyPr/>
                        <a:lstStyle/>
                        <a:p>
                          <a:endParaRPr lang="zh-CN"/>
                        </a:p>
                      </a:txBody>
                      <a:tcPr>
                        <a:blipFill>
                          <a:blip r:embed="rId5"/>
                          <a:stretch>
                            <a:fillRect l="-298485" t="-1515" r="-1515"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28650" y="327240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45" name="Rectangle 44">
            <a:extLst>
              <a:ext uri="{FF2B5EF4-FFF2-40B4-BE49-F238E27FC236}">
                <a16:creationId xmlns:a16="http://schemas.microsoft.com/office/drawing/2014/main" id="{76B64EE9-D995-4523-A3AD-BE77BE186D5E}"/>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mc:AlternateContent xmlns:mc="http://schemas.openxmlformats.org/markup-compatibility/2006" xmlns:a14="http://schemas.microsoft.com/office/drawing/2010/main">
        <mc:Choice Requires="a14">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87" t="-1493" r="-107937" b="-323881"/>
                          </a:stretch>
                        </a:blipFill>
                      </a:tcPr>
                    </a:tc>
                    <a:tc>
                      <a:txBody>
                        <a:bodyPr/>
                        <a:lstStyle/>
                        <a:p>
                          <a:endParaRPr lang="zh-CN"/>
                        </a:p>
                      </a:txBody>
                      <a:tcPr>
                        <a:blipFill>
                          <a:blip r:embed="rId8"/>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1" name="Right Triangle 50">
            <a:extLst>
              <a:ext uri="{FF2B5EF4-FFF2-40B4-BE49-F238E27FC236}">
                <a16:creationId xmlns:a16="http://schemas.microsoft.com/office/drawing/2014/main" id="{D5552BD8-092C-4C3B-B4E9-C4AB6CD2EBF3}"/>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a:extLst>
              <a:ext uri="{FF2B5EF4-FFF2-40B4-BE49-F238E27FC236}">
                <a16:creationId xmlns:a16="http://schemas.microsoft.com/office/drawing/2014/main" id="{E845A04C-1925-48EA-B6E3-C80D8D794611}"/>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60" name="Rectangle 59">
            <a:extLst>
              <a:ext uri="{FF2B5EF4-FFF2-40B4-BE49-F238E27FC236}">
                <a16:creationId xmlns:a16="http://schemas.microsoft.com/office/drawing/2014/main" id="{D36A7B5B-736D-4053-BC08-8E80A6435ED5}"/>
              </a:ext>
            </a:extLst>
          </p:cNvPr>
          <p:cNvSpPr/>
          <p:nvPr/>
        </p:nvSpPr>
        <p:spPr>
          <a:xfrm>
            <a:off x="3596504" y="2121237"/>
            <a:ext cx="1520521" cy="2060001"/>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118925A8-07F9-43E0-8418-6462E7A406D9}"/>
              </a:ext>
            </a:extLst>
          </p:cNvPr>
          <p:cNvGrpSpPr/>
          <p:nvPr/>
        </p:nvGrpSpPr>
        <p:grpSpPr>
          <a:xfrm>
            <a:off x="770611" y="1658461"/>
            <a:ext cx="7961406" cy="417757"/>
            <a:chOff x="770611" y="1658461"/>
            <a:chExt cx="7961406" cy="417757"/>
          </a:xfrm>
        </p:grpSpPr>
        <p:sp>
          <p:nvSpPr>
            <p:cNvPr id="62" name="Freeform 51">
              <a:extLst>
                <a:ext uri="{FF2B5EF4-FFF2-40B4-BE49-F238E27FC236}">
                  <a16:creationId xmlns:a16="http://schemas.microsoft.com/office/drawing/2014/main" id="{6CD020AF-F736-4CE1-A2D3-165D6690800B}"/>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63" name="Text Box 61">
                  <a:extLst>
                    <a:ext uri="{FF2B5EF4-FFF2-40B4-BE49-F238E27FC236}">
                      <a16:creationId xmlns:a16="http://schemas.microsoft.com/office/drawing/2014/main" id="{D2EDA53A-836A-47EC-A1A3-19ABB024C66C}"/>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63" name="Text Box 61">
                  <a:extLst>
                    <a:ext uri="{FF2B5EF4-FFF2-40B4-BE49-F238E27FC236}">
                      <a16:creationId xmlns:a16="http://schemas.microsoft.com/office/drawing/2014/main" id="{D2EDA53A-836A-47EC-A1A3-19ABB024C66C}"/>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9"/>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52" name="Table 44">
                <a:extLst>
                  <a:ext uri="{FF2B5EF4-FFF2-40B4-BE49-F238E27FC236}">
                    <a16:creationId xmlns:a16="http://schemas.microsoft.com/office/drawing/2014/main" id="{04FCF6F8-680D-4ACC-A6D4-BB78EAA384EA}"/>
                  </a:ext>
                </a:extLst>
              </p:cNvPr>
              <p:cNvGraphicFramePr>
                <a:graphicFrameLocks noGrp="1"/>
              </p:cNvGraphicFramePr>
              <p:nvPr/>
            </p:nvGraphicFramePr>
            <p:xfrm>
              <a:off x="5191204" y="2512083"/>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52" name="Table 44">
                <a:extLst>
                  <a:ext uri="{FF2B5EF4-FFF2-40B4-BE49-F238E27FC236}">
                    <a16:creationId xmlns:a16="http://schemas.microsoft.com/office/drawing/2014/main" id="{04FCF6F8-680D-4ACC-A6D4-BB78EAA384EA}"/>
                  </a:ext>
                </a:extLst>
              </p:cNvPr>
              <p:cNvGraphicFramePr>
                <a:graphicFrameLocks noGrp="1"/>
              </p:cNvGraphicFramePr>
              <p:nvPr>
                <p:extLst>
                  <p:ext uri="{D42A27DB-BD31-4B8C-83A1-F6EECF244321}">
                    <p14:modId xmlns:p14="http://schemas.microsoft.com/office/powerpoint/2010/main" val="1306202334"/>
                  </p:ext>
                </p:extLst>
              </p:nvPr>
            </p:nvGraphicFramePr>
            <p:xfrm>
              <a:off x="5191204" y="2512083"/>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10"/>
                          <a:stretch>
                            <a:fillRect l="-1471" t="-1493" r="-5882" b="-323881"/>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46">
                <a:extLst>
                  <a:ext uri="{FF2B5EF4-FFF2-40B4-BE49-F238E27FC236}">
                    <a16:creationId xmlns:a16="http://schemas.microsoft.com/office/drawing/2014/main" id="{3F0D3984-5A1A-40C8-A547-60C32A49138A}"/>
                  </a:ext>
                </a:extLst>
              </p:cNvPr>
              <p:cNvGraphicFramePr>
                <a:graphicFrameLocks noGrp="1"/>
              </p:cNvGraphicFramePr>
              <p:nvPr/>
            </p:nvGraphicFramePr>
            <p:xfrm>
              <a:off x="5718321" y="2512082"/>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53" name="Table 46">
                <a:extLst>
                  <a:ext uri="{FF2B5EF4-FFF2-40B4-BE49-F238E27FC236}">
                    <a16:creationId xmlns:a16="http://schemas.microsoft.com/office/drawing/2014/main" id="{3F0D3984-5A1A-40C8-A547-60C32A49138A}"/>
                  </a:ext>
                </a:extLst>
              </p:cNvPr>
              <p:cNvGraphicFramePr>
                <a:graphicFrameLocks noGrp="1"/>
              </p:cNvGraphicFramePr>
              <p:nvPr>
                <p:extLst>
                  <p:ext uri="{D42A27DB-BD31-4B8C-83A1-F6EECF244321}">
                    <p14:modId xmlns:p14="http://schemas.microsoft.com/office/powerpoint/2010/main" val="357704178"/>
                  </p:ext>
                </p:extLst>
              </p:nvPr>
            </p:nvGraphicFramePr>
            <p:xfrm>
              <a:off x="5718321" y="2512082"/>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11"/>
                          <a:stretch>
                            <a:fillRect l="-1587" t="-1493" r="-106349" b="-322388"/>
                          </a:stretch>
                        </a:blipFill>
                      </a:tcPr>
                    </a:tc>
                    <a:tc>
                      <a:txBody>
                        <a:bodyPr/>
                        <a:lstStyle/>
                        <a:p>
                          <a:endParaRPr lang="zh-CN"/>
                        </a:p>
                      </a:txBody>
                      <a:tcPr>
                        <a:blipFill>
                          <a:blip r:embed="rId11"/>
                          <a:stretch>
                            <a:fillRect l="-101587" t="-1493" r="-6349" b="-322388"/>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7" name="Right Triangle 56">
            <a:extLst>
              <a:ext uri="{FF2B5EF4-FFF2-40B4-BE49-F238E27FC236}">
                <a16:creationId xmlns:a16="http://schemas.microsoft.com/office/drawing/2014/main" id="{25F4D1FF-CA68-4BD7-884A-926CB24065FE}"/>
              </a:ext>
            </a:extLst>
          </p:cNvPr>
          <p:cNvSpPr/>
          <p:nvPr/>
        </p:nvSpPr>
        <p:spPr>
          <a:xfrm>
            <a:off x="5727575" y="2291024"/>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a:extLst>
              <a:ext uri="{FF2B5EF4-FFF2-40B4-BE49-F238E27FC236}">
                <a16:creationId xmlns:a16="http://schemas.microsoft.com/office/drawing/2014/main" id="{F9EE8D33-C2DB-49DC-8381-1EA18C45F404}"/>
              </a:ext>
            </a:extLst>
          </p:cNvPr>
          <p:cNvSpPr txBox="1"/>
          <p:nvPr/>
        </p:nvSpPr>
        <p:spPr>
          <a:xfrm>
            <a:off x="5589299" y="2038061"/>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59" name="AutoShape 21">
            <a:extLst>
              <a:ext uri="{FF2B5EF4-FFF2-40B4-BE49-F238E27FC236}">
                <a16:creationId xmlns:a16="http://schemas.microsoft.com/office/drawing/2014/main" id="{120B1F8A-D6B0-47AC-AE0F-597199018381}"/>
              </a:ext>
            </a:extLst>
          </p:cNvPr>
          <p:cNvSpPr>
            <a:spLocks noChangeArrowheads="1"/>
          </p:cNvSpPr>
          <p:nvPr/>
        </p:nvSpPr>
        <p:spPr bwMode="gray">
          <a:xfrm>
            <a:off x="5140553" y="4190621"/>
            <a:ext cx="1431047" cy="402502"/>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t>bitwise&amp;</a:t>
            </a:r>
          </a:p>
        </p:txBody>
      </p:sp>
      <p:graphicFrame>
        <p:nvGraphicFramePr>
          <p:cNvPr id="64" name="Table 63">
            <a:extLst>
              <a:ext uri="{FF2B5EF4-FFF2-40B4-BE49-F238E27FC236}">
                <a16:creationId xmlns:a16="http://schemas.microsoft.com/office/drawing/2014/main" id="{D15E2350-0E4A-41BD-9017-FC372197BAC4}"/>
              </a:ext>
            </a:extLst>
          </p:cNvPr>
          <p:cNvGraphicFramePr>
            <a:graphicFrameLocks noGrp="1"/>
          </p:cNvGraphicFramePr>
          <p:nvPr/>
        </p:nvGraphicFramePr>
        <p:xfrm>
          <a:off x="5674146" y="4642593"/>
          <a:ext cx="394018" cy="1221723"/>
        </p:xfrm>
        <a:graphic>
          <a:graphicData uri="http://schemas.openxmlformats.org/drawingml/2006/table">
            <a:tbl>
              <a:tblPr bandRow="1">
                <a:tableStyleId>{073A0DAA-6AF3-43AB-8588-CEC1D06C72B9}</a:tableStyleId>
              </a:tblPr>
              <a:tblGrid>
                <a:gridCol w="394018">
                  <a:extLst>
                    <a:ext uri="{9D8B030D-6E8A-4147-A177-3AD203B41FA5}">
                      <a16:colId xmlns:a16="http://schemas.microsoft.com/office/drawing/2014/main" val="1600365027"/>
                    </a:ext>
                  </a:extLst>
                </a:gridCol>
              </a:tblGrid>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3908949050"/>
                  </a:ext>
                </a:extLst>
              </a:tr>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1850471573"/>
                  </a:ext>
                </a:extLst>
              </a:tr>
              <a:tr h="407241">
                <a:tc>
                  <a:txBody>
                    <a:bodyPr/>
                    <a:lstStyle/>
                    <a:p>
                      <a:pPr algn="ctr"/>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975354633"/>
                  </a:ext>
                </a:extLst>
              </a:tr>
            </a:tbl>
          </a:graphicData>
        </a:graphic>
      </p:graphicFrame>
      <p:sp>
        <p:nvSpPr>
          <p:cNvPr id="65" name="Rectangle: Rounded Corners 64">
            <a:extLst>
              <a:ext uri="{FF2B5EF4-FFF2-40B4-BE49-F238E27FC236}">
                <a16:creationId xmlns:a16="http://schemas.microsoft.com/office/drawing/2014/main" id="{06DFAE26-112D-4DC3-B645-AC60A5C84964}"/>
              </a:ext>
            </a:extLst>
          </p:cNvPr>
          <p:cNvSpPr/>
          <p:nvPr/>
        </p:nvSpPr>
        <p:spPr>
          <a:xfrm>
            <a:off x="5231396" y="2927069"/>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Rectangle: Rounded Corners 65">
            <a:extLst>
              <a:ext uri="{FF2B5EF4-FFF2-40B4-BE49-F238E27FC236}">
                <a16:creationId xmlns:a16="http://schemas.microsoft.com/office/drawing/2014/main" id="{6AB20854-D0BB-4E86-8FB3-E5DBCAA00A95}"/>
              </a:ext>
            </a:extLst>
          </p:cNvPr>
          <p:cNvSpPr/>
          <p:nvPr/>
        </p:nvSpPr>
        <p:spPr>
          <a:xfrm>
            <a:off x="6117316" y="2938795"/>
            <a:ext cx="325320" cy="119388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Rectangle 66">
            <a:extLst>
              <a:ext uri="{FF2B5EF4-FFF2-40B4-BE49-F238E27FC236}">
                <a16:creationId xmlns:a16="http://schemas.microsoft.com/office/drawing/2014/main" id="{16C437F7-A324-46A2-8F78-5CC09EB56AF7}"/>
              </a:ext>
            </a:extLst>
          </p:cNvPr>
          <p:cNvSpPr/>
          <p:nvPr/>
        </p:nvSpPr>
        <p:spPr>
          <a:xfrm>
            <a:off x="5691135" y="2509268"/>
            <a:ext cx="399263" cy="1631778"/>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Slide Number Placeholder 11">
            <a:extLst>
              <a:ext uri="{FF2B5EF4-FFF2-40B4-BE49-F238E27FC236}">
                <a16:creationId xmlns:a16="http://schemas.microsoft.com/office/drawing/2014/main" id="{EA0E3331-0EA6-4DD9-9550-BB38A3CB60EA}"/>
              </a:ext>
            </a:extLst>
          </p:cNvPr>
          <p:cNvSpPr>
            <a:spLocks noGrp="1"/>
          </p:cNvSpPr>
          <p:nvPr>
            <p:ph type="sldNum" sz="quarter" idx="12"/>
          </p:nvPr>
        </p:nvSpPr>
        <p:spPr/>
        <p:txBody>
          <a:bodyPr/>
          <a:lstStyle/>
          <a:p>
            <a:fld id="{25711CE1-5A3A-4555-AFFF-2018F0E14892}" type="slidenum">
              <a:rPr lang="zh-CN" altLang="en-US" smtClean="0"/>
              <a:pPr/>
              <a:t>46</a:t>
            </a:fld>
            <a:r>
              <a:rPr lang="en-US" altLang="zh-CN"/>
              <a:t>/51</a:t>
            </a:r>
            <a:endParaRPr lang="zh-CN" altLang="en-US"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DE2B385-9178-4F1D-A65B-3E5B199610CE}"/>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44" name="TextBox 43">
                <a:extLst>
                  <a:ext uri="{FF2B5EF4-FFF2-40B4-BE49-F238E27FC236}">
                    <a16:creationId xmlns:a16="http://schemas.microsoft.com/office/drawing/2014/main" id="{DDE2B385-9178-4F1D-A65B-3E5B199610CE}"/>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878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E98A8CF7-E008-417D-A3E1-0151B1D0BEB4}"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extLst>
                  <p:ext uri="{D42A27DB-BD31-4B8C-83A1-F6EECF244321}">
                    <p14:modId xmlns:p14="http://schemas.microsoft.com/office/powerpoint/2010/main" val="2578137219"/>
                  </p:ext>
                </p:extLst>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extLst>
                  <p:ext uri="{D42A27DB-BD31-4B8C-83A1-F6EECF244321}">
                    <p14:modId xmlns:p14="http://schemas.microsoft.com/office/powerpoint/2010/main" val="2578137219"/>
                  </p:ext>
                </p:extLst>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2828550709"/>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2828550709"/>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3030"/>
                          </a:stretch>
                        </a:blipFill>
                      </a:tcPr>
                    </a:tc>
                    <a:tc>
                      <a:txBody>
                        <a:bodyPr/>
                        <a:lstStyle/>
                        <a:p>
                          <a:endParaRPr lang="zh-CN"/>
                        </a:p>
                      </a:txBody>
                      <a:tcPr>
                        <a:blipFill>
                          <a:blip r:embed="rId5"/>
                          <a:stretch>
                            <a:fillRect l="-100000" t="-1515" r="-200000" b="-3030"/>
                          </a:stretch>
                        </a:blipFill>
                      </a:tcPr>
                    </a:tc>
                    <a:tc>
                      <a:txBody>
                        <a:bodyPr/>
                        <a:lstStyle/>
                        <a:p>
                          <a:endParaRPr lang="zh-CN"/>
                        </a:p>
                      </a:txBody>
                      <a:tcPr>
                        <a:blipFill>
                          <a:blip r:embed="rId5"/>
                          <a:stretch>
                            <a:fillRect l="-203077" t="-1515" r="-103077" b="-3030"/>
                          </a:stretch>
                        </a:blipFill>
                      </a:tcPr>
                    </a:tc>
                    <a:tc>
                      <a:txBody>
                        <a:bodyPr/>
                        <a:lstStyle/>
                        <a:p>
                          <a:endParaRPr lang="zh-CN"/>
                        </a:p>
                      </a:txBody>
                      <a:tcPr>
                        <a:blipFill>
                          <a:blip r:embed="rId5"/>
                          <a:stretch>
                            <a:fillRect l="-298485" t="-1515" r="-1515"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28650" y="3272407"/>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45" name="Rectangle 44">
            <a:extLst>
              <a:ext uri="{FF2B5EF4-FFF2-40B4-BE49-F238E27FC236}">
                <a16:creationId xmlns:a16="http://schemas.microsoft.com/office/drawing/2014/main" id="{76B64EE9-D995-4523-A3AD-BE77BE186D5E}"/>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mc:AlternateContent xmlns:mc="http://schemas.openxmlformats.org/markup-compatibility/2006" xmlns:a14="http://schemas.microsoft.com/office/drawing/2010/main">
        <mc:Choice Requires="a14">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87" t="-1493" r="-107937" b="-323881"/>
                          </a:stretch>
                        </a:blipFill>
                      </a:tcPr>
                    </a:tc>
                    <a:tc>
                      <a:txBody>
                        <a:bodyPr/>
                        <a:lstStyle/>
                        <a:p>
                          <a:endParaRPr lang="zh-CN"/>
                        </a:p>
                      </a:txBody>
                      <a:tcPr>
                        <a:blipFill>
                          <a:blip r:embed="rId8"/>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1" name="Right Triangle 50">
            <a:extLst>
              <a:ext uri="{FF2B5EF4-FFF2-40B4-BE49-F238E27FC236}">
                <a16:creationId xmlns:a16="http://schemas.microsoft.com/office/drawing/2014/main" id="{D5552BD8-092C-4C3B-B4E9-C4AB6CD2EBF3}"/>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a:extLst>
              <a:ext uri="{FF2B5EF4-FFF2-40B4-BE49-F238E27FC236}">
                <a16:creationId xmlns:a16="http://schemas.microsoft.com/office/drawing/2014/main" id="{E845A04C-1925-48EA-B6E3-C80D8D794611}"/>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60" name="Rectangle 59">
            <a:extLst>
              <a:ext uri="{FF2B5EF4-FFF2-40B4-BE49-F238E27FC236}">
                <a16:creationId xmlns:a16="http://schemas.microsoft.com/office/drawing/2014/main" id="{D36A7B5B-736D-4053-BC08-8E80A6435ED5}"/>
              </a:ext>
            </a:extLst>
          </p:cNvPr>
          <p:cNvSpPr/>
          <p:nvPr/>
        </p:nvSpPr>
        <p:spPr>
          <a:xfrm>
            <a:off x="3596504" y="2121237"/>
            <a:ext cx="1520521" cy="2060001"/>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118925A8-07F9-43E0-8418-6462E7A406D9}"/>
              </a:ext>
            </a:extLst>
          </p:cNvPr>
          <p:cNvGrpSpPr/>
          <p:nvPr/>
        </p:nvGrpSpPr>
        <p:grpSpPr>
          <a:xfrm>
            <a:off x="770611" y="1658461"/>
            <a:ext cx="7961406" cy="417757"/>
            <a:chOff x="770611" y="1658461"/>
            <a:chExt cx="7961406" cy="417757"/>
          </a:xfrm>
        </p:grpSpPr>
        <p:sp>
          <p:nvSpPr>
            <p:cNvPr id="62" name="Freeform 51">
              <a:extLst>
                <a:ext uri="{FF2B5EF4-FFF2-40B4-BE49-F238E27FC236}">
                  <a16:creationId xmlns:a16="http://schemas.microsoft.com/office/drawing/2014/main" id="{6CD020AF-F736-4CE1-A2D3-165D6690800B}"/>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63" name="Text Box 61">
                  <a:extLst>
                    <a:ext uri="{FF2B5EF4-FFF2-40B4-BE49-F238E27FC236}">
                      <a16:creationId xmlns:a16="http://schemas.microsoft.com/office/drawing/2014/main" id="{D2EDA53A-836A-47EC-A1A3-19ABB024C66C}"/>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63" name="Text Box 61">
                  <a:extLst>
                    <a:ext uri="{FF2B5EF4-FFF2-40B4-BE49-F238E27FC236}">
                      <a16:creationId xmlns:a16="http://schemas.microsoft.com/office/drawing/2014/main" id="{D2EDA53A-836A-47EC-A1A3-19ABB024C66C}"/>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9"/>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52" name="Table 44">
                <a:extLst>
                  <a:ext uri="{FF2B5EF4-FFF2-40B4-BE49-F238E27FC236}">
                    <a16:creationId xmlns:a16="http://schemas.microsoft.com/office/drawing/2014/main" id="{04FCF6F8-680D-4ACC-A6D4-BB78EAA384EA}"/>
                  </a:ext>
                </a:extLst>
              </p:cNvPr>
              <p:cNvGraphicFramePr>
                <a:graphicFrameLocks noGrp="1"/>
              </p:cNvGraphicFramePr>
              <p:nvPr>
                <p:extLst>
                  <p:ext uri="{D42A27DB-BD31-4B8C-83A1-F6EECF244321}">
                    <p14:modId xmlns:p14="http://schemas.microsoft.com/office/powerpoint/2010/main" val="1306202334"/>
                  </p:ext>
                </p:extLst>
              </p:nvPr>
            </p:nvGraphicFramePr>
            <p:xfrm>
              <a:off x="5191204" y="2512083"/>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52" name="Table 44">
                <a:extLst>
                  <a:ext uri="{FF2B5EF4-FFF2-40B4-BE49-F238E27FC236}">
                    <a16:creationId xmlns:a16="http://schemas.microsoft.com/office/drawing/2014/main" id="{04FCF6F8-680D-4ACC-A6D4-BB78EAA384EA}"/>
                  </a:ext>
                </a:extLst>
              </p:cNvPr>
              <p:cNvGraphicFramePr>
                <a:graphicFrameLocks noGrp="1"/>
              </p:cNvGraphicFramePr>
              <p:nvPr>
                <p:extLst>
                  <p:ext uri="{D42A27DB-BD31-4B8C-83A1-F6EECF244321}">
                    <p14:modId xmlns:p14="http://schemas.microsoft.com/office/powerpoint/2010/main" val="1306202334"/>
                  </p:ext>
                </p:extLst>
              </p:nvPr>
            </p:nvGraphicFramePr>
            <p:xfrm>
              <a:off x="5191204" y="2512083"/>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10"/>
                          <a:stretch>
                            <a:fillRect l="-1471" t="-1493" r="-5882" b="-323881"/>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46">
                <a:extLst>
                  <a:ext uri="{FF2B5EF4-FFF2-40B4-BE49-F238E27FC236}">
                    <a16:creationId xmlns:a16="http://schemas.microsoft.com/office/drawing/2014/main" id="{3F0D3984-5A1A-40C8-A547-60C32A49138A}"/>
                  </a:ext>
                </a:extLst>
              </p:cNvPr>
              <p:cNvGraphicFramePr>
                <a:graphicFrameLocks noGrp="1"/>
              </p:cNvGraphicFramePr>
              <p:nvPr>
                <p:extLst>
                  <p:ext uri="{D42A27DB-BD31-4B8C-83A1-F6EECF244321}">
                    <p14:modId xmlns:p14="http://schemas.microsoft.com/office/powerpoint/2010/main" val="357704178"/>
                  </p:ext>
                </p:extLst>
              </p:nvPr>
            </p:nvGraphicFramePr>
            <p:xfrm>
              <a:off x="5718321" y="2512082"/>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53" name="Table 46">
                <a:extLst>
                  <a:ext uri="{FF2B5EF4-FFF2-40B4-BE49-F238E27FC236}">
                    <a16:creationId xmlns:a16="http://schemas.microsoft.com/office/drawing/2014/main" id="{3F0D3984-5A1A-40C8-A547-60C32A49138A}"/>
                  </a:ext>
                </a:extLst>
              </p:cNvPr>
              <p:cNvGraphicFramePr>
                <a:graphicFrameLocks noGrp="1"/>
              </p:cNvGraphicFramePr>
              <p:nvPr>
                <p:extLst>
                  <p:ext uri="{D42A27DB-BD31-4B8C-83A1-F6EECF244321}">
                    <p14:modId xmlns:p14="http://schemas.microsoft.com/office/powerpoint/2010/main" val="357704178"/>
                  </p:ext>
                </p:extLst>
              </p:nvPr>
            </p:nvGraphicFramePr>
            <p:xfrm>
              <a:off x="5718321" y="2512082"/>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11"/>
                          <a:stretch>
                            <a:fillRect l="-1587" t="-1493" r="-106349" b="-322388"/>
                          </a:stretch>
                        </a:blipFill>
                      </a:tcPr>
                    </a:tc>
                    <a:tc>
                      <a:txBody>
                        <a:bodyPr/>
                        <a:lstStyle/>
                        <a:p>
                          <a:endParaRPr lang="zh-CN"/>
                        </a:p>
                      </a:txBody>
                      <a:tcPr>
                        <a:blipFill>
                          <a:blip r:embed="rId11"/>
                          <a:stretch>
                            <a:fillRect l="-101587" t="-1493" r="-6349" b="-322388"/>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7" name="Right Triangle 56">
            <a:extLst>
              <a:ext uri="{FF2B5EF4-FFF2-40B4-BE49-F238E27FC236}">
                <a16:creationId xmlns:a16="http://schemas.microsoft.com/office/drawing/2014/main" id="{25F4D1FF-CA68-4BD7-884A-926CB24065FE}"/>
              </a:ext>
            </a:extLst>
          </p:cNvPr>
          <p:cNvSpPr/>
          <p:nvPr/>
        </p:nvSpPr>
        <p:spPr>
          <a:xfrm>
            <a:off x="5727575" y="2291024"/>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a:extLst>
              <a:ext uri="{FF2B5EF4-FFF2-40B4-BE49-F238E27FC236}">
                <a16:creationId xmlns:a16="http://schemas.microsoft.com/office/drawing/2014/main" id="{F9EE8D33-C2DB-49DC-8381-1EA18C45F404}"/>
              </a:ext>
            </a:extLst>
          </p:cNvPr>
          <p:cNvSpPr txBox="1"/>
          <p:nvPr/>
        </p:nvSpPr>
        <p:spPr>
          <a:xfrm>
            <a:off x="5589299" y="2038061"/>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12" name="Slide Number Placeholder 11">
            <a:extLst>
              <a:ext uri="{FF2B5EF4-FFF2-40B4-BE49-F238E27FC236}">
                <a16:creationId xmlns:a16="http://schemas.microsoft.com/office/drawing/2014/main" id="{B498FCB2-1C6A-497D-A057-5F817E49FCC5}"/>
              </a:ext>
            </a:extLst>
          </p:cNvPr>
          <p:cNvSpPr>
            <a:spLocks noGrp="1"/>
          </p:cNvSpPr>
          <p:nvPr>
            <p:ph type="sldNum" sz="quarter" idx="12"/>
          </p:nvPr>
        </p:nvSpPr>
        <p:spPr/>
        <p:txBody>
          <a:bodyPr/>
          <a:lstStyle/>
          <a:p>
            <a:fld id="{25711CE1-5A3A-4555-AFFF-2018F0E14892}" type="slidenum">
              <a:rPr lang="zh-CN" altLang="en-US" smtClean="0"/>
              <a:pPr/>
              <a:t>47</a:t>
            </a:fld>
            <a:r>
              <a:rPr lang="en-US" altLang="zh-CN"/>
              <a:t>/51</a:t>
            </a:r>
            <a:endParaRPr lang="zh-CN" alt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E37E170-96C0-4B56-9060-C7F92B1C4CF5}"/>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38" name="TextBox 37">
                <a:extLst>
                  <a:ext uri="{FF2B5EF4-FFF2-40B4-BE49-F238E27FC236}">
                    <a16:creationId xmlns:a16="http://schemas.microsoft.com/office/drawing/2014/main" id="{CE37E170-96C0-4B56-9060-C7F92B1C4CF5}"/>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5610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C2489F8D-34FE-41B0-BDE6-482AC7E13E75}"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524590894"/>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extLst>
                  <p:ext uri="{D42A27DB-BD31-4B8C-83A1-F6EECF244321}">
                    <p14:modId xmlns:p14="http://schemas.microsoft.com/office/powerpoint/2010/main" val="524590894"/>
                  </p:ext>
                </p:extLst>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3030"/>
                          </a:stretch>
                        </a:blipFill>
                      </a:tcPr>
                    </a:tc>
                    <a:tc>
                      <a:txBody>
                        <a:bodyPr/>
                        <a:lstStyle/>
                        <a:p>
                          <a:endParaRPr lang="zh-CN"/>
                        </a:p>
                      </a:txBody>
                      <a:tcPr>
                        <a:blipFill>
                          <a:blip r:embed="rId5"/>
                          <a:stretch>
                            <a:fillRect l="-100000" t="-1515" r="-200000" b="-3030"/>
                          </a:stretch>
                        </a:blipFill>
                      </a:tcPr>
                    </a:tc>
                    <a:tc>
                      <a:txBody>
                        <a:bodyPr/>
                        <a:lstStyle/>
                        <a:p>
                          <a:endParaRPr lang="zh-CN"/>
                        </a:p>
                      </a:txBody>
                      <a:tcPr>
                        <a:blipFill>
                          <a:blip r:embed="rId5"/>
                          <a:stretch>
                            <a:fillRect l="-203077" t="-1515" r="-103077" b="-3030"/>
                          </a:stretch>
                        </a:blipFill>
                      </a:tcPr>
                    </a:tc>
                    <a:tc>
                      <a:txBody>
                        <a:bodyPr/>
                        <a:lstStyle/>
                        <a:p>
                          <a:endParaRPr lang="zh-CN"/>
                        </a:p>
                      </a:txBody>
                      <a:tcPr>
                        <a:blipFill>
                          <a:blip r:embed="rId5"/>
                          <a:stretch>
                            <a:fillRect l="-298485" t="-1515" r="-1515"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93979" y="3775921"/>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1418B268-AA04-42A7-82D6-BA6C42C9255A}"/>
              </a:ext>
            </a:extLst>
          </p:cNvPr>
          <p:cNvSpPr/>
          <p:nvPr/>
        </p:nvSpPr>
        <p:spPr>
          <a:xfrm>
            <a:off x="1735901" y="2395446"/>
            <a:ext cx="408167" cy="3678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45" name="Rectangle 44">
            <a:extLst>
              <a:ext uri="{FF2B5EF4-FFF2-40B4-BE49-F238E27FC236}">
                <a16:creationId xmlns:a16="http://schemas.microsoft.com/office/drawing/2014/main" id="{76B64EE9-D995-4523-A3AD-BE77BE186D5E}"/>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mc:AlternateContent xmlns:mc="http://schemas.openxmlformats.org/markup-compatibility/2006" xmlns:a14="http://schemas.microsoft.com/office/drawing/2010/main">
        <mc:Choice Requires="a14">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87" t="-1493" r="-107937" b="-323881"/>
                          </a:stretch>
                        </a:blipFill>
                      </a:tcPr>
                    </a:tc>
                    <a:tc>
                      <a:txBody>
                        <a:bodyPr/>
                        <a:lstStyle/>
                        <a:p>
                          <a:endParaRPr lang="zh-CN"/>
                        </a:p>
                      </a:txBody>
                      <a:tcPr>
                        <a:blipFill>
                          <a:blip r:embed="rId8"/>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1" name="Right Triangle 50">
            <a:extLst>
              <a:ext uri="{FF2B5EF4-FFF2-40B4-BE49-F238E27FC236}">
                <a16:creationId xmlns:a16="http://schemas.microsoft.com/office/drawing/2014/main" id="{D5552BD8-092C-4C3B-B4E9-C4AB6CD2EBF3}"/>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a:extLst>
              <a:ext uri="{FF2B5EF4-FFF2-40B4-BE49-F238E27FC236}">
                <a16:creationId xmlns:a16="http://schemas.microsoft.com/office/drawing/2014/main" id="{E845A04C-1925-48EA-B6E3-C80D8D794611}"/>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grpSp>
        <p:nvGrpSpPr>
          <p:cNvPr id="61" name="Group 60">
            <a:extLst>
              <a:ext uri="{FF2B5EF4-FFF2-40B4-BE49-F238E27FC236}">
                <a16:creationId xmlns:a16="http://schemas.microsoft.com/office/drawing/2014/main" id="{118925A8-07F9-43E0-8418-6462E7A406D9}"/>
              </a:ext>
            </a:extLst>
          </p:cNvPr>
          <p:cNvGrpSpPr/>
          <p:nvPr/>
        </p:nvGrpSpPr>
        <p:grpSpPr>
          <a:xfrm>
            <a:off x="770611" y="1658461"/>
            <a:ext cx="7961406" cy="417757"/>
            <a:chOff x="770611" y="1658461"/>
            <a:chExt cx="7961406" cy="417757"/>
          </a:xfrm>
        </p:grpSpPr>
        <p:sp>
          <p:nvSpPr>
            <p:cNvPr id="62" name="Freeform 51">
              <a:extLst>
                <a:ext uri="{FF2B5EF4-FFF2-40B4-BE49-F238E27FC236}">
                  <a16:creationId xmlns:a16="http://schemas.microsoft.com/office/drawing/2014/main" id="{6CD020AF-F736-4CE1-A2D3-165D6690800B}"/>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63" name="Text Box 61">
                  <a:extLst>
                    <a:ext uri="{FF2B5EF4-FFF2-40B4-BE49-F238E27FC236}">
                      <a16:creationId xmlns:a16="http://schemas.microsoft.com/office/drawing/2014/main" id="{D2EDA53A-836A-47EC-A1A3-19ABB024C66C}"/>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63" name="Text Box 61">
                  <a:extLst>
                    <a:ext uri="{FF2B5EF4-FFF2-40B4-BE49-F238E27FC236}">
                      <a16:creationId xmlns:a16="http://schemas.microsoft.com/office/drawing/2014/main" id="{D2EDA53A-836A-47EC-A1A3-19ABB024C66C}"/>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9"/>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52" name="Table 44">
                <a:extLst>
                  <a:ext uri="{FF2B5EF4-FFF2-40B4-BE49-F238E27FC236}">
                    <a16:creationId xmlns:a16="http://schemas.microsoft.com/office/drawing/2014/main" id="{04FCF6F8-680D-4ACC-A6D4-BB78EAA384EA}"/>
                  </a:ext>
                </a:extLst>
              </p:cNvPr>
              <p:cNvGraphicFramePr>
                <a:graphicFrameLocks noGrp="1"/>
              </p:cNvGraphicFramePr>
              <p:nvPr/>
            </p:nvGraphicFramePr>
            <p:xfrm>
              <a:off x="5191204" y="2512083"/>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52" name="Table 44">
                <a:extLst>
                  <a:ext uri="{FF2B5EF4-FFF2-40B4-BE49-F238E27FC236}">
                    <a16:creationId xmlns:a16="http://schemas.microsoft.com/office/drawing/2014/main" id="{04FCF6F8-680D-4ACC-A6D4-BB78EAA384EA}"/>
                  </a:ext>
                </a:extLst>
              </p:cNvPr>
              <p:cNvGraphicFramePr>
                <a:graphicFrameLocks noGrp="1"/>
              </p:cNvGraphicFramePr>
              <p:nvPr/>
            </p:nvGraphicFramePr>
            <p:xfrm>
              <a:off x="5191204" y="2512083"/>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10"/>
                          <a:stretch>
                            <a:fillRect l="-1471" t="-1493" r="-5882" b="-323881"/>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46">
                <a:extLst>
                  <a:ext uri="{FF2B5EF4-FFF2-40B4-BE49-F238E27FC236}">
                    <a16:creationId xmlns:a16="http://schemas.microsoft.com/office/drawing/2014/main" id="{3F0D3984-5A1A-40C8-A547-60C32A49138A}"/>
                  </a:ext>
                </a:extLst>
              </p:cNvPr>
              <p:cNvGraphicFramePr>
                <a:graphicFrameLocks noGrp="1"/>
              </p:cNvGraphicFramePr>
              <p:nvPr/>
            </p:nvGraphicFramePr>
            <p:xfrm>
              <a:off x="5718321" y="2512082"/>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53" name="Table 46">
                <a:extLst>
                  <a:ext uri="{FF2B5EF4-FFF2-40B4-BE49-F238E27FC236}">
                    <a16:creationId xmlns:a16="http://schemas.microsoft.com/office/drawing/2014/main" id="{3F0D3984-5A1A-40C8-A547-60C32A49138A}"/>
                  </a:ext>
                </a:extLst>
              </p:cNvPr>
              <p:cNvGraphicFramePr>
                <a:graphicFrameLocks noGrp="1"/>
              </p:cNvGraphicFramePr>
              <p:nvPr/>
            </p:nvGraphicFramePr>
            <p:xfrm>
              <a:off x="5718321" y="2512082"/>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11"/>
                          <a:stretch>
                            <a:fillRect l="-1587" t="-1493" r="-106349" b="-322388"/>
                          </a:stretch>
                        </a:blipFill>
                      </a:tcPr>
                    </a:tc>
                    <a:tc>
                      <a:txBody>
                        <a:bodyPr/>
                        <a:lstStyle/>
                        <a:p>
                          <a:endParaRPr lang="zh-CN"/>
                        </a:p>
                      </a:txBody>
                      <a:tcPr>
                        <a:blipFill>
                          <a:blip r:embed="rId11"/>
                          <a:stretch>
                            <a:fillRect l="-101587" t="-1493" r="-6349" b="-322388"/>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7" name="Right Triangle 56">
            <a:extLst>
              <a:ext uri="{FF2B5EF4-FFF2-40B4-BE49-F238E27FC236}">
                <a16:creationId xmlns:a16="http://schemas.microsoft.com/office/drawing/2014/main" id="{25F4D1FF-CA68-4BD7-884A-926CB24065FE}"/>
              </a:ext>
            </a:extLst>
          </p:cNvPr>
          <p:cNvSpPr/>
          <p:nvPr/>
        </p:nvSpPr>
        <p:spPr>
          <a:xfrm>
            <a:off x="5727575" y="2291024"/>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a:extLst>
              <a:ext uri="{FF2B5EF4-FFF2-40B4-BE49-F238E27FC236}">
                <a16:creationId xmlns:a16="http://schemas.microsoft.com/office/drawing/2014/main" id="{F9EE8D33-C2DB-49DC-8381-1EA18C45F404}"/>
              </a:ext>
            </a:extLst>
          </p:cNvPr>
          <p:cNvSpPr txBox="1"/>
          <p:nvPr/>
        </p:nvSpPr>
        <p:spPr>
          <a:xfrm>
            <a:off x="5589299" y="2038061"/>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67" name="Rectangle 66">
            <a:extLst>
              <a:ext uri="{FF2B5EF4-FFF2-40B4-BE49-F238E27FC236}">
                <a16:creationId xmlns:a16="http://schemas.microsoft.com/office/drawing/2014/main" id="{16C437F7-A324-46A2-8F78-5CC09EB56AF7}"/>
              </a:ext>
            </a:extLst>
          </p:cNvPr>
          <p:cNvSpPr/>
          <p:nvPr/>
        </p:nvSpPr>
        <p:spPr>
          <a:xfrm>
            <a:off x="5691135" y="2509268"/>
            <a:ext cx="399263" cy="1631778"/>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E77282C0-46C4-45DE-B61B-628751AC4A73}"/>
                  </a:ext>
                </a:extLst>
              </p:cNvPr>
              <p:cNvGraphicFramePr>
                <a:graphicFrameLocks noGrp="1"/>
              </p:cNvGraphicFramePr>
              <p:nvPr>
                <p:extLst>
                  <p:ext uri="{D42A27DB-BD31-4B8C-83A1-F6EECF244321}">
                    <p14:modId xmlns:p14="http://schemas.microsoft.com/office/powerpoint/2010/main" val="387903734"/>
                  </p:ext>
                </p:extLst>
              </p:nvPr>
            </p:nvGraphicFramePr>
            <p:xfrm>
              <a:off x="6999938" y="2512082"/>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E77282C0-46C4-45DE-B61B-628751AC4A73}"/>
                  </a:ext>
                </a:extLst>
              </p:cNvPr>
              <p:cNvGraphicFramePr>
                <a:graphicFrameLocks noGrp="1"/>
              </p:cNvGraphicFramePr>
              <p:nvPr>
                <p:extLst>
                  <p:ext uri="{D42A27DB-BD31-4B8C-83A1-F6EECF244321}">
                    <p14:modId xmlns:p14="http://schemas.microsoft.com/office/powerpoint/2010/main" val="387903734"/>
                  </p:ext>
                </p:extLst>
              </p:nvPr>
            </p:nvGraphicFramePr>
            <p:xfrm>
              <a:off x="6999938" y="2512082"/>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12"/>
                          <a:stretch>
                            <a:fillRect l="-1471" t="-1493" r="-5882" b="-323881"/>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p:sp>
        <p:nvSpPr>
          <p:cNvPr id="60" name="Rectangle 59">
            <a:extLst>
              <a:ext uri="{FF2B5EF4-FFF2-40B4-BE49-F238E27FC236}">
                <a16:creationId xmlns:a16="http://schemas.microsoft.com/office/drawing/2014/main" id="{D36A7B5B-736D-4053-BC08-8E80A6435ED5}"/>
              </a:ext>
            </a:extLst>
          </p:cNvPr>
          <p:cNvSpPr/>
          <p:nvPr/>
        </p:nvSpPr>
        <p:spPr>
          <a:xfrm>
            <a:off x="3596504" y="2121237"/>
            <a:ext cx="3125841" cy="2060001"/>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Slide Number Placeholder 11">
            <a:extLst>
              <a:ext uri="{FF2B5EF4-FFF2-40B4-BE49-F238E27FC236}">
                <a16:creationId xmlns:a16="http://schemas.microsoft.com/office/drawing/2014/main" id="{4F0FF0FF-2B43-4296-A761-3F31ED92F233}"/>
              </a:ext>
            </a:extLst>
          </p:cNvPr>
          <p:cNvSpPr>
            <a:spLocks noGrp="1"/>
          </p:cNvSpPr>
          <p:nvPr>
            <p:ph type="sldNum" sz="quarter" idx="12"/>
          </p:nvPr>
        </p:nvSpPr>
        <p:spPr/>
        <p:txBody>
          <a:bodyPr/>
          <a:lstStyle/>
          <a:p>
            <a:fld id="{25711CE1-5A3A-4555-AFFF-2018F0E14892}" type="slidenum">
              <a:rPr lang="zh-CN" altLang="en-US" smtClean="0"/>
              <a:pPr/>
              <a:t>48</a:t>
            </a:fld>
            <a:r>
              <a:rPr lang="en-US" altLang="zh-CN"/>
              <a:t>/51</a:t>
            </a:r>
            <a:endParaRPr lang="zh-CN" alt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CF53E79-91D6-4709-B027-CD7E1CCB7C93}"/>
                  </a:ext>
                </a:extLst>
              </p:cNvPr>
              <p:cNvGraphicFramePr>
                <a:graphicFrameLocks noGrp="1"/>
              </p:cNvGraphicFramePr>
              <p:nvPr>
                <p:extLst>
                  <p:ext uri="{D42A27DB-BD31-4B8C-83A1-F6EECF244321}">
                    <p14:modId xmlns:p14="http://schemas.microsoft.com/office/powerpoint/2010/main" val="3464338877"/>
                  </p:ext>
                </p:extLst>
              </p:nvPr>
            </p:nvGraphicFramePr>
            <p:xfrm>
              <a:off x="1796189" y="3707874"/>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701508866"/>
                        </a:ext>
                      </a:extLst>
                    </a:gridCol>
                    <a:gridCol w="398472">
                      <a:extLst>
                        <a:ext uri="{9D8B030D-6E8A-4147-A177-3AD203B41FA5}">
                          <a16:colId xmlns:a16="http://schemas.microsoft.com/office/drawing/2014/main" val="1563038059"/>
                        </a:ext>
                      </a:extLst>
                    </a:gridCol>
                    <a:gridCol w="398472">
                      <a:extLst>
                        <a:ext uri="{9D8B030D-6E8A-4147-A177-3AD203B41FA5}">
                          <a16:colId xmlns:a16="http://schemas.microsoft.com/office/drawing/2014/main" val="2708603613"/>
                        </a:ext>
                      </a:extLst>
                    </a:gridCol>
                    <a:gridCol w="398472">
                      <a:extLst>
                        <a:ext uri="{9D8B030D-6E8A-4147-A177-3AD203B41FA5}">
                          <a16:colId xmlns:a16="http://schemas.microsoft.com/office/drawing/2014/main" val="3568634656"/>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12967040"/>
                      </a:ext>
                    </a:extLst>
                  </a:tr>
                </a:tbl>
              </a:graphicData>
            </a:graphic>
          </p:graphicFrame>
        </mc:Choice>
        <mc:Fallback xmlns="">
          <p:graphicFrame>
            <p:nvGraphicFramePr>
              <p:cNvPr id="5" name="Table 4">
                <a:extLst>
                  <a:ext uri="{FF2B5EF4-FFF2-40B4-BE49-F238E27FC236}">
                    <a16:creationId xmlns:a16="http://schemas.microsoft.com/office/drawing/2014/main" id="{0CF53E79-91D6-4709-B027-CD7E1CCB7C93}"/>
                  </a:ext>
                </a:extLst>
              </p:cNvPr>
              <p:cNvGraphicFramePr>
                <a:graphicFrameLocks noGrp="1"/>
              </p:cNvGraphicFramePr>
              <p:nvPr>
                <p:extLst>
                  <p:ext uri="{D42A27DB-BD31-4B8C-83A1-F6EECF244321}">
                    <p14:modId xmlns:p14="http://schemas.microsoft.com/office/powerpoint/2010/main" val="3464338877"/>
                  </p:ext>
                </p:extLst>
              </p:nvPr>
            </p:nvGraphicFramePr>
            <p:xfrm>
              <a:off x="1796189" y="3707874"/>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701508866"/>
                        </a:ext>
                      </a:extLst>
                    </a:gridCol>
                    <a:gridCol w="398472">
                      <a:extLst>
                        <a:ext uri="{9D8B030D-6E8A-4147-A177-3AD203B41FA5}">
                          <a16:colId xmlns:a16="http://schemas.microsoft.com/office/drawing/2014/main" val="1563038059"/>
                        </a:ext>
                      </a:extLst>
                    </a:gridCol>
                    <a:gridCol w="398472">
                      <a:extLst>
                        <a:ext uri="{9D8B030D-6E8A-4147-A177-3AD203B41FA5}">
                          <a16:colId xmlns:a16="http://schemas.microsoft.com/office/drawing/2014/main" val="2708603613"/>
                        </a:ext>
                      </a:extLst>
                    </a:gridCol>
                    <a:gridCol w="398472">
                      <a:extLst>
                        <a:ext uri="{9D8B030D-6E8A-4147-A177-3AD203B41FA5}">
                          <a16:colId xmlns:a16="http://schemas.microsoft.com/office/drawing/2014/main" val="3568634656"/>
                        </a:ext>
                      </a:extLst>
                    </a:gridCol>
                  </a:tblGrid>
                  <a:tr h="396240">
                    <a:tc>
                      <a:txBody>
                        <a:bodyPr/>
                        <a:lstStyle/>
                        <a:p>
                          <a:endParaRPr lang="zh-CN"/>
                        </a:p>
                      </a:txBody>
                      <a:tcPr>
                        <a:blipFill>
                          <a:blip r:embed="rId13"/>
                          <a:stretch>
                            <a:fillRect t="-1515" r="-300000" b="-3030"/>
                          </a:stretch>
                        </a:blipFill>
                      </a:tcPr>
                    </a:tc>
                    <a:tc>
                      <a:txBody>
                        <a:bodyPr/>
                        <a:lstStyle/>
                        <a:p>
                          <a:endParaRPr lang="zh-CN"/>
                        </a:p>
                      </a:txBody>
                      <a:tcPr>
                        <a:blipFill>
                          <a:blip r:embed="rId13"/>
                          <a:stretch>
                            <a:fillRect l="-100000" t="-1515" r="-200000" b="-3030"/>
                          </a:stretch>
                        </a:blipFill>
                      </a:tcPr>
                    </a:tc>
                    <a:tc>
                      <a:txBody>
                        <a:bodyPr/>
                        <a:lstStyle/>
                        <a:p>
                          <a:endParaRPr lang="zh-CN"/>
                        </a:p>
                      </a:txBody>
                      <a:tcPr>
                        <a:blipFill>
                          <a:blip r:embed="rId13"/>
                          <a:stretch>
                            <a:fillRect l="-203077" t="-1515" r="-103077" b="-3030"/>
                          </a:stretch>
                        </a:blipFill>
                      </a:tcPr>
                    </a:tc>
                    <a:tc>
                      <a:txBody>
                        <a:bodyPr/>
                        <a:lstStyle/>
                        <a:p>
                          <a:endParaRPr lang="zh-CN"/>
                        </a:p>
                      </a:txBody>
                      <a:tcPr>
                        <a:blipFill>
                          <a:blip r:embed="rId13"/>
                          <a:stretch>
                            <a:fillRect l="-298485" t="-1515" r="-1515" b="-3030"/>
                          </a:stretch>
                        </a:blipFill>
                      </a:tcPr>
                    </a:tc>
                    <a:extLst>
                      <a:ext uri="{0D108BD9-81ED-4DB2-BD59-A6C34878D82A}">
                        <a16:rowId xmlns:a16="http://schemas.microsoft.com/office/drawing/2014/main" val="212967040"/>
                      </a:ext>
                    </a:extLst>
                  </a:tr>
                </a:tbl>
              </a:graphicData>
            </a:graphic>
          </p:graphicFrame>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AB24F07-7086-40F6-A3C3-60376698804A}"/>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41" name="TextBox 40">
                <a:extLst>
                  <a:ext uri="{FF2B5EF4-FFF2-40B4-BE49-F238E27FC236}">
                    <a16:creationId xmlns:a16="http://schemas.microsoft.com/office/drawing/2014/main" id="{8AB24F07-7086-40F6-A3C3-60376698804A}"/>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191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Example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9A587436-2807-42AA-B27E-D0EAAD1704E0}"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cxnSp>
        <p:nvCxnSpPr>
          <p:cNvPr id="11" name="Straight Arrow Connector 10">
            <a:extLst>
              <a:ext uri="{FF2B5EF4-FFF2-40B4-BE49-F238E27FC236}">
                <a16:creationId xmlns:a16="http://schemas.microsoft.com/office/drawing/2014/main" id="{E2B4648F-07D8-47FE-88AE-C0C5737915C4}"/>
              </a:ext>
            </a:extLst>
          </p:cNvPr>
          <p:cNvCxnSpPr>
            <a:cxnSpLocks/>
          </p:cNvCxnSpPr>
          <p:nvPr/>
        </p:nvCxnSpPr>
        <p:spPr>
          <a:xfrm>
            <a:off x="1527344" y="2121237"/>
            <a:ext cx="0" cy="394795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B5582-2653-45B2-A474-0CBA5CE33DC1}"/>
              </a:ext>
            </a:extLst>
          </p:cNvPr>
          <p:cNvCxnSpPr/>
          <p:nvPr/>
        </p:nvCxnSpPr>
        <p:spPr>
          <a:xfrm>
            <a:off x="1527344" y="27331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4FE46A-EE73-471A-87AF-78FC40FEC441}"/>
              </a:ext>
            </a:extLst>
          </p:cNvPr>
          <p:cNvCxnSpPr/>
          <p:nvPr/>
        </p:nvCxnSpPr>
        <p:spPr>
          <a:xfrm>
            <a:off x="1527344" y="32284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2B94C9-C71D-4B0B-98C1-50E457442340}"/>
              </a:ext>
            </a:extLst>
          </p:cNvPr>
          <p:cNvCxnSpPr/>
          <p:nvPr/>
        </p:nvCxnSpPr>
        <p:spPr>
          <a:xfrm>
            <a:off x="1527344" y="37237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A219A-FB69-4046-9440-E08A59D2E7A2}"/>
              </a:ext>
            </a:extLst>
          </p:cNvPr>
          <p:cNvCxnSpPr/>
          <p:nvPr/>
        </p:nvCxnSpPr>
        <p:spPr>
          <a:xfrm>
            <a:off x="1527344" y="42190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2178E0-9D5F-46F9-B1E1-2DB11AC1E95D}"/>
              </a:ext>
            </a:extLst>
          </p:cNvPr>
          <p:cNvCxnSpPr/>
          <p:nvPr/>
        </p:nvCxnSpPr>
        <p:spPr>
          <a:xfrm>
            <a:off x="1527344" y="47143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974A86-5CDD-4A15-B604-962BF029FCED}"/>
              </a:ext>
            </a:extLst>
          </p:cNvPr>
          <p:cNvCxnSpPr/>
          <p:nvPr/>
        </p:nvCxnSpPr>
        <p:spPr>
          <a:xfrm>
            <a:off x="1527344" y="52096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A97D98-C550-485D-9BE4-D3686DF9EFA6}"/>
              </a:ext>
            </a:extLst>
          </p:cNvPr>
          <p:cNvCxnSpPr/>
          <p:nvPr/>
        </p:nvCxnSpPr>
        <p:spPr>
          <a:xfrm>
            <a:off x="1527344" y="5704940"/>
            <a:ext cx="130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1" name="Table 13">
                <a:extLst>
                  <a:ext uri="{FF2B5EF4-FFF2-40B4-BE49-F238E27FC236}">
                    <a16:creationId xmlns:a16="http://schemas.microsoft.com/office/drawing/2014/main" id="{12B40719-32D2-44C5-8CDC-144F44AAD62F}"/>
                  </a:ext>
                </a:extLst>
              </p:cNvPr>
              <p:cNvGraphicFramePr>
                <a:graphicFrameLocks noGrp="1"/>
              </p:cNvGraphicFramePr>
              <p:nvPr/>
            </p:nvGraphicFramePr>
            <p:xfrm>
              <a:off x="1796195" y="278923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3"/>
                          <a:stretch>
                            <a:fillRect r="-300000" b="-4545"/>
                          </a:stretch>
                        </a:blipFill>
                      </a:tcPr>
                    </a:tc>
                    <a:tc>
                      <a:txBody>
                        <a:bodyPr/>
                        <a:lstStyle/>
                        <a:p>
                          <a:endParaRPr lang="zh-CN"/>
                        </a:p>
                      </a:txBody>
                      <a:tcPr>
                        <a:blipFill>
                          <a:blip r:embed="rId3"/>
                          <a:stretch>
                            <a:fillRect l="-100000" r="-200000" b="-4545"/>
                          </a:stretch>
                        </a:blipFill>
                      </a:tcPr>
                    </a:tc>
                    <a:tc>
                      <a:txBody>
                        <a:bodyPr/>
                        <a:lstStyle/>
                        <a:p>
                          <a:endParaRPr lang="zh-CN"/>
                        </a:p>
                      </a:txBody>
                      <a:tcPr>
                        <a:blipFill>
                          <a:blip r:embed="rId3"/>
                          <a:stretch>
                            <a:fillRect l="-203077" r="-103077" b="-4545"/>
                          </a:stretch>
                        </a:blipFill>
                      </a:tcPr>
                    </a:tc>
                    <a:tc>
                      <a:txBody>
                        <a:bodyPr/>
                        <a:lstStyle/>
                        <a:p>
                          <a:endParaRPr lang="zh-CN"/>
                        </a:p>
                      </a:txBody>
                      <a:tcPr>
                        <a:blipFill>
                          <a:blip r:embed="rId3"/>
                          <a:stretch>
                            <a:fillRect l="-298485" r="-1515" b="-454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1</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2" name="Table 13">
                <a:extLst>
                  <a:ext uri="{FF2B5EF4-FFF2-40B4-BE49-F238E27FC236}">
                    <a16:creationId xmlns:a16="http://schemas.microsoft.com/office/drawing/2014/main" id="{059BBBB9-0CBF-46A8-94EF-326A3D323FC3}"/>
                  </a:ext>
                </a:extLst>
              </p:cNvPr>
              <p:cNvGraphicFramePr>
                <a:graphicFrameLocks noGrp="1"/>
              </p:cNvGraphicFramePr>
              <p:nvPr/>
            </p:nvGraphicFramePr>
            <p:xfrm>
              <a:off x="1796195" y="3251032"/>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4"/>
                          <a:stretch>
                            <a:fillRect l="-1515" t="-1515" r="-301515" b="-3030"/>
                          </a:stretch>
                        </a:blipFill>
                      </a:tcPr>
                    </a:tc>
                    <a:tc>
                      <a:txBody>
                        <a:bodyPr/>
                        <a:lstStyle/>
                        <a:p>
                          <a:endParaRPr lang="zh-CN"/>
                        </a:p>
                      </a:txBody>
                      <a:tcPr>
                        <a:blipFill>
                          <a:blip r:embed="rId4"/>
                          <a:stretch>
                            <a:fillRect l="-101515" t="-1515" r="-201515" b="-3030"/>
                          </a:stretch>
                        </a:blipFill>
                      </a:tcPr>
                    </a:tc>
                    <a:tc>
                      <a:txBody>
                        <a:bodyPr/>
                        <a:lstStyle/>
                        <a:p>
                          <a:endParaRPr lang="zh-CN"/>
                        </a:p>
                      </a:txBody>
                      <a:tcPr>
                        <a:blipFill>
                          <a:blip r:embed="rId4"/>
                          <a:stretch>
                            <a:fillRect l="-204615" t="-1515" r="-104615" b="-3030"/>
                          </a:stretch>
                        </a:blipFill>
                      </a:tcPr>
                    </a:tc>
                    <a:tc>
                      <a:txBody>
                        <a:bodyPr/>
                        <a:lstStyle/>
                        <a:p>
                          <a:endParaRPr lang="zh-CN"/>
                        </a:p>
                      </a:txBody>
                      <a:tcPr>
                        <a:blipFill>
                          <a:blip r:embed="rId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2</m:t>
                                    </m:r>
                                  </m:sub>
                                </m:sSub>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3</m:t>
                                    </m:r>
                                  </m:sub>
                                </m:sSub>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4</m:t>
                                    </m:r>
                                  </m:sub>
                                </m:sSub>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33" name="Table 13">
                <a:extLst>
                  <a:ext uri="{FF2B5EF4-FFF2-40B4-BE49-F238E27FC236}">
                    <a16:creationId xmlns:a16="http://schemas.microsoft.com/office/drawing/2014/main" id="{E1AA024D-A231-424B-BDF9-6D6AF551A320}"/>
                  </a:ext>
                </a:extLst>
              </p:cNvPr>
              <p:cNvGraphicFramePr>
                <a:graphicFrameLocks noGrp="1"/>
              </p:cNvGraphicFramePr>
              <p:nvPr/>
            </p:nvGraphicFramePr>
            <p:xfrm>
              <a:off x="1796195" y="3712827"/>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5"/>
                          <a:stretch>
                            <a:fillRect t="-1515" r="-300000" b="-3030"/>
                          </a:stretch>
                        </a:blipFill>
                      </a:tcPr>
                    </a:tc>
                    <a:tc>
                      <a:txBody>
                        <a:bodyPr/>
                        <a:lstStyle/>
                        <a:p>
                          <a:endParaRPr lang="zh-CN"/>
                        </a:p>
                      </a:txBody>
                      <a:tcPr>
                        <a:blipFill>
                          <a:blip r:embed="rId5"/>
                          <a:stretch>
                            <a:fillRect l="-100000" t="-1515" r="-200000" b="-3030"/>
                          </a:stretch>
                        </a:blipFill>
                      </a:tcPr>
                    </a:tc>
                    <a:tc>
                      <a:txBody>
                        <a:bodyPr/>
                        <a:lstStyle/>
                        <a:p>
                          <a:endParaRPr lang="zh-CN"/>
                        </a:p>
                      </a:txBody>
                      <a:tcPr>
                        <a:blipFill>
                          <a:blip r:embed="rId5"/>
                          <a:stretch>
                            <a:fillRect l="-203077" t="-1515" r="-103077" b="-3030"/>
                          </a:stretch>
                        </a:blipFill>
                      </a:tcPr>
                    </a:tc>
                    <a:tc>
                      <a:txBody>
                        <a:bodyPr/>
                        <a:lstStyle/>
                        <a:p>
                          <a:endParaRPr lang="zh-CN"/>
                        </a:p>
                      </a:txBody>
                      <a:tcPr>
                        <a:blipFill>
                          <a:blip r:embed="rId5"/>
                          <a:stretch>
                            <a:fillRect l="-298485" t="-1515" r="-1515"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𝟒</m:t>
                                    </m:r>
                                  </m:sub>
                                </m:sSub>
                              </m:oMath>
                            </m:oMathPara>
                          </a14:m>
                          <a:endParaRPr lang="zh-CN" altLang="en-US" sz="2000"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088113"/>
                      </a:ext>
                    </a:extLst>
                  </a:tr>
                </a:tbl>
              </a:graphicData>
            </a:graphic>
          </p:graphicFrame>
        </mc:Choice>
        <mc:Fallback xmlns="">
          <p:graphicFrame>
            <p:nvGraphicFramePr>
              <p:cNvPr id="35" name="Table 13">
                <a:extLst>
                  <a:ext uri="{FF2B5EF4-FFF2-40B4-BE49-F238E27FC236}">
                    <a16:creationId xmlns:a16="http://schemas.microsoft.com/office/drawing/2014/main" id="{3940854B-7ED0-4198-B5A5-3A40DB52934F}"/>
                  </a:ext>
                </a:extLst>
              </p:cNvPr>
              <p:cNvGraphicFramePr>
                <a:graphicFrameLocks noGrp="1"/>
              </p:cNvGraphicFramePr>
              <p:nvPr/>
            </p:nvGraphicFramePr>
            <p:xfrm>
              <a:off x="1796189" y="2365302"/>
              <a:ext cx="1593888" cy="396240"/>
            </p:xfrm>
            <a:graphic>
              <a:graphicData uri="http://schemas.openxmlformats.org/drawingml/2006/table">
                <a:tbl>
                  <a:tblPr>
                    <a:tableStyleId>{5C22544A-7EE6-4342-B048-85BDC9FD1C3A}</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r="-2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00000" r="-198485"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03077" r="-101538" b="-4545"/>
                          </a:stretch>
                        </a:blip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8485" b="-4545"/>
                          </a:stretch>
                        </a:blipFill>
                      </a:tcPr>
                    </a:tc>
                    <a:extLst>
                      <a:ext uri="{0D108BD9-81ED-4DB2-BD59-A6C34878D82A}">
                        <a16:rowId xmlns:a16="http://schemas.microsoft.com/office/drawing/2014/main" val="2870088113"/>
                      </a:ext>
                    </a:extLst>
                  </a:tr>
                </a:tbl>
              </a:graphicData>
            </a:graphic>
          </p:graphicFrame>
        </mc:Fallback>
      </mc:AlternateContent>
      <p:sp>
        <p:nvSpPr>
          <p:cNvPr id="17" name="Arrow: Right 16">
            <a:extLst>
              <a:ext uri="{FF2B5EF4-FFF2-40B4-BE49-F238E27FC236}">
                <a16:creationId xmlns:a16="http://schemas.microsoft.com/office/drawing/2014/main" id="{442400D9-8590-447D-85D5-7D940FCD5EA9}"/>
              </a:ext>
            </a:extLst>
          </p:cNvPr>
          <p:cNvSpPr/>
          <p:nvPr/>
        </p:nvSpPr>
        <p:spPr>
          <a:xfrm>
            <a:off x="603929" y="3816113"/>
            <a:ext cx="764253" cy="365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1F636F05-9E8F-4654-896E-2C8350D6BDA6}"/>
              </a:ext>
            </a:extLst>
          </p:cNvPr>
          <p:cNvCxnSpPr/>
          <p:nvPr/>
        </p:nvCxnSpPr>
        <p:spPr>
          <a:xfrm>
            <a:off x="3496826" y="2121237"/>
            <a:ext cx="0" cy="3917828"/>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45" name="Rectangle 44">
            <a:extLst>
              <a:ext uri="{FF2B5EF4-FFF2-40B4-BE49-F238E27FC236}">
                <a16:creationId xmlns:a16="http://schemas.microsoft.com/office/drawing/2014/main" id="{76B64EE9-D995-4523-A3AD-BE77BE186D5E}"/>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mc:AlternateContent xmlns:mc="http://schemas.openxmlformats.org/markup-compatibility/2006" xmlns:a14="http://schemas.microsoft.com/office/drawing/2010/main">
        <mc:Choice Requires="a14">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7" name="Table 44">
                <a:extLst>
                  <a:ext uri="{FF2B5EF4-FFF2-40B4-BE49-F238E27FC236}">
                    <a16:creationId xmlns:a16="http://schemas.microsoft.com/office/drawing/2014/main" id="{1198E7C9-C7FC-40FD-89D5-4F3B4373C323}"/>
                  </a:ext>
                </a:extLst>
              </p:cNvPr>
              <p:cNvGraphicFramePr>
                <a:graphicFrameLocks noGrp="1"/>
              </p:cNvGraphicFramePr>
              <p:nvPr/>
            </p:nvGraphicFramePr>
            <p:xfrm>
              <a:off x="3603570" y="2552275"/>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7"/>
                          <a:stretch>
                            <a:fillRect l="-1471" t="-1493" r="-5882" b="-325373"/>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1</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𝟑</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49" name="Table 46">
                <a:extLst>
                  <a:ext uri="{FF2B5EF4-FFF2-40B4-BE49-F238E27FC236}">
                    <a16:creationId xmlns:a16="http://schemas.microsoft.com/office/drawing/2014/main" id="{8510EBAE-74BE-4AD8-B0BB-58EFDDBD7337}"/>
                  </a:ext>
                </a:extLst>
              </p:cNvPr>
              <p:cNvGraphicFramePr>
                <a:graphicFrameLocks noGrp="1"/>
              </p:cNvGraphicFramePr>
              <p:nvPr/>
            </p:nvGraphicFramePr>
            <p:xfrm>
              <a:off x="4130687" y="2552274"/>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8"/>
                          <a:stretch>
                            <a:fillRect l="-1587" t="-1493" r="-107937" b="-323881"/>
                          </a:stretch>
                        </a:blipFill>
                      </a:tcPr>
                    </a:tc>
                    <a:tc>
                      <a:txBody>
                        <a:bodyPr/>
                        <a:lstStyle/>
                        <a:p>
                          <a:endParaRPr lang="zh-CN"/>
                        </a:p>
                      </a:txBody>
                      <a:tcPr>
                        <a:blipFill>
                          <a:blip r:embed="rId8"/>
                          <a:stretch>
                            <a:fillRect l="-101587" t="-1493" r="-7937" b="-323881"/>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1" name="Right Triangle 50">
            <a:extLst>
              <a:ext uri="{FF2B5EF4-FFF2-40B4-BE49-F238E27FC236}">
                <a16:creationId xmlns:a16="http://schemas.microsoft.com/office/drawing/2014/main" id="{D5552BD8-092C-4C3B-B4E9-C4AB6CD2EBF3}"/>
              </a:ext>
            </a:extLst>
          </p:cNvPr>
          <p:cNvSpPr/>
          <p:nvPr/>
        </p:nvSpPr>
        <p:spPr>
          <a:xfrm>
            <a:off x="4139941" y="2331216"/>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a:extLst>
              <a:ext uri="{FF2B5EF4-FFF2-40B4-BE49-F238E27FC236}">
                <a16:creationId xmlns:a16="http://schemas.microsoft.com/office/drawing/2014/main" id="{E845A04C-1925-48EA-B6E3-C80D8D794611}"/>
              </a:ext>
            </a:extLst>
          </p:cNvPr>
          <p:cNvSpPr txBox="1"/>
          <p:nvPr/>
        </p:nvSpPr>
        <p:spPr>
          <a:xfrm>
            <a:off x="4001665" y="2078253"/>
            <a:ext cx="1225015" cy="307777"/>
          </a:xfrm>
          <a:prstGeom prst="rect">
            <a:avLst/>
          </a:prstGeom>
          <a:noFill/>
        </p:spPr>
        <p:txBody>
          <a:bodyPr wrap="none" rtlCol="0">
            <a:spAutoFit/>
          </a:bodyPr>
          <a:lstStyle/>
          <a:p>
            <a:r>
              <a:rPr lang="en-US" altLang="zh-CN" sz="1400" dirty="0"/>
              <a:t>VOQ length</a:t>
            </a:r>
            <a:endParaRPr lang="zh-CN" altLang="en-US" sz="1400" dirty="0"/>
          </a:p>
        </p:txBody>
      </p:sp>
      <p:grpSp>
        <p:nvGrpSpPr>
          <p:cNvPr id="61" name="Group 60">
            <a:extLst>
              <a:ext uri="{FF2B5EF4-FFF2-40B4-BE49-F238E27FC236}">
                <a16:creationId xmlns:a16="http://schemas.microsoft.com/office/drawing/2014/main" id="{118925A8-07F9-43E0-8418-6462E7A406D9}"/>
              </a:ext>
            </a:extLst>
          </p:cNvPr>
          <p:cNvGrpSpPr/>
          <p:nvPr/>
        </p:nvGrpSpPr>
        <p:grpSpPr>
          <a:xfrm>
            <a:off x="770611" y="1658461"/>
            <a:ext cx="7961406" cy="417757"/>
            <a:chOff x="770611" y="1658461"/>
            <a:chExt cx="7961406" cy="417757"/>
          </a:xfrm>
        </p:grpSpPr>
        <p:sp>
          <p:nvSpPr>
            <p:cNvPr id="62" name="Freeform 51">
              <a:extLst>
                <a:ext uri="{FF2B5EF4-FFF2-40B4-BE49-F238E27FC236}">
                  <a16:creationId xmlns:a16="http://schemas.microsoft.com/office/drawing/2014/main" id="{6CD020AF-F736-4CE1-A2D3-165D6690800B}"/>
                </a:ext>
              </a:extLst>
            </p:cNvPr>
            <p:cNvSpPr>
              <a:spLocks/>
            </p:cNvSpPr>
            <p:nvPr/>
          </p:nvSpPr>
          <p:spPr bwMode="gray">
            <a:xfrm>
              <a:off x="770611" y="1658461"/>
              <a:ext cx="7811960" cy="401842"/>
            </a:xfrm>
            <a:custGeom>
              <a:avLst/>
              <a:gdLst>
                <a:gd name="T0" fmla="*/ 4 w 1321"/>
                <a:gd name="T1" fmla="*/ 391 h 788"/>
                <a:gd name="T2" fmla="*/ 6 w 1321"/>
                <a:gd name="T3" fmla="*/ 788 h 788"/>
                <a:gd name="T4" fmla="*/ 1098 w 1321"/>
                <a:gd name="T5" fmla="*/ 782 h 788"/>
                <a:gd name="T6" fmla="*/ 1314 w 1321"/>
                <a:gd name="T7" fmla="*/ 388 h 788"/>
                <a:gd name="T8" fmla="*/ 1315 w 1321"/>
                <a:gd name="T9" fmla="*/ 0 h 788"/>
                <a:gd name="T10" fmla="*/ 244 w 1321"/>
                <a:gd name="T11" fmla="*/ 3 h 788"/>
                <a:gd name="T12" fmla="*/ 4 w 1321"/>
                <a:gd name="T13" fmla="*/ 391 h 788"/>
              </a:gdLst>
              <a:ahLst/>
              <a:cxnLst>
                <a:cxn ang="0">
                  <a:pos x="T0" y="T1"/>
                </a:cxn>
                <a:cxn ang="0">
                  <a:pos x="T2" y="T3"/>
                </a:cxn>
                <a:cxn ang="0">
                  <a:pos x="T4" y="T5"/>
                </a:cxn>
                <a:cxn ang="0">
                  <a:pos x="T6" y="T7"/>
                </a:cxn>
                <a:cxn ang="0">
                  <a:pos x="T8" y="T9"/>
                </a:cxn>
                <a:cxn ang="0">
                  <a:pos x="T10" y="T11"/>
                </a:cxn>
                <a:cxn ang="0">
                  <a:pos x="T12" y="T13"/>
                </a:cxn>
              </a:cxnLst>
              <a:rect l="0" t="0" r="r" b="b"/>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9525">
                  <a:solidFill>
                    <a:srgbClr val="FFFFFF"/>
                  </a:solidFill>
                  <a:round/>
                  <a:headEnd/>
                  <a:tailEnd/>
                </a14:hiddenLine>
              </a:ext>
            </a:extLst>
          </p:spPr>
          <p:txBody>
            <a:bodyPr/>
            <a:lstStyle/>
            <a:p>
              <a:endParaRPr lang="zh-CN" altLang="en-US"/>
            </a:p>
          </p:txBody>
        </p:sp>
        <mc:AlternateContent xmlns:mc="http://schemas.openxmlformats.org/markup-compatibility/2006" xmlns:a14="http://schemas.microsoft.com/office/drawing/2010/main">
          <mc:Choice Requires="a14">
            <p:sp>
              <p:nvSpPr>
                <p:cNvPr id="63" name="Text Box 61">
                  <a:extLst>
                    <a:ext uri="{FF2B5EF4-FFF2-40B4-BE49-F238E27FC236}">
                      <a16:creationId xmlns:a16="http://schemas.microsoft.com/office/drawing/2014/main" id="{D2EDA53A-836A-47EC-A1A3-19ABB024C66C}"/>
                    </a:ext>
                  </a:extLst>
                </p:cNvPr>
                <p:cNvSpPr txBox="1">
                  <a:spLocks noChangeArrowheads="1"/>
                </p:cNvSpPr>
                <p:nvPr/>
              </p:nvSpPr>
              <p:spPr bwMode="auto">
                <a:xfrm>
                  <a:off x="845318" y="1676108"/>
                  <a:ext cx="78866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l" eaLnBrk="0" hangingPunct="0"/>
                  <a:r>
                    <a:rPr lang="en-US" altLang="zh-CN" sz="2000" dirty="0">
                      <a:solidFill>
                        <a:srgbClr val="000000"/>
                      </a:solidFill>
                      <a:ea typeface="宋体" panose="02010600030101010101" pitchFamily="2" charset="-122"/>
                    </a:rPr>
                    <a:t>An illustrative example for a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4</m:t>
                      </m:r>
                      <m:r>
                        <a:rPr lang="en-US" altLang="zh-CN" sz="2000" b="0" i="1" smtClean="0">
                          <a:solidFill>
                            <a:srgbClr val="000000"/>
                          </a:solidFill>
                          <a:latin typeface="Cambria Math" panose="02040503050406030204" pitchFamily="18" charset="0"/>
                          <a:ea typeface="Cambria Math" panose="02040503050406030204" pitchFamily="18" charset="0"/>
                        </a:rPr>
                        <m:t>×4</m:t>
                      </m:r>
                    </m:oMath>
                  </a14:m>
                  <a:r>
                    <a:rPr lang="en-US" altLang="zh-CN" sz="2000" b="0" dirty="0">
                      <a:solidFill>
                        <a:srgbClr val="000000"/>
                      </a:solidFill>
                      <a:ea typeface="宋体" panose="02010600030101010101" pitchFamily="2" charset="-122"/>
                    </a:rPr>
                    <a:t> switch with batch size </a:t>
                  </a:r>
                  <a14:m>
                    <m:oMath xmlns:m="http://schemas.openxmlformats.org/officeDocument/2006/math">
                      <m:r>
                        <a:rPr lang="en-US" altLang="zh-CN" sz="2000" b="0" i="1" smtClean="0">
                          <a:solidFill>
                            <a:srgbClr val="000000"/>
                          </a:solidFill>
                          <a:latin typeface="Cambria Math" panose="02040503050406030204" pitchFamily="18" charset="0"/>
                          <a:ea typeface="宋体" panose="02010600030101010101" pitchFamily="2" charset="-122"/>
                        </a:rPr>
                        <m:t>𝑇</m:t>
                      </m:r>
                      <m:r>
                        <a:rPr lang="en-US" altLang="zh-CN" sz="2000" b="0" i="1" smtClean="0">
                          <a:solidFill>
                            <a:srgbClr val="000000"/>
                          </a:solidFill>
                          <a:latin typeface="Cambria Math" panose="02040503050406030204" pitchFamily="18" charset="0"/>
                          <a:ea typeface="宋体" panose="02010600030101010101" pitchFamily="2" charset="-122"/>
                        </a:rPr>
                        <m:t>=3</m:t>
                      </m:r>
                    </m:oMath>
                  </a14:m>
                  <a:endParaRPr lang="en-US" altLang="zh-CN" sz="2000" b="0" dirty="0">
                    <a:solidFill>
                      <a:srgbClr val="000000"/>
                    </a:solidFill>
                    <a:ea typeface="宋体" panose="02010600030101010101" pitchFamily="2" charset="-122"/>
                  </a:endParaRPr>
                </a:p>
              </p:txBody>
            </p:sp>
          </mc:Choice>
          <mc:Fallback xmlns="">
            <p:sp>
              <p:nvSpPr>
                <p:cNvPr id="63" name="Text Box 61">
                  <a:extLst>
                    <a:ext uri="{FF2B5EF4-FFF2-40B4-BE49-F238E27FC236}">
                      <a16:creationId xmlns:a16="http://schemas.microsoft.com/office/drawing/2014/main" id="{D2EDA53A-836A-47EC-A1A3-19ABB024C66C}"/>
                    </a:ext>
                  </a:extLst>
                </p:cNvPr>
                <p:cNvSpPr txBox="1">
                  <a:spLocks noRot="1" noChangeAspect="1" noMove="1" noResize="1" noEditPoints="1" noAdjustHandles="1" noChangeArrowheads="1" noChangeShapeType="1" noTextEdit="1"/>
                </p:cNvSpPr>
                <p:nvPr/>
              </p:nvSpPr>
              <p:spPr bwMode="auto">
                <a:xfrm>
                  <a:off x="845318" y="1676108"/>
                  <a:ext cx="7886699" cy="400110"/>
                </a:xfrm>
                <a:prstGeom prst="rect">
                  <a:avLst/>
                </a:prstGeom>
                <a:blipFill>
                  <a:blip r:embed="rId9"/>
                  <a:stretch>
                    <a:fillRect l="-851" t="-9091"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52" name="Table 44">
                <a:extLst>
                  <a:ext uri="{FF2B5EF4-FFF2-40B4-BE49-F238E27FC236}">
                    <a16:creationId xmlns:a16="http://schemas.microsoft.com/office/drawing/2014/main" id="{04FCF6F8-680D-4ACC-A6D4-BB78EAA384EA}"/>
                  </a:ext>
                </a:extLst>
              </p:cNvPr>
              <p:cNvGraphicFramePr>
                <a:graphicFrameLocks noGrp="1"/>
              </p:cNvGraphicFramePr>
              <p:nvPr/>
            </p:nvGraphicFramePr>
            <p:xfrm>
              <a:off x="5191204" y="2512083"/>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52" name="Table 44">
                <a:extLst>
                  <a:ext uri="{FF2B5EF4-FFF2-40B4-BE49-F238E27FC236}">
                    <a16:creationId xmlns:a16="http://schemas.microsoft.com/office/drawing/2014/main" id="{04FCF6F8-680D-4ACC-A6D4-BB78EAA384EA}"/>
                  </a:ext>
                </a:extLst>
              </p:cNvPr>
              <p:cNvGraphicFramePr>
                <a:graphicFrameLocks noGrp="1"/>
              </p:cNvGraphicFramePr>
              <p:nvPr/>
            </p:nvGraphicFramePr>
            <p:xfrm>
              <a:off x="5191204" y="2512083"/>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10"/>
                          <a:stretch>
                            <a:fillRect l="-1471" t="-1493" r="-5882" b="-323881"/>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46">
                <a:extLst>
                  <a:ext uri="{FF2B5EF4-FFF2-40B4-BE49-F238E27FC236}">
                    <a16:creationId xmlns:a16="http://schemas.microsoft.com/office/drawing/2014/main" id="{3F0D3984-5A1A-40C8-A547-60C32A49138A}"/>
                  </a:ext>
                </a:extLst>
              </p:cNvPr>
              <p:cNvGraphicFramePr>
                <a:graphicFrameLocks noGrp="1"/>
              </p:cNvGraphicFramePr>
              <p:nvPr/>
            </p:nvGraphicFramePr>
            <p:xfrm>
              <a:off x="5718321" y="2512082"/>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𝟐</m:t>
                                    </m:r>
                                  </m:sub>
                                </m:sSub>
                              </m:oMath>
                            </m:oMathPara>
                          </a14:m>
                          <a:endParaRPr lang="zh-CN" altLang="en-US" sz="20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Choice>
        <mc:Fallback xmlns="">
          <p:graphicFrame>
            <p:nvGraphicFramePr>
              <p:cNvPr id="53" name="Table 46">
                <a:extLst>
                  <a:ext uri="{FF2B5EF4-FFF2-40B4-BE49-F238E27FC236}">
                    <a16:creationId xmlns:a16="http://schemas.microsoft.com/office/drawing/2014/main" id="{3F0D3984-5A1A-40C8-A547-60C32A49138A}"/>
                  </a:ext>
                </a:extLst>
              </p:cNvPr>
              <p:cNvGraphicFramePr>
                <a:graphicFrameLocks noGrp="1"/>
              </p:cNvGraphicFramePr>
              <p:nvPr/>
            </p:nvGraphicFramePr>
            <p:xfrm>
              <a:off x="5718321" y="2512082"/>
              <a:ext cx="764250" cy="1628964"/>
            </p:xfrm>
            <a:graphic>
              <a:graphicData uri="http://schemas.openxmlformats.org/drawingml/2006/table">
                <a:tbl>
                  <a:tblPr firstRow="1" bandRow="1">
                    <a:tableStyleId>{00A15C55-8517-42AA-B614-E9B94910E393}</a:tableStyleId>
                  </a:tblPr>
                  <a:tblGrid>
                    <a:gridCol w="382125">
                      <a:extLst>
                        <a:ext uri="{9D8B030D-6E8A-4147-A177-3AD203B41FA5}">
                          <a16:colId xmlns:a16="http://schemas.microsoft.com/office/drawing/2014/main" val="1766484142"/>
                        </a:ext>
                      </a:extLst>
                    </a:gridCol>
                    <a:gridCol w="382125">
                      <a:extLst>
                        <a:ext uri="{9D8B030D-6E8A-4147-A177-3AD203B41FA5}">
                          <a16:colId xmlns:a16="http://schemas.microsoft.com/office/drawing/2014/main" val="2729630254"/>
                        </a:ext>
                      </a:extLst>
                    </a:gridCol>
                  </a:tblGrid>
                  <a:tr h="407241">
                    <a:tc>
                      <a:txBody>
                        <a:bodyPr/>
                        <a:lstStyle/>
                        <a:p>
                          <a:endParaRPr lang="zh-CN"/>
                        </a:p>
                      </a:txBody>
                      <a:tcPr>
                        <a:blipFill>
                          <a:blip r:embed="rId11"/>
                          <a:stretch>
                            <a:fillRect l="-1587" t="-1493" r="-106349" b="-322388"/>
                          </a:stretch>
                        </a:blipFill>
                      </a:tcPr>
                    </a:tc>
                    <a:tc>
                      <a:txBody>
                        <a:bodyPr/>
                        <a:lstStyle/>
                        <a:p>
                          <a:endParaRPr lang="zh-CN"/>
                        </a:p>
                      </a:txBody>
                      <a:tcPr>
                        <a:blipFill>
                          <a:blip r:embed="rId11"/>
                          <a:stretch>
                            <a:fillRect l="-101587" t="-1493" r="-6349" b="-322388"/>
                          </a:stretch>
                        </a:blipFill>
                      </a:tcPr>
                    </a:tc>
                    <a:extLst>
                      <a:ext uri="{0D108BD9-81ED-4DB2-BD59-A6C34878D82A}">
                        <a16:rowId xmlns:a16="http://schemas.microsoft.com/office/drawing/2014/main" val="3331010324"/>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4053744390"/>
                      </a:ext>
                    </a:extLst>
                  </a:tr>
                  <a:tr h="407241">
                    <a:tc>
                      <a:txBody>
                        <a:bodyPr/>
                        <a:lstStyle/>
                        <a:p>
                          <a:r>
                            <a:rPr lang="en-US" altLang="zh-CN" sz="2000" dirty="0">
                              <a:latin typeface="+mn-lt"/>
                            </a:rPr>
                            <a:t>1</a:t>
                          </a:r>
                          <a:endParaRPr lang="zh-CN" altLang="en-US" sz="2000" dirty="0">
                            <a:latin typeface="+mn-lt"/>
                          </a:endParaRPr>
                        </a:p>
                      </a:txBody>
                      <a:tcPr/>
                    </a:tc>
                    <a:tc>
                      <a:txBody>
                        <a:bodyPr/>
                        <a:lstStyle/>
                        <a:p>
                          <a:r>
                            <a:rPr lang="en-US" altLang="zh-CN" sz="2000" dirty="0">
                              <a:latin typeface="+mn-lt"/>
                            </a:rPr>
                            <a:t>0</a:t>
                          </a:r>
                          <a:endParaRPr lang="zh-CN" altLang="en-US" sz="2000" dirty="0">
                            <a:latin typeface="+mn-lt"/>
                          </a:endParaRPr>
                        </a:p>
                      </a:txBody>
                      <a:tcPr/>
                    </a:tc>
                    <a:extLst>
                      <a:ext uri="{0D108BD9-81ED-4DB2-BD59-A6C34878D82A}">
                        <a16:rowId xmlns:a16="http://schemas.microsoft.com/office/drawing/2014/main" val="2176097097"/>
                      </a:ext>
                    </a:extLst>
                  </a:tr>
                  <a:tr h="407241">
                    <a:tc>
                      <a:txBody>
                        <a:bodyPr/>
                        <a:lstStyle/>
                        <a:p>
                          <a:r>
                            <a:rPr lang="en-US" altLang="zh-CN" sz="2000" dirty="0">
                              <a:latin typeface="+mn-lt"/>
                            </a:rPr>
                            <a:t>0</a:t>
                          </a:r>
                          <a:endParaRPr lang="zh-CN" altLang="en-US" sz="2000" dirty="0">
                            <a:latin typeface="+mn-lt"/>
                          </a:endParaRPr>
                        </a:p>
                      </a:txBody>
                      <a:tcPr/>
                    </a:tc>
                    <a:tc>
                      <a:txBody>
                        <a:bodyPr/>
                        <a:lstStyle/>
                        <a:p>
                          <a:r>
                            <a:rPr lang="en-US" altLang="zh-CN" sz="2000" dirty="0">
                              <a:latin typeface="+mn-lt"/>
                            </a:rPr>
                            <a:t>1</a:t>
                          </a:r>
                          <a:endParaRPr lang="zh-CN" altLang="en-US" sz="2000" dirty="0">
                            <a:latin typeface="+mn-lt"/>
                          </a:endParaRPr>
                        </a:p>
                      </a:txBody>
                      <a:tcPr/>
                    </a:tc>
                    <a:extLst>
                      <a:ext uri="{0D108BD9-81ED-4DB2-BD59-A6C34878D82A}">
                        <a16:rowId xmlns:a16="http://schemas.microsoft.com/office/drawing/2014/main" val="68660985"/>
                      </a:ext>
                    </a:extLst>
                  </a:tr>
                </a:tbl>
              </a:graphicData>
            </a:graphic>
          </p:graphicFrame>
        </mc:Fallback>
      </mc:AlternateContent>
      <p:sp>
        <p:nvSpPr>
          <p:cNvPr id="57" name="Right Triangle 56">
            <a:extLst>
              <a:ext uri="{FF2B5EF4-FFF2-40B4-BE49-F238E27FC236}">
                <a16:creationId xmlns:a16="http://schemas.microsoft.com/office/drawing/2014/main" id="{25F4D1FF-CA68-4BD7-884A-926CB24065FE}"/>
              </a:ext>
            </a:extLst>
          </p:cNvPr>
          <p:cNvSpPr/>
          <p:nvPr/>
        </p:nvSpPr>
        <p:spPr>
          <a:xfrm>
            <a:off x="5727575" y="2291024"/>
            <a:ext cx="785132" cy="1848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a:extLst>
              <a:ext uri="{FF2B5EF4-FFF2-40B4-BE49-F238E27FC236}">
                <a16:creationId xmlns:a16="http://schemas.microsoft.com/office/drawing/2014/main" id="{F9EE8D33-C2DB-49DC-8381-1EA18C45F404}"/>
              </a:ext>
            </a:extLst>
          </p:cNvPr>
          <p:cNvSpPr txBox="1"/>
          <p:nvPr/>
        </p:nvSpPr>
        <p:spPr>
          <a:xfrm>
            <a:off x="5589299" y="2038061"/>
            <a:ext cx="1225015" cy="307777"/>
          </a:xfrm>
          <a:prstGeom prst="rect">
            <a:avLst/>
          </a:prstGeom>
          <a:noFill/>
        </p:spPr>
        <p:txBody>
          <a:bodyPr wrap="none" rtlCol="0">
            <a:spAutoFit/>
          </a:bodyPr>
          <a:lstStyle/>
          <a:p>
            <a:r>
              <a:rPr lang="en-US" altLang="zh-CN" sz="1400" dirty="0"/>
              <a:t>VOQ length</a:t>
            </a:r>
            <a:endParaRPr lang="zh-CN" altLang="en-US" sz="1400" dirty="0"/>
          </a:p>
        </p:txBody>
      </p:sp>
      <p:sp>
        <p:nvSpPr>
          <p:cNvPr id="67" name="Rectangle 66">
            <a:extLst>
              <a:ext uri="{FF2B5EF4-FFF2-40B4-BE49-F238E27FC236}">
                <a16:creationId xmlns:a16="http://schemas.microsoft.com/office/drawing/2014/main" id="{16C437F7-A324-46A2-8F78-5CC09EB56AF7}"/>
              </a:ext>
            </a:extLst>
          </p:cNvPr>
          <p:cNvSpPr/>
          <p:nvPr/>
        </p:nvSpPr>
        <p:spPr>
          <a:xfrm>
            <a:off x="5691135" y="2509268"/>
            <a:ext cx="399263" cy="1631778"/>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44" name="Table 44">
                <a:extLst>
                  <a:ext uri="{FF2B5EF4-FFF2-40B4-BE49-F238E27FC236}">
                    <a16:creationId xmlns:a16="http://schemas.microsoft.com/office/drawing/2014/main" id="{E77282C0-46C4-45DE-B61B-628751AC4A73}"/>
                  </a:ext>
                </a:extLst>
              </p:cNvPr>
              <p:cNvGraphicFramePr>
                <a:graphicFrameLocks noGrp="1"/>
              </p:cNvGraphicFramePr>
              <p:nvPr/>
            </p:nvGraphicFramePr>
            <p:xfrm>
              <a:off x="6999938" y="2512082"/>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𝑶</m:t>
                                    </m:r>
                                  </m:e>
                                  <m:sub>
                                    <m:r>
                                      <a:rPr lang="en-US" altLang="zh-CN" sz="2000" b="1" i="1" smtClean="0">
                                        <a:latin typeface="Cambria Math" panose="02040503050406030204" pitchFamily="18" charset="0"/>
                                      </a:rPr>
                                      <m:t>𝟏</m:t>
                                    </m:r>
                                  </m:sub>
                                </m:sSub>
                              </m:oMath>
                            </m:oMathPara>
                          </a14:m>
                          <a:endParaRPr lang="zh-CN" altLang="en-US" sz="2000" dirty="0">
                            <a:latin typeface="+mn-lt"/>
                          </a:endParaRPr>
                        </a:p>
                      </a:txBody>
                      <a:tcPr anchor="ct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Choice>
        <mc:Fallback xmlns="">
          <p:graphicFrame>
            <p:nvGraphicFramePr>
              <p:cNvPr id="44" name="Table 44">
                <a:extLst>
                  <a:ext uri="{FF2B5EF4-FFF2-40B4-BE49-F238E27FC236}">
                    <a16:creationId xmlns:a16="http://schemas.microsoft.com/office/drawing/2014/main" id="{E77282C0-46C4-45DE-B61B-628751AC4A73}"/>
                  </a:ext>
                </a:extLst>
              </p:cNvPr>
              <p:cNvGraphicFramePr>
                <a:graphicFrameLocks noGrp="1"/>
              </p:cNvGraphicFramePr>
              <p:nvPr/>
            </p:nvGraphicFramePr>
            <p:xfrm>
              <a:off x="6999938" y="2512082"/>
              <a:ext cx="408161" cy="1628964"/>
            </p:xfrm>
            <a:graphic>
              <a:graphicData uri="http://schemas.openxmlformats.org/drawingml/2006/table">
                <a:tbl>
                  <a:tblPr firstRow="1" bandRow="1">
                    <a:tableStyleId>{93296810-A885-4BE3-A3E7-6D5BEEA58F35}</a:tableStyleId>
                  </a:tblPr>
                  <a:tblGrid>
                    <a:gridCol w="408161">
                      <a:extLst>
                        <a:ext uri="{9D8B030D-6E8A-4147-A177-3AD203B41FA5}">
                          <a16:colId xmlns:a16="http://schemas.microsoft.com/office/drawing/2014/main" val="628302607"/>
                        </a:ext>
                      </a:extLst>
                    </a:gridCol>
                  </a:tblGrid>
                  <a:tr h="407241">
                    <a:tc>
                      <a:txBody>
                        <a:bodyPr/>
                        <a:lstStyle/>
                        <a:p>
                          <a:endParaRPr lang="zh-CN"/>
                        </a:p>
                      </a:txBody>
                      <a:tcPr anchor="ctr">
                        <a:blipFill>
                          <a:blip r:embed="rId12"/>
                          <a:stretch>
                            <a:fillRect l="-1471" t="-1493" r="-5882" b="-323881"/>
                          </a:stretch>
                        </a:blipFill>
                      </a:tcPr>
                    </a:tc>
                    <a:extLst>
                      <a:ext uri="{0D108BD9-81ED-4DB2-BD59-A6C34878D82A}">
                        <a16:rowId xmlns:a16="http://schemas.microsoft.com/office/drawing/2014/main" val="4147251300"/>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3534611624"/>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191697566"/>
                      </a:ext>
                    </a:extLst>
                  </a:tr>
                  <a:tr h="407241">
                    <a:tc>
                      <a:txBody>
                        <a:bodyPr/>
                        <a:lstStyle/>
                        <a:p>
                          <a:pPr algn="ctr"/>
                          <a:r>
                            <a:rPr lang="en-US" altLang="zh-CN" sz="2000" dirty="0">
                              <a:latin typeface="+mn-lt"/>
                            </a:rPr>
                            <a:t>0</a:t>
                          </a:r>
                          <a:endParaRPr lang="zh-CN" altLang="en-US" sz="2000" dirty="0">
                            <a:latin typeface="+mn-lt"/>
                          </a:endParaRPr>
                        </a:p>
                      </a:txBody>
                      <a:tcPr anchor="ctr"/>
                    </a:tc>
                    <a:extLst>
                      <a:ext uri="{0D108BD9-81ED-4DB2-BD59-A6C34878D82A}">
                        <a16:rowId xmlns:a16="http://schemas.microsoft.com/office/drawing/2014/main" val="2318427871"/>
                      </a:ext>
                    </a:extLst>
                  </a:tr>
                </a:tbl>
              </a:graphicData>
            </a:graphic>
          </p:graphicFrame>
        </mc:Fallback>
      </mc:AlternateContent>
      <p:sp>
        <p:nvSpPr>
          <p:cNvPr id="60" name="Rectangle 59">
            <a:extLst>
              <a:ext uri="{FF2B5EF4-FFF2-40B4-BE49-F238E27FC236}">
                <a16:creationId xmlns:a16="http://schemas.microsoft.com/office/drawing/2014/main" id="{D36A7B5B-736D-4053-BC08-8E80A6435ED5}"/>
              </a:ext>
            </a:extLst>
          </p:cNvPr>
          <p:cNvSpPr/>
          <p:nvPr/>
        </p:nvSpPr>
        <p:spPr>
          <a:xfrm>
            <a:off x="3596504" y="2121237"/>
            <a:ext cx="3889517" cy="2060001"/>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40" name="Table 13">
                <a:extLst>
                  <a:ext uri="{FF2B5EF4-FFF2-40B4-BE49-F238E27FC236}">
                    <a16:creationId xmlns:a16="http://schemas.microsoft.com/office/drawing/2014/main" id="{049D216E-3217-4D3B-9A8C-D4E6E6A713E4}"/>
                  </a:ext>
                </a:extLst>
              </p:cNvPr>
              <p:cNvGraphicFramePr>
                <a:graphicFrameLocks noGrp="1"/>
              </p:cNvGraphicFramePr>
              <p:nvPr>
                <p:extLst>
                  <p:ext uri="{D42A27DB-BD31-4B8C-83A1-F6EECF244321}">
                    <p14:modId xmlns:p14="http://schemas.microsoft.com/office/powerpoint/2010/main" val="1946833163"/>
                  </p:ext>
                </p:extLst>
              </p:nvPr>
            </p:nvGraphicFramePr>
            <p:xfrm>
              <a:off x="1797139" y="4286458"/>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40" name="Table 13">
                <a:extLst>
                  <a:ext uri="{FF2B5EF4-FFF2-40B4-BE49-F238E27FC236}">
                    <a16:creationId xmlns:a16="http://schemas.microsoft.com/office/drawing/2014/main" id="{049D216E-3217-4D3B-9A8C-D4E6E6A713E4}"/>
                  </a:ext>
                </a:extLst>
              </p:cNvPr>
              <p:cNvGraphicFramePr>
                <a:graphicFrameLocks noGrp="1"/>
              </p:cNvGraphicFramePr>
              <p:nvPr>
                <p:extLst>
                  <p:ext uri="{D42A27DB-BD31-4B8C-83A1-F6EECF244321}">
                    <p14:modId xmlns:p14="http://schemas.microsoft.com/office/powerpoint/2010/main" val="1946833163"/>
                  </p:ext>
                </p:extLst>
              </p:nvPr>
            </p:nvGraphicFramePr>
            <p:xfrm>
              <a:off x="1797139" y="4286458"/>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13"/>
                          <a:stretch>
                            <a:fillRect t="-1515" r="-300000" b="-1515"/>
                          </a:stretch>
                        </a:blipFill>
                      </a:tcPr>
                    </a:tc>
                    <a:tc>
                      <a:txBody>
                        <a:bodyPr/>
                        <a:lstStyle/>
                        <a:p>
                          <a:endParaRPr lang="zh-CN"/>
                        </a:p>
                      </a:txBody>
                      <a:tcPr>
                        <a:blipFill>
                          <a:blip r:embed="rId13"/>
                          <a:stretch>
                            <a:fillRect l="-100000" t="-1515" r="-200000" b="-1515"/>
                          </a:stretch>
                        </a:blipFill>
                      </a:tcPr>
                    </a:tc>
                    <a:tc>
                      <a:txBody>
                        <a:bodyPr/>
                        <a:lstStyle/>
                        <a:p>
                          <a:endParaRPr lang="zh-CN"/>
                        </a:p>
                      </a:txBody>
                      <a:tcPr>
                        <a:blipFill>
                          <a:blip r:embed="rId13"/>
                          <a:stretch>
                            <a:fillRect l="-203077" t="-1515" r="-103077" b="-1515"/>
                          </a:stretch>
                        </a:blipFill>
                      </a:tcPr>
                    </a:tc>
                    <a:tc>
                      <a:txBody>
                        <a:bodyPr/>
                        <a:lstStyle/>
                        <a:p>
                          <a:endParaRPr lang="zh-CN"/>
                        </a:p>
                      </a:txBody>
                      <a:tcPr>
                        <a:blipFill>
                          <a:blip r:embed="rId13"/>
                          <a:stretch>
                            <a:fillRect l="-298485" t="-1515" r="-1515" b="-1515"/>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1" name="Table 13">
                <a:extLst>
                  <a:ext uri="{FF2B5EF4-FFF2-40B4-BE49-F238E27FC236}">
                    <a16:creationId xmlns:a16="http://schemas.microsoft.com/office/drawing/2014/main" id="{E8679AFB-9A79-43C5-9703-5C8049B970A6}"/>
                  </a:ext>
                </a:extLst>
              </p:cNvPr>
              <p:cNvGraphicFramePr>
                <a:graphicFrameLocks noGrp="1"/>
              </p:cNvGraphicFramePr>
              <p:nvPr>
                <p:extLst>
                  <p:ext uri="{D42A27DB-BD31-4B8C-83A1-F6EECF244321}">
                    <p14:modId xmlns:p14="http://schemas.microsoft.com/office/powerpoint/2010/main" val="2554234216"/>
                  </p:ext>
                </p:extLst>
              </p:nvPr>
            </p:nvGraphicFramePr>
            <p:xfrm>
              <a:off x="1797139" y="4748253"/>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41" name="Table 13">
                <a:extLst>
                  <a:ext uri="{FF2B5EF4-FFF2-40B4-BE49-F238E27FC236}">
                    <a16:creationId xmlns:a16="http://schemas.microsoft.com/office/drawing/2014/main" id="{E8679AFB-9A79-43C5-9703-5C8049B970A6}"/>
                  </a:ext>
                </a:extLst>
              </p:cNvPr>
              <p:cNvGraphicFramePr>
                <a:graphicFrameLocks noGrp="1"/>
              </p:cNvGraphicFramePr>
              <p:nvPr>
                <p:extLst>
                  <p:ext uri="{D42A27DB-BD31-4B8C-83A1-F6EECF244321}">
                    <p14:modId xmlns:p14="http://schemas.microsoft.com/office/powerpoint/2010/main" val="2554234216"/>
                  </p:ext>
                </p:extLst>
              </p:nvPr>
            </p:nvGraphicFramePr>
            <p:xfrm>
              <a:off x="1797139" y="4748253"/>
              <a:ext cx="1593888" cy="396240"/>
            </p:xfrm>
            <a:graphic>
              <a:graphicData uri="http://schemas.openxmlformats.org/drawingml/2006/table">
                <a:tbl>
                  <a:tblPr bandRow="1" bandCol="1">
                    <a:tableStyleId>{93296810-A885-4BE3-A3E7-6D5BEEA58F35}</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14"/>
                          <a:stretch>
                            <a:fillRect l="-1515" t="-1515" r="-301515" b="-3030"/>
                          </a:stretch>
                        </a:blipFill>
                      </a:tcPr>
                    </a:tc>
                    <a:tc>
                      <a:txBody>
                        <a:bodyPr/>
                        <a:lstStyle/>
                        <a:p>
                          <a:endParaRPr lang="zh-CN"/>
                        </a:p>
                      </a:txBody>
                      <a:tcPr>
                        <a:blipFill>
                          <a:blip r:embed="rId14"/>
                          <a:stretch>
                            <a:fillRect l="-101515" t="-1515" r="-201515" b="-3030"/>
                          </a:stretch>
                        </a:blipFill>
                      </a:tcPr>
                    </a:tc>
                    <a:tc>
                      <a:txBody>
                        <a:bodyPr/>
                        <a:lstStyle/>
                        <a:p>
                          <a:endParaRPr lang="zh-CN"/>
                        </a:p>
                      </a:txBody>
                      <a:tcPr>
                        <a:blipFill>
                          <a:blip r:embed="rId14"/>
                          <a:stretch>
                            <a:fillRect l="-204615" t="-1515" r="-104615" b="-3030"/>
                          </a:stretch>
                        </a:blipFill>
                      </a:tcPr>
                    </a:tc>
                    <a:tc>
                      <a:txBody>
                        <a:bodyPr/>
                        <a:lstStyle/>
                        <a:p>
                          <a:endParaRPr lang="zh-CN"/>
                        </a:p>
                      </a:txBody>
                      <a:tcPr>
                        <a:blipFill>
                          <a:blip r:embed="rId14"/>
                          <a:stretch>
                            <a:fillRect l="-300000" t="-1515" r="-3030" b="-3030"/>
                          </a:stretch>
                        </a:blipFill>
                      </a:tcPr>
                    </a:tc>
                    <a:extLst>
                      <a:ext uri="{0D108BD9-81ED-4DB2-BD59-A6C34878D82A}">
                        <a16:rowId xmlns:a16="http://schemas.microsoft.com/office/drawing/2014/main" val="28700881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2" name="Table 13">
                <a:extLst>
                  <a:ext uri="{FF2B5EF4-FFF2-40B4-BE49-F238E27FC236}">
                    <a16:creationId xmlns:a16="http://schemas.microsoft.com/office/drawing/2014/main" id="{C71F1D8D-481F-436A-BC6C-E7C946C54DCA}"/>
                  </a:ext>
                </a:extLst>
              </p:cNvPr>
              <p:cNvGraphicFramePr>
                <a:graphicFrameLocks noGrp="1"/>
              </p:cNvGraphicFramePr>
              <p:nvPr>
                <p:extLst>
                  <p:ext uri="{D42A27DB-BD31-4B8C-83A1-F6EECF244321}">
                    <p14:modId xmlns:p14="http://schemas.microsoft.com/office/powerpoint/2010/main" val="3780258913"/>
                  </p:ext>
                </p:extLst>
              </p:nvPr>
            </p:nvGraphicFramePr>
            <p:xfrm>
              <a:off x="1797139" y="5210048"/>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oMath>
                            </m:oMathPara>
                          </a14:m>
                          <a:endParaRPr lang="zh-CN" altLang="en-US" sz="2000" b="0" dirty="0">
                            <a:latin typeface="+mn-lt"/>
                          </a:endParaRPr>
                        </a:p>
                      </a:txBody>
                      <a:tcPr/>
                    </a:tc>
                    <a:extLst>
                      <a:ext uri="{0D108BD9-81ED-4DB2-BD59-A6C34878D82A}">
                        <a16:rowId xmlns:a16="http://schemas.microsoft.com/office/drawing/2014/main" val="2870088113"/>
                      </a:ext>
                    </a:extLst>
                  </a:tr>
                </a:tbl>
              </a:graphicData>
            </a:graphic>
          </p:graphicFrame>
        </mc:Choice>
        <mc:Fallback xmlns="">
          <p:graphicFrame>
            <p:nvGraphicFramePr>
              <p:cNvPr id="42" name="Table 13">
                <a:extLst>
                  <a:ext uri="{FF2B5EF4-FFF2-40B4-BE49-F238E27FC236}">
                    <a16:creationId xmlns:a16="http://schemas.microsoft.com/office/drawing/2014/main" id="{C71F1D8D-481F-436A-BC6C-E7C946C54DCA}"/>
                  </a:ext>
                </a:extLst>
              </p:cNvPr>
              <p:cNvGraphicFramePr>
                <a:graphicFrameLocks noGrp="1"/>
              </p:cNvGraphicFramePr>
              <p:nvPr>
                <p:extLst>
                  <p:ext uri="{D42A27DB-BD31-4B8C-83A1-F6EECF244321}">
                    <p14:modId xmlns:p14="http://schemas.microsoft.com/office/powerpoint/2010/main" val="3780258913"/>
                  </p:ext>
                </p:extLst>
              </p:nvPr>
            </p:nvGraphicFramePr>
            <p:xfrm>
              <a:off x="1797139" y="5210048"/>
              <a:ext cx="1593888" cy="396240"/>
            </p:xfrm>
            <a:graphic>
              <a:graphicData uri="http://schemas.openxmlformats.org/drawingml/2006/table">
                <a:tbl>
                  <a:tblPr bandRow="1" bandCol="1">
                    <a:tableStyleId>{08FB837D-C827-4EFA-A057-4D05807E0F7C}</a:tableStyleId>
                  </a:tblPr>
                  <a:tblGrid>
                    <a:gridCol w="398472">
                      <a:extLst>
                        <a:ext uri="{9D8B030D-6E8A-4147-A177-3AD203B41FA5}">
                          <a16:colId xmlns:a16="http://schemas.microsoft.com/office/drawing/2014/main" val="257638492"/>
                        </a:ext>
                      </a:extLst>
                    </a:gridCol>
                    <a:gridCol w="398472">
                      <a:extLst>
                        <a:ext uri="{9D8B030D-6E8A-4147-A177-3AD203B41FA5}">
                          <a16:colId xmlns:a16="http://schemas.microsoft.com/office/drawing/2014/main" val="78140681"/>
                        </a:ext>
                      </a:extLst>
                    </a:gridCol>
                    <a:gridCol w="398472">
                      <a:extLst>
                        <a:ext uri="{9D8B030D-6E8A-4147-A177-3AD203B41FA5}">
                          <a16:colId xmlns:a16="http://schemas.microsoft.com/office/drawing/2014/main" val="244626007"/>
                        </a:ext>
                      </a:extLst>
                    </a:gridCol>
                    <a:gridCol w="398472">
                      <a:extLst>
                        <a:ext uri="{9D8B030D-6E8A-4147-A177-3AD203B41FA5}">
                          <a16:colId xmlns:a16="http://schemas.microsoft.com/office/drawing/2014/main" val="4120308543"/>
                        </a:ext>
                      </a:extLst>
                    </a:gridCol>
                  </a:tblGrid>
                  <a:tr h="396240">
                    <a:tc>
                      <a:txBody>
                        <a:bodyPr/>
                        <a:lstStyle/>
                        <a:p>
                          <a:endParaRPr lang="zh-CN"/>
                        </a:p>
                      </a:txBody>
                      <a:tcPr>
                        <a:blipFill>
                          <a:blip r:embed="rId15"/>
                          <a:stretch>
                            <a:fillRect r="-300000" b="-1515"/>
                          </a:stretch>
                        </a:blipFill>
                      </a:tcPr>
                    </a:tc>
                    <a:tc>
                      <a:txBody>
                        <a:bodyPr/>
                        <a:lstStyle/>
                        <a:p>
                          <a:endParaRPr lang="zh-CN"/>
                        </a:p>
                      </a:txBody>
                      <a:tcPr>
                        <a:blipFill>
                          <a:blip r:embed="rId15"/>
                          <a:stretch>
                            <a:fillRect l="-100000" r="-200000" b="-1515"/>
                          </a:stretch>
                        </a:blipFill>
                      </a:tcPr>
                    </a:tc>
                    <a:tc>
                      <a:txBody>
                        <a:bodyPr/>
                        <a:lstStyle/>
                        <a:p>
                          <a:endParaRPr lang="zh-CN"/>
                        </a:p>
                      </a:txBody>
                      <a:tcPr>
                        <a:blipFill>
                          <a:blip r:embed="rId15"/>
                          <a:stretch>
                            <a:fillRect l="-203077" r="-103077" b="-1515"/>
                          </a:stretch>
                        </a:blipFill>
                      </a:tcPr>
                    </a:tc>
                    <a:tc>
                      <a:txBody>
                        <a:bodyPr/>
                        <a:lstStyle/>
                        <a:p>
                          <a:endParaRPr lang="zh-CN"/>
                        </a:p>
                      </a:txBody>
                      <a:tcPr>
                        <a:blipFill>
                          <a:blip r:embed="rId15"/>
                          <a:stretch>
                            <a:fillRect l="-298485" r="-1515" b="-1515"/>
                          </a:stretch>
                        </a:blipFill>
                      </a:tcPr>
                    </a:tc>
                    <a:extLst>
                      <a:ext uri="{0D108BD9-81ED-4DB2-BD59-A6C34878D82A}">
                        <a16:rowId xmlns:a16="http://schemas.microsoft.com/office/drawing/2014/main" val="2870088113"/>
                      </a:ext>
                    </a:extLst>
                  </a:tr>
                </a:tbl>
              </a:graphicData>
            </a:graphic>
          </p:graphicFrame>
        </mc:Fallback>
      </mc:AlternateContent>
      <p:sp>
        <p:nvSpPr>
          <p:cNvPr id="46" name="Rectangle 45">
            <a:extLst>
              <a:ext uri="{FF2B5EF4-FFF2-40B4-BE49-F238E27FC236}">
                <a16:creationId xmlns:a16="http://schemas.microsoft.com/office/drawing/2014/main" id="{01A2F2CC-7ACB-4277-8D2F-933A5608237E}"/>
              </a:ext>
            </a:extLst>
          </p:cNvPr>
          <p:cNvSpPr/>
          <p:nvPr/>
        </p:nvSpPr>
        <p:spPr>
          <a:xfrm>
            <a:off x="1764715" y="2769246"/>
            <a:ext cx="1613155" cy="1391895"/>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Slide Number Placeholder 11">
            <a:extLst>
              <a:ext uri="{FF2B5EF4-FFF2-40B4-BE49-F238E27FC236}">
                <a16:creationId xmlns:a16="http://schemas.microsoft.com/office/drawing/2014/main" id="{2A866FD6-7993-48DC-9037-1977D4268AE1}"/>
              </a:ext>
            </a:extLst>
          </p:cNvPr>
          <p:cNvSpPr>
            <a:spLocks noGrp="1"/>
          </p:cNvSpPr>
          <p:nvPr>
            <p:ph type="sldNum" sz="quarter" idx="12"/>
          </p:nvPr>
        </p:nvSpPr>
        <p:spPr/>
        <p:txBody>
          <a:bodyPr/>
          <a:lstStyle/>
          <a:p>
            <a:fld id="{25711CE1-5A3A-4555-AFFF-2018F0E14892}" type="slidenum">
              <a:rPr lang="zh-CN" altLang="en-US" smtClean="0"/>
              <a:pPr/>
              <a:t>49</a:t>
            </a:fld>
            <a:r>
              <a:rPr lang="en-US" altLang="zh-CN"/>
              <a:t>/51</a:t>
            </a:r>
            <a:endParaRPr lang="zh-CN" alt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48D70F3-BF47-4778-A577-188B5B4A3DE1}"/>
                  </a:ext>
                </a:extLst>
              </p:cNvPr>
              <p:cNvSpPr txBox="1"/>
              <p:nvPr/>
            </p:nvSpPr>
            <p:spPr>
              <a:xfrm>
                <a:off x="1171366" y="5686391"/>
                <a:ext cx="249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𝑡</m:t>
                      </m:r>
                    </m:oMath>
                  </m:oMathPara>
                </a14:m>
                <a:endParaRPr lang="en-US" sz="2800" dirty="0"/>
              </a:p>
            </p:txBody>
          </p:sp>
        </mc:Choice>
        <mc:Fallback xmlns="">
          <p:sp>
            <p:nvSpPr>
              <p:cNvPr id="48" name="TextBox 47">
                <a:extLst>
                  <a:ext uri="{FF2B5EF4-FFF2-40B4-BE49-F238E27FC236}">
                    <a16:creationId xmlns:a16="http://schemas.microsoft.com/office/drawing/2014/main" id="{848D70F3-BF47-4778-A577-188B5B4A3DE1}"/>
                  </a:ext>
                </a:extLst>
              </p:cNvPr>
              <p:cNvSpPr txBox="1">
                <a:spLocks noRot="1" noChangeAspect="1" noMove="1" noResize="1" noEditPoints="1" noAdjustHandles="1" noChangeArrowheads="1" noChangeShapeType="1" noTextEdit="1"/>
              </p:cNvSpPr>
              <p:nvPr/>
            </p:nvSpPr>
            <p:spPr>
              <a:xfrm>
                <a:off x="1171366" y="5686391"/>
                <a:ext cx="249235" cy="430887"/>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341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85185E-6 L 0.00157 0.06852 " pathEditMode="relative" rAng="0" ptsTypes="AA">
                                      <p:cBhvr>
                                        <p:cTn id="6" dur="2000" fill="hold"/>
                                        <p:tgtEl>
                                          <p:spTgt spid="17"/>
                                        </p:tgtEl>
                                        <p:attrNameLst>
                                          <p:attrName>ppt_x</p:attrName>
                                          <p:attrName>ppt_y</p:attrName>
                                        </p:attrNameLst>
                                      </p:cBhvr>
                                      <p:rCtr x="69" y="3426"/>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1000"/>
                                        <p:tgtEl>
                                          <p:spTgt spid="41"/>
                                        </p:tgtEl>
                                      </p:cBhvr>
                                    </p:animEffect>
                                    <p:anim calcmode="lin" valueType="num">
                                      <p:cBhvr>
                                        <p:cTn id="17" dur="1000" fill="hold"/>
                                        <p:tgtEl>
                                          <p:spTgt spid="41"/>
                                        </p:tgtEl>
                                        <p:attrNameLst>
                                          <p:attrName>ppt_x</p:attrName>
                                        </p:attrNameLst>
                                      </p:cBhvr>
                                      <p:tavLst>
                                        <p:tav tm="0">
                                          <p:val>
                                            <p:strVal val="#ppt_x"/>
                                          </p:val>
                                        </p:tav>
                                        <p:tav tm="100000">
                                          <p:val>
                                            <p:strVal val="#ppt_x"/>
                                          </p:val>
                                        </p:tav>
                                      </p:tavLst>
                                    </p:anim>
                                    <p:anim calcmode="lin" valueType="num">
                                      <p:cBhvr>
                                        <p:cTn id="18" dur="1000" fill="hold"/>
                                        <p:tgtEl>
                                          <p:spTgt spid="41"/>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1000"/>
                                        <p:tgtEl>
                                          <p:spTgt spid="46"/>
                                        </p:tgtEl>
                                      </p:cBhvr>
                                    </p:animEffect>
                                    <p:anim calcmode="lin" valueType="num">
                                      <p:cBhvr>
                                        <p:cTn id="27" dur="1000" fill="hold"/>
                                        <p:tgtEl>
                                          <p:spTgt spid="46"/>
                                        </p:tgtEl>
                                        <p:attrNameLst>
                                          <p:attrName>ppt_x</p:attrName>
                                        </p:attrNameLst>
                                      </p:cBhvr>
                                      <p:tavLst>
                                        <p:tav tm="0">
                                          <p:val>
                                            <p:strVal val="#ppt_x"/>
                                          </p:val>
                                        </p:tav>
                                        <p:tav tm="100000">
                                          <p:val>
                                            <p:strVal val="#ppt_x"/>
                                          </p:val>
                                        </p:tav>
                                      </p:tavLst>
                                    </p:anim>
                                    <p:anim calcmode="lin" valueType="num">
                                      <p:cBhvr>
                                        <p:cTn id="2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t>Crossbar Scheduling: Model (2/2)</a:t>
            </a:r>
            <a:endParaRPr lang="en-US" b="1" dirty="0">
              <a:latin typeface="+mn-lt"/>
            </a:endParaRP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cxnSp>
        <p:nvCxnSpPr>
          <p:cNvPr id="9" name="Straight Connector 8"/>
          <p:cNvCxnSpPr>
            <a:cxnSpLocks/>
          </p:cNvCxnSpPr>
          <p:nvPr/>
        </p:nvCxnSpPr>
        <p:spPr>
          <a:xfrm>
            <a:off x="4900218" y="1466661"/>
            <a:ext cx="0" cy="4768586"/>
          </a:xfrm>
          <a:prstGeom prst="line">
            <a:avLst/>
          </a:prstGeom>
          <a:ln w="28575">
            <a:solidFill>
              <a:srgbClr val="E3F1FF"/>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5033274" y="200545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5033274" y="31825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5033274" y="55366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4</a:t>
            </a:r>
          </a:p>
        </p:txBody>
      </p:sp>
      <p:sp>
        <p:nvSpPr>
          <p:cNvPr id="147" name="Rectangle: Rounded Corners 146"/>
          <p:cNvSpPr/>
          <p:nvPr/>
        </p:nvSpPr>
        <p:spPr>
          <a:xfrm>
            <a:off x="7650165" y="199261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7650165" y="3171178"/>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7650165" y="434973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3</a:t>
            </a:r>
          </a:p>
        </p:txBody>
      </p:sp>
      <p:sp>
        <p:nvSpPr>
          <p:cNvPr id="91" name="Rectangle 90"/>
          <p:cNvSpPr/>
          <p:nvPr/>
        </p:nvSpPr>
        <p:spPr>
          <a:xfrm>
            <a:off x="2351376" y="1643817"/>
            <a:ext cx="1506583" cy="4558691"/>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3" name="Date Placeholder 2"/>
          <p:cNvSpPr>
            <a:spLocks noGrp="1"/>
          </p:cNvSpPr>
          <p:nvPr>
            <p:ph type="dt" sz="half" idx="10"/>
          </p:nvPr>
        </p:nvSpPr>
        <p:spPr/>
        <p:txBody>
          <a:bodyPr/>
          <a:lstStyle/>
          <a:p>
            <a:fld id="{B5F691BD-DF40-4BA2-A4ED-B7FDAC842023}" type="datetime4">
              <a:rPr lang="en-US" altLang="zh-CN" smtClean="0"/>
              <a:t>April 23, 2020</a:t>
            </a:fld>
            <a:endParaRPr lang="zh-CN" altLang="en-US"/>
          </a:p>
        </p:txBody>
      </p:sp>
      <p:sp>
        <p:nvSpPr>
          <p:cNvPr id="87" name="Rectangle 86">
            <a:extLst>
              <a:ext uri="{FF2B5EF4-FFF2-40B4-BE49-F238E27FC236}">
                <a16:creationId xmlns:a16="http://schemas.microsoft.com/office/drawing/2014/main" id="{40C54500-EBB9-4F51-8760-433C27521CD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92" name="Rectangle 91">
            <a:extLst>
              <a:ext uri="{FF2B5EF4-FFF2-40B4-BE49-F238E27FC236}">
                <a16:creationId xmlns:a16="http://schemas.microsoft.com/office/drawing/2014/main" id="{FC9E76B3-A0E7-49D9-A1AE-ACA81602E15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93" name="Rectangle 92">
            <a:extLst>
              <a:ext uri="{FF2B5EF4-FFF2-40B4-BE49-F238E27FC236}">
                <a16:creationId xmlns:a16="http://schemas.microsoft.com/office/drawing/2014/main" id="{1780C10A-F983-49A4-9AB5-D486C958CBF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4" name="Rectangle 93">
            <a:extLst>
              <a:ext uri="{FF2B5EF4-FFF2-40B4-BE49-F238E27FC236}">
                <a16:creationId xmlns:a16="http://schemas.microsoft.com/office/drawing/2014/main" id="{5CEFC1BC-6AC8-4D01-9136-2B16DCED1E6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grpSp>
        <p:nvGrpSpPr>
          <p:cNvPr id="194" name="Group 193">
            <a:extLst>
              <a:ext uri="{FF2B5EF4-FFF2-40B4-BE49-F238E27FC236}">
                <a16:creationId xmlns:a16="http://schemas.microsoft.com/office/drawing/2014/main" id="{96FEF8F5-6A10-4F32-A465-BAD9A8E51257}"/>
              </a:ext>
            </a:extLst>
          </p:cNvPr>
          <p:cNvGrpSpPr/>
          <p:nvPr/>
        </p:nvGrpSpPr>
        <p:grpSpPr>
          <a:xfrm>
            <a:off x="3786212" y="3004975"/>
            <a:ext cx="995047" cy="462300"/>
            <a:chOff x="3788287" y="3447631"/>
            <a:chExt cx="995047" cy="462300"/>
          </a:xfrm>
        </p:grpSpPr>
        <p:sp>
          <p:nvSpPr>
            <p:cNvPr id="195" name="Arrow: Right 194">
              <a:extLst>
                <a:ext uri="{FF2B5EF4-FFF2-40B4-BE49-F238E27FC236}">
                  <a16:creationId xmlns:a16="http://schemas.microsoft.com/office/drawing/2014/main" id="{A3E5B8AC-4A6E-467D-A284-384AF49BA4E4}"/>
                </a:ext>
              </a:extLst>
            </p:cNvPr>
            <p:cNvSpPr/>
            <p:nvPr/>
          </p:nvSpPr>
          <p:spPr>
            <a:xfrm>
              <a:off x="3866668" y="3668434"/>
              <a:ext cx="916666" cy="241497"/>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a:extLst>
                <a:ext uri="{FF2B5EF4-FFF2-40B4-BE49-F238E27FC236}">
                  <a16:creationId xmlns:a16="http://schemas.microsoft.com/office/drawing/2014/main" id="{81AD2A95-FFC4-4B3D-BBA6-2AB6448ABC5D}"/>
                </a:ext>
              </a:extLst>
            </p:cNvPr>
            <p:cNvSpPr txBox="1"/>
            <p:nvPr/>
          </p:nvSpPr>
          <p:spPr>
            <a:xfrm>
              <a:off x="3788287" y="3447631"/>
              <a:ext cx="928459" cy="307777"/>
            </a:xfrm>
            <a:prstGeom prst="rect">
              <a:avLst/>
            </a:prstGeom>
            <a:noFill/>
          </p:spPr>
          <p:txBody>
            <a:bodyPr wrap="none" rtlCol="0">
              <a:spAutoFit/>
            </a:bodyPr>
            <a:lstStyle/>
            <a:p>
              <a:r>
                <a:rPr lang="en-US" sz="1400" b="1" dirty="0"/>
                <a:t>Output 2</a:t>
              </a:r>
            </a:p>
          </p:txBody>
        </p:sp>
      </p:grpSp>
      <p:grpSp>
        <p:nvGrpSpPr>
          <p:cNvPr id="197" name="Group 196">
            <a:extLst>
              <a:ext uri="{FF2B5EF4-FFF2-40B4-BE49-F238E27FC236}">
                <a16:creationId xmlns:a16="http://schemas.microsoft.com/office/drawing/2014/main" id="{BD3B07ED-3736-4CDD-B0F3-96D4C92AC32E}"/>
              </a:ext>
            </a:extLst>
          </p:cNvPr>
          <p:cNvGrpSpPr/>
          <p:nvPr/>
        </p:nvGrpSpPr>
        <p:grpSpPr>
          <a:xfrm>
            <a:off x="3786212" y="1838731"/>
            <a:ext cx="995047" cy="462300"/>
            <a:chOff x="3788287" y="3447631"/>
            <a:chExt cx="995047" cy="462300"/>
          </a:xfrm>
        </p:grpSpPr>
        <p:sp>
          <p:nvSpPr>
            <p:cNvPr id="198" name="Arrow: Right 197">
              <a:extLst>
                <a:ext uri="{FF2B5EF4-FFF2-40B4-BE49-F238E27FC236}">
                  <a16:creationId xmlns:a16="http://schemas.microsoft.com/office/drawing/2014/main" id="{C5CD77B0-7521-4BCE-98B3-B38FB070463D}"/>
                </a:ext>
              </a:extLst>
            </p:cNvPr>
            <p:cNvSpPr/>
            <p:nvPr/>
          </p:nvSpPr>
          <p:spPr>
            <a:xfrm>
              <a:off x="3866668" y="3668434"/>
              <a:ext cx="916666" cy="2414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A6BC1F1A-66D6-4828-B32B-9D2EE32FEC8C}"/>
                </a:ext>
              </a:extLst>
            </p:cNvPr>
            <p:cNvSpPr txBox="1"/>
            <p:nvPr/>
          </p:nvSpPr>
          <p:spPr>
            <a:xfrm>
              <a:off x="3788287" y="3447631"/>
              <a:ext cx="928459" cy="307777"/>
            </a:xfrm>
            <a:prstGeom prst="rect">
              <a:avLst/>
            </a:prstGeom>
            <a:noFill/>
          </p:spPr>
          <p:txBody>
            <a:bodyPr wrap="none" rtlCol="0">
              <a:spAutoFit/>
            </a:bodyPr>
            <a:lstStyle/>
            <a:p>
              <a:r>
                <a:rPr lang="en-US" sz="1400" b="1" dirty="0"/>
                <a:t>Output 1</a:t>
              </a:r>
            </a:p>
          </p:txBody>
        </p:sp>
      </p:grpSp>
      <p:grpSp>
        <p:nvGrpSpPr>
          <p:cNvPr id="200" name="Group 199">
            <a:extLst>
              <a:ext uri="{FF2B5EF4-FFF2-40B4-BE49-F238E27FC236}">
                <a16:creationId xmlns:a16="http://schemas.microsoft.com/office/drawing/2014/main" id="{71706E64-65E4-476B-9D81-0C620613F415}"/>
              </a:ext>
            </a:extLst>
          </p:cNvPr>
          <p:cNvGrpSpPr/>
          <p:nvPr/>
        </p:nvGrpSpPr>
        <p:grpSpPr>
          <a:xfrm>
            <a:off x="3786212" y="4171219"/>
            <a:ext cx="995047" cy="462300"/>
            <a:chOff x="3788287" y="3447631"/>
            <a:chExt cx="995047" cy="462300"/>
          </a:xfrm>
        </p:grpSpPr>
        <p:sp>
          <p:nvSpPr>
            <p:cNvPr id="201" name="Arrow: Right 200">
              <a:extLst>
                <a:ext uri="{FF2B5EF4-FFF2-40B4-BE49-F238E27FC236}">
                  <a16:creationId xmlns:a16="http://schemas.microsoft.com/office/drawing/2014/main" id="{46BBF426-6A96-417A-B413-451FD38657D2}"/>
                </a:ext>
              </a:extLst>
            </p:cNvPr>
            <p:cNvSpPr/>
            <p:nvPr/>
          </p:nvSpPr>
          <p:spPr>
            <a:xfrm>
              <a:off x="3866668" y="3668434"/>
              <a:ext cx="916666" cy="2414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A4EFB60F-0BD6-4802-A7D6-8B8FB499DABE}"/>
                </a:ext>
              </a:extLst>
            </p:cNvPr>
            <p:cNvSpPr txBox="1"/>
            <p:nvPr/>
          </p:nvSpPr>
          <p:spPr>
            <a:xfrm>
              <a:off x="3788287" y="3447631"/>
              <a:ext cx="928459" cy="307777"/>
            </a:xfrm>
            <a:prstGeom prst="rect">
              <a:avLst/>
            </a:prstGeom>
            <a:noFill/>
          </p:spPr>
          <p:txBody>
            <a:bodyPr wrap="none" rtlCol="0">
              <a:spAutoFit/>
            </a:bodyPr>
            <a:lstStyle/>
            <a:p>
              <a:r>
                <a:rPr lang="en-US" sz="1400" b="1" dirty="0"/>
                <a:t>Output 3</a:t>
              </a:r>
            </a:p>
          </p:txBody>
        </p:sp>
      </p:grpSp>
      <p:grpSp>
        <p:nvGrpSpPr>
          <p:cNvPr id="203" name="Group 202">
            <a:extLst>
              <a:ext uri="{FF2B5EF4-FFF2-40B4-BE49-F238E27FC236}">
                <a16:creationId xmlns:a16="http://schemas.microsoft.com/office/drawing/2014/main" id="{928B746A-0070-4B06-89F1-F316D6045054}"/>
              </a:ext>
            </a:extLst>
          </p:cNvPr>
          <p:cNvGrpSpPr/>
          <p:nvPr/>
        </p:nvGrpSpPr>
        <p:grpSpPr>
          <a:xfrm>
            <a:off x="3786212" y="5337462"/>
            <a:ext cx="995047" cy="462300"/>
            <a:chOff x="3788287" y="3447631"/>
            <a:chExt cx="995047" cy="462300"/>
          </a:xfrm>
        </p:grpSpPr>
        <p:sp>
          <p:nvSpPr>
            <p:cNvPr id="204" name="Arrow: Right 203">
              <a:extLst>
                <a:ext uri="{FF2B5EF4-FFF2-40B4-BE49-F238E27FC236}">
                  <a16:creationId xmlns:a16="http://schemas.microsoft.com/office/drawing/2014/main" id="{0C0AA13F-8225-46B5-B026-77D7FCB5B933}"/>
                </a:ext>
              </a:extLst>
            </p:cNvPr>
            <p:cNvSpPr/>
            <p:nvPr/>
          </p:nvSpPr>
          <p:spPr>
            <a:xfrm>
              <a:off x="3866668" y="3668434"/>
              <a:ext cx="916666" cy="241497"/>
            </a:xfrm>
            <a:prstGeom prst="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 name="TextBox 117">
              <a:extLst>
                <a:ext uri="{FF2B5EF4-FFF2-40B4-BE49-F238E27FC236}">
                  <a16:creationId xmlns:a16="http://schemas.microsoft.com/office/drawing/2014/main" id="{BC249498-7C11-4883-86A0-1818F3AF854C}"/>
                </a:ext>
              </a:extLst>
            </p:cNvPr>
            <p:cNvSpPr txBox="1"/>
            <p:nvPr/>
          </p:nvSpPr>
          <p:spPr>
            <a:xfrm>
              <a:off x="3788287" y="3447631"/>
              <a:ext cx="928459"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Output 4</a:t>
              </a:r>
            </a:p>
          </p:txBody>
        </p:sp>
      </p:grpSp>
      <p:sp>
        <p:nvSpPr>
          <p:cNvPr id="96" name="Rectangle 95"/>
          <p:cNvSpPr/>
          <p:nvPr/>
        </p:nvSpPr>
        <p:spPr>
          <a:xfrm>
            <a:off x="508426" y="1643817"/>
            <a:ext cx="1475887" cy="104574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Right 88"/>
          <p:cNvSpPr/>
          <p:nvPr/>
        </p:nvSpPr>
        <p:spPr>
          <a:xfrm>
            <a:off x="1995212" y="2050984"/>
            <a:ext cx="379900"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1083922" y="1697393"/>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1"/>
            <a:endCxn id="97" idx="1"/>
          </p:cNvCxnSpPr>
          <p:nvPr/>
        </p:nvCxnSpPr>
        <p:spPr>
          <a:xfrm>
            <a:off x="1083922" y="1793187"/>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784421" y="1729872"/>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083922" y="2465233"/>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 idx="1"/>
            <a:endCxn id="103" idx="1"/>
          </p:cNvCxnSpPr>
          <p:nvPr/>
        </p:nvCxnSpPr>
        <p:spPr>
          <a:xfrm>
            <a:off x="1083922" y="2561027"/>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073023" y="2259663"/>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782231" y="2497712"/>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590752" y="2497712"/>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1277522" y="1394283"/>
            <a:ext cx="774571" cy="307777"/>
          </a:xfrm>
          <a:prstGeom prst="rect">
            <a:avLst/>
          </a:prstGeom>
          <a:noFill/>
        </p:spPr>
        <p:txBody>
          <a:bodyPr wrap="none" rtlCol="0">
            <a:spAutoFit/>
          </a:bodyPr>
          <a:lstStyle/>
          <a:p>
            <a:r>
              <a:rPr lang="en-US" sz="1400" b="1" dirty="0"/>
              <a:t>Input 1</a:t>
            </a:r>
          </a:p>
        </p:txBody>
      </p:sp>
      <p:sp>
        <p:nvSpPr>
          <p:cNvPr id="161" name="Rectangle 160">
            <a:extLst>
              <a:ext uri="{FF2B5EF4-FFF2-40B4-BE49-F238E27FC236}">
                <a16:creationId xmlns:a16="http://schemas.microsoft.com/office/drawing/2014/main" id="{0A188F81-8170-446D-84A6-F79067692FBD}"/>
              </a:ext>
            </a:extLst>
          </p:cNvPr>
          <p:cNvSpPr/>
          <p:nvPr/>
        </p:nvSpPr>
        <p:spPr>
          <a:xfrm>
            <a:off x="1083922" y="1953340"/>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99B545B1-5D01-4534-AC38-74D6D2B0958A}"/>
              </a:ext>
            </a:extLst>
          </p:cNvPr>
          <p:cNvSpPr/>
          <p:nvPr/>
        </p:nvSpPr>
        <p:spPr>
          <a:xfrm>
            <a:off x="1083922" y="2209287"/>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090C7C44-AF2B-46B4-BB57-9CFE509AF690}"/>
              </a:ext>
            </a:extLst>
          </p:cNvPr>
          <p:cNvSpPr/>
          <p:nvPr/>
        </p:nvSpPr>
        <p:spPr>
          <a:xfrm>
            <a:off x="631357" y="1649553"/>
            <a:ext cx="509474" cy="1043669"/>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a:extLst>
              <a:ext uri="{FF2B5EF4-FFF2-40B4-BE49-F238E27FC236}">
                <a16:creationId xmlns:a16="http://schemas.microsoft.com/office/drawing/2014/main" id="{61A9F962-189C-48D3-BA97-557059E8360E}"/>
              </a:ext>
            </a:extLst>
          </p:cNvPr>
          <p:cNvSpPr txBox="1"/>
          <p:nvPr/>
        </p:nvSpPr>
        <p:spPr>
          <a:xfrm>
            <a:off x="412059" y="1900852"/>
            <a:ext cx="720069" cy="292388"/>
          </a:xfrm>
          <a:prstGeom prst="rect">
            <a:avLst/>
          </a:prstGeom>
          <a:noFill/>
        </p:spPr>
        <p:txBody>
          <a:bodyPr wrap="none" rtlCol="0">
            <a:spAutoFit/>
          </a:bodyPr>
          <a:lstStyle/>
          <a:p>
            <a:r>
              <a:rPr lang="en-US" sz="1300" b="1" dirty="0"/>
              <a:t>VOQ 2</a:t>
            </a:r>
          </a:p>
        </p:txBody>
      </p:sp>
      <p:sp>
        <p:nvSpPr>
          <p:cNvPr id="164" name="TextBox 163">
            <a:extLst>
              <a:ext uri="{FF2B5EF4-FFF2-40B4-BE49-F238E27FC236}">
                <a16:creationId xmlns:a16="http://schemas.microsoft.com/office/drawing/2014/main" id="{446A6161-CB99-47C1-BE77-9901FFC1FF9E}"/>
              </a:ext>
            </a:extLst>
          </p:cNvPr>
          <p:cNvSpPr txBox="1"/>
          <p:nvPr/>
        </p:nvSpPr>
        <p:spPr>
          <a:xfrm>
            <a:off x="412059" y="2152151"/>
            <a:ext cx="720069" cy="292388"/>
          </a:xfrm>
          <a:prstGeom prst="rect">
            <a:avLst/>
          </a:prstGeom>
          <a:noFill/>
        </p:spPr>
        <p:txBody>
          <a:bodyPr wrap="none" rtlCol="0">
            <a:spAutoFit/>
          </a:bodyPr>
          <a:lstStyle/>
          <a:p>
            <a:r>
              <a:rPr lang="en-US" sz="1300" b="1" dirty="0"/>
              <a:t>VOQ 3</a:t>
            </a:r>
          </a:p>
        </p:txBody>
      </p:sp>
      <p:sp>
        <p:nvSpPr>
          <p:cNvPr id="110" name="TextBox 109"/>
          <p:cNvSpPr txBox="1"/>
          <p:nvPr/>
        </p:nvSpPr>
        <p:spPr>
          <a:xfrm>
            <a:off x="412059" y="2403449"/>
            <a:ext cx="720069" cy="292388"/>
          </a:xfrm>
          <a:prstGeom prst="rect">
            <a:avLst/>
          </a:prstGeom>
          <a:noFill/>
        </p:spPr>
        <p:txBody>
          <a:bodyPr wrap="none" rtlCol="0">
            <a:spAutoFit/>
          </a:bodyPr>
          <a:lstStyle/>
          <a:p>
            <a:r>
              <a:rPr lang="en-US" sz="1300" b="1" dirty="0"/>
              <a:t>VOQ 4</a:t>
            </a:r>
          </a:p>
        </p:txBody>
      </p:sp>
      <p:sp>
        <p:nvSpPr>
          <p:cNvPr id="109" name="TextBox 108"/>
          <p:cNvSpPr txBox="1"/>
          <p:nvPr/>
        </p:nvSpPr>
        <p:spPr>
          <a:xfrm>
            <a:off x="412059" y="1649553"/>
            <a:ext cx="731290" cy="292388"/>
          </a:xfrm>
          <a:prstGeom prst="rect">
            <a:avLst/>
          </a:prstGeom>
          <a:noFill/>
        </p:spPr>
        <p:txBody>
          <a:bodyPr wrap="none" rtlCol="0">
            <a:spAutoFit/>
          </a:bodyPr>
          <a:lstStyle/>
          <a:p>
            <a:r>
              <a:rPr lang="en-US" sz="1300" b="1" dirty="0"/>
              <a:t>VOQ 1</a:t>
            </a:r>
          </a:p>
        </p:txBody>
      </p:sp>
      <p:grpSp>
        <p:nvGrpSpPr>
          <p:cNvPr id="14" name="Group 13">
            <a:extLst>
              <a:ext uri="{FF2B5EF4-FFF2-40B4-BE49-F238E27FC236}">
                <a16:creationId xmlns:a16="http://schemas.microsoft.com/office/drawing/2014/main" id="{CA48272E-B842-44C3-B195-F5ACBBC92011}"/>
              </a:ext>
            </a:extLst>
          </p:cNvPr>
          <p:cNvGrpSpPr/>
          <p:nvPr/>
        </p:nvGrpSpPr>
        <p:grpSpPr>
          <a:xfrm>
            <a:off x="412059" y="2586118"/>
            <a:ext cx="1963053" cy="1281676"/>
            <a:chOff x="393403" y="3215428"/>
            <a:chExt cx="1963053" cy="1281676"/>
          </a:xfrm>
        </p:grpSpPr>
        <p:sp>
          <p:nvSpPr>
            <p:cNvPr id="170" name="Rectangle 169">
              <a:extLst>
                <a:ext uri="{FF2B5EF4-FFF2-40B4-BE49-F238E27FC236}">
                  <a16:creationId xmlns:a16="http://schemas.microsoft.com/office/drawing/2014/main" id="{14F58E9F-09AB-4F16-AB6F-B90F092BE7AC}"/>
                </a:ext>
              </a:extLst>
            </p:cNvPr>
            <p:cNvSpPr/>
            <p:nvPr/>
          </p:nvSpPr>
          <p:spPr>
            <a:xfrm>
              <a:off x="489770" y="3445084"/>
              <a:ext cx="1475887" cy="104574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Arrow: Right 170">
              <a:extLst>
                <a:ext uri="{FF2B5EF4-FFF2-40B4-BE49-F238E27FC236}">
                  <a16:creationId xmlns:a16="http://schemas.microsoft.com/office/drawing/2014/main" id="{F9FE8B5D-FEEE-4394-81BA-6EF7605CFEB7}"/>
                </a:ext>
              </a:extLst>
            </p:cNvPr>
            <p:cNvSpPr/>
            <p:nvPr/>
          </p:nvSpPr>
          <p:spPr>
            <a:xfrm>
              <a:off x="1976556" y="3852251"/>
              <a:ext cx="379900"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6F28D4B2-2AF6-4E71-8427-F32085AB38CF}"/>
                </a:ext>
              </a:extLst>
            </p:cNvPr>
            <p:cNvSpPr/>
            <p:nvPr/>
          </p:nvSpPr>
          <p:spPr>
            <a:xfrm>
              <a:off x="1065266" y="3498660"/>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a:extLst>
                <a:ext uri="{FF2B5EF4-FFF2-40B4-BE49-F238E27FC236}">
                  <a16:creationId xmlns:a16="http://schemas.microsoft.com/office/drawing/2014/main" id="{DF1C7104-6749-482C-9AE7-736B05FB59C1}"/>
                </a:ext>
              </a:extLst>
            </p:cNvPr>
            <p:cNvCxnSpPr>
              <a:stCxn id="172" idx="1"/>
              <a:endCxn id="172" idx="1"/>
            </p:cNvCxnSpPr>
            <p:nvPr/>
          </p:nvCxnSpPr>
          <p:spPr>
            <a:xfrm>
              <a:off x="1065266" y="3594454"/>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92BC1840-A8F1-4B34-871E-7D8ECE91B4FA}"/>
                </a:ext>
              </a:extLst>
            </p:cNvPr>
            <p:cNvSpPr/>
            <p:nvPr/>
          </p:nvSpPr>
          <p:spPr>
            <a:xfrm>
              <a:off x="1065266" y="4266500"/>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a:extLst>
                <a:ext uri="{FF2B5EF4-FFF2-40B4-BE49-F238E27FC236}">
                  <a16:creationId xmlns:a16="http://schemas.microsoft.com/office/drawing/2014/main" id="{AF1A50AC-C5FF-429E-9EB8-1AF65AF26F56}"/>
                </a:ext>
              </a:extLst>
            </p:cNvPr>
            <p:cNvCxnSpPr>
              <a:stCxn id="177" idx="1"/>
              <a:endCxn id="177" idx="1"/>
            </p:cNvCxnSpPr>
            <p:nvPr/>
          </p:nvCxnSpPr>
          <p:spPr>
            <a:xfrm>
              <a:off x="1065266" y="4362294"/>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79" name="Rectangle 178">
              <a:extLst>
                <a:ext uri="{FF2B5EF4-FFF2-40B4-BE49-F238E27FC236}">
                  <a16:creationId xmlns:a16="http://schemas.microsoft.com/office/drawing/2014/main" id="{EE4DFD9E-B30E-4736-B2DC-4B0F80BE4C7E}"/>
                </a:ext>
              </a:extLst>
            </p:cNvPr>
            <p:cNvSpPr/>
            <p:nvPr/>
          </p:nvSpPr>
          <p:spPr>
            <a:xfrm>
              <a:off x="1054367" y="4060930"/>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0A0EE49-2B11-4663-8D7E-D8A0886B7C34}"/>
                </a:ext>
              </a:extLst>
            </p:cNvPr>
            <p:cNvSpPr/>
            <p:nvPr/>
          </p:nvSpPr>
          <p:spPr>
            <a:xfrm>
              <a:off x="1763575" y="429897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4ED5D696-7840-4379-9E51-85D91A2ACDEE}"/>
                </a:ext>
              </a:extLst>
            </p:cNvPr>
            <p:cNvSpPr/>
            <p:nvPr/>
          </p:nvSpPr>
          <p:spPr>
            <a:xfrm>
              <a:off x="1574958" y="429897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A08F1666-EFB1-4EB0-A454-2DEB0B34AE6F}"/>
                </a:ext>
              </a:extLst>
            </p:cNvPr>
            <p:cNvSpPr txBox="1"/>
            <p:nvPr/>
          </p:nvSpPr>
          <p:spPr>
            <a:xfrm>
              <a:off x="1258866" y="3215428"/>
              <a:ext cx="772969" cy="307777"/>
            </a:xfrm>
            <a:prstGeom prst="rect">
              <a:avLst/>
            </a:prstGeom>
            <a:noFill/>
          </p:spPr>
          <p:txBody>
            <a:bodyPr wrap="none" rtlCol="0">
              <a:spAutoFit/>
            </a:bodyPr>
            <a:lstStyle/>
            <a:p>
              <a:r>
                <a:rPr lang="en-US" sz="1400" b="1" dirty="0"/>
                <a:t>Input 2</a:t>
              </a:r>
            </a:p>
          </p:txBody>
        </p:sp>
        <p:sp>
          <p:nvSpPr>
            <p:cNvPr id="183" name="Rectangle 182">
              <a:extLst>
                <a:ext uri="{FF2B5EF4-FFF2-40B4-BE49-F238E27FC236}">
                  <a16:creationId xmlns:a16="http://schemas.microsoft.com/office/drawing/2014/main" id="{BB617948-3A51-4112-908E-F070972C5C04}"/>
                </a:ext>
              </a:extLst>
            </p:cNvPr>
            <p:cNvSpPr/>
            <p:nvPr/>
          </p:nvSpPr>
          <p:spPr>
            <a:xfrm>
              <a:off x="1065266" y="3754607"/>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9A03B53-F413-47CD-B290-B5E89B873B46}"/>
                </a:ext>
              </a:extLst>
            </p:cNvPr>
            <p:cNvSpPr/>
            <p:nvPr/>
          </p:nvSpPr>
          <p:spPr>
            <a:xfrm>
              <a:off x="1065266" y="4010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7B85AD49-FCF3-4BCE-8806-559AB59EDC9D}"/>
                </a:ext>
              </a:extLst>
            </p:cNvPr>
            <p:cNvSpPr/>
            <p:nvPr/>
          </p:nvSpPr>
          <p:spPr>
            <a:xfrm>
              <a:off x="612701" y="3483449"/>
              <a:ext cx="509474" cy="1001101"/>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87760EB7-D856-4461-B6F7-9F98647B4087}"/>
                </a:ext>
              </a:extLst>
            </p:cNvPr>
            <p:cNvSpPr txBox="1"/>
            <p:nvPr/>
          </p:nvSpPr>
          <p:spPr>
            <a:xfrm>
              <a:off x="393403" y="3702119"/>
              <a:ext cx="720069" cy="292388"/>
            </a:xfrm>
            <a:prstGeom prst="rect">
              <a:avLst/>
            </a:prstGeom>
            <a:noFill/>
          </p:spPr>
          <p:txBody>
            <a:bodyPr wrap="none" rtlCol="0">
              <a:spAutoFit/>
            </a:bodyPr>
            <a:lstStyle/>
            <a:p>
              <a:r>
                <a:rPr lang="en-US" sz="1300" b="1" dirty="0"/>
                <a:t>VOQ 2</a:t>
              </a:r>
            </a:p>
          </p:txBody>
        </p:sp>
        <p:sp>
          <p:nvSpPr>
            <p:cNvPr id="188" name="TextBox 187">
              <a:extLst>
                <a:ext uri="{FF2B5EF4-FFF2-40B4-BE49-F238E27FC236}">
                  <a16:creationId xmlns:a16="http://schemas.microsoft.com/office/drawing/2014/main" id="{D2FBDF6F-0B55-451B-B3C1-250D1C1A16A5}"/>
                </a:ext>
              </a:extLst>
            </p:cNvPr>
            <p:cNvSpPr txBox="1"/>
            <p:nvPr/>
          </p:nvSpPr>
          <p:spPr>
            <a:xfrm>
              <a:off x="393403" y="3953418"/>
              <a:ext cx="720069" cy="292388"/>
            </a:xfrm>
            <a:prstGeom prst="rect">
              <a:avLst/>
            </a:prstGeom>
            <a:noFill/>
          </p:spPr>
          <p:txBody>
            <a:bodyPr wrap="none" rtlCol="0">
              <a:spAutoFit/>
            </a:bodyPr>
            <a:lstStyle/>
            <a:p>
              <a:r>
                <a:rPr lang="en-US" sz="1300" b="1" dirty="0"/>
                <a:t>VOQ 3</a:t>
              </a:r>
            </a:p>
          </p:txBody>
        </p:sp>
        <p:sp>
          <p:nvSpPr>
            <p:cNvPr id="189" name="TextBox 188">
              <a:extLst>
                <a:ext uri="{FF2B5EF4-FFF2-40B4-BE49-F238E27FC236}">
                  <a16:creationId xmlns:a16="http://schemas.microsoft.com/office/drawing/2014/main" id="{73099CCF-7B20-44AF-ABDF-4945B392EF0B}"/>
                </a:ext>
              </a:extLst>
            </p:cNvPr>
            <p:cNvSpPr txBox="1"/>
            <p:nvPr/>
          </p:nvSpPr>
          <p:spPr>
            <a:xfrm>
              <a:off x="393403" y="4204716"/>
              <a:ext cx="720069" cy="292388"/>
            </a:xfrm>
            <a:prstGeom prst="rect">
              <a:avLst/>
            </a:prstGeom>
            <a:noFill/>
          </p:spPr>
          <p:txBody>
            <a:bodyPr wrap="none" rtlCol="0">
              <a:spAutoFit/>
            </a:bodyPr>
            <a:lstStyle/>
            <a:p>
              <a:r>
                <a:rPr lang="en-US" sz="1300" b="1" dirty="0"/>
                <a:t>VOQ 4</a:t>
              </a:r>
            </a:p>
          </p:txBody>
        </p:sp>
        <p:sp>
          <p:nvSpPr>
            <p:cNvPr id="190" name="Rectangle 189">
              <a:extLst>
                <a:ext uri="{FF2B5EF4-FFF2-40B4-BE49-F238E27FC236}">
                  <a16:creationId xmlns:a16="http://schemas.microsoft.com/office/drawing/2014/main" id="{D1DBA1FD-5656-42F4-8D18-130BD0D13189}"/>
                </a:ext>
              </a:extLst>
            </p:cNvPr>
            <p:cNvSpPr/>
            <p:nvPr/>
          </p:nvSpPr>
          <p:spPr>
            <a:xfrm>
              <a:off x="1765765" y="3789553"/>
              <a:ext cx="128016" cy="1280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B342BCDB-B077-465F-B222-05FDD959B8A6}"/>
                </a:ext>
              </a:extLst>
            </p:cNvPr>
            <p:cNvSpPr/>
            <p:nvPr/>
          </p:nvSpPr>
          <p:spPr>
            <a:xfrm>
              <a:off x="1569643" y="3789553"/>
              <a:ext cx="128016" cy="1280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38E3FD41-B18E-48BB-95FF-6FAC21B50892}"/>
                </a:ext>
              </a:extLst>
            </p:cNvPr>
            <p:cNvSpPr/>
            <p:nvPr/>
          </p:nvSpPr>
          <p:spPr>
            <a:xfrm>
              <a:off x="1373521" y="3789553"/>
              <a:ext cx="128016" cy="1280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910FFC3E-D098-4177-AFA8-214EFAE7FD6B}"/>
                </a:ext>
              </a:extLst>
            </p:cNvPr>
            <p:cNvSpPr/>
            <p:nvPr/>
          </p:nvSpPr>
          <p:spPr>
            <a:xfrm>
              <a:off x="1386342" y="429897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D2BC1003-F2DF-41B4-A421-DB7A2F43CFA5}"/>
                </a:ext>
              </a:extLst>
            </p:cNvPr>
            <p:cNvSpPr/>
            <p:nvPr/>
          </p:nvSpPr>
          <p:spPr>
            <a:xfrm>
              <a:off x="1197726" y="429897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275D5B0E-B277-47C2-8B52-FDA7537D72DF}"/>
                </a:ext>
              </a:extLst>
            </p:cNvPr>
            <p:cNvSpPr txBox="1"/>
            <p:nvPr/>
          </p:nvSpPr>
          <p:spPr>
            <a:xfrm>
              <a:off x="393403" y="3450820"/>
              <a:ext cx="731290" cy="292388"/>
            </a:xfrm>
            <a:prstGeom prst="rect">
              <a:avLst/>
            </a:prstGeom>
            <a:noFill/>
          </p:spPr>
          <p:txBody>
            <a:bodyPr wrap="none" rtlCol="0">
              <a:spAutoFit/>
            </a:bodyPr>
            <a:lstStyle/>
            <a:p>
              <a:r>
                <a:rPr lang="en-US" sz="1300" b="1" dirty="0"/>
                <a:t>VOQ 1</a:t>
              </a:r>
            </a:p>
          </p:txBody>
        </p:sp>
      </p:grpSp>
      <p:grpSp>
        <p:nvGrpSpPr>
          <p:cNvPr id="208" name="Group 207">
            <a:extLst>
              <a:ext uri="{FF2B5EF4-FFF2-40B4-BE49-F238E27FC236}">
                <a16:creationId xmlns:a16="http://schemas.microsoft.com/office/drawing/2014/main" id="{877C9F46-3F20-4883-B5E7-866D4DBA0888}"/>
              </a:ext>
            </a:extLst>
          </p:cNvPr>
          <p:cNvGrpSpPr/>
          <p:nvPr/>
        </p:nvGrpSpPr>
        <p:grpSpPr>
          <a:xfrm>
            <a:off x="412059" y="3758075"/>
            <a:ext cx="1963053" cy="1291615"/>
            <a:chOff x="398261" y="1950819"/>
            <a:chExt cx="1963053" cy="1291615"/>
          </a:xfrm>
        </p:grpSpPr>
        <p:sp>
          <p:nvSpPr>
            <p:cNvPr id="209" name="Rectangle 208">
              <a:extLst>
                <a:ext uri="{FF2B5EF4-FFF2-40B4-BE49-F238E27FC236}">
                  <a16:creationId xmlns:a16="http://schemas.microsoft.com/office/drawing/2014/main" id="{F50A25D9-EECE-4113-8150-173C367B5DEC}"/>
                </a:ext>
              </a:extLst>
            </p:cNvPr>
            <p:cNvSpPr/>
            <p:nvPr/>
          </p:nvSpPr>
          <p:spPr>
            <a:xfrm>
              <a:off x="494628" y="2190414"/>
              <a:ext cx="1475887" cy="104574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Arrow: Right 209">
              <a:extLst>
                <a:ext uri="{FF2B5EF4-FFF2-40B4-BE49-F238E27FC236}">
                  <a16:creationId xmlns:a16="http://schemas.microsoft.com/office/drawing/2014/main" id="{F191B470-D6B9-4418-9245-FBDF61E8D87C}"/>
                </a:ext>
              </a:extLst>
            </p:cNvPr>
            <p:cNvSpPr/>
            <p:nvPr/>
          </p:nvSpPr>
          <p:spPr>
            <a:xfrm>
              <a:off x="1981414" y="2597581"/>
              <a:ext cx="379900"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28C829F1-E6DB-46D0-9597-4F90D3947F38}"/>
                </a:ext>
              </a:extLst>
            </p:cNvPr>
            <p:cNvSpPr/>
            <p:nvPr/>
          </p:nvSpPr>
          <p:spPr>
            <a:xfrm>
              <a:off x="1070124" y="2243990"/>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Connector 211">
              <a:extLst>
                <a:ext uri="{FF2B5EF4-FFF2-40B4-BE49-F238E27FC236}">
                  <a16:creationId xmlns:a16="http://schemas.microsoft.com/office/drawing/2014/main" id="{BDDC77D9-18FE-44FD-9B86-4E363839248F}"/>
                </a:ext>
              </a:extLst>
            </p:cNvPr>
            <p:cNvCxnSpPr>
              <a:stCxn id="211" idx="1"/>
              <a:endCxn id="211" idx="1"/>
            </p:cNvCxnSpPr>
            <p:nvPr/>
          </p:nvCxnSpPr>
          <p:spPr>
            <a:xfrm>
              <a:off x="1070124" y="2339784"/>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214" name="Rectangle 213">
              <a:extLst>
                <a:ext uri="{FF2B5EF4-FFF2-40B4-BE49-F238E27FC236}">
                  <a16:creationId xmlns:a16="http://schemas.microsoft.com/office/drawing/2014/main" id="{03D5E98B-7881-45EB-A6C7-5CB792E9AD4B}"/>
                </a:ext>
              </a:extLst>
            </p:cNvPr>
            <p:cNvSpPr/>
            <p:nvPr/>
          </p:nvSpPr>
          <p:spPr>
            <a:xfrm>
              <a:off x="1070124" y="3011830"/>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4A889819-53CF-4E7B-B658-E0EFFDEEA67D}"/>
                </a:ext>
              </a:extLst>
            </p:cNvPr>
            <p:cNvCxnSpPr>
              <a:stCxn id="214" idx="1"/>
              <a:endCxn id="214" idx="1"/>
            </p:cNvCxnSpPr>
            <p:nvPr/>
          </p:nvCxnSpPr>
          <p:spPr>
            <a:xfrm>
              <a:off x="1070124" y="3107624"/>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E3A16E5F-7D36-44C4-9734-D160EA4AE18D}"/>
                </a:ext>
              </a:extLst>
            </p:cNvPr>
            <p:cNvSpPr/>
            <p:nvPr/>
          </p:nvSpPr>
          <p:spPr>
            <a:xfrm>
              <a:off x="1059225" y="2806260"/>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AA16A1DA-2631-4405-8194-314C1E89B72F}"/>
                </a:ext>
              </a:extLst>
            </p:cNvPr>
            <p:cNvSpPr/>
            <p:nvPr/>
          </p:nvSpPr>
          <p:spPr>
            <a:xfrm>
              <a:off x="1576954" y="2805773"/>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6507C6-8BA7-47A6-83FE-CFC134D5834E}"/>
                </a:ext>
              </a:extLst>
            </p:cNvPr>
            <p:cNvSpPr txBox="1"/>
            <p:nvPr/>
          </p:nvSpPr>
          <p:spPr>
            <a:xfrm>
              <a:off x="1263724" y="1950819"/>
              <a:ext cx="772969" cy="307777"/>
            </a:xfrm>
            <a:prstGeom prst="rect">
              <a:avLst/>
            </a:prstGeom>
            <a:noFill/>
          </p:spPr>
          <p:txBody>
            <a:bodyPr wrap="none" rtlCol="0">
              <a:spAutoFit/>
            </a:bodyPr>
            <a:lstStyle/>
            <a:p>
              <a:r>
                <a:rPr lang="en-US" sz="1400" b="1" dirty="0"/>
                <a:t>Input 3</a:t>
              </a:r>
            </a:p>
          </p:txBody>
        </p:sp>
        <p:sp>
          <p:nvSpPr>
            <p:cNvPr id="220" name="Rectangle 219">
              <a:extLst>
                <a:ext uri="{FF2B5EF4-FFF2-40B4-BE49-F238E27FC236}">
                  <a16:creationId xmlns:a16="http://schemas.microsoft.com/office/drawing/2014/main" id="{B93CD5DE-1633-4B2A-9108-0C4ADEA67209}"/>
                </a:ext>
              </a:extLst>
            </p:cNvPr>
            <p:cNvSpPr/>
            <p:nvPr/>
          </p:nvSpPr>
          <p:spPr>
            <a:xfrm>
              <a:off x="1070124" y="2499937"/>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8B582719-D144-48F4-BF61-DB30AC4015A6}"/>
                </a:ext>
              </a:extLst>
            </p:cNvPr>
            <p:cNvSpPr/>
            <p:nvPr/>
          </p:nvSpPr>
          <p:spPr>
            <a:xfrm>
              <a:off x="1070124" y="275588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CE8FA2ED-A866-4FB2-AE36-C5F7D12D432F}"/>
                </a:ext>
              </a:extLst>
            </p:cNvPr>
            <p:cNvSpPr/>
            <p:nvPr/>
          </p:nvSpPr>
          <p:spPr>
            <a:xfrm>
              <a:off x="617559" y="2196150"/>
              <a:ext cx="509474" cy="1043669"/>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8AD4A0B4-C1D9-49DF-B796-A26ED13FC719}"/>
                </a:ext>
              </a:extLst>
            </p:cNvPr>
            <p:cNvSpPr txBox="1"/>
            <p:nvPr/>
          </p:nvSpPr>
          <p:spPr>
            <a:xfrm>
              <a:off x="398261" y="2447449"/>
              <a:ext cx="720069" cy="292388"/>
            </a:xfrm>
            <a:prstGeom prst="rect">
              <a:avLst/>
            </a:prstGeom>
            <a:noFill/>
          </p:spPr>
          <p:txBody>
            <a:bodyPr wrap="none" rtlCol="0">
              <a:spAutoFit/>
            </a:bodyPr>
            <a:lstStyle/>
            <a:p>
              <a:r>
                <a:rPr lang="en-US" sz="1300" b="1" dirty="0"/>
                <a:t>VOQ 2</a:t>
              </a:r>
            </a:p>
          </p:txBody>
        </p:sp>
        <p:sp>
          <p:nvSpPr>
            <p:cNvPr id="224" name="TextBox 223">
              <a:extLst>
                <a:ext uri="{FF2B5EF4-FFF2-40B4-BE49-F238E27FC236}">
                  <a16:creationId xmlns:a16="http://schemas.microsoft.com/office/drawing/2014/main" id="{FCD84D07-48C8-45B1-A92F-49C7EBAD8D5A}"/>
                </a:ext>
              </a:extLst>
            </p:cNvPr>
            <p:cNvSpPr txBox="1"/>
            <p:nvPr/>
          </p:nvSpPr>
          <p:spPr>
            <a:xfrm>
              <a:off x="398261" y="2698748"/>
              <a:ext cx="720069" cy="292388"/>
            </a:xfrm>
            <a:prstGeom prst="rect">
              <a:avLst/>
            </a:prstGeom>
            <a:noFill/>
          </p:spPr>
          <p:txBody>
            <a:bodyPr wrap="none" rtlCol="0">
              <a:spAutoFit/>
            </a:bodyPr>
            <a:lstStyle/>
            <a:p>
              <a:r>
                <a:rPr lang="en-US" sz="1300" b="1" dirty="0"/>
                <a:t>VOQ 3</a:t>
              </a:r>
            </a:p>
          </p:txBody>
        </p:sp>
        <p:sp>
          <p:nvSpPr>
            <p:cNvPr id="225" name="TextBox 224">
              <a:extLst>
                <a:ext uri="{FF2B5EF4-FFF2-40B4-BE49-F238E27FC236}">
                  <a16:creationId xmlns:a16="http://schemas.microsoft.com/office/drawing/2014/main" id="{55A85951-1EF5-4BC2-9F47-51E7CE5E60ED}"/>
                </a:ext>
              </a:extLst>
            </p:cNvPr>
            <p:cNvSpPr txBox="1"/>
            <p:nvPr/>
          </p:nvSpPr>
          <p:spPr>
            <a:xfrm>
              <a:off x="398261" y="2950046"/>
              <a:ext cx="720069" cy="292388"/>
            </a:xfrm>
            <a:prstGeom prst="rect">
              <a:avLst/>
            </a:prstGeom>
            <a:noFill/>
          </p:spPr>
          <p:txBody>
            <a:bodyPr wrap="none" rtlCol="0">
              <a:spAutoFit/>
            </a:bodyPr>
            <a:lstStyle/>
            <a:p>
              <a:r>
                <a:rPr lang="en-US" sz="1300" b="1" dirty="0"/>
                <a:t>VOQ 4</a:t>
              </a:r>
            </a:p>
          </p:txBody>
        </p:sp>
        <p:sp>
          <p:nvSpPr>
            <p:cNvPr id="226" name="TextBox 225">
              <a:extLst>
                <a:ext uri="{FF2B5EF4-FFF2-40B4-BE49-F238E27FC236}">
                  <a16:creationId xmlns:a16="http://schemas.microsoft.com/office/drawing/2014/main" id="{94C98807-984E-420A-9768-2ACDC7719834}"/>
                </a:ext>
              </a:extLst>
            </p:cNvPr>
            <p:cNvSpPr txBox="1"/>
            <p:nvPr/>
          </p:nvSpPr>
          <p:spPr>
            <a:xfrm>
              <a:off x="398261" y="2196150"/>
              <a:ext cx="731290" cy="292388"/>
            </a:xfrm>
            <a:prstGeom prst="rect">
              <a:avLst/>
            </a:prstGeom>
            <a:noFill/>
          </p:spPr>
          <p:txBody>
            <a:bodyPr wrap="none" rtlCol="0">
              <a:spAutoFit/>
            </a:bodyPr>
            <a:lstStyle/>
            <a:p>
              <a:r>
                <a:rPr lang="en-US" sz="1300" b="1" dirty="0"/>
                <a:t>VOQ 1</a:t>
              </a:r>
            </a:p>
          </p:txBody>
        </p:sp>
      </p:grpSp>
      <p:grpSp>
        <p:nvGrpSpPr>
          <p:cNvPr id="227" name="Group 226">
            <a:extLst>
              <a:ext uri="{FF2B5EF4-FFF2-40B4-BE49-F238E27FC236}">
                <a16:creationId xmlns:a16="http://schemas.microsoft.com/office/drawing/2014/main" id="{9D2E0353-7058-4EBF-B5C7-787BFDEB81AC}"/>
              </a:ext>
            </a:extLst>
          </p:cNvPr>
          <p:cNvGrpSpPr/>
          <p:nvPr/>
        </p:nvGrpSpPr>
        <p:grpSpPr>
          <a:xfrm>
            <a:off x="412059" y="4939970"/>
            <a:ext cx="1963053" cy="1301554"/>
            <a:chOff x="398261" y="1940880"/>
            <a:chExt cx="1963053" cy="1301554"/>
          </a:xfrm>
        </p:grpSpPr>
        <p:sp>
          <p:nvSpPr>
            <p:cNvPr id="228" name="Rectangle 227">
              <a:extLst>
                <a:ext uri="{FF2B5EF4-FFF2-40B4-BE49-F238E27FC236}">
                  <a16:creationId xmlns:a16="http://schemas.microsoft.com/office/drawing/2014/main" id="{5C7FC8C3-E701-4A4D-9D5E-E6CBE55A266E}"/>
                </a:ext>
              </a:extLst>
            </p:cNvPr>
            <p:cNvSpPr/>
            <p:nvPr/>
          </p:nvSpPr>
          <p:spPr>
            <a:xfrm>
              <a:off x="494628" y="2190414"/>
              <a:ext cx="1475887" cy="104574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Arrow: Right 228">
              <a:extLst>
                <a:ext uri="{FF2B5EF4-FFF2-40B4-BE49-F238E27FC236}">
                  <a16:creationId xmlns:a16="http://schemas.microsoft.com/office/drawing/2014/main" id="{C15F43FF-ADF7-49AB-AB37-C74C3696D237}"/>
                </a:ext>
              </a:extLst>
            </p:cNvPr>
            <p:cNvSpPr/>
            <p:nvPr/>
          </p:nvSpPr>
          <p:spPr>
            <a:xfrm>
              <a:off x="1981414" y="2597581"/>
              <a:ext cx="379900"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D3C87934-089F-48D5-85AC-E8AD2D333754}"/>
                </a:ext>
              </a:extLst>
            </p:cNvPr>
            <p:cNvSpPr/>
            <p:nvPr/>
          </p:nvSpPr>
          <p:spPr>
            <a:xfrm>
              <a:off x="1070124" y="2243990"/>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Connector 230">
              <a:extLst>
                <a:ext uri="{FF2B5EF4-FFF2-40B4-BE49-F238E27FC236}">
                  <a16:creationId xmlns:a16="http://schemas.microsoft.com/office/drawing/2014/main" id="{14F7ACDD-0BFD-4AB0-9C61-A81FCB525CC7}"/>
                </a:ext>
              </a:extLst>
            </p:cNvPr>
            <p:cNvCxnSpPr>
              <a:stCxn id="230" idx="1"/>
              <a:endCxn id="230" idx="1"/>
            </p:cNvCxnSpPr>
            <p:nvPr/>
          </p:nvCxnSpPr>
          <p:spPr>
            <a:xfrm>
              <a:off x="1070124" y="2339784"/>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233" name="Rectangle 232">
              <a:extLst>
                <a:ext uri="{FF2B5EF4-FFF2-40B4-BE49-F238E27FC236}">
                  <a16:creationId xmlns:a16="http://schemas.microsoft.com/office/drawing/2014/main" id="{8D6967C0-8238-4B6B-B1C2-B894869C4D28}"/>
                </a:ext>
              </a:extLst>
            </p:cNvPr>
            <p:cNvSpPr/>
            <p:nvPr/>
          </p:nvSpPr>
          <p:spPr>
            <a:xfrm>
              <a:off x="1070124" y="3011830"/>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4" name="Straight Connector 233">
              <a:extLst>
                <a:ext uri="{FF2B5EF4-FFF2-40B4-BE49-F238E27FC236}">
                  <a16:creationId xmlns:a16="http://schemas.microsoft.com/office/drawing/2014/main" id="{B39BF931-732C-460F-9864-ADE9B058032C}"/>
                </a:ext>
              </a:extLst>
            </p:cNvPr>
            <p:cNvCxnSpPr>
              <a:stCxn id="233" idx="1"/>
              <a:endCxn id="233" idx="1"/>
            </p:cNvCxnSpPr>
            <p:nvPr/>
          </p:nvCxnSpPr>
          <p:spPr>
            <a:xfrm>
              <a:off x="1070124" y="3107624"/>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235" name="Rectangle 234">
              <a:extLst>
                <a:ext uri="{FF2B5EF4-FFF2-40B4-BE49-F238E27FC236}">
                  <a16:creationId xmlns:a16="http://schemas.microsoft.com/office/drawing/2014/main" id="{FEF1213B-13A1-4983-9C3F-91EFF89E737D}"/>
                </a:ext>
              </a:extLst>
            </p:cNvPr>
            <p:cNvSpPr/>
            <p:nvPr/>
          </p:nvSpPr>
          <p:spPr>
            <a:xfrm>
              <a:off x="1059225" y="2806260"/>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126D6DE8-3F74-4AC6-A7F4-2EEB5B588942}"/>
                </a:ext>
              </a:extLst>
            </p:cNvPr>
            <p:cNvSpPr/>
            <p:nvPr/>
          </p:nvSpPr>
          <p:spPr>
            <a:xfrm>
              <a:off x="1768433" y="304430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4DF28A11-956D-4C70-87F0-BC4615F5B473}"/>
                </a:ext>
              </a:extLst>
            </p:cNvPr>
            <p:cNvSpPr txBox="1"/>
            <p:nvPr/>
          </p:nvSpPr>
          <p:spPr>
            <a:xfrm>
              <a:off x="1263724" y="1940880"/>
              <a:ext cx="772969" cy="307777"/>
            </a:xfrm>
            <a:prstGeom prst="rect">
              <a:avLst/>
            </a:prstGeom>
            <a:noFill/>
          </p:spPr>
          <p:txBody>
            <a:bodyPr wrap="none" rtlCol="0">
              <a:spAutoFit/>
            </a:bodyPr>
            <a:lstStyle/>
            <a:p>
              <a:r>
                <a:rPr lang="en-US" sz="1400" b="1" dirty="0"/>
                <a:t>Input 4</a:t>
              </a:r>
            </a:p>
          </p:txBody>
        </p:sp>
        <p:sp>
          <p:nvSpPr>
            <p:cNvPr id="239" name="Rectangle 238">
              <a:extLst>
                <a:ext uri="{FF2B5EF4-FFF2-40B4-BE49-F238E27FC236}">
                  <a16:creationId xmlns:a16="http://schemas.microsoft.com/office/drawing/2014/main" id="{C019A1B2-37C7-41DB-AE36-F106FC66E85E}"/>
                </a:ext>
              </a:extLst>
            </p:cNvPr>
            <p:cNvSpPr/>
            <p:nvPr/>
          </p:nvSpPr>
          <p:spPr>
            <a:xfrm>
              <a:off x="1070124" y="2499937"/>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09DD4870-8C69-4813-B7C1-782EFC993BF4}"/>
                </a:ext>
              </a:extLst>
            </p:cNvPr>
            <p:cNvSpPr/>
            <p:nvPr/>
          </p:nvSpPr>
          <p:spPr>
            <a:xfrm>
              <a:off x="1070124" y="275588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2E6A4C5A-4468-4178-8A3A-348011BD5EDF}"/>
                </a:ext>
              </a:extLst>
            </p:cNvPr>
            <p:cNvSpPr/>
            <p:nvPr/>
          </p:nvSpPr>
          <p:spPr>
            <a:xfrm>
              <a:off x="617559" y="2196150"/>
              <a:ext cx="509474" cy="1043669"/>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8B1C8DE0-050A-4428-9B85-54EF7C6C8AE9}"/>
                </a:ext>
              </a:extLst>
            </p:cNvPr>
            <p:cNvSpPr txBox="1"/>
            <p:nvPr/>
          </p:nvSpPr>
          <p:spPr>
            <a:xfrm>
              <a:off x="398261" y="2447449"/>
              <a:ext cx="720069" cy="292388"/>
            </a:xfrm>
            <a:prstGeom prst="rect">
              <a:avLst/>
            </a:prstGeom>
            <a:noFill/>
          </p:spPr>
          <p:txBody>
            <a:bodyPr wrap="none" rtlCol="0">
              <a:spAutoFit/>
            </a:bodyPr>
            <a:lstStyle/>
            <a:p>
              <a:r>
                <a:rPr lang="en-US" sz="1300" b="1" dirty="0"/>
                <a:t>VOQ 2</a:t>
              </a:r>
            </a:p>
          </p:txBody>
        </p:sp>
        <p:sp>
          <p:nvSpPr>
            <p:cNvPr id="243" name="TextBox 242">
              <a:extLst>
                <a:ext uri="{FF2B5EF4-FFF2-40B4-BE49-F238E27FC236}">
                  <a16:creationId xmlns:a16="http://schemas.microsoft.com/office/drawing/2014/main" id="{88E7938F-95A7-4AFA-B79F-6108C1D48488}"/>
                </a:ext>
              </a:extLst>
            </p:cNvPr>
            <p:cNvSpPr txBox="1"/>
            <p:nvPr/>
          </p:nvSpPr>
          <p:spPr>
            <a:xfrm>
              <a:off x="398261" y="2698748"/>
              <a:ext cx="720069" cy="292388"/>
            </a:xfrm>
            <a:prstGeom prst="rect">
              <a:avLst/>
            </a:prstGeom>
            <a:noFill/>
          </p:spPr>
          <p:txBody>
            <a:bodyPr wrap="none" rtlCol="0">
              <a:spAutoFit/>
            </a:bodyPr>
            <a:lstStyle/>
            <a:p>
              <a:r>
                <a:rPr lang="en-US" sz="1300" b="1" dirty="0"/>
                <a:t>VOQ 3</a:t>
              </a:r>
            </a:p>
          </p:txBody>
        </p:sp>
        <p:sp>
          <p:nvSpPr>
            <p:cNvPr id="244" name="TextBox 243">
              <a:extLst>
                <a:ext uri="{FF2B5EF4-FFF2-40B4-BE49-F238E27FC236}">
                  <a16:creationId xmlns:a16="http://schemas.microsoft.com/office/drawing/2014/main" id="{0B7BCABE-A38F-4A0F-9663-612836030995}"/>
                </a:ext>
              </a:extLst>
            </p:cNvPr>
            <p:cNvSpPr txBox="1"/>
            <p:nvPr/>
          </p:nvSpPr>
          <p:spPr>
            <a:xfrm>
              <a:off x="398261" y="2950046"/>
              <a:ext cx="720069" cy="292388"/>
            </a:xfrm>
            <a:prstGeom prst="rect">
              <a:avLst/>
            </a:prstGeom>
            <a:noFill/>
          </p:spPr>
          <p:txBody>
            <a:bodyPr wrap="none" rtlCol="0">
              <a:spAutoFit/>
            </a:bodyPr>
            <a:lstStyle/>
            <a:p>
              <a:r>
                <a:rPr lang="en-US" sz="1300" b="1" dirty="0"/>
                <a:t>VOQ 4</a:t>
              </a:r>
            </a:p>
          </p:txBody>
        </p:sp>
        <p:sp>
          <p:nvSpPr>
            <p:cNvPr id="245" name="TextBox 244">
              <a:extLst>
                <a:ext uri="{FF2B5EF4-FFF2-40B4-BE49-F238E27FC236}">
                  <a16:creationId xmlns:a16="http://schemas.microsoft.com/office/drawing/2014/main" id="{8EEBBA06-9F2B-434F-BD6D-AD509ED43D44}"/>
                </a:ext>
              </a:extLst>
            </p:cNvPr>
            <p:cNvSpPr txBox="1"/>
            <p:nvPr/>
          </p:nvSpPr>
          <p:spPr>
            <a:xfrm>
              <a:off x="398261" y="2196150"/>
              <a:ext cx="731290" cy="292388"/>
            </a:xfrm>
            <a:prstGeom prst="rect">
              <a:avLst/>
            </a:prstGeom>
            <a:noFill/>
          </p:spPr>
          <p:txBody>
            <a:bodyPr wrap="none" rtlCol="0">
              <a:spAutoFit/>
            </a:bodyPr>
            <a:lstStyle/>
            <a:p>
              <a:r>
                <a:rPr lang="en-US" sz="1300" b="1" dirty="0"/>
                <a:t>VOQ 1</a:t>
              </a:r>
            </a:p>
          </p:txBody>
        </p:sp>
      </p:grpSp>
      <p:sp>
        <p:nvSpPr>
          <p:cNvPr id="246" name="Rectangle 245">
            <a:extLst>
              <a:ext uri="{FF2B5EF4-FFF2-40B4-BE49-F238E27FC236}">
                <a16:creationId xmlns:a16="http://schemas.microsoft.com/office/drawing/2014/main" id="{6437E25D-6D0E-4174-A39A-96FA57F4F3D1}"/>
              </a:ext>
            </a:extLst>
          </p:cNvPr>
          <p:cNvSpPr/>
          <p:nvPr/>
        </p:nvSpPr>
        <p:spPr>
          <a:xfrm>
            <a:off x="1784421" y="4590619"/>
            <a:ext cx="128016" cy="128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1A84B705-327B-4EED-A22D-F4D9B1FDF4D7}"/>
              </a:ext>
            </a:extLst>
          </p:cNvPr>
          <p:cNvSpPr/>
          <p:nvPr/>
        </p:nvSpPr>
        <p:spPr>
          <a:xfrm>
            <a:off x="1768955" y="5778330"/>
            <a:ext cx="128016" cy="128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76F3B8B6-CF1A-4FF5-B29A-A5EB6CCCDA6B}"/>
              </a:ext>
            </a:extLst>
          </p:cNvPr>
          <p:cNvSpPr/>
          <p:nvPr/>
        </p:nvSpPr>
        <p:spPr>
          <a:xfrm>
            <a:off x="1414466" y="5778330"/>
            <a:ext cx="128016" cy="128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C3A37113-D8D7-45ED-9306-DB852552D583}"/>
              </a:ext>
            </a:extLst>
          </p:cNvPr>
          <p:cNvSpPr/>
          <p:nvPr/>
        </p:nvSpPr>
        <p:spPr>
          <a:xfrm>
            <a:off x="1576805" y="5778330"/>
            <a:ext cx="128016" cy="128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0D824D24-A858-4B0C-A541-57E9C7BBCED0}"/>
              </a:ext>
            </a:extLst>
          </p:cNvPr>
          <p:cNvSpPr/>
          <p:nvPr/>
        </p:nvSpPr>
        <p:spPr>
          <a:xfrm>
            <a:off x="1595914" y="1729872"/>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E249DEDC-8120-41F4-A25F-4B9B648DA7CC}"/>
              </a:ext>
            </a:extLst>
          </p:cNvPr>
          <p:cNvSpPr/>
          <p:nvPr/>
        </p:nvSpPr>
        <p:spPr>
          <a:xfrm>
            <a:off x="1779190" y="4087319"/>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13BCC178-6317-4A9B-8EC5-B11BF235A235}"/>
              </a:ext>
            </a:extLst>
          </p:cNvPr>
          <p:cNvSpPr/>
          <p:nvPr/>
        </p:nvSpPr>
        <p:spPr>
          <a:xfrm>
            <a:off x="1577262" y="4087319"/>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010D8DEB-F75C-427C-816A-05B33F02C4BD}"/>
              </a:ext>
            </a:extLst>
          </p:cNvPr>
          <p:cNvSpPr/>
          <p:nvPr/>
        </p:nvSpPr>
        <p:spPr>
          <a:xfrm>
            <a:off x="1375335" y="4087319"/>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Rounded Corners 254">
            <a:extLst>
              <a:ext uri="{FF2B5EF4-FFF2-40B4-BE49-F238E27FC236}">
                <a16:creationId xmlns:a16="http://schemas.microsoft.com/office/drawing/2014/main" id="{9D959211-BA39-45B8-B279-B9215426FDDF}"/>
              </a:ext>
            </a:extLst>
          </p:cNvPr>
          <p:cNvSpPr/>
          <p:nvPr/>
        </p:nvSpPr>
        <p:spPr>
          <a:xfrm>
            <a:off x="5033274" y="435955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3</a:t>
            </a:r>
          </a:p>
        </p:txBody>
      </p:sp>
      <p:sp>
        <p:nvSpPr>
          <p:cNvPr id="256" name="Rectangle: Rounded Corners 255">
            <a:extLst>
              <a:ext uri="{FF2B5EF4-FFF2-40B4-BE49-F238E27FC236}">
                <a16:creationId xmlns:a16="http://schemas.microsoft.com/office/drawing/2014/main" id="{936309E6-D5C7-467F-AC7C-EFA79A3D1F96}"/>
              </a:ext>
            </a:extLst>
          </p:cNvPr>
          <p:cNvSpPr/>
          <p:nvPr/>
        </p:nvSpPr>
        <p:spPr>
          <a:xfrm>
            <a:off x="7650164" y="552829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4</a:t>
            </a:r>
          </a:p>
        </p:txBody>
      </p:sp>
      <p:cxnSp>
        <p:nvCxnSpPr>
          <p:cNvPr id="24" name="Straight Connector 23">
            <a:extLst>
              <a:ext uri="{FF2B5EF4-FFF2-40B4-BE49-F238E27FC236}">
                <a16:creationId xmlns:a16="http://schemas.microsoft.com/office/drawing/2014/main" id="{E4E659AE-CA7D-4F20-9472-03E25D4F8F63}"/>
              </a:ext>
            </a:extLst>
          </p:cNvPr>
          <p:cNvCxnSpPr>
            <a:stCxn id="22" idx="3"/>
            <a:endCxn id="147" idx="1"/>
          </p:cNvCxnSpPr>
          <p:nvPr/>
        </p:nvCxnSpPr>
        <p:spPr>
          <a:xfrm flipV="1">
            <a:off x="6095720" y="2153856"/>
            <a:ext cx="1554445" cy="12832"/>
          </a:xfrm>
          <a:prstGeom prst="line">
            <a:avLst/>
          </a:prstGeom>
          <a:ln w="254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12498D0-7FB8-409F-B099-AADEA88A9CA2}"/>
              </a:ext>
            </a:extLst>
          </p:cNvPr>
          <p:cNvCxnSpPr>
            <a:stCxn id="22" idx="3"/>
            <a:endCxn id="256" idx="1"/>
          </p:cNvCxnSpPr>
          <p:nvPr/>
        </p:nvCxnSpPr>
        <p:spPr>
          <a:xfrm>
            <a:off x="6095720" y="2166688"/>
            <a:ext cx="1554444" cy="35228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B7424F-27CE-4ACF-9486-EFF49E364DA5}"/>
              </a:ext>
            </a:extLst>
          </p:cNvPr>
          <p:cNvCxnSpPr>
            <a:stCxn id="141" idx="3"/>
            <a:endCxn id="148" idx="1"/>
          </p:cNvCxnSpPr>
          <p:nvPr/>
        </p:nvCxnSpPr>
        <p:spPr>
          <a:xfrm flipV="1">
            <a:off x="6095720" y="3332415"/>
            <a:ext cx="1554445" cy="113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B85CBE-E026-4FA4-ADCF-B1322BD1F367}"/>
              </a:ext>
            </a:extLst>
          </p:cNvPr>
          <p:cNvCxnSpPr>
            <a:stCxn id="141" idx="3"/>
            <a:endCxn id="256" idx="1"/>
          </p:cNvCxnSpPr>
          <p:nvPr/>
        </p:nvCxnSpPr>
        <p:spPr>
          <a:xfrm>
            <a:off x="6095720" y="3343738"/>
            <a:ext cx="1554444" cy="234579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8ECC12E-1C2E-43E9-A9DA-554F3579FD2C}"/>
              </a:ext>
            </a:extLst>
          </p:cNvPr>
          <p:cNvCxnSpPr>
            <a:stCxn id="255" idx="3"/>
            <a:endCxn id="147" idx="1"/>
          </p:cNvCxnSpPr>
          <p:nvPr/>
        </p:nvCxnSpPr>
        <p:spPr>
          <a:xfrm flipV="1">
            <a:off x="6095720" y="2153856"/>
            <a:ext cx="1554445" cy="23669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D5C6B3-1A69-412A-8512-267D83A4ABE6}"/>
              </a:ext>
            </a:extLst>
          </p:cNvPr>
          <p:cNvCxnSpPr>
            <a:stCxn id="255" idx="3"/>
            <a:endCxn id="149" idx="1"/>
          </p:cNvCxnSpPr>
          <p:nvPr/>
        </p:nvCxnSpPr>
        <p:spPr>
          <a:xfrm flipV="1">
            <a:off x="6095720" y="4510974"/>
            <a:ext cx="1554445" cy="98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317760-C392-452D-8D7C-62C5BFFE928A}"/>
              </a:ext>
            </a:extLst>
          </p:cNvPr>
          <p:cNvCxnSpPr>
            <a:stCxn id="142" idx="3"/>
            <a:endCxn id="149" idx="1"/>
          </p:cNvCxnSpPr>
          <p:nvPr/>
        </p:nvCxnSpPr>
        <p:spPr>
          <a:xfrm flipV="1">
            <a:off x="6095720" y="4510974"/>
            <a:ext cx="1554445" cy="11868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74580B-D827-485F-A12C-3B2321B03005}"/>
              </a:ext>
            </a:extLst>
          </p:cNvPr>
          <p:cNvCxnSpPr>
            <a:stCxn id="142" idx="3"/>
            <a:endCxn id="256" idx="1"/>
          </p:cNvCxnSpPr>
          <p:nvPr/>
        </p:nvCxnSpPr>
        <p:spPr>
          <a:xfrm flipV="1">
            <a:off x="6095720" y="5689532"/>
            <a:ext cx="1554444" cy="83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866AFC78-82FC-4AC2-A9FD-EF51556A6FB6}"/>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4" name="Oval 3">
            <a:extLst>
              <a:ext uri="{FF2B5EF4-FFF2-40B4-BE49-F238E27FC236}">
                <a16:creationId xmlns:a16="http://schemas.microsoft.com/office/drawing/2014/main" id="{8FF753F2-CE80-48B8-B833-9B8322C1005E}"/>
              </a:ext>
            </a:extLst>
          </p:cNvPr>
          <p:cNvSpPr/>
          <p:nvPr/>
        </p:nvSpPr>
        <p:spPr>
          <a:xfrm>
            <a:off x="162962" y="3587068"/>
            <a:ext cx="2181780" cy="2842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Shape 6">
            <a:extLst>
              <a:ext uri="{FF2B5EF4-FFF2-40B4-BE49-F238E27FC236}">
                <a16:creationId xmlns:a16="http://schemas.microsoft.com/office/drawing/2014/main" id="{C8539BB3-EFCA-467B-9E61-B1D5A5E9A37A}"/>
              </a:ext>
            </a:extLst>
          </p:cNvPr>
          <p:cNvSpPr/>
          <p:nvPr/>
        </p:nvSpPr>
        <p:spPr>
          <a:xfrm>
            <a:off x="4955655" y="3060071"/>
            <a:ext cx="4213174" cy="2906163"/>
          </a:xfrm>
          <a:custGeom>
            <a:avLst/>
            <a:gdLst>
              <a:gd name="connsiteX0" fmla="*/ 59965 w 4213174"/>
              <a:gd name="connsiteY0" fmla="*/ 27161 h 2906163"/>
              <a:gd name="connsiteX1" fmla="*/ 702761 w 4213174"/>
              <a:gd name="connsiteY1" fmla="*/ 18107 h 2906163"/>
              <a:gd name="connsiteX2" fmla="*/ 729921 w 4213174"/>
              <a:gd name="connsiteY2" fmla="*/ 9054 h 2906163"/>
              <a:gd name="connsiteX3" fmla="*/ 802349 w 4213174"/>
              <a:gd name="connsiteY3" fmla="*/ 0 h 2906163"/>
              <a:gd name="connsiteX4" fmla="*/ 1264076 w 4213174"/>
              <a:gd name="connsiteY4" fmla="*/ 27161 h 2906163"/>
              <a:gd name="connsiteX5" fmla="*/ 1291236 w 4213174"/>
              <a:gd name="connsiteY5" fmla="*/ 36214 h 2906163"/>
              <a:gd name="connsiteX6" fmla="*/ 1381771 w 4213174"/>
              <a:gd name="connsiteY6" fmla="*/ 117695 h 2906163"/>
              <a:gd name="connsiteX7" fmla="*/ 1408931 w 4213174"/>
              <a:gd name="connsiteY7" fmla="*/ 162963 h 2906163"/>
              <a:gd name="connsiteX8" fmla="*/ 1445145 w 4213174"/>
              <a:gd name="connsiteY8" fmla="*/ 217283 h 2906163"/>
              <a:gd name="connsiteX9" fmla="*/ 1463252 w 4213174"/>
              <a:gd name="connsiteY9" fmla="*/ 244444 h 2906163"/>
              <a:gd name="connsiteX10" fmla="*/ 1499466 w 4213174"/>
              <a:gd name="connsiteY10" fmla="*/ 325925 h 2906163"/>
              <a:gd name="connsiteX11" fmla="*/ 1526626 w 4213174"/>
              <a:gd name="connsiteY11" fmla="*/ 389299 h 2906163"/>
              <a:gd name="connsiteX12" fmla="*/ 1535680 w 4213174"/>
              <a:gd name="connsiteY12" fmla="*/ 425513 h 2906163"/>
              <a:gd name="connsiteX13" fmla="*/ 1553787 w 4213174"/>
              <a:gd name="connsiteY13" fmla="*/ 479834 h 2906163"/>
              <a:gd name="connsiteX14" fmla="*/ 1562840 w 4213174"/>
              <a:gd name="connsiteY14" fmla="*/ 534155 h 2906163"/>
              <a:gd name="connsiteX15" fmla="*/ 1580947 w 4213174"/>
              <a:gd name="connsiteY15" fmla="*/ 561315 h 2906163"/>
              <a:gd name="connsiteX16" fmla="*/ 1590000 w 4213174"/>
              <a:gd name="connsiteY16" fmla="*/ 588476 h 2906163"/>
              <a:gd name="connsiteX17" fmla="*/ 1608107 w 4213174"/>
              <a:gd name="connsiteY17" fmla="*/ 615636 h 2906163"/>
              <a:gd name="connsiteX18" fmla="*/ 1626214 w 4213174"/>
              <a:gd name="connsiteY18" fmla="*/ 651850 h 2906163"/>
              <a:gd name="connsiteX19" fmla="*/ 1689589 w 4213174"/>
              <a:gd name="connsiteY19" fmla="*/ 733331 h 2906163"/>
              <a:gd name="connsiteX20" fmla="*/ 1698642 w 4213174"/>
              <a:gd name="connsiteY20" fmla="*/ 760491 h 2906163"/>
              <a:gd name="connsiteX21" fmla="*/ 1734856 w 4213174"/>
              <a:gd name="connsiteY21" fmla="*/ 823866 h 2906163"/>
              <a:gd name="connsiteX22" fmla="*/ 1752963 w 4213174"/>
              <a:gd name="connsiteY22" fmla="*/ 896293 h 2906163"/>
              <a:gd name="connsiteX23" fmla="*/ 1780123 w 4213174"/>
              <a:gd name="connsiteY23" fmla="*/ 1041149 h 2906163"/>
              <a:gd name="connsiteX24" fmla="*/ 1798230 w 4213174"/>
              <a:gd name="connsiteY24" fmla="*/ 1167897 h 2906163"/>
              <a:gd name="connsiteX25" fmla="*/ 1816337 w 4213174"/>
              <a:gd name="connsiteY25" fmla="*/ 1222218 h 2906163"/>
              <a:gd name="connsiteX26" fmla="*/ 1825391 w 4213174"/>
              <a:gd name="connsiteY26" fmla="*/ 1249379 h 2906163"/>
              <a:gd name="connsiteX27" fmla="*/ 1852551 w 4213174"/>
              <a:gd name="connsiteY27" fmla="*/ 1285592 h 2906163"/>
              <a:gd name="connsiteX28" fmla="*/ 1879711 w 4213174"/>
              <a:gd name="connsiteY28" fmla="*/ 1312753 h 2906163"/>
              <a:gd name="connsiteX29" fmla="*/ 1897818 w 4213174"/>
              <a:gd name="connsiteY29" fmla="*/ 1339913 h 2906163"/>
              <a:gd name="connsiteX30" fmla="*/ 1924979 w 4213174"/>
              <a:gd name="connsiteY30" fmla="*/ 1367074 h 2906163"/>
              <a:gd name="connsiteX31" fmla="*/ 1961193 w 4213174"/>
              <a:gd name="connsiteY31" fmla="*/ 1421394 h 2906163"/>
              <a:gd name="connsiteX32" fmla="*/ 1988353 w 4213174"/>
              <a:gd name="connsiteY32" fmla="*/ 1448555 h 2906163"/>
              <a:gd name="connsiteX33" fmla="*/ 2024567 w 4213174"/>
              <a:gd name="connsiteY33" fmla="*/ 1502876 h 2906163"/>
              <a:gd name="connsiteX34" fmla="*/ 2042674 w 4213174"/>
              <a:gd name="connsiteY34" fmla="*/ 1530036 h 2906163"/>
              <a:gd name="connsiteX35" fmla="*/ 2096995 w 4213174"/>
              <a:gd name="connsiteY35" fmla="*/ 1566250 h 2906163"/>
              <a:gd name="connsiteX36" fmla="*/ 2124155 w 4213174"/>
              <a:gd name="connsiteY36" fmla="*/ 1584357 h 2906163"/>
              <a:gd name="connsiteX37" fmla="*/ 2151315 w 4213174"/>
              <a:gd name="connsiteY37" fmla="*/ 1620571 h 2906163"/>
              <a:gd name="connsiteX38" fmla="*/ 2187529 w 4213174"/>
              <a:gd name="connsiteY38" fmla="*/ 1638678 h 2906163"/>
              <a:gd name="connsiteX39" fmla="*/ 2214690 w 4213174"/>
              <a:gd name="connsiteY39" fmla="*/ 1665838 h 2906163"/>
              <a:gd name="connsiteX40" fmla="*/ 2250903 w 4213174"/>
              <a:gd name="connsiteY40" fmla="*/ 1720159 h 2906163"/>
              <a:gd name="connsiteX41" fmla="*/ 2259957 w 4213174"/>
              <a:gd name="connsiteY41" fmla="*/ 1747319 h 2906163"/>
              <a:gd name="connsiteX42" fmla="*/ 2323331 w 4213174"/>
              <a:gd name="connsiteY42" fmla="*/ 1810693 h 2906163"/>
              <a:gd name="connsiteX43" fmla="*/ 2341438 w 4213174"/>
              <a:gd name="connsiteY43" fmla="*/ 1837854 h 2906163"/>
              <a:gd name="connsiteX44" fmla="*/ 2350492 w 4213174"/>
              <a:gd name="connsiteY44" fmla="*/ 1865014 h 2906163"/>
              <a:gd name="connsiteX45" fmla="*/ 2377652 w 4213174"/>
              <a:gd name="connsiteY45" fmla="*/ 1892175 h 2906163"/>
              <a:gd name="connsiteX46" fmla="*/ 2422919 w 4213174"/>
              <a:gd name="connsiteY46" fmla="*/ 1991763 h 2906163"/>
              <a:gd name="connsiteX47" fmla="*/ 2450080 w 4213174"/>
              <a:gd name="connsiteY47" fmla="*/ 2027977 h 2906163"/>
              <a:gd name="connsiteX48" fmla="*/ 2468187 w 4213174"/>
              <a:gd name="connsiteY48" fmla="*/ 2064190 h 2906163"/>
              <a:gd name="connsiteX49" fmla="*/ 2486294 w 4213174"/>
              <a:gd name="connsiteY49" fmla="*/ 2091351 h 2906163"/>
              <a:gd name="connsiteX50" fmla="*/ 2549668 w 4213174"/>
              <a:gd name="connsiteY50" fmla="*/ 2218099 h 2906163"/>
              <a:gd name="connsiteX51" fmla="*/ 2594935 w 4213174"/>
              <a:gd name="connsiteY51" fmla="*/ 2281474 h 2906163"/>
              <a:gd name="connsiteX52" fmla="*/ 2622095 w 4213174"/>
              <a:gd name="connsiteY52" fmla="*/ 2290527 h 2906163"/>
              <a:gd name="connsiteX53" fmla="*/ 2658309 w 4213174"/>
              <a:gd name="connsiteY53" fmla="*/ 2317687 h 2906163"/>
              <a:gd name="connsiteX54" fmla="*/ 2993288 w 4213174"/>
              <a:gd name="connsiteY54" fmla="*/ 2317687 h 2906163"/>
              <a:gd name="connsiteX55" fmla="*/ 3654191 w 4213174"/>
              <a:gd name="connsiteY55" fmla="*/ 2335794 h 2906163"/>
              <a:gd name="connsiteX56" fmla="*/ 4043490 w 4213174"/>
              <a:gd name="connsiteY56" fmla="*/ 2362955 h 2906163"/>
              <a:gd name="connsiteX57" fmla="*/ 4097810 w 4213174"/>
              <a:gd name="connsiteY57" fmla="*/ 2372008 h 2906163"/>
              <a:gd name="connsiteX58" fmla="*/ 4152131 w 4213174"/>
              <a:gd name="connsiteY58" fmla="*/ 2390115 h 2906163"/>
              <a:gd name="connsiteX59" fmla="*/ 4197398 w 4213174"/>
              <a:gd name="connsiteY59" fmla="*/ 2444436 h 2906163"/>
              <a:gd name="connsiteX60" fmla="*/ 4197398 w 4213174"/>
              <a:gd name="connsiteY60" fmla="*/ 2616452 h 2906163"/>
              <a:gd name="connsiteX61" fmla="*/ 4179292 w 4213174"/>
              <a:gd name="connsiteY61" fmla="*/ 2643612 h 2906163"/>
              <a:gd name="connsiteX62" fmla="*/ 4134024 w 4213174"/>
              <a:gd name="connsiteY62" fmla="*/ 2743200 h 2906163"/>
              <a:gd name="connsiteX63" fmla="*/ 4061596 w 4213174"/>
              <a:gd name="connsiteY63" fmla="*/ 2806575 h 2906163"/>
              <a:gd name="connsiteX64" fmla="*/ 4034436 w 4213174"/>
              <a:gd name="connsiteY64" fmla="*/ 2833735 h 2906163"/>
              <a:gd name="connsiteX65" fmla="*/ 3989169 w 4213174"/>
              <a:gd name="connsiteY65" fmla="*/ 2851842 h 2906163"/>
              <a:gd name="connsiteX66" fmla="*/ 3907688 w 4213174"/>
              <a:gd name="connsiteY66" fmla="*/ 2869949 h 2906163"/>
              <a:gd name="connsiteX67" fmla="*/ 3871474 w 4213174"/>
              <a:gd name="connsiteY67" fmla="*/ 2879002 h 2906163"/>
              <a:gd name="connsiteX68" fmla="*/ 3799046 w 4213174"/>
              <a:gd name="connsiteY68" fmla="*/ 2888056 h 2906163"/>
              <a:gd name="connsiteX69" fmla="*/ 3762832 w 4213174"/>
              <a:gd name="connsiteY69" fmla="*/ 2897109 h 2906163"/>
              <a:gd name="connsiteX70" fmla="*/ 3636084 w 4213174"/>
              <a:gd name="connsiteY70" fmla="*/ 2906163 h 2906163"/>
              <a:gd name="connsiteX71" fmla="*/ 2984234 w 4213174"/>
              <a:gd name="connsiteY71" fmla="*/ 2897109 h 2906163"/>
              <a:gd name="connsiteX72" fmla="*/ 2938967 w 4213174"/>
              <a:gd name="connsiteY72" fmla="*/ 2888056 h 2906163"/>
              <a:gd name="connsiteX73" fmla="*/ 2857486 w 4213174"/>
              <a:gd name="connsiteY73" fmla="*/ 2879002 h 2906163"/>
              <a:gd name="connsiteX74" fmla="*/ 2757897 w 4213174"/>
              <a:gd name="connsiteY74" fmla="*/ 2860895 h 2906163"/>
              <a:gd name="connsiteX75" fmla="*/ 2694523 w 4213174"/>
              <a:gd name="connsiteY75" fmla="*/ 2842788 h 2906163"/>
              <a:gd name="connsiteX76" fmla="*/ 2622095 w 4213174"/>
              <a:gd name="connsiteY76" fmla="*/ 2824681 h 2906163"/>
              <a:gd name="connsiteX77" fmla="*/ 2531561 w 4213174"/>
              <a:gd name="connsiteY77" fmla="*/ 2797521 h 2906163"/>
              <a:gd name="connsiteX78" fmla="*/ 2504400 w 4213174"/>
              <a:gd name="connsiteY78" fmla="*/ 2779414 h 2906163"/>
              <a:gd name="connsiteX79" fmla="*/ 2431973 w 4213174"/>
              <a:gd name="connsiteY79" fmla="*/ 2725093 h 2906163"/>
              <a:gd name="connsiteX80" fmla="*/ 2413866 w 4213174"/>
              <a:gd name="connsiteY80" fmla="*/ 2697933 h 2906163"/>
              <a:gd name="connsiteX81" fmla="*/ 2386705 w 4213174"/>
              <a:gd name="connsiteY81" fmla="*/ 2652666 h 2906163"/>
              <a:gd name="connsiteX82" fmla="*/ 2341438 w 4213174"/>
              <a:gd name="connsiteY82" fmla="*/ 2580238 h 2906163"/>
              <a:gd name="connsiteX83" fmla="*/ 2332385 w 4213174"/>
              <a:gd name="connsiteY83" fmla="*/ 2544024 h 2906163"/>
              <a:gd name="connsiteX84" fmla="*/ 2305224 w 4213174"/>
              <a:gd name="connsiteY84" fmla="*/ 2489703 h 2906163"/>
              <a:gd name="connsiteX85" fmla="*/ 2287117 w 4213174"/>
              <a:gd name="connsiteY85" fmla="*/ 2390115 h 2906163"/>
              <a:gd name="connsiteX86" fmla="*/ 2278064 w 4213174"/>
              <a:gd name="connsiteY86" fmla="*/ 2362955 h 2906163"/>
              <a:gd name="connsiteX87" fmla="*/ 2269010 w 4213174"/>
              <a:gd name="connsiteY87" fmla="*/ 2326741 h 2906163"/>
              <a:gd name="connsiteX88" fmla="*/ 2241850 w 4213174"/>
              <a:gd name="connsiteY88" fmla="*/ 2272420 h 2906163"/>
              <a:gd name="connsiteX89" fmla="*/ 2232796 w 4213174"/>
              <a:gd name="connsiteY89" fmla="*/ 2245260 h 2906163"/>
              <a:gd name="connsiteX90" fmla="*/ 2196583 w 4213174"/>
              <a:gd name="connsiteY90" fmla="*/ 2181885 h 2906163"/>
              <a:gd name="connsiteX91" fmla="*/ 2169422 w 4213174"/>
              <a:gd name="connsiteY91" fmla="*/ 2127565 h 2906163"/>
              <a:gd name="connsiteX92" fmla="*/ 2142262 w 4213174"/>
              <a:gd name="connsiteY92" fmla="*/ 2073244 h 2906163"/>
              <a:gd name="connsiteX93" fmla="*/ 2133208 w 4213174"/>
              <a:gd name="connsiteY93" fmla="*/ 2046083 h 2906163"/>
              <a:gd name="connsiteX94" fmla="*/ 2115101 w 4213174"/>
              <a:gd name="connsiteY94" fmla="*/ 2018923 h 2906163"/>
              <a:gd name="connsiteX95" fmla="*/ 2069834 w 4213174"/>
              <a:gd name="connsiteY95" fmla="*/ 1946495 h 2906163"/>
              <a:gd name="connsiteX96" fmla="*/ 2051727 w 4213174"/>
              <a:gd name="connsiteY96" fmla="*/ 1910281 h 2906163"/>
              <a:gd name="connsiteX97" fmla="*/ 2006460 w 4213174"/>
              <a:gd name="connsiteY97" fmla="*/ 1846907 h 2906163"/>
              <a:gd name="connsiteX98" fmla="*/ 1970246 w 4213174"/>
              <a:gd name="connsiteY98" fmla="*/ 1792586 h 2906163"/>
              <a:gd name="connsiteX99" fmla="*/ 1934032 w 4213174"/>
              <a:gd name="connsiteY99" fmla="*/ 1738266 h 2906163"/>
              <a:gd name="connsiteX100" fmla="*/ 1924979 w 4213174"/>
              <a:gd name="connsiteY100" fmla="*/ 1711105 h 2906163"/>
              <a:gd name="connsiteX101" fmla="*/ 1870658 w 4213174"/>
              <a:gd name="connsiteY101" fmla="*/ 1656784 h 2906163"/>
              <a:gd name="connsiteX102" fmla="*/ 1825391 w 4213174"/>
              <a:gd name="connsiteY102" fmla="*/ 1611517 h 2906163"/>
              <a:gd name="connsiteX103" fmla="*/ 1780123 w 4213174"/>
              <a:gd name="connsiteY103" fmla="*/ 1566250 h 2906163"/>
              <a:gd name="connsiteX104" fmla="*/ 1752963 w 4213174"/>
              <a:gd name="connsiteY104" fmla="*/ 1548143 h 2906163"/>
              <a:gd name="connsiteX105" fmla="*/ 1698642 w 4213174"/>
              <a:gd name="connsiteY105" fmla="*/ 1493822 h 2906163"/>
              <a:gd name="connsiteX106" fmla="*/ 1644321 w 4213174"/>
              <a:gd name="connsiteY106" fmla="*/ 1421394 h 2906163"/>
              <a:gd name="connsiteX107" fmla="*/ 1608107 w 4213174"/>
              <a:gd name="connsiteY107" fmla="*/ 1385180 h 2906163"/>
              <a:gd name="connsiteX108" fmla="*/ 1526626 w 4213174"/>
              <a:gd name="connsiteY108" fmla="*/ 1267485 h 2906163"/>
              <a:gd name="connsiteX109" fmla="*/ 1508519 w 4213174"/>
              <a:gd name="connsiteY109" fmla="*/ 1240325 h 2906163"/>
              <a:gd name="connsiteX110" fmla="*/ 1481359 w 4213174"/>
              <a:gd name="connsiteY110" fmla="*/ 1195058 h 2906163"/>
              <a:gd name="connsiteX111" fmla="*/ 1436092 w 4213174"/>
              <a:gd name="connsiteY111" fmla="*/ 1122630 h 2906163"/>
              <a:gd name="connsiteX112" fmla="*/ 1417985 w 4213174"/>
              <a:gd name="connsiteY112" fmla="*/ 1095470 h 2906163"/>
              <a:gd name="connsiteX113" fmla="*/ 1408931 w 4213174"/>
              <a:gd name="connsiteY113" fmla="*/ 1068309 h 2906163"/>
              <a:gd name="connsiteX114" fmla="*/ 1381771 w 4213174"/>
              <a:gd name="connsiteY114" fmla="*/ 1013988 h 2906163"/>
              <a:gd name="connsiteX115" fmla="*/ 1372717 w 4213174"/>
              <a:gd name="connsiteY115" fmla="*/ 986828 h 2906163"/>
              <a:gd name="connsiteX116" fmla="*/ 1354610 w 4213174"/>
              <a:gd name="connsiteY116" fmla="*/ 950614 h 2906163"/>
              <a:gd name="connsiteX117" fmla="*/ 1336503 w 4213174"/>
              <a:gd name="connsiteY117" fmla="*/ 896293 h 2906163"/>
              <a:gd name="connsiteX118" fmla="*/ 1273129 w 4213174"/>
              <a:gd name="connsiteY118" fmla="*/ 778598 h 2906163"/>
              <a:gd name="connsiteX119" fmla="*/ 1245969 w 4213174"/>
              <a:gd name="connsiteY119" fmla="*/ 724278 h 2906163"/>
              <a:gd name="connsiteX120" fmla="*/ 1191648 w 4213174"/>
              <a:gd name="connsiteY120" fmla="*/ 669957 h 2906163"/>
              <a:gd name="connsiteX121" fmla="*/ 1146381 w 4213174"/>
              <a:gd name="connsiteY121" fmla="*/ 633743 h 2906163"/>
              <a:gd name="connsiteX122" fmla="*/ 1046793 w 4213174"/>
              <a:gd name="connsiteY122" fmla="*/ 579422 h 2906163"/>
              <a:gd name="connsiteX123" fmla="*/ 974365 w 4213174"/>
              <a:gd name="connsiteY123" fmla="*/ 561315 h 2906163"/>
              <a:gd name="connsiteX124" fmla="*/ 920044 w 4213174"/>
              <a:gd name="connsiteY124" fmla="*/ 570369 h 2906163"/>
              <a:gd name="connsiteX125" fmla="*/ 892884 w 4213174"/>
              <a:gd name="connsiteY125" fmla="*/ 579422 h 2906163"/>
              <a:gd name="connsiteX126" fmla="*/ 847616 w 4213174"/>
              <a:gd name="connsiteY126" fmla="*/ 588476 h 2906163"/>
              <a:gd name="connsiteX127" fmla="*/ 422103 w 4213174"/>
              <a:gd name="connsiteY127" fmla="*/ 579422 h 2906163"/>
              <a:gd name="connsiteX128" fmla="*/ 331569 w 4213174"/>
              <a:gd name="connsiteY128" fmla="*/ 570369 h 2906163"/>
              <a:gd name="connsiteX129" fmla="*/ 304408 w 4213174"/>
              <a:gd name="connsiteY129" fmla="*/ 561315 h 2906163"/>
              <a:gd name="connsiteX130" fmla="*/ 186713 w 4213174"/>
              <a:gd name="connsiteY130" fmla="*/ 552262 h 2906163"/>
              <a:gd name="connsiteX131" fmla="*/ 123339 w 4213174"/>
              <a:gd name="connsiteY131" fmla="*/ 543208 h 2906163"/>
              <a:gd name="connsiteX132" fmla="*/ 78072 w 4213174"/>
              <a:gd name="connsiteY132" fmla="*/ 497941 h 2906163"/>
              <a:gd name="connsiteX133" fmla="*/ 59965 w 4213174"/>
              <a:gd name="connsiteY133" fmla="*/ 443620 h 2906163"/>
              <a:gd name="connsiteX134" fmla="*/ 41858 w 4213174"/>
              <a:gd name="connsiteY134" fmla="*/ 416460 h 2906163"/>
              <a:gd name="connsiteX135" fmla="*/ 14697 w 4213174"/>
              <a:gd name="connsiteY135" fmla="*/ 325925 h 2906163"/>
              <a:gd name="connsiteX136" fmla="*/ 23751 w 4213174"/>
              <a:gd name="connsiteY136" fmla="*/ 117695 h 2906163"/>
              <a:gd name="connsiteX137" fmla="*/ 59965 w 4213174"/>
              <a:gd name="connsiteY137" fmla="*/ 27161 h 290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4213174" h="2906163">
                <a:moveTo>
                  <a:pt x="59965" y="27161"/>
                </a:moveTo>
                <a:cubicBezTo>
                  <a:pt x="173133" y="10563"/>
                  <a:pt x="488553" y="23896"/>
                  <a:pt x="702761" y="18107"/>
                </a:cubicBezTo>
                <a:cubicBezTo>
                  <a:pt x="712301" y="17849"/>
                  <a:pt x="720532" y="10761"/>
                  <a:pt x="729921" y="9054"/>
                </a:cubicBezTo>
                <a:cubicBezTo>
                  <a:pt x="753859" y="4702"/>
                  <a:pt x="778206" y="3018"/>
                  <a:pt x="802349" y="0"/>
                </a:cubicBezTo>
                <a:cubicBezTo>
                  <a:pt x="837423" y="1525"/>
                  <a:pt x="1126495" y="-7234"/>
                  <a:pt x="1264076" y="27161"/>
                </a:cubicBezTo>
                <a:cubicBezTo>
                  <a:pt x="1273334" y="29476"/>
                  <a:pt x="1282183" y="33196"/>
                  <a:pt x="1291236" y="36214"/>
                </a:cubicBezTo>
                <a:cubicBezTo>
                  <a:pt x="1325996" y="59388"/>
                  <a:pt x="1358084" y="78216"/>
                  <a:pt x="1381771" y="117695"/>
                </a:cubicBezTo>
                <a:cubicBezTo>
                  <a:pt x="1390824" y="132784"/>
                  <a:pt x="1399484" y="148117"/>
                  <a:pt x="1408931" y="162963"/>
                </a:cubicBezTo>
                <a:cubicBezTo>
                  <a:pt x="1420614" y="181322"/>
                  <a:pt x="1433074" y="199176"/>
                  <a:pt x="1445145" y="217283"/>
                </a:cubicBezTo>
                <a:lnTo>
                  <a:pt x="1463252" y="244444"/>
                </a:lnTo>
                <a:cubicBezTo>
                  <a:pt x="1484800" y="309087"/>
                  <a:pt x="1470772" y="282884"/>
                  <a:pt x="1499466" y="325925"/>
                </a:cubicBezTo>
                <a:cubicBezTo>
                  <a:pt x="1525454" y="429885"/>
                  <a:pt x="1489115" y="301776"/>
                  <a:pt x="1526626" y="389299"/>
                </a:cubicBezTo>
                <a:cubicBezTo>
                  <a:pt x="1531528" y="400736"/>
                  <a:pt x="1532105" y="413595"/>
                  <a:pt x="1535680" y="425513"/>
                </a:cubicBezTo>
                <a:cubicBezTo>
                  <a:pt x="1541165" y="443794"/>
                  <a:pt x="1553787" y="479834"/>
                  <a:pt x="1553787" y="479834"/>
                </a:cubicBezTo>
                <a:cubicBezTo>
                  <a:pt x="1556805" y="497941"/>
                  <a:pt x="1557035" y="516740"/>
                  <a:pt x="1562840" y="534155"/>
                </a:cubicBezTo>
                <a:cubicBezTo>
                  <a:pt x="1566281" y="544477"/>
                  <a:pt x="1576081" y="551583"/>
                  <a:pt x="1580947" y="561315"/>
                </a:cubicBezTo>
                <a:cubicBezTo>
                  <a:pt x="1585215" y="569851"/>
                  <a:pt x="1585732" y="579940"/>
                  <a:pt x="1590000" y="588476"/>
                </a:cubicBezTo>
                <a:cubicBezTo>
                  <a:pt x="1594866" y="598208"/>
                  <a:pt x="1602709" y="606189"/>
                  <a:pt x="1608107" y="615636"/>
                </a:cubicBezTo>
                <a:cubicBezTo>
                  <a:pt x="1614803" y="627354"/>
                  <a:pt x="1618532" y="640754"/>
                  <a:pt x="1626214" y="651850"/>
                </a:cubicBezTo>
                <a:cubicBezTo>
                  <a:pt x="1645800" y="680140"/>
                  <a:pt x="1689589" y="733331"/>
                  <a:pt x="1689589" y="733331"/>
                </a:cubicBezTo>
                <a:cubicBezTo>
                  <a:pt x="1692607" y="742384"/>
                  <a:pt x="1694883" y="751720"/>
                  <a:pt x="1698642" y="760491"/>
                </a:cubicBezTo>
                <a:cubicBezTo>
                  <a:pt x="1712425" y="792652"/>
                  <a:pt x="1716672" y="796590"/>
                  <a:pt x="1734856" y="823866"/>
                </a:cubicBezTo>
                <a:cubicBezTo>
                  <a:pt x="1740892" y="848008"/>
                  <a:pt x="1748872" y="871746"/>
                  <a:pt x="1752963" y="896293"/>
                </a:cubicBezTo>
                <a:cubicBezTo>
                  <a:pt x="1773116" y="1017209"/>
                  <a:pt x="1762166" y="969318"/>
                  <a:pt x="1780123" y="1041149"/>
                </a:cubicBezTo>
                <a:cubicBezTo>
                  <a:pt x="1784476" y="1080325"/>
                  <a:pt x="1787422" y="1128266"/>
                  <a:pt x="1798230" y="1167897"/>
                </a:cubicBezTo>
                <a:cubicBezTo>
                  <a:pt x="1803252" y="1186311"/>
                  <a:pt x="1810301" y="1204111"/>
                  <a:pt x="1816337" y="1222218"/>
                </a:cubicBezTo>
                <a:cubicBezTo>
                  <a:pt x="1819355" y="1231272"/>
                  <a:pt x="1819665" y="1241744"/>
                  <a:pt x="1825391" y="1249379"/>
                </a:cubicBezTo>
                <a:cubicBezTo>
                  <a:pt x="1834444" y="1261450"/>
                  <a:pt x="1842731" y="1274136"/>
                  <a:pt x="1852551" y="1285592"/>
                </a:cubicBezTo>
                <a:cubicBezTo>
                  <a:pt x="1860883" y="1295313"/>
                  <a:pt x="1871514" y="1302917"/>
                  <a:pt x="1879711" y="1312753"/>
                </a:cubicBezTo>
                <a:cubicBezTo>
                  <a:pt x="1886677" y="1321112"/>
                  <a:pt x="1890852" y="1331554"/>
                  <a:pt x="1897818" y="1339913"/>
                </a:cubicBezTo>
                <a:cubicBezTo>
                  <a:pt x="1906015" y="1349749"/>
                  <a:pt x="1917118" y="1356967"/>
                  <a:pt x="1924979" y="1367074"/>
                </a:cubicBezTo>
                <a:cubicBezTo>
                  <a:pt x="1938339" y="1384251"/>
                  <a:pt x="1945805" y="1406006"/>
                  <a:pt x="1961193" y="1421394"/>
                </a:cubicBezTo>
                <a:cubicBezTo>
                  <a:pt x="1970246" y="1430448"/>
                  <a:pt x="1980492" y="1438448"/>
                  <a:pt x="1988353" y="1448555"/>
                </a:cubicBezTo>
                <a:cubicBezTo>
                  <a:pt x="2001713" y="1465733"/>
                  <a:pt x="2012496" y="1484769"/>
                  <a:pt x="2024567" y="1502876"/>
                </a:cubicBezTo>
                <a:cubicBezTo>
                  <a:pt x="2030603" y="1511929"/>
                  <a:pt x="2033621" y="1524000"/>
                  <a:pt x="2042674" y="1530036"/>
                </a:cubicBezTo>
                <a:lnTo>
                  <a:pt x="2096995" y="1566250"/>
                </a:lnTo>
                <a:cubicBezTo>
                  <a:pt x="2106048" y="1572286"/>
                  <a:pt x="2117627" y="1575652"/>
                  <a:pt x="2124155" y="1584357"/>
                </a:cubicBezTo>
                <a:cubicBezTo>
                  <a:pt x="2133208" y="1596428"/>
                  <a:pt x="2139859" y="1610751"/>
                  <a:pt x="2151315" y="1620571"/>
                </a:cubicBezTo>
                <a:cubicBezTo>
                  <a:pt x="2161562" y="1629354"/>
                  <a:pt x="2176547" y="1630834"/>
                  <a:pt x="2187529" y="1638678"/>
                </a:cubicBezTo>
                <a:cubicBezTo>
                  <a:pt x="2197948" y="1646120"/>
                  <a:pt x="2205636" y="1656785"/>
                  <a:pt x="2214690" y="1665838"/>
                </a:cubicBezTo>
                <a:cubicBezTo>
                  <a:pt x="2236215" y="1730415"/>
                  <a:pt x="2205694" y="1652346"/>
                  <a:pt x="2250903" y="1720159"/>
                </a:cubicBezTo>
                <a:cubicBezTo>
                  <a:pt x="2256197" y="1728099"/>
                  <a:pt x="2253995" y="1739867"/>
                  <a:pt x="2259957" y="1747319"/>
                </a:cubicBezTo>
                <a:cubicBezTo>
                  <a:pt x="2278620" y="1770647"/>
                  <a:pt x="2306760" y="1785836"/>
                  <a:pt x="2323331" y="1810693"/>
                </a:cubicBezTo>
                <a:cubicBezTo>
                  <a:pt x="2329367" y="1819747"/>
                  <a:pt x="2336572" y="1828122"/>
                  <a:pt x="2341438" y="1837854"/>
                </a:cubicBezTo>
                <a:cubicBezTo>
                  <a:pt x="2345706" y="1846390"/>
                  <a:pt x="2345198" y="1857074"/>
                  <a:pt x="2350492" y="1865014"/>
                </a:cubicBezTo>
                <a:cubicBezTo>
                  <a:pt x="2357594" y="1875667"/>
                  <a:pt x="2368599" y="1883121"/>
                  <a:pt x="2377652" y="1892175"/>
                </a:cubicBezTo>
                <a:cubicBezTo>
                  <a:pt x="2389516" y="1927768"/>
                  <a:pt x="2398629" y="1959377"/>
                  <a:pt x="2422919" y="1991763"/>
                </a:cubicBezTo>
                <a:cubicBezTo>
                  <a:pt x="2431973" y="2003834"/>
                  <a:pt x="2442083" y="2015181"/>
                  <a:pt x="2450080" y="2027977"/>
                </a:cubicBezTo>
                <a:cubicBezTo>
                  <a:pt x="2457233" y="2039421"/>
                  <a:pt x="2461491" y="2052472"/>
                  <a:pt x="2468187" y="2064190"/>
                </a:cubicBezTo>
                <a:cubicBezTo>
                  <a:pt x="2473586" y="2073637"/>
                  <a:pt x="2480258" y="2082297"/>
                  <a:pt x="2486294" y="2091351"/>
                </a:cubicBezTo>
                <a:cubicBezTo>
                  <a:pt x="2528253" y="2217236"/>
                  <a:pt x="2472132" y="2063027"/>
                  <a:pt x="2549668" y="2218099"/>
                </a:cubicBezTo>
                <a:cubicBezTo>
                  <a:pt x="2563828" y="2246419"/>
                  <a:pt x="2567408" y="2263123"/>
                  <a:pt x="2594935" y="2281474"/>
                </a:cubicBezTo>
                <a:cubicBezTo>
                  <a:pt x="2602875" y="2286768"/>
                  <a:pt x="2613042" y="2287509"/>
                  <a:pt x="2622095" y="2290527"/>
                </a:cubicBezTo>
                <a:cubicBezTo>
                  <a:pt x="2634166" y="2299580"/>
                  <a:pt x="2643729" y="2313799"/>
                  <a:pt x="2658309" y="2317687"/>
                </a:cubicBezTo>
                <a:cubicBezTo>
                  <a:pt x="2733692" y="2337789"/>
                  <a:pt x="2965820" y="2318744"/>
                  <a:pt x="2993288" y="2317687"/>
                </a:cubicBezTo>
                <a:cubicBezTo>
                  <a:pt x="3789611" y="2331418"/>
                  <a:pt x="3285184" y="2314088"/>
                  <a:pt x="3654191" y="2335794"/>
                </a:cubicBezTo>
                <a:cubicBezTo>
                  <a:pt x="3783890" y="2343423"/>
                  <a:pt x="3914524" y="2345759"/>
                  <a:pt x="4043490" y="2362955"/>
                </a:cubicBezTo>
                <a:cubicBezTo>
                  <a:pt x="4061685" y="2365381"/>
                  <a:pt x="4079703" y="2368990"/>
                  <a:pt x="4097810" y="2372008"/>
                </a:cubicBezTo>
                <a:cubicBezTo>
                  <a:pt x="4115917" y="2378044"/>
                  <a:pt x="4141544" y="2374234"/>
                  <a:pt x="4152131" y="2390115"/>
                </a:cubicBezTo>
                <a:cubicBezTo>
                  <a:pt x="4177340" y="2427929"/>
                  <a:pt x="4162544" y="2409582"/>
                  <a:pt x="4197398" y="2444436"/>
                </a:cubicBezTo>
                <a:cubicBezTo>
                  <a:pt x="4219781" y="2511579"/>
                  <a:pt x="4217040" y="2492048"/>
                  <a:pt x="4197398" y="2616452"/>
                </a:cubicBezTo>
                <a:cubicBezTo>
                  <a:pt x="4195701" y="2627199"/>
                  <a:pt x="4184158" y="2633880"/>
                  <a:pt x="4179292" y="2643612"/>
                </a:cubicBezTo>
                <a:cubicBezTo>
                  <a:pt x="4158428" y="2685342"/>
                  <a:pt x="4183768" y="2693456"/>
                  <a:pt x="4134024" y="2743200"/>
                </a:cubicBezTo>
                <a:cubicBezTo>
                  <a:pt x="4044824" y="2832400"/>
                  <a:pt x="4148870" y="2731768"/>
                  <a:pt x="4061596" y="2806575"/>
                </a:cubicBezTo>
                <a:cubicBezTo>
                  <a:pt x="4051875" y="2814907"/>
                  <a:pt x="4045293" y="2826949"/>
                  <a:pt x="4034436" y="2833735"/>
                </a:cubicBezTo>
                <a:cubicBezTo>
                  <a:pt x="4020655" y="2842348"/>
                  <a:pt x="4004386" y="2846136"/>
                  <a:pt x="3989169" y="2851842"/>
                </a:cubicBezTo>
                <a:cubicBezTo>
                  <a:pt x="3948902" y="2866942"/>
                  <a:pt x="3963134" y="2858860"/>
                  <a:pt x="3907688" y="2869949"/>
                </a:cubicBezTo>
                <a:cubicBezTo>
                  <a:pt x="3895487" y="2872389"/>
                  <a:pt x="3883748" y="2876956"/>
                  <a:pt x="3871474" y="2879002"/>
                </a:cubicBezTo>
                <a:cubicBezTo>
                  <a:pt x="3847474" y="2883002"/>
                  <a:pt x="3823046" y="2884056"/>
                  <a:pt x="3799046" y="2888056"/>
                </a:cubicBezTo>
                <a:cubicBezTo>
                  <a:pt x="3786772" y="2890102"/>
                  <a:pt x="3775199" y="2895735"/>
                  <a:pt x="3762832" y="2897109"/>
                </a:cubicBezTo>
                <a:cubicBezTo>
                  <a:pt x="3720734" y="2901787"/>
                  <a:pt x="3678333" y="2903145"/>
                  <a:pt x="3636084" y="2906163"/>
                </a:cubicBezTo>
                <a:lnTo>
                  <a:pt x="2984234" y="2897109"/>
                </a:lnTo>
                <a:cubicBezTo>
                  <a:pt x="2968851" y="2896709"/>
                  <a:pt x="2954200" y="2890232"/>
                  <a:pt x="2938967" y="2888056"/>
                </a:cubicBezTo>
                <a:cubicBezTo>
                  <a:pt x="2911914" y="2884191"/>
                  <a:pt x="2884574" y="2882614"/>
                  <a:pt x="2857486" y="2879002"/>
                </a:cubicBezTo>
                <a:cubicBezTo>
                  <a:pt x="2840179" y="2876694"/>
                  <a:pt x="2777413" y="2865774"/>
                  <a:pt x="2757897" y="2860895"/>
                </a:cubicBezTo>
                <a:cubicBezTo>
                  <a:pt x="2736583" y="2855566"/>
                  <a:pt x="2715751" y="2848449"/>
                  <a:pt x="2694523" y="2842788"/>
                </a:cubicBezTo>
                <a:cubicBezTo>
                  <a:pt x="2670478" y="2836376"/>
                  <a:pt x="2646238" y="2830717"/>
                  <a:pt x="2622095" y="2824681"/>
                </a:cubicBezTo>
                <a:cubicBezTo>
                  <a:pt x="2601850" y="2819620"/>
                  <a:pt x="2544788" y="2806339"/>
                  <a:pt x="2531561" y="2797521"/>
                </a:cubicBezTo>
                <a:cubicBezTo>
                  <a:pt x="2522507" y="2791485"/>
                  <a:pt x="2513200" y="2785814"/>
                  <a:pt x="2504400" y="2779414"/>
                </a:cubicBezTo>
                <a:cubicBezTo>
                  <a:pt x="2479994" y="2761664"/>
                  <a:pt x="2448713" y="2750203"/>
                  <a:pt x="2431973" y="2725093"/>
                </a:cubicBezTo>
                <a:cubicBezTo>
                  <a:pt x="2425937" y="2716040"/>
                  <a:pt x="2419633" y="2707160"/>
                  <a:pt x="2413866" y="2697933"/>
                </a:cubicBezTo>
                <a:cubicBezTo>
                  <a:pt x="2404540" y="2683011"/>
                  <a:pt x="2396466" y="2667307"/>
                  <a:pt x="2386705" y="2652666"/>
                </a:cubicBezTo>
                <a:cubicBezTo>
                  <a:pt x="2339697" y="2582155"/>
                  <a:pt x="2376803" y="2650967"/>
                  <a:pt x="2341438" y="2580238"/>
                </a:cubicBezTo>
                <a:cubicBezTo>
                  <a:pt x="2338420" y="2568167"/>
                  <a:pt x="2337286" y="2555461"/>
                  <a:pt x="2332385" y="2544024"/>
                </a:cubicBezTo>
                <a:cubicBezTo>
                  <a:pt x="2305831" y="2482065"/>
                  <a:pt x="2320484" y="2550743"/>
                  <a:pt x="2305224" y="2489703"/>
                </a:cubicBezTo>
                <a:cubicBezTo>
                  <a:pt x="2288757" y="2423836"/>
                  <a:pt x="2303251" y="2462716"/>
                  <a:pt x="2287117" y="2390115"/>
                </a:cubicBezTo>
                <a:cubicBezTo>
                  <a:pt x="2285047" y="2380799"/>
                  <a:pt x="2280686" y="2372131"/>
                  <a:pt x="2278064" y="2362955"/>
                </a:cubicBezTo>
                <a:cubicBezTo>
                  <a:pt x="2274646" y="2350991"/>
                  <a:pt x="2272428" y="2338705"/>
                  <a:pt x="2269010" y="2326741"/>
                </a:cubicBezTo>
                <a:cubicBezTo>
                  <a:pt x="2253839" y="2273641"/>
                  <a:pt x="2268304" y="2325326"/>
                  <a:pt x="2241850" y="2272420"/>
                </a:cubicBezTo>
                <a:cubicBezTo>
                  <a:pt x="2237582" y="2263884"/>
                  <a:pt x="2236555" y="2254032"/>
                  <a:pt x="2232796" y="2245260"/>
                </a:cubicBezTo>
                <a:cubicBezTo>
                  <a:pt x="2185185" y="2134167"/>
                  <a:pt x="2242041" y="2272799"/>
                  <a:pt x="2196583" y="2181885"/>
                </a:cubicBezTo>
                <a:cubicBezTo>
                  <a:pt x="2159102" y="2106924"/>
                  <a:pt x="2221311" y="2205397"/>
                  <a:pt x="2169422" y="2127565"/>
                </a:cubicBezTo>
                <a:cubicBezTo>
                  <a:pt x="2146669" y="2059301"/>
                  <a:pt x="2177360" y="2143439"/>
                  <a:pt x="2142262" y="2073244"/>
                </a:cubicBezTo>
                <a:cubicBezTo>
                  <a:pt x="2137994" y="2064708"/>
                  <a:pt x="2137476" y="2054619"/>
                  <a:pt x="2133208" y="2046083"/>
                </a:cubicBezTo>
                <a:cubicBezTo>
                  <a:pt x="2128342" y="2036351"/>
                  <a:pt x="2120943" y="2028103"/>
                  <a:pt x="2115101" y="2018923"/>
                </a:cubicBezTo>
                <a:cubicBezTo>
                  <a:pt x="2099816" y="1994904"/>
                  <a:pt x="2082566" y="1971959"/>
                  <a:pt x="2069834" y="1946495"/>
                </a:cubicBezTo>
                <a:cubicBezTo>
                  <a:pt x="2063798" y="1934424"/>
                  <a:pt x="2058880" y="1921726"/>
                  <a:pt x="2051727" y="1910281"/>
                </a:cubicBezTo>
                <a:cubicBezTo>
                  <a:pt x="2041468" y="1893867"/>
                  <a:pt x="2016040" y="1866067"/>
                  <a:pt x="2006460" y="1846907"/>
                </a:cubicBezTo>
                <a:cubicBezTo>
                  <a:pt x="1980255" y="1794498"/>
                  <a:pt x="2021732" y="1844074"/>
                  <a:pt x="1970246" y="1792586"/>
                </a:cubicBezTo>
                <a:cubicBezTo>
                  <a:pt x="1948720" y="1728005"/>
                  <a:pt x="1979244" y="1806084"/>
                  <a:pt x="1934032" y="1738266"/>
                </a:cubicBezTo>
                <a:cubicBezTo>
                  <a:pt x="1928738" y="1730325"/>
                  <a:pt x="1930838" y="1718638"/>
                  <a:pt x="1924979" y="1711105"/>
                </a:cubicBezTo>
                <a:cubicBezTo>
                  <a:pt x="1909258" y="1690892"/>
                  <a:pt x="1888765" y="1674891"/>
                  <a:pt x="1870658" y="1656784"/>
                </a:cubicBezTo>
                <a:lnTo>
                  <a:pt x="1825391" y="1611517"/>
                </a:lnTo>
                <a:cubicBezTo>
                  <a:pt x="1810302" y="1596428"/>
                  <a:pt x="1797878" y="1578087"/>
                  <a:pt x="1780123" y="1566250"/>
                </a:cubicBezTo>
                <a:cubicBezTo>
                  <a:pt x="1771070" y="1560214"/>
                  <a:pt x="1761095" y="1555372"/>
                  <a:pt x="1752963" y="1548143"/>
                </a:cubicBezTo>
                <a:cubicBezTo>
                  <a:pt x="1733824" y="1531130"/>
                  <a:pt x="1714006" y="1514308"/>
                  <a:pt x="1698642" y="1493822"/>
                </a:cubicBezTo>
                <a:cubicBezTo>
                  <a:pt x="1680535" y="1469679"/>
                  <a:pt x="1665660" y="1442733"/>
                  <a:pt x="1644321" y="1421394"/>
                </a:cubicBezTo>
                <a:cubicBezTo>
                  <a:pt x="1632250" y="1409323"/>
                  <a:pt x="1619036" y="1398295"/>
                  <a:pt x="1608107" y="1385180"/>
                </a:cubicBezTo>
                <a:cubicBezTo>
                  <a:pt x="1552654" y="1318636"/>
                  <a:pt x="1563818" y="1326991"/>
                  <a:pt x="1526626" y="1267485"/>
                </a:cubicBezTo>
                <a:cubicBezTo>
                  <a:pt x="1520859" y="1258258"/>
                  <a:pt x="1514286" y="1249552"/>
                  <a:pt x="1508519" y="1240325"/>
                </a:cubicBezTo>
                <a:cubicBezTo>
                  <a:pt x="1499193" y="1225403"/>
                  <a:pt x="1491120" y="1209699"/>
                  <a:pt x="1481359" y="1195058"/>
                </a:cubicBezTo>
                <a:cubicBezTo>
                  <a:pt x="1394805" y="1065228"/>
                  <a:pt x="1506825" y="1246415"/>
                  <a:pt x="1436092" y="1122630"/>
                </a:cubicBezTo>
                <a:cubicBezTo>
                  <a:pt x="1430694" y="1113183"/>
                  <a:pt x="1422851" y="1105202"/>
                  <a:pt x="1417985" y="1095470"/>
                </a:cubicBezTo>
                <a:cubicBezTo>
                  <a:pt x="1413717" y="1086934"/>
                  <a:pt x="1412807" y="1077030"/>
                  <a:pt x="1408931" y="1068309"/>
                </a:cubicBezTo>
                <a:cubicBezTo>
                  <a:pt x="1400709" y="1049810"/>
                  <a:pt x="1389993" y="1032487"/>
                  <a:pt x="1381771" y="1013988"/>
                </a:cubicBezTo>
                <a:cubicBezTo>
                  <a:pt x="1377895" y="1005267"/>
                  <a:pt x="1376476" y="995599"/>
                  <a:pt x="1372717" y="986828"/>
                </a:cubicBezTo>
                <a:cubicBezTo>
                  <a:pt x="1367400" y="974423"/>
                  <a:pt x="1359622" y="963145"/>
                  <a:pt x="1354610" y="950614"/>
                </a:cubicBezTo>
                <a:cubicBezTo>
                  <a:pt x="1347521" y="932893"/>
                  <a:pt x="1345039" y="913364"/>
                  <a:pt x="1336503" y="896293"/>
                </a:cubicBezTo>
                <a:cubicBezTo>
                  <a:pt x="1286370" y="796027"/>
                  <a:pt x="1309951" y="833833"/>
                  <a:pt x="1273129" y="778598"/>
                </a:cubicBezTo>
                <a:cubicBezTo>
                  <a:pt x="1264740" y="753429"/>
                  <a:pt x="1264690" y="745339"/>
                  <a:pt x="1245969" y="724278"/>
                </a:cubicBezTo>
                <a:cubicBezTo>
                  <a:pt x="1228956" y="705139"/>
                  <a:pt x="1205852" y="691264"/>
                  <a:pt x="1191648" y="669957"/>
                </a:cubicBezTo>
                <a:cubicBezTo>
                  <a:pt x="1168248" y="634856"/>
                  <a:pt x="1183864" y="646237"/>
                  <a:pt x="1146381" y="633743"/>
                </a:cubicBezTo>
                <a:cubicBezTo>
                  <a:pt x="1093672" y="600800"/>
                  <a:pt x="1091639" y="591653"/>
                  <a:pt x="1046793" y="579422"/>
                </a:cubicBezTo>
                <a:cubicBezTo>
                  <a:pt x="1022784" y="572874"/>
                  <a:pt x="974365" y="561315"/>
                  <a:pt x="974365" y="561315"/>
                </a:cubicBezTo>
                <a:cubicBezTo>
                  <a:pt x="956258" y="564333"/>
                  <a:pt x="937964" y="566387"/>
                  <a:pt x="920044" y="570369"/>
                </a:cubicBezTo>
                <a:cubicBezTo>
                  <a:pt x="910728" y="572439"/>
                  <a:pt x="902142" y="577107"/>
                  <a:pt x="892884" y="579422"/>
                </a:cubicBezTo>
                <a:cubicBezTo>
                  <a:pt x="877955" y="583154"/>
                  <a:pt x="862705" y="585458"/>
                  <a:pt x="847616" y="588476"/>
                </a:cubicBezTo>
                <a:lnTo>
                  <a:pt x="422103" y="579422"/>
                </a:lnTo>
                <a:cubicBezTo>
                  <a:pt x="391793" y="578358"/>
                  <a:pt x="361545" y="574981"/>
                  <a:pt x="331569" y="570369"/>
                </a:cubicBezTo>
                <a:cubicBezTo>
                  <a:pt x="322137" y="568918"/>
                  <a:pt x="313878" y="562499"/>
                  <a:pt x="304408" y="561315"/>
                </a:cubicBezTo>
                <a:cubicBezTo>
                  <a:pt x="265364" y="556435"/>
                  <a:pt x="225865" y="556177"/>
                  <a:pt x="186713" y="552262"/>
                </a:cubicBezTo>
                <a:cubicBezTo>
                  <a:pt x="165480" y="550139"/>
                  <a:pt x="144464" y="546226"/>
                  <a:pt x="123339" y="543208"/>
                </a:cubicBezTo>
                <a:cubicBezTo>
                  <a:pt x="98562" y="526690"/>
                  <a:pt x="90778" y="526530"/>
                  <a:pt x="78072" y="497941"/>
                </a:cubicBezTo>
                <a:cubicBezTo>
                  <a:pt x="70320" y="480500"/>
                  <a:pt x="70552" y="459501"/>
                  <a:pt x="59965" y="443620"/>
                </a:cubicBezTo>
                <a:cubicBezTo>
                  <a:pt x="53929" y="434567"/>
                  <a:pt x="46277" y="426403"/>
                  <a:pt x="41858" y="416460"/>
                </a:cubicBezTo>
                <a:cubicBezTo>
                  <a:pt x="29264" y="388124"/>
                  <a:pt x="22221" y="356020"/>
                  <a:pt x="14697" y="325925"/>
                </a:cubicBezTo>
                <a:cubicBezTo>
                  <a:pt x="17715" y="256515"/>
                  <a:pt x="16602" y="186802"/>
                  <a:pt x="23751" y="117695"/>
                </a:cubicBezTo>
                <a:cubicBezTo>
                  <a:pt x="29667" y="60512"/>
                  <a:pt x="-53203" y="43759"/>
                  <a:pt x="59965" y="27161"/>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Slide Number Placeholder 10">
            <a:extLst>
              <a:ext uri="{FF2B5EF4-FFF2-40B4-BE49-F238E27FC236}">
                <a16:creationId xmlns:a16="http://schemas.microsoft.com/office/drawing/2014/main" id="{03D78645-2C84-4E43-A0B1-37435B6E394F}"/>
              </a:ext>
            </a:extLst>
          </p:cNvPr>
          <p:cNvSpPr>
            <a:spLocks noGrp="1"/>
          </p:cNvSpPr>
          <p:nvPr>
            <p:ph type="sldNum" sz="quarter" idx="12"/>
          </p:nvPr>
        </p:nvSpPr>
        <p:spPr/>
        <p:txBody>
          <a:bodyPr/>
          <a:lstStyle/>
          <a:p>
            <a:fld id="{25711CE1-5A3A-4555-AFFF-2018F0E14892}" type="slidenum">
              <a:rPr lang="zh-CN" altLang="en-US" smtClean="0"/>
              <a:pPr/>
              <a:t>5</a:t>
            </a:fld>
            <a:r>
              <a:rPr lang="en-US" altLang="zh-CN"/>
              <a:t>/51</a:t>
            </a:r>
            <a:endParaRPr lang="zh-CN" altLang="en-US" dirty="0"/>
          </a:p>
        </p:txBody>
      </p:sp>
    </p:spTree>
    <p:extLst>
      <p:ext uri="{BB962C8B-B14F-4D97-AF65-F5344CB8AC3E}">
        <p14:creationId xmlns:p14="http://schemas.microsoft.com/office/powerpoint/2010/main" val="4905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anim calcmode="lin" valueType="num">
                                      <p:cBhvr>
                                        <p:cTn id="8" dur="1000" fill="hold"/>
                                        <p:tgtEl>
                                          <p:spTgt spid="91"/>
                                        </p:tgtEl>
                                        <p:attrNameLst>
                                          <p:attrName>ppt_x</p:attrName>
                                        </p:attrNameLst>
                                      </p:cBhvr>
                                      <p:tavLst>
                                        <p:tav tm="0">
                                          <p:val>
                                            <p:strVal val="#ppt_x"/>
                                          </p:val>
                                        </p:tav>
                                        <p:tav tm="100000">
                                          <p:val>
                                            <p:strVal val="#ppt_x"/>
                                          </p:val>
                                        </p:tav>
                                      </p:tavLst>
                                    </p:anim>
                                    <p:anim calcmode="lin" valueType="num">
                                      <p:cBhvr>
                                        <p:cTn id="9" dur="1000" fill="hold"/>
                                        <p:tgtEl>
                                          <p:spTgt spid="9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1000"/>
                                        <p:tgtEl>
                                          <p:spTgt spid="194"/>
                                        </p:tgtEl>
                                      </p:cBhvr>
                                    </p:animEffect>
                                    <p:anim calcmode="lin" valueType="num">
                                      <p:cBhvr>
                                        <p:cTn id="13" dur="1000" fill="hold"/>
                                        <p:tgtEl>
                                          <p:spTgt spid="194"/>
                                        </p:tgtEl>
                                        <p:attrNameLst>
                                          <p:attrName>ppt_x</p:attrName>
                                        </p:attrNameLst>
                                      </p:cBhvr>
                                      <p:tavLst>
                                        <p:tav tm="0">
                                          <p:val>
                                            <p:strVal val="#ppt_x"/>
                                          </p:val>
                                        </p:tav>
                                        <p:tav tm="100000">
                                          <p:val>
                                            <p:strVal val="#ppt_x"/>
                                          </p:val>
                                        </p:tav>
                                      </p:tavLst>
                                    </p:anim>
                                    <p:anim calcmode="lin" valueType="num">
                                      <p:cBhvr>
                                        <p:cTn id="14" dur="1000" fill="hold"/>
                                        <p:tgtEl>
                                          <p:spTgt spid="19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1000"/>
                                        <p:tgtEl>
                                          <p:spTgt spid="197"/>
                                        </p:tgtEl>
                                      </p:cBhvr>
                                    </p:animEffect>
                                    <p:anim calcmode="lin" valueType="num">
                                      <p:cBhvr>
                                        <p:cTn id="18" dur="1000" fill="hold"/>
                                        <p:tgtEl>
                                          <p:spTgt spid="197"/>
                                        </p:tgtEl>
                                        <p:attrNameLst>
                                          <p:attrName>ppt_x</p:attrName>
                                        </p:attrNameLst>
                                      </p:cBhvr>
                                      <p:tavLst>
                                        <p:tav tm="0">
                                          <p:val>
                                            <p:strVal val="#ppt_x"/>
                                          </p:val>
                                        </p:tav>
                                        <p:tav tm="100000">
                                          <p:val>
                                            <p:strVal val="#ppt_x"/>
                                          </p:val>
                                        </p:tav>
                                      </p:tavLst>
                                    </p:anim>
                                    <p:anim calcmode="lin" valueType="num">
                                      <p:cBhvr>
                                        <p:cTn id="19" dur="1000" fill="hold"/>
                                        <p:tgtEl>
                                          <p:spTgt spid="19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fade">
                                      <p:cBhvr>
                                        <p:cTn id="22" dur="1000"/>
                                        <p:tgtEl>
                                          <p:spTgt spid="200"/>
                                        </p:tgtEl>
                                      </p:cBhvr>
                                    </p:animEffect>
                                    <p:anim calcmode="lin" valueType="num">
                                      <p:cBhvr>
                                        <p:cTn id="23" dur="1000" fill="hold"/>
                                        <p:tgtEl>
                                          <p:spTgt spid="200"/>
                                        </p:tgtEl>
                                        <p:attrNameLst>
                                          <p:attrName>ppt_x</p:attrName>
                                        </p:attrNameLst>
                                      </p:cBhvr>
                                      <p:tavLst>
                                        <p:tav tm="0">
                                          <p:val>
                                            <p:strVal val="#ppt_x"/>
                                          </p:val>
                                        </p:tav>
                                        <p:tav tm="100000">
                                          <p:val>
                                            <p:strVal val="#ppt_x"/>
                                          </p:val>
                                        </p:tav>
                                      </p:tavLst>
                                    </p:anim>
                                    <p:anim calcmode="lin" valueType="num">
                                      <p:cBhvr>
                                        <p:cTn id="24" dur="1000" fill="hold"/>
                                        <p:tgtEl>
                                          <p:spTgt spid="20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3"/>
                                        </p:tgtEl>
                                        <p:attrNameLst>
                                          <p:attrName>style.visibility</p:attrName>
                                        </p:attrNameLst>
                                      </p:cBhvr>
                                      <p:to>
                                        <p:strVal val="visible"/>
                                      </p:to>
                                    </p:set>
                                    <p:animEffect transition="in" filter="fade">
                                      <p:cBhvr>
                                        <p:cTn id="27" dur="1000"/>
                                        <p:tgtEl>
                                          <p:spTgt spid="203"/>
                                        </p:tgtEl>
                                      </p:cBhvr>
                                    </p:animEffect>
                                    <p:anim calcmode="lin" valueType="num">
                                      <p:cBhvr>
                                        <p:cTn id="28" dur="1000" fill="hold"/>
                                        <p:tgtEl>
                                          <p:spTgt spid="203"/>
                                        </p:tgtEl>
                                        <p:attrNameLst>
                                          <p:attrName>ppt_x</p:attrName>
                                        </p:attrNameLst>
                                      </p:cBhvr>
                                      <p:tavLst>
                                        <p:tav tm="0">
                                          <p:val>
                                            <p:strVal val="#ppt_x"/>
                                          </p:val>
                                        </p:tav>
                                        <p:tav tm="100000">
                                          <p:val>
                                            <p:strVal val="#ppt_x"/>
                                          </p:val>
                                        </p:tav>
                                      </p:tavLst>
                                    </p:anim>
                                    <p:anim calcmode="lin" valueType="num">
                                      <p:cBhvr>
                                        <p:cTn id="29" dur="1000" fill="hold"/>
                                        <p:tgtEl>
                                          <p:spTgt spid="20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1000"/>
                                        <p:tgtEl>
                                          <p:spTgt spid="96"/>
                                        </p:tgtEl>
                                      </p:cBhvr>
                                    </p:animEffect>
                                    <p:anim calcmode="lin" valueType="num">
                                      <p:cBhvr>
                                        <p:cTn id="33" dur="1000" fill="hold"/>
                                        <p:tgtEl>
                                          <p:spTgt spid="96"/>
                                        </p:tgtEl>
                                        <p:attrNameLst>
                                          <p:attrName>ppt_x</p:attrName>
                                        </p:attrNameLst>
                                      </p:cBhvr>
                                      <p:tavLst>
                                        <p:tav tm="0">
                                          <p:val>
                                            <p:strVal val="#ppt_x"/>
                                          </p:val>
                                        </p:tav>
                                        <p:tav tm="100000">
                                          <p:val>
                                            <p:strVal val="#ppt_x"/>
                                          </p:val>
                                        </p:tav>
                                      </p:tavLst>
                                    </p:anim>
                                    <p:anim calcmode="lin" valueType="num">
                                      <p:cBhvr>
                                        <p:cTn id="34" dur="1000" fill="hold"/>
                                        <p:tgtEl>
                                          <p:spTgt spid="9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1000"/>
                                        <p:tgtEl>
                                          <p:spTgt spid="89"/>
                                        </p:tgtEl>
                                      </p:cBhvr>
                                    </p:animEffect>
                                    <p:anim calcmode="lin" valueType="num">
                                      <p:cBhvr>
                                        <p:cTn id="38" dur="1000" fill="hold"/>
                                        <p:tgtEl>
                                          <p:spTgt spid="89"/>
                                        </p:tgtEl>
                                        <p:attrNameLst>
                                          <p:attrName>ppt_x</p:attrName>
                                        </p:attrNameLst>
                                      </p:cBhvr>
                                      <p:tavLst>
                                        <p:tav tm="0">
                                          <p:val>
                                            <p:strVal val="#ppt_x"/>
                                          </p:val>
                                        </p:tav>
                                        <p:tav tm="100000">
                                          <p:val>
                                            <p:strVal val="#ppt_x"/>
                                          </p:val>
                                        </p:tav>
                                      </p:tavLst>
                                    </p:anim>
                                    <p:anim calcmode="lin" valueType="num">
                                      <p:cBhvr>
                                        <p:cTn id="39" dur="1000" fill="hold"/>
                                        <p:tgtEl>
                                          <p:spTgt spid="8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1000"/>
                                        <p:tgtEl>
                                          <p:spTgt spid="97"/>
                                        </p:tgtEl>
                                      </p:cBhvr>
                                    </p:animEffect>
                                    <p:anim calcmode="lin" valueType="num">
                                      <p:cBhvr>
                                        <p:cTn id="43" dur="1000" fill="hold"/>
                                        <p:tgtEl>
                                          <p:spTgt spid="97"/>
                                        </p:tgtEl>
                                        <p:attrNameLst>
                                          <p:attrName>ppt_x</p:attrName>
                                        </p:attrNameLst>
                                      </p:cBhvr>
                                      <p:tavLst>
                                        <p:tav tm="0">
                                          <p:val>
                                            <p:strVal val="#ppt_x"/>
                                          </p:val>
                                        </p:tav>
                                        <p:tav tm="100000">
                                          <p:val>
                                            <p:strVal val="#ppt_x"/>
                                          </p:val>
                                        </p:tav>
                                      </p:tavLst>
                                    </p:anim>
                                    <p:anim calcmode="lin" valueType="num">
                                      <p:cBhvr>
                                        <p:cTn id="44" dur="1000" fill="hold"/>
                                        <p:tgtEl>
                                          <p:spTgt spid="9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fade">
                                      <p:cBhvr>
                                        <p:cTn id="47" dur="1000"/>
                                        <p:tgtEl>
                                          <p:spTgt spid="98"/>
                                        </p:tgtEl>
                                      </p:cBhvr>
                                    </p:animEffect>
                                    <p:anim calcmode="lin" valueType="num">
                                      <p:cBhvr>
                                        <p:cTn id="48" dur="1000" fill="hold"/>
                                        <p:tgtEl>
                                          <p:spTgt spid="98"/>
                                        </p:tgtEl>
                                        <p:attrNameLst>
                                          <p:attrName>ppt_x</p:attrName>
                                        </p:attrNameLst>
                                      </p:cBhvr>
                                      <p:tavLst>
                                        <p:tav tm="0">
                                          <p:val>
                                            <p:strVal val="#ppt_x"/>
                                          </p:val>
                                        </p:tav>
                                        <p:tav tm="100000">
                                          <p:val>
                                            <p:strVal val="#ppt_x"/>
                                          </p:val>
                                        </p:tav>
                                      </p:tavLst>
                                    </p:anim>
                                    <p:anim calcmode="lin" valueType="num">
                                      <p:cBhvr>
                                        <p:cTn id="49" dur="1000" fill="hold"/>
                                        <p:tgtEl>
                                          <p:spTgt spid="9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1000"/>
                                        <p:tgtEl>
                                          <p:spTgt spid="100"/>
                                        </p:tgtEl>
                                      </p:cBhvr>
                                    </p:animEffect>
                                    <p:anim calcmode="lin" valueType="num">
                                      <p:cBhvr>
                                        <p:cTn id="53" dur="1000" fill="hold"/>
                                        <p:tgtEl>
                                          <p:spTgt spid="100"/>
                                        </p:tgtEl>
                                        <p:attrNameLst>
                                          <p:attrName>ppt_x</p:attrName>
                                        </p:attrNameLst>
                                      </p:cBhvr>
                                      <p:tavLst>
                                        <p:tav tm="0">
                                          <p:val>
                                            <p:strVal val="#ppt_x"/>
                                          </p:val>
                                        </p:tav>
                                        <p:tav tm="100000">
                                          <p:val>
                                            <p:strVal val="#ppt_x"/>
                                          </p:val>
                                        </p:tav>
                                      </p:tavLst>
                                    </p:anim>
                                    <p:anim calcmode="lin" valueType="num">
                                      <p:cBhvr>
                                        <p:cTn id="54" dur="1000" fill="hold"/>
                                        <p:tgtEl>
                                          <p:spTgt spid="10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3"/>
                                        </p:tgtEl>
                                        <p:attrNameLst>
                                          <p:attrName>style.visibility</p:attrName>
                                        </p:attrNameLst>
                                      </p:cBhvr>
                                      <p:to>
                                        <p:strVal val="visible"/>
                                      </p:to>
                                    </p:set>
                                    <p:animEffect transition="in" filter="fade">
                                      <p:cBhvr>
                                        <p:cTn id="57" dur="1000"/>
                                        <p:tgtEl>
                                          <p:spTgt spid="103"/>
                                        </p:tgtEl>
                                      </p:cBhvr>
                                    </p:animEffect>
                                    <p:anim calcmode="lin" valueType="num">
                                      <p:cBhvr>
                                        <p:cTn id="58" dur="1000" fill="hold"/>
                                        <p:tgtEl>
                                          <p:spTgt spid="103"/>
                                        </p:tgtEl>
                                        <p:attrNameLst>
                                          <p:attrName>ppt_x</p:attrName>
                                        </p:attrNameLst>
                                      </p:cBhvr>
                                      <p:tavLst>
                                        <p:tav tm="0">
                                          <p:val>
                                            <p:strVal val="#ppt_x"/>
                                          </p:val>
                                        </p:tav>
                                        <p:tav tm="100000">
                                          <p:val>
                                            <p:strVal val="#ppt_x"/>
                                          </p:val>
                                        </p:tav>
                                      </p:tavLst>
                                    </p:anim>
                                    <p:anim calcmode="lin" valueType="num">
                                      <p:cBhvr>
                                        <p:cTn id="59" dur="1000" fill="hold"/>
                                        <p:tgtEl>
                                          <p:spTgt spid="10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1000"/>
                                        <p:tgtEl>
                                          <p:spTgt spid="104"/>
                                        </p:tgtEl>
                                      </p:cBhvr>
                                    </p:animEffect>
                                    <p:anim calcmode="lin" valueType="num">
                                      <p:cBhvr>
                                        <p:cTn id="63" dur="1000" fill="hold"/>
                                        <p:tgtEl>
                                          <p:spTgt spid="104"/>
                                        </p:tgtEl>
                                        <p:attrNameLst>
                                          <p:attrName>ppt_x</p:attrName>
                                        </p:attrNameLst>
                                      </p:cBhvr>
                                      <p:tavLst>
                                        <p:tav tm="0">
                                          <p:val>
                                            <p:strVal val="#ppt_x"/>
                                          </p:val>
                                        </p:tav>
                                        <p:tav tm="100000">
                                          <p:val>
                                            <p:strVal val="#ppt_x"/>
                                          </p:val>
                                        </p:tav>
                                      </p:tavLst>
                                    </p:anim>
                                    <p:anim calcmode="lin" valueType="num">
                                      <p:cBhvr>
                                        <p:cTn id="64" dur="1000" fill="hold"/>
                                        <p:tgtEl>
                                          <p:spTgt spid="10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fade">
                                      <p:cBhvr>
                                        <p:cTn id="67" dur="1000"/>
                                        <p:tgtEl>
                                          <p:spTgt spid="105"/>
                                        </p:tgtEl>
                                      </p:cBhvr>
                                    </p:animEffect>
                                    <p:anim calcmode="lin" valueType="num">
                                      <p:cBhvr>
                                        <p:cTn id="68" dur="1000" fill="hold"/>
                                        <p:tgtEl>
                                          <p:spTgt spid="105"/>
                                        </p:tgtEl>
                                        <p:attrNameLst>
                                          <p:attrName>ppt_x</p:attrName>
                                        </p:attrNameLst>
                                      </p:cBhvr>
                                      <p:tavLst>
                                        <p:tav tm="0">
                                          <p:val>
                                            <p:strVal val="#ppt_x"/>
                                          </p:val>
                                        </p:tav>
                                        <p:tav tm="100000">
                                          <p:val>
                                            <p:strVal val="#ppt_x"/>
                                          </p:val>
                                        </p:tav>
                                      </p:tavLst>
                                    </p:anim>
                                    <p:anim calcmode="lin" valueType="num">
                                      <p:cBhvr>
                                        <p:cTn id="69" dur="1000" fill="hold"/>
                                        <p:tgtEl>
                                          <p:spTgt spid="10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fade">
                                      <p:cBhvr>
                                        <p:cTn id="72" dur="1000"/>
                                        <p:tgtEl>
                                          <p:spTgt spid="106"/>
                                        </p:tgtEl>
                                      </p:cBhvr>
                                    </p:animEffect>
                                    <p:anim calcmode="lin" valueType="num">
                                      <p:cBhvr>
                                        <p:cTn id="73" dur="1000" fill="hold"/>
                                        <p:tgtEl>
                                          <p:spTgt spid="106"/>
                                        </p:tgtEl>
                                        <p:attrNameLst>
                                          <p:attrName>ppt_x</p:attrName>
                                        </p:attrNameLst>
                                      </p:cBhvr>
                                      <p:tavLst>
                                        <p:tav tm="0">
                                          <p:val>
                                            <p:strVal val="#ppt_x"/>
                                          </p:val>
                                        </p:tav>
                                        <p:tav tm="100000">
                                          <p:val>
                                            <p:strVal val="#ppt_x"/>
                                          </p:val>
                                        </p:tav>
                                      </p:tavLst>
                                    </p:anim>
                                    <p:anim calcmode="lin" valueType="num">
                                      <p:cBhvr>
                                        <p:cTn id="74" dur="1000" fill="hold"/>
                                        <p:tgtEl>
                                          <p:spTgt spid="10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fade">
                                      <p:cBhvr>
                                        <p:cTn id="77" dur="1000"/>
                                        <p:tgtEl>
                                          <p:spTgt spid="107"/>
                                        </p:tgtEl>
                                      </p:cBhvr>
                                    </p:animEffect>
                                    <p:anim calcmode="lin" valueType="num">
                                      <p:cBhvr>
                                        <p:cTn id="78" dur="1000" fill="hold"/>
                                        <p:tgtEl>
                                          <p:spTgt spid="107"/>
                                        </p:tgtEl>
                                        <p:attrNameLst>
                                          <p:attrName>ppt_x</p:attrName>
                                        </p:attrNameLst>
                                      </p:cBhvr>
                                      <p:tavLst>
                                        <p:tav tm="0">
                                          <p:val>
                                            <p:strVal val="#ppt_x"/>
                                          </p:val>
                                        </p:tav>
                                        <p:tav tm="100000">
                                          <p:val>
                                            <p:strVal val="#ppt_x"/>
                                          </p:val>
                                        </p:tav>
                                      </p:tavLst>
                                    </p:anim>
                                    <p:anim calcmode="lin" valueType="num">
                                      <p:cBhvr>
                                        <p:cTn id="79" dur="1000" fill="hold"/>
                                        <p:tgtEl>
                                          <p:spTgt spid="10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12"/>
                                        </p:tgtEl>
                                        <p:attrNameLst>
                                          <p:attrName>style.visibility</p:attrName>
                                        </p:attrNameLst>
                                      </p:cBhvr>
                                      <p:to>
                                        <p:strVal val="visible"/>
                                      </p:to>
                                    </p:set>
                                    <p:animEffect transition="in" filter="fade">
                                      <p:cBhvr>
                                        <p:cTn id="82" dur="1000"/>
                                        <p:tgtEl>
                                          <p:spTgt spid="112"/>
                                        </p:tgtEl>
                                      </p:cBhvr>
                                    </p:animEffect>
                                    <p:anim calcmode="lin" valueType="num">
                                      <p:cBhvr>
                                        <p:cTn id="83" dur="1000" fill="hold"/>
                                        <p:tgtEl>
                                          <p:spTgt spid="112"/>
                                        </p:tgtEl>
                                        <p:attrNameLst>
                                          <p:attrName>ppt_x</p:attrName>
                                        </p:attrNameLst>
                                      </p:cBhvr>
                                      <p:tavLst>
                                        <p:tav tm="0">
                                          <p:val>
                                            <p:strVal val="#ppt_x"/>
                                          </p:val>
                                        </p:tav>
                                        <p:tav tm="100000">
                                          <p:val>
                                            <p:strVal val="#ppt_x"/>
                                          </p:val>
                                        </p:tav>
                                      </p:tavLst>
                                    </p:anim>
                                    <p:anim calcmode="lin" valueType="num">
                                      <p:cBhvr>
                                        <p:cTn id="84" dur="1000" fill="hold"/>
                                        <p:tgtEl>
                                          <p:spTgt spid="11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61"/>
                                        </p:tgtEl>
                                        <p:attrNameLst>
                                          <p:attrName>style.visibility</p:attrName>
                                        </p:attrNameLst>
                                      </p:cBhvr>
                                      <p:to>
                                        <p:strVal val="visible"/>
                                      </p:to>
                                    </p:set>
                                    <p:animEffect transition="in" filter="fade">
                                      <p:cBhvr>
                                        <p:cTn id="87" dur="1000"/>
                                        <p:tgtEl>
                                          <p:spTgt spid="161"/>
                                        </p:tgtEl>
                                      </p:cBhvr>
                                    </p:animEffect>
                                    <p:anim calcmode="lin" valueType="num">
                                      <p:cBhvr>
                                        <p:cTn id="88" dur="1000" fill="hold"/>
                                        <p:tgtEl>
                                          <p:spTgt spid="161"/>
                                        </p:tgtEl>
                                        <p:attrNameLst>
                                          <p:attrName>ppt_x</p:attrName>
                                        </p:attrNameLst>
                                      </p:cBhvr>
                                      <p:tavLst>
                                        <p:tav tm="0">
                                          <p:val>
                                            <p:strVal val="#ppt_x"/>
                                          </p:val>
                                        </p:tav>
                                        <p:tav tm="100000">
                                          <p:val>
                                            <p:strVal val="#ppt_x"/>
                                          </p:val>
                                        </p:tav>
                                      </p:tavLst>
                                    </p:anim>
                                    <p:anim calcmode="lin" valueType="num">
                                      <p:cBhvr>
                                        <p:cTn id="89" dur="1000" fill="hold"/>
                                        <p:tgtEl>
                                          <p:spTgt spid="161"/>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63"/>
                                        </p:tgtEl>
                                        <p:attrNameLst>
                                          <p:attrName>style.visibility</p:attrName>
                                        </p:attrNameLst>
                                      </p:cBhvr>
                                      <p:to>
                                        <p:strVal val="visible"/>
                                      </p:to>
                                    </p:set>
                                    <p:animEffect transition="in" filter="fade">
                                      <p:cBhvr>
                                        <p:cTn id="92" dur="1000"/>
                                        <p:tgtEl>
                                          <p:spTgt spid="163"/>
                                        </p:tgtEl>
                                      </p:cBhvr>
                                    </p:animEffect>
                                    <p:anim calcmode="lin" valueType="num">
                                      <p:cBhvr>
                                        <p:cTn id="93" dur="1000" fill="hold"/>
                                        <p:tgtEl>
                                          <p:spTgt spid="163"/>
                                        </p:tgtEl>
                                        <p:attrNameLst>
                                          <p:attrName>ppt_x</p:attrName>
                                        </p:attrNameLst>
                                      </p:cBhvr>
                                      <p:tavLst>
                                        <p:tav tm="0">
                                          <p:val>
                                            <p:strVal val="#ppt_x"/>
                                          </p:val>
                                        </p:tav>
                                        <p:tav tm="100000">
                                          <p:val>
                                            <p:strVal val="#ppt_x"/>
                                          </p:val>
                                        </p:tav>
                                      </p:tavLst>
                                    </p:anim>
                                    <p:anim calcmode="lin" valueType="num">
                                      <p:cBhvr>
                                        <p:cTn id="94" dur="1000" fill="hold"/>
                                        <p:tgtEl>
                                          <p:spTgt spid="163"/>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fade">
                                      <p:cBhvr>
                                        <p:cTn id="97" dur="1000"/>
                                        <p:tgtEl>
                                          <p:spTgt spid="168"/>
                                        </p:tgtEl>
                                      </p:cBhvr>
                                    </p:animEffect>
                                    <p:anim calcmode="lin" valueType="num">
                                      <p:cBhvr>
                                        <p:cTn id="98" dur="1000" fill="hold"/>
                                        <p:tgtEl>
                                          <p:spTgt spid="168"/>
                                        </p:tgtEl>
                                        <p:attrNameLst>
                                          <p:attrName>ppt_x</p:attrName>
                                        </p:attrNameLst>
                                      </p:cBhvr>
                                      <p:tavLst>
                                        <p:tav tm="0">
                                          <p:val>
                                            <p:strVal val="#ppt_x"/>
                                          </p:val>
                                        </p:tav>
                                        <p:tav tm="100000">
                                          <p:val>
                                            <p:strVal val="#ppt_x"/>
                                          </p:val>
                                        </p:tav>
                                      </p:tavLst>
                                    </p:anim>
                                    <p:anim calcmode="lin" valueType="num">
                                      <p:cBhvr>
                                        <p:cTn id="99" dur="1000" fill="hold"/>
                                        <p:tgtEl>
                                          <p:spTgt spid="16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62"/>
                                        </p:tgtEl>
                                        <p:attrNameLst>
                                          <p:attrName>style.visibility</p:attrName>
                                        </p:attrNameLst>
                                      </p:cBhvr>
                                      <p:to>
                                        <p:strVal val="visible"/>
                                      </p:to>
                                    </p:set>
                                    <p:animEffect transition="in" filter="fade">
                                      <p:cBhvr>
                                        <p:cTn id="102" dur="1000"/>
                                        <p:tgtEl>
                                          <p:spTgt spid="162"/>
                                        </p:tgtEl>
                                      </p:cBhvr>
                                    </p:animEffect>
                                    <p:anim calcmode="lin" valueType="num">
                                      <p:cBhvr>
                                        <p:cTn id="103" dur="1000" fill="hold"/>
                                        <p:tgtEl>
                                          <p:spTgt spid="162"/>
                                        </p:tgtEl>
                                        <p:attrNameLst>
                                          <p:attrName>ppt_x</p:attrName>
                                        </p:attrNameLst>
                                      </p:cBhvr>
                                      <p:tavLst>
                                        <p:tav tm="0">
                                          <p:val>
                                            <p:strVal val="#ppt_x"/>
                                          </p:val>
                                        </p:tav>
                                        <p:tav tm="100000">
                                          <p:val>
                                            <p:strVal val="#ppt_x"/>
                                          </p:val>
                                        </p:tav>
                                      </p:tavLst>
                                    </p:anim>
                                    <p:anim calcmode="lin" valueType="num">
                                      <p:cBhvr>
                                        <p:cTn id="104" dur="1000" fill="hold"/>
                                        <p:tgtEl>
                                          <p:spTgt spid="16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64"/>
                                        </p:tgtEl>
                                        <p:attrNameLst>
                                          <p:attrName>style.visibility</p:attrName>
                                        </p:attrNameLst>
                                      </p:cBhvr>
                                      <p:to>
                                        <p:strVal val="visible"/>
                                      </p:to>
                                    </p:set>
                                    <p:animEffect transition="in" filter="fade">
                                      <p:cBhvr>
                                        <p:cTn id="107" dur="1000"/>
                                        <p:tgtEl>
                                          <p:spTgt spid="164"/>
                                        </p:tgtEl>
                                      </p:cBhvr>
                                    </p:animEffect>
                                    <p:anim calcmode="lin" valueType="num">
                                      <p:cBhvr>
                                        <p:cTn id="108" dur="1000" fill="hold"/>
                                        <p:tgtEl>
                                          <p:spTgt spid="164"/>
                                        </p:tgtEl>
                                        <p:attrNameLst>
                                          <p:attrName>ppt_x</p:attrName>
                                        </p:attrNameLst>
                                      </p:cBhvr>
                                      <p:tavLst>
                                        <p:tav tm="0">
                                          <p:val>
                                            <p:strVal val="#ppt_x"/>
                                          </p:val>
                                        </p:tav>
                                        <p:tav tm="100000">
                                          <p:val>
                                            <p:strVal val="#ppt_x"/>
                                          </p:val>
                                        </p:tav>
                                      </p:tavLst>
                                    </p:anim>
                                    <p:anim calcmode="lin" valueType="num">
                                      <p:cBhvr>
                                        <p:cTn id="109" dur="1000" fill="hold"/>
                                        <p:tgtEl>
                                          <p:spTgt spid="16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10"/>
                                        </p:tgtEl>
                                        <p:attrNameLst>
                                          <p:attrName>style.visibility</p:attrName>
                                        </p:attrNameLst>
                                      </p:cBhvr>
                                      <p:to>
                                        <p:strVal val="visible"/>
                                      </p:to>
                                    </p:set>
                                    <p:animEffect transition="in" filter="fade">
                                      <p:cBhvr>
                                        <p:cTn id="112" dur="1000"/>
                                        <p:tgtEl>
                                          <p:spTgt spid="110"/>
                                        </p:tgtEl>
                                      </p:cBhvr>
                                    </p:animEffect>
                                    <p:anim calcmode="lin" valueType="num">
                                      <p:cBhvr>
                                        <p:cTn id="113" dur="1000" fill="hold"/>
                                        <p:tgtEl>
                                          <p:spTgt spid="110"/>
                                        </p:tgtEl>
                                        <p:attrNameLst>
                                          <p:attrName>ppt_x</p:attrName>
                                        </p:attrNameLst>
                                      </p:cBhvr>
                                      <p:tavLst>
                                        <p:tav tm="0">
                                          <p:val>
                                            <p:strVal val="#ppt_x"/>
                                          </p:val>
                                        </p:tav>
                                        <p:tav tm="100000">
                                          <p:val>
                                            <p:strVal val="#ppt_x"/>
                                          </p:val>
                                        </p:tav>
                                      </p:tavLst>
                                    </p:anim>
                                    <p:anim calcmode="lin" valueType="num">
                                      <p:cBhvr>
                                        <p:cTn id="114" dur="1000" fill="hold"/>
                                        <p:tgtEl>
                                          <p:spTgt spid="11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09"/>
                                        </p:tgtEl>
                                        <p:attrNameLst>
                                          <p:attrName>style.visibility</p:attrName>
                                        </p:attrNameLst>
                                      </p:cBhvr>
                                      <p:to>
                                        <p:strVal val="visible"/>
                                      </p:to>
                                    </p:set>
                                    <p:animEffect transition="in" filter="fade">
                                      <p:cBhvr>
                                        <p:cTn id="117" dur="1000"/>
                                        <p:tgtEl>
                                          <p:spTgt spid="109"/>
                                        </p:tgtEl>
                                      </p:cBhvr>
                                    </p:animEffect>
                                    <p:anim calcmode="lin" valueType="num">
                                      <p:cBhvr>
                                        <p:cTn id="118" dur="1000" fill="hold"/>
                                        <p:tgtEl>
                                          <p:spTgt spid="109"/>
                                        </p:tgtEl>
                                        <p:attrNameLst>
                                          <p:attrName>ppt_x</p:attrName>
                                        </p:attrNameLst>
                                      </p:cBhvr>
                                      <p:tavLst>
                                        <p:tav tm="0">
                                          <p:val>
                                            <p:strVal val="#ppt_x"/>
                                          </p:val>
                                        </p:tav>
                                        <p:tav tm="100000">
                                          <p:val>
                                            <p:strVal val="#ppt_x"/>
                                          </p:val>
                                        </p:tav>
                                      </p:tavLst>
                                    </p:anim>
                                    <p:anim calcmode="lin" valueType="num">
                                      <p:cBhvr>
                                        <p:cTn id="119" dur="1000" fill="hold"/>
                                        <p:tgtEl>
                                          <p:spTgt spid="109"/>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4"/>
                                        </p:tgtEl>
                                        <p:attrNameLst>
                                          <p:attrName>style.visibility</p:attrName>
                                        </p:attrNameLst>
                                      </p:cBhvr>
                                      <p:to>
                                        <p:strVal val="visible"/>
                                      </p:to>
                                    </p:set>
                                    <p:animEffect transition="in" filter="fade">
                                      <p:cBhvr>
                                        <p:cTn id="122" dur="1000"/>
                                        <p:tgtEl>
                                          <p:spTgt spid="14"/>
                                        </p:tgtEl>
                                      </p:cBhvr>
                                    </p:animEffect>
                                    <p:anim calcmode="lin" valueType="num">
                                      <p:cBhvr>
                                        <p:cTn id="123" dur="1000" fill="hold"/>
                                        <p:tgtEl>
                                          <p:spTgt spid="14"/>
                                        </p:tgtEl>
                                        <p:attrNameLst>
                                          <p:attrName>ppt_x</p:attrName>
                                        </p:attrNameLst>
                                      </p:cBhvr>
                                      <p:tavLst>
                                        <p:tav tm="0">
                                          <p:val>
                                            <p:strVal val="#ppt_x"/>
                                          </p:val>
                                        </p:tav>
                                        <p:tav tm="100000">
                                          <p:val>
                                            <p:strVal val="#ppt_x"/>
                                          </p:val>
                                        </p:tav>
                                      </p:tavLst>
                                    </p:anim>
                                    <p:anim calcmode="lin" valueType="num">
                                      <p:cBhvr>
                                        <p:cTn id="124" dur="1000" fill="hold"/>
                                        <p:tgtEl>
                                          <p:spTgt spid="14"/>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208"/>
                                        </p:tgtEl>
                                        <p:attrNameLst>
                                          <p:attrName>style.visibility</p:attrName>
                                        </p:attrNameLst>
                                      </p:cBhvr>
                                      <p:to>
                                        <p:strVal val="visible"/>
                                      </p:to>
                                    </p:set>
                                    <p:animEffect transition="in" filter="fade">
                                      <p:cBhvr>
                                        <p:cTn id="127" dur="1000"/>
                                        <p:tgtEl>
                                          <p:spTgt spid="208"/>
                                        </p:tgtEl>
                                      </p:cBhvr>
                                    </p:animEffect>
                                    <p:anim calcmode="lin" valueType="num">
                                      <p:cBhvr>
                                        <p:cTn id="128" dur="1000" fill="hold"/>
                                        <p:tgtEl>
                                          <p:spTgt spid="208"/>
                                        </p:tgtEl>
                                        <p:attrNameLst>
                                          <p:attrName>ppt_x</p:attrName>
                                        </p:attrNameLst>
                                      </p:cBhvr>
                                      <p:tavLst>
                                        <p:tav tm="0">
                                          <p:val>
                                            <p:strVal val="#ppt_x"/>
                                          </p:val>
                                        </p:tav>
                                        <p:tav tm="100000">
                                          <p:val>
                                            <p:strVal val="#ppt_x"/>
                                          </p:val>
                                        </p:tav>
                                      </p:tavLst>
                                    </p:anim>
                                    <p:anim calcmode="lin" valueType="num">
                                      <p:cBhvr>
                                        <p:cTn id="129" dur="1000" fill="hold"/>
                                        <p:tgtEl>
                                          <p:spTgt spid="208"/>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227"/>
                                        </p:tgtEl>
                                        <p:attrNameLst>
                                          <p:attrName>style.visibility</p:attrName>
                                        </p:attrNameLst>
                                      </p:cBhvr>
                                      <p:to>
                                        <p:strVal val="visible"/>
                                      </p:to>
                                    </p:set>
                                    <p:animEffect transition="in" filter="fade">
                                      <p:cBhvr>
                                        <p:cTn id="132" dur="1000"/>
                                        <p:tgtEl>
                                          <p:spTgt spid="227"/>
                                        </p:tgtEl>
                                      </p:cBhvr>
                                    </p:animEffect>
                                    <p:anim calcmode="lin" valueType="num">
                                      <p:cBhvr>
                                        <p:cTn id="133" dur="1000" fill="hold"/>
                                        <p:tgtEl>
                                          <p:spTgt spid="227"/>
                                        </p:tgtEl>
                                        <p:attrNameLst>
                                          <p:attrName>ppt_x</p:attrName>
                                        </p:attrNameLst>
                                      </p:cBhvr>
                                      <p:tavLst>
                                        <p:tav tm="0">
                                          <p:val>
                                            <p:strVal val="#ppt_x"/>
                                          </p:val>
                                        </p:tav>
                                        <p:tav tm="100000">
                                          <p:val>
                                            <p:strVal val="#ppt_x"/>
                                          </p:val>
                                        </p:tav>
                                      </p:tavLst>
                                    </p:anim>
                                    <p:anim calcmode="lin" valueType="num">
                                      <p:cBhvr>
                                        <p:cTn id="134" dur="1000" fill="hold"/>
                                        <p:tgtEl>
                                          <p:spTgt spid="227"/>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246"/>
                                        </p:tgtEl>
                                        <p:attrNameLst>
                                          <p:attrName>style.visibility</p:attrName>
                                        </p:attrNameLst>
                                      </p:cBhvr>
                                      <p:to>
                                        <p:strVal val="visible"/>
                                      </p:to>
                                    </p:set>
                                    <p:animEffect transition="in" filter="fade">
                                      <p:cBhvr>
                                        <p:cTn id="137" dur="1000"/>
                                        <p:tgtEl>
                                          <p:spTgt spid="246"/>
                                        </p:tgtEl>
                                      </p:cBhvr>
                                    </p:animEffect>
                                    <p:anim calcmode="lin" valueType="num">
                                      <p:cBhvr>
                                        <p:cTn id="138" dur="1000" fill="hold"/>
                                        <p:tgtEl>
                                          <p:spTgt spid="246"/>
                                        </p:tgtEl>
                                        <p:attrNameLst>
                                          <p:attrName>ppt_x</p:attrName>
                                        </p:attrNameLst>
                                      </p:cBhvr>
                                      <p:tavLst>
                                        <p:tav tm="0">
                                          <p:val>
                                            <p:strVal val="#ppt_x"/>
                                          </p:val>
                                        </p:tav>
                                        <p:tav tm="100000">
                                          <p:val>
                                            <p:strVal val="#ppt_x"/>
                                          </p:val>
                                        </p:tav>
                                      </p:tavLst>
                                    </p:anim>
                                    <p:anim calcmode="lin" valueType="num">
                                      <p:cBhvr>
                                        <p:cTn id="139" dur="1000" fill="hold"/>
                                        <p:tgtEl>
                                          <p:spTgt spid="24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248"/>
                                        </p:tgtEl>
                                        <p:attrNameLst>
                                          <p:attrName>style.visibility</p:attrName>
                                        </p:attrNameLst>
                                      </p:cBhvr>
                                      <p:to>
                                        <p:strVal val="visible"/>
                                      </p:to>
                                    </p:set>
                                    <p:animEffect transition="in" filter="fade">
                                      <p:cBhvr>
                                        <p:cTn id="142" dur="1000"/>
                                        <p:tgtEl>
                                          <p:spTgt spid="248"/>
                                        </p:tgtEl>
                                      </p:cBhvr>
                                    </p:animEffect>
                                    <p:anim calcmode="lin" valueType="num">
                                      <p:cBhvr>
                                        <p:cTn id="143" dur="1000" fill="hold"/>
                                        <p:tgtEl>
                                          <p:spTgt spid="248"/>
                                        </p:tgtEl>
                                        <p:attrNameLst>
                                          <p:attrName>ppt_x</p:attrName>
                                        </p:attrNameLst>
                                      </p:cBhvr>
                                      <p:tavLst>
                                        <p:tav tm="0">
                                          <p:val>
                                            <p:strVal val="#ppt_x"/>
                                          </p:val>
                                        </p:tav>
                                        <p:tav tm="100000">
                                          <p:val>
                                            <p:strVal val="#ppt_x"/>
                                          </p:val>
                                        </p:tav>
                                      </p:tavLst>
                                    </p:anim>
                                    <p:anim calcmode="lin" valueType="num">
                                      <p:cBhvr>
                                        <p:cTn id="144" dur="1000" fill="hold"/>
                                        <p:tgtEl>
                                          <p:spTgt spid="248"/>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249"/>
                                        </p:tgtEl>
                                        <p:attrNameLst>
                                          <p:attrName>style.visibility</p:attrName>
                                        </p:attrNameLst>
                                      </p:cBhvr>
                                      <p:to>
                                        <p:strVal val="visible"/>
                                      </p:to>
                                    </p:set>
                                    <p:animEffect transition="in" filter="fade">
                                      <p:cBhvr>
                                        <p:cTn id="147" dur="1000"/>
                                        <p:tgtEl>
                                          <p:spTgt spid="249"/>
                                        </p:tgtEl>
                                      </p:cBhvr>
                                    </p:animEffect>
                                    <p:anim calcmode="lin" valueType="num">
                                      <p:cBhvr>
                                        <p:cTn id="148" dur="1000" fill="hold"/>
                                        <p:tgtEl>
                                          <p:spTgt spid="249"/>
                                        </p:tgtEl>
                                        <p:attrNameLst>
                                          <p:attrName>ppt_x</p:attrName>
                                        </p:attrNameLst>
                                      </p:cBhvr>
                                      <p:tavLst>
                                        <p:tav tm="0">
                                          <p:val>
                                            <p:strVal val="#ppt_x"/>
                                          </p:val>
                                        </p:tav>
                                        <p:tav tm="100000">
                                          <p:val>
                                            <p:strVal val="#ppt_x"/>
                                          </p:val>
                                        </p:tav>
                                      </p:tavLst>
                                    </p:anim>
                                    <p:anim calcmode="lin" valueType="num">
                                      <p:cBhvr>
                                        <p:cTn id="149" dur="1000" fill="hold"/>
                                        <p:tgtEl>
                                          <p:spTgt spid="24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250"/>
                                        </p:tgtEl>
                                        <p:attrNameLst>
                                          <p:attrName>style.visibility</p:attrName>
                                        </p:attrNameLst>
                                      </p:cBhvr>
                                      <p:to>
                                        <p:strVal val="visible"/>
                                      </p:to>
                                    </p:set>
                                    <p:animEffect transition="in" filter="fade">
                                      <p:cBhvr>
                                        <p:cTn id="152" dur="1000"/>
                                        <p:tgtEl>
                                          <p:spTgt spid="250"/>
                                        </p:tgtEl>
                                      </p:cBhvr>
                                    </p:animEffect>
                                    <p:anim calcmode="lin" valueType="num">
                                      <p:cBhvr>
                                        <p:cTn id="153" dur="1000" fill="hold"/>
                                        <p:tgtEl>
                                          <p:spTgt spid="250"/>
                                        </p:tgtEl>
                                        <p:attrNameLst>
                                          <p:attrName>ppt_x</p:attrName>
                                        </p:attrNameLst>
                                      </p:cBhvr>
                                      <p:tavLst>
                                        <p:tav tm="0">
                                          <p:val>
                                            <p:strVal val="#ppt_x"/>
                                          </p:val>
                                        </p:tav>
                                        <p:tav tm="100000">
                                          <p:val>
                                            <p:strVal val="#ppt_x"/>
                                          </p:val>
                                        </p:tav>
                                      </p:tavLst>
                                    </p:anim>
                                    <p:anim calcmode="lin" valueType="num">
                                      <p:cBhvr>
                                        <p:cTn id="154" dur="1000" fill="hold"/>
                                        <p:tgtEl>
                                          <p:spTgt spid="2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251"/>
                                        </p:tgtEl>
                                        <p:attrNameLst>
                                          <p:attrName>style.visibility</p:attrName>
                                        </p:attrNameLst>
                                      </p:cBhvr>
                                      <p:to>
                                        <p:strVal val="visible"/>
                                      </p:to>
                                    </p:set>
                                    <p:animEffect transition="in" filter="fade">
                                      <p:cBhvr>
                                        <p:cTn id="157" dur="1000"/>
                                        <p:tgtEl>
                                          <p:spTgt spid="251"/>
                                        </p:tgtEl>
                                      </p:cBhvr>
                                    </p:animEffect>
                                    <p:anim calcmode="lin" valueType="num">
                                      <p:cBhvr>
                                        <p:cTn id="158" dur="1000" fill="hold"/>
                                        <p:tgtEl>
                                          <p:spTgt spid="251"/>
                                        </p:tgtEl>
                                        <p:attrNameLst>
                                          <p:attrName>ppt_x</p:attrName>
                                        </p:attrNameLst>
                                      </p:cBhvr>
                                      <p:tavLst>
                                        <p:tav tm="0">
                                          <p:val>
                                            <p:strVal val="#ppt_x"/>
                                          </p:val>
                                        </p:tav>
                                        <p:tav tm="100000">
                                          <p:val>
                                            <p:strVal val="#ppt_x"/>
                                          </p:val>
                                        </p:tav>
                                      </p:tavLst>
                                    </p:anim>
                                    <p:anim calcmode="lin" valueType="num">
                                      <p:cBhvr>
                                        <p:cTn id="159" dur="1000" fill="hold"/>
                                        <p:tgtEl>
                                          <p:spTgt spid="251"/>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252"/>
                                        </p:tgtEl>
                                        <p:attrNameLst>
                                          <p:attrName>style.visibility</p:attrName>
                                        </p:attrNameLst>
                                      </p:cBhvr>
                                      <p:to>
                                        <p:strVal val="visible"/>
                                      </p:to>
                                    </p:set>
                                    <p:animEffect transition="in" filter="fade">
                                      <p:cBhvr>
                                        <p:cTn id="162" dur="1000"/>
                                        <p:tgtEl>
                                          <p:spTgt spid="252"/>
                                        </p:tgtEl>
                                      </p:cBhvr>
                                    </p:animEffect>
                                    <p:anim calcmode="lin" valueType="num">
                                      <p:cBhvr>
                                        <p:cTn id="163" dur="1000" fill="hold"/>
                                        <p:tgtEl>
                                          <p:spTgt spid="252"/>
                                        </p:tgtEl>
                                        <p:attrNameLst>
                                          <p:attrName>ppt_x</p:attrName>
                                        </p:attrNameLst>
                                      </p:cBhvr>
                                      <p:tavLst>
                                        <p:tav tm="0">
                                          <p:val>
                                            <p:strVal val="#ppt_x"/>
                                          </p:val>
                                        </p:tav>
                                        <p:tav tm="100000">
                                          <p:val>
                                            <p:strVal val="#ppt_x"/>
                                          </p:val>
                                        </p:tav>
                                      </p:tavLst>
                                    </p:anim>
                                    <p:anim calcmode="lin" valueType="num">
                                      <p:cBhvr>
                                        <p:cTn id="164" dur="1000" fill="hold"/>
                                        <p:tgtEl>
                                          <p:spTgt spid="252"/>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253"/>
                                        </p:tgtEl>
                                        <p:attrNameLst>
                                          <p:attrName>style.visibility</p:attrName>
                                        </p:attrNameLst>
                                      </p:cBhvr>
                                      <p:to>
                                        <p:strVal val="visible"/>
                                      </p:to>
                                    </p:set>
                                    <p:animEffect transition="in" filter="fade">
                                      <p:cBhvr>
                                        <p:cTn id="167" dur="1000"/>
                                        <p:tgtEl>
                                          <p:spTgt spid="253"/>
                                        </p:tgtEl>
                                      </p:cBhvr>
                                    </p:animEffect>
                                    <p:anim calcmode="lin" valueType="num">
                                      <p:cBhvr>
                                        <p:cTn id="168" dur="1000" fill="hold"/>
                                        <p:tgtEl>
                                          <p:spTgt spid="253"/>
                                        </p:tgtEl>
                                        <p:attrNameLst>
                                          <p:attrName>ppt_x</p:attrName>
                                        </p:attrNameLst>
                                      </p:cBhvr>
                                      <p:tavLst>
                                        <p:tav tm="0">
                                          <p:val>
                                            <p:strVal val="#ppt_x"/>
                                          </p:val>
                                        </p:tav>
                                        <p:tav tm="100000">
                                          <p:val>
                                            <p:strVal val="#ppt_x"/>
                                          </p:val>
                                        </p:tav>
                                      </p:tavLst>
                                    </p:anim>
                                    <p:anim calcmode="lin" valueType="num">
                                      <p:cBhvr>
                                        <p:cTn id="169" dur="1000" fill="hold"/>
                                        <p:tgtEl>
                                          <p:spTgt spid="253"/>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254"/>
                                        </p:tgtEl>
                                        <p:attrNameLst>
                                          <p:attrName>style.visibility</p:attrName>
                                        </p:attrNameLst>
                                      </p:cBhvr>
                                      <p:to>
                                        <p:strVal val="visible"/>
                                      </p:to>
                                    </p:set>
                                    <p:animEffect transition="in" filter="fade">
                                      <p:cBhvr>
                                        <p:cTn id="172" dur="1000"/>
                                        <p:tgtEl>
                                          <p:spTgt spid="254"/>
                                        </p:tgtEl>
                                      </p:cBhvr>
                                    </p:animEffect>
                                    <p:anim calcmode="lin" valueType="num">
                                      <p:cBhvr>
                                        <p:cTn id="173" dur="1000" fill="hold"/>
                                        <p:tgtEl>
                                          <p:spTgt spid="254"/>
                                        </p:tgtEl>
                                        <p:attrNameLst>
                                          <p:attrName>ppt_x</p:attrName>
                                        </p:attrNameLst>
                                      </p:cBhvr>
                                      <p:tavLst>
                                        <p:tav tm="0">
                                          <p:val>
                                            <p:strVal val="#ppt_x"/>
                                          </p:val>
                                        </p:tav>
                                        <p:tav tm="100000">
                                          <p:val>
                                            <p:strVal val="#ppt_x"/>
                                          </p:val>
                                        </p:tav>
                                      </p:tavLst>
                                    </p:anim>
                                    <p:anim calcmode="lin" valueType="num">
                                      <p:cBhvr>
                                        <p:cTn id="174" dur="1000" fill="hold"/>
                                        <p:tgtEl>
                                          <p:spTgt spid="254"/>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42" presetClass="entr" presetSubtype="0" fill="hold" grpId="0" nodeType="clickEffect">
                                  <p:stCondLst>
                                    <p:cond delay="0"/>
                                  </p:stCondLst>
                                  <p:childTnLst>
                                    <p:set>
                                      <p:cBhvr>
                                        <p:cTn id="178" dur="1" fill="hold">
                                          <p:stCondLst>
                                            <p:cond delay="0"/>
                                          </p:stCondLst>
                                        </p:cTn>
                                        <p:tgtEl>
                                          <p:spTgt spid="22"/>
                                        </p:tgtEl>
                                        <p:attrNameLst>
                                          <p:attrName>style.visibility</p:attrName>
                                        </p:attrNameLst>
                                      </p:cBhvr>
                                      <p:to>
                                        <p:strVal val="visible"/>
                                      </p:to>
                                    </p:set>
                                    <p:animEffect transition="in" filter="fade">
                                      <p:cBhvr>
                                        <p:cTn id="179" dur="1000"/>
                                        <p:tgtEl>
                                          <p:spTgt spid="22"/>
                                        </p:tgtEl>
                                      </p:cBhvr>
                                    </p:animEffect>
                                    <p:anim calcmode="lin" valueType="num">
                                      <p:cBhvr>
                                        <p:cTn id="180" dur="1000" fill="hold"/>
                                        <p:tgtEl>
                                          <p:spTgt spid="22"/>
                                        </p:tgtEl>
                                        <p:attrNameLst>
                                          <p:attrName>ppt_x</p:attrName>
                                        </p:attrNameLst>
                                      </p:cBhvr>
                                      <p:tavLst>
                                        <p:tav tm="0">
                                          <p:val>
                                            <p:strVal val="#ppt_x"/>
                                          </p:val>
                                        </p:tav>
                                        <p:tav tm="100000">
                                          <p:val>
                                            <p:strVal val="#ppt_x"/>
                                          </p:val>
                                        </p:tav>
                                      </p:tavLst>
                                    </p:anim>
                                    <p:anim calcmode="lin" valueType="num">
                                      <p:cBhvr>
                                        <p:cTn id="181" dur="1000" fill="hold"/>
                                        <p:tgtEl>
                                          <p:spTgt spid="22"/>
                                        </p:tgtEl>
                                        <p:attrNameLst>
                                          <p:attrName>ppt_y</p:attrName>
                                        </p:attrNameLst>
                                      </p:cBhvr>
                                      <p:tavLst>
                                        <p:tav tm="0">
                                          <p:val>
                                            <p:strVal val="#ppt_y+.1"/>
                                          </p:val>
                                        </p:tav>
                                        <p:tav tm="100000">
                                          <p:val>
                                            <p:strVal val="#ppt_y"/>
                                          </p:val>
                                        </p:tav>
                                      </p:tavLst>
                                    </p:anim>
                                  </p:childTnLst>
                                </p:cTn>
                              </p:par>
                              <p:par>
                                <p:cTn id="182" presetID="42" presetClass="entr" presetSubtype="0" fill="hold" nodeType="withEffect">
                                  <p:stCondLst>
                                    <p:cond delay="0"/>
                                  </p:stCondLst>
                                  <p:childTnLst>
                                    <p:set>
                                      <p:cBhvr>
                                        <p:cTn id="183" dur="1" fill="hold">
                                          <p:stCondLst>
                                            <p:cond delay="0"/>
                                          </p:stCondLst>
                                        </p:cTn>
                                        <p:tgtEl>
                                          <p:spTgt spid="30"/>
                                        </p:tgtEl>
                                        <p:attrNameLst>
                                          <p:attrName>style.visibility</p:attrName>
                                        </p:attrNameLst>
                                      </p:cBhvr>
                                      <p:to>
                                        <p:strVal val="visible"/>
                                      </p:to>
                                    </p:set>
                                    <p:animEffect transition="in" filter="fade">
                                      <p:cBhvr>
                                        <p:cTn id="184" dur="1000"/>
                                        <p:tgtEl>
                                          <p:spTgt spid="30"/>
                                        </p:tgtEl>
                                      </p:cBhvr>
                                    </p:animEffect>
                                    <p:anim calcmode="lin" valueType="num">
                                      <p:cBhvr>
                                        <p:cTn id="185" dur="1000" fill="hold"/>
                                        <p:tgtEl>
                                          <p:spTgt spid="30"/>
                                        </p:tgtEl>
                                        <p:attrNameLst>
                                          <p:attrName>ppt_x</p:attrName>
                                        </p:attrNameLst>
                                      </p:cBhvr>
                                      <p:tavLst>
                                        <p:tav tm="0">
                                          <p:val>
                                            <p:strVal val="#ppt_x"/>
                                          </p:val>
                                        </p:tav>
                                        <p:tav tm="100000">
                                          <p:val>
                                            <p:strVal val="#ppt_x"/>
                                          </p:val>
                                        </p:tav>
                                      </p:tavLst>
                                    </p:anim>
                                    <p:anim calcmode="lin" valueType="num">
                                      <p:cBhvr>
                                        <p:cTn id="186" dur="1000" fill="hold"/>
                                        <p:tgtEl>
                                          <p:spTgt spid="30"/>
                                        </p:tgtEl>
                                        <p:attrNameLst>
                                          <p:attrName>ppt_y</p:attrName>
                                        </p:attrNameLst>
                                      </p:cBhvr>
                                      <p:tavLst>
                                        <p:tav tm="0">
                                          <p:val>
                                            <p:strVal val="#ppt_y+.1"/>
                                          </p:val>
                                        </p:tav>
                                        <p:tav tm="100000">
                                          <p:val>
                                            <p:strVal val="#ppt_y"/>
                                          </p:val>
                                        </p:tav>
                                      </p:tavLst>
                                    </p:anim>
                                  </p:childTnLst>
                                </p:cTn>
                              </p:par>
                              <p:par>
                                <p:cTn id="187" presetID="42" presetClass="entr" presetSubtype="0" fill="hold" nodeType="withEffect">
                                  <p:stCondLst>
                                    <p:cond delay="0"/>
                                  </p:stCondLst>
                                  <p:childTnLst>
                                    <p:set>
                                      <p:cBhvr>
                                        <p:cTn id="188" dur="1" fill="hold">
                                          <p:stCondLst>
                                            <p:cond delay="0"/>
                                          </p:stCondLst>
                                        </p:cTn>
                                        <p:tgtEl>
                                          <p:spTgt spid="27"/>
                                        </p:tgtEl>
                                        <p:attrNameLst>
                                          <p:attrName>style.visibility</p:attrName>
                                        </p:attrNameLst>
                                      </p:cBhvr>
                                      <p:to>
                                        <p:strVal val="visible"/>
                                      </p:to>
                                    </p:set>
                                    <p:animEffect transition="in" filter="fade">
                                      <p:cBhvr>
                                        <p:cTn id="189" dur="1000"/>
                                        <p:tgtEl>
                                          <p:spTgt spid="27"/>
                                        </p:tgtEl>
                                      </p:cBhvr>
                                    </p:animEffect>
                                    <p:anim calcmode="lin" valueType="num">
                                      <p:cBhvr>
                                        <p:cTn id="190" dur="1000" fill="hold"/>
                                        <p:tgtEl>
                                          <p:spTgt spid="27"/>
                                        </p:tgtEl>
                                        <p:attrNameLst>
                                          <p:attrName>ppt_x</p:attrName>
                                        </p:attrNameLst>
                                      </p:cBhvr>
                                      <p:tavLst>
                                        <p:tav tm="0">
                                          <p:val>
                                            <p:strVal val="#ppt_x"/>
                                          </p:val>
                                        </p:tav>
                                        <p:tav tm="100000">
                                          <p:val>
                                            <p:strVal val="#ppt_x"/>
                                          </p:val>
                                        </p:tav>
                                      </p:tavLst>
                                    </p:anim>
                                    <p:anim calcmode="lin" valueType="num">
                                      <p:cBhvr>
                                        <p:cTn id="191" dur="1000" fill="hold"/>
                                        <p:tgtEl>
                                          <p:spTgt spid="27"/>
                                        </p:tgtEl>
                                        <p:attrNameLst>
                                          <p:attrName>ppt_y</p:attrName>
                                        </p:attrNameLst>
                                      </p:cBhvr>
                                      <p:tavLst>
                                        <p:tav tm="0">
                                          <p:val>
                                            <p:strVal val="#ppt_y+.1"/>
                                          </p:val>
                                        </p:tav>
                                        <p:tav tm="100000">
                                          <p:val>
                                            <p:strVal val="#ppt_y"/>
                                          </p:val>
                                        </p:tav>
                                      </p:tavLst>
                                    </p:anim>
                                  </p:childTnLst>
                                </p:cTn>
                              </p:par>
                              <p:par>
                                <p:cTn id="192" presetID="42" presetClass="entr" presetSubtype="0" fill="hold" nodeType="withEffect">
                                  <p:stCondLst>
                                    <p:cond delay="0"/>
                                  </p:stCondLst>
                                  <p:childTnLst>
                                    <p:set>
                                      <p:cBhvr>
                                        <p:cTn id="193" dur="1" fill="hold">
                                          <p:stCondLst>
                                            <p:cond delay="0"/>
                                          </p:stCondLst>
                                        </p:cTn>
                                        <p:tgtEl>
                                          <p:spTgt spid="24"/>
                                        </p:tgtEl>
                                        <p:attrNameLst>
                                          <p:attrName>style.visibility</p:attrName>
                                        </p:attrNameLst>
                                      </p:cBhvr>
                                      <p:to>
                                        <p:strVal val="visible"/>
                                      </p:to>
                                    </p:set>
                                    <p:animEffect transition="in" filter="fade">
                                      <p:cBhvr>
                                        <p:cTn id="194" dur="1000"/>
                                        <p:tgtEl>
                                          <p:spTgt spid="24"/>
                                        </p:tgtEl>
                                      </p:cBhvr>
                                    </p:animEffect>
                                    <p:anim calcmode="lin" valueType="num">
                                      <p:cBhvr>
                                        <p:cTn id="195" dur="1000" fill="hold"/>
                                        <p:tgtEl>
                                          <p:spTgt spid="24"/>
                                        </p:tgtEl>
                                        <p:attrNameLst>
                                          <p:attrName>ppt_x</p:attrName>
                                        </p:attrNameLst>
                                      </p:cBhvr>
                                      <p:tavLst>
                                        <p:tav tm="0">
                                          <p:val>
                                            <p:strVal val="#ppt_x"/>
                                          </p:val>
                                        </p:tav>
                                        <p:tav tm="100000">
                                          <p:val>
                                            <p:strVal val="#ppt_x"/>
                                          </p:val>
                                        </p:tav>
                                      </p:tavLst>
                                    </p:anim>
                                    <p:anim calcmode="lin" valueType="num">
                                      <p:cBhvr>
                                        <p:cTn id="196" dur="1000" fill="hold"/>
                                        <p:tgtEl>
                                          <p:spTgt spid="24"/>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141"/>
                                        </p:tgtEl>
                                        <p:attrNameLst>
                                          <p:attrName>style.visibility</p:attrName>
                                        </p:attrNameLst>
                                      </p:cBhvr>
                                      <p:to>
                                        <p:strVal val="visible"/>
                                      </p:to>
                                    </p:set>
                                    <p:animEffect transition="in" filter="fade">
                                      <p:cBhvr>
                                        <p:cTn id="199" dur="1000"/>
                                        <p:tgtEl>
                                          <p:spTgt spid="141"/>
                                        </p:tgtEl>
                                      </p:cBhvr>
                                    </p:animEffect>
                                    <p:anim calcmode="lin" valueType="num">
                                      <p:cBhvr>
                                        <p:cTn id="200" dur="1000" fill="hold"/>
                                        <p:tgtEl>
                                          <p:spTgt spid="141"/>
                                        </p:tgtEl>
                                        <p:attrNameLst>
                                          <p:attrName>ppt_x</p:attrName>
                                        </p:attrNameLst>
                                      </p:cBhvr>
                                      <p:tavLst>
                                        <p:tav tm="0">
                                          <p:val>
                                            <p:strVal val="#ppt_x"/>
                                          </p:val>
                                        </p:tav>
                                        <p:tav tm="100000">
                                          <p:val>
                                            <p:strVal val="#ppt_x"/>
                                          </p:val>
                                        </p:tav>
                                      </p:tavLst>
                                    </p:anim>
                                    <p:anim calcmode="lin" valueType="num">
                                      <p:cBhvr>
                                        <p:cTn id="201" dur="1000" fill="hold"/>
                                        <p:tgtEl>
                                          <p:spTgt spid="141"/>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142"/>
                                        </p:tgtEl>
                                        <p:attrNameLst>
                                          <p:attrName>style.visibility</p:attrName>
                                        </p:attrNameLst>
                                      </p:cBhvr>
                                      <p:to>
                                        <p:strVal val="visible"/>
                                      </p:to>
                                    </p:set>
                                    <p:animEffect transition="in" filter="fade">
                                      <p:cBhvr>
                                        <p:cTn id="204" dur="1000"/>
                                        <p:tgtEl>
                                          <p:spTgt spid="142"/>
                                        </p:tgtEl>
                                      </p:cBhvr>
                                    </p:animEffect>
                                    <p:anim calcmode="lin" valueType="num">
                                      <p:cBhvr>
                                        <p:cTn id="205" dur="1000" fill="hold"/>
                                        <p:tgtEl>
                                          <p:spTgt spid="142"/>
                                        </p:tgtEl>
                                        <p:attrNameLst>
                                          <p:attrName>ppt_x</p:attrName>
                                        </p:attrNameLst>
                                      </p:cBhvr>
                                      <p:tavLst>
                                        <p:tav tm="0">
                                          <p:val>
                                            <p:strVal val="#ppt_x"/>
                                          </p:val>
                                        </p:tav>
                                        <p:tav tm="100000">
                                          <p:val>
                                            <p:strVal val="#ppt_x"/>
                                          </p:val>
                                        </p:tav>
                                      </p:tavLst>
                                    </p:anim>
                                    <p:anim calcmode="lin" valueType="num">
                                      <p:cBhvr>
                                        <p:cTn id="206" dur="1000" fill="hold"/>
                                        <p:tgtEl>
                                          <p:spTgt spid="142"/>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149"/>
                                        </p:tgtEl>
                                        <p:attrNameLst>
                                          <p:attrName>style.visibility</p:attrName>
                                        </p:attrNameLst>
                                      </p:cBhvr>
                                      <p:to>
                                        <p:strVal val="visible"/>
                                      </p:to>
                                    </p:set>
                                    <p:animEffect transition="in" filter="fade">
                                      <p:cBhvr>
                                        <p:cTn id="209" dur="1000"/>
                                        <p:tgtEl>
                                          <p:spTgt spid="149"/>
                                        </p:tgtEl>
                                      </p:cBhvr>
                                    </p:animEffect>
                                    <p:anim calcmode="lin" valueType="num">
                                      <p:cBhvr>
                                        <p:cTn id="210" dur="1000" fill="hold"/>
                                        <p:tgtEl>
                                          <p:spTgt spid="149"/>
                                        </p:tgtEl>
                                        <p:attrNameLst>
                                          <p:attrName>ppt_x</p:attrName>
                                        </p:attrNameLst>
                                      </p:cBhvr>
                                      <p:tavLst>
                                        <p:tav tm="0">
                                          <p:val>
                                            <p:strVal val="#ppt_x"/>
                                          </p:val>
                                        </p:tav>
                                        <p:tav tm="100000">
                                          <p:val>
                                            <p:strVal val="#ppt_x"/>
                                          </p:val>
                                        </p:tav>
                                      </p:tavLst>
                                    </p:anim>
                                    <p:anim calcmode="lin" valueType="num">
                                      <p:cBhvr>
                                        <p:cTn id="211" dur="1000" fill="hold"/>
                                        <p:tgtEl>
                                          <p:spTgt spid="149"/>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48"/>
                                        </p:tgtEl>
                                        <p:attrNameLst>
                                          <p:attrName>style.visibility</p:attrName>
                                        </p:attrNameLst>
                                      </p:cBhvr>
                                      <p:to>
                                        <p:strVal val="visible"/>
                                      </p:to>
                                    </p:set>
                                    <p:animEffect transition="in" filter="fade">
                                      <p:cBhvr>
                                        <p:cTn id="214" dur="1000"/>
                                        <p:tgtEl>
                                          <p:spTgt spid="148"/>
                                        </p:tgtEl>
                                      </p:cBhvr>
                                    </p:animEffect>
                                    <p:anim calcmode="lin" valueType="num">
                                      <p:cBhvr>
                                        <p:cTn id="215" dur="1000" fill="hold"/>
                                        <p:tgtEl>
                                          <p:spTgt spid="148"/>
                                        </p:tgtEl>
                                        <p:attrNameLst>
                                          <p:attrName>ppt_x</p:attrName>
                                        </p:attrNameLst>
                                      </p:cBhvr>
                                      <p:tavLst>
                                        <p:tav tm="0">
                                          <p:val>
                                            <p:strVal val="#ppt_x"/>
                                          </p:val>
                                        </p:tav>
                                        <p:tav tm="100000">
                                          <p:val>
                                            <p:strVal val="#ppt_x"/>
                                          </p:val>
                                        </p:tav>
                                      </p:tavLst>
                                    </p:anim>
                                    <p:anim calcmode="lin" valueType="num">
                                      <p:cBhvr>
                                        <p:cTn id="216" dur="1000" fill="hold"/>
                                        <p:tgtEl>
                                          <p:spTgt spid="148"/>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147"/>
                                        </p:tgtEl>
                                        <p:attrNameLst>
                                          <p:attrName>style.visibility</p:attrName>
                                        </p:attrNameLst>
                                      </p:cBhvr>
                                      <p:to>
                                        <p:strVal val="visible"/>
                                      </p:to>
                                    </p:set>
                                    <p:animEffect transition="in" filter="fade">
                                      <p:cBhvr>
                                        <p:cTn id="219" dur="1000"/>
                                        <p:tgtEl>
                                          <p:spTgt spid="147"/>
                                        </p:tgtEl>
                                      </p:cBhvr>
                                    </p:animEffect>
                                    <p:anim calcmode="lin" valueType="num">
                                      <p:cBhvr>
                                        <p:cTn id="220" dur="1000" fill="hold"/>
                                        <p:tgtEl>
                                          <p:spTgt spid="147"/>
                                        </p:tgtEl>
                                        <p:attrNameLst>
                                          <p:attrName>ppt_x</p:attrName>
                                        </p:attrNameLst>
                                      </p:cBhvr>
                                      <p:tavLst>
                                        <p:tav tm="0">
                                          <p:val>
                                            <p:strVal val="#ppt_x"/>
                                          </p:val>
                                        </p:tav>
                                        <p:tav tm="100000">
                                          <p:val>
                                            <p:strVal val="#ppt_x"/>
                                          </p:val>
                                        </p:tav>
                                      </p:tavLst>
                                    </p:anim>
                                    <p:anim calcmode="lin" valueType="num">
                                      <p:cBhvr>
                                        <p:cTn id="221" dur="1000" fill="hold"/>
                                        <p:tgtEl>
                                          <p:spTgt spid="147"/>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255"/>
                                        </p:tgtEl>
                                        <p:attrNameLst>
                                          <p:attrName>style.visibility</p:attrName>
                                        </p:attrNameLst>
                                      </p:cBhvr>
                                      <p:to>
                                        <p:strVal val="visible"/>
                                      </p:to>
                                    </p:set>
                                    <p:animEffect transition="in" filter="fade">
                                      <p:cBhvr>
                                        <p:cTn id="224" dur="1000"/>
                                        <p:tgtEl>
                                          <p:spTgt spid="255"/>
                                        </p:tgtEl>
                                      </p:cBhvr>
                                    </p:animEffect>
                                    <p:anim calcmode="lin" valueType="num">
                                      <p:cBhvr>
                                        <p:cTn id="225" dur="1000" fill="hold"/>
                                        <p:tgtEl>
                                          <p:spTgt spid="255"/>
                                        </p:tgtEl>
                                        <p:attrNameLst>
                                          <p:attrName>ppt_x</p:attrName>
                                        </p:attrNameLst>
                                      </p:cBhvr>
                                      <p:tavLst>
                                        <p:tav tm="0">
                                          <p:val>
                                            <p:strVal val="#ppt_x"/>
                                          </p:val>
                                        </p:tav>
                                        <p:tav tm="100000">
                                          <p:val>
                                            <p:strVal val="#ppt_x"/>
                                          </p:val>
                                        </p:tav>
                                      </p:tavLst>
                                    </p:anim>
                                    <p:anim calcmode="lin" valueType="num">
                                      <p:cBhvr>
                                        <p:cTn id="226" dur="1000" fill="hold"/>
                                        <p:tgtEl>
                                          <p:spTgt spid="255"/>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256"/>
                                        </p:tgtEl>
                                        <p:attrNameLst>
                                          <p:attrName>style.visibility</p:attrName>
                                        </p:attrNameLst>
                                      </p:cBhvr>
                                      <p:to>
                                        <p:strVal val="visible"/>
                                      </p:to>
                                    </p:set>
                                    <p:animEffect transition="in" filter="fade">
                                      <p:cBhvr>
                                        <p:cTn id="229" dur="1000"/>
                                        <p:tgtEl>
                                          <p:spTgt spid="256"/>
                                        </p:tgtEl>
                                      </p:cBhvr>
                                    </p:animEffect>
                                    <p:anim calcmode="lin" valueType="num">
                                      <p:cBhvr>
                                        <p:cTn id="230" dur="1000" fill="hold"/>
                                        <p:tgtEl>
                                          <p:spTgt spid="256"/>
                                        </p:tgtEl>
                                        <p:attrNameLst>
                                          <p:attrName>ppt_x</p:attrName>
                                        </p:attrNameLst>
                                      </p:cBhvr>
                                      <p:tavLst>
                                        <p:tav tm="0">
                                          <p:val>
                                            <p:strVal val="#ppt_x"/>
                                          </p:val>
                                        </p:tav>
                                        <p:tav tm="100000">
                                          <p:val>
                                            <p:strVal val="#ppt_x"/>
                                          </p:val>
                                        </p:tav>
                                      </p:tavLst>
                                    </p:anim>
                                    <p:anim calcmode="lin" valueType="num">
                                      <p:cBhvr>
                                        <p:cTn id="231" dur="1000" fill="hold"/>
                                        <p:tgtEl>
                                          <p:spTgt spid="256"/>
                                        </p:tgtEl>
                                        <p:attrNameLst>
                                          <p:attrName>ppt_y</p:attrName>
                                        </p:attrNameLst>
                                      </p:cBhvr>
                                      <p:tavLst>
                                        <p:tav tm="0">
                                          <p:val>
                                            <p:strVal val="#ppt_y+.1"/>
                                          </p:val>
                                        </p:tav>
                                        <p:tav tm="100000">
                                          <p:val>
                                            <p:strVal val="#ppt_y"/>
                                          </p:val>
                                        </p:tav>
                                      </p:tavLst>
                                    </p:anim>
                                  </p:childTnLst>
                                </p:cTn>
                              </p:par>
                              <p:par>
                                <p:cTn id="232" presetID="42" presetClass="entr" presetSubtype="0" fill="hold" nodeType="withEffect">
                                  <p:stCondLst>
                                    <p:cond delay="0"/>
                                  </p:stCondLst>
                                  <p:childTnLst>
                                    <p:set>
                                      <p:cBhvr>
                                        <p:cTn id="233" dur="1" fill="hold">
                                          <p:stCondLst>
                                            <p:cond delay="0"/>
                                          </p:stCondLst>
                                        </p:cTn>
                                        <p:tgtEl>
                                          <p:spTgt spid="32"/>
                                        </p:tgtEl>
                                        <p:attrNameLst>
                                          <p:attrName>style.visibility</p:attrName>
                                        </p:attrNameLst>
                                      </p:cBhvr>
                                      <p:to>
                                        <p:strVal val="visible"/>
                                      </p:to>
                                    </p:set>
                                    <p:animEffect transition="in" filter="fade">
                                      <p:cBhvr>
                                        <p:cTn id="234" dur="1000"/>
                                        <p:tgtEl>
                                          <p:spTgt spid="32"/>
                                        </p:tgtEl>
                                      </p:cBhvr>
                                    </p:animEffect>
                                    <p:anim calcmode="lin" valueType="num">
                                      <p:cBhvr>
                                        <p:cTn id="235" dur="1000" fill="hold"/>
                                        <p:tgtEl>
                                          <p:spTgt spid="32"/>
                                        </p:tgtEl>
                                        <p:attrNameLst>
                                          <p:attrName>ppt_x</p:attrName>
                                        </p:attrNameLst>
                                      </p:cBhvr>
                                      <p:tavLst>
                                        <p:tav tm="0">
                                          <p:val>
                                            <p:strVal val="#ppt_x"/>
                                          </p:val>
                                        </p:tav>
                                        <p:tav tm="100000">
                                          <p:val>
                                            <p:strVal val="#ppt_x"/>
                                          </p:val>
                                        </p:tav>
                                      </p:tavLst>
                                    </p:anim>
                                    <p:anim calcmode="lin" valueType="num">
                                      <p:cBhvr>
                                        <p:cTn id="236" dur="1000" fill="hold"/>
                                        <p:tgtEl>
                                          <p:spTgt spid="32"/>
                                        </p:tgtEl>
                                        <p:attrNameLst>
                                          <p:attrName>ppt_y</p:attrName>
                                        </p:attrNameLst>
                                      </p:cBhvr>
                                      <p:tavLst>
                                        <p:tav tm="0">
                                          <p:val>
                                            <p:strVal val="#ppt_y+.1"/>
                                          </p:val>
                                        </p:tav>
                                        <p:tav tm="100000">
                                          <p:val>
                                            <p:strVal val="#ppt_y"/>
                                          </p:val>
                                        </p:tav>
                                      </p:tavLst>
                                    </p:anim>
                                  </p:childTnLst>
                                </p:cTn>
                              </p:par>
                              <p:par>
                                <p:cTn id="237" presetID="42" presetClass="entr" presetSubtype="0" fill="hold" nodeType="withEffect">
                                  <p:stCondLst>
                                    <p:cond delay="0"/>
                                  </p:stCondLst>
                                  <p:childTnLst>
                                    <p:set>
                                      <p:cBhvr>
                                        <p:cTn id="238" dur="1" fill="hold">
                                          <p:stCondLst>
                                            <p:cond delay="0"/>
                                          </p:stCondLst>
                                        </p:cTn>
                                        <p:tgtEl>
                                          <p:spTgt spid="34"/>
                                        </p:tgtEl>
                                        <p:attrNameLst>
                                          <p:attrName>style.visibility</p:attrName>
                                        </p:attrNameLst>
                                      </p:cBhvr>
                                      <p:to>
                                        <p:strVal val="visible"/>
                                      </p:to>
                                    </p:set>
                                    <p:animEffect transition="in" filter="fade">
                                      <p:cBhvr>
                                        <p:cTn id="239" dur="1000"/>
                                        <p:tgtEl>
                                          <p:spTgt spid="34"/>
                                        </p:tgtEl>
                                      </p:cBhvr>
                                    </p:animEffect>
                                    <p:anim calcmode="lin" valueType="num">
                                      <p:cBhvr>
                                        <p:cTn id="240" dur="1000" fill="hold"/>
                                        <p:tgtEl>
                                          <p:spTgt spid="34"/>
                                        </p:tgtEl>
                                        <p:attrNameLst>
                                          <p:attrName>ppt_x</p:attrName>
                                        </p:attrNameLst>
                                      </p:cBhvr>
                                      <p:tavLst>
                                        <p:tav tm="0">
                                          <p:val>
                                            <p:strVal val="#ppt_x"/>
                                          </p:val>
                                        </p:tav>
                                        <p:tav tm="100000">
                                          <p:val>
                                            <p:strVal val="#ppt_x"/>
                                          </p:val>
                                        </p:tav>
                                      </p:tavLst>
                                    </p:anim>
                                    <p:anim calcmode="lin" valueType="num">
                                      <p:cBhvr>
                                        <p:cTn id="241" dur="1000" fill="hold"/>
                                        <p:tgtEl>
                                          <p:spTgt spid="34"/>
                                        </p:tgtEl>
                                        <p:attrNameLst>
                                          <p:attrName>ppt_y</p:attrName>
                                        </p:attrNameLst>
                                      </p:cBhvr>
                                      <p:tavLst>
                                        <p:tav tm="0">
                                          <p:val>
                                            <p:strVal val="#ppt_y+.1"/>
                                          </p:val>
                                        </p:tav>
                                        <p:tav tm="100000">
                                          <p:val>
                                            <p:strVal val="#ppt_y"/>
                                          </p:val>
                                        </p:tav>
                                      </p:tavLst>
                                    </p:anim>
                                  </p:childTnLst>
                                </p:cTn>
                              </p:par>
                              <p:par>
                                <p:cTn id="242" presetID="42" presetClass="entr" presetSubtype="0" fill="hold" nodeType="withEffect">
                                  <p:stCondLst>
                                    <p:cond delay="0"/>
                                  </p:stCondLst>
                                  <p:childTnLst>
                                    <p:set>
                                      <p:cBhvr>
                                        <p:cTn id="243" dur="1" fill="hold">
                                          <p:stCondLst>
                                            <p:cond delay="0"/>
                                          </p:stCondLst>
                                        </p:cTn>
                                        <p:tgtEl>
                                          <p:spTgt spid="36"/>
                                        </p:tgtEl>
                                        <p:attrNameLst>
                                          <p:attrName>style.visibility</p:attrName>
                                        </p:attrNameLst>
                                      </p:cBhvr>
                                      <p:to>
                                        <p:strVal val="visible"/>
                                      </p:to>
                                    </p:set>
                                    <p:animEffect transition="in" filter="fade">
                                      <p:cBhvr>
                                        <p:cTn id="244" dur="1000"/>
                                        <p:tgtEl>
                                          <p:spTgt spid="36"/>
                                        </p:tgtEl>
                                      </p:cBhvr>
                                    </p:animEffect>
                                    <p:anim calcmode="lin" valueType="num">
                                      <p:cBhvr>
                                        <p:cTn id="245" dur="1000" fill="hold"/>
                                        <p:tgtEl>
                                          <p:spTgt spid="36"/>
                                        </p:tgtEl>
                                        <p:attrNameLst>
                                          <p:attrName>ppt_x</p:attrName>
                                        </p:attrNameLst>
                                      </p:cBhvr>
                                      <p:tavLst>
                                        <p:tav tm="0">
                                          <p:val>
                                            <p:strVal val="#ppt_x"/>
                                          </p:val>
                                        </p:tav>
                                        <p:tav tm="100000">
                                          <p:val>
                                            <p:strVal val="#ppt_x"/>
                                          </p:val>
                                        </p:tav>
                                      </p:tavLst>
                                    </p:anim>
                                    <p:anim calcmode="lin" valueType="num">
                                      <p:cBhvr>
                                        <p:cTn id="246" dur="1000" fill="hold"/>
                                        <p:tgtEl>
                                          <p:spTgt spid="36"/>
                                        </p:tgtEl>
                                        <p:attrNameLst>
                                          <p:attrName>ppt_y</p:attrName>
                                        </p:attrNameLst>
                                      </p:cBhvr>
                                      <p:tavLst>
                                        <p:tav tm="0">
                                          <p:val>
                                            <p:strVal val="#ppt_y+.1"/>
                                          </p:val>
                                        </p:tav>
                                        <p:tav tm="100000">
                                          <p:val>
                                            <p:strVal val="#ppt_y"/>
                                          </p:val>
                                        </p:tav>
                                      </p:tavLst>
                                    </p:anim>
                                  </p:childTnLst>
                                </p:cTn>
                              </p:par>
                              <p:par>
                                <p:cTn id="247" presetID="42" presetClass="entr" presetSubtype="0" fill="hold" nodeType="withEffect">
                                  <p:stCondLst>
                                    <p:cond delay="0"/>
                                  </p:stCondLst>
                                  <p:childTnLst>
                                    <p:set>
                                      <p:cBhvr>
                                        <p:cTn id="248" dur="1" fill="hold">
                                          <p:stCondLst>
                                            <p:cond delay="0"/>
                                          </p:stCondLst>
                                        </p:cTn>
                                        <p:tgtEl>
                                          <p:spTgt spid="38"/>
                                        </p:tgtEl>
                                        <p:attrNameLst>
                                          <p:attrName>style.visibility</p:attrName>
                                        </p:attrNameLst>
                                      </p:cBhvr>
                                      <p:to>
                                        <p:strVal val="visible"/>
                                      </p:to>
                                    </p:set>
                                    <p:animEffect transition="in" filter="fade">
                                      <p:cBhvr>
                                        <p:cTn id="249" dur="1000"/>
                                        <p:tgtEl>
                                          <p:spTgt spid="38"/>
                                        </p:tgtEl>
                                      </p:cBhvr>
                                    </p:animEffect>
                                    <p:anim calcmode="lin" valueType="num">
                                      <p:cBhvr>
                                        <p:cTn id="250" dur="1000" fill="hold"/>
                                        <p:tgtEl>
                                          <p:spTgt spid="38"/>
                                        </p:tgtEl>
                                        <p:attrNameLst>
                                          <p:attrName>ppt_x</p:attrName>
                                        </p:attrNameLst>
                                      </p:cBhvr>
                                      <p:tavLst>
                                        <p:tav tm="0">
                                          <p:val>
                                            <p:strVal val="#ppt_x"/>
                                          </p:val>
                                        </p:tav>
                                        <p:tav tm="100000">
                                          <p:val>
                                            <p:strVal val="#ppt_x"/>
                                          </p:val>
                                        </p:tav>
                                      </p:tavLst>
                                    </p:anim>
                                    <p:anim calcmode="lin" valueType="num">
                                      <p:cBhvr>
                                        <p:cTn id="251" dur="1000" fill="hold"/>
                                        <p:tgtEl>
                                          <p:spTgt spid="38"/>
                                        </p:tgtEl>
                                        <p:attrNameLst>
                                          <p:attrName>ppt_y</p:attrName>
                                        </p:attrNameLst>
                                      </p:cBhvr>
                                      <p:tavLst>
                                        <p:tav tm="0">
                                          <p:val>
                                            <p:strVal val="#ppt_y+.1"/>
                                          </p:val>
                                        </p:tav>
                                        <p:tav tm="100000">
                                          <p:val>
                                            <p:strVal val="#ppt_y"/>
                                          </p:val>
                                        </p:tav>
                                      </p:tavLst>
                                    </p:anim>
                                  </p:childTnLst>
                                </p:cTn>
                              </p:par>
                              <p:par>
                                <p:cTn id="252" presetID="42" presetClass="entr" presetSubtype="0" fill="hold" nodeType="withEffect">
                                  <p:stCondLst>
                                    <p:cond delay="0"/>
                                  </p:stCondLst>
                                  <p:childTnLst>
                                    <p:set>
                                      <p:cBhvr>
                                        <p:cTn id="253" dur="1" fill="hold">
                                          <p:stCondLst>
                                            <p:cond delay="0"/>
                                          </p:stCondLst>
                                        </p:cTn>
                                        <p:tgtEl>
                                          <p:spTgt spid="42"/>
                                        </p:tgtEl>
                                        <p:attrNameLst>
                                          <p:attrName>style.visibility</p:attrName>
                                        </p:attrNameLst>
                                      </p:cBhvr>
                                      <p:to>
                                        <p:strVal val="visible"/>
                                      </p:to>
                                    </p:set>
                                    <p:animEffect transition="in" filter="fade">
                                      <p:cBhvr>
                                        <p:cTn id="254" dur="1000"/>
                                        <p:tgtEl>
                                          <p:spTgt spid="42"/>
                                        </p:tgtEl>
                                      </p:cBhvr>
                                    </p:animEffect>
                                    <p:anim calcmode="lin" valueType="num">
                                      <p:cBhvr>
                                        <p:cTn id="255" dur="1000" fill="hold"/>
                                        <p:tgtEl>
                                          <p:spTgt spid="42"/>
                                        </p:tgtEl>
                                        <p:attrNameLst>
                                          <p:attrName>ppt_x</p:attrName>
                                        </p:attrNameLst>
                                      </p:cBhvr>
                                      <p:tavLst>
                                        <p:tav tm="0">
                                          <p:val>
                                            <p:strVal val="#ppt_x"/>
                                          </p:val>
                                        </p:tav>
                                        <p:tav tm="100000">
                                          <p:val>
                                            <p:strVal val="#ppt_x"/>
                                          </p:val>
                                        </p:tav>
                                      </p:tavLst>
                                    </p:anim>
                                    <p:anim calcmode="lin" valueType="num">
                                      <p:cBhvr>
                                        <p:cTn id="25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4"/>
                                        </p:tgtEl>
                                        <p:attrNameLst>
                                          <p:attrName>style.visibility</p:attrName>
                                        </p:attrNameLst>
                                      </p:cBhvr>
                                      <p:to>
                                        <p:strVal val="visible"/>
                                      </p:to>
                                    </p:set>
                                    <p:animEffect transition="in" filter="fade">
                                      <p:cBhvr>
                                        <p:cTn id="261" dur="1000"/>
                                        <p:tgtEl>
                                          <p:spTgt spid="4"/>
                                        </p:tgtEl>
                                      </p:cBhvr>
                                    </p:animEffect>
                                    <p:anim calcmode="lin" valueType="num">
                                      <p:cBhvr>
                                        <p:cTn id="262" dur="1000" fill="hold"/>
                                        <p:tgtEl>
                                          <p:spTgt spid="4"/>
                                        </p:tgtEl>
                                        <p:attrNameLst>
                                          <p:attrName>ppt_x</p:attrName>
                                        </p:attrNameLst>
                                      </p:cBhvr>
                                      <p:tavLst>
                                        <p:tav tm="0">
                                          <p:val>
                                            <p:strVal val="#ppt_x"/>
                                          </p:val>
                                        </p:tav>
                                        <p:tav tm="100000">
                                          <p:val>
                                            <p:strVal val="#ppt_x"/>
                                          </p:val>
                                        </p:tav>
                                      </p:tavLst>
                                    </p:anim>
                                    <p:anim calcmode="lin" valueType="num">
                                      <p:cBhvr>
                                        <p:cTn id="26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21" presetClass="entr" presetSubtype="1" fill="hold" grpId="0" nodeType="clickEffect">
                                  <p:stCondLst>
                                    <p:cond delay="0"/>
                                  </p:stCondLst>
                                  <p:childTnLst>
                                    <p:set>
                                      <p:cBhvr>
                                        <p:cTn id="267" dur="1" fill="hold">
                                          <p:stCondLst>
                                            <p:cond delay="0"/>
                                          </p:stCondLst>
                                        </p:cTn>
                                        <p:tgtEl>
                                          <p:spTgt spid="7"/>
                                        </p:tgtEl>
                                        <p:attrNameLst>
                                          <p:attrName>style.visibility</p:attrName>
                                        </p:attrNameLst>
                                      </p:cBhvr>
                                      <p:to>
                                        <p:strVal val="visible"/>
                                      </p:to>
                                    </p:set>
                                    <p:animEffect transition="in" filter="wheel(1)">
                                      <p:cBhvr>
                                        <p:cTn id="268" dur="2000"/>
                                        <p:tgtEl>
                                          <p:spTgt spid="7"/>
                                        </p:tgtEl>
                                      </p:cBhvr>
                                    </p:animEffect>
                                  </p:childTnLst>
                                </p:cTn>
                              </p:par>
                            </p:childTnLst>
                          </p:cTn>
                        </p:par>
                      </p:childTnLst>
                    </p:cTn>
                  </p:par>
                  <p:par>
                    <p:cTn id="269" fill="hold">
                      <p:stCondLst>
                        <p:cond delay="indefinite"/>
                      </p:stCondLst>
                      <p:childTnLst>
                        <p:par>
                          <p:cTn id="270" fill="hold">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7"/>
                                        </p:tgtEl>
                                        <p:attrNameLst>
                                          <p:attrName>style.visibility</p:attrName>
                                        </p:attrNameLst>
                                      </p:cBhvr>
                                      <p:to>
                                        <p:strVal val="hidden"/>
                                      </p:to>
                                    </p:set>
                                  </p:childTnLst>
                                </p:cTn>
                              </p:par>
                              <p:par>
                                <p:cTn id="273" presetID="1" presetClass="exit" presetSubtype="0" fill="hold" grpId="1" nodeType="withEffect">
                                  <p:stCondLst>
                                    <p:cond delay="0"/>
                                  </p:stCondLst>
                                  <p:childTnLst>
                                    <p:set>
                                      <p:cBhvr>
                                        <p:cTn id="27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1" grpId="0" animBg="1"/>
      <p:bldP spid="142" grpId="0" animBg="1"/>
      <p:bldP spid="147" grpId="0" animBg="1"/>
      <p:bldP spid="148" grpId="0" animBg="1"/>
      <p:bldP spid="149" grpId="0" animBg="1"/>
      <p:bldP spid="91" grpId="0" animBg="1"/>
      <p:bldP spid="96" grpId="0" animBg="1"/>
      <p:bldP spid="89" grpId="0" animBg="1"/>
      <p:bldP spid="97" grpId="0" animBg="1"/>
      <p:bldP spid="100" grpId="0" animBg="1"/>
      <p:bldP spid="103" grpId="0" animBg="1"/>
      <p:bldP spid="105" grpId="0" animBg="1"/>
      <p:bldP spid="106" grpId="0" animBg="1"/>
      <p:bldP spid="107" grpId="0" animBg="1"/>
      <p:bldP spid="112" grpId="0"/>
      <p:bldP spid="161" grpId="0" animBg="1"/>
      <p:bldP spid="163" grpId="0" animBg="1"/>
      <p:bldP spid="168" grpId="0" animBg="1"/>
      <p:bldP spid="162" grpId="0"/>
      <p:bldP spid="164" grpId="0"/>
      <p:bldP spid="110" grpId="0"/>
      <p:bldP spid="109" grpId="0"/>
      <p:bldP spid="246"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4" grpId="0" animBg="1"/>
      <p:bldP spid="4" grpId="1" animBg="1"/>
      <p:bldP spid="7" grpId="0" animBg="1"/>
      <p:bldP spid="7"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normAutofit/>
          </a:bodyPr>
          <a:lstStyle/>
          <a:p>
            <a:r>
              <a:rPr lang="en-US" b="1" dirty="0"/>
              <a:t>Maximum Sustainable Throughput:</a:t>
            </a:r>
            <a:br>
              <a:rPr lang="en-US" b="1" dirty="0"/>
            </a:br>
            <a:r>
              <a:rPr lang="en-US" b="1" dirty="0"/>
              <a:t>SB-QPS vs. QPS-3</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EA369F7F-2863-4CB4-86D3-66CBBC2E3E95}"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15" name="Rectangle 14">
            <a:extLst>
              <a:ext uri="{FF2B5EF4-FFF2-40B4-BE49-F238E27FC236}">
                <a16:creationId xmlns:a16="http://schemas.microsoft.com/office/drawing/2014/main" id="{4F03AA4E-AE7F-4038-9B60-DDD80EF1185E}"/>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pic>
        <p:nvPicPr>
          <p:cNvPr id="10" name="Picture 9">
            <a:extLst>
              <a:ext uri="{FF2B5EF4-FFF2-40B4-BE49-F238E27FC236}">
                <a16:creationId xmlns:a16="http://schemas.microsoft.com/office/drawing/2014/main" id="{3BB504A7-D00B-4240-AF5C-D3AB5F02A7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3088803"/>
            <a:ext cx="9143999" cy="3144321"/>
          </a:xfrm>
          <a:prstGeom prst="rect">
            <a:avLst/>
          </a:prstGeom>
        </p:spPr>
      </p:pic>
      <p:cxnSp>
        <p:nvCxnSpPr>
          <p:cNvPr id="12" name="Straight Connector 11">
            <a:extLst>
              <a:ext uri="{FF2B5EF4-FFF2-40B4-BE49-F238E27FC236}">
                <a16:creationId xmlns:a16="http://schemas.microsoft.com/office/drawing/2014/main" id="{0D4AE9EF-AB4A-48D4-BDFB-263A3F391554}"/>
              </a:ext>
            </a:extLst>
          </p:cNvPr>
          <p:cNvCxnSpPr>
            <a:cxnSpLocks/>
          </p:cNvCxnSpPr>
          <p:nvPr/>
        </p:nvCxnSpPr>
        <p:spPr>
          <a:xfrm>
            <a:off x="2059913" y="3052591"/>
            <a:ext cx="0" cy="252460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422942-76F4-49F2-A7E8-27EAA841FAA6}"/>
              </a:ext>
            </a:extLst>
          </p:cNvPr>
          <p:cNvCxnSpPr/>
          <p:nvPr/>
        </p:nvCxnSpPr>
        <p:spPr>
          <a:xfrm>
            <a:off x="2242457" y="2823951"/>
            <a:ext cx="0" cy="275324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5B5A55-DE10-4FC5-9F3F-C18A1ED5F8BD}"/>
              </a:ext>
            </a:extLst>
          </p:cNvPr>
          <p:cNvSpPr txBox="1"/>
          <p:nvPr/>
        </p:nvSpPr>
        <p:spPr>
          <a:xfrm>
            <a:off x="1361482" y="2854526"/>
            <a:ext cx="772969" cy="369332"/>
          </a:xfrm>
          <a:prstGeom prst="rect">
            <a:avLst/>
          </a:prstGeom>
          <a:noFill/>
        </p:spPr>
        <p:txBody>
          <a:bodyPr wrap="none" rtlCol="0">
            <a:spAutoFit/>
          </a:bodyPr>
          <a:lstStyle/>
          <a:p>
            <a:r>
              <a:rPr lang="en-US" altLang="zh-CN" b="1" dirty="0">
                <a:solidFill>
                  <a:schemeClr val="accent6">
                    <a:lumMod val="75000"/>
                  </a:schemeClr>
                </a:solidFill>
              </a:rPr>
              <a:t>~0.80</a:t>
            </a:r>
            <a:endParaRPr lang="zh-CN" altLang="en-US" b="1" dirty="0">
              <a:solidFill>
                <a:schemeClr val="accent6">
                  <a:lumMod val="75000"/>
                </a:schemeClr>
              </a:solidFill>
            </a:endParaRPr>
          </a:p>
        </p:txBody>
      </p:sp>
      <p:sp>
        <p:nvSpPr>
          <p:cNvPr id="23" name="TextBox 22">
            <a:extLst>
              <a:ext uri="{FF2B5EF4-FFF2-40B4-BE49-F238E27FC236}">
                <a16:creationId xmlns:a16="http://schemas.microsoft.com/office/drawing/2014/main" id="{ACE58300-C381-4746-920D-2DF275C48059}"/>
              </a:ext>
            </a:extLst>
          </p:cNvPr>
          <p:cNvSpPr txBox="1"/>
          <p:nvPr/>
        </p:nvSpPr>
        <p:spPr>
          <a:xfrm>
            <a:off x="2204357" y="2669860"/>
            <a:ext cx="776175" cy="369332"/>
          </a:xfrm>
          <a:prstGeom prst="rect">
            <a:avLst/>
          </a:prstGeom>
          <a:noFill/>
        </p:spPr>
        <p:txBody>
          <a:bodyPr wrap="none" rtlCol="0">
            <a:spAutoFit/>
          </a:bodyPr>
          <a:lstStyle/>
          <a:p>
            <a:r>
              <a:rPr lang="en-US" altLang="zh-CN" b="1" dirty="0">
                <a:solidFill>
                  <a:srgbClr val="0000FF"/>
                </a:solidFill>
              </a:rPr>
              <a:t>~0.91</a:t>
            </a:r>
            <a:endParaRPr lang="zh-CN" altLang="en-US" b="1" dirty="0">
              <a:solidFill>
                <a:srgbClr val="0000FF"/>
              </a:solidFill>
            </a:endParaRPr>
          </a:p>
        </p:txBody>
      </p:sp>
      <p:grpSp>
        <p:nvGrpSpPr>
          <p:cNvPr id="16" name="Group 15">
            <a:extLst>
              <a:ext uri="{FF2B5EF4-FFF2-40B4-BE49-F238E27FC236}">
                <a16:creationId xmlns:a16="http://schemas.microsoft.com/office/drawing/2014/main" id="{BE40FB1A-DC5F-4F2D-B813-5D946BAA87DF}"/>
              </a:ext>
            </a:extLst>
          </p:cNvPr>
          <p:cNvGrpSpPr/>
          <p:nvPr/>
        </p:nvGrpSpPr>
        <p:grpSpPr>
          <a:xfrm>
            <a:off x="978437" y="2111939"/>
            <a:ext cx="1640540" cy="868134"/>
            <a:chOff x="978437" y="2078423"/>
            <a:chExt cx="1640540" cy="868134"/>
          </a:xfrm>
        </p:grpSpPr>
        <p:sp>
          <p:nvSpPr>
            <p:cNvPr id="21" name="Freeform 8">
              <a:extLst>
                <a:ext uri="{FF2B5EF4-FFF2-40B4-BE49-F238E27FC236}">
                  <a16:creationId xmlns:a16="http://schemas.microsoft.com/office/drawing/2014/main" id="{B9080EA3-8E7F-4EE2-8448-AE4ACEFA8EC8}"/>
                </a:ext>
              </a:extLst>
            </p:cNvPr>
            <p:cNvSpPr>
              <a:spLocks/>
            </p:cNvSpPr>
            <p:nvPr/>
          </p:nvSpPr>
          <p:spPr bwMode="gray">
            <a:xfrm>
              <a:off x="1161652" y="2078423"/>
              <a:ext cx="1457325" cy="868134"/>
            </a:xfrm>
            <a:custGeom>
              <a:avLst/>
              <a:gdLst>
                <a:gd name="T0" fmla="*/ 782 w 867"/>
                <a:gd name="T1" fmla="*/ 0 h 689"/>
                <a:gd name="T2" fmla="*/ 625 w 867"/>
                <a:gd name="T3" fmla="*/ 115 h 689"/>
                <a:gd name="T4" fmla="*/ 692 w 867"/>
                <a:gd name="T5" fmla="*/ 138 h 689"/>
                <a:gd name="T6" fmla="*/ 509 w 867"/>
                <a:gd name="T7" fmla="*/ 426 h 689"/>
                <a:gd name="T8" fmla="*/ 0 w 867"/>
                <a:gd name="T9" fmla="*/ 689 h 689"/>
                <a:gd name="T10" fmla="*/ 529 w 867"/>
                <a:gd name="T11" fmla="*/ 484 h 689"/>
                <a:gd name="T12" fmla="*/ 790 w 867"/>
                <a:gd name="T13" fmla="*/ 173 h 689"/>
                <a:gd name="T14" fmla="*/ 867 w 867"/>
                <a:gd name="T15" fmla="*/ 203 h 689"/>
                <a:gd name="T16" fmla="*/ 782 w 867"/>
                <a:gd name="T17"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689">
                  <a:moveTo>
                    <a:pt x="782" y="0"/>
                  </a:moveTo>
                  <a:lnTo>
                    <a:pt x="625" y="115"/>
                  </a:lnTo>
                  <a:lnTo>
                    <a:pt x="692" y="138"/>
                  </a:lnTo>
                  <a:cubicBezTo>
                    <a:pt x="657" y="248"/>
                    <a:pt x="579" y="368"/>
                    <a:pt x="509" y="426"/>
                  </a:cubicBezTo>
                  <a:cubicBezTo>
                    <a:pt x="438" y="486"/>
                    <a:pt x="241" y="606"/>
                    <a:pt x="0" y="689"/>
                  </a:cubicBezTo>
                  <a:cubicBezTo>
                    <a:pt x="201" y="632"/>
                    <a:pt x="395" y="577"/>
                    <a:pt x="529" y="484"/>
                  </a:cubicBezTo>
                  <a:cubicBezTo>
                    <a:pt x="662" y="390"/>
                    <a:pt x="735" y="290"/>
                    <a:pt x="790" y="173"/>
                  </a:cubicBezTo>
                  <a:lnTo>
                    <a:pt x="867" y="203"/>
                  </a:lnTo>
                  <a:cubicBezTo>
                    <a:pt x="811" y="82"/>
                    <a:pt x="782" y="0"/>
                    <a:pt x="782" y="0"/>
                  </a:cubicBezTo>
                  <a:close/>
                </a:path>
              </a:pathLst>
            </a:custGeom>
            <a:gradFill rotWithShape="1">
              <a:gsLst>
                <a:gs pos="0">
                  <a:srgbClr val="DBB203"/>
                </a:gs>
                <a:gs pos="100000">
                  <a:srgbClr val="DBB203">
                    <a:gamma/>
                    <a:tint val="41176"/>
                    <a:invGamma/>
                  </a:srgbClr>
                </a:gs>
              </a:gsLst>
              <a:lin ang="5400000" scaled="1"/>
            </a:gradFill>
            <a:ln>
              <a:noFill/>
            </a:ln>
            <a:effectLst>
              <a:outerShdw dist="28398" dir="3806097"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a:lstStyle/>
            <a:p>
              <a:endParaRPr lang="zh-CN" altLang="en-US"/>
            </a:p>
          </p:txBody>
        </p:sp>
        <p:sp>
          <p:nvSpPr>
            <p:cNvPr id="25" name="Text Box 11">
              <a:extLst>
                <a:ext uri="{FF2B5EF4-FFF2-40B4-BE49-F238E27FC236}">
                  <a16:creationId xmlns:a16="http://schemas.microsoft.com/office/drawing/2014/main" id="{B1E9583C-D310-46FA-9B0B-F0559D153B3D}"/>
                </a:ext>
              </a:extLst>
            </p:cNvPr>
            <p:cNvSpPr txBox="1">
              <a:spLocks noChangeArrowheads="1"/>
            </p:cNvSpPr>
            <p:nvPr/>
          </p:nvSpPr>
          <p:spPr bwMode="gray">
            <a:xfrm>
              <a:off x="978437" y="2269188"/>
              <a:ext cx="1219200" cy="400110"/>
            </a:xfrm>
            <a:prstGeom prst="rect">
              <a:avLst/>
            </a:prstGeom>
            <a:noFill/>
            <a:ln>
              <a:noFill/>
            </a:ln>
            <a:effectLst/>
          </p:spPr>
          <p:txBody>
            <a:bodyPr>
              <a:spAutoFit/>
            </a:bodyPr>
            <a:lstStyle/>
            <a:p>
              <a:pPr algn="r">
                <a:spcBef>
                  <a:spcPct val="50000"/>
                </a:spcBef>
              </a:pPr>
              <a:r>
                <a:rPr lang="en-US" altLang="zh-CN" sz="2000" b="1" dirty="0">
                  <a:solidFill>
                    <a:srgbClr val="ED7D31"/>
                  </a:solidFill>
                  <a:ea typeface="宋体" panose="02010600030101010101" pitchFamily="2" charset="-122"/>
                </a:rPr>
                <a:t>0.11</a:t>
              </a:r>
            </a:p>
          </p:txBody>
        </p:sp>
      </p:grpSp>
      <p:cxnSp>
        <p:nvCxnSpPr>
          <p:cNvPr id="26" name="Straight Connector 25">
            <a:extLst>
              <a:ext uri="{FF2B5EF4-FFF2-40B4-BE49-F238E27FC236}">
                <a16:creationId xmlns:a16="http://schemas.microsoft.com/office/drawing/2014/main" id="{876D5C87-3CCF-4D92-8EC8-4D26F2751C32}"/>
              </a:ext>
            </a:extLst>
          </p:cNvPr>
          <p:cNvCxnSpPr>
            <a:cxnSpLocks/>
          </p:cNvCxnSpPr>
          <p:nvPr/>
        </p:nvCxnSpPr>
        <p:spPr>
          <a:xfrm>
            <a:off x="4242080" y="3052591"/>
            <a:ext cx="0" cy="252460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4D07396-BCDB-4EB6-BE04-172754BB24B0}"/>
              </a:ext>
            </a:extLst>
          </p:cNvPr>
          <p:cNvSpPr txBox="1"/>
          <p:nvPr/>
        </p:nvSpPr>
        <p:spPr>
          <a:xfrm>
            <a:off x="3549500" y="2812521"/>
            <a:ext cx="776175" cy="369332"/>
          </a:xfrm>
          <a:prstGeom prst="rect">
            <a:avLst/>
          </a:prstGeom>
          <a:noFill/>
        </p:spPr>
        <p:txBody>
          <a:bodyPr wrap="none" rtlCol="0">
            <a:spAutoFit/>
          </a:bodyPr>
          <a:lstStyle/>
          <a:p>
            <a:r>
              <a:rPr lang="en-US" altLang="zh-CN" b="1" dirty="0">
                <a:solidFill>
                  <a:schemeClr val="accent6">
                    <a:lumMod val="75000"/>
                  </a:schemeClr>
                </a:solidFill>
              </a:rPr>
              <a:t>~0.82</a:t>
            </a:r>
            <a:endParaRPr lang="zh-CN" altLang="en-US" b="1" dirty="0">
              <a:solidFill>
                <a:schemeClr val="accent6">
                  <a:lumMod val="75000"/>
                </a:schemeClr>
              </a:solidFill>
            </a:endParaRPr>
          </a:p>
        </p:txBody>
      </p:sp>
      <p:cxnSp>
        <p:nvCxnSpPr>
          <p:cNvPr id="28" name="Straight Connector 27">
            <a:extLst>
              <a:ext uri="{FF2B5EF4-FFF2-40B4-BE49-F238E27FC236}">
                <a16:creationId xmlns:a16="http://schemas.microsoft.com/office/drawing/2014/main" id="{5C13C5E3-AF60-4133-B889-92FBA16FBA02}"/>
              </a:ext>
            </a:extLst>
          </p:cNvPr>
          <p:cNvCxnSpPr/>
          <p:nvPr/>
        </p:nvCxnSpPr>
        <p:spPr>
          <a:xfrm>
            <a:off x="4414576" y="2823951"/>
            <a:ext cx="0" cy="275324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BB6FD56-6276-4B10-8A33-8E2ADB6303CF}"/>
              </a:ext>
            </a:extLst>
          </p:cNvPr>
          <p:cNvSpPr txBox="1"/>
          <p:nvPr/>
        </p:nvSpPr>
        <p:spPr>
          <a:xfrm>
            <a:off x="4325675" y="2559769"/>
            <a:ext cx="776175" cy="369332"/>
          </a:xfrm>
          <a:prstGeom prst="rect">
            <a:avLst/>
          </a:prstGeom>
          <a:noFill/>
        </p:spPr>
        <p:txBody>
          <a:bodyPr wrap="none" rtlCol="0">
            <a:spAutoFit/>
          </a:bodyPr>
          <a:lstStyle/>
          <a:p>
            <a:r>
              <a:rPr lang="en-US" altLang="zh-CN" b="1" dirty="0">
                <a:solidFill>
                  <a:srgbClr val="0000FF"/>
                </a:solidFill>
              </a:rPr>
              <a:t>~0.91</a:t>
            </a:r>
            <a:endParaRPr lang="zh-CN" altLang="en-US" b="1" dirty="0">
              <a:solidFill>
                <a:srgbClr val="0000FF"/>
              </a:solidFill>
            </a:endParaRPr>
          </a:p>
        </p:txBody>
      </p:sp>
      <p:cxnSp>
        <p:nvCxnSpPr>
          <p:cNvPr id="32" name="Straight Connector 31">
            <a:extLst>
              <a:ext uri="{FF2B5EF4-FFF2-40B4-BE49-F238E27FC236}">
                <a16:creationId xmlns:a16="http://schemas.microsoft.com/office/drawing/2014/main" id="{A8E625BD-5956-41CF-92E9-8ACAD5ED6894}"/>
              </a:ext>
            </a:extLst>
          </p:cNvPr>
          <p:cNvCxnSpPr>
            <a:cxnSpLocks/>
          </p:cNvCxnSpPr>
          <p:nvPr/>
        </p:nvCxnSpPr>
        <p:spPr>
          <a:xfrm>
            <a:off x="6414194" y="3052591"/>
            <a:ext cx="0" cy="252460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4B25869-F3D8-478C-9FF3-19DC2D3ED5C7}"/>
              </a:ext>
            </a:extLst>
          </p:cNvPr>
          <p:cNvSpPr txBox="1"/>
          <p:nvPr/>
        </p:nvSpPr>
        <p:spPr>
          <a:xfrm>
            <a:off x="5708363" y="2773133"/>
            <a:ext cx="776175" cy="369332"/>
          </a:xfrm>
          <a:prstGeom prst="rect">
            <a:avLst/>
          </a:prstGeom>
          <a:noFill/>
        </p:spPr>
        <p:txBody>
          <a:bodyPr wrap="none" rtlCol="0">
            <a:spAutoFit/>
          </a:bodyPr>
          <a:lstStyle/>
          <a:p>
            <a:r>
              <a:rPr lang="en-US" altLang="zh-CN" b="1" dirty="0">
                <a:solidFill>
                  <a:schemeClr val="accent6">
                    <a:lumMod val="75000"/>
                  </a:schemeClr>
                </a:solidFill>
              </a:rPr>
              <a:t>~0.84</a:t>
            </a:r>
            <a:endParaRPr lang="zh-CN" altLang="en-US" b="1" dirty="0">
              <a:solidFill>
                <a:schemeClr val="accent6">
                  <a:lumMod val="75000"/>
                </a:schemeClr>
              </a:solidFill>
            </a:endParaRPr>
          </a:p>
        </p:txBody>
      </p:sp>
      <p:cxnSp>
        <p:nvCxnSpPr>
          <p:cNvPr id="34" name="Straight Connector 33">
            <a:extLst>
              <a:ext uri="{FF2B5EF4-FFF2-40B4-BE49-F238E27FC236}">
                <a16:creationId xmlns:a16="http://schemas.microsoft.com/office/drawing/2014/main" id="{922F6E62-D019-48D7-8C23-D7CAA9C0E6B7}"/>
              </a:ext>
            </a:extLst>
          </p:cNvPr>
          <p:cNvCxnSpPr/>
          <p:nvPr/>
        </p:nvCxnSpPr>
        <p:spPr>
          <a:xfrm>
            <a:off x="6536803" y="2823951"/>
            <a:ext cx="0" cy="275324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A11AD93-C5B9-45DA-BEB7-7465D1EF62E7}"/>
              </a:ext>
            </a:extLst>
          </p:cNvPr>
          <p:cNvSpPr txBox="1"/>
          <p:nvPr/>
        </p:nvSpPr>
        <p:spPr>
          <a:xfrm>
            <a:off x="6447902" y="2568048"/>
            <a:ext cx="776175" cy="369332"/>
          </a:xfrm>
          <a:prstGeom prst="rect">
            <a:avLst/>
          </a:prstGeom>
          <a:noFill/>
        </p:spPr>
        <p:txBody>
          <a:bodyPr wrap="none" rtlCol="0">
            <a:spAutoFit/>
          </a:bodyPr>
          <a:lstStyle/>
          <a:p>
            <a:r>
              <a:rPr lang="en-US" altLang="zh-CN" b="1" dirty="0">
                <a:solidFill>
                  <a:srgbClr val="0000FF"/>
                </a:solidFill>
              </a:rPr>
              <a:t>~0.90</a:t>
            </a:r>
            <a:endParaRPr lang="zh-CN" altLang="en-US" b="1" dirty="0">
              <a:solidFill>
                <a:srgbClr val="0000FF"/>
              </a:solidFill>
            </a:endParaRPr>
          </a:p>
        </p:txBody>
      </p:sp>
      <p:cxnSp>
        <p:nvCxnSpPr>
          <p:cNvPr id="38" name="Straight Connector 37">
            <a:extLst>
              <a:ext uri="{FF2B5EF4-FFF2-40B4-BE49-F238E27FC236}">
                <a16:creationId xmlns:a16="http://schemas.microsoft.com/office/drawing/2014/main" id="{E2681758-6258-4607-8B87-847A0B7635DC}"/>
              </a:ext>
            </a:extLst>
          </p:cNvPr>
          <p:cNvCxnSpPr>
            <a:cxnSpLocks/>
          </p:cNvCxnSpPr>
          <p:nvPr/>
        </p:nvCxnSpPr>
        <p:spPr>
          <a:xfrm>
            <a:off x="8566218" y="3052591"/>
            <a:ext cx="0" cy="252460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039CCD-8250-4B6E-ADC2-7156FB81FFB7}"/>
              </a:ext>
            </a:extLst>
          </p:cNvPr>
          <p:cNvCxnSpPr/>
          <p:nvPr/>
        </p:nvCxnSpPr>
        <p:spPr>
          <a:xfrm>
            <a:off x="8638584" y="2823951"/>
            <a:ext cx="0" cy="275324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610D2E4-3B35-48AD-BC1E-D2CF43E4B0E6}"/>
              </a:ext>
            </a:extLst>
          </p:cNvPr>
          <p:cNvSpPr txBox="1"/>
          <p:nvPr/>
        </p:nvSpPr>
        <p:spPr>
          <a:xfrm>
            <a:off x="8469299" y="2559680"/>
            <a:ext cx="776175" cy="369332"/>
          </a:xfrm>
          <a:prstGeom prst="rect">
            <a:avLst/>
          </a:prstGeom>
          <a:noFill/>
        </p:spPr>
        <p:txBody>
          <a:bodyPr wrap="none" rtlCol="0">
            <a:spAutoFit/>
          </a:bodyPr>
          <a:lstStyle/>
          <a:p>
            <a:r>
              <a:rPr lang="en-US" altLang="zh-CN" b="1" dirty="0">
                <a:solidFill>
                  <a:srgbClr val="0000FF"/>
                </a:solidFill>
              </a:rPr>
              <a:t>~0.87</a:t>
            </a:r>
            <a:endParaRPr lang="zh-CN" altLang="en-US" b="1" dirty="0">
              <a:solidFill>
                <a:srgbClr val="0000FF"/>
              </a:solidFill>
            </a:endParaRPr>
          </a:p>
        </p:txBody>
      </p:sp>
      <p:sp>
        <p:nvSpPr>
          <p:cNvPr id="41" name="TextBox 40">
            <a:extLst>
              <a:ext uri="{FF2B5EF4-FFF2-40B4-BE49-F238E27FC236}">
                <a16:creationId xmlns:a16="http://schemas.microsoft.com/office/drawing/2014/main" id="{4F01A8C4-3841-426E-B7B7-990709E5B888}"/>
              </a:ext>
            </a:extLst>
          </p:cNvPr>
          <p:cNvSpPr txBox="1"/>
          <p:nvPr/>
        </p:nvSpPr>
        <p:spPr>
          <a:xfrm>
            <a:off x="7862409" y="2825827"/>
            <a:ext cx="776175" cy="369332"/>
          </a:xfrm>
          <a:prstGeom prst="rect">
            <a:avLst/>
          </a:prstGeom>
          <a:noFill/>
        </p:spPr>
        <p:txBody>
          <a:bodyPr wrap="none" rtlCol="0">
            <a:spAutoFit/>
          </a:bodyPr>
          <a:lstStyle/>
          <a:p>
            <a:r>
              <a:rPr lang="en-US" altLang="zh-CN" b="1" dirty="0">
                <a:solidFill>
                  <a:schemeClr val="accent6">
                    <a:lumMod val="75000"/>
                  </a:schemeClr>
                </a:solidFill>
              </a:rPr>
              <a:t>~0.84</a:t>
            </a:r>
            <a:endParaRPr lang="zh-CN" altLang="en-US" b="1" dirty="0">
              <a:solidFill>
                <a:schemeClr val="accent6">
                  <a:lumMod val="75000"/>
                </a:schemeClr>
              </a:solidFill>
            </a:endParaRPr>
          </a:p>
        </p:txBody>
      </p:sp>
      <p:sp>
        <p:nvSpPr>
          <p:cNvPr id="44" name="TextBox 43">
            <a:extLst>
              <a:ext uri="{FF2B5EF4-FFF2-40B4-BE49-F238E27FC236}">
                <a16:creationId xmlns:a16="http://schemas.microsoft.com/office/drawing/2014/main" id="{47E786A0-EEEB-4BAA-A219-B9C59EA3C3A4}"/>
              </a:ext>
            </a:extLst>
          </p:cNvPr>
          <p:cNvSpPr txBox="1"/>
          <p:nvPr/>
        </p:nvSpPr>
        <p:spPr>
          <a:xfrm rot="10800000">
            <a:off x="0" y="3728752"/>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45" name="TextBox 44">
            <a:extLst>
              <a:ext uri="{FF2B5EF4-FFF2-40B4-BE49-F238E27FC236}">
                <a16:creationId xmlns:a16="http://schemas.microsoft.com/office/drawing/2014/main" id="{19EC391F-B3ED-4ED5-A51D-2EF6613FFA8E}"/>
              </a:ext>
            </a:extLst>
          </p:cNvPr>
          <p:cNvSpPr txBox="1"/>
          <p:nvPr/>
        </p:nvSpPr>
        <p:spPr>
          <a:xfrm>
            <a:off x="661084" y="5858214"/>
            <a:ext cx="8184267" cy="400110"/>
          </a:xfrm>
          <a:prstGeom prst="rect">
            <a:avLst/>
          </a:prstGeom>
          <a:solidFill>
            <a:schemeClr val="bg1"/>
          </a:solidFill>
        </p:spPr>
        <p:txBody>
          <a:bodyPr wrap="square" rtlCol="0">
            <a:spAutoFit/>
          </a:bodyPr>
          <a:lstStyle/>
          <a:p>
            <a:pPr algn="ctr"/>
            <a:r>
              <a:rPr lang="en-US" altLang="zh-CN" sz="2000" b="1" dirty="0"/>
              <a:t>Normalized Load</a:t>
            </a:r>
            <a:endParaRPr lang="zh-CN" altLang="en-US" sz="2000" b="1" dirty="0"/>
          </a:p>
        </p:txBody>
      </p:sp>
      <p:grpSp>
        <p:nvGrpSpPr>
          <p:cNvPr id="14" name="Group 13">
            <a:extLst>
              <a:ext uri="{FF2B5EF4-FFF2-40B4-BE49-F238E27FC236}">
                <a16:creationId xmlns:a16="http://schemas.microsoft.com/office/drawing/2014/main" id="{BE55AA39-945C-4A73-9A70-DF470F27CEDA}"/>
              </a:ext>
            </a:extLst>
          </p:cNvPr>
          <p:cNvGrpSpPr/>
          <p:nvPr/>
        </p:nvGrpSpPr>
        <p:grpSpPr>
          <a:xfrm>
            <a:off x="3149159" y="2111939"/>
            <a:ext cx="1659579" cy="868134"/>
            <a:chOff x="3149159" y="2067326"/>
            <a:chExt cx="1659579" cy="868134"/>
          </a:xfrm>
        </p:grpSpPr>
        <p:sp>
          <p:nvSpPr>
            <p:cNvPr id="31" name="Text Box 11">
              <a:extLst>
                <a:ext uri="{FF2B5EF4-FFF2-40B4-BE49-F238E27FC236}">
                  <a16:creationId xmlns:a16="http://schemas.microsoft.com/office/drawing/2014/main" id="{C79BBDAE-749C-4F7A-B3F2-87DF52D6BE06}"/>
                </a:ext>
              </a:extLst>
            </p:cNvPr>
            <p:cNvSpPr txBox="1">
              <a:spLocks noChangeArrowheads="1"/>
            </p:cNvSpPr>
            <p:nvPr/>
          </p:nvSpPr>
          <p:spPr bwMode="gray">
            <a:xfrm>
              <a:off x="3149159" y="2251013"/>
              <a:ext cx="1219200" cy="400110"/>
            </a:xfrm>
            <a:prstGeom prst="rect">
              <a:avLst/>
            </a:prstGeom>
            <a:noFill/>
            <a:ln>
              <a:noFill/>
            </a:ln>
            <a:effectLst/>
          </p:spPr>
          <p:txBody>
            <a:bodyPr>
              <a:spAutoFit/>
            </a:bodyPr>
            <a:lstStyle/>
            <a:p>
              <a:pPr algn="r">
                <a:spcBef>
                  <a:spcPct val="50000"/>
                </a:spcBef>
              </a:pPr>
              <a:r>
                <a:rPr lang="en-US" altLang="zh-CN" sz="2000" b="1" dirty="0">
                  <a:solidFill>
                    <a:srgbClr val="ED7D31"/>
                  </a:solidFill>
                  <a:ea typeface="宋体" panose="02010600030101010101" pitchFamily="2" charset="-122"/>
                </a:rPr>
                <a:t>0.09</a:t>
              </a:r>
            </a:p>
          </p:txBody>
        </p:sp>
        <p:sp>
          <p:nvSpPr>
            <p:cNvPr id="46" name="Freeform 8">
              <a:extLst>
                <a:ext uri="{FF2B5EF4-FFF2-40B4-BE49-F238E27FC236}">
                  <a16:creationId xmlns:a16="http://schemas.microsoft.com/office/drawing/2014/main" id="{9DC52DD7-17E0-4A39-B724-D3EFAABDB1B8}"/>
                </a:ext>
              </a:extLst>
            </p:cNvPr>
            <p:cNvSpPr>
              <a:spLocks/>
            </p:cNvSpPr>
            <p:nvPr/>
          </p:nvSpPr>
          <p:spPr bwMode="gray">
            <a:xfrm>
              <a:off x="3351413" y="2067326"/>
              <a:ext cx="1457325" cy="868134"/>
            </a:xfrm>
            <a:custGeom>
              <a:avLst/>
              <a:gdLst>
                <a:gd name="T0" fmla="*/ 782 w 867"/>
                <a:gd name="T1" fmla="*/ 0 h 689"/>
                <a:gd name="T2" fmla="*/ 625 w 867"/>
                <a:gd name="T3" fmla="*/ 115 h 689"/>
                <a:gd name="T4" fmla="*/ 692 w 867"/>
                <a:gd name="T5" fmla="*/ 138 h 689"/>
                <a:gd name="T6" fmla="*/ 509 w 867"/>
                <a:gd name="T7" fmla="*/ 426 h 689"/>
                <a:gd name="T8" fmla="*/ 0 w 867"/>
                <a:gd name="T9" fmla="*/ 689 h 689"/>
                <a:gd name="T10" fmla="*/ 529 w 867"/>
                <a:gd name="T11" fmla="*/ 484 h 689"/>
                <a:gd name="T12" fmla="*/ 790 w 867"/>
                <a:gd name="T13" fmla="*/ 173 h 689"/>
                <a:gd name="T14" fmla="*/ 867 w 867"/>
                <a:gd name="T15" fmla="*/ 203 h 689"/>
                <a:gd name="T16" fmla="*/ 782 w 867"/>
                <a:gd name="T17"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689">
                  <a:moveTo>
                    <a:pt x="782" y="0"/>
                  </a:moveTo>
                  <a:lnTo>
                    <a:pt x="625" y="115"/>
                  </a:lnTo>
                  <a:lnTo>
                    <a:pt x="692" y="138"/>
                  </a:lnTo>
                  <a:cubicBezTo>
                    <a:pt x="657" y="248"/>
                    <a:pt x="579" y="368"/>
                    <a:pt x="509" y="426"/>
                  </a:cubicBezTo>
                  <a:cubicBezTo>
                    <a:pt x="438" y="486"/>
                    <a:pt x="241" y="606"/>
                    <a:pt x="0" y="689"/>
                  </a:cubicBezTo>
                  <a:cubicBezTo>
                    <a:pt x="201" y="632"/>
                    <a:pt x="395" y="577"/>
                    <a:pt x="529" y="484"/>
                  </a:cubicBezTo>
                  <a:cubicBezTo>
                    <a:pt x="662" y="390"/>
                    <a:pt x="735" y="290"/>
                    <a:pt x="790" y="173"/>
                  </a:cubicBezTo>
                  <a:lnTo>
                    <a:pt x="867" y="203"/>
                  </a:lnTo>
                  <a:cubicBezTo>
                    <a:pt x="811" y="82"/>
                    <a:pt x="782" y="0"/>
                    <a:pt x="782" y="0"/>
                  </a:cubicBezTo>
                  <a:close/>
                </a:path>
              </a:pathLst>
            </a:custGeom>
            <a:gradFill rotWithShape="1">
              <a:gsLst>
                <a:gs pos="0">
                  <a:srgbClr val="DBB203"/>
                </a:gs>
                <a:gs pos="100000">
                  <a:srgbClr val="DBB203">
                    <a:gamma/>
                    <a:tint val="41176"/>
                    <a:invGamma/>
                  </a:srgbClr>
                </a:gs>
              </a:gsLst>
              <a:lin ang="5400000" scaled="1"/>
            </a:gradFill>
            <a:ln>
              <a:noFill/>
            </a:ln>
            <a:effectLst>
              <a:outerShdw dist="28398" dir="3806097"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a:lstStyle/>
            <a:p>
              <a:endParaRPr lang="zh-CN" altLang="en-US"/>
            </a:p>
          </p:txBody>
        </p:sp>
      </p:grpSp>
      <p:grpSp>
        <p:nvGrpSpPr>
          <p:cNvPr id="11" name="Group 10">
            <a:extLst>
              <a:ext uri="{FF2B5EF4-FFF2-40B4-BE49-F238E27FC236}">
                <a16:creationId xmlns:a16="http://schemas.microsoft.com/office/drawing/2014/main" id="{6A6C5112-D7F5-4541-836C-1BB593A3A3AC}"/>
              </a:ext>
            </a:extLst>
          </p:cNvPr>
          <p:cNvGrpSpPr/>
          <p:nvPr/>
        </p:nvGrpSpPr>
        <p:grpSpPr>
          <a:xfrm>
            <a:off x="5276007" y="2111939"/>
            <a:ext cx="1633010" cy="868134"/>
            <a:chOff x="5276007" y="2039703"/>
            <a:chExt cx="1633010" cy="868134"/>
          </a:xfrm>
        </p:grpSpPr>
        <p:sp>
          <p:nvSpPr>
            <p:cNvPr id="37" name="Text Box 11">
              <a:extLst>
                <a:ext uri="{FF2B5EF4-FFF2-40B4-BE49-F238E27FC236}">
                  <a16:creationId xmlns:a16="http://schemas.microsoft.com/office/drawing/2014/main" id="{420B04E1-E07A-48FF-9C4B-644770B846F3}"/>
                </a:ext>
              </a:extLst>
            </p:cNvPr>
            <p:cNvSpPr txBox="1">
              <a:spLocks noChangeArrowheads="1"/>
            </p:cNvSpPr>
            <p:nvPr/>
          </p:nvSpPr>
          <p:spPr bwMode="gray">
            <a:xfrm>
              <a:off x="5276007" y="2219901"/>
              <a:ext cx="1219200" cy="400110"/>
            </a:xfrm>
            <a:prstGeom prst="rect">
              <a:avLst/>
            </a:prstGeom>
            <a:noFill/>
            <a:ln>
              <a:noFill/>
            </a:ln>
            <a:effectLst/>
          </p:spPr>
          <p:txBody>
            <a:bodyPr>
              <a:spAutoFit/>
            </a:bodyPr>
            <a:lstStyle/>
            <a:p>
              <a:pPr algn="r">
                <a:spcBef>
                  <a:spcPct val="50000"/>
                </a:spcBef>
              </a:pPr>
              <a:r>
                <a:rPr lang="en-US" altLang="zh-CN" sz="2000" b="1" dirty="0">
                  <a:solidFill>
                    <a:srgbClr val="ED7D31"/>
                  </a:solidFill>
                  <a:ea typeface="宋体" panose="02010600030101010101" pitchFamily="2" charset="-122"/>
                </a:rPr>
                <a:t>0.06</a:t>
              </a:r>
            </a:p>
          </p:txBody>
        </p:sp>
        <p:sp>
          <p:nvSpPr>
            <p:cNvPr id="47" name="Freeform 8">
              <a:extLst>
                <a:ext uri="{FF2B5EF4-FFF2-40B4-BE49-F238E27FC236}">
                  <a16:creationId xmlns:a16="http://schemas.microsoft.com/office/drawing/2014/main" id="{9F25A21C-855F-415A-AD44-C7E512B5E28B}"/>
                </a:ext>
              </a:extLst>
            </p:cNvPr>
            <p:cNvSpPr>
              <a:spLocks/>
            </p:cNvSpPr>
            <p:nvPr/>
          </p:nvSpPr>
          <p:spPr bwMode="gray">
            <a:xfrm>
              <a:off x="5451692" y="2039703"/>
              <a:ext cx="1457325" cy="868134"/>
            </a:xfrm>
            <a:custGeom>
              <a:avLst/>
              <a:gdLst>
                <a:gd name="T0" fmla="*/ 782 w 867"/>
                <a:gd name="T1" fmla="*/ 0 h 689"/>
                <a:gd name="T2" fmla="*/ 625 w 867"/>
                <a:gd name="T3" fmla="*/ 115 h 689"/>
                <a:gd name="T4" fmla="*/ 692 w 867"/>
                <a:gd name="T5" fmla="*/ 138 h 689"/>
                <a:gd name="T6" fmla="*/ 509 w 867"/>
                <a:gd name="T7" fmla="*/ 426 h 689"/>
                <a:gd name="T8" fmla="*/ 0 w 867"/>
                <a:gd name="T9" fmla="*/ 689 h 689"/>
                <a:gd name="T10" fmla="*/ 529 w 867"/>
                <a:gd name="T11" fmla="*/ 484 h 689"/>
                <a:gd name="T12" fmla="*/ 790 w 867"/>
                <a:gd name="T13" fmla="*/ 173 h 689"/>
                <a:gd name="T14" fmla="*/ 867 w 867"/>
                <a:gd name="T15" fmla="*/ 203 h 689"/>
                <a:gd name="T16" fmla="*/ 782 w 867"/>
                <a:gd name="T17"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689">
                  <a:moveTo>
                    <a:pt x="782" y="0"/>
                  </a:moveTo>
                  <a:lnTo>
                    <a:pt x="625" y="115"/>
                  </a:lnTo>
                  <a:lnTo>
                    <a:pt x="692" y="138"/>
                  </a:lnTo>
                  <a:cubicBezTo>
                    <a:pt x="657" y="248"/>
                    <a:pt x="579" y="368"/>
                    <a:pt x="509" y="426"/>
                  </a:cubicBezTo>
                  <a:cubicBezTo>
                    <a:pt x="438" y="486"/>
                    <a:pt x="241" y="606"/>
                    <a:pt x="0" y="689"/>
                  </a:cubicBezTo>
                  <a:cubicBezTo>
                    <a:pt x="201" y="632"/>
                    <a:pt x="395" y="577"/>
                    <a:pt x="529" y="484"/>
                  </a:cubicBezTo>
                  <a:cubicBezTo>
                    <a:pt x="662" y="390"/>
                    <a:pt x="735" y="290"/>
                    <a:pt x="790" y="173"/>
                  </a:cubicBezTo>
                  <a:lnTo>
                    <a:pt x="867" y="203"/>
                  </a:lnTo>
                  <a:cubicBezTo>
                    <a:pt x="811" y="82"/>
                    <a:pt x="782" y="0"/>
                    <a:pt x="782" y="0"/>
                  </a:cubicBezTo>
                  <a:close/>
                </a:path>
              </a:pathLst>
            </a:custGeom>
            <a:gradFill rotWithShape="1">
              <a:gsLst>
                <a:gs pos="0">
                  <a:srgbClr val="DBB203"/>
                </a:gs>
                <a:gs pos="100000">
                  <a:srgbClr val="DBB203">
                    <a:gamma/>
                    <a:tint val="41176"/>
                    <a:invGamma/>
                  </a:srgbClr>
                </a:gs>
              </a:gsLst>
              <a:lin ang="5400000" scaled="1"/>
            </a:gradFill>
            <a:ln>
              <a:noFill/>
            </a:ln>
            <a:effectLst>
              <a:outerShdw dist="28398" dir="3806097"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a:lstStyle/>
            <a:p>
              <a:endParaRPr lang="zh-CN" altLang="en-US"/>
            </a:p>
          </p:txBody>
        </p:sp>
      </p:grpSp>
      <p:grpSp>
        <p:nvGrpSpPr>
          <p:cNvPr id="5" name="Group 4">
            <a:extLst>
              <a:ext uri="{FF2B5EF4-FFF2-40B4-BE49-F238E27FC236}">
                <a16:creationId xmlns:a16="http://schemas.microsoft.com/office/drawing/2014/main" id="{C455904E-2371-4C1B-B7DE-1C5008E1E260}"/>
              </a:ext>
            </a:extLst>
          </p:cNvPr>
          <p:cNvGrpSpPr/>
          <p:nvPr/>
        </p:nvGrpSpPr>
        <p:grpSpPr>
          <a:xfrm>
            <a:off x="7347018" y="2111939"/>
            <a:ext cx="1632140" cy="868134"/>
            <a:chOff x="7347018" y="2084780"/>
            <a:chExt cx="1632140" cy="868134"/>
          </a:xfrm>
        </p:grpSpPr>
        <p:sp>
          <p:nvSpPr>
            <p:cNvPr id="43" name="Text Box 11">
              <a:extLst>
                <a:ext uri="{FF2B5EF4-FFF2-40B4-BE49-F238E27FC236}">
                  <a16:creationId xmlns:a16="http://schemas.microsoft.com/office/drawing/2014/main" id="{9BCB8319-99FC-4CF5-994D-BE7994505B7F}"/>
                </a:ext>
              </a:extLst>
            </p:cNvPr>
            <p:cNvSpPr txBox="1">
              <a:spLocks noChangeArrowheads="1"/>
            </p:cNvSpPr>
            <p:nvPr/>
          </p:nvSpPr>
          <p:spPr bwMode="gray">
            <a:xfrm>
              <a:off x="7347018" y="2244485"/>
              <a:ext cx="1219200" cy="400110"/>
            </a:xfrm>
            <a:prstGeom prst="rect">
              <a:avLst/>
            </a:prstGeom>
            <a:noFill/>
            <a:ln>
              <a:noFill/>
            </a:ln>
            <a:effectLst/>
          </p:spPr>
          <p:txBody>
            <a:bodyPr>
              <a:spAutoFit/>
            </a:bodyPr>
            <a:lstStyle/>
            <a:p>
              <a:pPr algn="r">
                <a:spcBef>
                  <a:spcPct val="50000"/>
                </a:spcBef>
              </a:pPr>
              <a:r>
                <a:rPr lang="en-US" altLang="zh-CN" sz="2000" b="1" dirty="0">
                  <a:solidFill>
                    <a:srgbClr val="ED7D31"/>
                  </a:solidFill>
                  <a:ea typeface="宋体" panose="02010600030101010101" pitchFamily="2" charset="-122"/>
                </a:rPr>
                <a:t>0.03</a:t>
              </a:r>
            </a:p>
          </p:txBody>
        </p:sp>
        <p:sp>
          <p:nvSpPr>
            <p:cNvPr id="48" name="Freeform 8">
              <a:extLst>
                <a:ext uri="{FF2B5EF4-FFF2-40B4-BE49-F238E27FC236}">
                  <a16:creationId xmlns:a16="http://schemas.microsoft.com/office/drawing/2014/main" id="{064B5805-75BB-463C-8D5F-02B417A1B8DA}"/>
                </a:ext>
              </a:extLst>
            </p:cNvPr>
            <p:cNvSpPr>
              <a:spLocks/>
            </p:cNvSpPr>
            <p:nvPr/>
          </p:nvSpPr>
          <p:spPr bwMode="gray">
            <a:xfrm>
              <a:off x="7521833" y="2084780"/>
              <a:ext cx="1457325" cy="868134"/>
            </a:xfrm>
            <a:custGeom>
              <a:avLst/>
              <a:gdLst>
                <a:gd name="T0" fmla="*/ 782 w 867"/>
                <a:gd name="T1" fmla="*/ 0 h 689"/>
                <a:gd name="T2" fmla="*/ 625 w 867"/>
                <a:gd name="T3" fmla="*/ 115 h 689"/>
                <a:gd name="T4" fmla="*/ 692 w 867"/>
                <a:gd name="T5" fmla="*/ 138 h 689"/>
                <a:gd name="T6" fmla="*/ 509 w 867"/>
                <a:gd name="T7" fmla="*/ 426 h 689"/>
                <a:gd name="T8" fmla="*/ 0 w 867"/>
                <a:gd name="T9" fmla="*/ 689 h 689"/>
                <a:gd name="T10" fmla="*/ 529 w 867"/>
                <a:gd name="T11" fmla="*/ 484 h 689"/>
                <a:gd name="T12" fmla="*/ 790 w 867"/>
                <a:gd name="T13" fmla="*/ 173 h 689"/>
                <a:gd name="T14" fmla="*/ 867 w 867"/>
                <a:gd name="T15" fmla="*/ 203 h 689"/>
                <a:gd name="T16" fmla="*/ 782 w 867"/>
                <a:gd name="T17"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689">
                  <a:moveTo>
                    <a:pt x="782" y="0"/>
                  </a:moveTo>
                  <a:lnTo>
                    <a:pt x="625" y="115"/>
                  </a:lnTo>
                  <a:lnTo>
                    <a:pt x="692" y="138"/>
                  </a:lnTo>
                  <a:cubicBezTo>
                    <a:pt x="657" y="248"/>
                    <a:pt x="579" y="368"/>
                    <a:pt x="509" y="426"/>
                  </a:cubicBezTo>
                  <a:cubicBezTo>
                    <a:pt x="438" y="486"/>
                    <a:pt x="241" y="606"/>
                    <a:pt x="0" y="689"/>
                  </a:cubicBezTo>
                  <a:cubicBezTo>
                    <a:pt x="201" y="632"/>
                    <a:pt x="395" y="577"/>
                    <a:pt x="529" y="484"/>
                  </a:cubicBezTo>
                  <a:cubicBezTo>
                    <a:pt x="662" y="390"/>
                    <a:pt x="735" y="290"/>
                    <a:pt x="790" y="173"/>
                  </a:cubicBezTo>
                  <a:lnTo>
                    <a:pt x="867" y="203"/>
                  </a:lnTo>
                  <a:cubicBezTo>
                    <a:pt x="811" y="82"/>
                    <a:pt x="782" y="0"/>
                    <a:pt x="782" y="0"/>
                  </a:cubicBezTo>
                  <a:close/>
                </a:path>
              </a:pathLst>
            </a:custGeom>
            <a:gradFill rotWithShape="1">
              <a:gsLst>
                <a:gs pos="0">
                  <a:srgbClr val="DBB203"/>
                </a:gs>
                <a:gs pos="100000">
                  <a:srgbClr val="DBB203">
                    <a:gamma/>
                    <a:tint val="41176"/>
                    <a:invGamma/>
                  </a:srgbClr>
                </a:gs>
              </a:gsLst>
              <a:lin ang="5400000" scaled="1"/>
            </a:gradFill>
            <a:ln>
              <a:noFill/>
            </a:ln>
            <a:effectLst>
              <a:outerShdw dist="28398" dir="3806097"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a:lstStyle/>
            <a:p>
              <a:endParaRPr lang="zh-CN" altLang="en-US"/>
            </a:p>
          </p:txBody>
        </p:sp>
      </p:grpSp>
      <p:sp>
        <p:nvSpPr>
          <p:cNvPr id="61" name="Rectangle 60">
            <a:extLst>
              <a:ext uri="{FF2B5EF4-FFF2-40B4-BE49-F238E27FC236}">
                <a16:creationId xmlns:a16="http://schemas.microsoft.com/office/drawing/2014/main" id="{A9839DA8-A252-4D2A-8CBD-CDF6C32D3438}"/>
              </a:ext>
            </a:extLst>
          </p:cNvPr>
          <p:cNvSpPr>
            <a:spLocks noChangeArrowheads="1"/>
          </p:cNvSpPr>
          <p:nvPr/>
        </p:nvSpPr>
        <p:spPr bwMode="black">
          <a:xfrm>
            <a:off x="3575975" y="1386424"/>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62" name="Text Box 17">
            <a:extLst>
              <a:ext uri="{FF2B5EF4-FFF2-40B4-BE49-F238E27FC236}">
                <a16:creationId xmlns:a16="http://schemas.microsoft.com/office/drawing/2014/main" id="{A9758064-64B7-4B2D-BEF0-03CEA8D27D40}"/>
              </a:ext>
            </a:extLst>
          </p:cNvPr>
          <p:cNvSpPr txBox="1">
            <a:spLocks noChangeArrowheads="1"/>
          </p:cNvSpPr>
          <p:nvPr/>
        </p:nvSpPr>
        <p:spPr bwMode="gray">
          <a:xfrm>
            <a:off x="575187" y="1768858"/>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64X64 switch</a:t>
            </a:r>
          </a:p>
        </p:txBody>
      </p:sp>
      <p:sp>
        <p:nvSpPr>
          <p:cNvPr id="63" name="Line 18">
            <a:extLst>
              <a:ext uri="{FF2B5EF4-FFF2-40B4-BE49-F238E27FC236}">
                <a16:creationId xmlns:a16="http://schemas.microsoft.com/office/drawing/2014/main" id="{7DB48A0B-1CD6-48B9-A933-89163ED69EF6}"/>
              </a:ext>
            </a:extLst>
          </p:cNvPr>
          <p:cNvSpPr>
            <a:spLocks noChangeShapeType="1"/>
          </p:cNvSpPr>
          <p:nvPr/>
        </p:nvSpPr>
        <p:spPr bwMode="black">
          <a:xfrm>
            <a:off x="628651" y="1710491"/>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 name="Text Box 17">
            <a:extLst>
              <a:ext uri="{FF2B5EF4-FFF2-40B4-BE49-F238E27FC236}">
                <a16:creationId xmlns:a16="http://schemas.microsoft.com/office/drawing/2014/main" id="{BB60D1F1-A2B2-47F7-8513-11A0BE239BB2}"/>
              </a:ext>
            </a:extLst>
          </p:cNvPr>
          <p:cNvSpPr txBox="1">
            <a:spLocks noChangeArrowheads="1"/>
          </p:cNvSpPr>
          <p:nvPr/>
        </p:nvSpPr>
        <p:spPr bwMode="gray">
          <a:xfrm>
            <a:off x="2379222" y="1768651"/>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65" name="Text Box 17">
            <a:extLst>
              <a:ext uri="{FF2B5EF4-FFF2-40B4-BE49-F238E27FC236}">
                <a16:creationId xmlns:a16="http://schemas.microsoft.com/office/drawing/2014/main" id="{26DA5C03-8783-4122-B59C-C8B593C0A41D}"/>
              </a:ext>
            </a:extLst>
          </p:cNvPr>
          <p:cNvSpPr txBox="1">
            <a:spLocks noChangeArrowheads="1"/>
          </p:cNvSpPr>
          <p:nvPr/>
        </p:nvSpPr>
        <p:spPr bwMode="gray">
          <a:xfrm>
            <a:off x="5900618" y="1772281"/>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loads from 0 to 1</a:t>
            </a:r>
          </a:p>
        </p:txBody>
      </p:sp>
      <p:sp>
        <p:nvSpPr>
          <p:cNvPr id="66" name="Line 18">
            <a:extLst>
              <a:ext uri="{FF2B5EF4-FFF2-40B4-BE49-F238E27FC236}">
                <a16:creationId xmlns:a16="http://schemas.microsoft.com/office/drawing/2014/main" id="{8F3FA636-FF01-4E79-A735-849E3811B03E}"/>
              </a:ext>
            </a:extLst>
          </p:cNvPr>
          <p:cNvSpPr>
            <a:spLocks noChangeShapeType="1"/>
          </p:cNvSpPr>
          <p:nvPr/>
        </p:nvSpPr>
        <p:spPr bwMode="black">
          <a:xfrm>
            <a:off x="628651" y="2098764"/>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 name="Text Box 17">
            <a:extLst>
              <a:ext uri="{FF2B5EF4-FFF2-40B4-BE49-F238E27FC236}">
                <a16:creationId xmlns:a16="http://schemas.microsoft.com/office/drawing/2014/main" id="{D93C8154-3D6B-4776-A805-508202FE86BF}"/>
              </a:ext>
            </a:extLst>
          </p:cNvPr>
          <p:cNvSpPr txBox="1">
            <a:spLocks noChangeArrowheads="1"/>
          </p:cNvSpPr>
          <p:nvPr/>
        </p:nvSpPr>
        <p:spPr bwMode="gray">
          <a:xfrm>
            <a:off x="5017685" y="1755510"/>
            <a:ext cx="81234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ea typeface="宋体" panose="02010600030101010101" pitchFamily="2" charset="-122"/>
              </a:rPr>
              <a:t>T=32</a:t>
            </a:r>
            <a:endParaRPr lang="en-US" altLang="zh-CN" b="0" dirty="0">
              <a:latin typeface="+mn-lt"/>
              <a:ea typeface="宋体" panose="02010600030101010101" pitchFamily="2" charset="-122"/>
            </a:endParaRPr>
          </a:p>
        </p:txBody>
      </p:sp>
      <p:sp>
        <p:nvSpPr>
          <p:cNvPr id="17" name="Rectangle 16">
            <a:extLst>
              <a:ext uri="{FF2B5EF4-FFF2-40B4-BE49-F238E27FC236}">
                <a16:creationId xmlns:a16="http://schemas.microsoft.com/office/drawing/2014/main" id="{AB4AC8D7-F30B-4C41-9574-F9E5016B6604}"/>
              </a:ext>
            </a:extLst>
          </p:cNvPr>
          <p:cNvSpPr/>
          <p:nvPr/>
        </p:nvSpPr>
        <p:spPr>
          <a:xfrm>
            <a:off x="2425001" y="3298638"/>
            <a:ext cx="7198833" cy="2559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lide Number Placeholder 23">
            <a:extLst>
              <a:ext uri="{FF2B5EF4-FFF2-40B4-BE49-F238E27FC236}">
                <a16:creationId xmlns:a16="http://schemas.microsoft.com/office/drawing/2014/main" id="{6A4EB665-6D9F-423F-80B1-570A0FB51A73}"/>
              </a:ext>
            </a:extLst>
          </p:cNvPr>
          <p:cNvSpPr>
            <a:spLocks noGrp="1"/>
          </p:cNvSpPr>
          <p:nvPr>
            <p:ph type="sldNum" sz="quarter" idx="12"/>
          </p:nvPr>
        </p:nvSpPr>
        <p:spPr/>
        <p:txBody>
          <a:bodyPr/>
          <a:lstStyle/>
          <a:p>
            <a:fld id="{25711CE1-5A3A-4555-AFFF-2018F0E14892}" type="slidenum">
              <a:rPr lang="zh-CN" altLang="en-US" smtClean="0"/>
              <a:pPr/>
              <a:t>50</a:t>
            </a:fld>
            <a:r>
              <a:rPr lang="en-US" altLang="zh-CN"/>
              <a:t>/51</a:t>
            </a:r>
            <a:endParaRPr lang="zh-CN" altLang="en-US" dirty="0"/>
          </a:p>
        </p:txBody>
      </p:sp>
    </p:spTree>
    <p:extLst>
      <p:ext uri="{BB962C8B-B14F-4D97-AF65-F5344CB8AC3E}">
        <p14:creationId xmlns:p14="http://schemas.microsoft.com/office/powerpoint/2010/main" val="21512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anim calcmode="lin" valueType="num">
                                      <p:cBhvr>
                                        <p:cTn id="13" dur="1000" fill="hold"/>
                                        <p:tgtEl>
                                          <p:spTgt spid="63"/>
                                        </p:tgtEl>
                                        <p:attrNameLst>
                                          <p:attrName>ppt_x</p:attrName>
                                        </p:attrNameLst>
                                      </p:cBhvr>
                                      <p:tavLst>
                                        <p:tav tm="0">
                                          <p:val>
                                            <p:strVal val="#ppt_x"/>
                                          </p:val>
                                        </p:tav>
                                        <p:tav tm="100000">
                                          <p:val>
                                            <p:strVal val="#ppt_x"/>
                                          </p:val>
                                        </p:tav>
                                      </p:tavLst>
                                    </p:anim>
                                    <p:anim calcmode="lin" valueType="num">
                                      <p:cBhvr>
                                        <p:cTn id="14" dur="1000" fill="hold"/>
                                        <p:tgtEl>
                                          <p:spTgt spid="6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1000"/>
                                        <p:tgtEl>
                                          <p:spTgt spid="66"/>
                                        </p:tgtEl>
                                      </p:cBhvr>
                                    </p:animEffect>
                                    <p:anim calcmode="lin" valueType="num">
                                      <p:cBhvr>
                                        <p:cTn id="18" dur="1000" fill="hold"/>
                                        <p:tgtEl>
                                          <p:spTgt spid="66"/>
                                        </p:tgtEl>
                                        <p:attrNameLst>
                                          <p:attrName>ppt_x</p:attrName>
                                        </p:attrNameLst>
                                      </p:cBhvr>
                                      <p:tavLst>
                                        <p:tav tm="0">
                                          <p:val>
                                            <p:strVal val="#ppt_x"/>
                                          </p:val>
                                        </p:tav>
                                        <p:tav tm="100000">
                                          <p:val>
                                            <p:strVal val="#ppt_x"/>
                                          </p:val>
                                        </p:tav>
                                      </p:tavLst>
                                    </p:anim>
                                    <p:anim calcmode="lin" valueType="num">
                                      <p:cBhvr>
                                        <p:cTn id="1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1000"/>
                                        <p:tgtEl>
                                          <p:spTgt spid="45"/>
                                        </p:tgtEl>
                                      </p:cBhvr>
                                    </p:animEffect>
                                    <p:anim calcmode="lin" valueType="num">
                                      <p:cBhvr>
                                        <p:cTn id="41" dur="1000" fill="hold"/>
                                        <p:tgtEl>
                                          <p:spTgt spid="45"/>
                                        </p:tgtEl>
                                        <p:attrNameLst>
                                          <p:attrName>ppt_x</p:attrName>
                                        </p:attrNameLst>
                                      </p:cBhvr>
                                      <p:tavLst>
                                        <p:tav tm="0">
                                          <p:val>
                                            <p:strVal val="#ppt_x"/>
                                          </p:val>
                                        </p:tav>
                                        <p:tav tm="100000">
                                          <p:val>
                                            <p:strVal val="#ppt_x"/>
                                          </p:val>
                                        </p:tav>
                                      </p:tavLst>
                                    </p:anim>
                                    <p:anim calcmode="lin" valueType="num">
                                      <p:cBhvr>
                                        <p:cTn id="42" dur="1000" fill="hold"/>
                                        <p:tgtEl>
                                          <p:spTgt spid="45"/>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1000"/>
                                        <p:tgtEl>
                                          <p:spTgt spid="44"/>
                                        </p:tgtEl>
                                      </p:cBhvr>
                                    </p:animEffect>
                                    <p:anim calcmode="lin" valueType="num">
                                      <p:cBhvr>
                                        <p:cTn id="51" dur="1000" fill="hold"/>
                                        <p:tgtEl>
                                          <p:spTgt spid="44"/>
                                        </p:tgtEl>
                                        <p:attrNameLst>
                                          <p:attrName>ppt_x</p:attrName>
                                        </p:attrNameLst>
                                      </p:cBhvr>
                                      <p:tavLst>
                                        <p:tav tm="0">
                                          <p:val>
                                            <p:strVal val="#ppt_x"/>
                                          </p:val>
                                        </p:tav>
                                        <p:tav tm="100000">
                                          <p:val>
                                            <p:strVal val="#ppt_x"/>
                                          </p:val>
                                        </p:tav>
                                      </p:tavLst>
                                    </p:anim>
                                    <p:anim calcmode="lin" valueType="num">
                                      <p:cBhvr>
                                        <p:cTn id="5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ppt_x</p:attrName>
                                        </p:attrNameLst>
                                      </p:cBhvr>
                                      <p:tavLst>
                                        <p:tav tm="0">
                                          <p:val>
                                            <p:strVal val="#ppt_x"/>
                                          </p:val>
                                        </p:tav>
                                        <p:tav tm="100000">
                                          <p:val>
                                            <p:strVal val="#ppt_x"/>
                                          </p:val>
                                        </p:tav>
                                      </p:tavLst>
                                    </p:anim>
                                    <p:anim calcmode="lin" valueType="num">
                                      <p:cBhvr>
                                        <p:cTn id="8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1000"/>
                                        <p:tgtEl>
                                          <p:spTgt spid="16"/>
                                        </p:tgtEl>
                                      </p:cBhvr>
                                    </p:animEffect>
                                    <p:anim calcmode="lin" valueType="num">
                                      <p:cBhvr>
                                        <p:cTn id="89" dur="1000" fill="hold"/>
                                        <p:tgtEl>
                                          <p:spTgt spid="16"/>
                                        </p:tgtEl>
                                        <p:attrNameLst>
                                          <p:attrName>ppt_x</p:attrName>
                                        </p:attrNameLst>
                                      </p:cBhvr>
                                      <p:tavLst>
                                        <p:tav tm="0">
                                          <p:val>
                                            <p:strVal val="#ppt_x"/>
                                          </p:val>
                                        </p:tav>
                                        <p:tav tm="100000">
                                          <p:val>
                                            <p:strVal val="#ppt_x"/>
                                          </p:val>
                                        </p:tav>
                                      </p:tavLst>
                                    </p:anim>
                                    <p:anim calcmode="lin" valueType="num">
                                      <p:cBhvr>
                                        <p:cTn id="9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17"/>
                                        </p:tgtEl>
                                      </p:cBhvr>
                                    </p:animEffect>
                                    <p:set>
                                      <p:cBhvr>
                                        <p:cTn id="95" dur="1" fill="hold">
                                          <p:stCondLst>
                                            <p:cond delay="499"/>
                                          </p:stCondLst>
                                        </p:cTn>
                                        <p:tgtEl>
                                          <p:spTgt spid="17"/>
                                        </p:tgtEl>
                                        <p:attrNameLst>
                                          <p:attrName>style.visibility</p:attrName>
                                        </p:attrNameLst>
                                      </p:cBhvr>
                                      <p:to>
                                        <p:strVal val="hidden"/>
                                      </p:to>
                                    </p:set>
                                  </p:childTnLst>
                                </p:cTn>
                              </p:par>
                            </p:childTnLst>
                          </p:cTn>
                        </p:par>
                        <p:par>
                          <p:cTn id="96" fill="hold">
                            <p:stCondLst>
                              <p:cond delay="500"/>
                            </p:stCondLst>
                            <p:childTnLst>
                              <p:par>
                                <p:cTn id="97" presetID="42" presetClass="entr" presetSubtype="0"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1000"/>
                                        <p:tgtEl>
                                          <p:spTgt spid="27"/>
                                        </p:tgtEl>
                                      </p:cBhvr>
                                    </p:animEffect>
                                    <p:anim calcmode="lin" valueType="num">
                                      <p:cBhvr>
                                        <p:cTn id="100" dur="1000" fill="hold"/>
                                        <p:tgtEl>
                                          <p:spTgt spid="27"/>
                                        </p:tgtEl>
                                        <p:attrNameLst>
                                          <p:attrName>ppt_x</p:attrName>
                                        </p:attrNameLst>
                                      </p:cBhvr>
                                      <p:tavLst>
                                        <p:tav tm="0">
                                          <p:val>
                                            <p:strVal val="#ppt_x"/>
                                          </p:val>
                                        </p:tav>
                                        <p:tav tm="100000">
                                          <p:val>
                                            <p:strVal val="#ppt_x"/>
                                          </p:val>
                                        </p:tav>
                                      </p:tavLst>
                                    </p:anim>
                                    <p:anim calcmode="lin" valueType="num">
                                      <p:cBhvr>
                                        <p:cTn id="101" dur="1000" fill="hold"/>
                                        <p:tgtEl>
                                          <p:spTgt spid="27"/>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1000"/>
                                        <p:tgtEl>
                                          <p:spTgt spid="26"/>
                                        </p:tgtEl>
                                      </p:cBhvr>
                                    </p:animEffect>
                                    <p:anim calcmode="lin" valueType="num">
                                      <p:cBhvr>
                                        <p:cTn id="105" dur="1000" fill="hold"/>
                                        <p:tgtEl>
                                          <p:spTgt spid="26"/>
                                        </p:tgtEl>
                                        <p:attrNameLst>
                                          <p:attrName>ppt_x</p:attrName>
                                        </p:attrNameLst>
                                      </p:cBhvr>
                                      <p:tavLst>
                                        <p:tav tm="0">
                                          <p:val>
                                            <p:strVal val="#ppt_x"/>
                                          </p:val>
                                        </p:tav>
                                        <p:tav tm="100000">
                                          <p:val>
                                            <p:strVal val="#ppt_x"/>
                                          </p:val>
                                        </p:tav>
                                      </p:tavLst>
                                    </p:anim>
                                    <p:anim calcmode="lin" valueType="num">
                                      <p:cBhvr>
                                        <p:cTn id="106" dur="1000" fill="hold"/>
                                        <p:tgtEl>
                                          <p:spTgt spid="26"/>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1000"/>
                                        <p:tgtEl>
                                          <p:spTgt spid="28"/>
                                        </p:tgtEl>
                                      </p:cBhvr>
                                    </p:animEffect>
                                    <p:anim calcmode="lin" valueType="num">
                                      <p:cBhvr>
                                        <p:cTn id="110" dur="1000" fill="hold"/>
                                        <p:tgtEl>
                                          <p:spTgt spid="28"/>
                                        </p:tgtEl>
                                        <p:attrNameLst>
                                          <p:attrName>ppt_x</p:attrName>
                                        </p:attrNameLst>
                                      </p:cBhvr>
                                      <p:tavLst>
                                        <p:tav tm="0">
                                          <p:val>
                                            <p:strVal val="#ppt_x"/>
                                          </p:val>
                                        </p:tav>
                                        <p:tav tm="100000">
                                          <p:val>
                                            <p:strVal val="#ppt_x"/>
                                          </p:val>
                                        </p:tav>
                                      </p:tavLst>
                                    </p:anim>
                                    <p:anim calcmode="lin" valueType="num">
                                      <p:cBhvr>
                                        <p:cTn id="111" dur="1000" fill="hold"/>
                                        <p:tgtEl>
                                          <p:spTgt spid="2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fade">
                                      <p:cBhvr>
                                        <p:cTn id="114" dur="1000"/>
                                        <p:tgtEl>
                                          <p:spTgt spid="29"/>
                                        </p:tgtEl>
                                      </p:cBhvr>
                                    </p:animEffect>
                                    <p:anim calcmode="lin" valueType="num">
                                      <p:cBhvr>
                                        <p:cTn id="115" dur="1000" fill="hold"/>
                                        <p:tgtEl>
                                          <p:spTgt spid="29"/>
                                        </p:tgtEl>
                                        <p:attrNameLst>
                                          <p:attrName>ppt_x</p:attrName>
                                        </p:attrNameLst>
                                      </p:cBhvr>
                                      <p:tavLst>
                                        <p:tav tm="0">
                                          <p:val>
                                            <p:strVal val="#ppt_x"/>
                                          </p:val>
                                        </p:tav>
                                        <p:tav tm="100000">
                                          <p:val>
                                            <p:strVal val="#ppt_x"/>
                                          </p:val>
                                        </p:tav>
                                      </p:tavLst>
                                    </p:anim>
                                    <p:anim calcmode="lin" valueType="num">
                                      <p:cBhvr>
                                        <p:cTn id="116" dur="1000" fill="hold"/>
                                        <p:tgtEl>
                                          <p:spTgt spid="29"/>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fade">
                                      <p:cBhvr>
                                        <p:cTn id="119" dur="1000"/>
                                        <p:tgtEl>
                                          <p:spTgt spid="14"/>
                                        </p:tgtEl>
                                      </p:cBhvr>
                                    </p:animEffect>
                                    <p:anim calcmode="lin" valueType="num">
                                      <p:cBhvr>
                                        <p:cTn id="120" dur="1000" fill="hold"/>
                                        <p:tgtEl>
                                          <p:spTgt spid="14"/>
                                        </p:tgtEl>
                                        <p:attrNameLst>
                                          <p:attrName>ppt_x</p:attrName>
                                        </p:attrNameLst>
                                      </p:cBhvr>
                                      <p:tavLst>
                                        <p:tav tm="0">
                                          <p:val>
                                            <p:strVal val="#ppt_x"/>
                                          </p:val>
                                        </p:tav>
                                        <p:tav tm="100000">
                                          <p:val>
                                            <p:strVal val="#ppt_x"/>
                                          </p:val>
                                        </p:tav>
                                      </p:tavLst>
                                    </p:anim>
                                    <p:anim calcmode="lin" valueType="num">
                                      <p:cBhvr>
                                        <p:cTn id="121" dur="1000" fill="hold"/>
                                        <p:tgtEl>
                                          <p:spTgt spid="14"/>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fade">
                                      <p:cBhvr>
                                        <p:cTn id="124" dur="1000"/>
                                        <p:tgtEl>
                                          <p:spTgt spid="11"/>
                                        </p:tgtEl>
                                      </p:cBhvr>
                                    </p:animEffect>
                                    <p:anim calcmode="lin" valueType="num">
                                      <p:cBhvr>
                                        <p:cTn id="125" dur="1000" fill="hold"/>
                                        <p:tgtEl>
                                          <p:spTgt spid="11"/>
                                        </p:tgtEl>
                                        <p:attrNameLst>
                                          <p:attrName>ppt_x</p:attrName>
                                        </p:attrNameLst>
                                      </p:cBhvr>
                                      <p:tavLst>
                                        <p:tav tm="0">
                                          <p:val>
                                            <p:strVal val="#ppt_x"/>
                                          </p:val>
                                        </p:tav>
                                        <p:tav tm="100000">
                                          <p:val>
                                            <p:strVal val="#ppt_x"/>
                                          </p:val>
                                        </p:tav>
                                      </p:tavLst>
                                    </p:anim>
                                    <p:anim calcmode="lin" valueType="num">
                                      <p:cBhvr>
                                        <p:cTn id="126" dur="1000" fill="hold"/>
                                        <p:tgtEl>
                                          <p:spTgt spid="11"/>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5"/>
                                        </p:tgtEl>
                                        <p:attrNameLst>
                                          <p:attrName>style.visibility</p:attrName>
                                        </p:attrNameLst>
                                      </p:cBhvr>
                                      <p:to>
                                        <p:strVal val="visible"/>
                                      </p:to>
                                    </p:set>
                                    <p:animEffect transition="in" filter="fade">
                                      <p:cBhvr>
                                        <p:cTn id="129" dur="1000"/>
                                        <p:tgtEl>
                                          <p:spTgt spid="5"/>
                                        </p:tgtEl>
                                      </p:cBhvr>
                                    </p:animEffect>
                                    <p:anim calcmode="lin" valueType="num">
                                      <p:cBhvr>
                                        <p:cTn id="130" dur="1000" fill="hold"/>
                                        <p:tgtEl>
                                          <p:spTgt spid="5"/>
                                        </p:tgtEl>
                                        <p:attrNameLst>
                                          <p:attrName>ppt_x</p:attrName>
                                        </p:attrNameLst>
                                      </p:cBhvr>
                                      <p:tavLst>
                                        <p:tav tm="0">
                                          <p:val>
                                            <p:strVal val="#ppt_x"/>
                                          </p:val>
                                        </p:tav>
                                        <p:tav tm="100000">
                                          <p:val>
                                            <p:strVal val="#ppt_x"/>
                                          </p:val>
                                        </p:tav>
                                      </p:tavLst>
                                    </p:anim>
                                    <p:anim calcmode="lin" valueType="num">
                                      <p:cBhvr>
                                        <p:cTn id="131" dur="1000" fill="hold"/>
                                        <p:tgtEl>
                                          <p:spTgt spid="5"/>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fade">
                                      <p:cBhvr>
                                        <p:cTn id="134" dur="1000"/>
                                        <p:tgtEl>
                                          <p:spTgt spid="35"/>
                                        </p:tgtEl>
                                      </p:cBhvr>
                                    </p:animEffect>
                                    <p:anim calcmode="lin" valueType="num">
                                      <p:cBhvr>
                                        <p:cTn id="135" dur="1000" fill="hold"/>
                                        <p:tgtEl>
                                          <p:spTgt spid="35"/>
                                        </p:tgtEl>
                                        <p:attrNameLst>
                                          <p:attrName>ppt_x</p:attrName>
                                        </p:attrNameLst>
                                      </p:cBhvr>
                                      <p:tavLst>
                                        <p:tav tm="0">
                                          <p:val>
                                            <p:strVal val="#ppt_x"/>
                                          </p:val>
                                        </p:tav>
                                        <p:tav tm="100000">
                                          <p:val>
                                            <p:strVal val="#ppt_x"/>
                                          </p:val>
                                        </p:tav>
                                      </p:tavLst>
                                    </p:anim>
                                    <p:anim calcmode="lin" valueType="num">
                                      <p:cBhvr>
                                        <p:cTn id="136" dur="1000" fill="hold"/>
                                        <p:tgtEl>
                                          <p:spTgt spid="35"/>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fade">
                                      <p:cBhvr>
                                        <p:cTn id="139" dur="1000"/>
                                        <p:tgtEl>
                                          <p:spTgt spid="33"/>
                                        </p:tgtEl>
                                      </p:cBhvr>
                                    </p:animEffect>
                                    <p:anim calcmode="lin" valueType="num">
                                      <p:cBhvr>
                                        <p:cTn id="140" dur="1000" fill="hold"/>
                                        <p:tgtEl>
                                          <p:spTgt spid="33"/>
                                        </p:tgtEl>
                                        <p:attrNameLst>
                                          <p:attrName>ppt_x</p:attrName>
                                        </p:attrNameLst>
                                      </p:cBhvr>
                                      <p:tavLst>
                                        <p:tav tm="0">
                                          <p:val>
                                            <p:strVal val="#ppt_x"/>
                                          </p:val>
                                        </p:tav>
                                        <p:tav tm="100000">
                                          <p:val>
                                            <p:strVal val="#ppt_x"/>
                                          </p:val>
                                        </p:tav>
                                      </p:tavLst>
                                    </p:anim>
                                    <p:anim calcmode="lin" valueType="num">
                                      <p:cBhvr>
                                        <p:cTn id="141" dur="1000" fill="hold"/>
                                        <p:tgtEl>
                                          <p:spTgt spid="33"/>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32"/>
                                        </p:tgtEl>
                                        <p:attrNameLst>
                                          <p:attrName>style.visibility</p:attrName>
                                        </p:attrNameLst>
                                      </p:cBhvr>
                                      <p:to>
                                        <p:strVal val="visible"/>
                                      </p:to>
                                    </p:set>
                                    <p:animEffect transition="in" filter="fade">
                                      <p:cBhvr>
                                        <p:cTn id="144" dur="1000"/>
                                        <p:tgtEl>
                                          <p:spTgt spid="32"/>
                                        </p:tgtEl>
                                      </p:cBhvr>
                                    </p:animEffect>
                                    <p:anim calcmode="lin" valueType="num">
                                      <p:cBhvr>
                                        <p:cTn id="145" dur="1000" fill="hold"/>
                                        <p:tgtEl>
                                          <p:spTgt spid="32"/>
                                        </p:tgtEl>
                                        <p:attrNameLst>
                                          <p:attrName>ppt_x</p:attrName>
                                        </p:attrNameLst>
                                      </p:cBhvr>
                                      <p:tavLst>
                                        <p:tav tm="0">
                                          <p:val>
                                            <p:strVal val="#ppt_x"/>
                                          </p:val>
                                        </p:tav>
                                        <p:tav tm="100000">
                                          <p:val>
                                            <p:strVal val="#ppt_x"/>
                                          </p:val>
                                        </p:tav>
                                      </p:tavLst>
                                    </p:anim>
                                    <p:anim calcmode="lin" valueType="num">
                                      <p:cBhvr>
                                        <p:cTn id="146" dur="1000" fill="hold"/>
                                        <p:tgtEl>
                                          <p:spTgt spid="32"/>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34"/>
                                        </p:tgtEl>
                                        <p:attrNameLst>
                                          <p:attrName>style.visibility</p:attrName>
                                        </p:attrNameLst>
                                      </p:cBhvr>
                                      <p:to>
                                        <p:strVal val="visible"/>
                                      </p:to>
                                    </p:set>
                                    <p:animEffect transition="in" filter="fade">
                                      <p:cBhvr>
                                        <p:cTn id="149" dur="1000"/>
                                        <p:tgtEl>
                                          <p:spTgt spid="34"/>
                                        </p:tgtEl>
                                      </p:cBhvr>
                                    </p:animEffect>
                                    <p:anim calcmode="lin" valueType="num">
                                      <p:cBhvr>
                                        <p:cTn id="150" dur="1000" fill="hold"/>
                                        <p:tgtEl>
                                          <p:spTgt spid="34"/>
                                        </p:tgtEl>
                                        <p:attrNameLst>
                                          <p:attrName>ppt_x</p:attrName>
                                        </p:attrNameLst>
                                      </p:cBhvr>
                                      <p:tavLst>
                                        <p:tav tm="0">
                                          <p:val>
                                            <p:strVal val="#ppt_x"/>
                                          </p:val>
                                        </p:tav>
                                        <p:tav tm="100000">
                                          <p:val>
                                            <p:strVal val="#ppt_x"/>
                                          </p:val>
                                        </p:tav>
                                      </p:tavLst>
                                    </p:anim>
                                    <p:anim calcmode="lin" valueType="num">
                                      <p:cBhvr>
                                        <p:cTn id="151" dur="1000" fill="hold"/>
                                        <p:tgtEl>
                                          <p:spTgt spid="34"/>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1"/>
                                        </p:tgtEl>
                                        <p:attrNameLst>
                                          <p:attrName>style.visibility</p:attrName>
                                        </p:attrNameLst>
                                      </p:cBhvr>
                                      <p:to>
                                        <p:strVal val="visible"/>
                                      </p:to>
                                    </p:set>
                                    <p:animEffect transition="in" filter="fade">
                                      <p:cBhvr>
                                        <p:cTn id="154" dur="1000"/>
                                        <p:tgtEl>
                                          <p:spTgt spid="41"/>
                                        </p:tgtEl>
                                      </p:cBhvr>
                                    </p:animEffect>
                                    <p:anim calcmode="lin" valueType="num">
                                      <p:cBhvr>
                                        <p:cTn id="155" dur="1000" fill="hold"/>
                                        <p:tgtEl>
                                          <p:spTgt spid="41"/>
                                        </p:tgtEl>
                                        <p:attrNameLst>
                                          <p:attrName>ppt_x</p:attrName>
                                        </p:attrNameLst>
                                      </p:cBhvr>
                                      <p:tavLst>
                                        <p:tav tm="0">
                                          <p:val>
                                            <p:strVal val="#ppt_x"/>
                                          </p:val>
                                        </p:tav>
                                        <p:tav tm="100000">
                                          <p:val>
                                            <p:strVal val="#ppt_x"/>
                                          </p:val>
                                        </p:tav>
                                      </p:tavLst>
                                    </p:anim>
                                    <p:anim calcmode="lin" valueType="num">
                                      <p:cBhvr>
                                        <p:cTn id="156" dur="1000" fill="hold"/>
                                        <p:tgtEl>
                                          <p:spTgt spid="41"/>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0"/>
                                        </p:tgtEl>
                                        <p:attrNameLst>
                                          <p:attrName>style.visibility</p:attrName>
                                        </p:attrNameLst>
                                      </p:cBhvr>
                                      <p:to>
                                        <p:strVal val="visible"/>
                                      </p:to>
                                    </p:set>
                                    <p:animEffect transition="in" filter="fade">
                                      <p:cBhvr>
                                        <p:cTn id="159" dur="1000"/>
                                        <p:tgtEl>
                                          <p:spTgt spid="40"/>
                                        </p:tgtEl>
                                      </p:cBhvr>
                                    </p:animEffect>
                                    <p:anim calcmode="lin" valueType="num">
                                      <p:cBhvr>
                                        <p:cTn id="160" dur="1000" fill="hold"/>
                                        <p:tgtEl>
                                          <p:spTgt spid="40"/>
                                        </p:tgtEl>
                                        <p:attrNameLst>
                                          <p:attrName>ppt_x</p:attrName>
                                        </p:attrNameLst>
                                      </p:cBhvr>
                                      <p:tavLst>
                                        <p:tav tm="0">
                                          <p:val>
                                            <p:strVal val="#ppt_x"/>
                                          </p:val>
                                        </p:tav>
                                        <p:tav tm="100000">
                                          <p:val>
                                            <p:strVal val="#ppt_x"/>
                                          </p:val>
                                        </p:tav>
                                      </p:tavLst>
                                    </p:anim>
                                    <p:anim calcmode="lin" valueType="num">
                                      <p:cBhvr>
                                        <p:cTn id="161" dur="1000" fill="hold"/>
                                        <p:tgtEl>
                                          <p:spTgt spid="40"/>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39"/>
                                        </p:tgtEl>
                                        <p:attrNameLst>
                                          <p:attrName>style.visibility</p:attrName>
                                        </p:attrNameLst>
                                      </p:cBhvr>
                                      <p:to>
                                        <p:strVal val="visible"/>
                                      </p:to>
                                    </p:set>
                                    <p:animEffect transition="in" filter="fade">
                                      <p:cBhvr>
                                        <p:cTn id="164" dur="1000"/>
                                        <p:tgtEl>
                                          <p:spTgt spid="39"/>
                                        </p:tgtEl>
                                      </p:cBhvr>
                                    </p:animEffect>
                                    <p:anim calcmode="lin" valueType="num">
                                      <p:cBhvr>
                                        <p:cTn id="165" dur="1000" fill="hold"/>
                                        <p:tgtEl>
                                          <p:spTgt spid="39"/>
                                        </p:tgtEl>
                                        <p:attrNameLst>
                                          <p:attrName>ppt_x</p:attrName>
                                        </p:attrNameLst>
                                      </p:cBhvr>
                                      <p:tavLst>
                                        <p:tav tm="0">
                                          <p:val>
                                            <p:strVal val="#ppt_x"/>
                                          </p:val>
                                        </p:tav>
                                        <p:tav tm="100000">
                                          <p:val>
                                            <p:strVal val="#ppt_x"/>
                                          </p:val>
                                        </p:tav>
                                      </p:tavLst>
                                    </p:anim>
                                    <p:anim calcmode="lin" valueType="num">
                                      <p:cBhvr>
                                        <p:cTn id="166" dur="1000" fill="hold"/>
                                        <p:tgtEl>
                                          <p:spTgt spid="39"/>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fade">
                                      <p:cBhvr>
                                        <p:cTn id="169" dur="1000"/>
                                        <p:tgtEl>
                                          <p:spTgt spid="38"/>
                                        </p:tgtEl>
                                      </p:cBhvr>
                                    </p:animEffect>
                                    <p:anim calcmode="lin" valueType="num">
                                      <p:cBhvr>
                                        <p:cTn id="170" dur="1000" fill="hold"/>
                                        <p:tgtEl>
                                          <p:spTgt spid="38"/>
                                        </p:tgtEl>
                                        <p:attrNameLst>
                                          <p:attrName>ppt_x</p:attrName>
                                        </p:attrNameLst>
                                      </p:cBhvr>
                                      <p:tavLst>
                                        <p:tav tm="0">
                                          <p:val>
                                            <p:strVal val="#ppt_x"/>
                                          </p:val>
                                        </p:tav>
                                        <p:tav tm="100000">
                                          <p:val>
                                            <p:strVal val="#ppt_x"/>
                                          </p:val>
                                        </p:tav>
                                      </p:tavLst>
                                    </p:anim>
                                    <p:anim calcmode="lin" valueType="num">
                                      <p:cBhvr>
                                        <p:cTn id="17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7" grpId="0"/>
      <p:bldP spid="29" grpId="0"/>
      <p:bldP spid="33" grpId="0"/>
      <p:bldP spid="35" grpId="0"/>
      <p:bldP spid="40" grpId="0"/>
      <p:bldP spid="41" grpId="0"/>
      <p:bldP spid="44" grpId="0" animBg="1"/>
      <p:bldP spid="45" grpId="0" animBg="1"/>
      <p:bldP spid="61" grpId="0"/>
      <p:bldP spid="62" grpId="0"/>
      <p:bldP spid="63" grpId="0" animBg="1"/>
      <p:bldP spid="64" grpId="0"/>
      <p:bldP spid="65" grpId="0"/>
      <p:bldP spid="66" grpId="0" animBg="1"/>
      <p:bldP spid="67" grpId="0"/>
      <p:bldP spid="17" grpId="0" animBg="1"/>
      <p:bldP spid="17"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lstStyle/>
          <a:p>
            <a:r>
              <a:rPr lang="en-US" b="1" dirty="0"/>
              <a:t>SB-QPS vs. Fair-Frame</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0663114A-0C57-482C-B4A3-94814B8E1D45}"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sp>
        <p:nvSpPr>
          <p:cNvPr id="6" name="Rectangle 5">
            <a:extLst>
              <a:ext uri="{FF2B5EF4-FFF2-40B4-BE49-F238E27FC236}">
                <a16:creationId xmlns:a16="http://schemas.microsoft.com/office/drawing/2014/main" id="{DC8A22D7-A351-430E-883D-A3FF12865615}"/>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Background</a:t>
            </a:r>
            <a:r>
              <a:rPr lang="en-US" altLang="zh-CN" sz="1600" b="1" dirty="0"/>
              <a:t> </a:t>
            </a:r>
            <a:r>
              <a:rPr lang="en-US" altLang="zh-CN" sz="1600" dirty="0"/>
              <a:t>&amp; Motivation</a:t>
            </a:r>
            <a:endParaRPr lang="zh-CN" altLang="en-US" sz="1600" dirty="0"/>
          </a:p>
        </p:txBody>
      </p:sp>
      <p:sp>
        <p:nvSpPr>
          <p:cNvPr id="7" name="Rectangle 6">
            <a:extLst>
              <a:ext uri="{FF2B5EF4-FFF2-40B4-BE49-F238E27FC236}">
                <a16:creationId xmlns:a16="http://schemas.microsoft.com/office/drawing/2014/main" id="{801F26A5-C573-4E23-A163-93CA1659A694}"/>
              </a:ext>
            </a:extLst>
          </p:cNvPr>
          <p:cNvSpPr/>
          <p:nvPr/>
        </p:nvSpPr>
        <p:spPr>
          <a:xfrm>
            <a:off x="2607254" y="2387"/>
            <a:ext cx="11746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8" name="Rectangle 7">
            <a:extLst>
              <a:ext uri="{FF2B5EF4-FFF2-40B4-BE49-F238E27FC236}">
                <a16:creationId xmlns:a16="http://schemas.microsoft.com/office/drawing/2014/main" id="{35CCBF25-0151-4F26-AB45-9CC354766846}"/>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 name="Rectangle 8">
            <a:extLst>
              <a:ext uri="{FF2B5EF4-FFF2-40B4-BE49-F238E27FC236}">
                <a16:creationId xmlns:a16="http://schemas.microsoft.com/office/drawing/2014/main" id="{0335791A-723C-4409-AC91-AFEDCA38FA54}"/>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15" name="Rectangle 14">
            <a:extLst>
              <a:ext uri="{FF2B5EF4-FFF2-40B4-BE49-F238E27FC236}">
                <a16:creationId xmlns:a16="http://schemas.microsoft.com/office/drawing/2014/main" id="{4F03AA4E-AE7F-4038-9B60-DDD80EF1185E}"/>
              </a:ext>
            </a:extLst>
          </p:cNvPr>
          <p:cNvSpPr/>
          <p:nvPr/>
        </p:nvSpPr>
        <p:spPr>
          <a:xfrm>
            <a:off x="5216631" y="2387"/>
            <a:ext cx="1083686"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t>SB-QPS</a:t>
            </a:r>
            <a:endParaRPr lang="zh-CN" altLang="en-US" sz="1600" b="1" dirty="0"/>
          </a:p>
        </p:txBody>
      </p:sp>
      <p:pic>
        <p:nvPicPr>
          <p:cNvPr id="10" name="Picture 9">
            <a:extLst>
              <a:ext uri="{FF2B5EF4-FFF2-40B4-BE49-F238E27FC236}">
                <a16:creationId xmlns:a16="http://schemas.microsoft.com/office/drawing/2014/main" id="{3BB504A7-D00B-4240-AF5C-D3AB5F02A7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2370308"/>
            <a:ext cx="9143999" cy="3144321"/>
          </a:xfrm>
          <a:prstGeom prst="rect">
            <a:avLst/>
          </a:prstGeom>
        </p:spPr>
      </p:pic>
      <p:cxnSp>
        <p:nvCxnSpPr>
          <p:cNvPr id="19" name="Straight Connector 18">
            <a:extLst>
              <a:ext uri="{FF2B5EF4-FFF2-40B4-BE49-F238E27FC236}">
                <a16:creationId xmlns:a16="http://schemas.microsoft.com/office/drawing/2014/main" id="{EADABB94-27D0-474F-B8A8-B31C8FAAEB8F}"/>
              </a:ext>
            </a:extLst>
          </p:cNvPr>
          <p:cNvCxnSpPr>
            <a:cxnSpLocks/>
          </p:cNvCxnSpPr>
          <p:nvPr/>
        </p:nvCxnSpPr>
        <p:spPr>
          <a:xfrm>
            <a:off x="834013" y="2975318"/>
            <a:ext cx="7968343" cy="0"/>
          </a:xfrm>
          <a:prstGeom prst="line">
            <a:avLst/>
          </a:prstGeom>
          <a:ln w="28575">
            <a:solidFill>
              <a:srgbClr val="ED7D3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B35024-7608-4196-8A06-8D868F1C3111}"/>
              </a:ext>
            </a:extLst>
          </p:cNvPr>
          <p:cNvCxnSpPr>
            <a:cxnSpLocks/>
          </p:cNvCxnSpPr>
          <p:nvPr/>
        </p:nvCxnSpPr>
        <p:spPr>
          <a:xfrm>
            <a:off x="834013" y="3559797"/>
            <a:ext cx="7968343" cy="0"/>
          </a:xfrm>
          <a:prstGeom prst="line">
            <a:avLst/>
          </a:prstGeom>
          <a:ln w="28575">
            <a:solidFill>
              <a:srgbClr val="ED7D3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7829765-623A-4C4C-A157-4BA08B70E884}"/>
              </a:ext>
            </a:extLst>
          </p:cNvPr>
          <p:cNvCxnSpPr>
            <a:cxnSpLocks/>
          </p:cNvCxnSpPr>
          <p:nvPr/>
        </p:nvCxnSpPr>
        <p:spPr>
          <a:xfrm>
            <a:off x="936033" y="2975318"/>
            <a:ext cx="0" cy="584479"/>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 Box 11">
            <a:extLst>
              <a:ext uri="{FF2B5EF4-FFF2-40B4-BE49-F238E27FC236}">
                <a16:creationId xmlns:a16="http://schemas.microsoft.com/office/drawing/2014/main" id="{73E5BD44-ED84-4852-89A8-E75A58E914D2}"/>
              </a:ext>
            </a:extLst>
          </p:cNvPr>
          <p:cNvSpPr txBox="1">
            <a:spLocks noChangeArrowheads="1"/>
          </p:cNvSpPr>
          <p:nvPr/>
        </p:nvSpPr>
        <p:spPr bwMode="gray">
          <a:xfrm>
            <a:off x="865763" y="3067502"/>
            <a:ext cx="1741491" cy="400110"/>
          </a:xfrm>
          <a:prstGeom prst="rect">
            <a:avLst/>
          </a:prstGeom>
          <a:noFill/>
          <a:ln>
            <a:noFill/>
          </a:ln>
          <a:effectLst/>
        </p:spPr>
        <p:txBody>
          <a:bodyPr wrap="square">
            <a:spAutoFit/>
          </a:bodyPr>
          <a:lstStyle/>
          <a:p>
            <a:pPr>
              <a:spcBef>
                <a:spcPct val="50000"/>
              </a:spcBef>
            </a:pPr>
            <a:r>
              <a:rPr lang="en-US" altLang="zh-CN" sz="2000" b="1" dirty="0">
                <a:solidFill>
                  <a:srgbClr val="ED7D31"/>
                </a:solidFill>
                <a:ea typeface="宋体" panose="02010600030101010101" pitchFamily="2" charset="-122"/>
              </a:rPr>
              <a:t>~100x better</a:t>
            </a:r>
          </a:p>
        </p:txBody>
      </p:sp>
      <p:sp>
        <p:nvSpPr>
          <p:cNvPr id="26" name="Rectangle 25">
            <a:extLst>
              <a:ext uri="{FF2B5EF4-FFF2-40B4-BE49-F238E27FC236}">
                <a16:creationId xmlns:a16="http://schemas.microsoft.com/office/drawing/2014/main" id="{CDEF64D8-72B8-40B8-BB80-6DAAFB05DED6}"/>
              </a:ext>
            </a:extLst>
          </p:cNvPr>
          <p:cNvSpPr>
            <a:spLocks noChangeArrowheads="1"/>
          </p:cNvSpPr>
          <p:nvPr/>
        </p:nvSpPr>
        <p:spPr bwMode="black">
          <a:xfrm>
            <a:off x="3575975" y="1431689"/>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27" name="Text Box 17">
            <a:extLst>
              <a:ext uri="{FF2B5EF4-FFF2-40B4-BE49-F238E27FC236}">
                <a16:creationId xmlns:a16="http://schemas.microsoft.com/office/drawing/2014/main" id="{6E1E4530-F491-4297-B9EA-2BF9EDF78536}"/>
              </a:ext>
            </a:extLst>
          </p:cNvPr>
          <p:cNvSpPr txBox="1">
            <a:spLocks noChangeArrowheads="1"/>
          </p:cNvSpPr>
          <p:nvPr/>
        </p:nvSpPr>
        <p:spPr bwMode="gray">
          <a:xfrm>
            <a:off x="575187" y="1814123"/>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64X64 switch</a:t>
            </a:r>
          </a:p>
        </p:txBody>
      </p:sp>
      <p:sp>
        <p:nvSpPr>
          <p:cNvPr id="28" name="Line 18">
            <a:extLst>
              <a:ext uri="{FF2B5EF4-FFF2-40B4-BE49-F238E27FC236}">
                <a16:creationId xmlns:a16="http://schemas.microsoft.com/office/drawing/2014/main" id="{A0EBF266-2901-479F-9556-52D4B255DD71}"/>
              </a:ext>
            </a:extLst>
          </p:cNvPr>
          <p:cNvSpPr>
            <a:spLocks noChangeShapeType="1"/>
          </p:cNvSpPr>
          <p:nvPr/>
        </p:nvSpPr>
        <p:spPr bwMode="black">
          <a:xfrm>
            <a:off x="628651" y="1755756"/>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 name="Text Box 17">
            <a:extLst>
              <a:ext uri="{FF2B5EF4-FFF2-40B4-BE49-F238E27FC236}">
                <a16:creationId xmlns:a16="http://schemas.microsoft.com/office/drawing/2014/main" id="{171E07F4-BF5A-46A7-A4A5-0192EEA12528}"/>
              </a:ext>
            </a:extLst>
          </p:cNvPr>
          <p:cNvSpPr txBox="1">
            <a:spLocks noChangeArrowheads="1"/>
          </p:cNvSpPr>
          <p:nvPr/>
        </p:nvSpPr>
        <p:spPr bwMode="gray">
          <a:xfrm>
            <a:off x="2379222" y="1813916"/>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30" name="Text Box 17">
            <a:extLst>
              <a:ext uri="{FF2B5EF4-FFF2-40B4-BE49-F238E27FC236}">
                <a16:creationId xmlns:a16="http://schemas.microsoft.com/office/drawing/2014/main" id="{32C8C459-CE7E-42BA-91D4-B2C42E782208}"/>
              </a:ext>
            </a:extLst>
          </p:cNvPr>
          <p:cNvSpPr txBox="1">
            <a:spLocks noChangeArrowheads="1"/>
          </p:cNvSpPr>
          <p:nvPr/>
        </p:nvSpPr>
        <p:spPr bwMode="gray">
          <a:xfrm>
            <a:off x="5900618" y="1817546"/>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loads from 0 to 1</a:t>
            </a:r>
          </a:p>
        </p:txBody>
      </p:sp>
      <p:sp>
        <p:nvSpPr>
          <p:cNvPr id="31" name="Line 18">
            <a:extLst>
              <a:ext uri="{FF2B5EF4-FFF2-40B4-BE49-F238E27FC236}">
                <a16:creationId xmlns:a16="http://schemas.microsoft.com/office/drawing/2014/main" id="{C84EC7A8-FC28-4B95-92D5-AC5825F20357}"/>
              </a:ext>
            </a:extLst>
          </p:cNvPr>
          <p:cNvSpPr>
            <a:spLocks noChangeShapeType="1"/>
          </p:cNvSpPr>
          <p:nvPr/>
        </p:nvSpPr>
        <p:spPr bwMode="black">
          <a:xfrm>
            <a:off x="628651" y="2144029"/>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 name="Text Box 17">
            <a:extLst>
              <a:ext uri="{FF2B5EF4-FFF2-40B4-BE49-F238E27FC236}">
                <a16:creationId xmlns:a16="http://schemas.microsoft.com/office/drawing/2014/main" id="{0A63AA5A-43C3-4C2E-BFE9-BAE96E4CA654}"/>
              </a:ext>
            </a:extLst>
          </p:cNvPr>
          <p:cNvSpPr txBox="1">
            <a:spLocks noChangeArrowheads="1"/>
          </p:cNvSpPr>
          <p:nvPr/>
        </p:nvSpPr>
        <p:spPr bwMode="gray">
          <a:xfrm>
            <a:off x="5017685" y="1800775"/>
            <a:ext cx="81234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ea typeface="宋体" panose="02010600030101010101" pitchFamily="2" charset="-122"/>
              </a:rPr>
              <a:t>T=32</a:t>
            </a:r>
            <a:endParaRPr lang="en-US" altLang="zh-CN" b="0" dirty="0">
              <a:latin typeface="+mn-lt"/>
              <a:ea typeface="宋体" panose="02010600030101010101" pitchFamily="2" charset="-122"/>
            </a:endParaRPr>
          </a:p>
        </p:txBody>
      </p:sp>
      <p:sp>
        <p:nvSpPr>
          <p:cNvPr id="33" name="TextBox 32">
            <a:extLst>
              <a:ext uri="{FF2B5EF4-FFF2-40B4-BE49-F238E27FC236}">
                <a16:creationId xmlns:a16="http://schemas.microsoft.com/office/drawing/2014/main" id="{D14C7B4A-16C0-43ED-BB37-15A1EE19C7CB}"/>
              </a:ext>
            </a:extLst>
          </p:cNvPr>
          <p:cNvSpPr txBox="1"/>
          <p:nvPr/>
        </p:nvSpPr>
        <p:spPr>
          <a:xfrm rot="10800000">
            <a:off x="0" y="3067502"/>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34" name="TextBox 33">
            <a:extLst>
              <a:ext uri="{FF2B5EF4-FFF2-40B4-BE49-F238E27FC236}">
                <a16:creationId xmlns:a16="http://schemas.microsoft.com/office/drawing/2014/main" id="{53FE346A-8C6C-44A3-8E15-6C2261DE09D3}"/>
              </a:ext>
            </a:extLst>
          </p:cNvPr>
          <p:cNvSpPr txBox="1"/>
          <p:nvPr/>
        </p:nvSpPr>
        <p:spPr>
          <a:xfrm>
            <a:off x="661084" y="5196964"/>
            <a:ext cx="8184267" cy="400110"/>
          </a:xfrm>
          <a:prstGeom prst="rect">
            <a:avLst/>
          </a:prstGeom>
          <a:solidFill>
            <a:schemeClr val="bg1"/>
          </a:solidFill>
        </p:spPr>
        <p:txBody>
          <a:bodyPr wrap="square" rtlCol="0">
            <a:spAutoFit/>
          </a:bodyPr>
          <a:lstStyle/>
          <a:p>
            <a:pPr algn="ctr"/>
            <a:r>
              <a:rPr lang="en-US" altLang="zh-CN" sz="2000" b="1" dirty="0"/>
              <a:t>Normalized Load</a:t>
            </a:r>
            <a:endParaRPr lang="zh-CN" altLang="en-US" sz="2000" b="1" dirty="0"/>
          </a:p>
        </p:txBody>
      </p:sp>
      <p:sp>
        <p:nvSpPr>
          <p:cNvPr id="35" name="Rounded Rectangle 17">
            <a:extLst>
              <a:ext uri="{FF2B5EF4-FFF2-40B4-BE49-F238E27FC236}">
                <a16:creationId xmlns:a16="http://schemas.microsoft.com/office/drawing/2014/main" id="{4A5ECC98-BDBA-4EF7-B8AA-05C52D26C12A}"/>
              </a:ext>
            </a:extLst>
          </p:cNvPr>
          <p:cNvSpPr/>
          <p:nvPr/>
        </p:nvSpPr>
        <p:spPr>
          <a:xfrm>
            <a:off x="1225985" y="5609529"/>
            <a:ext cx="6936136" cy="5432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r>
              <a:rPr lang="en-US" sz="2400" dirty="0">
                <a:solidFill>
                  <a:prstClr val="white"/>
                </a:solidFill>
                <a:cs typeface="Verdana"/>
              </a:rPr>
              <a:t>SB-QPS is roughly 100x better than Fair-Frame</a:t>
            </a:r>
          </a:p>
          <a:p>
            <a:pPr algn="ctr" defTabSz="914400"/>
            <a:r>
              <a:rPr lang="en-US" sz="1600" dirty="0">
                <a:solidFill>
                  <a:prstClr val="white"/>
                </a:solidFill>
                <a:cs typeface="Verdana"/>
              </a:rPr>
              <a:t>under light and moderate traffic</a:t>
            </a:r>
          </a:p>
        </p:txBody>
      </p:sp>
      <p:sp>
        <p:nvSpPr>
          <p:cNvPr id="12" name="Slide Number Placeholder 11">
            <a:extLst>
              <a:ext uri="{FF2B5EF4-FFF2-40B4-BE49-F238E27FC236}">
                <a16:creationId xmlns:a16="http://schemas.microsoft.com/office/drawing/2014/main" id="{615F79F5-7629-4CB5-B211-52CBA704F411}"/>
              </a:ext>
            </a:extLst>
          </p:cNvPr>
          <p:cNvSpPr>
            <a:spLocks noGrp="1"/>
          </p:cNvSpPr>
          <p:nvPr>
            <p:ph type="sldNum" sz="quarter" idx="12"/>
          </p:nvPr>
        </p:nvSpPr>
        <p:spPr/>
        <p:txBody>
          <a:bodyPr/>
          <a:lstStyle/>
          <a:p>
            <a:fld id="{25711CE1-5A3A-4555-AFFF-2018F0E14892}" type="slidenum">
              <a:rPr lang="zh-CN" altLang="en-US" smtClean="0"/>
              <a:pPr/>
              <a:t>51</a:t>
            </a:fld>
            <a:r>
              <a:rPr lang="en-US" altLang="zh-CN"/>
              <a:t>/51</a:t>
            </a:r>
            <a:endParaRPr lang="zh-CN" altLang="en-US" dirty="0"/>
          </a:p>
        </p:txBody>
      </p:sp>
    </p:spTree>
    <p:extLst>
      <p:ext uri="{BB962C8B-B14F-4D97-AF65-F5344CB8AC3E}">
        <p14:creationId xmlns:p14="http://schemas.microsoft.com/office/powerpoint/2010/main" val="3617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anim calcmode="lin" valueType="num">
                                      <p:cBhvr>
                                        <p:cTn id="25" dur="1000" fill="hold"/>
                                        <p:tgtEl>
                                          <p:spTgt spid="35"/>
                                        </p:tgtEl>
                                        <p:attrNameLst>
                                          <p:attrName>ppt_x</p:attrName>
                                        </p:attrNameLst>
                                      </p:cBhvr>
                                      <p:tavLst>
                                        <p:tav tm="0">
                                          <p:val>
                                            <p:strVal val="#ppt_x"/>
                                          </p:val>
                                        </p:tav>
                                        <p:tav tm="100000">
                                          <p:val>
                                            <p:strVal val="#ppt_x"/>
                                          </p:val>
                                        </p:tav>
                                      </p:tavLst>
                                    </p:anim>
                                    <p:anim calcmode="lin" valueType="num">
                                      <p:cBhvr>
                                        <p:cTn id="26" dur="1000" fill="hold"/>
                                        <p:tgtEl>
                                          <p:spTgt spid="3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34"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A4EA-C59B-4E56-ADC1-BB136F9CC559}"/>
              </a:ext>
            </a:extLst>
          </p:cNvPr>
          <p:cNvSpPr>
            <a:spLocks noGrp="1"/>
          </p:cNvSpPr>
          <p:nvPr>
            <p:ph type="title"/>
          </p:nvPr>
        </p:nvSpPr>
        <p:spPr/>
        <p:txBody>
          <a:bodyPr/>
          <a:lstStyle/>
          <a:p>
            <a:r>
              <a:rPr lang="en-US" altLang="zh-CN" dirty="0">
                <a:solidFill>
                  <a:srgbClr val="0000FF"/>
                </a:solidFill>
              </a:rPr>
              <a:t>References</a:t>
            </a:r>
            <a:endParaRPr lang="zh-CN" altLang="en-US" dirty="0">
              <a:solidFill>
                <a:srgbClr val="0000FF"/>
              </a:solidFill>
            </a:endParaRPr>
          </a:p>
        </p:txBody>
      </p:sp>
      <p:sp>
        <p:nvSpPr>
          <p:cNvPr id="3" name="Date Placeholder 2">
            <a:extLst>
              <a:ext uri="{FF2B5EF4-FFF2-40B4-BE49-F238E27FC236}">
                <a16:creationId xmlns:a16="http://schemas.microsoft.com/office/drawing/2014/main" id="{BDC21DC4-7A7F-4EC6-B649-A38617EE2A1B}"/>
              </a:ext>
            </a:extLst>
          </p:cNvPr>
          <p:cNvSpPr>
            <a:spLocks noGrp="1"/>
          </p:cNvSpPr>
          <p:nvPr>
            <p:ph type="dt" sz="half" idx="10"/>
          </p:nvPr>
        </p:nvSpPr>
        <p:spPr/>
        <p:txBody>
          <a:bodyPr/>
          <a:lstStyle/>
          <a:p>
            <a:fld id="{F8C80527-9656-4B04-B764-3945B66ABA3F}"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A960CE6B-19ED-40FD-A6DD-BB98DC35273D}"/>
              </a:ext>
            </a:extLst>
          </p:cNvPr>
          <p:cNvSpPr>
            <a:spLocks noGrp="1"/>
          </p:cNvSpPr>
          <p:nvPr>
            <p:ph type="ftr" sz="quarter" idx="11"/>
          </p:nvPr>
        </p:nvSpPr>
        <p:spPr/>
        <p:txBody>
          <a:bodyPr/>
          <a:lstStyle/>
          <a:p>
            <a:r>
              <a:rPr lang="sv-SE" altLang="zh-CN"/>
              <a:t>Defense @ GaTech</a:t>
            </a:r>
            <a:endParaRPr lang="zh-CN" altLang="en-US"/>
          </a:p>
        </p:txBody>
      </p:sp>
      <p:sp>
        <p:nvSpPr>
          <p:cNvPr id="5" name="Slide Number Placeholder 4">
            <a:extLst>
              <a:ext uri="{FF2B5EF4-FFF2-40B4-BE49-F238E27FC236}">
                <a16:creationId xmlns:a16="http://schemas.microsoft.com/office/drawing/2014/main" id="{4F18D2F4-B01B-45B1-A1A3-DD1943EC5F2A}"/>
              </a:ext>
            </a:extLst>
          </p:cNvPr>
          <p:cNvSpPr>
            <a:spLocks noGrp="1"/>
          </p:cNvSpPr>
          <p:nvPr>
            <p:ph type="sldNum" sz="quarter" idx="12"/>
          </p:nvPr>
        </p:nvSpPr>
        <p:spPr/>
        <p:txBody>
          <a:bodyPr/>
          <a:lstStyle/>
          <a:p>
            <a:fld id="{25711CE1-5A3A-4555-AFFF-2018F0E14892}" type="slidenum">
              <a:rPr lang="zh-CN" altLang="en-US" smtClean="0"/>
              <a:pPr/>
              <a:t>52</a:t>
            </a:fld>
            <a:r>
              <a:rPr lang="en-US" altLang="zh-CN"/>
              <a:t>/51</a:t>
            </a:r>
            <a:endParaRPr lang="zh-CN" altLang="en-US" dirty="0"/>
          </a:p>
        </p:txBody>
      </p:sp>
      <p:sp>
        <p:nvSpPr>
          <p:cNvPr id="6" name="TextBox 5">
            <a:extLst>
              <a:ext uri="{FF2B5EF4-FFF2-40B4-BE49-F238E27FC236}">
                <a16:creationId xmlns:a16="http://schemas.microsoft.com/office/drawing/2014/main" id="{2EFBB1B1-469B-47EB-8F8F-A7D563248347}"/>
              </a:ext>
            </a:extLst>
          </p:cNvPr>
          <p:cNvSpPr txBox="1"/>
          <p:nvPr/>
        </p:nvSpPr>
        <p:spPr>
          <a:xfrm>
            <a:off x="344031" y="1645424"/>
            <a:ext cx="8519312" cy="4616648"/>
          </a:xfrm>
          <a:prstGeom prst="rect">
            <a:avLst/>
          </a:prstGeom>
          <a:noFill/>
        </p:spPr>
        <p:txBody>
          <a:bodyPr wrap="square" rtlCol="0">
            <a:spAutoFit/>
          </a:bodyPr>
          <a:lstStyle/>
          <a:p>
            <a:pPr algn="just"/>
            <a:r>
              <a:rPr lang="en-US" altLang="zh-CN" sz="1400" dirty="0"/>
              <a:t>[McKeown99] N. McKeown, "The </a:t>
            </a:r>
            <a:r>
              <a:rPr lang="en-US" altLang="zh-CN" sz="1400" dirty="0" err="1"/>
              <a:t>iSLIP</a:t>
            </a:r>
            <a:r>
              <a:rPr lang="en-US" altLang="zh-CN" sz="1400" dirty="0"/>
              <a:t> scheduling algorithm for input-queued switches," </a:t>
            </a:r>
            <a:r>
              <a:rPr lang="en-US" altLang="zh-CN" sz="1400" i="1" dirty="0"/>
              <a:t>IEEE/ACM Transactions on Networking</a:t>
            </a:r>
            <a:r>
              <a:rPr lang="en-US" altLang="zh-CN" sz="1400" dirty="0"/>
              <a:t>, vol. 7, no. 2, pp. 188–201, 1999.</a:t>
            </a:r>
          </a:p>
          <a:p>
            <a:pPr algn="just"/>
            <a:r>
              <a:rPr lang="en-US" altLang="zh-CN" sz="1400" dirty="0"/>
              <a:t>[McKeown99a] N. McKeown, A. </a:t>
            </a:r>
            <a:r>
              <a:rPr lang="en-US" altLang="zh-CN" sz="1400" dirty="0" err="1"/>
              <a:t>Mekkittikul</a:t>
            </a:r>
            <a:r>
              <a:rPr lang="en-US" altLang="zh-CN" sz="1400" dirty="0"/>
              <a:t>, V. </a:t>
            </a:r>
            <a:r>
              <a:rPr lang="en-US" altLang="zh-CN" sz="1400" dirty="0" err="1"/>
              <a:t>Anantharam</a:t>
            </a:r>
            <a:r>
              <a:rPr lang="en-US" altLang="zh-CN" sz="1400" dirty="0"/>
              <a:t>, and J. </a:t>
            </a:r>
            <a:r>
              <a:rPr lang="en-US" altLang="zh-CN" sz="1400" dirty="0" err="1"/>
              <a:t>Walrand</a:t>
            </a:r>
            <a:r>
              <a:rPr lang="en-US" altLang="zh-CN" sz="1400" dirty="0"/>
              <a:t>, "Achieving 100% throughput in an input-queued switch," </a:t>
            </a:r>
            <a:r>
              <a:rPr lang="en-US" altLang="zh-CN" sz="1400" i="1" dirty="0"/>
              <a:t>IEEE Transactions on Communications</a:t>
            </a:r>
            <a:r>
              <a:rPr lang="en-US" altLang="zh-CN" sz="1400" dirty="0"/>
              <a:t>, vol. 47, no. 8, pp. 1260–1267, 1999.</a:t>
            </a:r>
          </a:p>
          <a:p>
            <a:pPr algn="just"/>
            <a:r>
              <a:rPr lang="en-US" altLang="zh-CN" sz="1400" dirty="0"/>
              <a:t>[Keslassy03] I. </a:t>
            </a:r>
            <a:r>
              <a:rPr lang="en-US" altLang="zh-CN" sz="1400" dirty="0" err="1"/>
              <a:t>Keslassy</a:t>
            </a:r>
            <a:r>
              <a:rPr lang="en-US" altLang="zh-CN" sz="1400" dirty="0"/>
              <a:t>, Rui Zhang-Shen and N. McKeown, "Maximum size matching is unstable for any packet switch," in IEEE Communications Letters, vol. 7, no. 10, pp. 496-498, Oct. 2003.</a:t>
            </a:r>
          </a:p>
          <a:p>
            <a:pPr algn="just"/>
            <a:r>
              <a:rPr lang="en-US" altLang="zh-CN" sz="1400" dirty="0"/>
              <a:t>[Giaccone03] P. </a:t>
            </a:r>
            <a:r>
              <a:rPr lang="en-US" altLang="zh-CN" sz="1400" dirty="0" err="1"/>
              <a:t>Giaccone</a:t>
            </a:r>
            <a:r>
              <a:rPr lang="en-US" altLang="zh-CN" sz="1400" dirty="0"/>
              <a:t>, B. Prabhakar, and D. Shah, “Randomized scheduling algorithms for high-aggregate bandwidth switches,” </a:t>
            </a:r>
            <a:r>
              <a:rPr lang="en-US" altLang="zh-CN" sz="1400" i="1" dirty="0"/>
              <a:t>IEEE Journal on Selected Areas in Communications</a:t>
            </a:r>
            <a:r>
              <a:rPr lang="en-US" altLang="zh-CN" sz="1400" dirty="0"/>
              <a:t>, vol. 21, no. 4, pp. 546–559, 2003.</a:t>
            </a:r>
          </a:p>
          <a:p>
            <a:pPr algn="just"/>
            <a:r>
              <a:rPr lang="en-US" altLang="zh-CN" sz="1400" dirty="0"/>
              <a:t>[</a:t>
            </a:r>
            <a:r>
              <a:rPr lang="en-US" altLang="zh-CN" sz="1400"/>
              <a:t>Bayati07] M</a:t>
            </a:r>
            <a:r>
              <a:rPr lang="en-US" altLang="zh-CN" sz="1400" dirty="0"/>
              <a:t>.Bayati,B.Prabhakar,D.Shah,andM.Sharma,“Iterativeschedulingalgorithms,” in Proceedings of the IEEE International Conference on Computer Communications (INFOCOM), Anchorage, AK, USA, 2007, pp. 445–453.</a:t>
            </a:r>
          </a:p>
          <a:p>
            <a:pPr algn="just"/>
            <a:r>
              <a:rPr lang="en-US" altLang="zh-CN" sz="1400" dirty="0"/>
              <a:t>[Neely07] M. J. Neely, E. Modiano, and Y. S. Cheng, "Logarithmic Delay for N × N Packet Switches Under the Crossbar Constraint," </a:t>
            </a:r>
            <a:r>
              <a:rPr lang="en-US" altLang="zh-CN" sz="1400" i="1" dirty="0"/>
              <a:t>IEEE/ACM Transactions on Networking</a:t>
            </a:r>
            <a:r>
              <a:rPr lang="en-US" altLang="zh-CN" sz="1400" dirty="0"/>
              <a:t>, vol. 15, no. 3, pp. 657–668, 2007.</a:t>
            </a:r>
          </a:p>
          <a:p>
            <a:pPr algn="just"/>
            <a:r>
              <a:rPr lang="en-US" altLang="zh-CN" sz="1400" dirty="0"/>
              <a:t>[Hu16] B. Hu, K. L. Yeung, Q. Zhou, and C. He, "On iterative scheduling for input-queued switches with a speedup of 2 − 1/N," </a:t>
            </a:r>
            <a:r>
              <a:rPr lang="en-US" altLang="zh-CN" sz="1400" i="1" dirty="0"/>
              <a:t>IEEE/ACM Transactions on Networking</a:t>
            </a:r>
            <a:r>
              <a:rPr lang="en-US" altLang="zh-CN" sz="1400" dirty="0"/>
              <a:t>, vol. 24, no. 6, pp. 3565–3577, 2016.</a:t>
            </a:r>
          </a:p>
          <a:p>
            <a:pPr algn="just"/>
            <a:r>
              <a:rPr lang="en-US" altLang="zh-CN" sz="1400" dirty="0"/>
              <a:t>[Hu18] B. Hu, F. Fan, K. L. Yeung, and S. </a:t>
            </a:r>
            <a:r>
              <a:rPr lang="en-US" altLang="zh-CN" sz="1400" dirty="0" err="1"/>
              <a:t>Jamin</a:t>
            </a:r>
            <a:r>
              <a:rPr lang="en-US" altLang="zh-CN" sz="1400" dirty="0"/>
              <a:t>. 2018. "Highest rank first: a new class of single-iteration scheduling algorithms for input-queued switches," </a:t>
            </a:r>
            <a:r>
              <a:rPr lang="en-US" altLang="zh-CN" sz="1400" i="1" dirty="0"/>
              <a:t>IEEE Access </a:t>
            </a:r>
            <a:r>
              <a:rPr lang="en-US" altLang="zh-CN" sz="1400" dirty="0"/>
              <a:t>6 (2018), 11046–11062.</a:t>
            </a:r>
            <a:endParaRPr lang="zh-CN" altLang="en-US" sz="1400" dirty="0"/>
          </a:p>
        </p:txBody>
      </p:sp>
    </p:spTree>
    <p:extLst>
      <p:ext uri="{BB962C8B-B14F-4D97-AF65-F5344CB8AC3E}">
        <p14:creationId xmlns:p14="http://schemas.microsoft.com/office/powerpoint/2010/main" val="699712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normAutofit/>
          </a:bodyPr>
          <a:lstStyle/>
          <a:p>
            <a:r>
              <a:rPr lang="en-US" dirty="0">
                <a:solidFill>
                  <a:srgbClr val="0000FF"/>
                </a:solidFill>
              </a:rPr>
              <a:t>SB-QPS: Different Batch Sizes</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12D73BA3-0A5E-455F-97B5-01429121F9FC}"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pic>
        <p:nvPicPr>
          <p:cNvPr id="10" name="Picture 9">
            <a:extLst>
              <a:ext uri="{FF2B5EF4-FFF2-40B4-BE49-F238E27FC236}">
                <a16:creationId xmlns:a16="http://schemas.microsoft.com/office/drawing/2014/main" id="{3BB504A7-D00B-4240-AF5C-D3AB5F02A7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 y="2536543"/>
            <a:ext cx="9143996" cy="3144320"/>
          </a:xfrm>
          <a:prstGeom prst="rect">
            <a:avLst/>
          </a:prstGeom>
        </p:spPr>
      </p:pic>
      <p:sp>
        <p:nvSpPr>
          <p:cNvPr id="44" name="TextBox 43">
            <a:extLst>
              <a:ext uri="{FF2B5EF4-FFF2-40B4-BE49-F238E27FC236}">
                <a16:creationId xmlns:a16="http://schemas.microsoft.com/office/drawing/2014/main" id="{47E786A0-EEEB-4BAA-A219-B9C59EA3C3A4}"/>
              </a:ext>
            </a:extLst>
          </p:cNvPr>
          <p:cNvSpPr txBox="1"/>
          <p:nvPr/>
        </p:nvSpPr>
        <p:spPr>
          <a:xfrm rot="10800000">
            <a:off x="0" y="3176492"/>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45" name="TextBox 44">
            <a:extLst>
              <a:ext uri="{FF2B5EF4-FFF2-40B4-BE49-F238E27FC236}">
                <a16:creationId xmlns:a16="http://schemas.microsoft.com/office/drawing/2014/main" id="{19EC391F-B3ED-4ED5-A51D-2EF6613FFA8E}"/>
              </a:ext>
            </a:extLst>
          </p:cNvPr>
          <p:cNvSpPr txBox="1"/>
          <p:nvPr/>
        </p:nvSpPr>
        <p:spPr>
          <a:xfrm>
            <a:off x="661084" y="5305954"/>
            <a:ext cx="8184267" cy="400110"/>
          </a:xfrm>
          <a:prstGeom prst="rect">
            <a:avLst/>
          </a:prstGeom>
          <a:solidFill>
            <a:schemeClr val="bg1"/>
          </a:solidFill>
        </p:spPr>
        <p:txBody>
          <a:bodyPr wrap="square" rtlCol="0">
            <a:spAutoFit/>
          </a:bodyPr>
          <a:lstStyle/>
          <a:p>
            <a:pPr algn="ctr"/>
            <a:r>
              <a:rPr lang="en-US" altLang="zh-CN" sz="2000" b="1" dirty="0"/>
              <a:t>Normalized Load</a:t>
            </a:r>
            <a:endParaRPr lang="zh-CN" altLang="en-US" sz="2000" b="1" dirty="0"/>
          </a:p>
        </p:txBody>
      </p:sp>
      <p:sp>
        <p:nvSpPr>
          <p:cNvPr id="61" name="Rectangle 60">
            <a:extLst>
              <a:ext uri="{FF2B5EF4-FFF2-40B4-BE49-F238E27FC236}">
                <a16:creationId xmlns:a16="http://schemas.microsoft.com/office/drawing/2014/main" id="{A9839DA8-A252-4D2A-8CBD-CDF6C32D3438}"/>
              </a:ext>
            </a:extLst>
          </p:cNvPr>
          <p:cNvSpPr>
            <a:spLocks noChangeArrowheads="1"/>
          </p:cNvSpPr>
          <p:nvPr/>
        </p:nvSpPr>
        <p:spPr bwMode="black">
          <a:xfrm>
            <a:off x="3575975" y="1386424"/>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62" name="Text Box 17">
            <a:extLst>
              <a:ext uri="{FF2B5EF4-FFF2-40B4-BE49-F238E27FC236}">
                <a16:creationId xmlns:a16="http://schemas.microsoft.com/office/drawing/2014/main" id="{A9758064-64B7-4B2D-BEF0-03CEA8D27D40}"/>
              </a:ext>
            </a:extLst>
          </p:cNvPr>
          <p:cNvSpPr txBox="1">
            <a:spLocks noChangeArrowheads="1"/>
          </p:cNvSpPr>
          <p:nvPr/>
        </p:nvSpPr>
        <p:spPr bwMode="gray">
          <a:xfrm>
            <a:off x="575187" y="1768858"/>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64X64 switch</a:t>
            </a:r>
          </a:p>
        </p:txBody>
      </p:sp>
      <p:sp>
        <p:nvSpPr>
          <p:cNvPr id="63" name="Line 18">
            <a:extLst>
              <a:ext uri="{FF2B5EF4-FFF2-40B4-BE49-F238E27FC236}">
                <a16:creationId xmlns:a16="http://schemas.microsoft.com/office/drawing/2014/main" id="{7DB48A0B-1CD6-48B9-A933-89163ED69EF6}"/>
              </a:ext>
            </a:extLst>
          </p:cNvPr>
          <p:cNvSpPr>
            <a:spLocks noChangeShapeType="1"/>
          </p:cNvSpPr>
          <p:nvPr/>
        </p:nvSpPr>
        <p:spPr bwMode="black">
          <a:xfrm>
            <a:off x="628651" y="1710491"/>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 name="Text Box 17">
            <a:extLst>
              <a:ext uri="{FF2B5EF4-FFF2-40B4-BE49-F238E27FC236}">
                <a16:creationId xmlns:a16="http://schemas.microsoft.com/office/drawing/2014/main" id="{BB60D1F1-A2B2-47F7-8513-11A0BE239BB2}"/>
              </a:ext>
            </a:extLst>
          </p:cNvPr>
          <p:cNvSpPr txBox="1">
            <a:spLocks noChangeArrowheads="1"/>
          </p:cNvSpPr>
          <p:nvPr/>
        </p:nvSpPr>
        <p:spPr bwMode="gray">
          <a:xfrm>
            <a:off x="2276482" y="1768651"/>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65" name="Text Box 17">
            <a:extLst>
              <a:ext uri="{FF2B5EF4-FFF2-40B4-BE49-F238E27FC236}">
                <a16:creationId xmlns:a16="http://schemas.microsoft.com/office/drawing/2014/main" id="{26DA5C03-8783-4122-B59C-C8B593C0A41D}"/>
              </a:ext>
            </a:extLst>
          </p:cNvPr>
          <p:cNvSpPr txBox="1">
            <a:spLocks noChangeArrowheads="1"/>
          </p:cNvSpPr>
          <p:nvPr/>
        </p:nvSpPr>
        <p:spPr bwMode="gray">
          <a:xfrm>
            <a:off x="5900618" y="1772281"/>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loads from 0 to 1</a:t>
            </a:r>
          </a:p>
        </p:txBody>
      </p:sp>
      <p:sp>
        <p:nvSpPr>
          <p:cNvPr id="66" name="Line 18">
            <a:extLst>
              <a:ext uri="{FF2B5EF4-FFF2-40B4-BE49-F238E27FC236}">
                <a16:creationId xmlns:a16="http://schemas.microsoft.com/office/drawing/2014/main" id="{8F3FA636-FF01-4E79-A735-849E3811B03E}"/>
              </a:ext>
            </a:extLst>
          </p:cNvPr>
          <p:cNvSpPr>
            <a:spLocks noChangeShapeType="1"/>
          </p:cNvSpPr>
          <p:nvPr/>
        </p:nvSpPr>
        <p:spPr bwMode="black">
          <a:xfrm>
            <a:off x="628651" y="2098764"/>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 name="Text Box 17">
            <a:extLst>
              <a:ext uri="{FF2B5EF4-FFF2-40B4-BE49-F238E27FC236}">
                <a16:creationId xmlns:a16="http://schemas.microsoft.com/office/drawing/2014/main" id="{D93C8154-3D6B-4776-A805-508202FE86BF}"/>
              </a:ext>
            </a:extLst>
          </p:cNvPr>
          <p:cNvSpPr txBox="1">
            <a:spLocks noChangeArrowheads="1"/>
          </p:cNvSpPr>
          <p:nvPr/>
        </p:nvSpPr>
        <p:spPr bwMode="gray">
          <a:xfrm>
            <a:off x="4812205" y="1755510"/>
            <a:ext cx="112056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ea typeface="宋体" panose="02010600030101010101" pitchFamily="2" charset="-122"/>
              </a:rPr>
              <a:t>T=8..48</a:t>
            </a:r>
            <a:endParaRPr lang="en-US" altLang="zh-CN" b="0" dirty="0">
              <a:latin typeface="+mn-lt"/>
              <a:ea typeface="宋体" panose="02010600030101010101" pitchFamily="2" charset="-122"/>
            </a:endParaRPr>
          </a:p>
        </p:txBody>
      </p:sp>
      <p:sp>
        <p:nvSpPr>
          <p:cNvPr id="12" name="Slide Number Placeholder 11">
            <a:extLst>
              <a:ext uri="{FF2B5EF4-FFF2-40B4-BE49-F238E27FC236}">
                <a16:creationId xmlns:a16="http://schemas.microsoft.com/office/drawing/2014/main" id="{6C108080-C847-4CCA-B5C9-3227EB6B3BBE}"/>
              </a:ext>
            </a:extLst>
          </p:cNvPr>
          <p:cNvSpPr>
            <a:spLocks noGrp="1"/>
          </p:cNvSpPr>
          <p:nvPr>
            <p:ph type="sldNum" sz="quarter" idx="12"/>
          </p:nvPr>
        </p:nvSpPr>
        <p:spPr/>
        <p:txBody>
          <a:bodyPr/>
          <a:lstStyle/>
          <a:p>
            <a:fld id="{25711CE1-5A3A-4555-AFFF-2018F0E14892}" type="slidenum">
              <a:rPr lang="zh-CN" altLang="en-US" smtClean="0"/>
              <a:pPr/>
              <a:t>53</a:t>
            </a:fld>
            <a:r>
              <a:rPr lang="en-US" altLang="zh-CN"/>
              <a:t>/51</a:t>
            </a:r>
            <a:endParaRPr lang="zh-CN" altLang="en-US" dirty="0"/>
          </a:p>
        </p:txBody>
      </p:sp>
    </p:spTree>
    <p:extLst>
      <p:ext uri="{BB962C8B-B14F-4D97-AF65-F5344CB8AC3E}">
        <p14:creationId xmlns:p14="http://schemas.microsoft.com/office/powerpoint/2010/main" val="2548606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normAutofit/>
          </a:bodyPr>
          <a:lstStyle/>
          <a:p>
            <a:r>
              <a:rPr lang="en-US" dirty="0">
                <a:solidFill>
                  <a:srgbClr val="0000FF"/>
                </a:solidFill>
              </a:rPr>
              <a:t>SB-QPS: Different Accepting Strategies</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57B55418-0B86-4753-A4F4-AF6C49A4F9B5}"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pic>
        <p:nvPicPr>
          <p:cNvPr id="10" name="Picture 9">
            <a:extLst>
              <a:ext uri="{FF2B5EF4-FFF2-40B4-BE49-F238E27FC236}">
                <a16:creationId xmlns:a16="http://schemas.microsoft.com/office/drawing/2014/main" id="{3BB504A7-D00B-4240-AF5C-D3AB5F02A7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 y="2536543"/>
            <a:ext cx="9143996" cy="3144319"/>
          </a:xfrm>
          <a:prstGeom prst="rect">
            <a:avLst/>
          </a:prstGeom>
        </p:spPr>
      </p:pic>
      <p:sp>
        <p:nvSpPr>
          <p:cNvPr id="44" name="TextBox 43">
            <a:extLst>
              <a:ext uri="{FF2B5EF4-FFF2-40B4-BE49-F238E27FC236}">
                <a16:creationId xmlns:a16="http://schemas.microsoft.com/office/drawing/2014/main" id="{47E786A0-EEEB-4BAA-A219-B9C59EA3C3A4}"/>
              </a:ext>
            </a:extLst>
          </p:cNvPr>
          <p:cNvSpPr txBox="1"/>
          <p:nvPr/>
        </p:nvSpPr>
        <p:spPr>
          <a:xfrm rot="10800000">
            <a:off x="0" y="3176492"/>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45" name="TextBox 44">
            <a:extLst>
              <a:ext uri="{FF2B5EF4-FFF2-40B4-BE49-F238E27FC236}">
                <a16:creationId xmlns:a16="http://schemas.microsoft.com/office/drawing/2014/main" id="{19EC391F-B3ED-4ED5-A51D-2EF6613FFA8E}"/>
              </a:ext>
            </a:extLst>
          </p:cNvPr>
          <p:cNvSpPr txBox="1"/>
          <p:nvPr/>
        </p:nvSpPr>
        <p:spPr>
          <a:xfrm>
            <a:off x="661084" y="5305954"/>
            <a:ext cx="8184267" cy="400110"/>
          </a:xfrm>
          <a:prstGeom prst="rect">
            <a:avLst/>
          </a:prstGeom>
          <a:solidFill>
            <a:schemeClr val="bg1"/>
          </a:solidFill>
        </p:spPr>
        <p:txBody>
          <a:bodyPr wrap="square" rtlCol="0">
            <a:spAutoFit/>
          </a:bodyPr>
          <a:lstStyle/>
          <a:p>
            <a:pPr algn="ctr"/>
            <a:r>
              <a:rPr lang="en-US" altLang="zh-CN" sz="2000" b="1" dirty="0"/>
              <a:t>Normalized Load</a:t>
            </a:r>
            <a:endParaRPr lang="zh-CN" altLang="en-US" sz="2000" b="1" dirty="0"/>
          </a:p>
        </p:txBody>
      </p:sp>
      <p:sp>
        <p:nvSpPr>
          <p:cNvPr id="61" name="Rectangle 60">
            <a:extLst>
              <a:ext uri="{FF2B5EF4-FFF2-40B4-BE49-F238E27FC236}">
                <a16:creationId xmlns:a16="http://schemas.microsoft.com/office/drawing/2014/main" id="{A9839DA8-A252-4D2A-8CBD-CDF6C32D3438}"/>
              </a:ext>
            </a:extLst>
          </p:cNvPr>
          <p:cNvSpPr>
            <a:spLocks noChangeArrowheads="1"/>
          </p:cNvSpPr>
          <p:nvPr/>
        </p:nvSpPr>
        <p:spPr bwMode="black">
          <a:xfrm>
            <a:off x="3575975" y="1386424"/>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62" name="Text Box 17">
            <a:extLst>
              <a:ext uri="{FF2B5EF4-FFF2-40B4-BE49-F238E27FC236}">
                <a16:creationId xmlns:a16="http://schemas.microsoft.com/office/drawing/2014/main" id="{A9758064-64B7-4B2D-BEF0-03CEA8D27D40}"/>
              </a:ext>
            </a:extLst>
          </p:cNvPr>
          <p:cNvSpPr txBox="1">
            <a:spLocks noChangeArrowheads="1"/>
          </p:cNvSpPr>
          <p:nvPr/>
        </p:nvSpPr>
        <p:spPr bwMode="gray">
          <a:xfrm>
            <a:off x="575187" y="1768858"/>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64X64 switch</a:t>
            </a:r>
          </a:p>
        </p:txBody>
      </p:sp>
      <p:sp>
        <p:nvSpPr>
          <p:cNvPr id="63" name="Line 18">
            <a:extLst>
              <a:ext uri="{FF2B5EF4-FFF2-40B4-BE49-F238E27FC236}">
                <a16:creationId xmlns:a16="http://schemas.microsoft.com/office/drawing/2014/main" id="{7DB48A0B-1CD6-48B9-A933-89163ED69EF6}"/>
              </a:ext>
            </a:extLst>
          </p:cNvPr>
          <p:cNvSpPr>
            <a:spLocks noChangeShapeType="1"/>
          </p:cNvSpPr>
          <p:nvPr/>
        </p:nvSpPr>
        <p:spPr bwMode="black">
          <a:xfrm>
            <a:off x="628651" y="1710491"/>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 name="Text Box 17">
            <a:extLst>
              <a:ext uri="{FF2B5EF4-FFF2-40B4-BE49-F238E27FC236}">
                <a16:creationId xmlns:a16="http://schemas.microsoft.com/office/drawing/2014/main" id="{BB60D1F1-A2B2-47F7-8513-11A0BE239BB2}"/>
              </a:ext>
            </a:extLst>
          </p:cNvPr>
          <p:cNvSpPr txBox="1">
            <a:spLocks noChangeArrowheads="1"/>
          </p:cNvSpPr>
          <p:nvPr/>
        </p:nvSpPr>
        <p:spPr bwMode="gray">
          <a:xfrm>
            <a:off x="2276482" y="1768651"/>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65" name="Text Box 17">
            <a:extLst>
              <a:ext uri="{FF2B5EF4-FFF2-40B4-BE49-F238E27FC236}">
                <a16:creationId xmlns:a16="http://schemas.microsoft.com/office/drawing/2014/main" id="{26DA5C03-8783-4122-B59C-C8B593C0A41D}"/>
              </a:ext>
            </a:extLst>
          </p:cNvPr>
          <p:cNvSpPr txBox="1">
            <a:spLocks noChangeArrowheads="1"/>
          </p:cNvSpPr>
          <p:nvPr/>
        </p:nvSpPr>
        <p:spPr bwMode="gray">
          <a:xfrm>
            <a:off x="5900618" y="1772281"/>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loads from 0 to 1</a:t>
            </a:r>
          </a:p>
        </p:txBody>
      </p:sp>
      <p:sp>
        <p:nvSpPr>
          <p:cNvPr id="66" name="Line 18">
            <a:extLst>
              <a:ext uri="{FF2B5EF4-FFF2-40B4-BE49-F238E27FC236}">
                <a16:creationId xmlns:a16="http://schemas.microsoft.com/office/drawing/2014/main" id="{8F3FA636-FF01-4E79-A735-849E3811B03E}"/>
              </a:ext>
            </a:extLst>
          </p:cNvPr>
          <p:cNvSpPr>
            <a:spLocks noChangeShapeType="1"/>
          </p:cNvSpPr>
          <p:nvPr/>
        </p:nvSpPr>
        <p:spPr bwMode="black">
          <a:xfrm>
            <a:off x="628651" y="2098764"/>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 name="Text Box 17">
            <a:extLst>
              <a:ext uri="{FF2B5EF4-FFF2-40B4-BE49-F238E27FC236}">
                <a16:creationId xmlns:a16="http://schemas.microsoft.com/office/drawing/2014/main" id="{D93C8154-3D6B-4776-A805-508202FE86BF}"/>
              </a:ext>
            </a:extLst>
          </p:cNvPr>
          <p:cNvSpPr txBox="1">
            <a:spLocks noChangeArrowheads="1"/>
          </p:cNvSpPr>
          <p:nvPr/>
        </p:nvSpPr>
        <p:spPr bwMode="gray">
          <a:xfrm>
            <a:off x="4812205" y="1755510"/>
            <a:ext cx="112056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ea typeface="宋体" panose="02010600030101010101" pitchFamily="2" charset="-122"/>
              </a:rPr>
              <a:t>T=32</a:t>
            </a:r>
            <a:endParaRPr lang="en-US" altLang="zh-CN" b="0" dirty="0">
              <a:latin typeface="+mn-lt"/>
              <a:ea typeface="宋体" panose="02010600030101010101" pitchFamily="2" charset="-122"/>
            </a:endParaRPr>
          </a:p>
        </p:txBody>
      </p:sp>
      <p:sp>
        <p:nvSpPr>
          <p:cNvPr id="12" name="Slide Number Placeholder 11">
            <a:extLst>
              <a:ext uri="{FF2B5EF4-FFF2-40B4-BE49-F238E27FC236}">
                <a16:creationId xmlns:a16="http://schemas.microsoft.com/office/drawing/2014/main" id="{4E7FFF97-BA2D-490F-970B-27DA25408B7E}"/>
              </a:ext>
            </a:extLst>
          </p:cNvPr>
          <p:cNvSpPr>
            <a:spLocks noGrp="1"/>
          </p:cNvSpPr>
          <p:nvPr>
            <p:ph type="sldNum" sz="quarter" idx="12"/>
          </p:nvPr>
        </p:nvSpPr>
        <p:spPr/>
        <p:txBody>
          <a:bodyPr/>
          <a:lstStyle/>
          <a:p>
            <a:fld id="{25711CE1-5A3A-4555-AFFF-2018F0E14892}" type="slidenum">
              <a:rPr lang="zh-CN" altLang="en-US" smtClean="0"/>
              <a:pPr/>
              <a:t>54</a:t>
            </a:fld>
            <a:r>
              <a:rPr lang="en-US" altLang="zh-CN"/>
              <a:t>/51</a:t>
            </a:r>
            <a:endParaRPr lang="zh-CN" altLang="en-US" dirty="0"/>
          </a:p>
        </p:txBody>
      </p:sp>
    </p:spTree>
    <p:extLst>
      <p:ext uri="{BB962C8B-B14F-4D97-AF65-F5344CB8AC3E}">
        <p14:creationId xmlns:p14="http://schemas.microsoft.com/office/powerpoint/2010/main" val="280530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3DC-1672-436C-8023-82D7B7DA55F0}"/>
              </a:ext>
            </a:extLst>
          </p:cNvPr>
          <p:cNvSpPr>
            <a:spLocks noGrp="1"/>
          </p:cNvSpPr>
          <p:nvPr>
            <p:ph type="title"/>
          </p:nvPr>
        </p:nvSpPr>
        <p:spPr/>
        <p:txBody>
          <a:bodyPr>
            <a:normAutofit/>
          </a:bodyPr>
          <a:lstStyle/>
          <a:p>
            <a:r>
              <a:rPr lang="en-US" dirty="0">
                <a:solidFill>
                  <a:srgbClr val="0000FF"/>
                </a:solidFill>
              </a:rPr>
              <a:t>SB-QPS: Multiple Iterations</a:t>
            </a:r>
          </a:p>
        </p:txBody>
      </p:sp>
      <p:sp>
        <p:nvSpPr>
          <p:cNvPr id="3" name="Date Placeholder 2">
            <a:extLst>
              <a:ext uri="{FF2B5EF4-FFF2-40B4-BE49-F238E27FC236}">
                <a16:creationId xmlns:a16="http://schemas.microsoft.com/office/drawing/2014/main" id="{2C7A2FDE-A7E7-4D09-BADD-7186A5B76909}"/>
              </a:ext>
            </a:extLst>
          </p:cNvPr>
          <p:cNvSpPr>
            <a:spLocks noGrp="1"/>
          </p:cNvSpPr>
          <p:nvPr>
            <p:ph type="dt" sz="half" idx="10"/>
          </p:nvPr>
        </p:nvSpPr>
        <p:spPr/>
        <p:txBody>
          <a:bodyPr/>
          <a:lstStyle/>
          <a:p>
            <a:fld id="{1A7BA28B-6264-4B08-A4EA-B3F5F52CA866}"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55907820-3BA3-4D0C-B8BA-21450192D944}"/>
              </a:ext>
            </a:extLst>
          </p:cNvPr>
          <p:cNvSpPr>
            <a:spLocks noGrp="1"/>
          </p:cNvSpPr>
          <p:nvPr>
            <p:ph type="ftr" sz="quarter" idx="11"/>
          </p:nvPr>
        </p:nvSpPr>
        <p:spPr/>
        <p:txBody>
          <a:bodyPr/>
          <a:lstStyle/>
          <a:p>
            <a:r>
              <a:rPr lang="sv-SE" altLang="zh-CN"/>
              <a:t>Defense @ GaTech</a:t>
            </a:r>
            <a:endParaRPr lang="zh-CN" altLang="en-US"/>
          </a:p>
        </p:txBody>
      </p:sp>
      <p:pic>
        <p:nvPicPr>
          <p:cNvPr id="10" name="Picture 9">
            <a:extLst>
              <a:ext uri="{FF2B5EF4-FFF2-40B4-BE49-F238E27FC236}">
                <a16:creationId xmlns:a16="http://schemas.microsoft.com/office/drawing/2014/main" id="{3BB504A7-D00B-4240-AF5C-D3AB5F02A7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2536543"/>
            <a:ext cx="9143999" cy="3144320"/>
          </a:xfrm>
          <a:prstGeom prst="rect">
            <a:avLst/>
          </a:prstGeom>
        </p:spPr>
      </p:pic>
      <p:sp>
        <p:nvSpPr>
          <p:cNvPr id="44" name="TextBox 43">
            <a:extLst>
              <a:ext uri="{FF2B5EF4-FFF2-40B4-BE49-F238E27FC236}">
                <a16:creationId xmlns:a16="http://schemas.microsoft.com/office/drawing/2014/main" id="{47E786A0-EEEB-4BAA-A219-B9C59EA3C3A4}"/>
              </a:ext>
            </a:extLst>
          </p:cNvPr>
          <p:cNvSpPr txBox="1"/>
          <p:nvPr/>
        </p:nvSpPr>
        <p:spPr>
          <a:xfrm rot="10800000">
            <a:off x="0" y="3176492"/>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45" name="TextBox 44">
            <a:extLst>
              <a:ext uri="{FF2B5EF4-FFF2-40B4-BE49-F238E27FC236}">
                <a16:creationId xmlns:a16="http://schemas.microsoft.com/office/drawing/2014/main" id="{19EC391F-B3ED-4ED5-A51D-2EF6613FFA8E}"/>
              </a:ext>
            </a:extLst>
          </p:cNvPr>
          <p:cNvSpPr txBox="1"/>
          <p:nvPr/>
        </p:nvSpPr>
        <p:spPr>
          <a:xfrm>
            <a:off x="661084" y="5305954"/>
            <a:ext cx="8184267" cy="400110"/>
          </a:xfrm>
          <a:prstGeom prst="rect">
            <a:avLst/>
          </a:prstGeom>
          <a:solidFill>
            <a:schemeClr val="bg1"/>
          </a:solidFill>
        </p:spPr>
        <p:txBody>
          <a:bodyPr wrap="square" rtlCol="0">
            <a:spAutoFit/>
          </a:bodyPr>
          <a:lstStyle/>
          <a:p>
            <a:pPr algn="ctr"/>
            <a:r>
              <a:rPr lang="en-US" altLang="zh-CN" sz="2000" b="1" dirty="0"/>
              <a:t>Normalized Load</a:t>
            </a:r>
            <a:endParaRPr lang="zh-CN" altLang="en-US" sz="2000" b="1" dirty="0"/>
          </a:p>
        </p:txBody>
      </p:sp>
      <p:sp>
        <p:nvSpPr>
          <p:cNvPr id="61" name="Rectangle 60">
            <a:extLst>
              <a:ext uri="{FF2B5EF4-FFF2-40B4-BE49-F238E27FC236}">
                <a16:creationId xmlns:a16="http://schemas.microsoft.com/office/drawing/2014/main" id="{A9839DA8-A252-4D2A-8CBD-CDF6C32D3438}"/>
              </a:ext>
            </a:extLst>
          </p:cNvPr>
          <p:cNvSpPr>
            <a:spLocks noChangeArrowheads="1"/>
          </p:cNvSpPr>
          <p:nvPr/>
        </p:nvSpPr>
        <p:spPr bwMode="black">
          <a:xfrm>
            <a:off x="3575975" y="1386424"/>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62" name="Text Box 17">
            <a:extLst>
              <a:ext uri="{FF2B5EF4-FFF2-40B4-BE49-F238E27FC236}">
                <a16:creationId xmlns:a16="http://schemas.microsoft.com/office/drawing/2014/main" id="{A9758064-64B7-4B2D-BEF0-03CEA8D27D40}"/>
              </a:ext>
            </a:extLst>
          </p:cNvPr>
          <p:cNvSpPr txBox="1">
            <a:spLocks noChangeArrowheads="1"/>
          </p:cNvSpPr>
          <p:nvPr/>
        </p:nvSpPr>
        <p:spPr bwMode="gray">
          <a:xfrm>
            <a:off x="575187" y="1768858"/>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64X64 switch</a:t>
            </a:r>
          </a:p>
        </p:txBody>
      </p:sp>
      <p:sp>
        <p:nvSpPr>
          <p:cNvPr id="63" name="Line 18">
            <a:extLst>
              <a:ext uri="{FF2B5EF4-FFF2-40B4-BE49-F238E27FC236}">
                <a16:creationId xmlns:a16="http://schemas.microsoft.com/office/drawing/2014/main" id="{7DB48A0B-1CD6-48B9-A933-89163ED69EF6}"/>
              </a:ext>
            </a:extLst>
          </p:cNvPr>
          <p:cNvSpPr>
            <a:spLocks noChangeShapeType="1"/>
          </p:cNvSpPr>
          <p:nvPr/>
        </p:nvSpPr>
        <p:spPr bwMode="black">
          <a:xfrm>
            <a:off x="628651" y="1710491"/>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 name="Text Box 17">
            <a:extLst>
              <a:ext uri="{FF2B5EF4-FFF2-40B4-BE49-F238E27FC236}">
                <a16:creationId xmlns:a16="http://schemas.microsoft.com/office/drawing/2014/main" id="{BB60D1F1-A2B2-47F7-8513-11A0BE239BB2}"/>
              </a:ext>
            </a:extLst>
          </p:cNvPr>
          <p:cNvSpPr txBox="1">
            <a:spLocks noChangeArrowheads="1"/>
          </p:cNvSpPr>
          <p:nvPr/>
        </p:nvSpPr>
        <p:spPr bwMode="gray">
          <a:xfrm>
            <a:off x="2379222" y="1768651"/>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65" name="Text Box 17">
            <a:extLst>
              <a:ext uri="{FF2B5EF4-FFF2-40B4-BE49-F238E27FC236}">
                <a16:creationId xmlns:a16="http://schemas.microsoft.com/office/drawing/2014/main" id="{26DA5C03-8783-4122-B59C-C8B593C0A41D}"/>
              </a:ext>
            </a:extLst>
          </p:cNvPr>
          <p:cNvSpPr txBox="1">
            <a:spLocks noChangeArrowheads="1"/>
          </p:cNvSpPr>
          <p:nvPr/>
        </p:nvSpPr>
        <p:spPr bwMode="gray">
          <a:xfrm>
            <a:off x="5900618" y="1772281"/>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loads from 0 to 1</a:t>
            </a:r>
          </a:p>
        </p:txBody>
      </p:sp>
      <p:sp>
        <p:nvSpPr>
          <p:cNvPr id="66" name="Line 18">
            <a:extLst>
              <a:ext uri="{FF2B5EF4-FFF2-40B4-BE49-F238E27FC236}">
                <a16:creationId xmlns:a16="http://schemas.microsoft.com/office/drawing/2014/main" id="{8F3FA636-FF01-4E79-A735-849E3811B03E}"/>
              </a:ext>
            </a:extLst>
          </p:cNvPr>
          <p:cNvSpPr>
            <a:spLocks noChangeShapeType="1"/>
          </p:cNvSpPr>
          <p:nvPr/>
        </p:nvSpPr>
        <p:spPr bwMode="black">
          <a:xfrm>
            <a:off x="628651" y="2098764"/>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 name="Text Box 17">
            <a:extLst>
              <a:ext uri="{FF2B5EF4-FFF2-40B4-BE49-F238E27FC236}">
                <a16:creationId xmlns:a16="http://schemas.microsoft.com/office/drawing/2014/main" id="{D93C8154-3D6B-4776-A805-508202FE86BF}"/>
              </a:ext>
            </a:extLst>
          </p:cNvPr>
          <p:cNvSpPr txBox="1">
            <a:spLocks noChangeArrowheads="1"/>
          </p:cNvSpPr>
          <p:nvPr/>
        </p:nvSpPr>
        <p:spPr bwMode="gray">
          <a:xfrm>
            <a:off x="5017685" y="1755510"/>
            <a:ext cx="81234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ea typeface="宋体" panose="02010600030101010101" pitchFamily="2" charset="-122"/>
              </a:rPr>
              <a:t>T=32</a:t>
            </a:r>
            <a:endParaRPr lang="en-US" altLang="zh-CN" b="0" dirty="0">
              <a:latin typeface="+mn-lt"/>
              <a:ea typeface="宋体" panose="02010600030101010101" pitchFamily="2" charset="-122"/>
            </a:endParaRPr>
          </a:p>
        </p:txBody>
      </p:sp>
      <p:sp>
        <p:nvSpPr>
          <p:cNvPr id="12" name="Slide Number Placeholder 11">
            <a:extLst>
              <a:ext uri="{FF2B5EF4-FFF2-40B4-BE49-F238E27FC236}">
                <a16:creationId xmlns:a16="http://schemas.microsoft.com/office/drawing/2014/main" id="{DDBE4D9F-AFE2-45B9-9A47-3429D9111C73}"/>
              </a:ext>
            </a:extLst>
          </p:cNvPr>
          <p:cNvSpPr>
            <a:spLocks noGrp="1"/>
          </p:cNvSpPr>
          <p:nvPr>
            <p:ph type="sldNum" sz="quarter" idx="12"/>
          </p:nvPr>
        </p:nvSpPr>
        <p:spPr/>
        <p:txBody>
          <a:bodyPr/>
          <a:lstStyle/>
          <a:p>
            <a:fld id="{25711CE1-5A3A-4555-AFFF-2018F0E14892}" type="slidenum">
              <a:rPr lang="zh-CN" altLang="en-US" smtClean="0"/>
              <a:pPr/>
              <a:t>55</a:t>
            </a:fld>
            <a:r>
              <a:rPr lang="en-US" altLang="zh-CN"/>
              <a:t>/51</a:t>
            </a:r>
            <a:endParaRPr lang="zh-CN" altLang="en-US" dirty="0"/>
          </a:p>
        </p:txBody>
      </p:sp>
    </p:spTree>
    <p:extLst>
      <p:ext uri="{BB962C8B-B14F-4D97-AF65-F5344CB8AC3E}">
        <p14:creationId xmlns:p14="http://schemas.microsoft.com/office/powerpoint/2010/main" val="2871140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Mean Delay: QPS-</a:t>
            </a:r>
            <a:r>
              <a:rPr lang="en-US" dirty="0" err="1">
                <a:solidFill>
                  <a:srgbClr val="0000FF"/>
                </a:solidFill>
              </a:rPr>
              <a:t>iSLIP</a:t>
            </a:r>
            <a:r>
              <a:rPr lang="en-US" dirty="0">
                <a:solidFill>
                  <a:srgbClr val="0000FF"/>
                </a:solidFill>
              </a:rPr>
              <a:t> vs. </a:t>
            </a:r>
            <a:r>
              <a:rPr lang="en-US" dirty="0" err="1">
                <a:solidFill>
                  <a:srgbClr val="0000FF"/>
                </a:solidFill>
              </a:rPr>
              <a:t>iSLIP</a:t>
            </a:r>
            <a:endParaRPr lang="en-US" dirty="0">
              <a:solidFill>
                <a:srgbClr val="0000FF"/>
              </a:solidFill>
            </a:endParaRPr>
          </a:p>
        </p:txBody>
      </p:sp>
      <p:sp>
        <p:nvSpPr>
          <p:cNvPr id="3" name="Date Placeholder 2"/>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E8741EF-A622-4F00-BE3E-C6B52FB31CC0}" type="datetime4">
              <a:rPr kumimoji="0" lang="en-US" altLang="zh-CN" sz="1800" b="0" i="0" u="none" strike="noStrike" kern="0" cap="none" spc="0" normalizeH="0" baseline="0" noProof="0" smtClean="0">
                <a:ln>
                  <a:noFill/>
                </a:ln>
                <a:solidFill>
                  <a:sysClr val="windowText" lastClr="000000"/>
                </a:solidFill>
                <a:effectLst/>
                <a:uLnTx/>
                <a:uFillTx/>
              </a:rPr>
              <a:t>April 23, 2020</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Defense @ GaTech</a:t>
            </a: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83" y="2734311"/>
            <a:ext cx="9044278" cy="2754866"/>
          </a:xfrm>
          <a:prstGeom prst="rect">
            <a:avLst/>
          </a:prstGeom>
        </p:spPr>
      </p:pic>
      <p:sp>
        <p:nvSpPr>
          <p:cNvPr id="9" name="Rectangle 8">
            <a:extLst>
              <a:ext uri="{FF2B5EF4-FFF2-40B4-BE49-F238E27FC236}">
                <a16:creationId xmlns:a16="http://schemas.microsoft.com/office/drawing/2014/main" id="{52603B0D-522A-4D77-84C7-E29A9CB34B8B}"/>
              </a:ext>
            </a:extLst>
          </p:cNvPr>
          <p:cNvSpPr>
            <a:spLocks noChangeArrowheads="1"/>
          </p:cNvSpPr>
          <p:nvPr/>
        </p:nvSpPr>
        <p:spPr bwMode="black">
          <a:xfrm>
            <a:off x="3575975" y="1513166"/>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10" name="Text Box 17">
            <a:extLst>
              <a:ext uri="{FF2B5EF4-FFF2-40B4-BE49-F238E27FC236}">
                <a16:creationId xmlns:a16="http://schemas.microsoft.com/office/drawing/2014/main" id="{27C4C421-8FC1-451A-ABCF-F641C05810EE}"/>
              </a:ext>
            </a:extLst>
          </p:cNvPr>
          <p:cNvSpPr txBox="1">
            <a:spLocks noChangeArrowheads="1"/>
          </p:cNvSpPr>
          <p:nvPr/>
        </p:nvSpPr>
        <p:spPr bwMode="gray">
          <a:xfrm>
            <a:off x="575187" y="1940865"/>
            <a:ext cx="1733447"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32X32 switch</a:t>
            </a:r>
          </a:p>
        </p:txBody>
      </p:sp>
      <p:sp>
        <p:nvSpPr>
          <p:cNvPr id="11" name="Line 18">
            <a:extLst>
              <a:ext uri="{FF2B5EF4-FFF2-40B4-BE49-F238E27FC236}">
                <a16:creationId xmlns:a16="http://schemas.microsoft.com/office/drawing/2014/main" id="{B3F429CD-2753-4FAA-B75A-BA893219E017}"/>
              </a:ext>
            </a:extLst>
          </p:cNvPr>
          <p:cNvSpPr>
            <a:spLocks noChangeShapeType="1"/>
          </p:cNvSpPr>
          <p:nvPr/>
        </p:nvSpPr>
        <p:spPr bwMode="black">
          <a:xfrm>
            <a:off x="628651" y="1882498"/>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 name="Text Box 17">
            <a:extLst>
              <a:ext uri="{FF2B5EF4-FFF2-40B4-BE49-F238E27FC236}">
                <a16:creationId xmlns:a16="http://schemas.microsoft.com/office/drawing/2014/main" id="{73894D1D-02FF-45E9-BDD7-552427ACE42D}"/>
              </a:ext>
            </a:extLst>
          </p:cNvPr>
          <p:cNvSpPr txBox="1">
            <a:spLocks noChangeArrowheads="1"/>
          </p:cNvSpPr>
          <p:nvPr/>
        </p:nvSpPr>
        <p:spPr bwMode="gray">
          <a:xfrm>
            <a:off x="2847848" y="1940865"/>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13" name="Text Box 17">
            <a:extLst>
              <a:ext uri="{FF2B5EF4-FFF2-40B4-BE49-F238E27FC236}">
                <a16:creationId xmlns:a16="http://schemas.microsoft.com/office/drawing/2014/main" id="{C77F5894-1B3E-452B-8CF7-C444F4FA8B7A}"/>
              </a:ext>
            </a:extLst>
          </p:cNvPr>
          <p:cNvSpPr txBox="1">
            <a:spLocks noChangeArrowheads="1"/>
          </p:cNvSpPr>
          <p:nvPr/>
        </p:nvSpPr>
        <p:spPr bwMode="gray">
          <a:xfrm>
            <a:off x="5900618" y="1944288"/>
            <a:ext cx="318906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loads from 0 to 1</a:t>
            </a:r>
          </a:p>
        </p:txBody>
      </p:sp>
      <p:sp>
        <p:nvSpPr>
          <p:cNvPr id="14" name="Line 18">
            <a:extLst>
              <a:ext uri="{FF2B5EF4-FFF2-40B4-BE49-F238E27FC236}">
                <a16:creationId xmlns:a16="http://schemas.microsoft.com/office/drawing/2014/main" id="{6E32BAE2-9265-43B1-907E-011E18E542B7}"/>
              </a:ext>
            </a:extLst>
          </p:cNvPr>
          <p:cNvSpPr>
            <a:spLocks noChangeShapeType="1"/>
          </p:cNvSpPr>
          <p:nvPr/>
        </p:nvSpPr>
        <p:spPr bwMode="black">
          <a:xfrm>
            <a:off x="628651" y="2243612"/>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 name="TextBox 14">
            <a:extLst>
              <a:ext uri="{FF2B5EF4-FFF2-40B4-BE49-F238E27FC236}">
                <a16:creationId xmlns:a16="http://schemas.microsoft.com/office/drawing/2014/main" id="{A49B05A9-88E4-41C0-A9D3-4FF5F2F0A2B4}"/>
              </a:ext>
            </a:extLst>
          </p:cNvPr>
          <p:cNvSpPr txBox="1"/>
          <p:nvPr/>
        </p:nvSpPr>
        <p:spPr>
          <a:xfrm rot="10800000">
            <a:off x="0" y="3186819"/>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16" name="TextBox 15">
            <a:extLst>
              <a:ext uri="{FF2B5EF4-FFF2-40B4-BE49-F238E27FC236}">
                <a16:creationId xmlns:a16="http://schemas.microsoft.com/office/drawing/2014/main" id="{A07DF851-6439-417A-9210-7B90302F1A67}"/>
              </a:ext>
            </a:extLst>
          </p:cNvPr>
          <p:cNvSpPr txBox="1"/>
          <p:nvPr/>
        </p:nvSpPr>
        <p:spPr>
          <a:xfrm>
            <a:off x="525289" y="5289122"/>
            <a:ext cx="8184267" cy="400110"/>
          </a:xfrm>
          <a:prstGeom prst="rect">
            <a:avLst/>
          </a:prstGeom>
          <a:solidFill>
            <a:schemeClr val="bg1"/>
          </a:solidFill>
        </p:spPr>
        <p:txBody>
          <a:bodyPr wrap="square" rtlCol="0">
            <a:spAutoFit/>
          </a:bodyPr>
          <a:lstStyle/>
          <a:p>
            <a:pPr algn="ctr"/>
            <a:r>
              <a:rPr lang="en-US" altLang="zh-CN" sz="2000" b="1" dirty="0"/>
              <a:t>Normalized Load</a:t>
            </a:r>
            <a:endParaRPr lang="zh-CN" altLang="en-US" sz="2000" b="1" dirty="0"/>
          </a:p>
        </p:txBody>
      </p:sp>
      <p:grpSp>
        <p:nvGrpSpPr>
          <p:cNvPr id="19" name="Group 18">
            <a:extLst>
              <a:ext uri="{FF2B5EF4-FFF2-40B4-BE49-F238E27FC236}">
                <a16:creationId xmlns:a16="http://schemas.microsoft.com/office/drawing/2014/main" id="{599CB342-DA43-47B6-BE80-DC3636ECBE2E}"/>
              </a:ext>
            </a:extLst>
          </p:cNvPr>
          <p:cNvGrpSpPr/>
          <p:nvPr/>
        </p:nvGrpSpPr>
        <p:grpSpPr>
          <a:xfrm>
            <a:off x="2686050" y="2563605"/>
            <a:ext cx="4230733" cy="351041"/>
            <a:chOff x="2686050" y="2292015"/>
            <a:chExt cx="4230733" cy="351041"/>
          </a:xfrm>
        </p:grpSpPr>
        <p:pic>
          <p:nvPicPr>
            <p:cNvPr id="17" name="Picture 16">
              <a:extLst>
                <a:ext uri="{FF2B5EF4-FFF2-40B4-BE49-F238E27FC236}">
                  <a16:creationId xmlns:a16="http://schemas.microsoft.com/office/drawing/2014/main" id="{82AB54E3-DA4D-4207-8A5A-39E9E3D67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830" y="2292015"/>
              <a:ext cx="4143953" cy="323895"/>
            </a:xfrm>
            <a:prstGeom prst="rect">
              <a:avLst/>
            </a:prstGeom>
          </p:spPr>
        </p:pic>
        <p:sp>
          <p:nvSpPr>
            <p:cNvPr id="18" name="Rectangle 17">
              <a:extLst>
                <a:ext uri="{FF2B5EF4-FFF2-40B4-BE49-F238E27FC236}">
                  <a16:creationId xmlns:a16="http://schemas.microsoft.com/office/drawing/2014/main" id="{9880E376-AAD3-4EC6-A377-8A6A9667E8C6}"/>
                </a:ext>
              </a:extLst>
            </p:cNvPr>
            <p:cNvSpPr/>
            <p:nvPr/>
          </p:nvSpPr>
          <p:spPr>
            <a:xfrm>
              <a:off x="2686050" y="2584703"/>
              <a:ext cx="4230733" cy="58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Slide Number Placeholder 19">
            <a:extLst>
              <a:ext uri="{FF2B5EF4-FFF2-40B4-BE49-F238E27FC236}">
                <a16:creationId xmlns:a16="http://schemas.microsoft.com/office/drawing/2014/main" id="{F28D7A82-06A7-496E-872C-B4BEA1139EAB}"/>
              </a:ext>
            </a:extLst>
          </p:cNvPr>
          <p:cNvSpPr>
            <a:spLocks noGrp="1"/>
          </p:cNvSpPr>
          <p:nvPr>
            <p:ph type="sldNum" sz="quarter" idx="12"/>
          </p:nvPr>
        </p:nvSpPr>
        <p:spPr/>
        <p:txBody>
          <a:bodyPr/>
          <a:lstStyle/>
          <a:p>
            <a:fld id="{25711CE1-5A3A-4555-AFFF-2018F0E14892}" type="slidenum">
              <a:rPr lang="zh-CN" altLang="en-US" smtClean="0"/>
              <a:pPr/>
              <a:t>56</a:t>
            </a:fld>
            <a:r>
              <a:rPr lang="en-US" altLang="zh-CN"/>
              <a:t>/51</a:t>
            </a:r>
            <a:endParaRPr lang="zh-CN" altLang="en-US" dirty="0"/>
          </a:p>
        </p:txBody>
      </p:sp>
    </p:spTree>
    <p:extLst>
      <p:ext uri="{BB962C8B-B14F-4D97-AF65-F5344CB8AC3E}">
        <p14:creationId xmlns:p14="http://schemas.microsoft.com/office/powerpoint/2010/main" val="715823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6F86-8B91-419F-8AC6-0F2A7B531EBB}"/>
              </a:ext>
            </a:extLst>
          </p:cNvPr>
          <p:cNvSpPr>
            <a:spLocks noGrp="1"/>
          </p:cNvSpPr>
          <p:nvPr>
            <p:ph type="title"/>
          </p:nvPr>
        </p:nvSpPr>
        <p:spPr/>
        <p:txBody>
          <a:bodyPr/>
          <a:lstStyle/>
          <a:p>
            <a:r>
              <a:rPr lang="en-US" altLang="zh-CN" dirty="0">
                <a:solidFill>
                  <a:srgbClr val="0000FF"/>
                </a:solidFill>
              </a:rPr>
              <a:t>Mean Delay Scaling </a:t>
            </a:r>
            <a:r>
              <a:rPr lang="en-US" altLang="zh-CN" dirty="0" err="1">
                <a:solidFill>
                  <a:srgbClr val="0000FF"/>
                </a:solidFill>
              </a:rPr>
              <a:t>w.r.t.</a:t>
            </a:r>
            <a:r>
              <a:rPr lang="en-US" altLang="zh-CN" dirty="0">
                <a:solidFill>
                  <a:srgbClr val="0000FF"/>
                </a:solidFill>
              </a:rPr>
              <a:t> Number of (Input/Output) Ports</a:t>
            </a:r>
            <a:endParaRPr lang="zh-CN" altLang="en-US" dirty="0">
              <a:solidFill>
                <a:srgbClr val="0000FF"/>
              </a:solidFill>
            </a:endParaRPr>
          </a:p>
        </p:txBody>
      </p:sp>
      <p:sp>
        <p:nvSpPr>
          <p:cNvPr id="3" name="Date Placeholder 2">
            <a:extLst>
              <a:ext uri="{FF2B5EF4-FFF2-40B4-BE49-F238E27FC236}">
                <a16:creationId xmlns:a16="http://schemas.microsoft.com/office/drawing/2014/main" id="{695F0D54-4FF6-4AF1-8B7F-9EBD04DF98ED}"/>
              </a:ext>
            </a:extLst>
          </p:cNvPr>
          <p:cNvSpPr>
            <a:spLocks noGrp="1"/>
          </p:cNvSpPr>
          <p:nvPr>
            <p:ph type="dt" sz="half" idx="10"/>
          </p:nvPr>
        </p:nvSpPr>
        <p:spPr/>
        <p:txBody>
          <a:bodyPr/>
          <a:lstStyle/>
          <a:p>
            <a:fld id="{91251000-2712-4A2F-B96D-5351600A761C}"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45FAF669-C13D-4234-B355-0C1BFD777DCB}"/>
              </a:ext>
            </a:extLst>
          </p:cNvPr>
          <p:cNvSpPr>
            <a:spLocks noGrp="1"/>
          </p:cNvSpPr>
          <p:nvPr>
            <p:ph type="ftr" sz="quarter" idx="11"/>
          </p:nvPr>
        </p:nvSpPr>
        <p:spPr/>
        <p:txBody>
          <a:bodyPr/>
          <a:lstStyle/>
          <a:p>
            <a:r>
              <a:rPr lang="sv-SE" altLang="zh-CN"/>
              <a:t>Defense @ GaTech</a:t>
            </a:r>
            <a:endParaRPr lang="zh-CN" altLang="en-US"/>
          </a:p>
        </p:txBody>
      </p:sp>
      <p:pic>
        <p:nvPicPr>
          <p:cNvPr id="12" name="Picture 11">
            <a:extLst>
              <a:ext uri="{FF2B5EF4-FFF2-40B4-BE49-F238E27FC236}">
                <a16:creationId xmlns:a16="http://schemas.microsoft.com/office/drawing/2014/main" id="{37C614B4-478E-4570-BAEA-799FCF4FF9E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2910732"/>
            <a:ext cx="9144000" cy="2542032"/>
          </a:xfrm>
          <a:prstGeom prst="rect">
            <a:avLst/>
          </a:prstGeom>
        </p:spPr>
      </p:pic>
      <p:sp>
        <p:nvSpPr>
          <p:cNvPr id="14" name="Rectangle 13">
            <a:extLst>
              <a:ext uri="{FF2B5EF4-FFF2-40B4-BE49-F238E27FC236}">
                <a16:creationId xmlns:a16="http://schemas.microsoft.com/office/drawing/2014/main" id="{31F057A2-2015-49BD-AD79-5ACF50AC0A46}"/>
              </a:ext>
            </a:extLst>
          </p:cNvPr>
          <p:cNvSpPr>
            <a:spLocks noChangeArrowheads="1"/>
          </p:cNvSpPr>
          <p:nvPr/>
        </p:nvSpPr>
        <p:spPr bwMode="black">
          <a:xfrm>
            <a:off x="3575975" y="1513166"/>
            <a:ext cx="202812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altLang="zh-CN" dirty="0">
                <a:latin typeface="+mj-lt"/>
                <a:ea typeface="宋体" panose="02010600030101010101" pitchFamily="2" charset="-122"/>
              </a:rPr>
              <a:t>Simulation Setup</a:t>
            </a:r>
          </a:p>
        </p:txBody>
      </p:sp>
      <p:sp>
        <p:nvSpPr>
          <p:cNvPr id="15" name="Text Box 17">
            <a:extLst>
              <a:ext uri="{FF2B5EF4-FFF2-40B4-BE49-F238E27FC236}">
                <a16:creationId xmlns:a16="http://schemas.microsoft.com/office/drawing/2014/main" id="{E350E8BA-15DF-4722-8867-1ACA6B78C3F6}"/>
              </a:ext>
            </a:extLst>
          </p:cNvPr>
          <p:cNvSpPr txBox="1">
            <a:spLocks noChangeArrowheads="1"/>
          </p:cNvSpPr>
          <p:nvPr/>
        </p:nvSpPr>
        <p:spPr bwMode="gray">
          <a:xfrm>
            <a:off x="566134" y="1921002"/>
            <a:ext cx="360751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ea typeface="宋体" panose="02010600030101010101" pitchFamily="2" charset="-122"/>
              </a:rPr>
              <a:t># of ports from 8 to 1024</a:t>
            </a:r>
          </a:p>
        </p:txBody>
      </p:sp>
      <p:sp>
        <p:nvSpPr>
          <p:cNvPr id="16" name="Line 18">
            <a:extLst>
              <a:ext uri="{FF2B5EF4-FFF2-40B4-BE49-F238E27FC236}">
                <a16:creationId xmlns:a16="http://schemas.microsoft.com/office/drawing/2014/main" id="{A0F970D0-C3CB-4F0D-BE54-B7AFCEC883DC}"/>
              </a:ext>
            </a:extLst>
          </p:cNvPr>
          <p:cNvSpPr>
            <a:spLocks noChangeShapeType="1"/>
          </p:cNvSpPr>
          <p:nvPr/>
        </p:nvSpPr>
        <p:spPr bwMode="black">
          <a:xfrm>
            <a:off x="628651" y="1882498"/>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 name="Text Box 17">
            <a:extLst>
              <a:ext uri="{FF2B5EF4-FFF2-40B4-BE49-F238E27FC236}">
                <a16:creationId xmlns:a16="http://schemas.microsoft.com/office/drawing/2014/main" id="{AB8B00D9-F7D1-466C-AF7D-E928E4B3B51D}"/>
              </a:ext>
            </a:extLst>
          </p:cNvPr>
          <p:cNvSpPr txBox="1">
            <a:spLocks noChangeArrowheads="1"/>
          </p:cNvSpPr>
          <p:nvPr/>
        </p:nvSpPr>
        <p:spPr bwMode="gray">
          <a:xfrm>
            <a:off x="4110808" y="1921002"/>
            <a:ext cx="2567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it-IT" altLang="zh-CN" b="0" dirty="0">
                <a:latin typeface="+mn-lt"/>
              </a:rPr>
              <a:t>i.i.d. Bernoulli arrivals</a:t>
            </a:r>
            <a:endParaRPr lang="en-US" altLang="zh-CN" b="0" dirty="0">
              <a:latin typeface="+mn-lt"/>
              <a:ea typeface="宋体" panose="02010600030101010101" pitchFamily="2" charset="-122"/>
            </a:endParaRPr>
          </a:p>
        </p:txBody>
      </p:sp>
      <p:sp>
        <p:nvSpPr>
          <p:cNvPr id="18" name="Text Box 17">
            <a:extLst>
              <a:ext uri="{FF2B5EF4-FFF2-40B4-BE49-F238E27FC236}">
                <a16:creationId xmlns:a16="http://schemas.microsoft.com/office/drawing/2014/main" id="{4E71A370-F968-44AF-90D8-F968FC246E6A}"/>
              </a:ext>
            </a:extLst>
          </p:cNvPr>
          <p:cNvSpPr txBox="1">
            <a:spLocks noChangeArrowheads="1"/>
          </p:cNvSpPr>
          <p:nvPr/>
        </p:nvSpPr>
        <p:spPr bwMode="gray">
          <a:xfrm>
            <a:off x="6615842" y="1921002"/>
            <a:ext cx="2310875"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80000"/>
              </a:lnSpc>
              <a:spcBef>
                <a:spcPct val="50000"/>
              </a:spcBef>
              <a:buClr>
                <a:schemeClr val="accent1"/>
              </a:buClr>
              <a:buFont typeface="Wingdings" panose="05000000000000000000" pitchFamily="2" charset="2"/>
              <a:buChar char="§"/>
            </a:pPr>
            <a:r>
              <a:rPr lang="en-US" altLang="zh-CN" b="0" dirty="0">
                <a:latin typeface="+mn-lt"/>
              </a:rPr>
              <a:t>offered load: 0.75</a:t>
            </a:r>
          </a:p>
        </p:txBody>
      </p:sp>
      <p:sp>
        <p:nvSpPr>
          <p:cNvPr id="19" name="Line 18">
            <a:extLst>
              <a:ext uri="{FF2B5EF4-FFF2-40B4-BE49-F238E27FC236}">
                <a16:creationId xmlns:a16="http://schemas.microsoft.com/office/drawing/2014/main" id="{C59BC5EE-0E05-4EF2-BD40-5EA7C7FEFA36}"/>
              </a:ext>
            </a:extLst>
          </p:cNvPr>
          <p:cNvSpPr>
            <a:spLocks noChangeShapeType="1"/>
          </p:cNvSpPr>
          <p:nvPr/>
        </p:nvSpPr>
        <p:spPr bwMode="black">
          <a:xfrm>
            <a:off x="628651" y="2243612"/>
            <a:ext cx="8130804" cy="0"/>
          </a:xfrm>
          <a:prstGeom prst="line">
            <a:avLst/>
          </a:prstGeom>
          <a:noFill/>
          <a:ln w="127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 name="TextBox 20">
            <a:extLst>
              <a:ext uri="{FF2B5EF4-FFF2-40B4-BE49-F238E27FC236}">
                <a16:creationId xmlns:a16="http://schemas.microsoft.com/office/drawing/2014/main" id="{C99A9D1E-EBCD-496F-9AEE-105E324744D4}"/>
              </a:ext>
            </a:extLst>
          </p:cNvPr>
          <p:cNvSpPr txBox="1"/>
          <p:nvPr/>
        </p:nvSpPr>
        <p:spPr>
          <a:xfrm rot="10800000">
            <a:off x="27159" y="3204925"/>
            <a:ext cx="307777" cy="1646608"/>
          </a:xfrm>
          <a:prstGeom prst="rect">
            <a:avLst/>
          </a:prstGeom>
          <a:solidFill>
            <a:schemeClr val="bg1"/>
          </a:solidFill>
        </p:spPr>
        <p:txBody>
          <a:bodyPr vert="eaVert" wrap="square" lIns="0" tIns="0" rIns="0" bIns="0" rtlCol="0">
            <a:spAutoFit/>
          </a:bodyPr>
          <a:lstStyle/>
          <a:p>
            <a:r>
              <a:rPr lang="en-US" altLang="zh-CN" sz="2000" b="1" dirty="0"/>
              <a:t>Mean Delay</a:t>
            </a:r>
            <a:endParaRPr lang="zh-CN" altLang="en-US" sz="2000" b="1" dirty="0"/>
          </a:p>
        </p:txBody>
      </p:sp>
      <p:sp>
        <p:nvSpPr>
          <p:cNvPr id="22" name="TextBox 21">
            <a:extLst>
              <a:ext uri="{FF2B5EF4-FFF2-40B4-BE49-F238E27FC236}">
                <a16:creationId xmlns:a16="http://schemas.microsoft.com/office/drawing/2014/main" id="{F108008C-10DA-4628-84B9-0A53B4D9A688}"/>
              </a:ext>
            </a:extLst>
          </p:cNvPr>
          <p:cNvSpPr txBox="1"/>
          <p:nvPr/>
        </p:nvSpPr>
        <p:spPr>
          <a:xfrm>
            <a:off x="525289" y="5280069"/>
            <a:ext cx="8184267" cy="400110"/>
          </a:xfrm>
          <a:prstGeom prst="rect">
            <a:avLst/>
          </a:prstGeom>
          <a:solidFill>
            <a:schemeClr val="bg1"/>
          </a:solidFill>
        </p:spPr>
        <p:txBody>
          <a:bodyPr wrap="square" rtlCol="0">
            <a:spAutoFit/>
          </a:bodyPr>
          <a:lstStyle/>
          <a:p>
            <a:pPr algn="ctr"/>
            <a:r>
              <a:rPr lang="en-US" altLang="zh-CN" sz="2000" b="1" dirty="0"/>
              <a:t># of Ports</a:t>
            </a:r>
            <a:endParaRPr lang="zh-CN" altLang="en-US" sz="2000" b="1" dirty="0"/>
          </a:p>
        </p:txBody>
      </p:sp>
      <p:pic>
        <p:nvPicPr>
          <p:cNvPr id="23" name="Picture 22">
            <a:extLst>
              <a:ext uri="{FF2B5EF4-FFF2-40B4-BE49-F238E27FC236}">
                <a16:creationId xmlns:a16="http://schemas.microsoft.com/office/drawing/2014/main" id="{AC682715-1EB6-4D69-A6B6-A64A03294F7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818127" y="2793253"/>
            <a:ext cx="4014744" cy="272011"/>
          </a:xfrm>
          <a:prstGeom prst="rect">
            <a:avLst/>
          </a:prstGeom>
        </p:spPr>
      </p:pic>
      <p:sp>
        <p:nvSpPr>
          <p:cNvPr id="11" name="Slide Number Placeholder 10">
            <a:extLst>
              <a:ext uri="{FF2B5EF4-FFF2-40B4-BE49-F238E27FC236}">
                <a16:creationId xmlns:a16="http://schemas.microsoft.com/office/drawing/2014/main" id="{468A492C-4E94-4CB1-983C-5680838370EC}"/>
              </a:ext>
            </a:extLst>
          </p:cNvPr>
          <p:cNvSpPr>
            <a:spLocks noGrp="1"/>
          </p:cNvSpPr>
          <p:nvPr>
            <p:ph type="sldNum" sz="quarter" idx="12"/>
          </p:nvPr>
        </p:nvSpPr>
        <p:spPr/>
        <p:txBody>
          <a:bodyPr/>
          <a:lstStyle/>
          <a:p>
            <a:fld id="{25711CE1-5A3A-4555-AFFF-2018F0E14892}" type="slidenum">
              <a:rPr lang="zh-CN" altLang="en-US" smtClean="0"/>
              <a:pPr/>
              <a:t>57</a:t>
            </a:fld>
            <a:r>
              <a:rPr lang="en-US" altLang="zh-CN"/>
              <a:t>/51</a:t>
            </a:r>
            <a:endParaRPr lang="zh-CN" altLang="en-US" dirty="0"/>
          </a:p>
        </p:txBody>
      </p:sp>
    </p:spTree>
    <p:extLst>
      <p:ext uri="{BB962C8B-B14F-4D97-AF65-F5344CB8AC3E}">
        <p14:creationId xmlns:p14="http://schemas.microsoft.com/office/powerpoint/2010/main" val="3681715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0000FF"/>
                </a:solidFill>
              </a:rPr>
              <a:t>Four Traffic Patterns</a:t>
            </a:r>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0188031-3111-4BB8-A273-651AE183E7A5}" type="datetime4">
              <a:rPr kumimoji="0" lang="en-US" altLang="zh-CN" sz="1800" b="0" i="0" u="none" strike="noStrike" kern="0" cap="none" spc="0" normalizeH="0" baseline="0" noProof="0" smtClean="0">
                <a:ln>
                  <a:noFill/>
                </a:ln>
                <a:solidFill>
                  <a:sysClr val="windowText" lastClr="000000"/>
                </a:solidFill>
                <a:effectLst/>
                <a:uLnTx/>
                <a:uFillTx/>
              </a:rPr>
              <a:t>April 23, 2020</a:t>
            </a:fld>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Defense @ GaTech</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9" name="Rounded Rectangle 8"/>
          <p:cNvSpPr/>
          <p:nvPr/>
        </p:nvSpPr>
        <p:spPr>
          <a:xfrm>
            <a:off x="1432855" y="1690689"/>
            <a:ext cx="1261241"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Uniform</a:t>
            </a:r>
          </a:p>
        </p:txBody>
      </p:sp>
      <mc:AlternateContent xmlns:mc="http://schemas.openxmlformats.org/markup-compatibility/2006" xmlns:a14="http://schemas.microsoft.com/office/drawing/2010/main">
        <mc:Choice Requires="a14">
          <p:sp>
            <p:nvSpPr>
              <p:cNvPr id="10" name="TextBox 9"/>
              <p:cNvSpPr txBox="1"/>
              <p:nvPr/>
            </p:nvSpPr>
            <p:spPr>
              <a:xfrm>
                <a:off x="865295" y="2096814"/>
                <a:ext cx="2396362" cy="106817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a:ln>
                                    <a:noFill/>
                                  </a:ln>
                                  <a:solidFill>
                                    <a:sysClr val="windowText" lastClr="000000"/>
                                  </a:solidFill>
                                  <a:effectLst/>
                                  <a:uLnTx/>
                                  <a:uFillTx/>
                                  <a:latin typeface="Cambria Math" panose="02040503050406030204" pitchFamily="18" charset="0"/>
                                </a:rPr>
                              </m:ctrlPr>
                            </m:mPr>
                            <m:mr>
                              <m:e>
                                <m:r>
                                  <m:rPr>
                                    <m:brk m:alnAt="7"/>
                                  </m:rP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mr-IN"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5295" y="2096814"/>
                <a:ext cx="2396362" cy="1068178"/>
              </a:xfrm>
              <a:prstGeom prst="rect">
                <a:avLst/>
              </a:prstGeom>
              <a:blipFill rotWithShape="0">
                <a:blip r:embed="rId3"/>
                <a:stretch>
                  <a:fillRect/>
                </a:stretch>
              </a:blipFill>
            </p:spPr>
            <p:txBody>
              <a:bodyPr/>
              <a:lstStyle/>
              <a:p>
                <a:r>
                  <a:rPr lang="en-US">
                    <a:noFill/>
                  </a:rPr>
                  <a:t> </a:t>
                </a:r>
              </a:p>
            </p:txBody>
          </p:sp>
        </mc:Fallback>
      </mc:AlternateContent>
      <p:sp>
        <p:nvSpPr>
          <p:cNvPr id="11" name="Rounded Rectangle 10"/>
          <p:cNvSpPr/>
          <p:nvPr/>
        </p:nvSpPr>
        <p:spPr>
          <a:xfrm>
            <a:off x="5556195" y="1690689"/>
            <a:ext cx="1930455"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Quasi-diagonal</a:t>
            </a:r>
            <a:endParaRPr kumimoji="0" lang="en-US" sz="1800" b="0" i="0" u="none" strike="noStrike" kern="0" cap="none" spc="0" normalizeH="0" baseline="0" noProof="0" dirty="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2" name="TextBox 11"/>
              <p:cNvSpPr txBox="1"/>
              <p:nvPr/>
            </p:nvSpPr>
            <p:spPr>
              <a:xfrm>
                <a:off x="4615964" y="2096814"/>
                <a:ext cx="3810915" cy="203485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mPr>
                            <m:mr>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smtClean="0">
                                        <a:ln>
                                          <a:noFill/>
                                        </a:ln>
                                        <a:solidFill>
                                          <a:sysClr val="windowText" lastClr="000000"/>
                                        </a:solidFill>
                                        <a:effectLst/>
                                        <a:uLnTx/>
                                        <a:uFillTx/>
                                        <a:latin typeface="Cambria Math" charset="0"/>
                                      </a:rPr>
                                      <m:t>𝑁</m:t>
                                    </m:r>
                                    <m:r>
                                      <a:rPr kumimoji="0" lang="en-US" sz="1800" b="0" i="1" u="none" strike="noStrike" kern="0" cap="none" spc="0" normalizeH="0" baseline="0" noProof="0" smtClean="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mr-IN"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615964" y="2096814"/>
                <a:ext cx="3810915" cy="2034852"/>
              </a:xfrm>
              <a:prstGeom prst="rect">
                <a:avLst/>
              </a:prstGeom>
              <a:blipFill rotWithShape="0">
                <a:blip r:embed="rId4"/>
                <a:stretch>
                  <a:fillRect/>
                </a:stretch>
              </a:blipFill>
            </p:spPr>
            <p:txBody>
              <a:bodyPr/>
              <a:lstStyle/>
              <a:p>
                <a:r>
                  <a:rPr lang="en-US">
                    <a:noFill/>
                  </a:rPr>
                  <a:t> </a:t>
                </a:r>
              </a:p>
            </p:txBody>
          </p:sp>
        </mc:Fallback>
      </mc:AlternateContent>
      <p:sp>
        <p:nvSpPr>
          <p:cNvPr id="13" name="Rounded Rectangle 12"/>
          <p:cNvSpPr/>
          <p:nvPr/>
        </p:nvSpPr>
        <p:spPr>
          <a:xfrm>
            <a:off x="1331202" y="3613665"/>
            <a:ext cx="1930455"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Log-diagonal</a:t>
            </a:r>
          </a:p>
        </p:txBody>
      </p:sp>
      <mc:AlternateContent xmlns:mc="http://schemas.openxmlformats.org/markup-compatibility/2006" xmlns:a14="http://schemas.microsoft.com/office/drawing/2010/main">
        <mc:Choice Requires="a14">
          <p:sp>
            <p:nvSpPr>
              <p:cNvPr id="14" name="TextBox 13"/>
              <p:cNvSpPr txBox="1"/>
              <p:nvPr/>
            </p:nvSpPr>
            <p:spPr>
              <a:xfrm>
                <a:off x="448612" y="3967582"/>
                <a:ext cx="3132268" cy="196464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mPr>
                            <m:mr>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ysClr val="windowText" lastClr="000000"/>
                                            </a:solidFill>
                                            <a:effectLst/>
                                            <a:uLnTx/>
                                            <a:uFillTx/>
                                            <a:latin typeface="Cambria Math" charset="0"/>
                                          </a:rPr>
                                          <m:t>2</m:t>
                                        </m:r>
                                      </m:e>
                                      <m:sup>
                                        <m:r>
                                          <a:rPr kumimoji="0" lang="en-US" sz="1800" b="0" i="1" u="none" strike="noStrike" kern="0" cap="none" spc="0" normalizeH="0" baseline="0" noProof="0" smtClean="0">
                                            <a:ln>
                                              <a:noFill/>
                                            </a:ln>
                                            <a:solidFill>
                                              <a:sysClr val="windowText" lastClr="000000"/>
                                            </a:solidFill>
                                            <a:effectLst/>
                                            <a:uLnTx/>
                                            <a:uFillTx/>
                                            <a:latin typeface="Cambria Math" charset="0"/>
                                          </a:rPr>
                                          <m:t>𝑁</m:t>
                                        </m:r>
                                        <m:r>
                                          <a:rPr kumimoji="0" lang="en-US" sz="1800" b="0" i="1" u="none" strike="noStrike" kern="0" cap="none" spc="0" normalizeH="0" baseline="0" noProof="0" smtClean="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ysClr val="windowText" lastClr="000000"/>
                                            </a:solidFill>
                                            <a:effectLst/>
                                            <a:uLnTx/>
                                            <a:uFillTx/>
                                            <a:latin typeface="Cambria Math" charset="0"/>
                                          </a:rPr>
                                          <m:t>2</m:t>
                                        </m:r>
                                      </m:e>
                                      <m:sup>
                                        <m:r>
                                          <a:rPr kumimoji="0" lang="en-US" sz="1800" b="0" i="1" u="none" strike="noStrike" kern="0" cap="none" spc="0" normalizeH="0" baseline="0" noProof="0" smtClean="0">
                                            <a:ln>
                                              <a:noFill/>
                                            </a:ln>
                                            <a:solidFill>
                                              <a:sysClr val="windowText" lastClr="000000"/>
                                            </a:solidFill>
                                            <a:effectLst/>
                                            <a:uLnTx/>
                                            <a:uFillTx/>
                                            <a:latin typeface="Cambria Math" charset="0"/>
                                          </a:rPr>
                                          <m:t>𝑁</m:t>
                                        </m:r>
                                      </m:sup>
                                    </m:sSup>
                                    <m:r>
                                      <a:rPr kumimoji="0" lang="en-US" sz="1800" b="0" i="1" u="none" strike="noStrike" kern="0" cap="none" spc="0" normalizeH="0" baseline="0" noProof="0" smtClean="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−2</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2</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−2</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−3</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mr-IN"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8612" y="3967582"/>
                <a:ext cx="3132268" cy="1964640"/>
              </a:xfrm>
              <a:prstGeom prst="rect">
                <a:avLst/>
              </a:prstGeom>
              <a:blipFill rotWithShape="0">
                <a:blip r:embed="rId5"/>
                <a:stretch>
                  <a:fillRect/>
                </a:stretch>
              </a:blipFill>
            </p:spPr>
            <p:txBody>
              <a:bodyPr/>
              <a:lstStyle/>
              <a:p>
                <a:r>
                  <a:rPr lang="en-US">
                    <a:noFill/>
                  </a:rPr>
                  <a:t> </a:t>
                </a:r>
              </a:p>
            </p:txBody>
          </p:sp>
        </mc:Fallback>
      </mc:AlternateContent>
      <p:sp>
        <p:nvSpPr>
          <p:cNvPr id="15" name="Rounded Rectangle 14"/>
          <p:cNvSpPr/>
          <p:nvPr/>
        </p:nvSpPr>
        <p:spPr>
          <a:xfrm>
            <a:off x="6015365" y="4228498"/>
            <a:ext cx="1261241"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Diagonal</a:t>
            </a:r>
          </a:p>
        </p:txBody>
      </p:sp>
      <mc:AlternateContent xmlns:mc="http://schemas.openxmlformats.org/markup-compatibility/2006" xmlns:a14="http://schemas.microsoft.com/office/drawing/2010/main">
        <mc:Choice Requires="a14">
          <p:sp>
            <p:nvSpPr>
              <p:cNvPr id="16" name="TextBox 15"/>
              <p:cNvSpPr txBox="1"/>
              <p:nvPr/>
            </p:nvSpPr>
            <p:spPr>
              <a:xfrm>
                <a:off x="5447805" y="4634623"/>
                <a:ext cx="2259208" cy="106817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a:ln>
                                    <a:noFill/>
                                  </a:ln>
                                  <a:solidFill>
                                    <a:sysClr val="windowText" lastClr="000000"/>
                                  </a:solidFill>
                                  <a:effectLst/>
                                  <a:uLnTx/>
                                  <a:uFillTx/>
                                  <a:latin typeface="Cambria Math" panose="02040503050406030204" pitchFamily="18" charset="0"/>
                                </a:rPr>
                              </m:ctrlPr>
                            </m:mPr>
                            <m:mr>
                              <m:e>
                                <m:r>
                                  <m:rPr>
                                    <m:brk m:alnAt="7"/>
                                  </m:rP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mr>
                            <m:mr>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e>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e>
                                <m:r>
                                  <a:rPr kumimoji="0" lang="mr-IN"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447805" y="4634623"/>
                <a:ext cx="2259208" cy="1068178"/>
              </a:xfrm>
              <a:prstGeom prst="rect">
                <a:avLst/>
              </a:prstGeom>
              <a:blipFill rotWithShape="0">
                <a:blip r:embed="rId6"/>
                <a:stretch>
                  <a:fillRect/>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F12C298E-CE9F-42BE-B0E8-2E8BE8473A44}"/>
              </a:ext>
            </a:extLst>
          </p:cNvPr>
          <p:cNvSpPr>
            <a:spLocks noGrp="1"/>
          </p:cNvSpPr>
          <p:nvPr>
            <p:ph type="sldNum" sz="quarter" idx="12"/>
          </p:nvPr>
        </p:nvSpPr>
        <p:spPr/>
        <p:txBody>
          <a:bodyPr/>
          <a:lstStyle/>
          <a:p>
            <a:fld id="{25711CE1-5A3A-4555-AFFF-2018F0E14892}" type="slidenum">
              <a:rPr lang="zh-CN" altLang="en-US" smtClean="0"/>
              <a:pPr/>
              <a:t>58</a:t>
            </a:fld>
            <a:r>
              <a:rPr lang="en-US" altLang="zh-CN"/>
              <a:t>/51</a:t>
            </a:r>
            <a:endParaRPr lang="zh-CN" altLang="en-US" dirty="0"/>
          </a:p>
        </p:txBody>
      </p:sp>
    </p:spTree>
    <p:extLst>
      <p:ext uri="{BB962C8B-B14F-4D97-AF65-F5344CB8AC3E}">
        <p14:creationId xmlns:p14="http://schemas.microsoft.com/office/powerpoint/2010/main" val="3771314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DE733E-C586-40D0-8BFF-BB41C1F10328}"/>
              </a:ext>
            </a:extLst>
          </p:cNvPr>
          <p:cNvSpPr>
            <a:spLocks noGrp="1"/>
          </p:cNvSpPr>
          <p:nvPr>
            <p:ph type="title"/>
          </p:nvPr>
        </p:nvSpPr>
        <p:spPr/>
        <p:txBody>
          <a:bodyPr/>
          <a:lstStyle/>
          <a:p>
            <a:r>
              <a:rPr lang="en-US" altLang="zh-CN" dirty="0">
                <a:solidFill>
                  <a:srgbClr val="0000FF"/>
                </a:solidFill>
              </a:rPr>
              <a:t>Some Concepts</a:t>
            </a:r>
            <a:endParaRPr lang="zh-CN" altLang="en-US" dirty="0">
              <a:solidFill>
                <a:srgbClr val="0000FF"/>
              </a:solidFill>
            </a:endParaRPr>
          </a:p>
        </p:txBody>
      </p:sp>
      <p:sp>
        <p:nvSpPr>
          <p:cNvPr id="7" name="Content Placeholder 6">
            <a:extLst>
              <a:ext uri="{FF2B5EF4-FFF2-40B4-BE49-F238E27FC236}">
                <a16:creationId xmlns:a16="http://schemas.microsoft.com/office/drawing/2014/main" id="{A5EC9EBB-108D-41EE-A861-7D1A3AFB34D7}"/>
              </a:ext>
            </a:extLst>
          </p:cNvPr>
          <p:cNvSpPr>
            <a:spLocks noGrp="1"/>
          </p:cNvSpPr>
          <p:nvPr>
            <p:ph idx="1"/>
          </p:nvPr>
        </p:nvSpPr>
        <p:spPr>
          <a:xfrm>
            <a:off x="516048" y="1729212"/>
            <a:ext cx="8338241" cy="4447751"/>
          </a:xfrm>
        </p:spPr>
        <p:txBody>
          <a:bodyPr/>
          <a:lstStyle/>
          <a:p>
            <a:r>
              <a:rPr lang="en-US" altLang="zh-CN" b="1" dirty="0">
                <a:latin typeface="+mn-lt"/>
              </a:rPr>
              <a:t>Throughput</a:t>
            </a:r>
          </a:p>
          <a:p>
            <a:pPr lvl="1" algn="just"/>
            <a:r>
              <a:rPr lang="en-US" altLang="zh-CN" dirty="0">
                <a:latin typeface="+mn-lt"/>
              </a:rPr>
              <a:t>the average number of packets that exit an output port during each time slot. It is a value between 0 and 1 (i.e., 100%).  Throughout this work, we mean normalized throughput whenever we use the word "throughput".</a:t>
            </a:r>
          </a:p>
          <a:p>
            <a:pPr lvl="1" algn="just"/>
            <a:endParaRPr lang="en-US" altLang="zh-CN" dirty="0">
              <a:latin typeface="+mn-lt"/>
            </a:endParaRPr>
          </a:p>
          <a:p>
            <a:pPr algn="just"/>
            <a:r>
              <a:rPr lang="en-US" altLang="zh-CN" b="1" dirty="0">
                <a:latin typeface="+mn-lt"/>
              </a:rPr>
              <a:t>Delay</a:t>
            </a:r>
          </a:p>
          <a:p>
            <a:pPr lvl="1" algn="just"/>
            <a:r>
              <a:rPr lang="en-US" altLang="zh-CN" dirty="0">
                <a:latin typeface="+mn-lt"/>
              </a:rPr>
              <a:t>the number of time slots elapsed since the arrival of a packet to its eventual departure from the switch</a:t>
            </a:r>
          </a:p>
        </p:txBody>
      </p:sp>
      <p:sp>
        <p:nvSpPr>
          <p:cNvPr id="3" name="Date Placeholder 2">
            <a:extLst>
              <a:ext uri="{FF2B5EF4-FFF2-40B4-BE49-F238E27FC236}">
                <a16:creationId xmlns:a16="http://schemas.microsoft.com/office/drawing/2014/main" id="{B7B5978A-8049-4C38-810C-749687E9D4A8}"/>
              </a:ext>
            </a:extLst>
          </p:cNvPr>
          <p:cNvSpPr>
            <a:spLocks noGrp="1"/>
          </p:cNvSpPr>
          <p:nvPr>
            <p:ph type="dt" sz="half" idx="10"/>
          </p:nvPr>
        </p:nvSpPr>
        <p:spPr/>
        <p:txBody>
          <a:bodyPr/>
          <a:lstStyle/>
          <a:p>
            <a:fld id="{F8C80527-9656-4B04-B764-3945B66ABA3F}" type="datetime4">
              <a:rPr lang="en-US" altLang="zh-CN" smtClean="0"/>
              <a:t>April 23, 2020</a:t>
            </a:fld>
            <a:endParaRPr lang="zh-CN" altLang="en-US"/>
          </a:p>
        </p:txBody>
      </p:sp>
      <p:sp>
        <p:nvSpPr>
          <p:cNvPr id="4" name="Footer Placeholder 3">
            <a:extLst>
              <a:ext uri="{FF2B5EF4-FFF2-40B4-BE49-F238E27FC236}">
                <a16:creationId xmlns:a16="http://schemas.microsoft.com/office/drawing/2014/main" id="{9D1E1D57-F71E-4368-B0E6-D2A33892EEEA}"/>
              </a:ext>
            </a:extLst>
          </p:cNvPr>
          <p:cNvSpPr>
            <a:spLocks noGrp="1"/>
          </p:cNvSpPr>
          <p:nvPr>
            <p:ph type="ftr" sz="quarter" idx="11"/>
          </p:nvPr>
        </p:nvSpPr>
        <p:spPr/>
        <p:txBody>
          <a:bodyPr/>
          <a:lstStyle/>
          <a:p>
            <a:r>
              <a:rPr lang="sv-SE" altLang="zh-CN"/>
              <a:t>Defense @ GaTech</a:t>
            </a:r>
            <a:endParaRPr lang="zh-CN" altLang="en-US"/>
          </a:p>
        </p:txBody>
      </p:sp>
      <p:sp>
        <p:nvSpPr>
          <p:cNvPr id="5" name="Slide Number Placeholder 4">
            <a:extLst>
              <a:ext uri="{FF2B5EF4-FFF2-40B4-BE49-F238E27FC236}">
                <a16:creationId xmlns:a16="http://schemas.microsoft.com/office/drawing/2014/main" id="{B2E5C1A2-9900-4B31-9B18-D2600AD78DF5}"/>
              </a:ext>
            </a:extLst>
          </p:cNvPr>
          <p:cNvSpPr>
            <a:spLocks noGrp="1"/>
          </p:cNvSpPr>
          <p:nvPr>
            <p:ph type="sldNum" sz="quarter" idx="12"/>
          </p:nvPr>
        </p:nvSpPr>
        <p:spPr/>
        <p:txBody>
          <a:bodyPr/>
          <a:lstStyle/>
          <a:p>
            <a:fld id="{25711CE1-5A3A-4555-AFFF-2018F0E14892}" type="slidenum">
              <a:rPr lang="zh-CN" altLang="en-US" smtClean="0"/>
              <a:pPr/>
              <a:t>59</a:t>
            </a:fld>
            <a:r>
              <a:rPr lang="en-US" altLang="zh-CN"/>
              <a:t>/51</a:t>
            </a:r>
            <a:endParaRPr lang="zh-CN" altLang="en-US" dirty="0"/>
          </a:p>
        </p:txBody>
      </p:sp>
    </p:spTree>
    <p:extLst>
      <p:ext uri="{BB962C8B-B14F-4D97-AF65-F5344CB8AC3E}">
        <p14:creationId xmlns:p14="http://schemas.microsoft.com/office/powerpoint/2010/main" val="155438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latin typeface="+mn-lt"/>
              </a:rPr>
              <a:t>Examples of Matchings</a:t>
            </a: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024675D2-AEF9-4570-8AD9-2E89086303BB}" type="datetime4">
              <a:rPr lang="en-US" altLang="zh-CN" smtClean="0"/>
              <a:t>April 23, 2020</a:t>
            </a:fld>
            <a:endParaRPr lang="zh-CN" altLang="en-US"/>
          </a:p>
        </p:txBody>
      </p:sp>
      <p:sp>
        <p:nvSpPr>
          <p:cNvPr id="87" name="Rectangle 86">
            <a:extLst>
              <a:ext uri="{FF2B5EF4-FFF2-40B4-BE49-F238E27FC236}">
                <a16:creationId xmlns:a16="http://schemas.microsoft.com/office/drawing/2014/main" id="{40C54500-EBB9-4F51-8760-433C27521CD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92" name="Rectangle 91">
            <a:extLst>
              <a:ext uri="{FF2B5EF4-FFF2-40B4-BE49-F238E27FC236}">
                <a16:creationId xmlns:a16="http://schemas.microsoft.com/office/drawing/2014/main" id="{FC9E76B3-A0E7-49D9-A1AE-ACA81602E15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93" name="Rectangle 92">
            <a:extLst>
              <a:ext uri="{FF2B5EF4-FFF2-40B4-BE49-F238E27FC236}">
                <a16:creationId xmlns:a16="http://schemas.microsoft.com/office/drawing/2014/main" id="{1780C10A-F983-49A4-9AB5-D486C958CBF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4" name="Rectangle 93">
            <a:extLst>
              <a:ext uri="{FF2B5EF4-FFF2-40B4-BE49-F238E27FC236}">
                <a16:creationId xmlns:a16="http://schemas.microsoft.com/office/drawing/2014/main" id="{5CEFC1BC-6AC8-4D01-9136-2B16DCED1E6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grpSp>
        <p:nvGrpSpPr>
          <p:cNvPr id="15" name="Group 14">
            <a:extLst>
              <a:ext uri="{FF2B5EF4-FFF2-40B4-BE49-F238E27FC236}">
                <a16:creationId xmlns:a16="http://schemas.microsoft.com/office/drawing/2014/main" id="{475AD54B-B510-440A-A2E4-0AD36FA7D0EA}"/>
              </a:ext>
            </a:extLst>
          </p:cNvPr>
          <p:cNvGrpSpPr/>
          <p:nvPr/>
        </p:nvGrpSpPr>
        <p:grpSpPr>
          <a:xfrm>
            <a:off x="562548" y="1779108"/>
            <a:ext cx="2632343" cy="4077920"/>
            <a:chOff x="562548" y="1825220"/>
            <a:chExt cx="2632343" cy="4077920"/>
          </a:xfrm>
        </p:grpSpPr>
        <p:grpSp>
          <p:nvGrpSpPr>
            <p:cNvPr id="4" name="Group 3">
              <a:extLst>
                <a:ext uri="{FF2B5EF4-FFF2-40B4-BE49-F238E27FC236}">
                  <a16:creationId xmlns:a16="http://schemas.microsoft.com/office/drawing/2014/main" id="{3F412DCC-4FD9-4723-B6CF-8E8D5DABB05B}"/>
                </a:ext>
              </a:extLst>
            </p:cNvPr>
            <p:cNvGrpSpPr/>
            <p:nvPr/>
          </p:nvGrpSpPr>
          <p:grpSpPr>
            <a:xfrm>
              <a:off x="562548" y="2677097"/>
              <a:ext cx="2632343" cy="3226043"/>
              <a:chOff x="5033274" y="1992619"/>
              <a:chExt cx="3860418" cy="3866455"/>
            </a:xfrm>
          </p:grpSpPr>
          <p:sp>
            <p:nvSpPr>
              <p:cNvPr id="22" name="Rectangle: Rounded Corners 21"/>
              <p:cNvSpPr/>
              <p:nvPr/>
            </p:nvSpPr>
            <p:spPr>
              <a:xfrm>
                <a:off x="5033274" y="2005451"/>
                <a:ext cx="1062446" cy="3436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1" name="Rectangle: Rounded Corners 140"/>
              <p:cNvSpPr/>
              <p:nvPr/>
            </p:nvSpPr>
            <p:spPr>
              <a:xfrm>
                <a:off x="5033274" y="31825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2" name="Rectangle: Rounded Corners 141"/>
              <p:cNvSpPr/>
              <p:nvPr/>
            </p:nvSpPr>
            <p:spPr>
              <a:xfrm>
                <a:off x="5033274" y="55366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7" name="Rectangle: Rounded Corners 146"/>
              <p:cNvSpPr/>
              <p:nvPr/>
            </p:nvSpPr>
            <p:spPr>
              <a:xfrm>
                <a:off x="7650165" y="199261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8" name="Rectangle: Rounded Corners 147"/>
              <p:cNvSpPr/>
              <p:nvPr/>
            </p:nvSpPr>
            <p:spPr>
              <a:xfrm>
                <a:off x="7650165" y="3171178"/>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9" name="Rectangle: Rounded Corners 148"/>
              <p:cNvSpPr/>
              <p:nvPr/>
            </p:nvSpPr>
            <p:spPr>
              <a:xfrm>
                <a:off x="7650165" y="434973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5" name="Rectangle: Rounded Corners 254">
                <a:extLst>
                  <a:ext uri="{FF2B5EF4-FFF2-40B4-BE49-F238E27FC236}">
                    <a16:creationId xmlns:a16="http://schemas.microsoft.com/office/drawing/2014/main" id="{9D959211-BA39-45B8-B279-B9215426FDDF}"/>
                  </a:ext>
                </a:extLst>
              </p:cNvPr>
              <p:cNvSpPr/>
              <p:nvPr/>
            </p:nvSpPr>
            <p:spPr>
              <a:xfrm>
                <a:off x="5033274" y="435955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6" name="Rectangle: Rounded Corners 255">
                <a:extLst>
                  <a:ext uri="{FF2B5EF4-FFF2-40B4-BE49-F238E27FC236}">
                    <a16:creationId xmlns:a16="http://schemas.microsoft.com/office/drawing/2014/main" id="{936309E6-D5C7-467F-AC7C-EFA79A3D1F96}"/>
                  </a:ext>
                </a:extLst>
              </p:cNvPr>
              <p:cNvSpPr/>
              <p:nvPr/>
            </p:nvSpPr>
            <p:spPr>
              <a:xfrm>
                <a:off x="7650163" y="552829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cxnSp>
            <p:nvCxnSpPr>
              <p:cNvPr id="24" name="Straight Connector 23">
                <a:extLst>
                  <a:ext uri="{FF2B5EF4-FFF2-40B4-BE49-F238E27FC236}">
                    <a16:creationId xmlns:a16="http://schemas.microsoft.com/office/drawing/2014/main" id="{E4E659AE-CA7D-4F20-9472-03E25D4F8F63}"/>
                  </a:ext>
                </a:extLst>
              </p:cNvPr>
              <p:cNvCxnSpPr>
                <a:cxnSpLocks/>
                <a:stCxn id="22" idx="3"/>
                <a:endCxn id="147" idx="1"/>
              </p:cNvCxnSpPr>
              <p:nvPr/>
            </p:nvCxnSpPr>
            <p:spPr>
              <a:xfrm flipV="1">
                <a:off x="6095720" y="2153856"/>
                <a:ext cx="1554444" cy="23432"/>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12498D0-7FB8-409F-B099-AADEA88A9CA2}"/>
                  </a:ext>
                </a:extLst>
              </p:cNvPr>
              <p:cNvCxnSpPr>
                <a:cxnSpLocks/>
                <a:stCxn id="22" idx="3"/>
                <a:endCxn id="256" idx="1"/>
              </p:cNvCxnSpPr>
              <p:nvPr/>
            </p:nvCxnSpPr>
            <p:spPr>
              <a:xfrm>
                <a:off x="6095720" y="2177288"/>
                <a:ext cx="1554444" cy="3512244"/>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B7424F-27CE-4ACF-9486-EFF49E364DA5}"/>
                  </a:ext>
                </a:extLst>
              </p:cNvPr>
              <p:cNvCxnSpPr>
                <a:stCxn id="141" idx="3"/>
                <a:endCxn id="148" idx="1"/>
              </p:cNvCxnSpPr>
              <p:nvPr/>
            </p:nvCxnSpPr>
            <p:spPr>
              <a:xfrm flipV="1">
                <a:off x="6095720" y="3332415"/>
                <a:ext cx="1554445" cy="11323"/>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B85CBE-E026-4FA4-ADCF-B1322BD1F367}"/>
                  </a:ext>
                </a:extLst>
              </p:cNvPr>
              <p:cNvCxnSpPr>
                <a:stCxn id="141" idx="3"/>
                <a:endCxn id="256" idx="1"/>
              </p:cNvCxnSpPr>
              <p:nvPr/>
            </p:nvCxnSpPr>
            <p:spPr>
              <a:xfrm>
                <a:off x="6095720" y="3343738"/>
                <a:ext cx="1554444" cy="23457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8ECC12E-1C2E-43E9-A9DA-554F3579FD2C}"/>
                  </a:ext>
                </a:extLst>
              </p:cNvPr>
              <p:cNvCxnSpPr>
                <a:cxnSpLocks/>
                <a:stCxn id="255" idx="3"/>
                <a:endCxn id="147" idx="1"/>
              </p:cNvCxnSpPr>
              <p:nvPr/>
            </p:nvCxnSpPr>
            <p:spPr>
              <a:xfrm flipV="1">
                <a:off x="6095720" y="2153856"/>
                <a:ext cx="1554445" cy="2366932"/>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D5C6B3-1A69-412A-8512-267D83A4ABE6}"/>
                  </a:ext>
                </a:extLst>
              </p:cNvPr>
              <p:cNvCxnSpPr>
                <a:cxnSpLocks/>
                <a:stCxn id="255" idx="3"/>
                <a:endCxn id="149" idx="1"/>
              </p:cNvCxnSpPr>
              <p:nvPr/>
            </p:nvCxnSpPr>
            <p:spPr>
              <a:xfrm flipV="1">
                <a:off x="6095720" y="4510974"/>
                <a:ext cx="1554445" cy="98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317760-C392-452D-8D7C-62C5BFFE928A}"/>
                  </a:ext>
                </a:extLst>
              </p:cNvPr>
              <p:cNvCxnSpPr>
                <a:stCxn id="142" idx="3"/>
                <a:endCxn id="149" idx="1"/>
              </p:cNvCxnSpPr>
              <p:nvPr/>
            </p:nvCxnSpPr>
            <p:spPr>
              <a:xfrm flipV="1">
                <a:off x="6095720" y="4510974"/>
                <a:ext cx="1554445" cy="1186864"/>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74580B-D827-485F-A12C-3B2321B03005}"/>
                  </a:ext>
                </a:extLst>
              </p:cNvPr>
              <p:cNvCxnSpPr>
                <a:stCxn id="142" idx="3"/>
                <a:endCxn id="256" idx="1"/>
              </p:cNvCxnSpPr>
              <p:nvPr/>
            </p:nvCxnSpPr>
            <p:spPr>
              <a:xfrm flipV="1">
                <a:off x="6095720" y="5689532"/>
                <a:ext cx="1554444" cy="8306"/>
              </a:xfrm>
              <a:prstGeom prst="line">
                <a:avLst/>
              </a:prstGeom>
              <a:ln w="127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134" name="Rectangle 133">
              <a:extLst>
                <a:ext uri="{FF2B5EF4-FFF2-40B4-BE49-F238E27FC236}">
                  <a16:creationId xmlns:a16="http://schemas.microsoft.com/office/drawing/2014/main" id="{E997DCEC-8892-4788-99D7-47A3B9C3E0D0}"/>
                </a:ext>
              </a:extLst>
            </p:cNvPr>
            <p:cNvSpPr/>
            <p:nvPr/>
          </p:nvSpPr>
          <p:spPr>
            <a:xfrm>
              <a:off x="562548" y="1825220"/>
              <a:ext cx="2632342" cy="638737"/>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Maximal Matching</a:t>
              </a:r>
              <a:endParaRPr lang="zh-CN" altLang="en-US" sz="2000" b="1" dirty="0">
                <a:solidFill>
                  <a:schemeClr val="tx1"/>
                </a:solidFill>
              </a:endParaRPr>
            </a:p>
          </p:txBody>
        </p:sp>
      </p:grpSp>
      <p:grpSp>
        <p:nvGrpSpPr>
          <p:cNvPr id="281" name="Group 280">
            <a:extLst>
              <a:ext uri="{FF2B5EF4-FFF2-40B4-BE49-F238E27FC236}">
                <a16:creationId xmlns:a16="http://schemas.microsoft.com/office/drawing/2014/main" id="{EF6FC575-B8F0-4310-A490-1923B0E7E0BC}"/>
              </a:ext>
            </a:extLst>
          </p:cNvPr>
          <p:cNvGrpSpPr/>
          <p:nvPr/>
        </p:nvGrpSpPr>
        <p:grpSpPr>
          <a:xfrm>
            <a:off x="6265613" y="1779108"/>
            <a:ext cx="2632343" cy="4077920"/>
            <a:chOff x="562548" y="1825220"/>
            <a:chExt cx="2632343" cy="4077920"/>
          </a:xfrm>
        </p:grpSpPr>
        <p:grpSp>
          <p:nvGrpSpPr>
            <p:cNvPr id="282" name="Group 281">
              <a:extLst>
                <a:ext uri="{FF2B5EF4-FFF2-40B4-BE49-F238E27FC236}">
                  <a16:creationId xmlns:a16="http://schemas.microsoft.com/office/drawing/2014/main" id="{AF186245-F8C0-4485-AB4B-62C8C504DC63}"/>
                </a:ext>
              </a:extLst>
            </p:cNvPr>
            <p:cNvGrpSpPr/>
            <p:nvPr/>
          </p:nvGrpSpPr>
          <p:grpSpPr>
            <a:xfrm>
              <a:off x="562548" y="2677097"/>
              <a:ext cx="2632343" cy="3226043"/>
              <a:chOff x="5033274" y="1992619"/>
              <a:chExt cx="3860418" cy="3866455"/>
            </a:xfrm>
          </p:grpSpPr>
          <p:sp>
            <p:nvSpPr>
              <p:cNvPr id="284" name="Rectangle: Rounded Corners 283">
                <a:extLst>
                  <a:ext uri="{FF2B5EF4-FFF2-40B4-BE49-F238E27FC236}">
                    <a16:creationId xmlns:a16="http://schemas.microsoft.com/office/drawing/2014/main" id="{74982437-D481-4470-B6C9-BE453D5632A2}"/>
                  </a:ext>
                </a:extLst>
              </p:cNvPr>
              <p:cNvSpPr/>
              <p:nvPr/>
            </p:nvSpPr>
            <p:spPr>
              <a:xfrm>
                <a:off x="5033274" y="2005451"/>
                <a:ext cx="1062446" cy="3436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5" name="Rectangle: Rounded Corners 284">
                <a:extLst>
                  <a:ext uri="{FF2B5EF4-FFF2-40B4-BE49-F238E27FC236}">
                    <a16:creationId xmlns:a16="http://schemas.microsoft.com/office/drawing/2014/main" id="{F9B843C0-2389-40C8-BD32-805838A78B64}"/>
                  </a:ext>
                </a:extLst>
              </p:cNvPr>
              <p:cNvSpPr/>
              <p:nvPr/>
            </p:nvSpPr>
            <p:spPr>
              <a:xfrm>
                <a:off x="5033274" y="31825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6" name="Rectangle: Rounded Corners 285">
                <a:extLst>
                  <a:ext uri="{FF2B5EF4-FFF2-40B4-BE49-F238E27FC236}">
                    <a16:creationId xmlns:a16="http://schemas.microsoft.com/office/drawing/2014/main" id="{971EE130-7339-4855-B818-299090FC8C34}"/>
                  </a:ext>
                </a:extLst>
              </p:cNvPr>
              <p:cNvSpPr/>
              <p:nvPr/>
            </p:nvSpPr>
            <p:spPr>
              <a:xfrm>
                <a:off x="5033274" y="55366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7" name="Rectangle: Rounded Corners 286">
                <a:extLst>
                  <a:ext uri="{FF2B5EF4-FFF2-40B4-BE49-F238E27FC236}">
                    <a16:creationId xmlns:a16="http://schemas.microsoft.com/office/drawing/2014/main" id="{492A7370-9B9D-4F8C-B4D4-871BCCFB4C5F}"/>
                  </a:ext>
                </a:extLst>
              </p:cNvPr>
              <p:cNvSpPr/>
              <p:nvPr/>
            </p:nvSpPr>
            <p:spPr>
              <a:xfrm>
                <a:off x="7650165" y="199261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8" name="Rectangle: Rounded Corners 287">
                <a:extLst>
                  <a:ext uri="{FF2B5EF4-FFF2-40B4-BE49-F238E27FC236}">
                    <a16:creationId xmlns:a16="http://schemas.microsoft.com/office/drawing/2014/main" id="{E8C35C3E-0629-4607-B15C-F2E7CF11352F}"/>
                  </a:ext>
                </a:extLst>
              </p:cNvPr>
              <p:cNvSpPr/>
              <p:nvPr/>
            </p:nvSpPr>
            <p:spPr>
              <a:xfrm>
                <a:off x="7650165" y="3171178"/>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9" name="Rectangle: Rounded Corners 288">
                <a:extLst>
                  <a:ext uri="{FF2B5EF4-FFF2-40B4-BE49-F238E27FC236}">
                    <a16:creationId xmlns:a16="http://schemas.microsoft.com/office/drawing/2014/main" id="{8BB5FB48-FB1A-4974-9C95-85B2E3B943E5}"/>
                  </a:ext>
                </a:extLst>
              </p:cNvPr>
              <p:cNvSpPr/>
              <p:nvPr/>
            </p:nvSpPr>
            <p:spPr>
              <a:xfrm>
                <a:off x="7650165" y="434973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90" name="Rectangle: Rounded Corners 289">
                <a:extLst>
                  <a:ext uri="{FF2B5EF4-FFF2-40B4-BE49-F238E27FC236}">
                    <a16:creationId xmlns:a16="http://schemas.microsoft.com/office/drawing/2014/main" id="{6EEA7EBA-F856-4E83-A111-2D234F0931DB}"/>
                  </a:ext>
                </a:extLst>
              </p:cNvPr>
              <p:cNvSpPr/>
              <p:nvPr/>
            </p:nvSpPr>
            <p:spPr>
              <a:xfrm>
                <a:off x="5033274" y="435955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91" name="Rectangle: Rounded Corners 290">
                <a:extLst>
                  <a:ext uri="{FF2B5EF4-FFF2-40B4-BE49-F238E27FC236}">
                    <a16:creationId xmlns:a16="http://schemas.microsoft.com/office/drawing/2014/main" id="{6AF2A929-626D-4E05-A7E6-5459EC40D25B}"/>
                  </a:ext>
                </a:extLst>
              </p:cNvPr>
              <p:cNvSpPr/>
              <p:nvPr/>
            </p:nvSpPr>
            <p:spPr>
              <a:xfrm>
                <a:off x="7650163" y="552829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cxnSp>
            <p:nvCxnSpPr>
              <p:cNvPr id="292" name="Straight Connector 291">
                <a:extLst>
                  <a:ext uri="{FF2B5EF4-FFF2-40B4-BE49-F238E27FC236}">
                    <a16:creationId xmlns:a16="http://schemas.microsoft.com/office/drawing/2014/main" id="{EBF11EFB-5E58-4A81-82E5-BE89D25A35F2}"/>
                  </a:ext>
                </a:extLst>
              </p:cNvPr>
              <p:cNvCxnSpPr>
                <a:cxnSpLocks/>
                <a:stCxn id="284" idx="3"/>
                <a:endCxn id="287" idx="1"/>
              </p:cNvCxnSpPr>
              <p:nvPr/>
            </p:nvCxnSpPr>
            <p:spPr>
              <a:xfrm flipV="1">
                <a:off x="6095720" y="2153856"/>
                <a:ext cx="1554444" cy="23432"/>
              </a:xfrm>
              <a:prstGeom prst="line">
                <a:avLst/>
              </a:prstGeom>
              <a:ln w="25400">
                <a:solidFill>
                  <a:schemeClr val="dk1">
                    <a:alpha val="10000"/>
                  </a:schemeClr>
                </a:solidFill>
              </a:ln>
            </p:spPr>
            <p:style>
              <a:lnRef idx="1">
                <a:schemeClr val="dk1"/>
              </a:lnRef>
              <a:fillRef idx="0">
                <a:schemeClr val="dk1"/>
              </a:fillRef>
              <a:effectRef idx="0">
                <a:schemeClr val="dk1"/>
              </a:effectRef>
              <a:fontRef idx="minor">
                <a:schemeClr val="tx1"/>
              </a:fontRef>
            </p:style>
          </p:cxnSp>
          <p:cxnSp>
            <p:nvCxnSpPr>
              <p:cNvPr id="293" name="Straight Connector 292">
                <a:extLst>
                  <a:ext uri="{FF2B5EF4-FFF2-40B4-BE49-F238E27FC236}">
                    <a16:creationId xmlns:a16="http://schemas.microsoft.com/office/drawing/2014/main" id="{154A506A-EBA1-4E63-BA83-E86CB34DF753}"/>
                  </a:ext>
                </a:extLst>
              </p:cNvPr>
              <p:cNvCxnSpPr>
                <a:cxnSpLocks/>
                <a:stCxn id="284" idx="3"/>
                <a:endCxn id="291" idx="1"/>
              </p:cNvCxnSpPr>
              <p:nvPr/>
            </p:nvCxnSpPr>
            <p:spPr>
              <a:xfrm>
                <a:off x="6095720" y="2177288"/>
                <a:ext cx="1554444" cy="3512244"/>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3888A14-7E74-4FD3-A125-2A49D9BBC519}"/>
                  </a:ext>
                </a:extLst>
              </p:cNvPr>
              <p:cNvCxnSpPr>
                <a:stCxn id="285" idx="3"/>
                <a:endCxn id="288" idx="1"/>
              </p:cNvCxnSpPr>
              <p:nvPr/>
            </p:nvCxnSpPr>
            <p:spPr>
              <a:xfrm flipV="1">
                <a:off x="6095720" y="3332415"/>
                <a:ext cx="1554445" cy="11323"/>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B7FA43B-C43D-4D2C-9ED3-32D34BB70B86}"/>
                  </a:ext>
                </a:extLst>
              </p:cNvPr>
              <p:cNvCxnSpPr>
                <a:stCxn id="285" idx="3"/>
                <a:endCxn id="291" idx="1"/>
              </p:cNvCxnSpPr>
              <p:nvPr/>
            </p:nvCxnSpPr>
            <p:spPr>
              <a:xfrm>
                <a:off x="6095720" y="3343738"/>
                <a:ext cx="1554444" cy="23457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A43A9C7-4229-44B9-B7A9-773DFDE1B9B4}"/>
                  </a:ext>
                </a:extLst>
              </p:cNvPr>
              <p:cNvCxnSpPr>
                <a:cxnSpLocks/>
                <a:stCxn id="290" idx="3"/>
                <a:endCxn id="287" idx="1"/>
              </p:cNvCxnSpPr>
              <p:nvPr/>
            </p:nvCxnSpPr>
            <p:spPr>
              <a:xfrm flipV="1">
                <a:off x="6095720" y="2153856"/>
                <a:ext cx="1554445" cy="2366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97B14CAE-3CF4-4F13-85A3-E1F19578DBC5}"/>
                  </a:ext>
                </a:extLst>
              </p:cNvPr>
              <p:cNvCxnSpPr>
                <a:cxnSpLocks/>
                <a:stCxn id="290" idx="3"/>
                <a:endCxn id="289" idx="1"/>
              </p:cNvCxnSpPr>
              <p:nvPr/>
            </p:nvCxnSpPr>
            <p:spPr>
              <a:xfrm flipV="1">
                <a:off x="6095720" y="4510974"/>
                <a:ext cx="1554445" cy="9814"/>
              </a:xfrm>
              <a:prstGeom prst="line">
                <a:avLst/>
              </a:prstGeom>
              <a:ln w="127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A4E22E5-7B65-4461-BF11-07B943273E3C}"/>
                  </a:ext>
                </a:extLst>
              </p:cNvPr>
              <p:cNvCxnSpPr>
                <a:stCxn id="286" idx="3"/>
                <a:endCxn id="289" idx="1"/>
              </p:cNvCxnSpPr>
              <p:nvPr/>
            </p:nvCxnSpPr>
            <p:spPr>
              <a:xfrm flipV="1">
                <a:off x="6095720" y="4510974"/>
                <a:ext cx="1554445" cy="11868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30E8EF7E-C0C3-412C-9BBF-0BEFC0DDA4DD}"/>
                  </a:ext>
                </a:extLst>
              </p:cNvPr>
              <p:cNvCxnSpPr>
                <a:stCxn id="286" idx="3"/>
                <a:endCxn id="291" idx="1"/>
              </p:cNvCxnSpPr>
              <p:nvPr/>
            </p:nvCxnSpPr>
            <p:spPr>
              <a:xfrm flipV="1">
                <a:off x="6095720" y="5689532"/>
                <a:ext cx="1554444" cy="8306"/>
              </a:xfrm>
              <a:prstGeom prst="line">
                <a:avLst/>
              </a:prstGeom>
              <a:ln w="127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83" name="Rectangle 282">
              <a:extLst>
                <a:ext uri="{FF2B5EF4-FFF2-40B4-BE49-F238E27FC236}">
                  <a16:creationId xmlns:a16="http://schemas.microsoft.com/office/drawing/2014/main" id="{02A189C9-2C21-4035-95BE-36841A047991}"/>
                </a:ext>
              </a:extLst>
            </p:cNvPr>
            <p:cNvSpPr/>
            <p:nvPr/>
          </p:nvSpPr>
          <p:spPr>
            <a:xfrm>
              <a:off x="562548" y="1825220"/>
              <a:ext cx="2632342" cy="638737"/>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Maximum Weighted Matching</a:t>
              </a:r>
              <a:endParaRPr lang="zh-CN" altLang="en-US" sz="2000" b="1" dirty="0">
                <a:solidFill>
                  <a:schemeClr val="tx1"/>
                </a:solidFill>
              </a:endParaRPr>
            </a:p>
          </p:txBody>
        </p:sp>
      </p:grpSp>
      <p:sp>
        <p:nvSpPr>
          <p:cNvPr id="68" name="Rectangle 67">
            <a:extLst>
              <a:ext uri="{FF2B5EF4-FFF2-40B4-BE49-F238E27FC236}">
                <a16:creationId xmlns:a16="http://schemas.microsoft.com/office/drawing/2014/main" id="{F5366E33-A203-4179-AD54-47A44083760C}"/>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7" name="Rectangle 6">
            <a:extLst>
              <a:ext uri="{FF2B5EF4-FFF2-40B4-BE49-F238E27FC236}">
                <a16:creationId xmlns:a16="http://schemas.microsoft.com/office/drawing/2014/main" id="{BF3CA197-286D-40FF-B11F-08BB0428357B}"/>
              </a:ext>
            </a:extLst>
          </p:cNvPr>
          <p:cNvSpPr/>
          <p:nvPr/>
        </p:nvSpPr>
        <p:spPr>
          <a:xfrm>
            <a:off x="331596" y="1690689"/>
            <a:ext cx="2959009" cy="424788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2" name="Group 261">
            <a:extLst>
              <a:ext uri="{FF2B5EF4-FFF2-40B4-BE49-F238E27FC236}">
                <a16:creationId xmlns:a16="http://schemas.microsoft.com/office/drawing/2014/main" id="{2404DEFC-46C7-40FF-A575-0C5B23F4352A}"/>
              </a:ext>
            </a:extLst>
          </p:cNvPr>
          <p:cNvGrpSpPr/>
          <p:nvPr/>
        </p:nvGrpSpPr>
        <p:grpSpPr>
          <a:xfrm>
            <a:off x="3414081" y="1779108"/>
            <a:ext cx="2632343" cy="4077920"/>
            <a:chOff x="562548" y="1825220"/>
            <a:chExt cx="2632343" cy="4077920"/>
          </a:xfrm>
        </p:grpSpPr>
        <p:grpSp>
          <p:nvGrpSpPr>
            <p:cNvPr id="263" name="Group 262">
              <a:extLst>
                <a:ext uri="{FF2B5EF4-FFF2-40B4-BE49-F238E27FC236}">
                  <a16:creationId xmlns:a16="http://schemas.microsoft.com/office/drawing/2014/main" id="{2389090B-CB2D-4C1A-A206-471652F33AE6}"/>
                </a:ext>
              </a:extLst>
            </p:cNvPr>
            <p:cNvGrpSpPr/>
            <p:nvPr/>
          </p:nvGrpSpPr>
          <p:grpSpPr>
            <a:xfrm>
              <a:off x="562548" y="2677097"/>
              <a:ext cx="2632343" cy="3226043"/>
              <a:chOff x="5033274" y="1992619"/>
              <a:chExt cx="3860418" cy="3866455"/>
            </a:xfrm>
          </p:grpSpPr>
          <p:sp>
            <p:nvSpPr>
              <p:cNvPr id="265" name="Rectangle: Rounded Corners 264">
                <a:extLst>
                  <a:ext uri="{FF2B5EF4-FFF2-40B4-BE49-F238E27FC236}">
                    <a16:creationId xmlns:a16="http://schemas.microsoft.com/office/drawing/2014/main" id="{CA40C048-2EB8-4280-B1E4-E4B42E34FD25}"/>
                  </a:ext>
                </a:extLst>
              </p:cNvPr>
              <p:cNvSpPr/>
              <p:nvPr/>
            </p:nvSpPr>
            <p:spPr>
              <a:xfrm>
                <a:off x="5033274" y="2005451"/>
                <a:ext cx="1062446" cy="3436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6" name="Rectangle: Rounded Corners 265">
                <a:extLst>
                  <a:ext uri="{FF2B5EF4-FFF2-40B4-BE49-F238E27FC236}">
                    <a16:creationId xmlns:a16="http://schemas.microsoft.com/office/drawing/2014/main" id="{E9DBCB6F-6D67-4D6F-A0F3-01FC020D1709}"/>
                  </a:ext>
                </a:extLst>
              </p:cNvPr>
              <p:cNvSpPr/>
              <p:nvPr/>
            </p:nvSpPr>
            <p:spPr>
              <a:xfrm>
                <a:off x="5033274" y="31825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7" name="Rectangle: Rounded Corners 266">
                <a:extLst>
                  <a:ext uri="{FF2B5EF4-FFF2-40B4-BE49-F238E27FC236}">
                    <a16:creationId xmlns:a16="http://schemas.microsoft.com/office/drawing/2014/main" id="{705005D1-FE52-4D6A-A92C-18F380B623D0}"/>
                  </a:ext>
                </a:extLst>
              </p:cNvPr>
              <p:cNvSpPr/>
              <p:nvPr/>
            </p:nvSpPr>
            <p:spPr>
              <a:xfrm>
                <a:off x="5033274" y="55366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8" name="Rectangle: Rounded Corners 267">
                <a:extLst>
                  <a:ext uri="{FF2B5EF4-FFF2-40B4-BE49-F238E27FC236}">
                    <a16:creationId xmlns:a16="http://schemas.microsoft.com/office/drawing/2014/main" id="{2397E743-9A6F-4D85-9FA0-19E4DBD4B448}"/>
                  </a:ext>
                </a:extLst>
              </p:cNvPr>
              <p:cNvSpPr/>
              <p:nvPr/>
            </p:nvSpPr>
            <p:spPr>
              <a:xfrm>
                <a:off x="7650165" y="199261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9" name="Rectangle: Rounded Corners 268">
                <a:extLst>
                  <a:ext uri="{FF2B5EF4-FFF2-40B4-BE49-F238E27FC236}">
                    <a16:creationId xmlns:a16="http://schemas.microsoft.com/office/drawing/2014/main" id="{2C9B01F6-BF3E-4A5A-907A-2AA6AC98836E}"/>
                  </a:ext>
                </a:extLst>
              </p:cNvPr>
              <p:cNvSpPr/>
              <p:nvPr/>
            </p:nvSpPr>
            <p:spPr>
              <a:xfrm>
                <a:off x="7650165" y="3171178"/>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0" name="Rectangle: Rounded Corners 269">
                <a:extLst>
                  <a:ext uri="{FF2B5EF4-FFF2-40B4-BE49-F238E27FC236}">
                    <a16:creationId xmlns:a16="http://schemas.microsoft.com/office/drawing/2014/main" id="{8FC527A1-1F69-4908-B625-0E89A72EBD4A}"/>
                  </a:ext>
                </a:extLst>
              </p:cNvPr>
              <p:cNvSpPr/>
              <p:nvPr/>
            </p:nvSpPr>
            <p:spPr>
              <a:xfrm>
                <a:off x="7650165" y="434973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1" name="Rectangle: Rounded Corners 270">
                <a:extLst>
                  <a:ext uri="{FF2B5EF4-FFF2-40B4-BE49-F238E27FC236}">
                    <a16:creationId xmlns:a16="http://schemas.microsoft.com/office/drawing/2014/main" id="{2D0B0AA6-1DA3-439C-BF15-3B5D40210362}"/>
                  </a:ext>
                </a:extLst>
              </p:cNvPr>
              <p:cNvSpPr/>
              <p:nvPr/>
            </p:nvSpPr>
            <p:spPr>
              <a:xfrm>
                <a:off x="5033274" y="435955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2" name="Rectangle: Rounded Corners 271">
                <a:extLst>
                  <a:ext uri="{FF2B5EF4-FFF2-40B4-BE49-F238E27FC236}">
                    <a16:creationId xmlns:a16="http://schemas.microsoft.com/office/drawing/2014/main" id="{C436AA10-5C3A-469C-BDA1-E89D8B2E11E0}"/>
                  </a:ext>
                </a:extLst>
              </p:cNvPr>
              <p:cNvSpPr/>
              <p:nvPr/>
            </p:nvSpPr>
            <p:spPr>
              <a:xfrm>
                <a:off x="7650163" y="552829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cxnSp>
            <p:nvCxnSpPr>
              <p:cNvPr id="273" name="Straight Connector 272">
                <a:extLst>
                  <a:ext uri="{FF2B5EF4-FFF2-40B4-BE49-F238E27FC236}">
                    <a16:creationId xmlns:a16="http://schemas.microsoft.com/office/drawing/2014/main" id="{3CE4A916-8EC8-4B70-91B2-17AA500F9707}"/>
                  </a:ext>
                </a:extLst>
              </p:cNvPr>
              <p:cNvCxnSpPr>
                <a:cxnSpLocks/>
                <a:stCxn id="265" idx="3"/>
                <a:endCxn id="268" idx="1"/>
              </p:cNvCxnSpPr>
              <p:nvPr/>
            </p:nvCxnSpPr>
            <p:spPr>
              <a:xfrm flipV="1">
                <a:off x="6095720" y="2153856"/>
                <a:ext cx="1554444" cy="23432"/>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274" name="Straight Connector 273">
                <a:extLst>
                  <a:ext uri="{FF2B5EF4-FFF2-40B4-BE49-F238E27FC236}">
                    <a16:creationId xmlns:a16="http://schemas.microsoft.com/office/drawing/2014/main" id="{7306C590-DE07-4B84-A78B-E00ACC11ABDE}"/>
                  </a:ext>
                </a:extLst>
              </p:cNvPr>
              <p:cNvCxnSpPr>
                <a:cxnSpLocks/>
                <a:stCxn id="265" idx="3"/>
                <a:endCxn id="272" idx="1"/>
              </p:cNvCxnSpPr>
              <p:nvPr/>
            </p:nvCxnSpPr>
            <p:spPr>
              <a:xfrm>
                <a:off x="6095720" y="2177288"/>
                <a:ext cx="1554444" cy="3512244"/>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E71B4D8-9A96-421F-9827-5457B147092D}"/>
                  </a:ext>
                </a:extLst>
              </p:cNvPr>
              <p:cNvCxnSpPr>
                <a:stCxn id="266" idx="3"/>
                <a:endCxn id="269" idx="1"/>
              </p:cNvCxnSpPr>
              <p:nvPr/>
            </p:nvCxnSpPr>
            <p:spPr>
              <a:xfrm flipV="1">
                <a:off x="6095720" y="3332415"/>
                <a:ext cx="1554445" cy="113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85C9C3A-11F9-4B56-A83D-E4062925BE42}"/>
                  </a:ext>
                </a:extLst>
              </p:cNvPr>
              <p:cNvCxnSpPr>
                <a:stCxn id="266" idx="3"/>
                <a:endCxn id="272" idx="1"/>
              </p:cNvCxnSpPr>
              <p:nvPr/>
            </p:nvCxnSpPr>
            <p:spPr>
              <a:xfrm>
                <a:off x="6095720" y="3343738"/>
                <a:ext cx="1554444" cy="2345794"/>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AC5BCEA7-0AC9-4ADE-A495-3742279C1A60}"/>
                  </a:ext>
                </a:extLst>
              </p:cNvPr>
              <p:cNvCxnSpPr>
                <a:cxnSpLocks/>
                <a:stCxn id="271" idx="3"/>
                <a:endCxn id="268" idx="1"/>
              </p:cNvCxnSpPr>
              <p:nvPr/>
            </p:nvCxnSpPr>
            <p:spPr>
              <a:xfrm flipV="1">
                <a:off x="6095720" y="2153856"/>
                <a:ext cx="1554445" cy="2366932"/>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E6666CA2-F4CC-49C0-B1AA-3BB81CD2FF48}"/>
                  </a:ext>
                </a:extLst>
              </p:cNvPr>
              <p:cNvCxnSpPr>
                <a:cxnSpLocks/>
                <a:stCxn id="271" idx="3"/>
                <a:endCxn id="270" idx="1"/>
              </p:cNvCxnSpPr>
              <p:nvPr/>
            </p:nvCxnSpPr>
            <p:spPr>
              <a:xfrm flipV="1">
                <a:off x="6095720" y="4510974"/>
                <a:ext cx="1554445" cy="98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B728216-5920-42D4-8A42-C679B00C2DD6}"/>
                  </a:ext>
                </a:extLst>
              </p:cNvPr>
              <p:cNvCxnSpPr>
                <a:stCxn id="267" idx="3"/>
                <a:endCxn id="270" idx="1"/>
              </p:cNvCxnSpPr>
              <p:nvPr/>
            </p:nvCxnSpPr>
            <p:spPr>
              <a:xfrm flipV="1">
                <a:off x="6095720" y="4510974"/>
                <a:ext cx="1554445" cy="1186864"/>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2E93765F-8BE7-4396-833D-4FF6ACAA7925}"/>
                  </a:ext>
                </a:extLst>
              </p:cNvPr>
              <p:cNvCxnSpPr>
                <a:stCxn id="267" idx="3"/>
                <a:endCxn id="272" idx="1"/>
              </p:cNvCxnSpPr>
              <p:nvPr/>
            </p:nvCxnSpPr>
            <p:spPr>
              <a:xfrm flipV="1">
                <a:off x="6095720" y="5689532"/>
                <a:ext cx="1554444" cy="830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4" name="Rectangle 263">
              <a:extLst>
                <a:ext uri="{FF2B5EF4-FFF2-40B4-BE49-F238E27FC236}">
                  <a16:creationId xmlns:a16="http://schemas.microsoft.com/office/drawing/2014/main" id="{63C3906A-F32B-4AAB-B023-C1037145922D}"/>
                </a:ext>
              </a:extLst>
            </p:cNvPr>
            <p:cNvSpPr/>
            <p:nvPr/>
          </p:nvSpPr>
          <p:spPr>
            <a:xfrm>
              <a:off x="562548" y="1825220"/>
              <a:ext cx="2632342" cy="638737"/>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rPr>
                <a:t>Maximum Cardinality Matching</a:t>
              </a:r>
              <a:endParaRPr lang="zh-CN" altLang="en-US" sz="2000" b="1" dirty="0">
                <a:solidFill>
                  <a:schemeClr val="tx1"/>
                </a:solidFill>
              </a:endParaRPr>
            </a:p>
          </p:txBody>
        </p:sp>
      </p:grpSp>
      <p:sp>
        <p:nvSpPr>
          <p:cNvPr id="69" name="Rectangle 68">
            <a:extLst>
              <a:ext uri="{FF2B5EF4-FFF2-40B4-BE49-F238E27FC236}">
                <a16:creationId xmlns:a16="http://schemas.microsoft.com/office/drawing/2014/main" id="{891A953B-0DC1-43D0-B730-0109C8EC7AE9}"/>
              </a:ext>
            </a:extLst>
          </p:cNvPr>
          <p:cNvSpPr/>
          <p:nvPr/>
        </p:nvSpPr>
        <p:spPr>
          <a:xfrm>
            <a:off x="3265210" y="1726144"/>
            <a:ext cx="2959009" cy="424788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lide Number Placeholder 9">
            <a:extLst>
              <a:ext uri="{FF2B5EF4-FFF2-40B4-BE49-F238E27FC236}">
                <a16:creationId xmlns:a16="http://schemas.microsoft.com/office/drawing/2014/main" id="{803F4204-BBFB-4F4E-85B7-6266E3E34D59}"/>
              </a:ext>
            </a:extLst>
          </p:cNvPr>
          <p:cNvSpPr>
            <a:spLocks noGrp="1"/>
          </p:cNvSpPr>
          <p:nvPr>
            <p:ph type="sldNum" sz="quarter" idx="12"/>
          </p:nvPr>
        </p:nvSpPr>
        <p:spPr/>
        <p:txBody>
          <a:bodyPr/>
          <a:lstStyle/>
          <a:p>
            <a:fld id="{25711CE1-5A3A-4555-AFFF-2018F0E14892}" type="slidenum">
              <a:rPr lang="zh-CN" altLang="en-US" smtClean="0"/>
              <a:pPr/>
              <a:t>6</a:t>
            </a:fld>
            <a:r>
              <a:rPr lang="en-US" altLang="zh-CN"/>
              <a:t>/51</a:t>
            </a:r>
            <a:endParaRPr lang="zh-CN" altLang="en-US" dirty="0"/>
          </a:p>
        </p:txBody>
      </p:sp>
    </p:spTree>
    <p:extLst>
      <p:ext uri="{BB962C8B-B14F-4D97-AF65-F5344CB8AC3E}">
        <p14:creationId xmlns:p14="http://schemas.microsoft.com/office/powerpoint/2010/main" val="272241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anim calcmode="lin" valueType="num">
                                      <p:cBhvr>
                                        <p:cTn id="8" dur="2000" fill="hold"/>
                                        <p:tgtEl>
                                          <p:spTgt spid="15"/>
                                        </p:tgtEl>
                                        <p:attrNameLst>
                                          <p:attrName>ppt_w</p:attrName>
                                        </p:attrNameLst>
                                      </p:cBhvr>
                                      <p:tavLst>
                                        <p:tav tm="0" fmla="#ppt_w*sin(2.5*pi*$)">
                                          <p:val>
                                            <p:fltVal val="0"/>
                                          </p:val>
                                        </p:tav>
                                        <p:tav tm="100000">
                                          <p:val>
                                            <p:fltVal val="1"/>
                                          </p:val>
                                        </p:tav>
                                      </p:tavLst>
                                    </p:anim>
                                    <p:anim calcmode="lin" valueType="num">
                                      <p:cBhvr>
                                        <p:cTn id="9"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45" presetClass="entr" presetSubtype="0" fill="hold" nodeType="withEffect">
                                  <p:stCondLst>
                                    <p:cond delay="0"/>
                                  </p:stCondLst>
                                  <p:childTnLst>
                                    <p:set>
                                      <p:cBhvr>
                                        <p:cTn id="15" dur="1" fill="hold">
                                          <p:stCondLst>
                                            <p:cond delay="0"/>
                                          </p:stCondLst>
                                        </p:cTn>
                                        <p:tgtEl>
                                          <p:spTgt spid="262"/>
                                        </p:tgtEl>
                                        <p:attrNameLst>
                                          <p:attrName>style.visibility</p:attrName>
                                        </p:attrNameLst>
                                      </p:cBhvr>
                                      <p:to>
                                        <p:strVal val="visible"/>
                                      </p:to>
                                    </p:set>
                                    <p:animEffect transition="in" filter="fade">
                                      <p:cBhvr>
                                        <p:cTn id="16" dur="2000"/>
                                        <p:tgtEl>
                                          <p:spTgt spid="262"/>
                                        </p:tgtEl>
                                      </p:cBhvr>
                                    </p:animEffect>
                                    <p:anim calcmode="lin" valueType="num">
                                      <p:cBhvr>
                                        <p:cTn id="17" dur="2000" fill="hold"/>
                                        <p:tgtEl>
                                          <p:spTgt spid="262"/>
                                        </p:tgtEl>
                                        <p:attrNameLst>
                                          <p:attrName>ppt_w</p:attrName>
                                        </p:attrNameLst>
                                      </p:cBhvr>
                                      <p:tavLst>
                                        <p:tav tm="0" fmla="#ppt_w*sin(2.5*pi*$)">
                                          <p:val>
                                            <p:fltVal val="0"/>
                                          </p:val>
                                        </p:tav>
                                        <p:tav tm="100000">
                                          <p:val>
                                            <p:fltVal val="1"/>
                                          </p:val>
                                        </p:tav>
                                      </p:tavLst>
                                    </p:anim>
                                    <p:anim calcmode="lin" valueType="num">
                                      <p:cBhvr>
                                        <p:cTn id="18" dur="2000" fill="hold"/>
                                        <p:tgtEl>
                                          <p:spTgt spid="26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45" presetClass="entr" presetSubtype="0" fill="hold" nodeType="with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2000"/>
                                        <p:tgtEl>
                                          <p:spTgt spid="281"/>
                                        </p:tgtEl>
                                      </p:cBhvr>
                                    </p:animEffect>
                                    <p:anim calcmode="lin" valueType="num">
                                      <p:cBhvr>
                                        <p:cTn id="26" dur="2000" fill="hold"/>
                                        <p:tgtEl>
                                          <p:spTgt spid="281"/>
                                        </p:tgtEl>
                                        <p:attrNameLst>
                                          <p:attrName>ppt_w</p:attrName>
                                        </p:attrNameLst>
                                      </p:cBhvr>
                                      <p:tavLst>
                                        <p:tav tm="0" fmla="#ppt_w*sin(2.5*pi*$)">
                                          <p:val>
                                            <p:fltVal val="0"/>
                                          </p:val>
                                        </p:tav>
                                        <p:tav tm="100000">
                                          <p:val>
                                            <p:fltVal val="1"/>
                                          </p:val>
                                        </p:tav>
                                      </p:tavLst>
                                    </p:anim>
                                    <p:anim calcmode="lin" valueType="num">
                                      <p:cBhvr>
                                        <p:cTn id="27" dur="2000" fill="hold"/>
                                        <p:tgtEl>
                                          <p:spTgt spid="2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AC54-FC91-4164-A7A4-9A8E46477F19}"/>
              </a:ext>
            </a:extLst>
          </p:cNvPr>
          <p:cNvSpPr>
            <a:spLocks noGrp="1"/>
          </p:cNvSpPr>
          <p:nvPr>
            <p:ph type="title"/>
          </p:nvPr>
        </p:nvSpPr>
        <p:spPr/>
        <p:txBody>
          <a:bodyPr/>
          <a:lstStyle/>
          <a:p>
            <a:r>
              <a:rPr lang="en-US" altLang="zh-CN" dirty="0">
                <a:solidFill>
                  <a:srgbClr val="0000FF"/>
                </a:solidFill>
              </a:rPr>
              <a:t>Starvation Issue</a:t>
            </a:r>
            <a:endParaRPr lang="zh-CN" altLang="en-US" dirty="0">
              <a:solidFill>
                <a:srgbClr val="0000FF"/>
              </a:solidFill>
            </a:endParaRPr>
          </a:p>
        </p:txBody>
      </p:sp>
      <p:sp>
        <p:nvSpPr>
          <p:cNvPr id="3" name="Content Placeholder 2">
            <a:extLst>
              <a:ext uri="{FF2B5EF4-FFF2-40B4-BE49-F238E27FC236}">
                <a16:creationId xmlns:a16="http://schemas.microsoft.com/office/drawing/2014/main" id="{704D0739-C659-4217-964D-486FBB8A2443}"/>
              </a:ext>
            </a:extLst>
          </p:cNvPr>
          <p:cNvSpPr>
            <a:spLocks noGrp="1"/>
          </p:cNvSpPr>
          <p:nvPr>
            <p:ph idx="1"/>
          </p:nvPr>
        </p:nvSpPr>
        <p:spPr/>
        <p:txBody>
          <a:bodyPr/>
          <a:lstStyle/>
          <a:p>
            <a:pPr algn="just"/>
            <a:r>
              <a:rPr lang="en-US" altLang="zh-CN" dirty="0">
                <a:latin typeface="+mn-lt"/>
              </a:rPr>
              <a:t>We believe the primary mission of a crossbar scheduling algorithm is to deliver excellent performance under admissible workloads; such “grace under fire” (proportional fairness and lack of starvation even when severely overloaded) is a secondary consideration and can be better achieved through other “knobs or levers" orthogonal to switching such as congestion control, packet scheduling, or traffic policing/shaping.</a:t>
            </a:r>
          </a:p>
          <a:p>
            <a:endParaRPr lang="zh-CN" altLang="en-US" dirty="0"/>
          </a:p>
        </p:txBody>
      </p:sp>
      <p:sp>
        <p:nvSpPr>
          <p:cNvPr id="4" name="Date Placeholder 3">
            <a:extLst>
              <a:ext uri="{FF2B5EF4-FFF2-40B4-BE49-F238E27FC236}">
                <a16:creationId xmlns:a16="http://schemas.microsoft.com/office/drawing/2014/main" id="{F517AA3C-D8F0-494C-9C6F-622E59578C7A}"/>
              </a:ext>
            </a:extLst>
          </p:cNvPr>
          <p:cNvSpPr>
            <a:spLocks noGrp="1"/>
          </p:cNvSpPr>
          <p:nvPr>
            <p:ph type="dt" sz="half" idx="10"/>
          </p:nvPr>
        </p:nvSpPr>
        <p:spPr/>
        <p:txBody>
          <a:bodyPr/>
          <a:lstStyle/>
          <a:p>
            <a:fld id="{61BDD064-02C2-4E48-8E95-856D36791FE1}" type="datetime4">
              <a:rPr lang="en-US" altLang="zh-CN" smtClean="0"/>
              <a:t>April 23, 2020</a:t>
            </a:fld>
            <a:endParaRPr lang="zh-CN" altLang="en-US"/>
          </a:p>
        </p:txBody>
      </p:sp>
      <p:sp>
        <p:nvSpPr>
          <p:cNvPr id="5" name="Footer Placeholder 4">
            <a:extLst>
              <a:ext uri="{FF2B5EF4-FFF2-40B4-BE49-F238E27FC236}">
                <a16:creationId xmlns:a16="http://schemas.microsoft.com/office/drawing/2014/main" id="{84A618D0-2DE5-400C-A9C6-F410924EA98E}"/>
              </a:ext>
            </a:extLst>
          </p:cNvPr>
          <p:cNvSpPr>
            <a:spLocks noGrp="1"/>
          </p:cNvSpPr>
          <p:nvPr>
            <p:ph type="ftr" sz="quarter" idx="11"/>
          </p:nvPr>
        </p:nvSpPr>
        <p:spPr/>
        <p:txBody>
          <a:bodyPr/>
          <a:lstStyle/>
          <a:p>
            <a:r>
              <a:rPr lang="sv-SE" altLang="zh-CN"/>
              <a:t>Defense @ GaTech</a:t>
            </a:r>
            <a:endParaRPr lang="zh-CN" altLang="en-US" dirty="0"/>
          </a:p>
        </p:txBody>
      </p:sp>
      <p:sp>
        <p:nvSpPr>
          <p:cNvPr id="6" name="Slide Number Placeholder 5">
            <a:extLst>
              <a:ext uri="{FF2B5EF4-FFF2-40B4-BE49-F238E27FC236}">
                <a16:creationId xmlns:a16="http://schemas.microsoft.com/office/drawing/2014/main" id="{96ABB3C2-071F-4131-82E7-CE9DA4BEFFA6}"/>
              </a:ext>
            </a:extLst>
          </p:cNvPr>
          <p:cNvSpPr>
            <a:spLocks noGrp="1"/>
          </p:cNvSpPr>
          <p:nvPr>
            <p:ph type="sldNum" sz="quarter" idx="12"/>
          </p:nvPr>
        </p:nvSpPr>
        <p:spPr/>
        <p:txBody>
          <a:bodyPr/>
          <a:lstStyle/>
          <a:p>
            <a:fld id="{49BF2F59-D1D2-4BCF-82DA-B1F2608D3135}" type="slidenum">
              <a:rPr lang="zh-CN" altLang="en-US" smtClean="0"/>
              <a:pPr/>
              <a:t>60</a:t>
            </a:fld>
            <a:r>
              <a:rPr lang="en-US" altLang="zh-CN"/>
              <a:t>/51</a:t>
            </a:r>
            <a:endParaRPr lang="zh-CN" altLang="en-US" dirty="0"/>
          </a:p>
        </p:txBody>
      </p:sp>
    </p:spTree>
    <p:extLst>
      <p:ext uri="{BB962C8B-B14F-4D97-AF65-F5344CB8AC3E}">
        <p14:creationId xmlns:p14="http://schemas.microsoft.com/office/powerpoint/2010/main" val="107024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2423-F451-46BF-8C85-6AAACC810336}"/>
              </a:ext>
            </a:extLst>
          </p:cNvPr>
          <p:cNvSpPr>
            <a:spLocks noGrp="1"/>
          </p:cNvSpPr>
          <p:nvPr>
            <p:ph type="title"/>
          </p:nvPr>
        </p:nvSpPr>
        <p:spPr/>
        <p:txBody>
          <a:bodyPr/>
          <a:lstStyle/>
          <a:p>
            <a:r>
              <a:rPr lang="en-US" altLang="zh-CN" dirty="0">
                <a:solidFill>
                  <a:srgbClr val="0000FF"/>
                </a:solidFill>
              </a:rPr>
              <a:t>Why Only Synthetic?</a:t>
            </a:r>
            <a:endParaRPr lang="zh-CN" altLang="en-US" dirty="0">
              <a:solidFill>
                <a:srgbClr val="0000FF"/>
              </a:solidFill>
            </a:endParaRPr>
          </a:p>
        </p:txBody>
      </p:sp>
      <p:sp>
        <p:nvSpPr>
          <p:cNvPr id="3" name="Content Placeholder 2">
            <a:extLst>
              <a:ext uri="{FF2B5EF4-FFF2-40B4-BE49-F238E27FC236}">
                <a16:creationId xmlns:a16="http://schemas.microsoft.com/office/drawing/2014/main" id="{1B532485-7049-4015-A8A1-ABF9CF646BA4}"/>
              </a:ext>
            </a:extLst>
          </p:cNvPr>
          <p:cNvSpPr>
            <a:spLocks noGrp="1"/>
          </p:cNvSpPr>
          <p:nvPr>
            <p:ph idx="1"/>
          </p:nvPr>
        </p:nvSpPr>
        <p:spPr>
          <a:xfrm>
            <a:off x="543209" y="1825625"/>
            <a:ext cx="8320134" cy="4351338"/>
          </a:xfrm>
        </p:spPr>
        <p:txBody>
          <a:bodyPr/>
          <a:lstStyle/>
          <a:p>
            <a:pPr algn="just"/>
            <a:r>
              <a:rPr lang="en-US" altLang="zh-CN" sz="2000" dirty="0">
                <a:latin typeface="+mn-lt"/>
              </a:rPr>
              <a:t>almost all work on input-queued switch scheduling in the literature used roughly the same set of synthetic traffic loads (as used in this work) for performance evaluations, since it is not known whether we can meaningfully combine N “scalar” (per-port) packet-level traces into an “N-dimensional” switch-wide traffic workload, in a principled manner. </a:t>
            </a:r>
          </a:p>
          <a:p>
            <a:pPr algn="just"/>
            <a:r>
              <a:rPr lang="en-US" altLang="zh-CN" sz="2000" dirty="0">
                <a:latin typeface="+mn-lt"/>
              </a:rPr>
              <a:t>it appears to us the only additional information we can glean from trace-driven simulation, in this crossbar scheduling context, is how the scheduling algorithm reacts to the (TCP/UDP) flow dynamics -- most notably skewness and burstiness -- that are captured in the trace(s).  In our simulation studies, we have thoroughly evaluated the impact of both skewness and </a:t>
            </a:r>
            <a:r>
              <a:rPr lang="en-US" altLang="zh-CN" sz="2000" dirty="0" err="1">
                <a:latin typeface="+mn-lt"/>
              </a:rPr>
              <a:t>burstness</a:t>
            </a:r>
            <a:r>
              <a:rPr lang="en-US" altLang="zh-CN" sz="2000" dirty="0">
                <a:latin typeface="+mn-lt"/>
              </a:rPr>
              <a:t> on the delay performances of QPS-augmented algorithms, using the 4 different traffic patterns and the </a:t>
            </a:r>
            <a:r>
              <a:rPr lang="en-US" altLang="zh-CN" sz="2000" dirty="0" err="1">
                <a:latin typeface="+mn-lt"/>
              </a:rPr>
              <a:t>bursty</a:t>
            </a:r>
            <a:r>
              <a:rPr lang="en-US" altLang="zh-CN" sz="2000" dirty="0">
                <a:latin typeface="+mn-lt"/>
              </a:rPr>
              <a:t> ON-OFF traffic arrivals respectively.</a:t>
            </a:r>
          </a:p>
          <a:p>
            <a:endParaRPr lang="zh-CN" altLang="en-US" dirty="0"/>
          </a:p>
        </p:txBody>
      </p:sp>
      <p:sp>
        <p:nvSpPr>
          <p:cNvPr id="4" name="Date Placeholder 3">
            <a:extLst>
              <a:ext uri="{FF2B5EF4-FFF2-40B4-BE49-F238E27FC236}">
                <a16:creationId xmlns:a16="http://schemas.microsoft.com/office/drawing/2014/main" id="{7AB4A2BF-FA6D-4803-979E-154CF71C74CD}"/>
              </a:ext>
            </a:extLst>
          </p:cNvPr>
          <p:cNvSpPr>
            <a:spLocks noGrp="1"/>
          </p:cNvSpPr>
          <p:nvPr>
            <p:ph type="dt" sz="half" idx="10"/>
          </p:nvPr>
        </p:nvSpPr>
        <p:spPr/>
        <p:txBody>
          <a:bodyPr/>
          <a:lstStyle/>
          <a:p>
            <a:fld id="{61BDD064-02C2-4E48-8E95-856D36791FE1}" type="datetime4">
              <a:rPr lang="en-US" altLang="zh-CN" smtClean="0"/>
              <a:t>April 23, 2020</a:t>
            </a:fld>
            <a:endParaRPr lang="zh-CN" altLang="en-US"/>
          </a:p>
        </p:txBody>
      </p:sp>
      <p:sp>
        <p:nvSpPr>
          <p:cNvPr id="5" name="Footer Placeholder 4">
            <a:extLst>
              <a:ext uri="{FF2B5EF4-FFF2-40B4-BE49-F238E27FC236}">
                <a16:creationId xmlns:a16="http://schemas.microsoft.com/office/drawing/2014/main" id="{FD7BFC8E-9807-4D95-ABD2-E330C4EEFCA1}"/>
              </a:ext>
            </a:extLst>
          </p:cNvPr>
          <p:cNvSpPr>
            <a:spLocks noGrp="1"/>
          </p:cNvSpPr>
          <p:nvPr>
            <p:ph type="ftr" sz="quarter" idx="11"/>
          </p:nvPr>
        </p:nvSpPr>
        <p:spPr/>
        <p:txBody>
          <a:bodyPr/>
          <a:lstStyle/>
          <a:p>
            <a:r>
              <a:rPr lang="sv-SE" altLang="zh-CN"/>
              <a:t>Defense @ GaTech</a:t>
            </a:r>
            <a:endParaRPr lang="zh-CN" altLang="en-US" dirty="0"/>
          </a:p>
        </p:txBody>
      </p:sp>
      <p:sp>
        <p:nvSpPr>
          <p:cNvPr id="6" name="Slide Number Placeholder 5">
            <a:extLst>
              <a:ext uri="{FF2B5EF4-FFF2-40B4-BE49-F238E27FC236}">
                <a16:creationId xmlns:a16="http://schemas.microsoft.com/office/drawing/2014/main" id="{6B91F500-8576-4A65-9F6E-9C8FBA445E4F}"/>
              </a:ext>
            </a:extLst>
          </p:cNvPr>
          <p:cNvSpPr>
            <a:spLocks noGrp="1"/>
          </p:cNvSpPr>
          <p:nvPr>
            <p:ph type="sldNum" sz="quarter" idx="12"/>
          </p:nvPr>
        </p:nvSpPr>
        <p:spPr/>
        <p:txBody>
          <a:bodyPr/>
          <a:lstStyle/>
          <a:p>
            <a:fld id="{49BF2F59-D1D2-4BCF-82DA-B1F2608D3135}" type="slidenum">
              <a:rPr lang="zh-CN" altLang="en-US" smtClean="0"/>
              <a:pPr/>
              <a:t>61</a:t>
            </a:fld>
            <a:r>
              <a:rPr lang="en-US" altLang="zh-CN"/>
              <a:t>/51</a:t>
            </a:r>
            <a:endParaRPr lang="zh-CN" altLang="en-US" dirty="0"/>
          </a:p>
        </p:txBody>
      </p:sp>
    </p:spTree>
    <p:extLst>
      <p:ext uri="{BB962C8B-B14F-4D97-AF65-F5344CB8AC3E}">
        <p14:creationId xmlns:p14="http://schemas.microsoft.com/office/powerpoint/2010/main" val="262682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latin typeface="+mn-lt"/>
              </a:rPr>
              <a:t>Examples of Matchings</a:t>
            </a: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C89C97EF-0DFC-4236-A461-B16470F8B0F5}" type="datetime4">
              <a:rPr lang="en-US" altLang="zh-CN" smtClean="0"/>
              <a:t>April 23, 2020</a:t>
            </a:fld>
            <a:endParaRPr lang="zh-CN" altLang="en-US"/>
          </a:p>
        </p:txBody>
      </p:sp>
      <p:sp>
        <p:nvSpPr>
          <p:cNvPr id="87" name="Rectangle 86">
            <a:extLst>
              <a:ext uri="{FF2B5EF4-FFF2-40B4-BE49-F238E27FC236}">
                <a16:creationId xmlns:a16="http://schemas.microsoft.com/office/drawing/2014/main" id="{40C54500-EBB9-4F51-8760-433C27521CD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92" name="Rectangle 91">
            <a:extLst>
              <a:ext uri="{FF2B5EF4-FFF2-40B4-BE49-F238E27FC236}">
                <a16:creationId xmlns:a16="http://schemas.microsoft.com/office/drawing/2014/main" id="{FC9E76B3-A0E7-49D9-A1AE-ACA81602E15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93" name="Rectangle 92">
            <a:extLst>
              <a:ext uri="{FF2B5EF4-FFF2-40B4-BE49-F238E27FC236}">
                <a16:creationId xmlns:a16="http://schemas.microsoft.com/office/drawing/2014/main" id="{1780C10A-F983-49A4-9AB5-D486C958CBF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4" name="Rectangle 93">
            <a:extLst>
              <a:ext uri="{FF2B5EF4-FFF2-40B4-BE49-F238E27FC236}">
                <a16:creationId xmlns:a16="http://schemas.microsoft.com/office/drawing/2014/main" id="{5CEFC1BC-6AC8-4D01-9136-2B16DCED1E6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grpSp>
        <p:nvGrpSpPr>
          <p:cNvPr id="15" name="Group 14">
            <a:extLst>
              <a:ext uri="{FF2B5EF4-FFF2-40B4-BE49-F238E27FC236}">
                <a16:creationId xmlns:a16="http://schemas.microsoft.com/office/drawing/2014/main" id="{475AD54B-B510-440A-A2E4-0AD36FA7D0EA}"/>
              </a:ext>
            </a:extLst>
          </p:cNvPr>
          <p:cNvGrpSpPr/>
          <p:nvPr/>
        </p:nvGrpSpPr>
        <p:grpSpPr>
          <a:xfrm>
            <a:off x="562548" y="1779108"/>
            <a:ext cx="2632343" cy="4077920"/>
            <a:chOff x="562548" y="1825220"/>
            <a:chExt cx="2632343" cy="4077920"/>
          </a:xfrm>
        </p:grpSpPr>
        <p:grpSp>
          <p:nvGrpSpPr>
            <p:cNvPr id="4" name="Group 3">
              <a:extLst>
                <a:ext uri="{FF2B5EF4-FFF2-40B4-BE49-F238E27FC236}">
                  <a16:creationId xmlns:a16="http://schemas.microsoft.com/office/drawing/2014/main" id="{3F412DCC-4FD9-4723-B6CF-8E8D5DABB05B}"/>
                </a:ext>
              </a:extLst>
            </p:cNvPr>
            <p:cNvGrpSpPr/>
            <p:nvPr/>
          </p:nvGrpSpPr>
          <p:grpSpPr>
            <a:xfrm>
              <a:off x="562548" y="2677097"/>
              <a:ext cx="2632343" cy="3226043"/>
              <a:chOff x="5033274" y="1992619"/>
              <a:chExt cx="3860418" cy="3866455"/>
            </a:xfrm>
          </p:grpSpPr>
          <p:sp>
            <p:nvSpPr>
              <p:cNvPr id="22" name="Rectangle: Rounded Corners 21"/>
              <p:cNvSpPr/>
              <p:nvPr/>
            </p:nvSpPr>
            <p:spPr>
              <a:xfrm>
                <a:off x="5033274" y="2005451"/>
                <a:ext cx="1062446" cy="3436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1" name="Rectangle: Rounded Corners 140"/>
              <p:cNvSpPr/>
              <p:nvPr/>
            </p:nvSpPr>
            <p:spPr>
              <a:xfrm>
                <a:off x="5033274" y="31825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2" name="Rectangle: Rounded Corners 141"/>
              <p:cNvSpPr/>
              <p:nvPr/>
            </p:nvSpPr>
            <p:spPr>
              <a:xfrm>
                <a:off x="5033274" y="55366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7" name="Rectangle: Rounded Corners 146"/>
              <p:cNvSpPr/>
              <p:nvPr/>
            </p:nvSpPr>
            <p:spPr>
              <a:xfrm>
                <a:off x="7650165" y="199261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8" name="Rectangle: Rounded Corners 147"/>
              <p:cNvSpPr/>
              <p:nvPr/>
            </p:nvSpPr>
            <p:spPr>
              <a:xfrm>
                <a:off x="7650165" y="3171178"/>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49" name="Rectangle: Rounded Corners 148"/>
              <p:cNvSpPr/>
              <p:nvPr/>
            </p:nvSpPr>
            <p:spPr>
              <a:xfrm>
                <a:off x="7650165" y="434973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5" name="Rectangle: Rounded Corners 254">
                <a:extLst>
                  <a:ext uri="{FF2B5EF4-FFF2-40B4-BE49-F238E27FC236}">
                    <a16:creationId xmlns:a16="http://schemas.microsoft.com/office/drawing/2014/main" id="{9D959211-BA39-45B8-B279-B9215426FDDF}"/>
                  </a:ext>
                </a:extLst>
              </p:cNvPr>
              <p:cNvSpPr/>
              <p:nvPr/>
            </p:nvSpPr>
            <p:spPr>
              <a:xfrm>
                <a:off x="5033274" y="435955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6" name="Rectangle: Rounded Corners 255">
                <a:extLst>
                  <a:ext uri="{FF2B5EF4-FFF2-40B4-BE49-F238E27FC236}">
                    <a16:creationId xmlns:a16="http://schemas.microsoft.com/office/drawing/2014/main" id="{936309E6-D5C7-467F-AC7C-EFA79A3D1F96}"/>
                  </a:ext>
                </a:extLst>
              </p:cNvPr>
              <p:cNvSpPr/>
              <p:nvPr/>
            </p:nvSpPr>
            <p:spPr>
              <a:xfrm>
                <a:off x="7650163" y="552829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cxnSp>
            <p:nvCxnSpPr>
              <p:cNvPr id="24" name="Straight Connector 23">
                <a:extLst>
                  <a:ext uri="{FF2B5EF4-FFF2-40B4-BE49-F238E27FC236}">
                    <a16:creationId xmlns:a16="http://schemas.microsoft.com/office/drawing/2014/main" id="{E4E659AE-CA7D-4F20-9472-03E25D4F8F63}"/>
                  </a:ext>
                </a:extLst>
              </p:cNvPr>
              <p:cNvCxnSpPr>
                <a:cxnSpLocks/>
                <a:stCxn id="22" idx="3"/>
                <a:endCxn id="147" idx="1"/>
              </p:cNvCxnSpPr>
              <p:nvPr/>
            </p:nvCxnSpPr>
            <p:spPr>
              <a:xfrm flipV="1">
                <a:off x="6095720" y="2153856"/>
                <a:ext cx="1554444" cy="23432"/>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12498D0-7FB8-409F-B099-AADEA88A9CA2}"/>
                  </a:ext>
                </a:extLst>
              </p:cNvPr>
              <p:cNvCxnSpPr>
                <a:cxnSpLocks/>
                <a:stCxn id="22" idx="3"/>
                <a:endCxn id="256" idx="1"/>
              </p:cNvCxnSpPr>
              <p:nvPr/>
            </p:nvCxnSpPr>
            <p:spPr>
              <a:xfrm>
                <a:off x="6095720" y="2177288"/>
                <a:ext cx="1554444" cy="3512244"/>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B7424F-27CE-4ACF-9486-EFF49E364DA5}"/>
                  </a:ext>
                </a:extLst>
              </p:cNvPr>
              <p:cNvCxnSpPr>
                <a:stCxn id="141" idx="3"/>
                <a:endCxn id="148" idx="1"/>
              </p:cNvCxnSpPr>
              <p:nvPr/>
            </p:nvCxnSpPr>
            <p:spPr>
              <a:xfrm flipV="1">
                <a:off x="6095720" y="3332415"/>
                <a:ext cx="1554445" cy="11323"/>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B85CBE-E026-4FA4-ADCF-B1322BD1F367}"/>
                  </a:ext>
                </a:extLst>
              </p:cNvPr>
              <p:cNvCxnSpPr>
                <a:stCxn id="141" idx="3"/>
                <a:endCxn id="256" idx="1"/>
              </p:cNvCxnSpPr>
              <p:nvPr/>
            </p:nvCxnSpPr>
            <p:spPr>
              <a:xfrm>
                <a:off x="6095720" y="3343738"/>
                <a:ext cx="1554444" cy="23457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8ECC12E-1C2E-43E9-A9DA-554F3579FD2C}"/>
                  </a:ext>
                </a:extLst>
              </p:cNvPr>
              <p:cNvCxnSpPr>
                <a:cxnSpLocks/>
                <a:stCxn id="255" idx="3"/>
                <a:endCxn id="147" idx="1"/>
              </p:cNvCxnSpPr>
              <p:nvPr/>
            </p:nvCxnSpPr>
            <p:spPr>
              <a:xfrm flipV="1">
                <a:off x="6095720" y="2153856"/>
                <a:ext cx="1554445" cy="2366932"/>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D5C6B3-1A69-412A-8512-267D83A4ABE6}"/>
                  </a:ext>
                </a:extLst>
              </p:cNvPr>
              <p:cNvCxnSpPr>
                <a:cxnSpLocks/>
                <a:stCxn id="255" idx="3"/>
                <a:endCxn id="149" idx="1"/>
              </p:cNvCxnSpPr>
              <p:nvPr/>
            </p:nvCxnSpPr>
            <p:spPr>
              <a:xfrm flipV="1">
                <a:off x="6095720" y="4510974"/>
                <a:ext cx="1554445" cy="98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317760-C392-452D-8D7C-62C5BFFE928A}"/>
                  </a:ext>
                </a:extLst>
              </p:cNvPr>
              <p:cNvCxnSpPr>
                <a:stCxn id="142" idx="3"/>
                <a:endCxn id="149" idx="1"/>
              </p:cNvCxnSpPr>
              <p:nvPr/>
            </p:nvCxnSpPr>
            <p:spPr>
              <a:xfrm flipV="1">
                <a:off x="6095720" y="4510974"/>
                <a:ext cx="1554445" cy="1186864"/>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74580B-D827-485F-A12C-3B2321B03005}"/>
                  </a:ext>
                </a:extLst>
              </p:cNvPr>
              <p:cNvCxnSpPr>
                <a:stCxn id="142" idx="3"/>
                <a:endCxn id="256" idx="1"/>
              </p:cNvCxnSpPr>
              <p:nvPr/>
            </p:nvCxnSpPr>
            <p:spPr>
              <a:xfrm flipV="1">
                <a:off x="6095720" y="5689532"/>
                <a:ext cx="1554444" cy="8306"/>
              </a:xfrm>
              <a:prstGeom prst="line">
                <a:avLst/>
              </a:prstGeom>
              <a:ln w="127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134" name="Rectangle 133">
              <a:extLst>
                <a:ext uri="{FF2B5EF4-FFF2-40B4-BE49-F238E27FC236}">
                  <a16:creationId xmlns:a16="http://schemas.microsoft.com/office/drawing/2014/main" id="{E997DCEC-8892-4788-99D7-47A3B9C3E0D0}"/>
                </a:ext>
              </a:extLst>
            </p:cNvPr>
            <p:cNvSpPr/>
            <p:nvPr/>
          </p:nvSpPr>
          <p:spPr>
            <a:xfrm>
              <a:off x="562548" y="1825220"/>
              <a:ext cx="2632342" cy="638737"/>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Maximal Matching</a:t>
              </a:r>
              <a:endParaRPr lang="zh-CN" altLang="en-US" sz="2000" b="1" dirty="0">
                <a:solidFill>
                  <a:schemeClr val="tx1"/>
                </a:solidFill>
              </a:endParaRPr>
            </a:p>
          </p:txBody>
        </p:sp>
      </p:grpSp>
      <p:grpSp>
        <p:nvGrpSpPr>
          <p:cNvPr id="262" name="Group 261">
            <a:extLst>
              <a:ext uri="{FF2B5EF4-FFF2-40B4-BE49-F238E27FC236}">
                <a16:creationId xmlns:a16="http://schemas.microsoft.com/office/drawing/2014/main" id="{2404DEFC-46C7-40FF-A575-0C5B23F4352A}"/>
              </a:ext>
            </a:extLst>
          </p:cNvPr>
          <p:cNvGrpSpPr/>
          <p:nvPr/>
        </p:nvGrpSpPr>
        <p:grpSpPr>
          <a:xfrm>
            <a:off x="3414081" y="1779108"/>
            <a:ext cx="2632343" cy="4077920"/>
            <a:chOff x="562548" y="1825220"/>
            <a:chExt cx="2632343" cy="4077920"/>
          </a:xfrm>
        </p:grpSpPr>
        <p:grpSp>
          <p:nvGrpSpPr>
            <p:cNvPr id="263" name="Group 262">
              <a:extLst>
                <a:ext uri="{FF2B5EF4-FFF2-40B4-BE49-F238E27FC236}">
                  <a16:creationId xmlns:a16="http://schemas.microsoft.com/office/drawing/2014/main" id="{2389090B-CB2D-4C1A-A206-471652F33AE6}"/>
                </a:ext>
              </a:extLst>
            </p:cNvPr>
            <p:cNvGrpSpPr/>
            <p:nvPr/>
          </p:nvGrpSpPr>
          <p:grpSpPr>
            <a:xfrm>
              <a:off x="562548" y="2677097"/>
              <a:ext cx="2632343" cy="3226043"/>
              <a:chOff x="5033274" y="1992619"/>
              <a:chExt cx="3860418" cy="3866455"/>
            </a:xfrm>
          </p:grpSpPr>
          <p:sp>
            <p:nvSpPr>
              <p:cNvPr id="265" name="Rectangle: Rounded Corners 264">
                <a:extLst>
                  <a:ext uri="{FF2B5EF4-FFF2-40B4-BE49-F238E27FC236}">
                    <a16:creationId xmlns:a16="http://schemas.microsoft.com/office/drawing/2014/main" id="{CA40C048-2EB8-4280-B1E4-E4B42E34FD25}"/>
                  </a:ext>
                </a:extLst>
              </p:cNvPr>
              <p:cNvSpPr/>
              <p:nvPr/>
            </p:nvSpPr>
            <p:spPr>
              <a:xfrm>
                <a:off x="5033274" y="2005451"/>
                <a:ext cx="1062446" cy="3436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6" name="Rectangle: Rounded Corners 265">
                <a:extLst>
                  <a:ext uri="{FF2B5EF4-FFF2-40B4-BE49-F238E27FC236}">
                    <a16:creationId xmlns:a16="http://schemas.microsoft.com/office/drawing/2014/main" id="{E9DBCB6F-6D67-4D6F-A0F3-01FC020D1709}"/>
                  </a:ext>
                </a:extLst>
              </p:cNvPr>
              <p:cNvSpPr/>
              <p:nvPr/>
            </p:nvSpPr>
            <p:spPr>
              <a:xfrm>
                <a:off x="5033274" y="31825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7" name="Rectangle: Rounded Corners 266">
                <a:extLst>
                  <a:ext uri="{FF2B5EF4-FFF2-40B4-BE49-F238E27FC236}">
                    <a16:creationId xmlns:a16="http://schemas.microsoft.com/office/drawing/2014/main" id="{705005D1-FE52-4D6A-A92C-18F380B623D0}"/>
                  </a:ext>
                </a:extLst>
              </p:cNvPr>
              <p:cNvSpPr/>
              <p:nvPr/>
            </p:nvSpPr>
            <p:spPr>
              <a:xfrm>
                <a:off x="5033274" y="55366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8" name="Rectangle: Rounded Corners 267">
                <a:extLst>
                  <a:ext uri="{FF2B5EF4-FFF2-40B4-BE49-F238E27FC236}">
                    <a16:creationId xmlns:a16="http://schemas.microsoft.com/office/drawing/2014/main" id="{2397E743-9A6F-4D85-9FA0-19E4DBD4B448}"/>
                  </a:ext>
                </a:extLst>
              </p:cNvPr>
              <p:cNvSpPr/>
              <p:nvPr/>
            </p:nvSpPr>
            <p:spPr>
              <a:xfrm>
                <a:off x="7650165" y="199261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9" name="Rectangle: Rounded Corners 268">
                <a:extLst>
                  <a:ext uri="{FF2B5EF4-FFF2-40B4-BE49-F238E27FC236}">
                    <a16:creationId xmlns:a16="http://schemas.microsoft.com/office/drawing/2014/main" id="{2C9B01F6-BF3E-4A5A-907A-2AA6AC98836E}"/>
                  </a:ext>
                </a:extLst>
              </p:cNvPr>
              <p:cNvSpPr/>
              <p:nvPr/>
            </p:nvSpPr>
            <p:spPr>
              <a:xfrm>
                <a:off x="7650165" y="3171178"/>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0" name="Rectangle: Rounded Corners 269">
                <a:extLst>
                  <a:ext uri="{FF2B5EF4-FFF2-40B4-BE49-F238E27FC236}">
                    <a16:creationId xmlns:a16="http://schemas.microsoft.com/office/drawing/2014/main" id="{8FC527A1-1F69-4908-B625-0E89A72EBD4A}"/>
                  </a:ext>
                </a:extLst>
              </p:cNvPr>
              <p:cNvSpPr/>
              <p:nvPr/>
            </p:nvSpPr>
            <p:spPr>
              <a:xfrm>
                <a:off x="7650165" y="434973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1" name="Rectangle: Rounded Corners 270">
                <a:extLst>
                  <a:ext uri="{FF2B5EF4-FFF2-40B4-BE49-F238E27FC236}">
                    <a16:creationId xmlns:a16="http://schemas.microsoft.com/office/drawing/2014/main" id="{2D0B0AA6-1DA3-439C-BF15-3B5D40210362}"/>
                  </a:ext>
                </a:extLst>
              </p:cNvPr>
              <p:cNvSpPr/>
              <p:nvPr/>
            </p:nvSpPr>
            <p:spPr>
              <a:xfrm>
                <a:off x="5033274" y="435955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2" name="Rectangle: Rounded Corners 271">
                <a:extLst>
                  <a:ext uri="{FF2B5EF4-FFF2-40B4-BE49-F238E27FC236}">
                    <a16:creationId xmlns:a16="http://schemas.microsoft.com/office/drawing/2014/main" id="{C436AA10-5C3A-469C-BDA1-E89D8B2E11E0}"/>
                  </a:ext>
                </a:extLst>
              </p:cNvPr>
              <p:cNvSpPr/>
              <p:nvPr/>
            </p:nvSpPr>
            <p:spPr>
              <a:xfrm>
                <a:off x="7650163" y="552829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cxnSp>
            <p:nvCxnSpPr>
              <p:cNvPr id="273" name="Straight Connector 272">
                <a:extLst>
                  <a:ext uri="{FF2B5EF4-FFF2-40B4-BE49-F238E27FC236}">
                    <a16:creationId xmlns:a16="http://schemas.microsoft.com/office/drawing/2014/main" id="{3CE4A916-8EC8-4B70-91B2-17AA500F9707}"/>
                  </a:ext>
                </a:extLst>
              </p:cNvPr>
              <p:cNvCxnSpPr>
                <a:cxnSpLocks/>
                <a:stCxn id="265" idx="3"/>
                <a:endCxn id="268" idx="1"/>
              </p:cNvCxnSpPr>
              <p:nvPr/>
            </p:nvCxnSpPr>
            <p:spPr>
              <a:xfrm flipV="1">
                <a:off x="6095720" y="2153856"/>
                <a:ext cx="1554444" cy="23432"/>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274" name="Straight Connector 273">
                <a:extLst>
                  <a:ext uri="{FF2B5EF4-FFF2-40B4-BE49-F238E27FC236}">
                    <a16:creationId xmlns:a16="http://schemas.microsoft.com/office/drawing/2014/main" id="{7306C590-DE07-4B84-A78B-E00ACC11ABDE}"/>
                  </a:ext>
                </a:extLst>
              </p:cNvPr>
              <p:cNvCxnSpPr>
                <a:cxnSpLocks/>
                <a:stCxn id="265" idx="3"/>
                <a:endCxn id="272" idx="1"/>
              </p:cNvCxnSpPr>
              <p:nvPr/>
            </p:nvCxnSpPr>
            <p:spPr>
              <a:xfrm>
                <a:off x="6095720" y="2177288"/>
                <a:ext cx="1554444" cy="3512244"/>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E71B4D8-9A96-421F-9827-5457B147092D}"/>
                  </a:ext>
                </a:extLst>
              </p:cNvPr>
              <p:cNvCxnSpPr>
                <a:stCxn id="266" idx="3"/>
                <a:endCxn id="269" idx="1"/>
              </p:cNvCxnSpPr>
              <p:nvPr/>
            </p:nvCxnSpPr>
            <p:spPr>
              <a:xfrm flipV="1">
                <a:off x="6095720" y="3332415"/>
                <a:ext cx="1554445" cy="113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85C9C3A-11F9-4B56-A83D-E4062925BE42}"/>
                  </a:ext>
                </a:extLst>
              </p:cNvPr>
              <p:cNvCxnSpPr>
                <a:stCxn id="266" idx="3"/>
                <a:endCxn id="272" idx="1"/>
              </p:cNvCxnSpPr>
              <p:nvPr/>
            </p:nvCxnSpPr>
            <p:spPr>
              <a:xfrm>
                <a:off x="6095720" y="3343738"/>
                <a:ext cx="1554444" cy="2345794"/>
              </a:xfrm>
              <a:prstGeom prst="line">
                <a:avLst/>
              </a:prstGeom>
              <a:ln w="508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AC5BCEA7-0AC9-4ADE-A495-3742279C1A60}"/>
                  </a:ext>
                </a:extLst>
              </p:cNvPr>
              <p:cNvCxnSpPr>
                <a:cxnSpLocks/>
                <a:stCxn id="271" idx="3"/>
                <a:endCxn id="268" idx="1"/>
              </p:cNvCxnSpPr>
              <p:nvPr/>
            </p:nvCxnSpPr>
            <p:spPr>
              <a:xfrm flipV="1">
                <a:off x="6095720" y="2153856"/>
                <a:ext cx="1554445" cy="2366932"/>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E6666CA2-F4CC-49C0-B1AA-3BB81CD2FF48}"/>
                  </a:ext>
                </a:extLst>
              </p:cNvPr>
              <p:cNvCxnSpPr>
                <a:cxnSpLocks/>
                <a:stCxn id="271" idx="3"/>
                <a:endCxn id="270" idx="1"/>
              </p:cNvCxnSpPr>
              <p:nvPr/>
            </p:nvCxnSpPr>
            <p:spPr>
              <a:xfrm flipV="1">
                <a:off x="6095720" y="4510974"/>
                <a:ext cx="1554445" cy="98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6B728216-5920-42D4-8A42-C679B00C2DD6}"/>
                  </a:ext>
                </a:extLst>
              </p:cNvPr>
              <p:cNvCxnSpPr>
                <a:stCxn id="267" idx="3"/>
                <a:endCxn id="270" idx="1"/>
              </p:cNvCxnSpPr>
              <p:nvPr/>
            </p:nvCxnSpPr>
            <p:spPr>
              <a:xfrm flipV="1">
                <a:off x="6095720" y="4510974"/>
                <a:ext cx="1554445" cy="1186864"/>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2E93765F-8BE7-4396-833D-4FF6ACAA7925}"/>
                  </a:ext>
                </a:extLst>
              </p:cNvPr>
              <p:cNvCxnSpPr>
                <a:stCxn id="267" idx="3"/>
                <a:endCxn id="272" idx="1"/>
              </p:cNvCxnSpPr>
              <p:nvPr/>
            </p:nvCxnSpPr>
            <p:spPr>
              <a:xfrm flipV="1">
                <a:off x="6095720" y="5689532"/>
                <a:ext cx="1554444" cy="830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4" name="Rectangle 263">
              <a:extLst>
                <a:ext uri="{FF2B5EF4-FFF2-40B4-BE49-F238E27FC236}">
                  <a16:creationId xmlns:a16="http://schemas.microsoft.com/office/drawing/2014/main" id="{63C3906A-F32B-4AAB-B023-C1037145922D}"/>
                </a:ext>
              </a:extLst>
            </p:cNvPr>
            <p:cNvSpPr/>
            <p:nvPr/>
          </p:nvSpPr>
          <p:spPr>
            <a:xfrm>
              <a:off x="562548" y="1825220"/>
              <a:ext cx="2632342" cy="638737"/>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rPr>
                <a:t>Maximum Cardinality Matching</a:t>
              </a:r>
              <a:endParaRPr lang="zh-CN" altLang="en-US" sz="2000" b="1" dirty="0">
                <a:solidFill>
                  <a:schemeClr val="tx1"/>
                </a:solidFill>
              </a:endParaRPr>
            </a:p>
          </p:txBody>
        </p:sp>
      </p:grpSp>
      <p:grpSp>
        <p:nvGrpSpPr>
          <p:cNvPr id="281" name="Group 280">
            <a:extLst>
              <a:ext uri="{FF2B5EF4-FFF2-40B4-BE49-F238E27FC236}">
                <a16:creationId xmlns:a16="http://schemas.microsoft.com/office/drawing/2014/main" id="{EF6FC575-B8F0-4310-A490-1923B0E7E0BC}"/>
              </a:ext>
            </a:extLst>
          </p:cNvPr>
          <p:cNvGrpSpPr/>
          <p:nvPr/>
        </p:nvGrpSpPr>
        <p:grpSpPr>
          <a:xfrm>
            <a:off x="6265613" y="1779108"/>
            <a:ext cx="2632343" cy="4077920"/>
            <a:chOff x="562548" y="1825220"/>
            <a:chExt cx="2632343" cy="4077920"/>
          </a:xfrm>
        </p:grpSpPr>
        <p:grpSp>
          <p:nvGrpSpPr>
            <p:cNvPr id="282" name="Group 281">
              <a:extLst>
                <a:ext uri="{FF2B5EF4-FFF2-40B4-BE49-F238E27FC236}">
                  <a16:creationId xmlns:a16="http://schemas.microsoft.com/office/drawing/2014/main" id="{AF186245-F8C0-4485-AB4B-62C8C504DC63}"/>
                </a:ext>
              </a:extLst>
            </p:cNvPr>
            <p:cNvGrpSpPr/>
            <p:nvPr/>
          </p:nvGrpSpPr>
          <p:grpSpPr>
            <a:xfrm>
              <a:off x="562548" y="2677097"/>
              <a:ext cx="2632343" cy="3226043"/>
              <a:chOff x="5033274" y="1992619"/>
              <a:chExt cx="3860418" cy="3866455"/>
            </a:xfrm>
          </p:grpSpPr>
          <p:sp>
            <p:nvSpPr>
              <p:cNvPr id="284" name="Rectangle: Rounded Corners 283">
                <a:extLst>
                  <a:ext uri="{FF2B5EF4-FFF2-40B4-BE49-F238E27FC236}">
                    <a16:creationId xmlns:a16="http://schemas.microsoft.com/office/drawing/2014/main" id="{74982437-D481-4470-B6C9-BE453D5632A2}"/>
                  </a:ext>
                </a:extLst>
              </p:cNvPr>
              <p:cNvSpPr/>
              <p:nvPr/>
            </p:nvSpPr>
            <p:spPr>
              <a:xfrm>
                <a:off x="5033274" y="2005451"/>
                <a:ext cx="1062446" cy="3436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5" name="Rectangle: Rounded Corners 284">
                <a:extLst>
                  <a:ext uri="{FF2B5EF4-FFF2-40B4-BE49-F238E27FC236}">
                    <a16:creationId xmlns:a16="http://schemas.microsoft.com/office/drawing/2014/main" id="{F9B843C0-2389-40C8-BD32-805838A78B64}"/>
                  </a:ext>
                </a:extLst>
              </p:cNvPr>
              <p:cNvSpPr/>
              <p:nvPr/>
            </p:nvSpPr>
            <p:spPr>
              <a:xfrm>
                <a:off x="5033274" y="31825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6" name="Rectangle: Rounded Corners 285">
                <a:extLst>
                  <a:ext uri="{FF2B5EF4-FFF2-40B4-BE49-F238E27FC236}">
                    <a16:creationId xmlns:a16="http://schemas.microsoft.com/office/drawing/2014/main" id="{971EE130-7339-4855-B818-299090FC8C34}"/>
                  </a:ext>
                </a:extLst>
              </p:cNvPr>
              <p:cNvSpPr/>
              <p:nvPr/>
            </p:nvSpPr>
            <p:spPr>
              <a:xfrm>
                <a:off x="5033274" y="553660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7" name="Rectangle: Rounded Corners 286">
                <a:extLst>
                  <a:ext uri="{FF2B5EF4-FFF2-40B4-BE49-F238E27FC236}">
                    <a16:creationId xmlns:a16="http://schemas.microsoft.com/office/drawing/2014/main" id="{492A7370-9B9D-4F8C-B4D4-871BCCFB4C5F}"/>
                  </a:ext>
                </a:extLst>
              </p:cNvPr>
              <p:cNvSpPr/>
              <p:nvPr/>
            </p:nvSpPr>
            <p:spPr>
              <a:xfrm>
                <a:off x="7650165" y="199261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8" name="Rectangle: Rounded Corners 287">
                <a:extLst>
                  <a:ext uri="{FF2B5EF4-FFF2-40B4-BE49-F238E27FC236}">
                    <a16:creationId xmlns:a16="http://schemas.microsoft.com/office/drawing/2014/main" id="{E8C35C3E-0629-4607-B15C-F2E7CF11352F}"/>
                  </a:ext>
                </a:extLst>
              </p:cNvPr>
              <p:cNvSpPr/>
              <p:nvPr/>
            </p:nvSpPr>
            <p:spPr>
              <a:xfrm>
                <a:off x="7650165" y="3171178"/>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9" name="Rectangle: Rounded Corners 288">
                <a:extLst>
                  <a:ext uri="{FF2B5EF4-FFF2-40B4-BE49-F238E27FC236}">
                    <a16:creationId xmlns:a16="http://schemas.microsoft.com/office/drawing/2014/main" id="{8BB5FB48-FB1A-4974-9C95-85B2E3B943E5}"/>
                  </a:ext>
                </a:extLst>
              </p:cNvPr>
              <p:cNvSpPr/>
              <p:nvPr/>
            </p:nvSpPr>
            <p:spPr>
              <a:xfrm>
                <a:off x="7650165" y="434973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90" name="Rectangle: Rounded Corners 289">
                <a:extLst>
                  <a:ext uri="{FF2B5EF4-FFF2-40B4-BE49-F238E27FC236}">
                    <a16:creationId xmlns:a16="http://schemas.microsoft.com/office/drawing/2014/main" id="{6EEA7EBA-F856-4E83-A111-2D234F0931DB}"/>
                  </a:ext>
                </a:extLst>
              </p:cNvPr>
              <p:cNvSpPr/>
              <p:nvPr/>
            </p:nvSpPr>
            <p:spPr>
              <a:xfrm>
                <a:off x="5033274" y="4359551"/>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91" name="Rectangle: Rounded Corners 290">
                <a:extLst>
                  <a:ext uri="{FF2B5EF4-FFF2-40B4-BE49-F238E27FC236}">
                    <a16:creationId xmlns:a16="http://schemas.microsoft.com/office/drawing/2014/main" id="{6AF2A929-626D-4E05-A7E6-5459EC40D25B}"/>
                  </a:ext>
                </a:extLst>
              </p:cNvPr>
              <p:cNvSpPr/>
              <p:nvPr/>
            </p:nvSpPr>
            <p:spPr>
              <a:xfrm>
                <a:off x="7650163" y="552829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cxnSp>
            <p:nvCxnSpPr>
              <p:cNvPr id="292" name="Straight Connector 291">
                <a:extLst>
                  <a:ext uri="{FF2B5EF4-FFF2-40B4-BE49-F238E27FC236}">
                    <a16:creationId xmlns:a16="http://schemas.microsoft.com/office/drawing/2014/main" id="{EBF11EFB-5E58-4A81-82E5-BE89D25A35F2}"/>
                  </a:ext>
                </a:extLst>
              </p:cNvPr>
              <p:cNvCxnSpPr>
                <a:cxnSpLocks/>
                <a:stCxn id="284" idx="3"/>
                <a:endCxn id="287" idx="1"/>
              </p:cNvCxnSpPr>
              <p:nvPr/>
            </p:nvCxnSpPr>
            <p:spPr>
              <a:xfrm flipV="1">
                <a:off x="6095720" y="2153856"/>
                <a:ext cx="1554444" cy="23432"/>
              </a:xfrm>
              <a:prstGeom prst="line">
                <a:avLst/>
              </a:prstGeom>
              <a:ln w="25400">
                <a:solidFill>
                  <a:schemeClr val="dk1">
                    <a:alpha val="10000"/>
                  </a:schemeClr>
                </a:solidFill>
              </a:ln>
            </p:spPr>
            <p:style>
              <a:lnRef idx="1">
                <a:schemeClr val="dk1"/>
              </a:lnRef>
              <a:fillRef idx="0">
                <a:schemeClr val="dk1"/>
              </a:fillRef>
              <a:effectRef idx="0">
                <a:schemeClr val="dk1"/>
              </a:effectRef>
              <a:fontRef idx="minor">
                <a:schemeClr val="tx1"/>
              </a:fontRef>
            </p:style>
          </p:cxnSp>
          <p:cxnSp>
            <p:nvCxnSpPr>
              <p:cNvPr id="293" name="Straight Connector 292">
                <a:extLst>
                  <a:ext uri="{FF2B5EF4-FFF2-40B4-BE49-F238E27FC236}">
                    <a16:creationId xmlns:a16="http://schemas.microsoft.com/office/drawing/2014/main" id="{154A506A-EBA1-4E63-BA83-E86CB34DF753}"/>
                  </a:ext>
                </a:extLst>
              </p:cNvPr>
              <p:cNvCxnSpPr>
                <a:cxnSpLocks/>
                <a:stCxn id="284" idx="3"/>
                <a:endCxn id="291" idx="1"/>
              </p:cNvCxnSpPr>
              <p:nvPr/>
            </p:nvCxnSpPr>
            <p:spPr>
              <a:xfrm>
                <a:off x="6095720" y="2177288"/>
                <a:ext cx="1554444" cy="3512244"/>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3888A14-7E74-4FD3-A125-2A49D9BBC519}"/>
                  </a:ext>
                </a:extLst>
              </p:cNvPr>
              <p:cNvCxnSpPr>
                <a:stCxn id="285" idx="3"/>
                <a:endCxn id="288" idx="1"/>
              </p:cNvCxnSpPr>
              <p:nvPr/>
            </p:nvCxnSpPr>
            <p:spPr>
              <a:xfrm flipV="1">
                <a:off x="6095720" y="3332415"/>
                <a:ext cx="1554445" cy="11323"/>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B7FA43B-C43D-4D2C-9ED3-32D34BB70B86}"/>
                  </a:ext>
                </a:extLst>
              </p:cNvPr>
              <p:cNvCxnSpPr>
                <a:stCxn id="285" idx="3"/>
                <a:endCxn id="291" idx="1"/>
              </p:cNvCxnSpPr>
              <p:nvPr/>
            </p:nvCxnSpPr>
            <p:spPr>
              <a:xfrm>
                <a:off x="6095720" y="3343738"/>
                <a:ext cx="1554444" cy="23457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A43A9C7-4229-44B9-B7A9-773DFDE1B9B4}"/>
                  </a:ext>
                </a:extLst>
              </p:cNvPr>
              <p:cNvCxnSpPr>
                <a:cxnSpLocks/>
                <a:stCxn id="290" idx="3"/>
                <a:endCxn id="287" idx="1"/>
              </p:cNvCxnSpPr>
              <p:nvPr/>
            </p:nvCxnSpPr>
            <p:spPr>
              <a:xfrm flipV="1">
                <a:off x="6095720" y="2153856"/>
                <a:ext cx="1554445" cy="2366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97B14CAE-3CF4-4F13-85A3-E1F19578DBC5}"/>
                  </a:ext>
                </a:extLst>
              </p:cNvPr>
              <p:cNvCxnSpPr>
                <a:cxnSpLocks/>
                <a:stCxn id="290" idx="3"/>
                <a:endCxn id="289" idx="1"/>
              </p:cNvCxnSpPr>
              <p:nvPr/>
            </p:nvCxnSpPr>
            <p:spPr>
              <a:xfrm flipV="1">
                <a:off x="6095720" y="4510974"/>
                <a:ext cx="1554445" cy="9814"/>
              </a:xfrm>
              <a:prstGeom prst="line">
                <a:avLst/>
              </a:prstGeom>
              <a:ln w="127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A4E22E5-7B65-4461-BF11-07B943273E3C}"/>
                  </a:ext>
                </a:extLst>
              </p:cNvPr>
              <p:cNvCxnSpPr>
                <a:stCxn id="286" idx="3"/>
                <a:endCxn id="289" idx="1"/>
              </p:cNvCxnSpPr>
              <p:nvPr/>
            </p:nvCxnSpPr>
            <p:spPr>
              <a:xfrm flipV="1">
                <a:off x="6095720" y="4510974"/>
                <a:ext cx="1554445" cy="11868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30E8EF7E-C0C3-412C-9BBF-0BEFC0DDA4DD}"/>
                  </a:ext>
                </a:extLst>
              </p:cNvPr>
              <p:cNvCxnSpPr>
                <a:stCxn id="286" idx="3"/>
                <a:endCxn id="291" idx="1"/>
              </p:cNvCxnSpPr>
              <p:nvPr/>
            </p:nvCxnSpPr>
            <p:spPr>
              <a:xfrm flipV="1">
                <a:off x="6095720" y="5689532"/>
                <a:ext cx="1554444" cy="8306"/>
              </a:xfrm>
              <a:prstGeom prst="line">
                <a:avLst/>
              </a:prstGeom>
              <a:ln w="127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83" name="Rectangle 282">
              <a:extLst>
                <a:ext uri="{FF2B5EF4-FFF2-40B4-BE49-F238E27FC236}">
                  <a16:creationId xmlns:a16="http://schemas.microsoft.com/office/drawing/2014/main" id="{02A189C9-2C21-4035-95BE-36841A047991}"/>
                </a:ext>
              </a:extLst>
            </p:cNvPr>
            <p:cNvSpPr/>
            <p:nvPr/>
          </p:nvSpPr>
          <p:spPr>
            <a:xfrm>
              <a:off x="562548" y="1825220"/>
              <a:ext cx="2632342" cy="638737"/>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Maximum Weighted Matching</a:t>
              </a:r>
              <a:endParaRPr lang="zh-CN" altLang="en-US" sz="2000" b="1" dirty="0">
                <a:solidFill>
                  <a:schemeClr val="tx1"/>
                </a:solidFill>
              </a:endParaRPr>
            </a:p>
          </p:txBody>
        </p:sp>
      </p:grpSp>
      <p:sp>
        <p:nvSpPr>
          <p:cNvPr id="68" name="Rectangle 67">
            <a:extLst>
              <a:ext uri="{FF2B5EF4-FFF2-40B4-BE49-F238E27FC236}">
                <a16:creationId xmlns:a16="http://schemas.microsoft.com/office/drawing/2014/main" id="{F5366E33-A203-4179-AD54-47A44083760C}"/>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9" name="Slide Number Placeholder 8">
            <a:extLst>
              <a:ext uri="{FF2B5EF4-FFF2-40B4-BE49-F238E27FC236}">
                <a16:creationId xmlns:a16="http://schemas.microsoft.com/office/drawing/2014/main" id="{2AE6E2E8-6F51-41C8-959A-166AB26DCFD0}"/>
              </a:ext>
            </a:extLst>
          </p:cNvPr>
          <p:cNvSpPr>
            <a:spLocks noGrp="1"/>
          </p:cNvSpPr>
          <p:nvPr>
            <p:ph type="sldNum" sz="quarter" idx="12"/>
          </p:nvPr>
        </p:nvSpPr>
        <p:spPr/>
        <p:txBody>
          <a:bodyPr/>
          <a:lstStyle/>
          <a:p>
            <a:fld id="{25711CE1-5A3A-4555-AFFF-2018F0E14892}" type="slidenum">
              <a:rPr lang="zh-CN" altLang="en-US" smtClean="0"/>
              <a:pPr/>
              <a:t>7</a:t>
            </a:fld>
            <a:r>
              <a:rPr lang="en-US" altLang="zh-CN"/>
              <a:t>/51</a:t>
            </a:r>
            <a:endParaRPr lang="zh-CN" altLang="en-US" dirty="0"/>
          </a:p>
        </p:txBody>
      </p:sp>
      <p:sp>
        <p:nvSpPr>
          <p:cNvPr id="7" name="Rectangle 6">
            <a:extLst>
              <a:ext uri="{FF2B5EF4-FFF2-40B4-BE49-F238E27FC236}">
                <a16:creationId xmlns:a16="http://schemas.microsoft.com/office/drawing/2014/main" id="{3B2DD770-DE35-4999-95C8-F209B7E14C40}"/>
              </a:ext>
            </a:extLst>
          </p:cNvPr>
          <p:cNvSpPr/>
          <p:nvPr/>
        </p:nvSpPr>
        <p:spPr>
          <a:xfrm>
            <a:off x="3340729" y="1690689"/>
            <a:ext cx="5622202" cy="4239331"/>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69">
            <a:extLst>
              <a:ext uri="{FF2B5EF4-FFF2-40B4-BE49-F238E27FC236}">
                <a16:creationId xmlns:a16="http://schemas.microsoft.com/office/drawing/2014/main" id="{10103118-8D07-4B4E-9174-4A9875539407}"/>
              </a:ext>
            </a:extLst>
          </p:cNvPr>
          <p:cNvSpPr/>
          <p:nvPr/>
        </p:nvSpPr>
        <p:spPr>
          <a:xfrm>
            <a:off x="503335" y="1690689"/>
            <a:ext cx="2772418" cy="4239331"/>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rrow: Curved Right 9">
            <a:extLst>
              <a:ext uri="{FF2B5EF4-FFF2-40B4-BE49-F238E27FC236}">
                <a16:creationId xmlns:a16="http://schemas.microsoft.com/office/drawing/2014/main" id="{AAF4BF3F-EE54-42AC-9CB3-E05226806C2A}"/>
              </a:ext>
            </a:extLst>
          </p:cNvPr>
          <p:cNvSpPr/>
          <p:nvPr/>
        </p:nvSpPr>
        <p:spPr>
          <a:xfrm rot="5400000">
            <a:off x="3188860" y="1206216"/>
            <a:ext cx="274018" cy="724461"/>
          </a:xfrm>
          <a:prstGeom prst="curvedRightArrow">
            <a:avLst>
              <a:gd name="adj1" fmla="val 13751"/>
              <a:gd name="adj2" fmla="val 50000"/>
              <a:gd name="adj3" fmla="val 60118"/>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43200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mph" presetSubtype="0" autoRev="1" fill="hold" grpId="1" nodeType="clickEffect">
                                  <p:stCondLst>
                                    <p:cond delay="0"/>
                                  </p:stCondLst>
                                  <p:childTnLst>
                                    <p:animScale>
                                      <p:cBhvr>
                                        <p:cTn id="19"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0" grpId="0" animBg="1"/>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latin typeface="+mn-lt"/>
              </a:rPr>
              <a:t>Crossbar Scheduling: (Informal) Formulation</a:t>
            </a: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C0AF39F2-0EB6-41E9-BEB4-3EBECA35D27E}" type="datetime4">
              <a:rPr lang="en-US" altLang="zh-CN" smtClean="0"/>
              <a:t>April 23, 2020</a:t>
            </a:fld>
            <a:endParaRPr lang="zh-CN" altLang="en-US"/>
          </a:p>
        </p:txBody>
      </p:sp>
      <p:sp>
        <p:nvSpPr>
          <p:cNvPr id="87" name="Rectangle 86">
            <a:extLst>
              <a:ext uri="{FF2B5EF4-FFF2-40B4-BE49-F238E27FC236}">
                <a16:creationId xmlns:a16="http://schemas.microsoft.com/office/drawing/2014/main" id="{40C54500-EBB9-4F51-8760-433C27521CD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92" name="Rectangle 91">
            <a:extLst>
              <a:ext uri="{FF2B5EF4-FFF2-40B4-BE49-F238E27FC236}">
                <a16:creationId xmlns:a16="http://schemas.microsoft.com/office/drawing/2014/main" id="{FC9E76B3-A0E7-49D9-A1AE-ACA81602E15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93" name="Rectangle 92">
            <a:extLst>
              <a:ext uri="{FF2B5EF4-FFF2-40B4-BE49-F238E27FC236}">
                <a16:creationId xmlns:a16="http://schemas.microsoft.com/office/drawing/2014/main" id="{1780C10A-F983-49A4-9AB5-D486C958CBF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4" name="Rectangle 93">
            <a:extLst>
              <a:ext uri="{FF2B5EF4-FFF2-40B4-BE49-F238E27FC236}">
                <a16:creationId xmlns:a16="http://schemas.microsoft.com/office/drawing/2014/main" id="{5CEFC1BC-6AC8-4D01-9136-2B16DCED1E6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68" name="TextBox 67">
            <a:extLst>
              <a:ext uri="{FF2B5EF4-FFF2-40B4-BE49-F238E27FC236}">
                <a16:creationId xmlns:a16="http://schemas.microsoft.com/office/drawing/2014/main" id="{D1319E8A-644C-4C2E-9EA1-6329804A6EC7}"/>
              </a:ext>
            </a:extLst>
          </p:cNvPr>
          <p:cNvSpPr txBox="1"/>
          <p:nvPr/>
        </p:nvSpPr>
        <p:spPr>
          <a:xfrm>
            <a:off x="518723" y="1552052"/>
            <a:ext cx="8294773" cy="1092607"/>
          </a:xfrm>
          <a:prstGeom prst="rect">
            <a:avLst/>
          </a:prstGeom>
          <a:noFill/>
        </p:spPr>
        <p:txBody>
          <a:bodyPr wrap="square" rtlCol="0">
            <a:spAutoFit/>
          </a:bodyPr>
          <a:lstStyle/>
          <a:p>
            <a:r>
              <a:rPr lang="en-US" sz="3500" b="1" dirty="0">
                <a:solidFill>
                  <a:srgbClr val="0000FF"/>
                </a:solidFill>
              </a:rPr>
              <a:t>objective    </a:t>
            </a:r>
            <a:r>
              <a:rPr lang="en-US" sz="3000" b="1" i="1" dirty="0"/>
              <a:t>maximize throughput</a:t>
            </a:r>
            <a:r>
              <a:rPr lang="en-US" sz="3000" dirty="0"/>
              <a:t>; and/or</a:t>
            </a:r>
          </a:p>
          <a:p>
            <a:r>
              <a:rPr lang="en-US" sz="3000" i="1" dirty="0"/>
              <a:t>		       </a:t>
            </a:r>
            <a:r>
              <a:rPr lang="en-US" sz="3000" b="1" i="1" dirty="0"/>
              <a:t>minimize (mean) delay</a:t>
            </a:r>
          </a:p>
        </p:txBody>
      </p:sp>
      <p:sp>
        <p:nvSpPr>
          <p:cNvPr id="69" name="TextBox 68">
            <a:extLst>
              <a:ext uri="{FF2B5EF4-FFF2-40B4-BE49-F238E27FC236}">
                <a16:creationId xmlns:a16="http://schemas.microsoft.com/office/drawing/2014/main" id="{DF30D304-A4BF-43E5-87A8-A45A55087679}"/>
              </a:ext>
            </a:extLst>
          </p:cNvPr>
          <p:cNvSpPr txBox="1"/>
          <p:nvPr/>
        </p:nvSpPr>
        <p:spPr>
          <a:xfrm>
            <a:off x="518721" y="2795599"/>
            <a:ext cx="2319866" cy="630942"/>
          </a:xfrm>
          <a:prstGeom prst="rect">
            <a:avLst/>
          </a:prstGeom>
          <a:noFill/>
        </p:spPr>
        <p:txBody>
          <a:bodyPr wrap="none" rtlCol="0">
            <a:spAutoFit/>
          </a:bodyPr>
          <a:lstStyle/>
          <a:p>
            <a:r>
              <a:rPr lang="en-US" sz="3500" b="1" dirty="0">
                <a:solidFill>
                  <a:srgbClr val="0000FF"/>
                </a:solidFill>
              </a:rPr>
              <a:t>subject to</a:t>
            </a:r>
          </a:p>
        </p:txBody>
      </p:sp>
      <p:grpSp>
        <p:nvGrpSpPr>
          <p:cNvPr id="7" name="Group 6">
            <a:extLst>
              <a:ext uri="{FF2B5EF4-FFF2-40B4-BE49-F238E27FC236}">
                <a16:creationId xmlns:a16="http://schemas.microsoft.com/office/drawing/2014/main" id="{778D9B0F-6794-4C46-838A-645D1623665F}"/>
              </a:ext>
            </a:extLst>
          </p:cNvPr>
          <p:cNvGrpSpPr/>
          <p:nvPr/>
        </p:nvGrpSpPr>
        <p:grpSpPr>
          <a:xfrm>
            <a:off x="641885" y="3512835"/>
            <a:ext cx="3930737" cy="1506201"/>
            <a:chOff x="784482" y="4126522"/>
            <a:chExt cx="3930737" cy="1506201"/>
          </a:xfrm>
        </p:grpSpPr>
        <p:sp>
          <p:nvSpPr>
            <p:cNvPr id="70" name="AutoShape 3">
              <a:extLst>
                <a:ext uri="{FF2B5EF4-FFF2-40B4-BE49-F238E27FC236}">
                  <a16:creationId xmlns:a16="http://schemas.microsoft.com/office/drawing/2014/main" id="{0F3126FC-92DB-4C9D-AFC1-5CEAD6CDAC56}"/>
                </a:ext>
              </a:extLst>
            </p:cNvPr>
            <p:cNvSpPr>
              <a:spLocks noChangeArrowheads="1"/>
            </p:cNvSpPr>
            <p:nvPr/>
          </p:nvSpPr>
          <p:spPr bwMode="gray">
            <a:xfrm>
              <a:off x="784483" y="4313846"/>
              <a:ext cx="3930736" cy="1310537"/>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71" name="Group 4">
              <a:extLst>
                <a:ext uri="{FF2B5EF4-FFF2-40B4-BE49-F238E27FC236}">
                  <a16:creationId xmlns:a16="http://schemas.microsoft.com/office/drawing/2014/main" id="{F0091845-81C9-47A2-96BF-200DCAEF9A98}"/>
                </a:ext>
              </a:extLst>
            </p:cNvPr>
            <p:cNvGrpSpPr>
              <a:grpSpLocks/>
            </p:cNvGrpSpPr>
            <p:nvPr/>
          </p:nvGrpSpPr>
          <p:grpSpPr bwMode="auto">
            <a:xfrm>
              <a:off x="1393332" y="4126522"/>
              <a:ext cx="2713038" cy="417513"/>
              <a:chOff x="624" y="672"/>
              <a:chExt cx="1773" cy="240"/>
            </a:xfrm>
            <a:solidFill>
              <a:srgbClr val="E2E2E2"/>
            </a:solidFill>
          </p:grpSpPr>
          <p:sp>
            <p:nvSpPr>
              <p:cNvPr id="72" name="AutoShape 5">
                <a:extLst>
                  <a:ext uri="{FF2B5EF4-FFF2-40B4-BE49-F238E27FC236}">
                    <a16:creationId xmlns:a16="http://schemas.microsoft.com/office/drawing/2014/main" id="{657ADB4A-1686-4EB3-9732-0EA407715122}"/>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3" name="AutoShape 6">
                <a:extLst>
                  <a:ext uri="{FF2B5EF4-FFF2-40B4-BE49-F238E27FC236}">
                    <a16:creationId xmlns:a16="http://schemas.microsoft.com/office/drawing/2014/main" id="{57F1E0DD-16B6-4D37-94DB-00D053345689}"/>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8" name="Rectangle 28">
              <a:extLst>
                <a:ext uri="{FF2B5EF4-FFF2-40B4-BE49-F238E27FC236}">
                  <a16:creationId xmlns:a16="http://schemas.microsoft.com/office/drawing/2014/main" id="{89A0BEBF-8F42-4B96-9B99-F4AEF88A3726}"/>
                </a:ext>
              </a:extLst>
            </p:cNvPr>
            <p:cNvSpPr>
              <a:spLocks noChangeArrowheads="1"/>
            </p:cNvSpPr>
            <p:nvPr/>
          </p:nvSpPr>
          <p:spPr bwMode="white">
            <a:xfrm>
              <a:off x="1406374" y="4144271"/>
              <a:ext cx="26869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ea typeface="宋体" panose="02010600030101010101" pitchFamily="2" charset="-122"/>
                  <a:cs typeface="Arial" panose="020B0604020202020204" pitchFamily="34" charset="0"/>
                </a:rPr>
                <a:t>Matching Constraint</a:t>
              </a:r>
            </a:p>
          </p:txBody>
        </p:sp>
        <p:sp>
          <p:nvSpPr>
            <p:cNvPr id="80" name="Rectangle 30">
              <a:extLst>
                <a:ext uri="{FF2B5EF4-FFF2-40B4-BE49-F238E27FC236}">
                  <a16:creationId xmlns:a16="http://schemas.microsoft.com/office/drawing/2014/main" id="{098C5990-F8FB-4709-BC7A-0D1D3876F7DC}"/>
                </a:ext>
              </a:extLst>
            </p:cNvPr>
            <p:cNvSpPr>
              <a:spLocks noChangeArrowheads="1"/>
            </p:cNvSpPr>
            <p:nvPr/>
          </p:nvSpPr>
          <p:spPr bwMode="black">
            <a:xfrm>
              <a:off x="784482" y="4617060"/>
              <a:ext cx="393073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dirty="0">
                  <a:ea typeface="宋体" panose="02010600030101010101" pitchFamily="2" charset="-122"/>
                  <a:cs typeface="Arial" panose="020B0604020202020204" pitchFamily="34" charset="0"/>
                </a:rPr>
                <a:t>The connections between the input and output ports should be a valid matching.</a:t>
              </a:r>
              <a:endParaRPr lang="en-US" altLang="zh-CN" sz="2000" b="0" dirty="0">
                <a:ea typeface="宋体" panose="02010600030101010101" pitchFamily="2" charset="-122"/>
                <a:cs typeface="Arial" panose="020B0604020202020204" pitchFamily="34" charset="0"/>
              </a:endParaRPr>
            </a:p>
          </p:txBody>
        </p:sp>
      </p:grpSp>
      <p:grpSp>
        <p:nvGrpSpPr>
          <p:cNvPr id="8" name="Group 7">
            <a:extLst>
              <a:ext uri="{FF2B5EF4-FFF2-40B4-BE49-F238E27FC236}">
                <a16:creationId xmlns:a16="http://schemas.microsoft.com/office/drawing/2014/main" id="{B7760EAE-0E64-4813-920F-0F16897314DB}"/>
              </a:ext>
            </a:extLst>
          </p:cNvPr>
          <p:cNvGrpSpPr/>
          <p:nvPr/>
        </p:nvGrpSpPr>
        <p:grpSpPr>
          <a:xfrm>
            <a:off x="4803354" y="3512835"/>
            <a:ext cx="4131326" cy="1510591"/>
            <a:chOff x="4803354" y="4076456"/>
            <a:chExt cx="4131326" cy="1510591"/>
          </a:xfrm>
        </p:grpSpPr>
        <p:sp>
          <p:nvSpPr>
            <p:cNvPr id="74" name="AutoShape 7">
              <a:extLst>
                <a:ext uri="{FF2B5EF4-FFF2-40B4-BE49-F238E27FC236}">
                  <a16:creationId xmlns:a16="http://schemas.microsoft.com/office/drawing/2014/main" id="{E5E429FE-910C-4C78-A138-F22D6D9F8CAD}"/>
                </a:ext>
              </a:extLst>
            </p:cNvPr>
            <p:cNvSpPr>
              <a:spLocks noChangeArrowheads="1"/>
            </p:cNvSpPr>
            <p:nvPr/>
          </p:nvSpPr>
          <p:spPr bwMode="gray">
            <a:xfrm>
              <a:off x="4803354" y="4276510"/>
              <a:ext cx="4131326" cy="1310537"/>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75" name="Group 8">
              <a:extLst>
                <a:ext uri="{FF2B5EF4-FFF2-40B4-BE49-F238E27FC236}">
                  <a16:creationId xmlns:a16="http://schemas.microsoft.com/office/drawing/2014/main" id="{3EBB56F0-D7DF-41EA-84BF-4CCA025A3324}"/>
                </a:ext>
              </a:extLst>
            </p:cNvPr>
            <p:cNvGrpSpPr>
              <a:grpSpLocks/>
            </p:cNvGrpSpPr>
            <p:nvPr/>
          </p:nvGrpSpPr>
          <p:grpSpPr bwMode="auto">
            <a:xfrm>
              <a:off x="5512499" y="4089186"/>
              <a:ext cx="2713037" cy="417513"/>
              <a:chOff x="624" y="672"/>
              <a:chExt cx="1773" cy="240"/>
            </a:xfrm>
            <a:solidFill>
              <a:srgbClr val="E2E2E2"/>
            </a:solidFill>
          </p:grpSpPr>
          <p:sp>
            <p:nvSpPr>
              <p:cNvPr id="76" name="AutoShape 9">
                <a:extLst>
                  <a:ext uri="{FF2B5EF4-FFF2-40B4-BE49-F238E27FC236}">
                    <a16:creationId xmlns:a16="http://schemas.microsoft.com/office/drawing/2014/main" id="{879A080F-8848-439F-9735-8ADB999A098B}"/>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7" name="AutoShape 10">
                <a:extLst>
                  <a:ext uri="{FF2B5EF4-FFF2-40B4-BE49-F238E27FC236}">
                    <a16:creationId xmlns:a16="http://schemas.microsoft.com/office/drawing/2014/main" id="{6CC0619D-C3DF-44E3-AD4C-3F787F864420}"/>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9" name="Rectangle 29">
              <a:extLst>
                <a:ext uri="{FF2B5EF4-FFF2-40B4-BE49-F238E27FC236}">
                  <a16:creationId xmlns:a16="http://schemas.microsoft.com/office/drawing/2014/main" id="{F3C75885-9C00-4762-8767-AA405794F878}"/>
                </a:ext>
              </a:extLst>
            </p:cNvPr>
            <p:cNvSpPr>
              <a:spLocks noChangeArrowheads="1"/>
            </p:cNvSpPr>
            <p:nvPr/>
          </p:nvSpPr>
          <p:spPr bwMode="white">
            <a:xfrm>
              <a:off x="5718701" y="4076456"/>
              <a:ext cx="2300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ea typeface="宋体" panose="02010600030101010101" pitchFamily="2" charset="-122"/>
                  <a:cs typeface="Arial" panose="020B0604020202020204" pitchFamily="34" charset="0"/>
                </a:rPr>
                <a:t>Timing Constraint</a:t>
              </a:r>
            </a:p>
          </p:txBody>
        </p:sp>
        <p:sp>
          <p:nvSpPr>
            <p:cNvPr id="81" name="Rectangle 31">
              <a:extLst>
                <a:ext uri="{FF2B5EF4-FFF2-40B4-BE49-F238E27FC236}">
                  <a16:creationId xmlns:a16="http://schemas.microsoft.com/office/drawing/2014/main" id="{9D1426E2-0C65-45A5-9F3C-67FACAE607C6}"/>
                </a:ext>
              </a:extLst>
            </p:cNvPr>
            <p:cNvSpPr>
              <a:spLocks noChangeArrowheads="1"/>
            </p:cNvSpPr>
            <p:nvPr/>
          </p:nvSpPr>
          <p:spPr bwMode="black">
            <a:xfrm>
              <a:off x="4803354" y="4568707"/>
              <a:ext cx="413132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b="0" dirty="0">
                  <a:ea typeface="宋体" panose="02010600030101010101" pitchFamily="2" charset="-122"/>
                  <a:cs typeface="Arial" panose="020B0604020202020204" pitchFamily="34" charset="0"/>
                </a:rPr>
                <a:t>For example</a:t>
              </a:r>
              <a:r>
                <a:rPr lang="en-US" altLang="zh-CN" dirty="0">
                  <a:cs typeface="Arial" panose="020B0604020202020204" pitchFamily="34" charset="0"/>
                </a:rPr>
                <a:t>, at 40 Gbps, 64-byte packets require one matching every 12.8 ns.</a:t>
              </a:r>
              <a:endParaRPr lang="en-US" altLang="zh-CN" b="0" dirty="0">
                <a:ea typeface="宋体" panose="02010600030101010101" pitchFamily="2" charset="-122"/>
                <a:cs typeface="Arial" panose="020B0604020202020204" pitchFamily="34" charset="0"/>
              </a:endParaRPr>
            </a:p>
          </p:txBody>
        </p:sp>
      </p:grpSp>
      <p:grpSp>
        <p:nvGrpSpPr>
          <p:cNvPr id="9" name="Group 8">
            <a:extLst>
              <a:ext uri="{FF2B5EF4-FFF2-40B4-BE49-F238E27FC236}">
                <a16:creationId xmlns:a16="http://schemas.microsoft.com/office/drawing/2014/main" id="{DF16078A-4BED-45CD-AFFB-D21536AF654C}"/>
              </a:ext>
            </a:extLst>
          </p:cNvPr>
          <p:cNvGrpSpPr/>
          <p:nvPr/>
        </p:nvGrpSpPr>
        <p:grpSpPr>
          <a:xfrm>
            <a:off x="641885" y="5134428"/>
            <a:ext cx="8292795" cy="1017805"/>
            <a:chOff x="641885" y="5112394"/>
            <a:chExt cx="8292795" cy="1017805"/>
          </a:xfrm>
        </p:grpSpPr>
        <p:sp>
          <p:nvSpPr>
            <p:cNvPr id="85" name="AutoShape 7">
              <a:extLst>
                <a:ext uri="{FF2B5EF4-FFF2-40B4-BE49-F238E27FC236}">
                  <a16:creationId xmlns:a16="http://schemas.microsoft.com/office/drawing/2014/main" id="{32C4114F-14F7-475B-AB69-5B2C5F3F7E23}"/>
                </a:ext>
              </a:extLst>
            </p:cNvPr>
            <p:cNvSpPr>
              <a:spLocks noChangeArrowheads="1"/>
            </p:cNvSpPr>
            <p:nvPr/>
          </p:nvSpPr>
          <p:spPr bwMode="gray">
            <a:xfrm>
              <a:off x="641885" y="5312449"/>
              <a:ext cx="8292795" cy="817750"/>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dirty="0"/>
            </a:p>
          </p:txBody>
        </p:sp>
        <p:grpSp>
          <p:nvGrpSpPr>
            <p:cNvPr id="86" name="Group 8">
              <a:extLst>
                <a:ext uri="{FF2B5EF4-FFF2-40B4-BE49-F238E27FC236}">
                  <a16:creationId xmlns:a16="http://schemas.microsoft.com/office/drawing/2014/main" id="{FFB38C0D-1937-4CE2-BEC3-D7E981E628FC}"/>
                </a:ext>
              </a:extLst>
            </p:cNvPr>
            <p:cNvGrpSpPr>
              <a:grpSpLocks/>
            </p:cNvGrpSpPr>
            <p:nvPr/>
          </p:nvGrpSpPr>
          <p:grpSpPr bwMode="auto">
            <a:xfrm>
              <a:off x="2849604" y="5114107"/>
              <a:ext cx="3619364" cy="417513"/>
              <a:chOff x="624" y="672"/>
              <a:chExt cx="1773" cy="240"/>
            </a:xfrm>
            <a:solidFill>
              <a:srgbClr val="E2E2E2"/>
            </a:solidFill>
          </p:grpSpPr>
          <p:sp>
            <p:nvSpPr>
              <p:cNvPr id="90" name="AutoShape 9">
                <a:extLst>
                  <a:ext uri="{FF2B5EF4-FFF2-40B4-BE49-F238E27FC236}">
                    <a16:creationId xmlns:a16="http://schemas.microsoft.com/office/drawing/2014/main" id="{92E702C4-D782-4F78-877C-89A12CA7D387}"/>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1" name="AutoShape 10">
                <a:extLst>
                  <a:ext uri="{FF2B5EF4-FFF2-40B4-BE49-F238E27FC236}">
                    <a16:creationId xmlns:a16="http://schemas.microsoft.com/office/drawing/2014/main" id="{087FF660-EC06-45A4-A061-0AD3189926F0}"/>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88" name="Rectangle 29">
              <a:extLst>
                <a:ext uri="{FF2B5EF4-FFF2-40B4-BE49-F238E27FC236}">
                  <a16:creationId xmlns:a16="http://schemas.microsoft.com/office/drawing/2014/main" id="{E92A1BB6-CF96-478C-B96A-3905C26A1927}"/>
                </a:ext>
              </a:extLst>
            </p:cNvPr>
            <p:cNvSpPr>
              <a:spLocks noChangeArrowheads="1"/>
            </p:cNvSpPr>
            <p:nvPr/>
          </p:nvSpPr>
          <p:spPr bwMode="white">
            <a:xfrm>
              <a:off x="2929096" y="5112394"/>
              <a:ext cx="34740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ea typeface="宋体" panose="02010600030101010101" pitchFamily="2" charset="-122"/>
                  <a:cs typeface="Arial" panose="020B0604020202020204" pitchFamily="34" charset="0"/>
                </a:rPr>
                <a:t>Implementation Constraint</a:t>
              </a:r>
            </a:p>
          </p:txBody>
        </p:sp>
        <p:sp>
          <p:nvSpPr>
            <p:cNvPr id="89" name="Rectangle 31">
              <a:extLst>
                <a:ext uri="{FF2B5EF4-FFF2-40B4-BE49-F238E27FC236}">
                  <a16:creationId xmlns:a16="http://schemas.microsoft.com/office/drawing/2014/main" id="{D747B9A2-8124-49A4-BC8A-213105343067}"/>
                </a:ext>
              </a:extLst>
            </p:cNvPr>
            <p:cNvSpPr>
              <a:spLocks noChangeArrowheads="1"/>
            </p:cNvSpPr>
            <p:nvPr/>
          </p:nvSpPr>
          <p:spPr bwMode="black">
            <a:xfrm>
              <a:off x="641885" y="5604645"/>
              <a:ext cx="82927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dirty="0">
                  <a:ea typeface="宋体" panose="02010600030101010101" pitchFamily="2" charset="-122"/>
                  <a:cs typeface="Arial" panose="020B0604020202020204" pitchFamily="34" charset="0"/>
                </a:rPr>
                <a:t>The algorithm should be simple to implement in hardware.</a:t>
              </a:r>
              <a:endParaRPr lang="en-US" altLang="zh-CN" b="0" dirty="0">
                <a:ea typeface="宋体" panose="02010600030101010101" pitchFamily="2" charset="-122"/>
                <a:cs typeface="Arial" panose="020B0604020202020204" pitchFamily="34" charset="0"/>
              </a:endParaRPr>
            </a:p>
          </p:txBody>
        </p:sp>
      </p:grpSp>
      <p:sp>
        <p:nvSpPr>
          <p:cNvPr id="42" name="Rectangle 41">
            <a:extLst>
              <a:ext uri="{FF2B5EF4-FFF2-40B4-BE49-F238E27FC236}">
                <a16:creationId xmlns:a16="http://schemas.microsoft.com/office/drawing/2014/main" id="{625DB8D1-BD7C-4E2A-95CB-1141B33FF43E}"/>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11" name="Slide Number Placeholder 10">
            <a:extLst>
              <a:ext uri="{FF2B5EF4-FFF2-40B4-BE49-F238E27FC236}">
                <a16:creationId xmlns:a16="http://schemas.microsoft.com/office/drawing/2014/main" id="{F0B4067B-E80D-4114-A9E8-AF514CA30C4A}"/>
              </a:ext>
            </a:extLst>
          </p:cNvPr>
          <p:cNvSpPr>
            <a:spLocks noGrp="1"/>
          </p:cNvSpPr>
          <p:nvPr>
            <p:ph type="sldNum" sz="quarter" idx="12"/>
          </p:nvPr>
        </p:nvSpPr>
        <p:spPr/>
        <p:txBody>
          <a:bodyPr/>
          <a:lstStyle/>
          <a:p>
            <a:fld id="{25711CE1-5A3A-4555-AFFF-2018F0E14892}" type="slidenum">
              <a:rPr lang="zh-CN" altLang="en-US" smtClean="0"/>
              <a:pPr/>
              <a:t>8</a:t>
            </a:fld>
            <a:r>
              <a:rPr lang="en-US" altLang="zh-CN"/>
              <a:t>/51</a:t>
            </a:r>
            <a:endParaRPr lang="zh-CN" altLang="en-US" dirty="0"/>
          </a:p>
        </p:txBody>
      </p:sp>
      <p:sp>
        <p:nvSpPr>
          <p:cNvPr id="6" name="Rectangle 5">
            <a:extLst>
              <a:ext uri="{FF2B5EF4-FFF2-40B4-BE49-F238E27FC236}">
                <a16:creationId xmlns:a16="http://schemas.microsoft.com/office/drawing/2014/main" id="{C37389B4-1FDB-4E3B-ADEF-45B1F7514F41}"/>
              </a:ext>
            </a:extLst>
          </p:cNvPr>
          <p:cNvSpPr/>
          <p:nvPr/>
        </p:nvSpPr>
        <p:spPr>
          <a:xfrm>
            <a:off x="4698749" y="3304515"/>
            <a:ext cx="4445251" cy="1756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35">
            <a:extLst>
              <a:ext uri="{FF2B5EF4-FFF2-40B4-BE49-F238E27FC236}">
                <a16:creationId xmlns:a16="http://schemas.microsoft.com/office/drawing/2014/main" id="{92DCC92B-5AC8-480C-B48E-774079B639FB}"/>
              </a:ext>
            </a:extLst>
          </p:cNvPr>
          <p:cNvSpPr/>
          <p:nvPr/>
        </p:nvSpPr>
        <p:spPr>
          <a:xfrm>
            <a:off x="518722" y="5061402"/>
            <a:ext cx="8596404" cy="109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15">
            <a:extLst>
              <a:ext uri="{FF2B5EF4-FFF2-40B4-BE49-F238E27FC236}">
                <a16:creationId xmlns:a16="http://schemas.microsoft.com/office/drawing/2014/main" id="{FC4B955C-1DDF-4646-85D4-00FCEA5AA082}"/>
              </a:ext>
            </a:extLst>
          </p:cNvPr>
          <p:cNvGrpSpPr/>
          <p:nvPr/>
        </p:nvGrpSpPr>
        <p:grpSpPr>
          <a:xfrm>
            <a:off x="3024760" y="2585418"/>
            <a:ext cx="5909920" cy="1176656"/>
            <a:chOff x="3024760" y="2585418"/>
            <a:chExt cx="5909920" cy="1176656"/>
          </a:xfrm>
        </p:grpSpPr>
        <p:sp>
          <p:nvSpPr>
            <p:cNvPr id="10" name="Scroll: Horizontal 9">
              <a:extLst>
                <a:ext uri="{FF2B5EF4-FFF2-40B4-BE49-F238E27FC236}">
                  <a16:creationId xmlns:a16="http://schemas.microsoft.com/office/drawing/2014/main" id="{9D91D768-310B-4E18-BFFF-27CEAEB160F9}"/>
                </a:ext>
              </a:extLst>
            </p:cNvPr>
            <p:cNvSpPr/>
            <p:nvPr/>
          </p:nvSpPr>
          <p:spPr>
            <a:xfrm>
              <a:off x="3024760" y="2585418"/>
              <a:ext cx="5801778" cy="1064035"/>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a:extLst>
                <a:ext uri="{FF2B5EF4-FFF2-40B4-BE49-F238E27FC236}">
                  <a16:creationId xmlns:a16="http://schemas.microsoft.com/office/drawing/2014/main" id="{2130F56C-C140-42EA-9C03-EA44C54D8A74}"/>
                </a:ext>
              </a:extLst>
            </p:cNvPr>
            <p:cNvSpPr txBox="1"/>
            <p:nvPr/>
          </p:nvSpPr>
          <p:spPr>
            <a:xfrm>
              <a:off x="3156820" y="2777189"/>
              <a:ext cx="5777860" cy="984885"/>
            </a:xfrm>
            <a:prstGeom prst="rect">
              <a:avLst/>
            </a:prstGeom>
            <a:noFill/>
          </p:spPr>
          <p:txBody>
            <a:bodyPr wrap="square" rtlCol="0">
              <a:spAutoFit/>
            </a:bodyPr>
            <a:lstStyle/>
            <a:p>
              <a:r>
                <a:rPr lang="en-US" altLang="zh-CN" sz="2000" b="1" dirty="0"/>
                <a:t>Throughput: </a:t>
              </a:r>
              <a:r>
                <a:rPr lang="en-US" altLang="zh-CN" sz="2000" dirty="0"/>
                <a:t>the average number of packets that exit an output port during each time slot</a:t>
              </a:r>
              <a:endParaRPr lang="zh-CN" altLang="en-US" sz="2000" dirty="0"/>
            </a:p>
            <a:p>
              <a:endParaRPr lang="zh-CN" altLang="en-US" dirty="0"/>
            </a:p>
          </p:txBody>
        </p:sp>
      </p:grpSp>
      <p:grpSp>
        <p:nvGrpSpPr>
          <p:cNvPr id="17" name="Group 16">
            <a:extLst>
              <a:ext uri="{FF2B5EF4-FFF2-40B4-BE49-F238E27FC236}">
                <a16:creationId xmlns:a16="http://schemas.microsoft.com/office/drawing/2014/main" id="{357EDE53-A9CD-4658-AB11-6C48B1BAF421}"/>
              </a:ext>
            </a:extLst>
          </p:cNvPr>
          <p:cNvGrpSpPr/>
          <p:nvPr/>
        </p:nvGrpSpPr>
        <p:grpSpPr>
          <a:xfrm>
            <a:off x="3011718" y="3606124"/>
            <a:ext cx="5922962" cy="1251160"/>
            <a:chOff x="3011718" y="3606124"/>
            <a:chExt cx="5922962" cy="1251160"/>
          </a:xfrm>
        </p:grpSpPr>
        <p:sp>
          <p:nvSpPr>
            <p:cNvPr id="45" name="Scroll: Horizontal 44">
              <a:extLst>
                <a:ext uri="{FF2B5EF4-FFF2-40B4-BE49-F238E27FC236}">
                  <a16:creationId xmlns:a16="http://schemas.microsoft.com/office/drawing/2014/main" id="{351B9E6C-BFD0-4228-A66A-A0E3EEE7906F}"/>
                </a:ext>
              </a:extLst>
            </p:cNvPr>
            <p:cNvSpPr/>
            <p:nvPr/>
          </p:nvSpPr>
          <p:spPr>
            <a:xfrm>
              <a:off x="3011718" y="3606124"/>
              <a:ext cx="5801778" cy="1251160"/>
            </a:xfrm>
            <a:prstGeom prst="horizontalScroll">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a:extLst>
                <a:ext uri="{FF2B5EF4-FFF2-40B4-BE49-F238E27FC236}">
                  <a16:creationId xmlns:a16="http://schemas.microsoft.com/office/drawing/2014/main" id="{5E513E5D-7C2B-41DC-B30D-CAF684F44AA9}"/>
                </a:ext>
              </a:extLst>
            </p:cNvPr>
            <p:cNvSpPr txBox="1"/>
            <p:nvPr/>
          </p:nvSpPr>
          <p:spPr>
            <a:xfrm>
              <a:off x="3156820" y="3742742"/>
              <a:ext cx="5777860" cy="1015663"/>
            </a:xfrm>
            <a:prstGeom prst="rect">
              <a:avLst/>
            </a:prstGeom>
            <a:noFill/>
          </p:spPr>
          <p:txBody>
            <a:bodyPr wrap="square" rtlCol="0">
              <a:spAutoFit/>
            </a:bodyPr>
            <a:lstStyle/>
            <a:p>
              <a:r>
                <a:rPr lang="en-US" altLang="zh-CN" sz="2000" b="1" dirty="0"/>
                <a:t>Delay: </a:t>
              </a:r>
              <a:r>
                <a:rPr lang="en-US" altLang="zh-CN" sz="2000" dirty="0"/>
                <a:t>the number of time slots elapsed since the arrival of a packet to its eventual departure from the switch</a:t>
              </a:r>
            </a:p>
          </p:txBody>
        </p:sp>
      </p:grpSp>
      <p:sp>
        <p:nvSpPr>
          <p:cNvPr id="15" name="Oval 14">
            <a:extLst>
              <a:ext uri="{FF2B5EF4-FFF2-40B4-BE49-F238E27FC236}">
                <a16:creationId xmlns:a16="http://schemas.microsoft.com/office/drawing/2014/main" id="{B9040E76-4B3E-4800-A8D4-80718561E1A5}"/>
              </a:ext>
            </a:extLst>
          </p:cNvPr>
          <p:cNvSpPr/>
          <p:nvPr/>
        </p:nvSpPr>
        <p:spPr>
          <a:xfrm>
            <a:off x="4925085" y="1614011"/>
            <a:ext cx="2209046" cy="5177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Oval 47">
            <a:extLst>
              <a:ext uri="{FF2B5EF4-FFF2-40B4-BE49-F238E27FC236}">
                <a16:creationId xmlns:a16="http://schemas.microsoft.com/office/drawing/2014/main" id="{0A39B84B-4FF6-45E5-AE85-BF49011C02D9}"/>
              </a:ext>
            </a:extLst>
          </p:cNvPr>
          <p:cNvSpPr/>
          <p:nvPr/>
        </p:nvSpPr>
        <p:spPr>
          <a:xfrm>
            <a:off x="6292158" y="2138725"/>
            <a:ext cx="1330860" cy="485052"/>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770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in)">
                                      <p:cBhvr>
                                        <p:cTn id="15" dur="20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5"/>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ircle(in)">
                                      <p:cBhvr>
                                        <p:cTn id="28" dur="2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ppt_x"/>
                                          </p:val>
                                        </p:tav>
                                        <p:tav tm="100000">
                                          <p:val>
                                            <p:strVal val="#ppt_x"/>
                                          </p:val>
                                        </p:tav>
                                      </p:tavLst>
                                    </p:anim>
                                    <p:anim calcmode="lin" valueType="num">
                                      <p:cBhvr additive="base">
                                        <p:cTn id="40" dur="500" fill="hold"/>
                                        <p:tgtEl>
                                          <p:spTgt spid="6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1000"/>
                                        <p:tgtEl>
                                          <p:spTgt spid="36"/>
                                        </p:tgtEl>
                                      </p:cBhvr>
                                    </p:animEffect>
                                    <p:anim calcmode="lin" valueType="num">
                                      <p:cBhvr>
                                        <p:cTn id="67" dur="1000" fill="hold"/>
                                        <p:tgtEl>
                                          <p:spTgt spid="36"/>
                                        </p:tgtEl>
                                        <p:attrNameLst>
                                          <p:attrName>ppt_x</p:attrName>
                                        </p:attrNameLst>
                                      </p:cBhvr>
                                      <p:tavLst>
                                        <p:tav tm="0">
                                          <p:val>
                                            <p:strVal val="#ppt_x"/>
                                          </p:val>
                                        </p:tav>
                                        <p:tav tm="100000">
                                          <p:val>
                                            <p:strVal val="#ppt_x"/>
                                          </p:val>
                                        </p:tav>
                                      </p:tavLst>
                                    </p:anim>
                                    <p:anim calcmode="lin" valueType="num">
                                      <p:cBhvr>
                                        <p:cTn id="6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6" grpId="0" animBg="1"/>
      <p:bldP spid="36" grpId="0" animBg="1"/>
      <p:bldP spid="15" grpId="0" animBg="1"/>
      <p:bldP spid="15" grpId="1" animBg="1"/>
      <p:bldP spid="48" grpId="0" animBg="1"/>
      <p:bldP spid="4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latin typeface="+mn-lt"/>
              </a:rPr>
              <a:t>Existing Research Work: Optimal Policies for Throughput </a:t>
            </a:r>
          </a:p>
        </p:txBody>
      </p:sp>
      <p:sp>
        <p:nvSpPr>
          <p:cNvPr id="5" name="页脚占位符 4"/>
          <p:cNvSpPr>
            <a:spLocks noGrp="1"/>
          </p:cNvSpPr>
          <p:nvPr>
            <p:ph type="ftr" sz="quarter" idx="11"/>
          </p:nvPr>
        </p:nvSpPr>
        <p:spPr/>
        <p:txBody>
          <a:bodyPr/>
          <a:lstStyle/>
          <a:p>
            <a:r>
              <a:rPr lang="sv-SE" altLang="zh-CN"/>
              <a:t>Defense @ GaTech</a:t>
            </a:r>
            <a:endParaRPr lang="zh-CN" altLang="en-US" dirty="0"/>
          </a:p>
        </p:txBody>
      </p:sp>
      <p:sp>
        <p:nvSpPr>
          <p:cNvPr id="3" name="Date Placeholder 2"/>
          <p:cNvSpPr>
            <a:spLocks noGrp="1"/>
          </p:cNvSpPr>
          <p:nvPr>
            <p:ph type="dt" sz="half" idx="10"/>
          </p:nvPr>
        </p:nvSpPr>
        <p:spPr/>
        <p:txBody>
          <a:bodyPr/>
          <a:lstStyle/>
          <a:p>
            <a:fld id="{C4A329A8-B8C8-4E86-A364-027D81C46321}" type="datetime4">
              <a:rPr lang="en-US" altLang="zh-CN" smtClean="0"/>
              <a:t>April 23, 2020</a:t>
            </a:fld>
            <a:endParaRPr lang="zh-CN" altLang="en-US"/>
          </a:p>
        </p:txBody>
      </p:sp>
      <p:sp>
        <p:nvSpPr>
          <p:cNvPr id="87" name="Rectangle 86">
            <a:extLst>
              <a:ext uri="{FF2B5EF4-FFF2-40B4-BE49-F238E27FC236}">
                <a16:creationId xmlns:a16="http://schemas.microsoft.com/office/drawing/2014/main" id="{40C54500-EBB9-4F51-8760-433C27521CDF}"/>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92" name="Rectangle 91">
            <a:extLst>
              <a:ext uri="{FF2B5EF4-FFF2-40B4-BE49-F238E27FC236}">
                <a16:creationId xmlns:a16="http://schemas.microsoft.com/office/drawing/2014/main" id="{FC9E76B3-A0E7-49D9-A1AE-ACA81602E159}"/>
              </a:ext>
            </a:extLst>
          </p:cNvPr>
          <p:cNvSpPr/>
          <p:nvPr/>
        </p:nvSpPr>
        <p:spPr>
          <a:xfrm>
            <a:off x="2531724"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SERENADE</a:t>
            </a:r>
            <a:endParaRPr lang="zh-CN" altLang="en-US" sz="1600" dirty="0"/>
          </a:p>
        </p:txBody>
      </p:sp>
      <p:sp>
        <p:nvSpPr>
          <p:cNvPr id="93" name="Rectangle 92">
            <a:extLst>
              <a:ext uri="{FF2B5EF4-FFF2-40B4-BE49-F238E27FC236}">
                <a16:creationId xmlns:a16="http://schemas.microsoft.com/office/drawing/2014/main" id="{1780C10A-F983-49A4-9AB5-D486C958CBF8}"/>
              </a:ext>
            </a:extLst>
          </p:cNvPr>
          <p:cNvSpPr/>
          <p:nvPr/>
        </p:nvSpPr>
        <p:spPr>
          <a:xfrm>
            <a:off x="3781451" y="2387"/>
            <a:ext cx="791789"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a:t>
            </a:r>
            <a:endParaRPr lang="zh-CN" altLang="en-US" sz="1600" dirty="0"/>
          </a:p>
        </p:txBody>
      </p:sp>
      <p:sp>
        <p:nvSpPr>
          <p:cNvPr id="94" name="Rectangle 93">
            <a:extLst>
              <a:ext uri="{FF2B5EF4-FFF2-40B4-BE49-F238E27FC236}">
                <a16:creationId xmlns:a16="http://schemas.microsoft.com/office/drawing/2014/main" id="{5CEFC1BC-6AC8-4D01-9136-2B16DCED1E60}"/>
              </a:ext>
            </a:extLst>
          </p:cNvPr>
          <p:cNvSpPr/>
          <p:nvPr/>
        </p:nvSpPr>
        <p:spPr>
          <a:xfrm>
            <a:off x="4572774" y="2387"/>
            <a:ext cx="644327"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QPS-r</a:t>
            </a:r>
            <a:endParaRPr lang="zh-CN" altLang="en-US" sz="1600" dirty="0"/>
          </a:p>
        </p:txBody>
      </p:sp>
      <p:sp>
        <p:nvSpPr>
          <p:cNvPr id="68" name="TextBox 67">
            <a:extLst>
              <a:ext uri="{FF2B5EF4-FFF2-40B4-BE49-F238E27FC236}">
                <a16:creationId xmlns:a16="http://schemas.microsoft.com/office/drawing/2014/main" id="{D1319E8A-644C-4C2E-9EA1-6329804A6EC7}"/>
              </a:ext>
            </a:extLst>
          </p:cNvPr>
          <p:cNvSpPr txBox="1"/>
          <p:nvPr/>
        </p:nvSpPr>
        <p:spPr>
          <a:xfrm>
            <a:off x="579458" y="1774731"/>
            <a:ext cx="8294773" cy="630942"/>
          </a:xfrm>
          <a:prstGeom prst="rect">
            <a:avLst/>
          </a:prstGeom>
          <a:noFill/>
        </p:spPr>
        <p:txBody>
          <a:bodyPr wrap="square" rtlCol="0">
            <a:spAutoFit/>
          </a:bodyPr>
          <a:lstStyle/>
          <a:p>
            <a:r>
              <a:rPr lang="en-US" sz="3500" b="1" dirty="0">
                <a:solidFill>
                  <a:srgbClr val="0000FF"/>
                </a:solidFill>
              </a:rPr>
              <a:t>objective    </a:t>
            </a:r>
            <a:r>
              <a:rPr lang="en-US" sz="3000" b="1" i="1" dirty="0"/>
              <a:t>maximize throughput</a:t>
            </a:r>
          </a:p>
        </p:txBody>
      </p:sp>
      <p:sp>
        <p:nvSpPr>
          <p:cNvPr id="69" name="TextBox 68">
            <a:extLst>
              <a:ext uri="{FF2B5EF4-FFF2-40B4-BE49-F238E27FC236}">
                <a16:creationId xmlns:a16="http://schemas.microsoft.com/office/drawing/2014/main" id="{DF30D304-A4BF-43E5-87A8-A45A55087679}"/>
              </a:ext>
            </a:extLst>
          </p:cNvPr>
          <p:cNvSpPr txBox="1"/>
          <p:nvPr/>
        </p:nvSpPr>
        <p:spPr>
          <a:xfrm>
            <a:off x="579458" y="2432782"/>
            <a:ext cx="2319866" cy="630942"/>
          </a:xfrm>
          <a:prstGeom prst="rect">
            <a:avLst/>
          </a:prstGeom>
          <a:noFill/>
        </p:spPr>
        <p:txBody>
          <a:bodyPr wrap="none" rtlCol="0">
            <a:spAutoFit/>
          </a:bodyPr>
          <a:lstStyle/>
          <a:p>
            <a:r>
              <a:rPr lang="en-US" sz="3500" b="1" dirty="0">
                <a:solidFill>
                  <a:srgbClr val="0000FF"/>
                </a:solidFill>
              </a:rPr>
              <a:t>subject to</a:t>
            </a:r>
          </a:p>
        </p:txBody>
      </p:sp>
      <p:grpSp>
        <p:nvGrpSpPr>
          <p:cNvPr id="4" name="Group 3">
            <a:extLst>
              <a:ext uri="{FF2B5EF4-FFF2-40B4-BE49-F238E27FC236}">
                <a16:creationId xmlns:a16="http://schemas.microsoft.com/office/drawing/2014/main" id="{3867FF36-2032-4B02-925A-1031C70EF229}"/>
              </a:ext>
            </a:extLst>
          </p:cNvPr>
          <p:cNvGrpSpPr/>
          <p:nvPr/>
        </p:nvGrpSpPr>
        <p:grpSpPr>
          <a:xfrm>
            <a:off x="702622" y="3139001"/>
            <a:ext cx="8171609" cy="1517218"/>
            <a:chOff x="702622" y="3139001"/>
            <a:chExt cx="8171609" cy="1517218"/>
          </a:xfrm>
        </p:grpSpPr>
        <p:sp>
          <p:nvSpPr>
            <p:cNvPr id="70" name="AutoShape 3">
              <a:extLst>
                <a:ext uri="{FF2B5EF4-FFF2-40B4-BE49-F238E27FC236}">
                  <a16:creationId xmlns:a16="http://schemas.microsoft.com/office/drawing/2014/main" id="{0F3126FC-92DB-4C9D-AFC1-5CEAD6CDAC56}"/>
                </a:ext>
              </a:extLst>
            </p:cNvPr>
            <p:cNvSpPr>
              <a:spLocks noChangeArrowheads="1"/>
            </p:cNvSpPr>
            <p:nvPr/>
          </p:nvSpPr>
          <p:spPr bwMode="gray">
            <a:xfrm>
              <a:off x="702624" y="3337342"/>
              <a:ext cx="8171607" cy="1063697"/>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71" name="Group 4">
              <a:extLst>
                <a:ext uri="{FF2B5EF4-FFF2-40B4-BE49-F238E27FC236}">
                  <a16:creationId xmlns:a16="http://schemas.microsoft.com/office/drawing/2014/main" id="{F0091845-81C9-47A2-96BF-200DCAEF9A98}"/>
                </a:ext>
              </a:extLst>
            </p:cNvPr>
            <p:cNvGrpSpPr>
              <a:grpSpLocks/>
            </p:cNvGrpSpPr>
            <p:nvPr/>
          </p:nvGrpSpPr>
          <p:grpSpPr bwMode="auto">
            <a:xfrm>
              <a:off x="3291038" y="3139001"/>
              <a:ext cx="2994778" cy="417513"/>
              <a:chOff x="624" y="672"/>
              <a:chExt cx="1773" cy="240"/>
            </a:xfrm>
            <a:solidFill>
              <a:srgbClr val="E2E2E2"/>
            </a:solidFill>
          </p:grpSpPr>
          <p:sp>
            <p:nvSpPr>
              <p:cNvPr id="72" name="AutoShape 5">
                <a:extLst>
                  <a:ext uri="{FF2B5EF4-FFF2-40B4-BE49-F238E27FC236}">
                    <a16:creationId xmlns:a16="http://schemas.microsoft.com/office/drawing/2014/main" id="{657ADB4A-1686-4EB3-9732-0EA407715122}"/>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3" name="AutoShape 6">
                <a:extLst>
                  <a:ext uri="{FF2B5EF4-FFF2-40B4-BE49-F238E27FC236}">
                    <a16:creationId xmlns:a16="http://schemas.microsoft.com/office/drawing/2014/main" id="{57F1E0DD-16B6-4D37-94DB-00D053345689}"/>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8" name="Rectangle 28">
              <a:extLst>
                <a:ext uri="{FF2B5EF4-FFF2-40B4-BE49-F238E27FC236}">
                  <a16:creationId xmlns:a16="http://schemas.microsoft.com/office/drawing/2014/main" id="{89A0BEBF-8F42-4B96-9B99-F4AEF88A3726}"/>
                </a:ext>
              </a:extLst>
            </p:cNvPr>
            <p:cNvSpPr>
              <a:spLocks noChangeArrowheads="1"/>
            </p:cNvSpPr>
            <p:nvPr/>
          </p:nvSpPr>
          <p:spPr bwMode="white">
            <a:xfrm>
              <a:off x="3444370" y="3145733"/>
              <a:ext cx="26881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ea typeface="宋体" panose="02010600030101010101" pitchFamily="2" charset="-122"/>
                  <a:cs typeface="Arial" panose="020B0604020202020204" pitchFamily="34" charset="0"/>
                </a:rPr>
                <a:t>matching constraint</a:t>
              </a:r>
            </a:p>
          </p:txBody>
        </p:sp>
        <p:sp>
          <p:nvSpPr>
            <p:cNvPr id="80" name="Rectangle 30">
              <a:extLst>
                <a:ext uri="{FF2B5EF4-FFF2-40B4-BE49-F238E27FC236}">
                  <a16:creationId xmlns:a16="http://schemas.microsoft.com/office/drawing/2014/main" id="{098C5990-F8FB-4709-BC7A-0D1D3876F7DC}"/>
                </a:ext>
              </a:extLst>
            </p:cNvPr>
            <p:cNvSpPr>
              <a:spLocks noChangeArrowheads="1"/>
            </p:cNvSpPr>
            <p:nvPr/>
          </p:nvSpPr>
          <p:spPr bwMode="black">
            <a:xfrm>
              <a:off x="702622" y="3640556"/>
              <a:ext cx="817160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dirty="0">
                  <a:ea typeface="宋体" panose="02010600030101010101" pitchFamily="2" charset="-122"/>
                  <a:cs typeface="Arial" panose="020B0604020202020204" pitchFamily="34" charset="0"/>
                </a:rPr>
                <a:t>The connections between the input and output ports should be a valid matching.</a:t>
              </a:r>
              <a:endParaRPr lang="en-US" altLang="zh-CN" sz="2000" b="0" dirty="0">
                <a:ea typeface="宋体" panose="02010600030101010101" pitchFamily="2" charset="-122"/>
                <a:cs typeface="Arial" panose="020B0604020202020204" pitchFamily="34" charset="0"/>
              </a:endParaRPr>
            </a:p>
          </p:txBody>
        </p:sp>
      </p:grpSp>
      <p:sp>
        <p:nvSpPr>
          <p:cNvPr id="42" name="Rectangle: Rounded Corners 41">
            <a:extLst>
              <a:ext uri="{FF2B5EF4-FFF2-40B4-BE49-F238E27FC236}">
                <a16:creationId xmlns:a16="http://schemas.microsoft.com/office/drawing/2014/main" id="{10C012F4-936F-4568-B1D2-3A681367EA15}"/>
              </a:ext>
            </a:extLst>
          </p:cNvPr>
          <p:cNvSpPr/>
          <p:nvPr/>
        </p:nvSpPr>
        <p:spPr>
          <a:xfrm>
            <a:off x="2196340" y="4508233"/>
            <a:ext cx="2588421" cy="975923"/>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Maximum Weighted Matching (MWM) [McKeown99] </a:t>
            </a:r>
          </a:p>
        </p:txBody>
      </p:sp>
      <p:sp>
        <p:nvSpPr>
          <p:cNvPr id="43" name="Rectangle: Rounded Corners 42">
            <a:extLst>
              <a:ext uri="{FF2B5EF4-FFF2-40B4-BE49-F238E27FC236}">
                <a16:creationId xmlns:a16="http://schemas.microsoft.com/office/drawing/2014/main" id="{27355A52-F50D-4207-9542-38F63330EC49}"/>
              </a:ext>
            </a:extLst>
          </p:cNvPr>
          <p:cNvSpPr/>
          <p:nvPr/>
        </p:nvSpPr>
        <p:spPr>
          <a:xfrm>
            <a:off x="5166456" y="4508233"/>
            <a:ext cx="2737736" cy="433339"/>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SERENA [Giaccone03]</a:t>
            </a:r>
          </a:p>
        </p:txBody>
      </p:sp>
      <p:sp>
        <p:nvSpPr>
          <p:cNvPr id="44" name="Rectangle: Rounded Corners 43">
            <a:extLst>
              <a:ext uri="{FF2B5EF4-FFF2-40B4-BE49-F238E27FC236}">
                <a16:creationId xmlns:a16="http://schemas.microsoft.com/office/drawing/2014/main" id="{4FA225ED-F7F9-4539-9155-E368828379FE}"/>
              </a:ext>
            </a:extLst>
          </p:cNvPr>
          <p:cNvSpPr/>
          <p:nvPr/>
        </p:nvSpPr>
        <p:spPr>
          <a:xfrm>
            <a:off x="5166457" y="5050817"/>
            <a:ext cx="2737736" cy="433339"/>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Fair-Frame [Neely07]</a:t>
            </a:r>
          </a:p>
        </p:txBody>
      </p:sp>
      <p:grpSp>
        <p:nvGrpSpPr>
          <p:cNvPr id="30" name="Group 29">
            <a:extLst>
              <a:ext uri="{FF2B5EF4-FFF2-40B4-BE49-F238E27FC236}">
                <a16:creationId xmlns:a16="http://schemas.microsoft.com/office/drawing/2014/main" id="{9E276943-FE78-4F88-BB81-2F1F9B032801}"/>
              </a:ext>
            </a:extLst>
          </p:cNvPr>
          <p:cNvGrpSpPr/>
          <p:nvPr/>
        </p:nvGrpSpPr>
        <p:grpSpPr>
          <a:xfrm rot="16200000">
            <a:off x="8543520" y="4847666"/>
            <a:ext cx="91440" cy="352695"/>
            <a:chOff x="7097486" y="2049280"/>
            <a:chExt cx="91440" cy="352695"/>
          </a:xfrm>
        </p:grpSpPr>
        <p:sp>
          <p:nvSpPr>
            <p:cNvPr id="31" name="Oval 30">
              <a:extLst>
                <a:ext uri="{FF2B5EF4-FFF2-40B4-BE49-F238E27FC236}">
                  <a16:creationId xmlns:a16="http://schemas.microsoft.com/office/drawing/2014/main" id="{D9AF6913-ECDC-41A2-BA06-2B5266B02DB1}"/>
                </a:ext>
              </a:extLst>
            </p:cNvPr>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8B586C-C376-428A-9368-D315E862CC9F}"/>
                </a:ext>
              </a:extLst>
            </p:cNvPr>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DDCE1B7-B0E9-4269-BDA1-D37EBF20A886}"/>
                </a:ext>
              </a:extLst>
            </p:cNvPr>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DDD23560-9C6A-4AFF-BCD8-D130E3DED7A2}"/>
              </a:ext>
            </a:extLst>
          </p:cNvPr>
          <p:cNvSpPr/>
          <p:nvPr/>
        </p:nvSpPr>
        <p:spPr>
          <a:xfrm>
            <a:off x="5216630" y="2387"/>
            <a:ext cx="97516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SB-QPS</a:t>
            </a:r>
            <a:endParaRPr lang="zh-CN" altLang="en-US" sz="1600" dirty="0"/>
          </a:p>
        </p:txBody>
      </p:sp>
      <p:sp>
        <p:nvSpPr>
          <p:cNvPr id="35" name="Rectangle: Rounded Corners 34">
            <a:extLst>
              <a:ext uri="{FF2B5EF4-FFF2-40B4-BE49-F238E27FC236}">
                <a16:creationId xmlns:a16="http://schemas.microsoft.com/office/drawing/2014/main" id="{258A5A44-35B8-41F6-B809-929C4AF7CBEF}"/>
              </a:ext>
            </a:extLst>
          </p:cNvPr>
          <p:cNvSpPr/>
          <p:nvPr/>
        </p:nvSpPr>
        <p:spPr>
          <a:xfrm>
            <a:off x="2204357" y="5549583"/>
            <a:ext cx="5699835" cy="658341"/>
          </a:xfrm>
          <a:prstGeom prst="roundRect">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Maximum Cardinality Matching (MCM) cannot attain 100% throughput [Keslassy03]</a:t>
            </a:r>
          </a:p>
        </p:txBody>
      </p:sp>
      <p:pic>
        <p:nvPicPr>
          <p:cNvPr id="7" name="Picture 6">
            <a:extLst>
              <a:ext uri="{FF2B5EF4-FFF2-40B4-BE49-F238E27FC236}">
                <a16:creationId xmlns:a16="http://schemas.microsoft.com/office/drawing/2014/main" id="{7F28FA27-8D8A-488D-B0C0-AEA77BD6D3A3}"/>
              </a:ext>
            </a:extLst>
          </p:cNvPr>
          <p:cNvPicPr>
            <a:picLocks/>
          </p:cNvPicPr>
          <p:nvPr/>
        </p:nvPicPr>
        <p:blipFill>
          <a:blip r:embed="rId3"/>
          <a:stretch>
            <a:fillRect/>
          </a:stretch>
        </p:blipFill>
        <p:spPr>
          <a:xfrm>
            <a:off x="555723" y="5476490"/>
            <a:ext cx="734644" cy="658341"/>
          </a:xfrm>
          <a:prstGeom prst="rect">
            <a:avLst/>
          </a:prstGeom>
        </p:spPr>
      </p:pic>
      <p:pic>
        <p:nvPicPr>
          <p:cNvPr id="8" name="Picture 7">
            <a:extLst>
              <a:ext uri="{FF2B5EF4-FFF2-40B4-BE49-F238E27FC236}">
                <a16:creationId xmlns:a16="http://schemas.microsoft.com/office/drawing/2014/main" id="{84A4F0CC-4821-4745-BF69-C0F74FDCD1C4}"/>
              </a:ext>
            </a:extLst>
          </p:cNvPr>
          <p:cNvPicPr>
            <a:picLocks/>
          </p:cNvPicPr>
          <p:nvPr/>
        </p:nvPicPr>
        <p:blipFill>
          <a:blip r:embed="rId4"/>
          <a:stretch>
            <a:fillRect/>
          </a:stretch>
        </p:blipFill>
        <p:spPr>
          <a:xfrm>
            <a:off x="564722" y="4536470"/>
            <a:ext cx="812800" cy="812800"/>
          </a:xfrm>
          <a:prstGeom prst="rect">
            <a:avLst/>
          </a:prstGeom>
        </p:spPr>
      </p:pic>
      <p:pic>
        <p:nvPicPr>
          <p:cNvPr id="9" name="Picture 8">
            <a:extLst>
              <a:ext uri="{FF2B5EF4-FFF2-40B4-BE49-F238E27FC236}">
                <a16:creationId xmlns:a16="http://schemas.microsoft.com/office/drawing/2014/main" id="{A1B2CDD8-4B1A-4C7C-B423-099C90D2425F}"/>
              </a:ext>
            </a:extLst>
          </p:cNvPr>
          <p:cNvPicPr>
            <a:picLocks/>
          </p:cNvPicPr>
          <p:nvPr/>
        </p:nvPicPr>
        <p:blipFill>
          <a:blip r:embed="rId5"/>
          <a:stretch>
            <a:fillRect/>
          </a:stretch>
        </p:blipFill>
        <p:spPr>
          <a:xfrm>
            <a:off x="1344748" y="4536470"/>
            <a:ext cx="812800" cy="812800"/>
          </a:xfrm>
          <a:prstGeom prst="rect">
            <a:avLst/>
          </a:prstGeom>
        </p:spPr>
      </p:pic>
      <p:pic>
        <p:nvPicPr>
          <p:cNvPr id="40" name="Picture 39">
            <a:extLst>
              <a:ext uri="{FF2B5EF4-FFF2-40B4-BE49-F238E27FC236}">
                <a16:creationId xmlns:a16="http://schemas.microsoft.com/office/drawing/2014/main" id="{989E6C46-DEBD-4BDD-A1D1-5DFBEB84F0AA}"/>
              </a:ext>
            </a:extLst>
          </p:cNvPr>
          <p:cNvPicPr>
            <a:picLocks/>
          </p:cNvPicPr>
          <p:nvPr/>
        </p:nvPicPr>
        <p:blipFill>
          <a:blip r:embed="rId5"/>
          <a:stretch>
            <a:fillRect/>
          </a:stretch>
        </p:blipFill>
        <p:spPr>
          <a:xfrm>
            <a:off x="1303627" y="5399260"/>
            <a:ext cx="812800" cy="812800"/>
          </a:xfrm>
          <a:prstGeom prst="rect">
            <a:avLst/>
          </a:prstGeom>
        </p:spPr>
      </p:pic>
      <p:sp>
        <p:nvSpPr>
          <p:cNvPr id="41" name="AutoShape 172">
            <a:extLst>
              <a:ext uri="{FF2B5EF4-FFF2-40B4-BE49-F238E27FC236}">
                <a16:creationId xmlns:a16="http://schemas.microsoft.com/office/drawing/2014/main" id="{75C13F87-6DAF-4F81-A9EA-CA147D8B6500}"/>
              </a:ext>
            </a:extLst>
          </p:cNvPr>
          <p:cNvSpPr>
            <a:spLocks/>
          </p:cNvSpPr>
          <p:nvPr/>
        </p:nvSpPr>
        <p:spPr bwMode="auto">
          <a:xfrm>
            <a:off x="5780467" y="2496542"/>
            <a:ext cx="3093759" cy="366713"/>
          </a:xfrm>
          <a:prstGeom prst="accentCallout2">
            <a:avLst>
              <a:gd name="adj1" fmla="val 31167"/>
              <a:gd name="adj2" fmla="val -5046"/>
              <a:gd name="adj3" fmla="val 28698"/>
              <a:gd name="adj4" fmla="val -23983"/>
              <a:gd name="adj5" fmla="val -41157"/>
              <a:gd name="adj6" fmla="val -28415"/>
            </a:avLst>
          </a:prstGeom>
          <a:noFill/>
          <a:ln w="9525">
            <a:solidFill>
              <a:schemeClr val="tx1"/>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lang="en-US" altLang="zh-CN" sz="2000" dirty="0">
                <a:solidFill>
                  <a:srgbClr val="000000"/>
                </a:solidFill>
                <a:ea typeface="宋体" panose="02010600030101010101" pitchFamily="2" charset="-122"/>
              </a:rPr>
              <a:t>attain 100% throughput</a:t>
            </a:r>
          </a:p>
        </p:txBody>
      </p:sp>
      <p:sp>
        <p:nvSpPr>
          <p:cNvPr id="45" name="Line 24">
            <a:extLst>
              <a:ext uri="{FF2B5EF4-FFF2-40B4-BE49-F238E27FC236}">
                <a16:creationId xmlns:a16="http://schemas.microsoft.com/office/drawing/2014/main" id="{F25EEC6B-89F3-4471-80BF-6D926CAF315E}"/>
              </a:ext>
            </a:extLst>
          </p:cNvPr>
          <p:cNvSpPr>
            <a:spLocks noChangeShapeType="1"/>
          </p:cNvSpPr>
          <p:nvPr/>
        </p:nvSpPr>
        <p:spPr bwMode="auto">
          <a:xfrm rot="16200000" flipH="1">
            <a:off x="5138902" y="385942"/>
            <a:ext cx="13082" cy="385062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Slide Number Placeholder 11">
            <a:extLst>
              <a:ext uri="{FF2B5EF4-FFF2-40B4-BE49-F238E27FC236}">
                <a16:creationId xmlns:a16="http://schemas.microsoft.com/office/drawing/2014/main" id="{9722A506-AD11-47E7-A427-FC57A6AC6086}"/>
              </a:ext>
            </a:extLst>
          </p:cNvPr>
          <p:cNvSpPr>
            <a:spLocks noGrp="1"/>
          </p:cNvSpPr>
          <p:nvPr>
            <p:ph type="sldNum" sz="quarter" idx="12"/>
          </p:nvPr>
        </p:nvSpPr>
        <p:spPr/>
        <p:txBody>
          <a:bodyPr/>
          <a:lstStyle/>
          <a:p>
            <a:fld id="{25711CE1-5A3A-4555-AFFF-2018F0E14892}" type="slidenum">
              <a:rPr lang="zh-CN" altLang="en-US" smtClean="0"/>
              <a:pPr/>
              <a:t>9</a:t>
            </a:fld>
            <a:r>
              <a:rPr lang="en-US" altLang="zh-CN"/>
              <a:t>/51</a:t>
            </a:r>
            <a:endParaRPr lang="zh-CN" altLang="en-US" dirty="0"/>
          </a:p>
        </p:txBody>
      </p:sp>
    </p:spTree>
    <p:extLst>
      <p:ext uri="{BB962C8B-B14F-4D97-AF65-F5344CB8AC3E}">
        <p14:creationId xmlns:p14="http://schemas.microsoft.com/office/powerpoint/2010/main" val="226866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ppt_x"/>
                                          </p:val>
                                        </p:tav>
                                        <p:tav tm="100000">
                                          <p:val>
                                            <p:strVal val="#ppt_x"/>
                                          </p:val>
                                        </p:tav>
                                      </p:tavLst>
                                    </p:anim>
                                    <p:anim calcmode="lin" valueType="num">
                                      <p:cBhvr additive="base">
                                        <p:cTn id="12" dur="500" fill="hold"/>
                                        <p:tgtEl>
                                          <p:spTgt spid="6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anim calcmode="lin" valueType="num">
                                      <p:cBhvr>
                                        <p:cTn id="62" dur="1000" fill="hold"/>
                                        <p:tgtEl>
                                          <p:spTgt spid="40"/>
                                        </p:tgtEl>
                                        <p:attrNameLst>
                                          <p:attrName>ppt_x</p:attrName>
                                        </p:attrNameLst>
                                      </p:cBhvr>
                                      <p:tavLst>
                                        <p:tav tm="0">
                                          <p:val>
                                            <p:strVal val="#ppt_x"/>
                                          </p:val>
                                        </p:tav>
                                        <p:tav tm="100000">
                                          <p:val>
                                            <p:strVal val="#ppt_x"/>
                                          </p:val>
                                        </p:tav>
                                      </p:tavLst>
                                    </p:anim>
                                    <p:anim calcmode="lin" valueType="num">
                                      <p:cBhvr>
                                        <p:cTn id="63" dur="1000" fill="hold"/>
                                        <p:tgtEl>
                                          <p:spTgt spid="4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42" grpId="0" animBg="1"/>
      <p:bldP spid="43" grpId="0" animBg="1"/>
      <p:bldP spid="44" grpId="0" animBg="1"/>
      <p:bldP spid="35" grpId="0" animBg="1"/>
      <p:bldP spid="41" grpId="0" animBg="1"/>
      <p:bldP spid="4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com2014-presentation-v0" id="{8734352F-100C-47C1-A360-7BA1BA7C16D7}" vid="{EBF25630-E028-4BE1-B848-907D010F0FC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6F54133-14C1-40F8-9119-E16E714AE8DE}">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teamplate</Template>
  <TotalTime>25198</TotalTime>
  <Words>8143</Words>
  <Application>Microsoft Office PowerPoint</Application>
  <PresentationFormat>On-screen Show (4:3)</PresentationFormat>
  <Paragraphs>1748</Paragraphs>
  <Slides>61</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宋体</vt:lpstr>
      <vt:lpstr>等线</vt:lpstr>
      <vt:lpstr>Arial</vt:lpstr>
      <vt:lpstr>Calibri</vt:lpstr>
      <vt:lpstr>Cambria Math</vt:lpstr>
      <vt:lpstr>Century Gothic</vt:lpstr>
      <vt:lpstr>Segoe UI Light</vt:lpstr>
      <vt:lpstr>Segoe UI Symbol</vt:lpstr>
      <vt:lpstr>Verdana</vt:lpstr>
      <vt:lpstr>Wingdings</vt:lpstr>
      <vt:lpstr>Office 主题</vt:lpstr>
      <vt:lpstr>Crossbar Scheduling Algorithms for Input-Queued Switches</vt:lpstr>
      <vt:lpstr>Input-Queued Crossbar Switches</vt:lpstr>
      <vt:lpstr>Crossbar Scheduling: Definition</vt:lpstr>
      <vt:lpstr>Crossbar Scheduling: Model (1/2)</vt:lpstr>
      <vt:lpstr>Crossbar Scheduling: Model (2/2)</vt:lpstr>
      <vt:lpstr>Examples of Matchings</vt:lpstr>
      <vt:lpstr>Examples of Matchings</vt:lpstr>
      <vt:lpstr>Crossbar Scheduling: (Informal) Formulation</vt:lpstr>
      <vt:lpstr>Existing Research Work: Optimal Policies for Throughput </vt:lpstr>
      <vt:lpstr>Existing Research Work : “The Best Policy” for (Mean) Delay</vt:lpstr>
      <vt:lpstr>Crossbar Scheduling: Tradeoff</vt:lpstr>
      <vt:lpstr>Existing Research Work</vt:lpstr>
      <vt:lpstr>Scheduling for Input-Queued Crossbar Switches: Motivation</vt:lpstr>
      <vt:lpstr>Research Aspects in This Thesis</vt:lpstr>
      <vt:lpstr>Research Contribution</vt:lpstr>
      <vt:lpstr>Research Contribution</vt:lpstr>
      <vt:lpstr>PowerPoint Presentation</vt:lpstr>
      <vt:lpstr>SERENA: Overview</vt:lpstr>
      <vt:lpstr>SERENADE: Overview</vt:lpstr>
      <vt:lpstr>Comparison against Prior  Parallel Iterative Algorithms</vt:lpstr>
      <vt:lpstr>PowerPoint Presentation</vt:lpstr>
      <vt:lpstr>Queue-Proportional Sampling  (QPS): Overview</vt:lpstr>
      <vt:lpstr>QPS-Augmented Schemes</vt:lpstr>
      <vt:lpstr>QPS-Augmented Schemes</vt:lpstr>
      <vt:lpstr>QPS-Augmented Schemes</vt:lpstr>
      <vt:lpstr>QPS-Augmented Schemes</vt:lpstr>
      <vt:lpstr>Maximum Achievable Throughput: QPS-iSLIP vs. iSLIP </vt:lpstr>
      <vt:lpstr>Mean Delay:  QPS-SERENA vs. SERENA</vt:lpstr>
      <vt:lpstr>PowerPoint Presentation</vt:lpstr>
      <vt:lpstr>QPS-r: Overview</vt:lpstr>
      <vt:lpstr>QPS-r: Overview</vt:lpstr>
      <vt:lpstr>Mean Delay: QPS-r vs iSLIP</vt:lpstr>
      <vt:lpstr>Small-Batch QPS (SB-QPS)</vt:lpstr>
      <vt:lpstr>Small Batch QPS (SB-QPS):  Motivation (1/2)</vt:lpstr>
      <vt:lpstr>Small Batch QPS (SB-QPS):  Motivation (2/2)</vt:lpstr>
      <vt:lpstr>Batch Scheduling</vt:lpstr>
      <vt:lpstr>The Joint Calendar (Schedule)</vt:lpstr>
      <vt:lpstr>Overview of An SB-QPS Iteration</vt:lpstr>
      <vt:lpstr>Example</vt:lpstr>
      <vt:lpstr>Example</vt:lpstr>
      <vt:lpstr>Example</vt:lpstr>
      <vt:lpstr>Example</vt:lpstr>
      <vt:lpstr>Example</vt:lpstr>
      <vt:lpstr>Example</vt:lpstr>
      <vt:lpstr>Example</vt:lpstr>
      <vt:lpstr>Example</vt:lpstr>
      <vt:lpstr>Example</vt:lpstr>
      <vt:lpstr>Example</vt:lpstr>
      <vt:lpstr>Example</vt:lpstr>
      <vt:lpstr>Maximum Sustainable Throughput: SB-QPS vs. QPS-3</vt:lpstr>
      <vt:lpstr>SB-QPS vs. Fair-Frame</vt:lpstr>
      <vt:lpstr>References</vt:lpstr>
      <vt:lpstr>SB-QPS: Different Batch Sizes</vt:lpstr>
      <vt:lpstr>SB-QPS: Different Accepting Strategies</vt:lpstr>
      <vt:lpstr>SB-QPS: Multiple Iterations</vt:lpstr>
      <vt:lpstr>Mean Delay: QPS-iSLIP vs. iSLIP</vt:lpstr>
      <vt:lpstr>Mean Delay Scaling w.r.t. Number of (Input/Output) Ports</vt:lpstr>
      <vt:lpstr>Four Traffic Patterns</vt:lpstr>
      <vt:lpstr>Some Concepts</vt:lpstr>
      <vt:lpstr>Starvation Issue</vt:lpstr>
      <vt:lpstr>Why Only Synthetic?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Profit-Seeking Virtual Network Embedding Algorithm via Global Resource Capacity</dc:title>
  <dc:creator>Gong, Long</dc:creator>
  <cp:lastModifiedBy>Saber Dragon</cp:lastModifiedBy>
  <cp:revision>1663</cp:revision>
  <cp:lastPrinted>2019-11-11T23:38:03Z</cp:lastPrinted>
  <dcterms:created xsi:type="dcterms:W3CDTF">2017-03-20T16:09:22Z</dcterms:created>
  <dcterms:modified xsi:type="dcterms:W3CDTF">2020-04-24T03:16:28Z</dcterms:modified>
</cp:coreProperties>
</file>