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56" r:id="rId2"/>
    <p:sldId id="268" r:id="rId3"/>
    <p:sldId id="265" r:id="rId4"/>
    <p:sldId id="266" r:id="rId5"/>
    <p:sldId id="258" r:id="rId6"/>
    <p:sldId id="267" r:id="rId7"/>
    <p:sldId id="259" r:id="rId8"/>
    <p:sldId id="260" r:id="rId9"/>
    <p:sldId id="271" r:id="rId10"/>
    <p:sldId id="275" r:id="rId11"/>
    <p:sldId id="272" r:id="rId12"/>
    <p:sldId id="276" r:id="rId13"/>
    <p:sldId id="270" r:id="rId14"/>
    <p:sldId id="264" r:id="rId15"/>
    <p:sldId id="273" r:id="rId16"/>
    <p:sldId id="262"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0F7"/>
    <a:srgbClr val="0000FF"/>
    <a:srgbClr val="ED7D31"/>
    <a:srgbClr val="FF9D9B"/>
    <a:srgbClr val="E2F0D9"/>
    <a:srgbClr val="FFFF99"/>
    <a:srgbClr val="008000"/>
    <a:srgbClr val="E2E2E2"/>
    <a:srgbClr val="9BB99B"/>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04" autoAdjust="0"/>
    <p:restoredTop sz="82990" autoAdjust="0"/>
  </p:normalViewPr>
  <p:slideViewPr>
    <p:cSldViewPr snapToGrid="0">
      <p:cViewPr varScale="1">
        <p:scale>
          <a:sx n="104" d="100"/>
          <a:sy n="104" d="100"/>
        </p:scale>
        <p:origin x="1240" y="200"/>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8B6FBF-091D-443F-84AB-AB9263ADB9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a:extLst>
              <a:ext uri="{FF2B5EF4-FFF2-40B4-BE49-F238E27FC236}">
                <a16:creationId xmlns:a16="http://schemas.microsoft.com/office/drawing/2014/main" id="{ECCF93A2-F370-468D-AC39-D5E795A493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A26352-7700-4A0B-A9E7-5AA579BAAE0F}" type="datetimeFigureOut">
              <a:rPr lang="zh-CN" altLang="en-US" smtClean="0"/>
              <a:t>2020/8/9</a:t>
            </a:fld>
            <a:endParaRPr lang="zh-CN" altLang="en-US"/>
          </a:p>
        </p:txBody>
      </p:sp>
      <p:sp>
        <p:nvSpPr>
          <p:cNvPr id="4" name="Footer Placeholder 3">
            <a:extLst>
              <a:ext uri="{FF2B5EF4-FFF2-40B4-BE49-F238E27FC236}">
                <a16:creationId xmlns:a16="http://schemas.microsoft.com/office/drawing/2014/main" id="{98CFB117-AAB7-4ABC-9D6E-78D9627D44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a:extLst>
              <a:ext uri="{FF2B5EF4-FFF2-40B4-BE49-F238E27FC236}">
                <a16:creationId xmlns:a16="http://schemas.microsoft.com/office/drawing/2014/main" id="{2D3F1B0A-C868-4C3C-88E2-E51F3B1184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EAEEFB-4AB6-49EA-A6AD-26A4094F943F}" type="slidenum">
              <a:rPr lang="zh-CN" altLang="en-US" smtClean="0"/>
              <a:t>‹#›</a:t>
            </a:fld>
            <a:endParaRPr lang="zh-CN" altLang="en-US"/>
          </a:p>
        </p:txBody>
      </p:sp>
    </p:spTree>
    <p:extLst>
      <p:ext uri="{BB962C8B-B14F-4D97-AF65-F5344CB8AC3E}">
        <p14:creationId xmlns:p14="http://schemas.microsoft.com/office/powerpoint/2010/main" val="36133555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F1229D91-B52B-46B3-8E75-471927E58D08}" type="datetimeFigureOut">
              <a:rPr lang="zh-CN" altLang="en-US" smtClean="0"/>
              <a:t>2020/8/9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7D361-7CCB-40DA-8B7C-3DDC8B9FCD21}" type="slidenum">
              <a:rPr lang="zh-CN" altLang="en-US" smtClean="0"/>
              <a:t>‹#›</a:t>
            </a:fld>
            <a:endParaRPr lang="zh-CN" altLang="en-US"/>
          </a:p>
        </p:txBody>
      </p:sp>
    </p:spTree>
    <p:extLst>
      <p:ext uri="{BB962C8B-B14F-4D97-AF65-F5344CB8AC3E}">
        <p14:creationId xmlns:p14="http://schemas.microsoft.com/office/powerpoint/2010/main" val="19106591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Long Gong. I am from Georgia Tech. My advisor is Prof. Jun Xu. </a:t>
            </a:r>
          </a:p>
          <a:p>
            <a:r>
              <a:rPr lang="en-US" dirty="0"/>
              <a:t>Today, my topic is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work is done in collaboration with Prof. </a:t>
            </a:r>
            <a:r>
              <a:rPr lang="en-US" dirty="0" err="1"/>
              <a:t>Mistsunori</a:t>
            </a:r>
            <a:r>
              <a:rPr lang="en-US" dirty="0"/>
              <a:t> </a:t>
            </a:r>
            <a:r>
              <a:rPr lang="en-US" dirty="0" err="1"/>
              <a:t>Ogihara</a:t>
            </a:r>
            <a:r>
              <a:rPr lang="en-US" dirty="0"/>
              <a:t>, from University of Miami.</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1</a:t>
            </a:fld>
            <a:endParaRPr lang="zh-CN" altLang="en-US"/>
          </a:p>
        </p:txBody>
      </p:sp>
    </p:spTree>
    <p:extLst>
      <p:ext uri="{BB962C8B-B14F-4D97-AF65-F5344CB8AC3E}">
        <p14:creationId xmlns:p14="http://schemas.microsoft.com/office/powerpoint/2010/main" val="2913822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some experimental results. Here, we only present the comparisons against one of the state-of-the-art LSH-based solutions, called SRS. More experimental results, such as the comparisons against the state-of-the-art non-LSH-based solutions can be found in our paper. This table compares index sizes of iDEC against those of SRS under all datasets. Here CR …</a:t>
            </a:r>
          </a:p>
          <a:p>
            <a:r>
              <a:rPr lang="en-US" dirty="0"/>
              <a:t>It clearly shows that the index sizes of iDEC are at least 1.3 times smaller than those of SRS.</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10</a:t>
            </a:fld>
            <a:endParaRPr lang="zh-CN" altLang="en-US"/>
          </a:p>
        </p:txBody>
      </p:sp>
    </p:spTree>
    <p:extLst>
      <p:ext uri="{BB962C8B-B14F-4D97-AF65-F5344CB8AC3E}">
        <p14:creationId xmlns:p14="http://schemas.microsoft.com/office/powerpoint/2010/main" val="3777616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comparisons of their query performances using approximation ratio as the query quality metric. In our paper, we have shown query performance comparisons using MAP as the query quality metric. </a:t>
            </a:r>
          </a:p>
          <a:p>
            <a:r>
              <a:rPr lang="en-US" dirty="0"/>
              <a:t>Here are the results on the first four datasets.</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11</a:t>
            </a:fld>
            <a:endParaRPr lang="zh-CN" altLang="en-US"/>
          </a:p>
        </p:txBody>
      </p:sp>
    </p:spTree>
    <p:extLst>
      <p:ext uri="{BB962C8B-B14F-4D97-AF65-F5344CB8AC3E}">
        <p14:creationId xmlns:p14="http://schemas.microsoft.com/office/powerpoint/2010/main" val="1113985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results for the rest four datasets. Note that on the largest dataset, the SIFT1B dataset, SRS …, so we did not obtain its query performance.</a:t>
            </a:r>
          </a:p>
          <a:p>
            <a:r>
              <a:rPr lang="en-US" dirty="0"/>
              <a:t>The two figures clearly show that on all the 7 datasets compared on, iDEC significantly outperforms SRS except for a few approximation ratios that are close to 1 (or those close to 2 on the GIST80M dataset)</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12</a:t>
            </a:fld>
            <a:endParaRPr lang="zh-CN" altLang="en-US"/>
          </a:p>
        </p:txBody>
      </p:sp>
    </p:spTree>
    <p:extLst>
      <p:ext uri="{BB962C8B-B14F-4D97-AF65-F5344CB8AC3E}">
        <p14:creationId xmlns:p14="http://schemas.microsoft.com/office/powerpoint/2010/main" val="1719150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our </a:t>
            </a:r>
            <a:r>
              <a:rPr lang="en-US" dirty="0" err="1"/>
              <a:t>iDEC</a:t>
            </a:r>
            <a:r>
              <a:rPr lang="en-US" dirty="0"/>
              <a:t>-based solutions for ANN search in Edit distance which we refer to as ANN-E. In our ANN-E solution, each …, This \phi function maps two strings close in Edit distance to two integers close statically in Euclidean distance. </a:t>
            </a:r>
          </a:p>
          <a:p>
            <a:r>
              <a:rPr lang="en-US" dirty="0"/>
              <a:t>With such an underlying random projection function, the 1-NN search in the original high dimensional dataset D is converted to the t-NN …</a:t>
            </a:r>
          </a:p>
          <a:p>
            <a:endParaRPr lang="en-US"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13</a:t>
            </a:fld>
            <a:endParaRPr lang="zh-CN" altLang="en-US"/>
          </a:p>
        </p:txBody>
      </p:sp>
    </p:spTree>
    <p:extLst>
      <p:ext uri="{BB962C8B-B14F-4D97-AF65-F5344CB8AC3E}">
        <p14:creationId xmlns:p14="http://schemas.microsoft.com/office/powerpoint/2010/main" val="3247516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evaluate the performance of our </a:t>
            </a:r>
            <a:r>
              <a:rPr lang="en-US" dirty="0" err="1"/>
              <a:t>iDEC</a:t>
            </a:r>
            <a:r>
              <a:rPr lang="en-US" dirty="0"/>
              <a:t>-based ANN-E solutions. We use two string datasets: GEN50KS and UNIREF. The parameters of the two datasets are summarized in this table.</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14</a:t>
            </a:fld>
            <a:endParaRPr lang="zh-CN" altLang="en-US"/>
          </a:p>
        </p:txBody>
      </p:sp>
    </p:spTree>
    <p:extLst>
      <p:ext uri="{BB962C8B-B14F-4D97-AF65-F5344CB8AC3E}">
        <p14:creationId xmlns:p14="http://schemas.microsoft.com/office/powerpoint/2010/main" val="1414633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compare </a:t>
            </a:r>
            <a:r>
              <a:rPr lang="en-US" sz="1200" kern="1200" dirty="0">
                <a:solidFill>
                  <a:schemeClr val="tx1"/>
                </a:solidFill>
                <a:effectLst/>
                <a:latin typeface="+mn-lt"/>
                <a:ea typeface="+mn-ea"/>
                <a:cs typeface="+mn-cs"/>
              </a:rPr>
              <a:t>the performances of iDEC, including multiset-iDEC and context-iDEC, with that of CGK-LSH, the state-of-the-art solution to ANN-E.</a:t>
            </a:r>
          </a:p>
          <a:p>
            <a:r>
              <a:rPr lang="en-US" sz="1200" kern="1200" dirty="0">
                <a:solidFill>
                  <a:schemeClr val="tx1"/>
                </a:solidFill>
                <a:effectLst/>
                <a:latin typeface="+mn-lt"/>
                <a:ea typeface="+mn-ea"/>
                <a:cs typeface="+mn-cs"/>
              </a:rPr>
              <a:t>Here, we only present the results for a single target recall value for each dataset, for more experimental results please refer to our paper.</a:t>
            </a:r>
          </a:p>
          <a:p>
            <a:r>
              <a:rPr lang="en-US" sz="1200" kern="1200" dirty="0">
                <a:solidFill>
                  <a:schemeClr val="tx1"/>
                </a:solidFill>
                <a:effectLst/>
                <a:latin typeface="+mn-lt"/>
                <a:ea typeface="+mn-ea"/>
                <a:cs typeface="+mn-cs"/>
              </a:rPr>
              <a:t>We can see that both multiset-</a:t>
            </a:r>
            <a:r>
              <a:rPr lang="en-US" sz="1200" kern="1200" dirty="0" err="1">
                <a:solidFill>
                  <a:schemeClr val="tx1"/>
                </a:solidFill>
                <a:effectLst/>
                <a:latin typeface="+mn-lt"/>
                <a:ea typeface="+mn-ea"/>
                <a:cs typeface="+mn-cs"/>
              </a:rPr>
              <a:t>iDEC</a:t>
            </a:r>
            <a:r>
              <a:rPr lang="en-US" sz="1200" kern="1200" dirty="0">
                <a:solidFill>
                  <a:schemeClr val="tx1"/>
                </a:solidFill>
                <a:effectLst/>
                <a:latin typeface="+mn-lt"/>
                <a:ea typeface="+mn-ea"/>
                <a:cs typeface="+mn-cs"/>
              </a:rPr>
              <a:t> and context-</a:t>
            </a:r>
            <a:r>
              <a:rPr lang="en-US" sz="1200" kern="1200" dirty="0" err="1">
                <a:solidFill>
                  <a:schemeClr val="tx1"/>
                </a:solidFill>
                <a:effectLst/>
                <a:latin typeface="+mn-lt"/>
                <a:ea typeface="+mn-ea"/>
                <a:cs typeface="+mn-cs"/>
              </a:rPr>
              <a:t>iDEC</a:t>
            </a:r>
            <a:r>
              <a:rPr lang="en-US" sz="1200" kern="1200" dirty="0">
                <a:solidFill>
                  <a:schemeClr val="tx1"/>
                </a:solidFill>
                <a:effectLst/>
                <a:latin typeface="+mn-lt"/>
                <a:ea typeface="+mn-ea"/>
                <a:cs typeface="+mn-cs"/>
              </a:rPr>
              <a:t> outperform CGK-LSH significantly and our context-</a:t>
            </a:r>
            <a:r>
              <a:rPr lang="en-US" sz="1200" kern="1200" dirty="0" err="1">
                <a:solidFill>
                  <a:schemeClr val="tx1"/>
                </a:solidFill>
                <a:effectLst/>
                <a:latin typeface="+mn-lt"/>
                <a:ea typeface="+mn-ea"/>
                <a:cs typeface="+mn-cs"/>
              </a:rPr>
              <a:t>iDEC</a:t>
            </a:r>
            <a:r>
              <a:rPr lang="en-US" sz="1200" kern="1200" dirty="0">
                <a:solidFill>
                  <a:schemeClr val="tx1"/>
                </a:solidFill>
                <a:effectLst/>
                <a:latin typeface="+mn-lt"/>
                <a:ea typeface="+mn-ea"/>
                <a:cs typeface="+mn-cs"/>
              </a:rPr>
              <a:t> performs the best among the three ANN-E solutions.</a:t>
            </a:r>
          </a:p>
          <a:p>
            <a:endParaRPr lang="en-US"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15</a:t>
            </a:fld>
            <a:endParaRPr lang="zh-CN" altLang="en-US"/>
          </a:p>
        </p:txBody>
      </p:sp>
    </p:spTree>
    <p:extLst>
      <p:ext uri="{BB962C8B-B14F-4D97-AF65-F5344CB8AC3E}">
        <p14:creationId xmlns:p14="http://schemas.microsoft.com/office/powerpoint/2010/main" val="3959288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NN search is a fundamental algorithmic problem, with numerous applications in various areas of computer science, such as recommendations, near-duplication detections. In the exact version of this problem, </a:t>
            </a:r>
          </a:p>
          <a:p>
            <a:r>
              <a:rPr lang="en-US" dirty="0"/>
              <a:t>given a database D and a query object a, we search for the one in D that is closest to according to certain distance metric. Typical distance metrics are Hamming distance, Edit distance, Euclidean distance, and angular distance. A natural solution to this problem is exhaustive search (or brute-force linear scan). When the dimension of the metric space the objects in D lie in is small, many multi-dimensional search </a:t>
            </a:r>
          </a:p>
          <a:p>
            <a:r>
              <a:rPr lang="en-US" dirty="0"/>
              <a:t>data structures, for example k-d trees, can do much better than the brute-force algorithm.</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2</a:t>
            </a:fld>
            <a:endParaRPr lang="zh-CN" altLang="en-US"/>
          </a:p>
        </p:txBody>
      </p:sp>
    </p:spTree>
    <p:extLst>
      <p:ext uri="{BB962C8B-B14F-4D97-AF65-F5344CB8AC3E}">
        <p14:creationId xmlns:p14="http://schemas.microsoft.com/office/powerpoint/2010/main" val="15209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when the dimension d becomes large, as is in many big data applications, such multi-dimensional data structures perform even worse than the brute-force algorithm in terms of query time or query speed, due to the so-called “curse of dimensionality”. Here, we use k-e tree as an example, we can see that when the dimension of the objects is small, k-d tree can be up to 3 orders of magnitude faster than the brute-force algorithm. However, when the dimension gets larger the advantage of k-d tree becomes smaller and smaller, and when the dimension is larger than 20, it starts to perform no better than the brute-force algorithm.</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3</a:t>
            </a:fld>
            <a:endParaRPr lang="zh-CN" altLang="en-US"/>
          </a:p>
        </p:txBody>
      </p:sp>
    </p:spTree>
    <p:extLst>
      <p:ext uri="{BB962C8B-B14F-4D97-AF65-F5344CB8AC3E}">
        <p14:creationId xmlns:p14="http://schemas.microsoft.com/office/powerpoint/2010/main" val="1448811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curse of dimensionality and the search for efficient nearest neighbor solutions have led to the question whether we can do better if approximate solutions are allowed, since in many real-life applications good approximate solutions are sufficient. In the approximate nearest neighbor search problem, the accepted answer can be any object that is located within c times the minimum distance. The parameter c is usually called the approximation ratio, and the answers to this problem are usually called c-ANN. More precisely, given a database D and a query object a, the ANN search problem asks to search any object in D that is located no more than c times farther than the exact nearest neighbor.</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4</a:t>
            </a:fld>
            <a:endParaRPr lang="zh-CN" altLang="en-US"/>
          </a:p>
        </p:txBody>
      </p:sp>
    </p:spTree>
    <p:extLst>
      <p:ext uri="{BB962C8B-B14F-4D97-AF65-F5344CB8AC3E}">
        <p14:creationId xmlns:p14="http://schemas.microsoft.com/office/powerpoint/2010/main" val="1743937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LSH is a celebrated family of ANN solutions. The key part in the design of LSH is its hash family with a nice collision property: The collision probability monotonically decreases with the distance between the two objects. More precisely, when …</a:t>
            </a:r>
          </a:p>
          <a:p>
            <a:endParaRPr lang="en-US"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5</a:t>
            </a:fld>
            <a:endParaRPr lang="zh-CN" altLang="en-US"/>
          </a:p>
        </p:txBody>
      </p:sp>
    </p:spTree>
    <p:extLst>
      <p:ext uri="{BB962C8B-B14F-4D97-AF65-F5344CB8AC3E}">
        <p14:creationId xmlns:p14="http://schemas.microsoft.com/office/powerpoint/2010/main" val="3148813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classic LSH-based scheme, a large number of hash tables are required to achieve a high enough 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objects in the database are stored in each of these hash tables using the hash functions from the corresponding LSH family.  </a:t>
            </a:r>
          </a:p>
          <a:p>
            <a:r>
              <a:rPr lang="en-US" dirty="0"/>
              <a:t>During the query process,  all objects located in the same hash bucket as the query object are checked and the best one is returned as the answer. We regard this search procedure as hard-decision decoding, since the query object … </a:t>
            </a:r>
          </a:p>
          <a:p>
            <a:endParaRPr lang="en-US"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6</a:t>
            </a:fld>
            <a:endParaRPr lang="zh-CN" altLang="en-US"/>
          </a:p>
        </p:txBody>
      </p:sp>
    </p:spTree>
    <p:extLst>
      <p:ext uri="{BB962C8B-B14F-4D97-AF65-F5344CB8AC3E}">
        <p14:creationId xmlns:p14="http://schemas.microsoft.com/office/powerpoint/2010/main" val="523045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work, we propose indexable distance estimating codes, iDEC for short. iDEC extends and improves LSH framework in a fundamental and systematic way.</a:t>
            </a:r>
          </a:p>
          <a:p>
            <a:r>
              <a:rPr lang="en-US" dirty="0"/>
              <a:t>This framework consists of three major components: Dimensionality reduction, indexing, and query. The dimensionality reduction maps the original dataset D that lies in a high-dimensional space to \phi(D) that lies in a low-dimensional space using some random projection function \phi(*). This random projection function should perverse closeness statically. </a:t>
            </a:r>
          </a:p>
          <a:p>
            <a:r>
              <a:rPr lang="en-US" dirty="0"/>
              <a:t>We note that this framework is shared by all </a:t>
            </a:r>
            <a:r>
              <a:rPr lang="en-US" dirty="0" err="1"/>
              <a:t>iDEC</a:t>
            </a:r>
            <a:r>
              <a:rPr lang="en-US" dirty="0"/>
              <a:t>-based ANN solutions. Each solution however uses a different random projection function \phi. </a:t>
            </a:r>
          </a:p>
          <a:p>
            <a:r>
              <a:rPr lang="en-US" dirty="0"/>
              <a:t>An ANN query over the original dataset D is then converted to one over the low-dimensional dataset \phi(D).  As mentioned earlier, by building a multi-dimensional index for the low-dimensional dataset \phi(D), the query over the low-</a:t>
            </a:r>
            <a:r>
              <a:rPr lang="en-US" dirty="0" err="1"/>
              <a:t>dimensionsal</a:t>
            </a:r>
            <a:r>
              <a:rPr lang="en-US" dirty="0"/>
              <a:t> space can be efficiently computed. Several candidate multi-dimensional data structures are suitable for </a:t>
            </a:r>
            <a:r>
              <a:rPr lang="en-US" dirty="0" err="1"/>
              <a:t>iDEC</a:t>
            </a:r>
            <a:r>
              <a:rPr lang="en-US" dirty="0"/>
              <a:t>-based solutions, such as …</a:t>
            </a:r>
          </a:p>
          <a:p>
            <a:r>
              <a:rPr lang="en-US" dirty="0"/>
              <a:t>The query process is simply to first search T for the set of … This query process can be viewed as decoding of phi(alpha). Clearly, this decoding is soft-decision in nature, because among the objects in \phi(D), we are not looking for the exact match with \phi(alpha) as in classical LSH-based schemes, but rather its nearest neighbors.</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7</a:t>
            </a:fld>
            <a:endParaRPr lang="zh-CN" altLang="en-US"/>
          </a:p>
        </p:txBody>
      </p:sp>
    </p:spTree>
    <p:extLst>
      <p:ext uri="{BB962C8B-B14F-4D97-AF65-F5344CB8AC3E}">
        <p14:creationId xmlns:p14="http://schemas.microsoft.com/office/powerpoint/2010/main" val="1544932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our </a:t>
            </a:r>
            <a:r>
              <a:rPr lang="en-US" dirty="0" err="1"/>
              <a:t>iDEC</a:t>
            </a:r>
            <a:r>
              <a:rPr lang="en-US" dirty="0"/>
              <a:t>-based solution for ANN search in Hamming distance which we refer to as ANN-H. As mentioned earlier, an </a:t>
            </a:r>
            <a:r>
              <a:rPr lang="en-US" dirty="0" err="1"/>
              <a:t>iDEC</a:t>
            </a:r>
            <a:r>
              <a:rPr lang="en-US" dirty="0"/>
              <a:t>-based solution is completely specified when the underlying \phi is. In our ANN-H solution, each …, This \phi function maps two strings close in Hamming distance to two integers close statically in Euclidean.  </a:t>
            </a:r>
          </a:p>
          <a:p>
            <a:r>
              <a:rPr lang="en-US" dirty="0"/>
              <a:t>With such an underlying random projection function, the 1-NN search in the original high dimensional dataset D is converted to the t-NN …</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8</a:t>
            </a:fld>
            <a:endParaRPr lang="zh-CN" altLang="en-US"/>
          </a:p>
        </p:txBody>
      </p:sp>
    </p:spTree>
    <p:extLst>
      <p:ext uri="{BB962C8B-B14F-4D97-AF65-F5344CB8AC3E}">
        <p14:creationId xmlns:p14="http://schemas.microsoft.com/office/powerpoint/2010/main" val="2648111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evaluate the performance of our </a:t>
            </a:r>
            <a:r>
              <a:rPr lang="en-US" dirty="0" err="1"/>
              <a:t>iDEC</a:t>
            </a:r>
            <a:r>
              <a:rPr lang="en-US" dirty="0"/>
              <a:t>-based ANN-H solution. We use 8 publicly available datasets of diverse dimensions, sizes and types, that are widely used in the ANN literature. All these datasets are originally in Euclidean space. Like in most existing ANN-H work, we binarize each of them into a dataset in Hamming space. </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9</a:t>
            </a:fld>
            <a:endParaRPr lang="zh-CN" altLang="en-US"/>
          </a:p>
        </p:txBody>
      </p:sp>
    </p:spTree>
    <p:extLst>
      <p:ext uri="{BB962C8B-B14F-4D97-AF65-F5344CB8AC3E}">
        <p14:creationId xmlns:p14="http://schemas.microsoft.com/office/powerpoint/2010/main" val="507201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7" name="组合 6"/>
          <p:cNvGrpSpPr/>
          <p:nvPr userDrawn="1"/>
        </p:nvGrpSpPr>
        <p:grpSpPr>
          <a:xfrm>
            <a:off x="251478" y="1270364"/>
            <a:ext cx="8579785" cy="360363"/>
            <a:chOff x="251478" y="1270364"/>
            <a:chExt cx="8579785" cy="360363"/>
          </a:xfrm>
        </p:grpSpPr>
        <p:sp>
          <p:nvSpPr>
            <p:cNvPr id="8" name="直接连接符 7"/>
            <p:cNvSpPr>
              <a:spLocks noChangeShapeType="1"/>
            </p:cNvSpPr>
            <p:nvPr userDrawn="1"/>
          </p:nvSpPr>
          <p:spPr bwMode="auto">
            <a:xfrm>
              <a:off x="628650" y="1450546"/>
              <a:ext cx="8202613" cy="1587"/>
            </a:xfrm>
            <a:prstGeom prst="line">
              <a:avLst/>
            </a:prstGeom>
            <a:noFill/>
            <a:ln w="38100" cap="sq"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type="none"/>
            </a:ln>
            <a:extLst>
              <a:ext uri="{909E8E84-426E-40DD-AFC4-6F175D3DCCD1}">
                <a14:hiddenFill xmlns:a14="http://schemas.microsoft.com/office/drawing/2010/main">
                  <a:noFill/>
                </a14:hiddenFill>
              </a:ext>
            </a:extLst>
          </p:spPr>
          <p:txBody>
            <a:bodyPr/>
            <a:lstStyle/>
            <a:p>
              <a:endParaRPr lang="zh-CN" altLang="en-US"/>
            </a:p>
          </p:txBody>
        </p:sp>
        <p:sp>
          <p:nvSpPr>
            <p:cNvPr id="9" name="椭圆 8"/>
            <p:cNvSpPr>
              <a:spLocks noChangeArrowheads="1"/>
            </p:cNvSpPr>
            <p:nvPr userDrawn="1"/>
          </p:nvSpPr>
          <p:spPr bwMode="auto">
            <a:xfrm>
              <a:off x="251478" y="1270364"/>
              <a:ext cx="360363" cy="360363"/>
            </a:xfrm>
            <a:prstGeom prst="ellipse">
              <a:avLst/>
            </a:prstGeom>
            <a:solidFill>
              <a:schemeClr val="bg1"/>
            </a:solidFill>
            <a:ln w="38100" cap="flat"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a:ln>
          </p:spPr>
          <p:txBody>
            <a:bodyPr anchor="ctr"/>
            <a:lstStyle/>
            <a:p>
              <a:pPr algn="ct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2" name="标题 1"/>
          <p:cNvSpPr>
            <a:spLocks noGrp="1"/>
          </p:cNvSpPr>
          <p:nvPr>
            <p:ph type="ctrTitle" hasCustomPrompt="1"/>
          </p:nvPr>
        </p:nvSpPr>
        <p:spPr>
          <a:xfrm>
            <a:off x="1143000" y="1122363"/>
            <a:ext cx="6858000" cy="2387600"/>
          </a:xfrm>
        </p:spPr>
        <p:txBody>
          <a:bodyPr anchor="b">
            <a:normAutofit/>
          </a:bodyPr>
          <a:lstStyle>
            <a:lvl1pPr algn="ctr">
              <a:defRPr sz="3600" b="1" baseline="0">
                <a:solidFill>
                  <a:schemeClr val="tx1"/>
                </a:solidFill>
                <a:latin typeface="+mj-lt"/>
              </a:defRPr>
            </a:lvl1pPr>
          </a:lstStyle>
          <a:p>
            <a:r>
              <a:rPr lang="en-US" altLang="zh-CN" dirty="0"/>
              <a:t>Title</a:t>
            </a:r>
            <a:endParaRPr lang="zh-CN" altLang="en-US" dirty="0"/>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1800" baseline="0">
                <a:solidFill>
                  <a:schemeClr val="tx1"/>
                </a:solidFill>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a:t>Sub-title</a:t>
            </a:r>
            <a:endParaRPr lang="zh-CN" altLang="en-US" dirty="0"/>
          </a:p>
        </p:txBody>
      </p:sp>
      <p:sp>
        <p:nvSpPr>
          <p:cNvPr id="4" name="日期占位符 3"/>
          <p:cNvSpPr>
            <a:spLocks noGrp="1"/>
          </p:cNvSpPr>
          <p:nvPr>
            <p:ph type="dt" sz="half" idx="10"/>
          </p:nvPr>
        </p:nvSpPr>
        <p:spPr/>
        <p:txBody>
          <a:bodyPr/>
          <a:lstStyle>
            <a:lvl1pPr>
              <a:defRPr>
                <a:solidFill>
                  <a:schemeClr val="tx1"/>
                </a:solidFill>
              </a:defRPr>
            </a:lvl1pPr>
          </a:lstStyle>
          <a:p>
            <a:fld id="{923DD537-0719-3243-9125-05C01870A644}" type="datetime4">
              <a:rPr lang="en-US" altLang="zh-CN" smtClean="0"/>
              <a:t>August 9, 2020</a:t>
            </a:fld>
            <a:endParaRPr lang="zh-CN" altLang="en-US" dirty="0"/>
          </a:p>
        </p:txBody>
      </p:sp>
      <p:sp>
        <p:nvSpPr>
          <p:cNvPr id="5" name="页脚占位符 4"/>
          <p:cNvSpPr>
            <a:spLocks noGrp="1"/>
          </p:cNvSpPr>
          <p:nvPr>
            <p:ph type="ftr" sz="quarter" idx="11"/>
          </p:nvPr>
        </p:nvSpPr>
        <p:spPr>
          <a:xfrm>
            <a:off x="2204357" y="6356351"/>
            <a:ext cx="4712426" cy="365125"/>
          </a:xfrm>
          <a:prstGeom prst="rect">
            <a:avLst/>
          </a:prstGeom>
        </p:spPr>
        <p:txBody>
          <a:bodyPr/>
          <a:lstStyle>
            <a:lvl1pPr>
              <a:defRPr>
                <a:solidFill>
                  <a:schemeClr val="tx1"/>
                </a:solidFill>
              </a:defRPr>
            </a:lvl1pPr>
          </a:lstStyle>
          <a:p>
            <a:r>
              <a:rPr lang="en-US" altLang="zh-CN" dirty="0"/>
              <a:t>iDEC @ VLDB2020</a:t>
            </a:r>
            <a:endParaRPr lang="zh-CN" altLang="en-US" dirty="0"/>
          </a:p>
        </p:txBody>
      </p:sp>
      <p:sp>
        <p:nvSpPr>
          <p:cNvPr id="6" name="灯片编号占位符 5"/>
          <p:cNvSpPr>
            <a:spLocks noGrp="1"/>
          </p:cNvSpPr>
          <p:nvPr>
            <p:ph type="sldNum" sz="quarter" idx="12"/>
          </p:nvPr>
        </p:nvSpPr>
        <p:spPr/>
        <p:txBody>
          <a:bodyPr/>
          <a:lstStyle>
            <a:lvl1pPr>
              <a:defRPr>
                <a:solidFill>
                  <a:schemeClr val="tx1"/>
                </a:solidFill>
              </a:defRPr>
            </a:lvl1pPr>
          </a:lstStyle>
          <a:p>
            <a:fld id="{25711CE1-5A3A-4555-AFFF-2018F0E14892}" type="slidenum">
              <a:rPr lang="zh-CN" altLang="en-US" smtClean="0"/>
              <a:pPr/>
              <a:t>‹#›</a:t>
            </a:fld>
            <a:r>
              <a:rPr lang="en-US" altLang="zh-CN" dirty="0"/>
              <a:t>/16</a:t>
            </a:r>
            <a:endParaRPr lang="zh-CN" altLang="en-US" dirty="0"/>
          </a:p>
        </p:txBody>
      </p:sp>
    </p:spTree>
    <p:extLst>
      <p:ext uri="{BB962C8B-B14F-4D97-AF65-F5344CB8AC3E}">
        <p14:creationId xmlns:p14="http://schemas.microsoft.com/office/powerpoint/2010/main" val="17498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9" name="组合 8"/>
          <p:cNvGrpSpPr/>
          <p:nvPr userDrawn="1"/>
        </p:nvGrpSpPr>
        <p:grpSpPr>
          <a:xfrm>
            <a:off x="251478" y="1270364"/>
            <a:ext cx="8579785" cy="360363"/>
            <a:chOff x="251478" y="1270364"/>
            <a:chExt cx="8579785" cy="360363"/>
          </a:xfrm>
        </p:grpSpPr>
        <p:sp>
          <p:nvSpPr>
            <p:cNvPr id="10" name="直接连接符 7"/>
            <p:cNvSpPr>
              <a:spLocks noChangeShapeType="1"/>
            </p:cNvSpPr>
            <p:nvPr userDrawn="1"/>
          </p:nvSpPr>
          <p:spPr bwMode="auto">
            <a:xfrm>
              <a:off x="628650" y="1450546"/>
              <a:ext cx="8202613" cy="1587"/>
            </a:xfrm>
            <a:prstGeom prst="line">
              <a:avLst/>
            </a:prstGeom>
            <a:noFill/>
            <a:ln w="38100" cap="sq"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type="none"/>
            </a:ln>
            <a:extLst>
              <a:ext uri="{909E8E84-426E-40DD-AFC4-6F175D3DCCD1}">
                <a14:hiddenFill xmlns:a14="http://schemas.microsoft.com/office/drawing/2010/main">
                  <a:noFill/>
                </a14:hiddenFill>
              </a:ext>
            </a:extLst>
          </p:spPr>
          <p:txBody>
            <a:bodyPr/>
            <a:lstStyle/>
            <a:p>
              <a:endParaRPr lang="zh-CN" altLang="en-US"/>
            </a:p>
          </p:txBody>
        </p:sp>
        <p:sp>
          <p:nvSpPr>
            <p:cNvPr id="11" name="椭圆 8"/>
            <p:cNvSpPr>
              <a:spLocks noChangeArrowheads="1"/>
            </p:cNvSpPr>
            <p:nvPr userDrawn="1"/>
          </p:nvSpPr>
          <p:spPr bwMode="auto">
            <a:xfrm>
              <a:off x="251478" y="1270364"/>
              <a:ext cx="360363" cy="360363"/>
            </a:xfrm>
            <a:prstGeom prst="ellipse">
              <a:avLst/>
            </a:prstGeom>
            <a:solidFill>
              <a:schemeClr val="bg1"/>
            </a:solidFill>
            <a:ln w="38100" cap="flat"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a:ln>
          </p:spPr>
          <p:txBody>
            <a:bodyPr anchor="ctr"/>
            <a:lstStyle/>
            <a:p>
              <a:pPr algn="ct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2" name="标题 1"/>
          <p:cNvSpPr>
            <a:spLocks noGrp="1"/>
          </p:cNvSpPr>
          <p:nvPr>
            <p:ph type="title" hasCustomPrompt="1"/>
          </p:nvPr>
        </p:nvSpPr>
        <p:spPr>
          <a:xfrm>
            <a:off x="431659" y="85794"/>
            <a:ext cx="7886700" cy="1325563"/>
          </a:xfrm>
        </p:spPr>
        <p:txBody>
          <a:bodyPr>
            <a:normAutofit/>
          </a:bodyPr>
          <a:lstStyle>
            <a:lvl1pPr>
              <a:defRPr sz="3300"/>
            </a:lvl1pPr>
          </a:lstStyle>
          <a:p>
            <a:r>
              <a:rPr lang="en-US" altLang="zh-CN" dirty="0"/>
              <a:t>Title</a:t>
            </a:r>
            <a:endParaRPr lang="zh-CN" altLang="en-US" dirty="0"/>
          </a:p>
        </p:txBody>
      </p:sp>
      <p:sp>
        <p:nvSpPr>
          <p:cNvPr id="3" name="内容占位符 2"/>
          <p:cNvSpPr>
            <a:spLocks noGrp="1"/>
          </p:cNvSpPr>
          <p:nvPr>
            <p:ph idx="1" hasCustomPrompt="1"/>
          </p:nvPr>
        </p:nvSpPr>
        <p:spPr/>
        <p:txBody>
          <a:bodyPr/>
          <a:lstStyle>
            <a:lvl1pPr>
              <a:defRPr sz="2800" baseline="0">
                <a:latin typeface="Arial" panose="020B0604020202020204" pitchFamily="34" charset="0"/>
                <a:ea typeface="楷体" panose="02010609060101010101" pitchFamily="49" charset="-122"/>
              </a:defRPr>
            </a:lvl1pPr>
            <a:lvl2pPr marL="685800" indent="-342900">
              <a:buSzPct val="80000"/>
              <a:buFont typeface="Arial" panose="020B0604020202020204" pitchFamily="34" charset="0"/>
              <a:buChar char="○"/>
              <a:defRPr sz="2400" baseline="0">
                <a:latin typeface="Arial" panose="020B0604020202020204" pitchFamily="34" charset="0"/>
                <a:ea typeface="楷体" panose="02010609060101010101" pitchFamily="49" charset="-122"/>
              </a:defRPr>
            </a:lvl2pPr>
            <a:lvl3pPr>
              <a:defRPr baseline="0">
                <a:latin typeface="Arial" panose="020B0604020202020204" pitchFamily="34" charset="0"/>
              </a:defRPr>
            </a:lvl3pPr>
            <a:lvl4pPr>
              <a:defRPr baseline="0">
                <a:latin typeface="Arial" panose="020B0604020202020204" pitchFamily="34" charset="0"/>
              </a:defRPr>
            </a:lvl4pPr>
            <a:lvl5pPr>
              <a:defRPr baseline="0">
                <a:latin typeface="Arial" panose="020B0604020202020204" pitchFamily="34" charset="0"/>
              </a:defRPr>
            </a:lvl5pPr>
          </a:lstStyle>
          <a:p>
            <a:pPr lvl="0"/>
            <a:r>
              <a:rPr lang="zh-CN" altLang="en-US" dirty="0"/>
              <a:t>  </a:t>
            </a:r>
            <a:r>
              <a:rPr lang="en-US" altLang="zh-CN" dirty="0"/>
              <a:t>Level 1</a:t>
            </a:r>
            <a:endParaRPr lang="zh-CN" altLang="en-US" dirty="0"/>
          </a:p>
          <a:p>
            <a:pPr lvl="1"/>
            <a:r>
              <a:rPr lang="en-US" altLang="zh-CN" dirty="0"/>
              <a:t>Level 2</a:t>
            </a:r>
            <a:endParaRPr lang="zh-CN" altLang="en-US" dirty="0"/>
          </a:p>
          <a:p>
            <a:pPr lvl="2"/>
            <a:r>
              <a:rPr lang="en-US" altLang="zh-CN" dirty="0"/>
              <a:t>Level 3</a:t>
            </a:r>
            <a:endParaRPr lang="zh-CN" altLang="en-US" dirty="0"/>
          </a:p>
          <a:p>
            <a:pPr lvl="3"/>
            <a:r>
              <a:rPr lang="en-US" altLang="zh-CN" dirty="0"/>
              <a:t>Level 4</a:t>
            </a:r>
            <a:endParaRPr lang="zh-CN" altLang="en-US" dirty="0"/>
          </a:p>
          <a:p>
            <a:pPr lvl="4"/>
            <a:r>
              <a:rPr lang="en-US" altLang="zh-CN" dirty="0"/>
              <a:t>Level 5</a:t>
            </a:r>
            <a:endParaRPr lang="zh-CN" altLang="en-US" dirty="0"/>
          </a:p>
        </p:txBody>
      </p:sp>
      <p:sp>
        <p:nvSpPr>
          <p:cNvPr id="4" name="日期占位符 3"/>
          <p:cNvSpPr>
            <a:spLocks noGrp="1"/>
          </p:cNvSpPr>
          <p:nvPr>
            <p:ph type="dt" sz="half" idx="10"/>
          </p:nvPr>
        </p:nvSpPr>
        <p:spPr/>
        <p:txBody>
          <a:bodyPr/>
          <a:lstStyle/>
          <a:p>
            <a:fld id="{0F2178C6-D221-2840-95D0-0F816CD4F598}" type="datetime4">
              <a:rPr lang="en-US" altLang="zh-CN" smtClean="0"/>
              <a:t>August 9, 2020</a:t>
            </a:fld>
            <a:endParaRPr lang="zh-CN" altLang="en-US"/>
          </a:p>
        </p:txBody>
      </p:sp>
      <p:sp>
        <p:nvSpPr>
          <p:cNvPr id="5" name="页脚占位符 4"/>
          <p:cNvSpPr>
            <a:spLocks noGrp="1"/>
          </p:cNvSpPr>
          <p:nvPr>
            <p:ph type="ftr" sz="quarter" idx="11"/>
          </p:nvPr>
        </p:nvSpPr>
        <p:spPr>
          <a:xfrm>
            <a:off x="2204357" y="6356351"/>
            <a:ext cx="4712426" cy="365125"/>
          </a:xfrm>
          <a:prstGeom prst="rect">
            <a:avLst/>
          </a:prstGeom>
        </p:spPr>
        <p:txBody>
          <a:bodyPr/>
          <a:lstStyle/>
          <a:p>
            <a:r>
              <a:rPr lang="sv-SE" altLang="zh-CN"/>
              <a:t>iDEC @ VLDB2020</a:t>
            </a:r>
            <a:endParaRPr lang="zh-CN" altLang="en-US" dirty="0"/>
          </a:p>
        </p:txBody>
      </p:sp>
      <p:sp>
        <p:nvSpPr>
          <p:cNvPr id="6" name="灯片编号占位符 5"/>
          <p:cNvSpPr>
            <a:spLocks noGrp="1"/>
          </p:cNvSpPr>
          <p:nvPr>
            <p:ph type="sldNum" sz="quarter" idx="12"/>
          </p:nvPr>
        </p:nvSpPr>
        <p:spPr/>
        <p:txBody>
          <a:bodyPr/>
          <a:lstStyle>
            <a:lvl1pPr>
              <a:defRPr/>
            </a:lvl1pPr>
          </a:lstStyle>
          <a:p>
            <a:fld id="{49BF2F59-D1D2-4BCF-82DA-B1F2608D3135}" type="slidenum">
              <a:rPr lang="zh-CN" altLang="en-US" smtClean="0"/>
              <a:pPr/>
              <a:t>‹#›</a:t>
            </a:fld>
            <a:r>
              <a:rPr lang="en-US" altLang="zh-CN" dirty="0"/>
              <a:t>/16</a:t>
            </a:r>
            <a:endParaRPr lang="zh-CN" altLang="en-US" dirty="0"/>
          </a:p>
        </p:txBody>
      </p:sp>
      <p:cxnSp>
        <p:nvCxnSpPr>
          <p:cNvPr id="8" name="直接连接符 7"/>
          <p:cNvCxnSpPr>
            <a:cxnSpLocks/>
          </p:cNvCxnSpPr>
          <p:nvPr userDrawn="1"/>
        </p:nvCxnSpPr>
        <p:spPr>
          <a:xfrm>
            <a:off x="548641" y="6255341"/>
            <a:ext cx="8282622" cy="0"/>
          </a:xfrm>
          <a:prstGeom prst="line">
            <a:avLst/>
          </a:prstGeom>
          <a:ln w="28575">
            <a:solidFill>
              <a:schemeClr val="tx1"/>
            </a:solidFill>
            <a:prstDash val="dash"/>
            <a:headEnd type="oval" w="med" len="med"/>
            <a:tailEnd type="oval" w="med" len="med"/>
          </a:ln>
          <a:effectLst>
            <a:glow>
              <a:schemeClr val="accent1">
                <a:alpha val="40000"/>
              </a:schemeClr>
            </a:glow>
            <a:outerShdw blurRad="457200" dist="50800" dir="5400000" algn="ctr" rotWithShape="0">
              <a:srgbClr val="000000">
                <a:alpha val="43137"/>
              </a:srgbClr>
            </a:outerShdw>
            <a:reflection endPos="0" dist="50800" dir="5400000" sy="-100000" algn="bl" rotWithShape="0"/>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94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3888" y="1709739"/>
            <a:ext cx="7886700" cy="2852737"/>
          </a:xfrm>
        </p:spPr>
        <p:txBody>
          <a:bodyPr anchor="b"/>
          <a:lstStyle>
            <a:lvl1pPr>
              <a:defRPr sz="3200"/>
            </a:lvl1pPr>
          </a:lstStyle>
          <a:p>
            <a:r>
              <a:rPr lang="en-US" altLang="zh-CN" dirty="0"/>
              <a:t>Title</a:t>
            </a:r>
            <a:endParaRPr lang="zh-CN" altLang="en-US" dirty="0"/>
          </a:p>
        </p:txBody>
      </p:sp>
      <p:sp>
        <p:nvSpPr>
          <p:cNvPr id="3" name="文本占位符 2"/>
          <p:cNvSpPr>
            <a:spLocks noGrp="1"/>
          </p:cNvSpPr>
          <p:nvPr>
            <p:ph type="body" idx="1" hasCustomPrompt="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dirty="0"/>
              <a:t>Text style</a:t>
            </a:r>
            <a:endParaRPr lang="zh-CN" altLang="en-US" dirty="0"/>
          </a:p>
        </p:txBody>
      </p:sp>
      <p:sp>
        <p:nvSpPr>
          <p:cNvPr id="4" name="日期占位符 3"/>
          <p:cNvSpPr>
            <a:spLocks noGrp="1"/>
          </p:cNvSpPr>
          <p:nvPr>
            <p:ph type="dt" sz="half" idx="10"/>
          </p:nvPr>
        </p:nvSpPr>
        <p:spPr/>
        <p:txBody>
          <a:bodyPr/>
          <a:lstStyle/>
          <a:p>
            <a:fld id="{51CDA6BF-9D16-CF42-B75E-541BEAD6DB60}" type="datetime4">
              <a:rPr lang="en-US" altLang="zh-CN" smtClean="0"/>
              <a:t>August 9, 2020</a:t>
            </a:fld>
            <a:endParaRPr lang="zh-CN" altLang="en-US"/>
          </a:p>
        </p:txBody>
      </p:sp>
      <p:sp>
        <p:nvSpPr>
          <p:cNvPr id="5" name="页脚占位符 4"/>
          <p:cNvSpPr>
            <a:spLocks noGrp="1"/>
          </p:cNvSpPr>
          <p:nvPr>
            <p:ph type="ftr" sz="quarter" idx="11"/>
          </p:nvPr>
        </p:nvSpPr>
        <p:spPr>
          <a:xfrm>
            <a:off x="2204357" y="6356351"/>
            <a:ext cx="4712426" cy="365125"/>
          </a:xfrm>
          <a:prstGeom prst="rect">
            <a:avLst/>
          </a:prstGeom>
        </p:spPr>
        <p:txBody>
          <a:bodyPr/>
          <a:lstStyle/>
          <a:p>
            <a:r>
              <a:rPr lang="sv-SE" altLang="zh-CN"/>
              <a:t>iDEC @ VLDB2020</a:t>
            </a:r>
            <a:endParaRPr lang="zh-CN" altLang="en-US"/>
          </a:p>
        </p:txBody>
      </p:sp>
      <p:sp>
        <p:nvSpPr>
          <p:cNvPr id="6" name="灯片编号占位符 5"/>
          <p:cNvSpPr>
            <a:spLocks noGrp="1"/>
          </p:cNvSpPr>
          <p:nvPr>
            <p:ph type="sldNum" sz="quarter" idx="12"/>
          </p:nvPr>
        </p:nvSpPr>
        <p:spPr/>
        <p:txBody>
          <a:bodyPr/>
          <a:lstStyle/>
          <a:p>
            <a:fld id="{25711CE1-5A3A-4555-AFFF-2018F0E14892}" type="slidenum">
              <a:rPr lang="zh-CN" altLang="en-US" smtClean="0"/>
              <a:pPr/>
              <a:t>‹#›</a:t>
            </a:fld>
            <a:r>
              <a:rPr lang="en-US" altLang="zh-CN" dirty="0"/>
              <a:t>/16</a:t>
            </a:r>
            <a:endParaRPr lang="zh-CN" altLang="en-US" dirty="0"/>
          </a:p>
        </p:txBody>
      </p:sp>
      <p:cxnSp>
        <p:nvCxnSpPr>
          <p:cNvPr id="8" name="直接连接符 7"/>
          <p:cNvCxnSpPr>
            <a:cxnSpLocks/>
          </p:cNvCxnSpPr>
          <p:nvPr userDrawn="1"/>
        </p:nvCxnSpPr>
        <p:spPr>
          <a:xfrm>
            <a:off x="548641" y="6255341"/>
            <a:ext cx="8282622" cy="0"/>
          </a:xfrm>
          <a:prstGeom prst="line">
            <a:avLst/>
          </a:prstGeom>
          <a:ln w="28575">
            <a:solidFill>
              <a:schemeClr val="tx1"/>
            </a:solidFill>
            <a:prstDash val="dash"/>
            <a:headEnd type="diamond" w="med" len="med"/>
            <a:tailEnd type="diamond" w="med" len="med"/>
          </a:ln>
          <a:effectLst>
            <a:glow>
              <a:schemeClr val="accent1">
                <a:alpha val="40000"/>
              </a:schemeClr>
            </a:glow>
            <a:outerShdw blurRad="457200" dist="50800" dir="5400000" algn="ctr" rotWithShape="0">
              <a:srgbClr val="000000">
                <a:alpha val="43137"/>
              </a:srgbClr>
            </a:outerShdw>
            <a:reflection endPos="0" dist="50800" dir="5400000" sy="-100000" algn="bl" rotWithShape="0"/>
            <a:softEdge rad="0"/>
          </a:effectLst>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251478" y="1270364"/>
            <a:ext cx="8579785" cy="360363"/>
            <a:chOff x="251478" y="1270364"/>
            <a:chExt cx="8579785" cy="360363"/>
          </a:xfrm>
        </p:grpSpPr>
        <p:sp>
          <p:nvSpPr>
            <p:cNvPr id="10" name="直接连接符 9"/>
            <p:cNvSpPr>
              <a:spLocks noChangeShapeType="1"/>
            </p:cNvSpPr>
            <p:nvPr userDrawn="1"/>
          </p:nvSpPr>
          <p:spPr bwMode="auto">
            <a:xfrm>
              <a:off x="628650" y="1450546"/>
              <a:ext cx="8202613" cy="1587"/>
            </a:xfrm>
            <a:prstGeom prst="line">
              <a:avLst/>
            </a:prstGeom>
            <a:noFill/>
            <a:ln w="38100" cap="sq"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type="none"/>
            </a:ln>
            <a:extLst>
              <a:ext uri="{909E8E84-426E-40DD-AFC4-6F175D3DCCD1}">
                <a14:hiddenFill xmlns:a14="http://schemas.microsoft.com/office/drawing/2010/main">
                  <a:noFill/>
                </a14:hiddenFill>
              </a:ext>
            </a:extLst>
          </p:spPr>
          <p:txBody>
            <a:bodyPr/>
            <a:lstStyle/>
            <a:p>
              <a:endParaRPr lang="zh-CN" altLang="en-US"/>
            </a:p>
          </p:txBody>
        </p:sp>
        <p:sp>
          <p:nvSpPr>
            <p:cNvPr id="11" name="椭圆 10"/>
            <p:cNvSpPr>
              <a:spLocks noChangeArrowheads="1"/>
            </p:cNvSpPr>
            <p:nvPr userDrawn="1"/>
          </p:nvSpPr>
          <p:spPr bwMode="auto">
            <a:xfrm>
              <a:off x="251478" y="1270364"/>
              <a:ext cx="360363" cy="360363"/>
            </a:xfrm>
            <a:prstGeom prst="ellipse">
              <a:avLst/>
            </a:prstGeom>
            <a:solidFill>
              <a:schemeClr val="bg1"/>
            </a:solidFill>
            <a:ln w="38100" cap="flat"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a:ln>
          </p:spPr>
          <p:txBody>
            <a:bodyPr anchor="ctr"/>
            <a:lstStyle/>
            <a:p>
              <a:pPr algn="ct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3465830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atin typeface="+mj-lt"/>
              </a:defRPr>
            </a:lvl1pPr>
          </a:lstStyle>
          <a:p>
            <a:r>
              <a:rPr lang="en-US" altLang="zh-CN" dirty="0"/>
              <a:t>Only Title</a:t>
            </a:r>
            <a:endParaRPr lang="zh-CN" altLang="en-US" dirty="0"/>
          </a:p>
        </p:txBody>
      </p:sp>
      <p:sp>
        <p:nvSpPr>
          <p:cNvPr id="3" name="日期占位符 2"/>
          <p:cNvSpPr>
            <a:spLocks noGrp="1"/>
          </p:cNvSpPr>
          <p:nvPr>
            <p:ph type="dt" sz="half" idx="10"/>
          </p:nvPr>
        </p:nvSpPr>
        <p:spPr/>
        <p:txBody>
          <a:bodyPr/>
          <a:lstStyle/>
          <a:p>
            <a:fld id="{71223A95-B701-9B43-A6B9-2A14281ACEE8}" type="datetime4">
              <a:rPr lang="en-US" altLang="zh-CN" smtClean="0"/>
              <a:t>August 9, 2020</a:t>
            </a:fld>
            <a:endParaRPr lang="zh-CN" altLang="en-US"/>
          </a:p>
        </p:txBody>
      </p:sp>
      <p:sp>
        <p:nvSpPr>
          <p:cNvPr id="4" name="页脚占位符 3"/>
          <p:cNvSpPr>
            <a:spLocks noGrp="1"/>
          </p:cNvSpPr>
          <p:nvPr>
            <p:ph type="ftr" sz="quarter" idx="11"/>
          </p:nvPr>
        </p:nvSpPr>
        <p:spPr>
          <a:xfrm>
            <a:off x="2204357" y="6356351"/>
            <a:ext cx="4712426" cy="365125"/>
          </a:xfrm>
          <a:prstGeom prst="rect">
            <a:avLst/>
          </a:prstGeom>
        </p:spPr>
        <p:txBody>
          <a:bodyPr/>
          <a:lstStyle/>
          <a:p>
            <a:r>
              <a:rPr lang="sv-SE" altLang="zh-CN"/>
              <a:t>iDEC @ VLDB2020</a:t>
            </a:r>
            <a:endParaRPr lang="zh-CN" altLang="en-US"/>
          </a:p>
        </p:txBody>
      </p:sp>
      <p:sp>
        <p:nvSpPr>
          <p:cNvPr id="5" name="灯片编号占位符 4"/>
          <p:cNvSpPr>
            <a:spLocks noGrp="1"/>
          </p:cNvSpPr>
          <p:nvPr>
            <p:ph type="sldNum" sz="quarter" idx="12"/>
          </p:nvPr>
        </p:nvSpPr>
        <p:spPr/>
        <p:txBody>
          <a:bodyPr/>
          <a:lstStyle/>
          <a:p>
            <a:fld id="{25711CE1-5A3A-4555-AFFF-2018F0E14892}" type="slidenum">
              <a:rPr lang="zh-CN" altLang="en-US" smtClean="0"/>
              <a:pPr/>
              <a:t>‹#›</a:t>
            </a:fld>
            <a:r>
              <a:rPr lang="en-US" altLang="zh-CN" dirty="0"/>
              <a:t>/16</a:t>
            </a:r>
            <a:endParaRPr lang="zh-CN" altLang="en-US" dirty="0"/>
          </a:p>
        </p:txBody>
      </p:sp>
      <p:cxnSp>
        <p:nvCxnSpPr>
          <p:cNvPr id="6" name="直接连接符 5"/>
          <p:cNvCxnSpPr>
            <a:cxnSpLocks/>
          </p:cNvCxnSpPr>
          <p:nvPr userDrawn="1"/>
        </p:nvCxnSpPr>
        <p:spPr>
          <a:xfrm>
            <a:off x="548641" y="6255341"/>
            <a:ext cx="8296101" cy="0"/>
          </a:xfrm>
          <a:prstGeom prst="line">
            <a:avLst/>
          </a:prstGeom>
          <a:ln w="28575">
            <a:solidFill>
              <a:schemeClr val="tx1"/>
            </a:solidFill>
            <a:prstDash val="dash"/>
            <a:headEnd type="diamond" w="med" len="med"/>
            <a:tailEnd type="diamond" w="med" len="med"/>
          </a:ln>
          <a:effectLst>
            <a:glow>
              <a:schemeClr val="accent1">
                <a:alpha val="40000"/>
              </a:schemeClr>
            </a:glow>
            <a:outerShdw blurRad="457200" dist="50800" dir="5400000" algn="ctr" rotWithShape="0">
              <a:srgbClr val="000000">
                <a:alpha val="43137"/>
              </a:srgbClr>
            </a:outerShdw>
            <a:reflection endPos="0" dist="50800" dir="5400000" sy="-100000" algn="bl" rotWithShape="0"/>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6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a:extLst>
              <a:ext uri="{FF2B5EF4-FFF2-40B4-BE49-F238E27FC236}">
                <a16:creationId xmlns:a16="http://schemas.microsoft.com/office/drawing/2014/main" id="{521CE28B-C97A-449E-9562-D2F5431E657C}"/>
              </a:ext>
            </a:extLst>
          </p:cNvPr>
          <p:cNvSpPr>
            <a:spLocks noGrp="1"/>
          </p:cNvSpPr>
          <p:nvPr>
            <p:ph type="dt" sz="half" idx="10"/>
          </p:nvPr>
        </p:nvSpPr>
        <p:spPr>
          <a:xfrm>
            <a:off x="628650" y="6356351"/>
            <a:ext cx="2057400" cy="365125"/>
          </a:xfrm>
        </p:spPr>
        <p:txBody>
          <a:bodyPr/>
          <a:lstStyle/>
          <a:p>
            <a:fld id="{7E4A47D0-9A62-304D-9CC7-D80B06889619}" type="datetime4">
              <a:rPr lang="en-US" altLang="zh-CN" smtClean="0"/>
              <a:t>August 9, 2020</a:t>
            </a:fld>
            <a:endParaRPr lang="zh-CN" altLang="en-US"/>
          </a:p>
        </p:txBody>
      </p:sp>
      <p:sp>
        <p:nvSpPr>
          <p:cNvPr id="3" name="页脚占位符 3">
            <a:extLst>
              <a:ext uri="{FF2B5EF4-FFF2-40B4-BE49-F238E27FC236}">
                <a16:creationId xmlns:a16="http://schemas.microsoft.com/office/drawing/2014/main" id="{89F413E7-02C3-4A8F-A022-9D2FD9796A11}"/>
              </a:ext>
            </a:extLst>
          </p:cNvPr>
          <p:cNvSpPr>
            <a:spLocks noGrp="1"/>
          </p:cNvSpPr>
          <p:nvPr>
            <p:ph type="ftr" sz="quarter" idx="11"/>
          </p:nvPr>
        </p:nvSpPr>
        <p:spPr>
          <a:xfrm>
            <a:off x="2204357" y="6356351"/>
            <a:ext cx="4712426" cy="365125"/>
          </a:xfrm>
          <a:prstGeom prst="rect">
            <a:avLst/>
          </a:prstGeom>
        </p:spPr>
        <p:txBody>
          <a:bodyPr/>
          <a:lstStyle/>
          <a:p>
            <a:r>
              <a:rPr lang="sv-SE" altLang="zh-CN"/>
              <a:t>iDEC @ VLDB2020</a:t>
            </a:r>
            <a:endParaRPr lang="zh-CN" altLang="en-US"/>
          </a:p>
        </p:txBody>
      </p:sp>
      <p:sp>
        <p:nvSpPr>
          <p:cNvPr id="4" name="灯片编号占位符 4">
            <a:extLst>
              <a:ext uri="{FF2B5EF4-FFF2-40B4-BE49-F238E27FC236}">
                <a16:creationId xmlns:a16="http://schemas.microsoft.com/office/drawing/2014/main" id="{B37F7023-3714-440E-9F86-E24F6B3F3B60}"/>
              </a:ext>
            </a:extLst>
          </p:cNvPr>
          <p:cNvSpPr>
            <a:spLocks noGrp="1"/>
          </p:cNvSpPr>
          <p:nvPr>
            <p:ph type="sldNum" sz="quarter" idx="12"/>
          </p:nvPr>
        </p:nvSpPr>
        <p:spPr>
          <a:xfrm>
            <a:off x="6457950" y="6356351"/>
            <a:ext cx="2057400" cy="365125"/>
          </a:xfrm>
        </p:spPr>
        <p:txBody>
          <a:bodyPr/>
          <a:lstStyle/>
          <a:p>
            <a:fld id="{25711CE1-5A3A-4555-AFFF-2018F0E14892}" type="slidenum">
              <a:rPr lang="zh-CN" altLang="en-US" smtClean="0"/>
              <a:pPr/>
              <a:t>‹#›</a:t>
            </a:fld>
            <a:r>
              <a:rPr lang="en-US" altLang="zh-CN" dirty="0"/>
              <a:t>/16</a:t>
            </a:r>
            <a:endParaRPr lang="zh-CN" altLang="en-US" dirty="0"/>
          </a:p>
        </p:txBody>
      </p:sp>
      <p:cxnSp>
        <p:nvCxnSpPr>
          <p:cNvPr id="5" name="直接连接符 5">
            <a:extLst>
              <a:ext uri="{FF2B5EF4-FFF2-40B4-BE49-F238E27FC236}">
                <a16:creationId xmlns:a16="http://schemas.microsoft.com/office/drawing/2014/main" id="{CEF32661-F3AE-4B51-B623-3F6153E16BF8}"/>
              </a:ext>
            </a:extLst>
          </p:cNvPr>
          <p:cNvCxnSpPr>
            <a:cxnSpLocks/>
          </p:cNvCxnSpPr>
          <p:nvPr userDrawn="1"/>
        </p:nvCxnSpPr>
        <p:spPr>
          <a:xfrm>
            <a:off x="548641" y="6255341"/>
            <a:ext cx="8279475" cy="0"/>
          </a:xfrm>
          <a:prstGeom prst="line">
            <a:avLst/>
          </a:prstGeom>
          <a:ln w="28575">
            <a:solidFill>
              <a:schemeClr val="tx1"/>
            </a:solidFill>
            <a:prstDash val="dash"/>
            <a:headEnd type="diamond" w="med" len="med"/>
            <a:tailEnd type="diamond" w="med" len="med"/>
          </a:ln>
          <a:effectLst>
            <a:glow>
              <a:schemeClr val="accent1">
                <a:alpha val="40000"/>
              </a:schemeClr>
            </a:glow>
            <a:outerShdw blurRad="457200" dist="50800" dir="5400000" algn="ctr" rotWithShape="0">
              <a:srgbClr val="000000">
                <a:alpha val="43137"/>
              </a:srgbClr>
            </a:outerShdw>
            <a:reflection endPos="0" dist="50800" dir="5400000" sy="-100000" algn="bl" rotWithShape="0"/>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783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p>
            <a:r>
              <a:rPr lang="en-US" altLang="zh-CN" dirty="0"/>
              <a:t>Title</a:t>
            </a:r>
            <a:endParaRPr lang="zh-CN" altLang="en-US" dirty="0"/>
          </a:p>
        </p:txBody>
      </p:sp>
      <p:sp>
        <p:nvSpPr>
          <p:cNvPr id="3" name="文本占位符 2"/>
          <p:cNvSpPr>
            <a:spLocks noGrp="1"/>
          </p:cNvSpPr>
          <p:nvPr>
            <p:ph type="body" idx="1"/>
          </p:nvPr>
        </p:nvSpPr>
        <p:spPr>
          <a:xfrm>
            <a:off x="628650" y="1825625"/>
            <a:ext cx="7886700" cy="4351338"/>
          </a:xfrm>
          <a:prstGeom prst="rect">
            <a:avLst/>
          </a:prstGeom>
          <a:noFill/>
        </p:spPr>
        <p:txBody>
          <a:bodyPr vert="horz" lIns="91440" tIns="45720" rIns="91440" bIns="45720" rtlCol="0">
            <a:normAutofit/>
          </a:bodyPr>
          <a:lstStyle/>
          <a:p>
            <a:pPr lvl="0"/>
            <a:r>
              <a:rPr lang="zh-CN" altLang="en-US" dirty="0"/>
              <a:t>  </a:t>
            </a:r>
            <a:r>
              <a:rPr lang="en-US" altLang="zh-CN" dirty="0"/>
              <a:t>Level 1</a:t>
            </a:r>
            <a:endParaRPr lang="zh-CN" altLang="en-US" dirty="0"/>
          </a:p>
          <a:p>
            <a:pPr lvl="1"/>
            <a:r>
              <a:rPr lang="en-US" altLang="zh-CN" dirty="0"/>
              <a:t>Level 2</a:t>
            </a:r>
            <a:endParaRPr lang="zh-CN" altLang="en-US" dirty="0"/>
          </a:p>
          <a:p>
            <a:pPr lvl="2"/>
            <a:r>
              <a:rPr lang="en-US" altLang="zh-CN" dirty="0"/>
              <a:t>Level 3</a:t>
            </a:r>
            <a:endParaRPr lang="zh-CN" altLang="en-US" dirty="0"/>
          </a:p>
          <a:p>
            <a:pPr lvl="3"/>
            <a:r>
              <a:rPr lang="en-US" altLang="zh-CN" dirty="0"/>
              <a:t>Level 4</a:t>
            </a:r>
            <a:endParaRPr lang="zh-CN" altLang="en-US" dirty="0"/>
          </a:p>
          <a:p>
            <a:pPr lvl="4"/>
            <a:r>
              <a:rPr lang="en-US" altLang="zh-CN" dirty="0"/>
              <a:t>Level 5</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350" b="0">
                <a:solidFill>
                  <a:schemeClr val="tx1"/>
                </a:solidFill>
              </a:defRPr>
            </a:lvl1pPr>
          </a:lstStyle>
          <a:p>
            <a:fld id="{462756B9-6ADA-A440-BDA4-4CFF2350BD82}" type="datetime4">
              <a:rPr lang="en-US" altLang="zh-CN" smtClean="0"/>
              <a:t>August 9, 2020</a:t>
            </a:fld>
            <a:endParaRPr lang="zh-CN" altLang="en-US" dirty="0"/>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350" b="0">
                <a:solidFill>
                  <a:schemeClr val="tx1"/>
                </a:solidFill>
              </a:defRPr>
            </a:lvl1pPr>
          </a:lstStyle>
          <a:p>
            <a:fld id="{9EC8CF4D-7D58-4A74-BDD2-0615DC050D49}" type="slidenum">
              <a:rPr lang="zh-CN" altLang="en-US" smtClean="0"/>
              <a:pPr/>
              <a:t>‹#›</a:t>
            </a:fld>
            <a:r>
              <a:rPr lang="en-US" altLang="zh-CN" dirty="0"/>
              <a:t>/16</a:t>
            </a:r>
            <a:endParaRPr lang="zh-CN" altLang="en-US" dirty="0"/>
          </a:p>
        </p:txBody>
      </p:sp>
      <p:pic>
        <p:nvPicPr>
          <p:cNvPr id="8" name="图片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615097" y="69432"/>
            <a:ext cx="1366603" cy="1343951"/>
          </a:xfrm>
          <a:prstGeom prst="rect">
            <a:avLst/>
          </a:prstGeom>
        </p:spPr>
      </p:pic>
      <p:grpSp>
        <p:nvGrpSpPr>
          <p:cNvPr id="9" name="组合 6"/>
          <p:cNvGrpSpPr/>
          <p:nvPr userDrawn="1"/>
        </p:nvGrpSpPr>
        <p:grpSpPr>
          <a:xfrm>
            <a:off x="251478" y="1270364"/>
            <a:ext cx="8579785" cy="360363"/>
            <a:chOff x="251478" y="1270364"/>
            <a:chExt cx="8579785" cy="360363"/>
          </a:xfrm>
        </p:grpSpPr>
        <p:sp>
          <p:nvSpPr>
            <p:cNvPr id="10" name="直接连接符 7"/>
            <p:cNvSpPr>
              <a:spLocks noChangeShapeType="1"/>
            </p:cNvSpPr>
            <p:nvPr userDrawn="1"/>
          </p:nvSpPr>
          <p:spPr bwMode="auto">
            <a:xfrm>
              <a:off x="628650" y="1450546"/>
              <a:ext cx="8202613" cy="1587"/>
            </a:xfrm>
            <a:prstGeom prst="line">
              <a:avLst/>
            </a:prstGeom>
            <a:noFill/>
            <a:ln w="38100" cap="sq"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type="none"/>
            </a:ln>
            <a:extLst>
              <a:ext uri="{909E8E84-426E-40DD-AFC4-6F175D3DCCD1}">
                <a14:hiddenFill xmlns:a14="http://schemas.microsoft.com/office/drawing/2010/main">
                  <a:noFill/>
                </a14:hiddenFill>
              </a:ext>
            </a:extLst>
          </p:spPr>
          <p:txBody>
            <a:bodyPr/>
            <a:lstStyle/>
            <a:p>
              <a:endParaRPr lang="zh-CN" altLang="en-US"/>
            </a:p>
          </p:txBody>
        </p:sp>
        <p:sp>
          <p:nvSpPr>
            <p:cNvPr id="11" name="椭圆 8"/>
            <p:cNvSpPr>
              <a:spLocks noChangeArrowheads="1"/>
            </p:cNvSpPr>
            <p:nvPr userDrawn="1"/>
          </p:nvSpPr>
          <p:spPr bwMode="auto">
            <a:xfrm>
              <a:off x="251478" y="1270364"/>
              <a:ext cx="360363" cy="360363"/>
            </a:xfrm>
            <a:prstGeom prst="ellipse">
              <a:avLst/>
            </a:prstGeom>
            <a:solidFill>
              <a:schemeClr val="bg1"/>
            </a:solidFill>
            <a:ln w="38100" cap="flat"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a:ln>
          </p:spPr>
          <p:txBody>
            <a:bodyPr anchor="ctr"/>
            <a:lstStyle/>
            <a:p>
              <a:pPr algn="ct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7" name="Footer Placeholder 6">
            <a:extLst>
              <a:ext uri="{FF2B5EF4-FFF2-40B4-BE49-F238E27FC236}">
                <a16:creationId xmlns:a16="http://schemas.microsoft.com/office/drawing/2014/main" id="{EAA01989-84EB-42AC-BB07-C5A07F0C7D2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solidFill>
              </a:defRPr>
            </a:lvl1pPr>
          </a:lstStyle>
          <a:p>
            <a:r>
              <a:rPr lang="en-US" altLang="zh-CN" dirty="0"/>
              <a:t>iDEC @ VLDB2020</a:t>
            </a:r>
            <a:endParaRPr lang="zh-CN" altLang="en-US" dirty="0"/>
          </a:p>
        </p:txBody>
      </p:sp>
    </p:spTree>
    <p:extLst>
      <p:ext uri="{BB962C8B-B14F-4D97-AF65-F5344CB8AC3E}">
        <p14:creationId xmlns:p14="http://schemas.microsoft.com/office/powerpoint/2010/main" val="553156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685800" rtl="0" eaLnBrk="1" latinLnBrk="0" hangingPunct="1">
        <a:lnSpc>
          <a:spcPct val="90000"/>
        </a:lnSpc>
        <a:spcBef>
          <a:spcPct val="0"/>
        </a:spcBef>
        <a:buNone/>
        <a:defRPr sz="3300" kern="1200" baseline="0">
          <a:solidFill>
            <a:schemeClr val="tx1"/>
          </a:solidFill>
          <a:latin typeface="+mj-lt"/>
          <a:ea typeface="楷体" panose="02010609060101010101" pitchFamily="49" charset="-122"/>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baseline="0">
          <a:solidFill>
            <a:schemeClr val="tx1"/>
          </a:solidFill>
          <a:latin typeface="Arial" panose="020B0604020202020204" pitchFamily="34" charset="0"/>
          <a:ea typeface="+mn-ea"/>
          <a:cs typeface="+mn-cs"/>
        </a:defRPr>
      </a:lvl1pPr>
      <a:lvl2pPr marL="685800" indent="-342900" algn="l" defTabSz="685800" rtl="0" eaLnBrk="1" latinLnBrk="0" hangingPunct="1">
        <a:lnSpc>
          <a:spcPct val="90000"/>
        </a:lnSpc>
        <a:spcBef>
          <a:spcPts val="375"/>
        </a:spcBef>
        <a:buSzPct val="80000"/>
        <a:buFont typeface="Arial" panose="020B0604020202020204" pitchFamily="34" charset="0"/>
        <a:buChar char="○"/>
        <a:defRPr sz="2400" kern="1200" baseline="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l"/>
        <a:defRPr sz="1800" kern="1200" baseline="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400" kern="1200" baseline="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Wingdings" panose="05000000000000000000" pitchFamily="2" charset="2"/>
        <a:buChar char="l"/>
        <a:defRPr sz="1100" kern="1200" baseline="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0.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90.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CE451-0B44-5546-AF4E-ABEA4BC1884F}"/>
              </a:ext>
            </a:extLst>
          </p:cNvPr>
          <p:cNvSpPr>
            <a:spLocks noGrp="1"/>
          </p:cNvSpPr>
          <p:nvPr>
            <p:ph type="ctrTitle"/>
          </p:nvPr>
        </p:nvSpPr>
        <p:spPr>
          <a:xfrm>
            <a:off x="484909" y="1722925"/>
            <a:ext cx="8409709" cy="1666141"/>
          </a:xfrm>
        </p:spPr>
        <p:txBody>
          <a:bodyPr>
            <a:normAutofit/>
          </a:bodyPr>
          <a:lstStyle/>
          <a:p>
            <a:r>
              <a:rPr lang="en-US" dirty="0"/>
              <a:t>iDEC: Indexable Distance Estimating Codes for Approximate Nearest Neighbor Search</a:t>
            </a:r>
          </a:p>
        </p:txBody>
      </p:sp>
      <p:sp>
        <p:nvSpPr>
          <p:cNvPr id="3" name="Subtitle 2">
            <a:extLst>
              <a:ext uri="{FF2B5EF4-FFF2-40B4-BE49-F238E27FC236}">
                <a16:creationId xmlns:a16="http://schemas.microsoft.com/office/drawing/2014/main" id="{0843B0F3-8CB2-4343-84DE-388C2A0B3D6C}"/>
              </a:ext>
            </a:extLst>
          </p:cNvPr>
          <p:cNvSpPr>
            <a:spLocks noGrp="1"/>
          </p:cNvSpPr>
          <p:nvPr>
            <p:ph type="subTitle" idx="1"/>
          </p:nvPr>
        </p:nvSpPr>
        <p:spPr>
          <a:xfrm>
            <a:off x="678873" y="3809862"/>
            <a:ext cx="7855527" cy="2286137"/>
          </a:xfrm>
        </p:spPr>
        <p:txBody>
          <a:bodyPr>
            <a:normAutofit/>
          </a:bodyPr>
          <a:lstStyle/>
          <a:p>
            <a:r>
              <a:rPr lang="en-US" sz="3000" b="1" dirty="0">
                <a:latin typeface="+mn-lt"/>
              </a:rPr>
              <a:t>Long Gong</a:t>
            </a:r>
            <a:r>
              <a:rPr lang="en-US" sz="3000" b="1" baseline="30000" dirty="0">
                <a:latin typeface="+mn-lt"/>
              </a:rPr>
              <a:t>1</a:t>
            </a:r>
            <a:endParaRPr lang="en-US" sz="3000" b="1" dirty="0">
              <a:latin typeface="+mn-lt"/>
            </a:endParaRPr>
          </a:p>
          <a:p>
            <a:r>
              <a:rPr lang="en-US" sz="2800" dirty="0" err="1">
                <a:latin typeface="+mn-lt"/>
              </a:rPr>
              <a:t>Huayi</a:t>
            </a:r>
            <a:r>
              <a:rPr lang="en-US" sz="2800" dirty="0">
                <a:latin typeface="+mn-lt"/>
              </a:rPr>
              <a:t> Wang</a:t>
            </a:r>
            <a:r>
              <a:rPr lang="en-US" sz="2800" baseline="30000" dirty="0">
                <a:latin typeface="+mn-lt"/>
              </a:rPr>
              <a:t>1</a:t>
            </a:r>
            <a:r>
              <a:rPr lang="en-US" sz="2800" dirty="0">
                <a:latin typeface="+mn-lt"/>
              </a:rPr>
              <a:t>, </a:t>
            </a:r>
            <a:r>
              <a:rPr lang="en-US" sz="2800" dirty="0" err="1">
                <a:latin typeface="+mn-lt"/>
              </a:rPr>
              <a:t>Mitsunori</a:t>
            </a:r>
            <a:r>
              <a:rPr lang="en-US" sz="2800" dirty="0">
                <a:latin typeface="+mn-lt"/>
              </a:rPr>
              <a:t> Ogihara</a:t>
            </a:r>
            <a:r>
              <a:rPr lang="en-US" sz="2800" baseline="30000" dirty="0">
                <a:latin typeface="+mn-lt"/>
              </a:rPr>
              <a:t>2</a:t>
            </a:r>
            <a:r>
              <a:rPr lang="en-US" sz="2800" dirty="0">
                <a:latin typeface="+mn-lt"/>
              </a:rPr>
              <a:t>, Jun Xu</a:t>
            </a:r>
            <a:r>
              <a:rPr lang="en-US" sz="2800" baseline="30000" dirty="0">
                <a:latin typeface="+mn-lt"/>
              </a:rPr>
              <a:t>1</a:t>
            </a:r>
          </a:p>
          <a:p>
            <a:endParaRPr lang="en-US" sz="2800" baseline="30000" dirty="0">
              <a:latin typeface="+mn-lt"/>
            </a:endParaRPr>
          </a:p>
          <a:p>
            <a:r>
              <a:rPr lang="en-US" sz="2800" baseline="30000" dirty="0">
                <a:latin typeface="+mn-lt"/>
              </a:rPr>
              <a:t>1</a:t>
            </a:r>
            <a:r>
              <a:rPr lang="en-US" sz="2800" dirty="0">
                <a:latin typeface="+mn-lt"/>
              </a:rPr>
              <a:t>Georgia Tech             </a:t>
            </a:r>
            <a:r>
              <a:rPr lang="en-US" sz="2800" baseline="30000" dirty="0">
                <a:latin typeface="+mn-lt"/>
              </a:rPr>
              <a:t>2</a:t>
            </a:r>
            <a:r>
              <a:rPr lang="en-US" sz="2800" dirty="0">
                <a:latin typeface="+mn-lt"/>
              </a:rPr>
              <a:t>University of Miami</a:t>
            </a:r>
          </a:p>
          <a:p>
            <a:endParaRPr lang="en-US" sz="2800" baseline="30000" dirty="0">
              <a:latin typeface="+mn-lt"/>
            </a:endParaRPr>
          </a:p>
        </p:txBody>
      </p:sp>
    </p:spTree>
    <p:extLst>
      <p:ext uri="{BB962C8B-B14F-4D97-AF65-F5344CB8AC3E}">
        <p14:creationId xmlns:p14="http://schemas.microsoft.com/office/powerpoint/2010/main" val="417665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01F44-E7CA-2645-9EE9-F108B15CA0B1}"/>
              </a:ext>
            </a:extLst>
          </p:cNvPr>
          <p:cNvSpPr>
            <a:spLocks noGrp="1"/>
          </p:cNvSpPr>
          <p:nvPr>
            <p:ph type="title"/>
          </p:nvPr>
        </p:nvSpPr>
        <p:spPr/>
        <p:txBody>
          <a:bodyPr/>
          <a:lstStyle/>
          <a:p>
            <a:r>
              <a:rPr lang="en-US" dirty="0"/>
              <a:t>ANN-H Evaluation: Index Size</a:t>
            </a:r>
          </a:p>
        </p:txBody>
      </p:sp>
      <p:sp>
        <p:nvSpPr>
          <p:cNvPr id="5" name="Footer Placeholder 4">
            <a:extLst>
              <a:ext uri="{FF2B5EF4-FFF2-40B4-BE49-F238E27FC236}">
                <a16:creationId xmlns:a16="http://schemas.microsoft.com/office/drawing/2014/main" id="{8C6A3AF0-32E8-884D-85BE-D908D7AFF3D9}"/>
              </a:ext>
            </a:extLst>
          </p:cNvPr>
          <p:cNvSpPr>
            <a:spLocks noGrp="1"/>
          </p:cNvSpPr>
          <p:nvPr>
            <p:ph type="ftr" sz="quarter" idx="11"/>
          </p:nvPr>
        </p:nvSpPr>
        <p:spPr/>
        <p:txBody>
          <a:bodyPr/>
          <a:lstStyle/>
          <a:p>
            <a:r>
              <a:rPr lang="sv-SE" altLang="zh-CN"/>
              <a:t>iDEC @ VLDB2020</a:t>
            </a:r>
            <a:endParaRPr lang="zh-CN" altLang="en-US" dirty="0"/>
          </a:p>
        </p:txBody>
      </p:sp>
      <p:graphicFrame>
        <p:nvGraphicFramePr>
          <p:cNvPr id="7" name="Table 6">
            <a:extLst>
              <a:ext uri="{FF2B5EF4-FFF2-40B4-BE49-F238E27FC236}">
                <a16:creationId xmlns:a16="http://schemas.microsoft.com/office/drawing/2014/main" id="{35B06C0D-4C32-C04E-A78A-932A7DD6FD90}"/>
              </a:ext>
            </a:extLst>
          </p:cNvPr>
          <p:cNvGraphicFramePr>
            <a:graphicFrameLocks noGrp="1"/>
          </p:cNvGraphicFramePr>
          <p:nvPr>
            <p:extLst>
              <p:ext uri="{D42A27DB-BD31-4B8C-83A1-F6EECF244321}">
                <p14:modId xmlns:p14="http://schemas.microsoft.com/office/powerpoint/2010/main" val="468400309"/>
              </p:ext>
            </p:extLst>
          </p:nvPr>
        </p:nvGraphicFramePr>
        <p:xfrm>
          <a:off x="2014607" y="1523622"/>
          <a:ext cx="5114786" cy="3627120"/>
        </p:xfrm>
        <a:graphic>
          <a:graphicData uri="http://schemas.openxmlformats.org/drawingml/2006/table">
            <a:tbl>
              <a:tblPr firstRow="1" bandRow="1">
                <a:tableStyleId>{7DF18680-E054-41AD-8BC1-D1AEF772440D}</a:tableStyleId>
              </a:tblPr>
              <a:tblGrid>
                <a:gridCol w="1353636">
                  <a:extLst>
                    <a:ext uri="{9D8B030D-6E8A-4147-A177-3AD203B41FA5}">
                      <a16:colId xmlns:a16="http://schemas.microsoft.com/office/drawing/2014/main" val="3796632707"/>
                    </a:ext>
                  </a:extLst>
                </a:gridCol>
                <a:gridCol w="2011680">
                  <a:extLst>
                    <a:ext uri="{9D8B030D-6E8A-4147-A177-3AD203B41FA5}">
                      <a16:colId xmlns:a16="http://schemas.microsoft.com/office/drawing/2014/main" val="4160901337"/>
                    </a:ext>
                  </a:extLst>
                </a:gridCol>
                <a:gridCol w="1749470">
                  <a:extLst>
                    <a:ext uri="{9D8B030D-6E8A-4147-A177-3AD203B41FA5}">
                      <a16:colId xmlns:a16="http://schemas.microsoft.com/office/drawing/2014/main" val="282155126"/>
                    </a:ext>
                  </a:extLst>
                </a:gridCol>
              </a:tblGrid>
              <a:tr h="416560">
                <a:tc>
                  <a:txBody>
                    <a:bodyPr/>
                    <a:lstStyle/>
                    <a:p>
                      <a:pPr algn="r"/>
                      <a:r>
                        <a:rPr lang="en-US" sz="2400" dirty="0">
                          <a:solidFill>
                            <a:schemeClr val="bg1"/>
                          </a:solidFill>
                        </a:rPr>
                        <a:t>dataset</a:t>
                      </a:r>
                    </a:p>
                  </a:txBody>
                  <a:tcPr/>
                </a:tc>
                <a:tc>
                  <a:txBody>
                    <a:bodyPr/>
                    <a:lstStyle/>
                    <a:p>
                      <a:pPr algn="r"/>
                      <a:r>
                        <a:rPr lang="en-US" sz="2400" dirty="0">
                          <a:solidFill>
                            <a:schemeClr val="bg1"/>
                          </a:solidFill>
                        </a:rPr>
                        <a:t>SRS</a:t>
                      </a:r>
                      <a:r>
                        <a:rPr lang="en-US" sz="2400" baseline="30000" dirty="0">
                          <a:solidFill>
                            <a:schemeClr val="bg1"/>
                          </a:solidFill>
                        </a:rPr>
                        <a:t>[sun14]</a:t>
                      </a:r>
                      <a:endParaRPr lang="en-US" sz="2400" dirty="0">
                        <a:solidFill>
                          <a:schemeClr val="bg1"/>
                        </a:solidFill>
                      </a:endParaRPr>
                    </a:p>
                  </a:txBody>
                  <a:tcPr/>
                </a:tc>
                <a:tc>
                  <a:txBody>
                    <a:bodyPr/>
                    <a:lstStyle/>
                    <a:p>
                      <a:pPr algn="r"/>
                      <a:r>
                        <a:rPr lang="en-US" sz="2400" dirty="0">
                          <a:solidFill>
                            <a:schemeClr val="bg1"/>
                          </a:solidFill>
                        </a:rPr>
                        <a:t>iDEC</a:t>
                      </a:r>
                    </a:p>
                  </a:txBody>
                  <a:tcPr/>
                </a:tc>
                <a:extLst>
                  <a:ext uri="{0D108BD9-81ED-4DB2-BD59-A6C34878D82A}">
                    <a16:rowId xmlns:a16="http://schemas.microsoft.com/office/drawing/2014/main" val="1428058909"/>
                  </a:ext>
                </a:extLst>
              </a:tr>
              <a:tr h="370840">
                <a:tc>
                  <a:txBody>
                    <a:bodyPr/>
                    <a:lstStyle/>
                    <a:p>
                      <a:pPr algn="r"/>
                      <a:r>
                        <a:rPr lang="en-US" sz="2000" dirty="0"/>
                        <a:t>Audio</a:t>
                      </a:r>
                    </a:p>
                  </a:txBody>
                  <a:tcPr/>
                </a:tc>
                <a:tc>
                  <a:txBody>
                    <a:bodyPr/>
                    <a:lstStyle/>
                    <a:p>
                      <a:pPr algn="r"/>
                      <a:r>
                        <a:rPr lang="en-US" sz="2000" dirty="0"/>
                        <a:t>2.2 MB</a:t>
                      </a:r>
                    </a:p>
                  </a:txBody>
                  <a:tcPr/>
                </a:tc>
                <a:tc>
                  <a:txBody>
                    <a:bodyPr/>
                    <a:lstStyle/>
                    <a:p>
                      <a:pPr algn="r"/>
                      <a:r>
                        <a:rPr lang="en-US" sz="2000" b="1" dirty="0"/>
                        <a:t>1.6 MB</a:t>
                      </a:r>
                    </a:p>
                  </a:txBody>
                  <a:tcPr/>
                </a:tc>
                <a:extLst>
                  <a:ext uri="{0D108BD9-81ED-4DB2-BD59-A6C34878D82A}">
                    <a16:rowId xmlns:a16="http://schemas.microsoft.com/office/drawing/2014/main" val="2171646741"/>
                  </a:ext>
                </a:extLst>
              </a:tr>
              <a:tr h="370840">
                <a:tc>
                  <a:txBody>
                    <a:bodyPr/>
                    <a:lstStyle/>
                    <a:p>
                      <a:pPr algn="r"/>
                      <a:r>
                        <a:rPr lang="en-US" sz="2000" dirty="0" err="1"/>
                        <a:t>Mnist</a:t>
                      </a:r>
                      <a:endParaRPr lang="en-US" sz="2000" dirty="0"/>
                    </a:p>
                  </a:txBody>
                  <a:tcPr/>
                </a:tc>
                <a:tc>
                  <a:txBody>
                    <a:bodyPr/>
                    <a:lstStyle/>
                    <a:p>
                      <a:pPr algn="r"/>
                      <a:r>
                        <a:rPr lang="en-US" sz="2000" dirty="0"/>
                        <a:t>2.8 M</a:t>
                      </a:r>
                    </a:p>
                  </a:txBody>
                  <a:tcPr/>
                </a:tc>
                <a:tc>
                  <a:txBody>
                    <a:bodyPr/>
                    <a:lstStyle/>
                    <a:p>
                      <a:pPr algn="r"/>
                      <a:r>
                        <a:rPr lang="en-US" sz="2000" b="1" dirty="0"/>
                        <a:t>2.0 MB</a:t>
                      </a:r>
                    </a:p>
                  </a:txBody>
                  <a:tcPr/>
                </a:tc>
                <a:extLst>
                  <a:ext uri="{0D108BD9-81ED-4DB2-BD59-A6C34878D82A}">
                    <a16:rowId xmlns:a16="http://schemas.microsoft.com/office/drawing/2014/main" val="2062623915"/>
                  </a:ext>
                </a:extLst>
              </a:tr>
              <a:tr h="370840">
                <a:tc>
                  <a:txBody>
                    <a:bodyPr/>
                    <a:lstStyle/>
                    <a:p>
                      <a:pPr algn="r"/>
                      <a:r>
                        <a:rPr lang="en-US" sz="2000" dirty="0"/>
                        <a:t>Enron</a:t>
                      </a:r>
                    </a:p>
                  </a:txBody>
                  <a:tcPr/>
                </a:tc>
                <a:tc>
                  <a:txBody>
                    <a:bodyPr/>
                    <a:lstStyle/>
                    <a:p>
                      <a:pPr algn="r"/>
                      <a:r>
                        <a:rPr lang="en-US" sz="2000" dirty="0"/>
                        <a:t>3.8 MB</a:t>
                      </a:r>
                    </a:p>
                  </a:txBody>
                  <a:tcPr/>
                </a:tc>
                <a:tc>
                  <a:txBody>
                    <a:bodyPr/>
                    <a:lstStyle/>
                    <a:p>
                      <a:pPr algn="r"/>
                      <a:r>
                        <a:rPr lang="en-US" sz="2000" b="1" dirty="0"/>
                        <a:t>2.8 MB</a:t>
                      </a:r>
                    </a:p>
                  </a:txBody>
                  <a:tcPr/>
                </a:tc>
                <a:extLst>
                  <a:ext uri="{0D108BD9-81ED-4DB2-BD59-A6C34878D82A}">
                    <a16:rowId xmlns:a16="http://schemas.microsoft.com/office/drawing/2014/main" val="661984088"/>
                  </a:ext>
                </a:extLst>
              </a:tr>
              <a:tr h="370840">
                <a:tc>
                  <a:txBody>
                    <a:bodyPr/>
                    <a:lstStyle/>
                    <a:p>
                      <a:pPr algn="r"/>
                      <a:r>
                        <a:rPr lang="en-US" sz="2000" dirty="0"/>
                        <a:t>GIST1M</a:t>
                      </a:r>
                    </a:p>
                  </a:txBody>
                  <a:tcPr/>
                </a:tc>
                <a:tc>
                  <a:txBody>
                    <a:bodyPr/>
                    <a:lstStyle/>
                    <a:p>
                      <a:pPr algn="r"/>
                      <a:r>
                        <a:rPr lang="en-US" sz="2000" dirty="0"/>
                        <a:t>39.8 MB</a:t>
                      </a:r>
                    </a:p>
                  </a:txBody>
                  <a:tcPr/>
                </a:tc>
                <a:tc>
                  <a:txBody>
                    <a:bodyPr/>
                    <a:lstStyle/>
                    <a:p>
                      <a:pPr algn="r"/>
                      <a:r>
                        <a:rPr lang="en-US" sz="2000" b="1" dirty="0"/>
                        <a:t>28.0 MB</a:t>
                      </a:r>
                    </a:p>
                  </a:txBody>
                  <a:tcPr/>
                </a:tc>
                <a:extLst>
                  <a:ext uri="{0D108BD9-81ED-4DB2-BD59-A6C34878D82A}">
                    <a16:rowId xmlns:a16="http://schemas.microsoft.com/office/drawing/2014/main" val="3148417248"/>
                  </a:ext>
                </a:extLst>
              </a:tr>
              <a:tr h="370840">
                <a:tc>
                  <a:txBody>
                    <a:bodyPr/>
                    <a:lstStyle/>
                    <a:p>
                      <a:pPr algn="r"/>
                      <a:r>
                        <a:rPr lang="en-US" sz="2000" dirty="0"/>
                        <a:t>SIFT1M</a:t>
                      </a:r>
                    </a:p>
                  </a:txBody>
                  <a:tcPr/>
                </a:tc>
                <a:tc>
                  <a:txBody>
                    <a:bodyPr/>
                    <a:lstStyle/>
                    <a:p>
                      <a:pPr algn="r"/>
                      <a:r>
                        <a:rPr lang="en-US" sz="2000" dirty="0"/>
                        <a:t>40.2 MB </a:t>
                      </a:r>
                    </a:p>
                  </a:txBody>
                  <a:tcPr/>
                </a:tc>
                <a:tc>
                  <a:txBody>
                    <a:bodyPr/>
                    <a:lstStyle/>
                    <a:p>
                      <a:pPr algn="r"/>
                      <a:r>
                        <a:rPr lang="en-US" sz="2000" b="1" dirty="0"/>
                        <a:t>28.5 MB</a:t>
                      </a:r>
                    </a:p>
                  </a:txBody>
                  <a:tcPr/>
                </a:tc>
                <a:extLst>
                  <a:ext uri="{0D108BD9-81ED-4DB2-BD59-A6C34878D82A}">
                    <a16:rowId xmlns:a16="http://schemas.microsoft.com/office/drawing/2014/main" val="307529456"/>
                  </a:ext>
                </a:extLst>
              </a:tr>
              <a:tr h="370840">
                <a:tc>
                  <a:txBody>
                    <a:bodyPr/>
                    <a:lstStyle/>
                    <a:p>
                      <a:pPr algn="r"/>
                      <a:r>
                        <a:rPr lang="en-US" sz="2000" dirty="0" err="1"/>
                        <a:t>GloVe</a:t>
                      </a:r>
                      <a:endParaRPr lang="en-US" sz="2000" dirty="0"/>
                    </a:p>
                  </a:txBody>
                  <a:tcPr/>
                </a:tc>
                <a:tc>
                  <a:txBody>
                    <a:bodyPr/>
                    <a:lstStyle/>
                    <a:p>
                      <a:pPr algn="r"/>
                      <a:r>
                        <a:rPr lang="en-US" sz="2000" dirty="0"/>
                        <a:t>48.2 MB</a:t>
                      </a:r>
                    </a:p>
                  </a:txBody>
                  <a:tcPr/>
                </a:tc>
                <a:tc>
                  <a:txBody>
                    <a:bodyPr/>
                    <a:lstStyle/>
                    <a:p>
                      <a:pPr algn="r"/>
                      <a:r>
                        <a:rPr lang="en-US" sz="2000" b="1" dirty="0"/>
                        <a:t>34.0 MB</a:t>
                      </a:r>
                    </a:p>
                  </a:txBody>
                  <a:tcPr/>
                </a:tc>
                <a:extLst>
                  <a:ext uri="{0D108BD9-81ED-4DB2-BD59-A6C34878D82A}">
                    <a16:rowId xmlns:a16="http://schemas.microsoft.com/office/drawing/2014/main" val="3834051800"/>
                  </a:ext>
                </a:extLst>
              </a:tr>
              <a:tr h="370840">
                <a:tc>
                  <a:txBody>
                    <a:bodyPr/>
                    <a:lstStyle/>
                    <a:p>
                      <a:pPr algn="r"/>
                      <a:r>
                        <a:rPr lang="en-US" sz="2000" dirty="0"/>
                        <a:t>GIST80M</a:t>
                      </a:r>
                    </a:p>
                  </a:txBody>
                  <a:tcPr/>
                </a:tc>
                <a:tc>
                  <a:txBody>
                    <a:bodyPr/>
                    <a:lstStyle/>
                    <a:p>
                      <a:pPr algn="r"/>
                      <a:r>
                        <a:rPr lang="en-US" sz="2000" dirty="0"/>
                        <a:t>2,868.7 MB</a:t>
                      </a:r>
                    </a:p>
                  </a:txBody>
                  <a:tcPr/>
                </a:tc>
                <a:tc>
                  <a:txBody>
                    <a:bodyPr/>
                    <a:lstStyle/>
                    <a:p>
                      <a:pPr algn="r"/>
                      <a:r>
                        <a:rPr lang="en-US" sz="2000" b="1" dirty="0"/>
                        <a:t>2,073.2 MB</a:t>
                      </a:r>
                    </a:p>
                  </a:txBody>
                  <a:tcPr/>
                </a:tc>
                <a:extLst>
                  <a:ext uri="{0D108BD9-81ED-4DB2-BD59-A6C34878D82A}">
                    <a16:rowId xmlns:a16="http://schemas.microsoft.com/office/drawing/2014/main" val="4178038642"/>
                  </a:ext>
                </a:extLst>
              </a:tr>
              <a:tr h="370840">
                <a:tc>
                  <a:txBody>
                    <a:bodyPr/>
                    <a:lstStyle/>
                    <a:p>
                      <a:pPr algn="r"/>
                      <a:r>
                        <a:rPr lang="en-US" sz="2000" dirty="0"/>
                        <a:t>SIFT1B</a:t>
                      </a:r>
                    </a:p>
                  </a:txBody>
                  <a:tcPr/>
                </a:tc>
                <a:tc>
                  <a:txBody>
                    <a:bodyPr/>
                    <a:lstStyle/>
                    <a:p>
                      <a:pPr algn="r"/>
                      <a:r>
                        <a:rPr lang="en-US" sz="2000" dirty="0"/>
                        <a:t>CR</a:t>
                      </a:r>
                    </a:p>
                  </a:txBody>
                  <a:tcPr/>
                </a:tc>
                <a:tc>
                  <a:txBody>
                    <a:bodyPr/>
                    <a:lstStyle/>
                    <a:p>
                      <a:pPr algn="r"/>
                      <a:r>
                        <a:rPr lang="en-US" sz="2000" b="1" dirty="0"/>
                        <a:t>19,251.8 MB</a:t>
                      </a:r>
                    </a:p>
                  </a:txBody>
                  <a:tcPr/>
                </a:tc>
                <a:extLst>
                  <a:ext uri="{0D108BD9-81ED-4DB2-BD59-A6C34878D82A}">
                    <a16:rowId xmlns:a16="http://schemas.microsoft.com/office/drawing/2014/main" val="3904687036"/>
                  </a:ext>
                </a:extLst>
              </a:tr>
            </a:tbl>
          </a:graphicData>
        </a:graphic>
      </p:graphicFrame>
      <p:sp>
        <p:nvSpPr>
          <p:cNvPr id="8" name="TextBox 7">
            <a:extLst>
              <a:ext uri="{FF2B5EF4-FFF2-40B4-BE49-F238E27FC236}">
                <a16:creationId xmlns:a16="http://schemas.microsoft.com/office/drawing/2014/main" id="{46C76CB4-BBA8-1E43-B5E3-D9FE385C6CED}"/>
              </a:ext>
            </a:extLst>
          </p:cNvPr>
          <p:cNvSpPr txBox="1"/>
          <p:nvPr/>
        </p:nvSpPr>
        <p:spPr>
          <a:xfrm>
            <a:off x="519764" y="5801333"/>
            <a:ext cx="8306602" cy="646331"/>
          </a:xfrm>
          <a:prstGeom prst="rect">
            <a:avLst/>
          </a:prstGeom>
          <a:noFill/>
        </p:spPr>
        <p:txBody>
          <a:bodyPr wrap="square" rtlCol="0">
            <a:spAutoFit/>
          </a:bodyPr>
          <a:lstStyle/>
          <a:p>
            <a:r>
              <a:rPr lang="en-US" sz="900" dirty="0"/>
              <a:t>[sun14] Y. Sun, W. Wang, J. Qin, Y. Zhang, and X. Lin. SRS: Solving c-approximate nearest neighbor queries in high dimensional Euclidean space with a tiny index. PVLDB, 8(1):1-12, 2014.</a:t>
            </a:r>
          </a:p>
          <a:p>
            <a:endParaRPr lang="en-US" dirty="0"/>
          </a:p>
        </p:txBody>
      </p:sp>
      <p:sp>
        <p:nvSpPr>
          <p:cNvPr id="12" name="Date Placeholder 11">
            <a:extLst>
              <a:ext uri="{FF2B5EF4-FFF2-40B4-BE49-F238E27FC236}">
                <a16:creationId xmlns:a16="http://schemas.microsoft.com/office/drawing/2014/main" id="{82EE40CA-7AB1-B245-B4C4-7EF4B3FBE8B6}"/>
              </a:ext>
            </a:extLst>
          </p:cNvPr>
          <p:cNvSpPr>
            <a:spLocks noGrp="1"/>
          </p:cNvSpPr>
          <p:nvPr>
            <p:ph type="dt" sz="half" idx="10"/>
          </p:nvPr>
        </p:nvSpPr>
        <p:spPr/>
        <p:txBody>
          <a:bodyPr/>
          <a:lstStyle/>
          <a:p>
            <a:fld id="{2F2FB1E7-477F-FD44-B6DA-985634657D2F}" type="datetime4">
              <a:rPr lang="en-US" altLang="zh-CN" smtClean="0"/>
              <a:t>August 9, 2020</a:t>
            </a:fld>
            <a:endParaRPr lang="zh-CN" altLang="en-US"/>
          </a:p>
        </p:txBody>
      </p:sp>
      <p:sp>
        <p:nvSpPr>
          <p:cNvPr id="13" name="Slide Number Placeholder 12">
            <a:extLst>
              <a:ext uri="{FF2B5EF4-FFF2-40B4-BE49-F238E27FC236}">
                <a16:creationId xmlns:a16="http://schemas.microsoft.com/office/drawing/2014/main" id="{D2C73A73-3DD9-D34F-97A8-411BF50B468A}"/>
              </a:ext>
            </a:extLst>
          </p:cNvPr>
          <p:cNvSpPr>
            <a:spLocks noGrp="1"/>
          </p:cNvSpPr>
          <p:nvPr>
            <p:ph type="sldNum" sz="quarter" idx="12"/>
          </p:nvPr>
        </p:nvSpPr>
        <p:spPr/>
        <p:txBody>
          <a:bodyPr/>
          <a:lstStyle/>
          <a:p>
            <a:fld id="{49BF2F59-D1D2-4BCF-82DA-B1F2608D3135}" type="slidenum">
              <a:rPr lang="zh-CN" altLang="en-US" smtClean="0"/>
              <a:pPr/>
              <a:t>10</a:t>
            </a:fld>
            <a:r>
              <a:rPr lang="en-US" altLang="zh-CN"/>
              <a:t>/16</a:t>
            </a:r>
            <a:endParaRPr lang="zh-CN" altLang="en-US" dirty="0"/>
          </a:p>
        </p:txBody>
      </p:sp>
      <p:sp>
        <p:nvSpPr>
          <p:cNvPr id="14" name="Rectangle 13">
            <a:extLst>
              <a:ext uri="{FF2B5EF4-FFF2-40B4-BE49-F238E27FC236}">
                <a16:creationId xmlns:a16="http://schemas.microsoft.com/office/drawing/2014/main" id="{AE4351D5-C8DD-584F-9342-C164968311FB}"/>
              </a:ext>
            </a:extLst>
          </p:cNvPr>
          <p:cNvSpPr/>
          <p:nvPr/>
        </p:nvSpPr>
        <p:spPr>
          <a:xfrm>
            <a:off x="0" y="-2676"/>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 &amp; Motivation</a:t>
            </a:r>
            <a:endParaRPr lang="zh-CN" altLang="en-US" sz="1600" dirty="0"/>
          </a:p>
        </p:txBody>
      </p:sp>
      <p:sp>
        <p:nvSpPr>
          <p:cNvPr id="15" name="Rectangle 14">
            <a:extLst>
              <a:ext uri="{FF2B5EF4-FFF2-40B4-BE49-F238E27FC236}">
                <a16:creationId xmlns:a16="http://schemas.microsoft.com/office/drawing/2014/main" id="{BFB11A34-5639-C548-8364-DC5D9AE2CE30}"/>
              </a:ext>
            </a:extLst>
          </p:cNvPr>
          <p:cNvSpPr/>
          <p:nvPr/>
        </p:nvSpPr>
        <p:spPr>
          <a:xfrm>
            <a:off x="2620093" y="-2676"/>
            <a:ext cx="1720901"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iDEC Framework</a:t>
            </a:r>
            <a:endParaRPr lang="zh-CN" altLang="en-US" sz="1600" dirty="0"/>
          </a:p>
        </p:txBody>
      </p:sp>
      <p:sp>
        <p:nvSpPr>
          <p:cNvPr id="16" name="Rectangle 15">
            <a:extLst>
              <a:ext uri="{FF2B5EF4-FFF2-40B4-BE49-F238E27FC236}">
                <a16:creationId xmlns:a16="http://schemas.microsoft.com/office/drawing/2014/main" id="{92956E24-43AB-C149-9C29-9BE77E9ADB3A}"/>
              </a:ext>
            </a:extLst>
          </p:cNvPr>
          <p:cNvSpPr/>
          <p:nvPr/>
        </p:nvSpPr>
        <p:spPr>
          <a:xfrm>
            <a:off x="4349344" y="-2676"/>
            <a:ext cx="2163991"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err="1"/>
              <a:t>iDEC</a:t>
            </a:r>
            <a:r>
              <a:rPr lang="en-US" altLang="zh-CN" sz="1600" b="1" dirty="0"/>
              <a:t>-based Solutions</a:t>
            </a:r>
            <a:endParaRPr lang="zh-CN" altLang="en-US" sz="1600" b="1" dirty="0"/>
          </a:p>
        </p:txBody>
      </p:sp>
      <p:sp>
        <p:nvSpPr>
          <p:cNvPr id="17" name="Rectangle 16">
            <a:extLst>
              <a:ext uri="{FF2B5EF4-FFF2-40B4-BE49-F238E27FC236}">
                <a16:creationId xmlns:a16="http://schemas.microsoft.com/office/drawing/2014/main" id="{BA9E3C18-9375-9640-A1E9-A96D432DE156}"/>
              </a:ext>
            </a:extLst>
          </p:cNvPr>
          <p:cNvSpPr/>
          <p:nvPr/>
        </p:nvSpPr>
        <p:spPr>
          <a:xfrm>
            <a:off x="6526174" y="-2676"/>
            <a:ext cx="11162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sp>
        <p:nvSpPr>
          <p:cNvPr id="18" name="TextBox 17">
            <a:extLst>
              <a:ext uri="{FF2B5EF4-FFF2-40B4-BE49-F238E27FC236}">
                <a16:creationId xmlns:a16="http://schemas.microsoft.com/office/drawing/2014/main" id="{4BCF52BA-CF12-A841-B998-28233CE209DB}"/>
              </a:ext>
            </a:extLst>
          </p:cNvPr>
          <p:cNvSpPr txBox="1"/>
          <p:nvPr/>
        </p:nvSpPr>
        <p:spPr>
          <a:xfrm>
            <a:off x="1588770" y="5458942"/>
            <a:ext cx="6381207" cy="369332"/>
          </a:xfrm>
          <a:prstGeom prst="rect">
            <a:avLst/>
          </a:prstGeom>
          <a:noFill/>
          <a:ln w="12700">
            <a:solidFill>
              <a:srgbClr val="0000FF"/>
            </a:solidFill>
            <a:prstDash val="dash"/>
          </a:ln>
        </p:spPr>
        <p:txBody>
          <a:bodyPr wrap="square" rtlCol="0">
            <a:spAutoFit/>
          </a:bodyPr>
          <a:lstStyle/>
          <a:p>
            <a:pPr algn="ctr"/>
            <a:r>
              <a:rPr lang="en-US" dirty="0"/>
              <a:t>crash due to lack of memory during index construction</a:t>
            </a:r>
          </a:p>
        </p:txBody>
      </p:sp>
      <p:sp>
        <p:nvSpPr>
          <p:cNvPr id="19" name="Line 29">
            <a:extLst>
              <a:ext uri="{FF2B5EF4-FFF2-40B4-BE49-F238E27FC236}">
                <a16:creationId xmlns:a16="http://schemas.microsoft.com/office/drawing/2014/main" id="{32842C34-004E-514A-8D64-A482709DA2CE}"/>
              </a:ext>
            </a:extLst>
          </p:cNvPr>
          <p:cNvSpPr>
            <a:spLocks noChangeShapeType="1"/>
          </p:cNvSpPr>
          <p:nvPr/>
        </p:nvSpPr>
        <p:spPr bwMode="auto">
          <a:xfrm flipV="1">
            <a:off x="5120639" y="5089606"/>
            <a:ext cx="9625" cy="369334"/>
          </a:xfrm>
          <a:prstGeom prst="line">
            <a:avLst/>
          </a:prstGeom>
          <a:noFill/>
          <a:ln w="19050">
            <a:solidFill>
              <a:srgbClr val="0000FF"/>
            </a:solidFill>
            <a:round/>
            <a:headEnd type="diamond"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52698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01F44-E7CA-2645-9EE9-F108B15CA0B1}"/>
              </a:ext>
            </a:extLst>
          </p:cNvPr>
          <p:cNvSpPr>
            <a:spLocks noGrp="1"/>
          </p:cNvSpPr>
          <p:nvPr>
            <p:ph type="title"/>
          </p:nvPr>
        </p:nvSpPr>
        <p:spPr/>
        <p:txBody>
          <a:bodyPr/>
          <a:lstStyle/>
          <a:p>
            <a:r>
              <a:rPr lang="en-US" dirty="0"/>
              <a:t>ANN-H Evaluation: Query Performance (1/2)</a:t>
            </a:r>
          </a:p>
        </p:txBody>
      </p:sp>
      <p:sp>
        <p:nvSpPr>
          <p:cNvPr id="5" name="Footer Placeholder 4">
            <a:extLst>
              <a:ext uri="{FF2B5EF4-FFF2-40B4-BE49-F238E27FC236}">
                <a16:creationId xmlns:a16="http://schemas.microsoft.com/office/drawing/2014/main" id="{8C6A3AF0-32E8-884D-85BE-D908D7AFF3D9}"/>
              </a:ext>
            </a:extLst>
          </p:cNvPr>
          <p:cNvSpPr>
            <a:spLocks noGrp="1"/>
          </p:cNvSpPr>
          <p:nvPr>
            <p:ph type="ftr" sz="quarter" idx="11"/>
          </p:nvPr>
        </p:nvSpPr>
        <p:spPr/>
        <p:txBody>
          <a:bodyPr/>
          <a:lstStyle/>
          <a:p>
            <a:r>
              <a:rPr lang="sv-SE" altLang="zh-CN"/>
              <a:t>iDEC @ VLDB2020</a:t>
            </a:r>
            <a:endParaRPr lang="zh-CN" altLang="en-US" dirty="0"/>
          </a:p>
        </p:txBody>
      </p:sp>
      <p:sp>
        <p:nvSpPr>
          <p:cNvPr id="16" name="Rectangle 15">
            <a:extLst>
              <a:ext uri="{FF2B5EF4-FFF2-40B4-BE49-F238E27FC236}">
                <a16:creationId xmlns:a16="http://schemas.microsoft.com/office/drawing/2014/main" id="{070EB898-2C8F-2F47-8190-807D47AD235F}"/>
              </a:ext>
            </a:extLst>
          </p:cNvPr>
          <p:cNvSpPr/>
          <p:nvPr/>
        </p:nvSpPr>
        <p:spPr>
          <a:xfrm>
            <a:off x="1713297" y="1666931"/>
            <a:ext cx="5203486" cy="296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6E486FD-4AFD-A844-82B9-7B382D82A72A}"/>
              </a:ext>
            </a:extLst>
          </p:cNvPr>
          <p:cNvSpPr/>
          <p:nvPr/>
        </p:nvSpPr>
        <p:spPr>
          <a:xfrm>
            <a:off x="435374" y="2188239"/>
            <a:ext cx="363523" cy="346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ate Placeholder 21">
            <a:extLst>
              <a:ext uri="{FF2B5EF4-FFF2-40B4-BE49-F238E27FC236}">
                <a16:creationId xmlns:a16="http://schemas.microsoft.com/office/drawing/2014/main" id="{F7DE251A-23CF-764D-973B-1E0D2DDF9AE6}"/>
              </a:ext>
            </a:extLst>
          </p:cNvPr>
          <p:cNvSpPr>
            <a:spLocks noGrp="1"/>
          </p:cNvSpPr>
          <p:nvPr>
            <p:ph type="dt" sz="half" idx="10"/>
          </p:nvPr>
        </p:nvSpPr>
        <p:spPr/>
        <p:txBody>
          <a:bodyPr/>
          <a:lstStyle/>
          <a:p>
            <a:fld id="{ACB362D3-E738-9048-BA9B-FB27EBB04D57}" type="datetime4">
              <a:rPr lang="en-US" altLang="zh-CN" smtClean="0"/>
              <a:t>August 9, 2020</a:t>
            </a:fld>
            <a:endParaRPr lang="zh-CN" altLang="en-US"/>
          </a:p>
        </p:txBody>
      </p:sp>
      <p:sp>
        <p:nvSpPr>
          <p:cNvPr id="23" name="Slide Number Placeholder 22">
            <a:extLst>
              <a:ext uri="{FF2B5EF4-FFF2-40B4-BE49-F238E27FC236}">
                <a16:creationId xmlns:a16="http://schemas.microsoft.com/office/drawing/2014/main" id="{CAA0C207-098C-A642-92AD-CA01510B1AD9}"/>
              </a:ext>
            </a:extLst>
          </p:cNvPr>
          <p:cNvSpPr>
            <a:spLocks noGrp="1"/>
          </p:cNvSpPr>
          <p:nvPr>
            <p:ph type="sldNum" sz="quarter" idx="12"/>
          </p:nvPr>
        </p:nvSpPr>
        <p:spPr/>
        <p:txBody>
          <a:bodyPr/>
          <a:lstStyle/>
          <a:p>
            <a:fld id="{49BF2F59-D1D2-4BCF-82DA-B1F2608D3135}" type="slidenum">
              <a:rPr lang="zh-CN" altLang="en-US" smtClean="0"/>
              <a:pPr/>
              <a:t>11</a:t>
            </a:fld>
            <a:r>
              <a:rPr lang="en-US" altLang="zh-CN"/>
              <a:t>/16</a:t>
            </a:r>
            <a:endParaRPr lang="zh-CN" altLang="en-US" dirty="0"/>
          </a:p>
        </p:txBody>
      </p:sp>
      <p:sp>
        <p:nvSpPr>
          <p:cNvPr id="24" name="Rectangle 23">
            <a:extLst>
              <a:ext uri="{FF2B5EF4-FFF2-40B4-BE49-F238E27FC236}">
                <a16:creationId xmlns:a16="http://schemas.microsoft.com/office/drawing/2014/main" id="{724FB105-EA35-934C-8ACC-433371FE1CE8}"/>
              </a:ext>
            </a:extLst>
          </p:cNvPr>
          <p:cNvSpPr/>
          <p:nvPr/>
        </p:nvSpPr>
        <p:spPr>
          <a:xfrm>
            <a:off x="0" y="-2676"/>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 &amp; Motivation</a:t>
            </a:r>
            <a:endParaRPr lang="zh-CN" altLang="en-US" sz="1600" dirty="0"/>
          </a:p>
        </p:txBody>
      </p:sp>
      <p:sp>
        <p:nvSpPr>
          <p:cNvPr id="25" name="Rectangle 24">
            <a:extLst>
              <a:ext uri="{FF2B5EF4-FFF2-40B4-BE49-F238E27FC236}">
                <a16:creationId xmlns:a16="http://schemas.microsoft.com/office/drawing/2014/main" id="{F63F8EFE-B217-DA4F-995C-8F5162DA96F8}"/>
              </a:ext>
            </a:extLst>
          </p:cNvPr>
          <p:cNvSpPr/>
          <p:nvPr/>
        </p:nvSpPr>
        <p:spPr>
          <a:xfrm>
            <a:off x="2620093" y="-2676"/>
            <a:ext cx="1720901"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iDEC Framework</a:t>
            </a:r>
            <a:endParaRPr lang="zh-CN" altLang="en-US" sz="1600" dirty="0"/>
          </a:p>
        </p:txBody>
      </p:sp>
      <p:sp>
        <p:nvSpPr>
          <p:cNvPr id="26" name="Rectangle 25">
            <a:extLst>
              <a:ext uri="{FF2B5EF4-FFF2-40B4-BE49-F238E27FC236}">
                <a16:creationId xmlns:a16="http://schemas.microsoft.com/office/drawing/2014/main" id="{B1798790-279F-5E44-AE4B-EC82A75CF439}"/>
              </a:ext>
            </a:extLst>
          </p:cNvPr>
          <p:cNvSpPr/>
          <p:nvPr/>
        </p:nvSpPr>
        <p:spPr>
          <a:xfrm>
            <a:off x="4349344" y="-2676"/>
            <a:ext cx="2163991"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err="1"/>
              <a:t>iDEC</a:t>
            </a:r>
            <a:r>
              <a:rPr lang="en-US" altLang="zh-CN" sz="1600" b="1" dirty="0"/>
              <a:t>-based Solutions</a:t>
            </a:r>
            <a:endParaRPr lang="zh-CN" altLang="en-US" sz="1600" b="1" dirty="0"/>
          </a:p>
        </p:txBody>
      </p:sp>
      <p:sp>
        <p:nvSpPr>
          <p:cNvPr id="27" name="Rectangle 26">
            <a:extLst>
              <a:ext uri="{FF2B5EF4-FFF2-40B4-BE49-F238E27FC236}">
                <a16:creationId xmlns:a16="http://schemas.microsoft.com/office/drawing/2014/main" id="{8B1BEFDB-0601-7C4B-9171-28CACBA68FCD}"/>
              </a:ext>
            </a:extLst>
          </p:cNvPr>
          <p:cNvSpPr/>
          <p:nvPr/>
        </p:nvSpPr>
        <p:spPr>
          <a:xfrm>
            <a:off x="6526174" y="-2676"/>
            <a:ext cx="11162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pic>
        <p:nvPicPr>
          <p:cNvPr id="4" name="Picture 3" descr="A close up of a map&#10;&#10;Description automatically generated">
            <a:extLst>
              <a:ext uri="{FF2B5EF4-FFF2-40B4-BE49-F238E27FC236}">
                <a16:creationId xmlns:a16="http://schemas.microsoft.com/office/drawing/2014/main" id="{8C42E29F-73DC-AF42-8E69-E3D5A7D9A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361" y="1909138"/>
            <a:ext cx="6383380" cy="4240242"/>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4FDD57EE-6137-4E4F-A060-62ADDD2D8C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3885" y="1474960"/>
            <a:ext cx="2501082" cy="492914"/>
          </a:xfrm>
          <a:prstGeom prst="rect">
            <a:avLst/>
          </a:prstGeom>
        </p:spPr>
      </p:pic>
    </p:spTree>
    <p:extLst>
      <p:ext uri="{BB962C8B-B14F-4D97-AF65-F5344CB8AC3E}">
        <p14:creationId xmlns:p14="http://schemas.microsoft.com/office/powerpoint/2010/main" val="3749812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01F44-E7CA-2645-9EE9-F108B15CA0B1}"/>
              </a:ext>
            </a:extLst>
          </p:cNvPr>
          <p:cNvSpPr>
            <a:spLocks noGrp="1"/>
          </p:cNvSpPr>
          <p:nvPr>
            <p:ph type="title"/>
          </p:nvPr>
        </p:nvSpPr>
        <p:spPr/>
        <p:txBody>
          <a:bodyPr/>
          <a:lstStyle/>
          <a:p>
            <a:r>
              <a:rPr lang="en-US" dirty="0"/>
              <a:t>ANN-H Evaluation: Query Performance (2/2)</a:t>
            </a:r>
          </a:p>
        </p:txBody>
      </p:sp>
      <p:sp>
        <p:nvSpPr>
          <p:cNvPr id="5" name="Footer Placeholder 4">
            <a:extLst>
              <a:ext uri="{FF2B5EF4-FFF2-40B4-BE49-F238E27FC236}">
                <a16:creationId xmlns:a16="http://schemas.microsoft.com/office/drawing/2014/main" id="{8C6A3AF0-32E8-884D-85BE-D908D7AFF3D9}"/>
              </a:ext>
            </a:extLst>
          </p:cNvPr>
          <p:cNvSpPr>
            <a:spLocks noGrp="1"/>
          </p:cNvSpPr>
          <p:nvPr>
            <p:ph type="ftr" sz="quarter" idx="11"/>
          </p:nvPr>
        </p:nvSpPr>
        <p:spPr/>
        <p:txBody>
          <a:bodyPr/>
          <a:lstStyle/>
          <a:p>
            <a:r>
              <a:rPr lang="sv-SE" altLang="zh-CN"/>
              <a:t>iDEC @ VLDB2020</a:t>
            </a:r>
            <a:endParaRPr lang="zh-CN" altLang="en-US" dirty="0"/>
          </a:p>
        </p:txBody>
      </p:sp>
      <p:sp>
        <p:nvSpPr>
          <p:cNvPr id="16" name="Rectangle 15">
            <a:extLst>
              <a:ext uri="{FF2B5EF4-FFF2-40B4-BE49-F238E27FC236}">
                <a16:creationId xmlns:a16="http://schemas.microsoft.com/office/drawing/2014/main" id="{070EB898-2C8F-2F47-8190-807D47AD235F}"/>
              </a:ext>
            </a:extLst>
          </p:cNvPr>
          <p:cNvSpPr/>
          <p:nvPr/>
        </p:nvSpPr>
        <p:spPr>
          <a:xfrm>
            <a:off x="1713297" y="1666931"/>
            <a:ext cx="5203486" cy="296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6E486FD-4AFD-A844-82B9-7B382D82A72A}"/>
              </a:ext>
            </a:extLst>
          </p:cNvPr>
          <p:cNvSpPr/>
          <p:nvPr/>
        </p:nvSpPr>
        <p:spPr>
          <a:xfrm>
            <a:off x="435374" y="2188239"/>
            <a:ext cx="363523" cy="346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ate Placeholder 21">
            <a:extLst>
              <a:ext uri="{FF2B5EF4-FFF2-40B4-BE49-F238E27FC236}">
                <a16:creationId xmlns:a16="http://schemas.microsoft.com/office/drawing/2014/main" id="{F7DE251A-23CF-764D-973B-1E0D2DDF9AE6}"/>
              </a:ext>
            </a:extLst>
          </p:cNvPr>
          <p:cNvSpPr>
            <a:spLocks noGrp="1"/>
          </p:cNvSpPr>
          <p:nvPr>
            <p:ph type="dt" sz="half" idx="10"/>
          </p:nvPr>
        </p:nvSpPr>
        <p:spPr/>
        <p:txBody>
          <a:bodyPr/>
          <a:lstStyle/>
          <a:p>
            <a:fld id="{ACB362D3-E738-9048-BA9B-FB27EBB04D57}" type="datetime4">
              <a:rPr lang="en-US" altLang="zh-CN" smtClean="0"/>
              <a:t>August 9, 2020</a:t>
            </a:fld>
            <a:endParaRPr lang="zh-CN" altLang="en-US"/>
          </a:p>
        </p:txBody>
      </p:sp>
      <p:sp>
        <p:nvSpPr>
          <p:cNvPr id="23" name="Slide Number Placeholder 22">
            <a:extLst>
              <a:ext uri="{FF2B5EF4-FFF2-40B4-BE49-F238E27FC236}">
                <a16:creationId xmlns:a16="http://schemas.microsoft.com/office/drawing/2014/main" id="{CAA0C207-098C-A642-92AD-CA01510B1AD9}"/>
              </a:ext>
            </a:extLst>
          </p:cNvPr>
          <p:cNvSpPr>
            <a:spLocks noGrp="1"/>
          </p:cNvSpPr>
          <p:nvPr>
            <p:ph type="sldNum" sz="quarter" idx="12"/>
          </p:nvPr>
        </p:nvSpPr>
        <p:spPr/>
        <p:txBody>
          <a:bodyPr/>
          <a:lstStyle/>
          <a:p>
            <a:fld id="{49BF2F59-D1D2-4BCF-82DA-B1F2608D3135}" type="slidenum">
              <a:rPr lang="zh-CN" altLang="en-US" smtClean="0"/>
              <a:pPr/>
              <a:t>12</a:t>
            </a:fld>
            <a:r>
              <a:rPr lang="en-US" altLang="zh-CN"/>
              <a:t>/16</a:t>
            </a:r>
            <a:endParaRPr lang="zh-CN" altLang="en-US" dirty="0"/>
          </a:p>
        </p:txBody>
      </p:sp>
      <p:sp>
        <p:nvSpPr>
          <p:cNvPr id="24" name="Rectangle 23">
            <a:extLst>
              <a:ext uri="{FF2B5EF4-FFF2-40B4-BE49-F238E27FC236}">
                <a16:creationId xmlns:a16="http://schemas.microsoft.com/office/drawing/2014/main" id="{724FB105-EA35-934C-8ACC-433371FE1CE8}"/>
              </a:ext>
            </a:extLst>
          </p:cNvPr>
          <p:cNvSpPr/>
          <p:nvPr/>
        </p:nvSpPr>
        <p:spPr>
          <a:xfrm>
            <a:off x="0" y="-2676"/>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 &amp; Motivation</a:t>
            </a:r>
            <a:endParaRPr lang="zh-CN" altLang="en-US" sz="1600" dirty="0"/>
          </a:p>
        </p:txBody>
      </p:sp>
      <p:sp>
        <p:nvSpPr>
          <p:cNvPr id="25" name="Rectangle 24">
            <a:extLst>
              <a:ext uri="{FF2B5EF4-FFF2-40B4-BE49-F238E27FC236}">
                <a16:creationId xmlns:a16="http://schemas.microsoft.com/office/drawing/2014/main" id="{F63F8EFE-B217-DA4F-995C-8F5162DA96F8}"/>
              </a:ext>
            </a:extLst>
          </p:cNvPr>
          <p:cNvSpPr/>
          <p:nvPr/>
        </p:nvSpPr>
        <p:spPr>
          <a:xfrm>
            <a:off x="2620093" y="-2676"/>
            <a:ext cx="1720901"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iDEC Framework</a:t>
            </a:r>
            <a:endParaRPr lang="zh-CN" altLang="en-US" sz="1600" dirty="0"/>
          </a:p>
        </p:txBody>
      </p:sp>
      <p:sp>
        <p:nvSpPr>
          <p:cNvPr id="26" name="Rectangle 25">
            <a:extLst>
              <a:ext uri="{FF2B5EF4-FFF2-40B4-BE49-F238E27FC236}">
                <a16:creationId xmlns:a16="http://schemas.microsoft.com/office/drawing/2014/main" id="{B1798790-279F-5E44-AE4B-EC82A75CF439}"/>
              </a:ext>
            </a:extLst>
          </p:cNvPr>
          <p:cNvSpPr/>
          <p:nvPr/>
        </p:nvSpPr>
        <p:spPr>
          <a:xfrm>
            <a:off x="4349344" y="-2676"/>
            <a:ext cx="2163991"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err="1"/>
              <a:t>iDEC</a:t>
            </a:r>
            <a:r>
              <a:rPr lang="en-US" altLang="zh-CN" sz="1600" b="1" dirty="0"/>
              <a:t>-based Solutions</a:t>
            </a:r>
            <a:endParaRPr lang="zh-CN" altLang="en-US" sz="1600" b="1" dirty="0"/>
          </a:p>
        </p:txBody>
      </p:sp>
      <p:sp>
        <p:nvSpPr>
          <p:cNvPr id="27" name="Rectangle 26">
            <a:extLst>
              <a:ext uri="{FF2B5EF4-FFF2-40B4-BE49-F238E27FC236}">
                <a16:creationId xmlns:a16="http://schemas.microsoft.com/office/drawing/2014/main" id="{8B1BEFDB-0601-7C4B-9171-28CACBA68FCD}"/>
              </a:ext>
            </a:extLst>
          </p:cNvPr>
          <p:cNvSpPr/>
          <p:nvPr/>
        </p:nvSpPr>
        <p:spPr>
          <a:xfrm>
            <a:off x="6526174" y="-2676"/>
            <a:ext cx="11162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pic>
        <p:nvPicPr>
          <p:cNvPr id="4" name="Picture 3">
            <a:extLst>
              <a:ext uri="{FF2B5EF4-FFF2-40B4-BE49-F238E27FC236}">
                <a16:creationId xmlns:a16="http://schemas.microsoft.com/office/drawing/2014/main" id="{8C42E29F-73DC-AF42-8E69-E3D5A7D9A28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4798" y="1904818"/>
            <a:ext cx="6383379" cy="4240242"/>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4FDD57EE-6137-4E4F-A060-62ADDD2D8C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4447" y="1470640"/>
            <a:ext cx="2501082" cy="492914"/>
          </a:xfrm>
          <a:prstGeom prst="rect">
            <a:avLst/>
          </a:prstGeom>
        </p:spPr>
      </p:pic>
      <p:sp>
        <p:nvSpPr>
          <p:cNvPr id="14" name="TextBox 13">
            <a:extLst>
              <a:ext uri="{FF2B5EF4-FFF2-40B4-BE49-F238E27FC236}">
                <a16:creationId xmlns:a16="http://schemas.microsoft.com/office/drawing/2014/main" id="{E968D670-47BF-EF48-8013-EEC69BF85FF5}"/>
              </a:ext>
            </a:extLst>
          </p:cNvPr>
          <p:cNvSpPr txBox="1"/>
          <p:nvPr/>
        </p:nvSpPr>
        <p:spPr>
          <a:xfrm>
            <a:off x="6698177" y="3007591"/>
            <a:ext cx="2418909" cy="1200329"/>
          </a:xfrm>
          <a:prstGeom prst="rect">
            <a:avLst/>
          </a:prstGeom>
          <a:noFill/>
          <a:ln w="12700">
            <a:solidFill>
              <a:srgbClr val="FF0000"/>
            </a:solidFill>
            <a:prstDash val="dash"/>
          </a:ln>
        </p:spPr>
        <p:txBody>
          <a:bodyPr wrap="square" rtlCol="0">
            <a:spAutoFit/>
          </a:bodyPr>
          <a:lstStyle/>
          <a:p>
            <a:pPr algn="ctr"/>
            <a:r>
              <a:rPr lang="en-US" dirty="0"/>
              <a:t>SRS crashed due to lack of memory during index construction</a:t>
            </a:r>
          </a:p>
        </p:txBody>
      </p:sp>
      <p:sp>
        <p:nvSpPr>
          <p:cNvPr id="15" name="Line 29">
            <a:extLst>
              <a:ext uri="{FF2B5EF4-FFF2-40B4-BE49-F238E27FC236}">
                <a16:creationId xmlns:a16="http://schemas.microsoft.com/office/drawing/2014/main" id="{A6D126FC-3AF0-9442-BEB4-BCD988198B9F}"/>
              </a:ext>
            </a:extLst>
          </p:cNvPr>
          <p:cNvSpPr>
            <a:spLocks noChangeShapeType="1"/>
          </p:cNvSpPr>
          <p:nvPr/>
        </p:nvSpPr>
        <p:spPr bwMode="auto">
          <a:xfrm flipV="1">
            <a:off x="6381549" y="4234544"/>
            <a:ext cx="1521270" cy="587713"/>
          </a:xfrm>
          <a:prstGeom prst="line">
            <a:avLst/>
          </a:prstGeom>
          <a:noFill/>
          <a:ln w="19050">
            <a:solidFill>
              <a:srgbClr val="FF0000"/>
            </a:solidFill>
            <a:round/>
            <a:headEnd type="diamond"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67143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2A1B-3B36-1E46-84A6-1F023F3BDC27}"/>
              </a:ext>
            </a:extLst>
          </p:cNvPr>
          <p:cNvSpPr>
            <a:spLocks noGrp="1"/>
          </p:cNvSpPr>
          <p:nvPr>
            <p:ph type="title"/>
          </p:nvPr>
        </p:nvSpPr>
        <p:spPr/>
        <p:txBody>
          <a:bodyPr/>
          <a:lstStyle/>
          <a:p>
            <a:r>
              <a:rPr lang="en-US" dirty="0"/>
              <a:t>iDEC Solution for ANN-E</a:t>
            </a:r>
          </a:p>
        </p:txBody>
      </p:sp>
      <p:sp>
        <p:nvSpPr>
          <p:cNvPr id="5" name="Footer Placeholder 4">
            <a:extLst>
              <a:ext uri="{FF2B5EF4-FFF2-40B4-BE49-F238E27FC236}">
                <a16:creationId xmlns:a16="http://schemas.microsoft.com/office/drawing/2014/main" id="{F3A41D3A-9593-EA41-B555-2B0ABAB5212A}"/>
              </a:ext>
            </a:extLst>
          </p:cNvPr>
          <p:cNvSpPr>
            <a:spLocks noGrp="1"/>
          </p:cNvSpPr>
          <p:nvPr>
            <p:ph type="ftr" sz="quarter" idx="11"/>
          </p:nvPr>
        </p:nvSpPr>
        <p:spPr/>
        <p:txBody>
          <a:bodyPr/>
          <a:lstStyle/>
          <a:p>
            <a:r>
              <a:rPr lang="sv-SE" altLang="zh-CN"/>
              <a:t>iDEC @ VLDB2020</a:t>
            </a:r>
            <a:endParaRPr lang="zh-CN" altLang="en-US" dirty="0"/>
          </a:p>
        </p:txBody>
      </p:sp>
      <p:grpSp>
        <p:nvGrpSpPr>
          <p:cNvPr id="10" name="Group 21">
            <a:extLst>
              <a:ext uri="{FF2B5EF4-FFF2-40B4-BE49-F238E27FC236}">
                <a16:creationId xmlns:a16="http://schemas.microsoft.com/office/drawing/2014/main" id="{7E982FAB-9366-1E45-B3AB-5585BAB9069A}"/>
              </a:ext>
            </a:extLst>
          </p:cNvPr>
          <p:cNvGrpSpPr>
            <a:grpSpLocks/>
          </p:cNvGrpSpPr>
          <p:nvPr/>
        </p:nvGrpSpPr>
        <p:grpSpPr bwMode="auto">
          <a:xfrm rot="1205898">
            <a:off x="4801786" y="2500502"/>
            <a:ext cx="2909093" cy="752451"/>
            <a:chOff x="816" y="2304"/>
            <a:chExt cx="1440" cy="448"/>
          </a:xfrm>
        </p:grpSpPr>
        <p:sp>
          <p:nvSpPr>
            <p:cNvPr id="11" name="Freeform 22">
              <a:extLst>
                <a:ext uri="{FF2B5EF4-FFF2-40B4-BE49-F238E27FC236}">
                  <a16:creationId xmlns:a16="http://schemas.microsoft.com/office/drawing/2014/main" id="{68D78460-4E7D-2849-8E21-E4C4D64F3358}"/>
                </a:ext>
              </a:extLst>
            </p:cNvPr>
            <p:cNvSpPr>
              <a:spLocks/>
            </p:cNvSpPr>
            <p:nvPr/>
          </p:nvSpPr>
          <p:spPr bwMode="gray">
            <a:xfrm>
              <a:off x="901" y="2562"/>
              <a:ext cx="1270" cy="19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1120 w 1120"/>
                <a:gd name="T55"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gradFill rotWithShape="1">
              <a:gsLst>
                <a:gs pos="0">
                  <a:srgbClr val="000000"/>
                </a:gs>
                <a:gs pos="100000">
                  <a:srgbClr val="000000">
                    <a:gamma/>
                    <a:shade val="78824"/>
                    <a:invGamma/>
                  </a:srgbClr>
                </a:gs>
              </a:gsLst>
              <a:lin ang="2700000" scaled="1"/>
            </a:gra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endParaRPr>
            </a:p>
          </p:txBody>
        </p:sp>
        <p:sp>
          <p:nvSpPr>
            <p:cNvPr id="12" name="Rectangle 23">
              <a:extLst>
                <a:ext uri="{FF2B5EF4-FFF2-40B4-BE49-F238E27FC236}">
                  <a16:creationId xmlns:a16="http://schemas.microsoft.com/office/drawing/2014/main" id="{896CE490-004D-8F4E-A5D6-A3D7DCAAE07B}"/>
                </a:ext>
              </a:extLst>
            </p:cNvPr>
            <p:cNvSpPr>
              <a:spLocks noChangeArrowheads="1"/>
            </p:cNvSpPr>
            <p:nvPr/>
          </p:nvSpPr>
          <p:spPr bwMode="gray">
            <a:xfrm>
              <a:off x="816" y="2304"/>
              <a:ext cx="1440" cy="393"/>
            </a:xfrm>
            <a:prstGeom prst="rect">
              <a:avLst/>
            </a:prstGeom>
            <a:gradFill rotWithShape="1">
              <a:gsLst>
                <a:gs pos="0">
                  <a:srgbClr val="FF6161">
                    <a:gamma/>
                    <a:tint val="54510"/>
                    <a:invGamma/>
                  </a:srgbClr>
                </a:gs>
                <a:gs pos="100000">
                  <a:srgbClr val="FF6161"/>
                </a:gs>
              </a:gsLst>
              <a:lin ang="27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rPr>
                <a:t>statistical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rPr>
                <a:t>closeness preservation </a:t>
              </a:r>
            </a:p>
          </p:txBody>
        </p:sp>
      </p:grpSp>
      <p:sp>
        <p:nvSpPr>
          <p:cNvPr id="18" name="AutoShape 22">
            <a:extLst>
              <a:ext uri="{FF2B5EF4-FFF2-40B4-BE49-F238E27FC236}">
                <a16:creationId xmlns:a16="http://schemas.microsoft.com/office/drawing/2014/main" id="{F4DFE683-F52F-904E-8BD4-5FAF3B398505}"/>
              </a:ext>
            </a:extLst>
          </p:cNvPr>
          <p:cNvSpPr>
            <a:spLocks noChangeArrowheads="1"/>
          </p:cNvSpPr>
          <p:nvPr/>
        </p:nvSpPr>
        <p:spPr bwMode="gray">
          <a:xfrm>
            <a:off x="559795" y="4856078"/>
            <a:ext cx="3020803" cy="930275"/>
          </a:xfrm>
          <a:prstGeom prst="bevel">
            <a:avLst>
              <a:gd name="adj" fmla="val 3046"/>
            </a:avLst>
          </a:prstGeom>
          <a:gradFill rotWithShape="1">
            <a:gsLst>
              <a:gs pos="0">
                <a:srgbClr val="81A551"/>
              </a:gs>
              <a:gs pos="100000">
                <a:srgbClr val="81A551">
                  <a:gamma/>
                  <a:tint val="54118"/>
                  <a:invGamma/>
                </a:srgbClr>
              </a:gs>
            </a:gsLst>
            <a:lin ang="18900000" scaled="1"/>
          </a:gradFill>
          <a:ln>
            <a:noFill/>
          </a:ln>
          <a:effectLst/>
          <a:extLst>
            <a:ext uri="{91240B29-F687-4F45-9708-019B960494DF}">
              <a14:hiddenLine xmlns:a14="http://schemas.microsoft.com/office/drawing/2010/main" w="9525">
                <a:solidFill>
                  <a:srgbClr val="6699FF">
                    <a:alpha val="70000"/>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sz="2000" kern="0" dirty="0">
                <a:solidFill>
                  <a:srgbClr val="000000"/>
                </a:solidFill>
              </a:rPr>
              <a:t>A</a:t>
            </a:r>
            <a:r>
              <a:rPr kumimoji="0" lang="en-US" sz="2000" i="0" u="none" strike="noStrike" kern="0" cap="none" spc="0" normalizeH="0" baseline="0" noProof="0" dirty="0">
                <a:ln>
                  <a:noFill/>
                </a:ln>
                <a:solidFill>
                  <a:srgbClr val="000000"/>
                </a:solidFill>
                <a:effectLst/>
                <a:uLnTx/>
                <a:uFillTx/>
              </a:rPr>
              <a:t>NN search in high-dimensional space with edit distance</a:t>
            </a:r>
          </a:p>
        </p:txBody>
      </p:sp>
      <p:sp>
        <p:nvSpPr>
          <p:cNvPr id="19" name="AutoShape 22">
            <a:extLst>
              <a:ext uri="{FF2B5EF4-FFF2-40B4-BE49-F238E27FC236}">
                <a16:creationId xmlns:a16="http://schemas.microsoft.com/office/drawing/2014/main" id="{D9C03FB1-89E1-AF40-8266-AE07F96E5222}"/>
              </a:ext>
            </a:extLst>
          </p:cNvPr>
          <p:cNvSpPr>
            <a:spLocks noChangeArrowheads="1"/>
          </p:cNvSpPr>
          <p:nvPr/>
        </p:nvSpPr>
        <p:spPr bwMode="gray">
          <a:xfrm>
            <a:off x="5573391" y="4856078"/>
            <a:ext cx="3277123" cy="930275"/>
          </a:xfrm>
          <a:prstGeom prst="bevel">
            <a:avLst>
              <a:gd name="adj" fmla="val 3046"/>
            </a:avLst>
          </a:prstGeom>
          <a:gradFill rotWithShape="1">
            <a:gsLst>
              <a:gs pos="0">
                <a:srgbClr val="81A551"/>
              </a:gs>
              <a:gs pos="100000">
                <a:srgbClr val="81A551">
                  <a:gamma/>
                  <a:tint val="54118"/>
                  <a:invGamma/>
                </a:srgbClr>
              </a:gs>
            </a:gsLst>
            <a:lin ang="18900000" scaled="1"/>
          </a:gradFill>
          <a:ln>
            <a:noFill/>
          </a:ln>
          <a:effectLst/>
          <a:extLst>
            <a:ext uri="{91240B29-F687-4F45-9708-019B960494DF}">
              <a14:hiddenLine xmlns:a14="http://schemas.microsoft.com/office/drawing/2010/main" w="9525">
                <a:solidFill>
                  <a:srgbClr val="6699FF">
                    <a:alpha val="70000"/>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sz="2000" kern="0" dirty="0">
                <a:solidFill>
                  <a:srgbClr val="000000"/>
                </a:solidFill>
              </a:rPr>
              <a:t>t</a:t>
            </a:r>
            <a:r>
              <a:rPr kumimoji="0" lang="en-US" sz="2000" i="0" u="none" strike="noStrike" kern="0" cap="none" spc="0" normalizeH="0" baseline="0" noProof="0" dirty="0">
                <a:ln>
                  <a:noFill/>
                </a:ln>
                <a:solidFill>
                  <a:srgbClr val="000000"/>
                </a:solidFill>
                <a:effectLst/>
                <a:uLnTx/>
                <a:uFillTx/>
              </a:rPr>
              <a:t>-NN search in low-dimensional space with Euclidean distance</a:t>
            </a:r>
          </a:p>
        </p:txBody>
      </p:sp>
      <mc:AlternateContent xmlns:mc="http://schemas.openxmlformats.org/markup-compatibility/2006">
        <mc:Choice xmlns:a14="http://schemas.microsoft.com/office/drawing/2010/main" Requires="a14">
          <p:sp>
            <p:nvSpPr>
              <p:cNvPr id="14" name="Rectangle 3">
                <a:extLst>
                  <a:ext uri="{FF2B5EF4-FFF2-40B4-BE49-F238E27FC236}">
                    <a16:creationId xmlns:a16="http://schemas.microsoft.com/office/drawing/2014/main" id="{8A63FABA-3F86-FD4C-92A1-FB242A6CE8B3}"/>
                  </a:ext>
                </a:extLst>
              </p:cNvPr>
              <p:cNvSpPr>
                <a:spLocks noChangeArrowheads="1"/>
              </p:cNvSpPr>
              <p:nvPr/>
            </p:nvSpPr>
            <p:spPr bwMode="black">
              <a:xfrm>
                <a:off x="293872" y="1757138"/>
                <a:ext cx="8436242" cy="1020536"/>
              </a:xfrm>
              <a:prstGeom prst="rect">
                <a:avLst/>
              </a:prstGeom>
              <a:noFill/>
              <a:ln>
                <a:noFill/>
              </a:ln>
              <a:effectLst/>
              <a:extLst>
                <a:ext uri="{909E8E84-426E-40DD-AFC4-6F175D3DCCD1}">
                  <a14:hiddenFill>
                    <a:gradFill rotWithShape="1">
                      <a:gsLst>
                        <a:gs pos="0">
                          <a:schemeClr val="accent2"/>
                        </a:gs>
                        <a:gs pos="100000">
                          <a:schemeClr val="accent2">
                            <a:gamma/>
                            <a:tint val="73725"/>
                            <a:invGamma/>
                          </a:schemeClr>
                        </a:gs>
                      </a:gsLst>
                      <a:lin ang="5400000" scaled="1"/>
                    </a:gra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just"/>
                <a:r>
                  <a:rPr lang="en-US" dirty="0"/>
                  <a:t>Each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𝜓</m:t>
                        </m:r>
                      </m:e>
                      <m:sub>
                        <m:r>
                          <a:rPr lang="en-US" i="1">
                            <a:latin typeface="Cambria Math" panose="02040503050406030204" pitchFamily="18" charset="0"/>
                          </a:rPr>
                          <m:t>𝑖</m:t>
                        </m:r>
                      </m:sub>
                    </m:sSub>
                  </m:oMath>
                </a14:m>
                <a:r>
                  <a:rPr lang="en-US" dirty="0"/>
                  <a:t> in </a:t>
                </a:r>
                <a14:m>
                  <m:oMath xmlns:m="http://schemas.openxmlformats.org/officeDocument/2006/math">
                    <m:r>
                      <m:rPr>
                        <m:sty m:val="p"/>
                      </m:rPr>
                      <a:rPr lang="el-GR" i="1">
                        <a:latin typeface="Cambria Math" panose="02040503050406030204" pitchFamily="18" charset="0"/>
                        <a:ea typeface="Cambria Math" panose="02040503050406030204" pitchFamily="18" charset="0"/>
                      </a:rPr>
                      <m:t>Ψ</m:t>
                    </m:r>
                  </m:oMath>
                </a14:m>
                <a:r>
                  <a:rPr lang="en-US" dirty="0"/>
                  <a:t> is a random projection function </a:t>
                </a:r>
                <a14:m>
                  <m:oMath xmlns:m="http://schemas.openxmlformats.org/officeDocument/2006/math">
                    <m:r>
                      <a:rPr lang="en-US" i="1">
                        <a:latin typeface="Cambria Math" panose="02040503050406030204" pitchFamily="18" charset="0"/>
                        <a:ea typeface="Cambria Math" panose="02040503050406030204" pitchFamily="18" charset="0"/>
                      </a:rPr>
                      <m:t>𝜓</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𝜉</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𝑀</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e>
                        </m:d>
                      </m:e>
                    </m:d>
                  </m:oMath>
                </a14:m>
                <a:r>
                  <a:rPr lang="en-US" sz="2000" dirty="0"/>
                  <a:t> where 𝑀(∙)  is a multiset “feature” function and 𝜉(∙) is a “ToW-for-L1” function </a:t>
                </a:r>
              </a:p>
              <a:p>
                <a:pPr algn="ctr"/>
                <a:endParaRPr lang="en-US" sz="2000" dirty="0"/>
              </a:p>
            </p:txBody>
          </p:sp>
        </mc:Choice>
        <mc:Fallback>
          <p:sp>
            <p:nvSpPr>
              <p:cNvPr id="14" name="Rectangle 3">
                <a:extLst>
                  <a:ext uri="{FF2B5EF4-FFF2-40B4-BE49-F238E27FC236}">
                    <a16:creationId xmlns:a16="http://schemas.microsoft.com/office/drawing/2014/main" id="{8A63FABA-3F86-FD4C-92A1-FB242A6CE8B3}"/>
                  </a:ext>
                </a:extLst>
              </p:cNvPr>
              <p:cNvSpPr>
                <a:spLocks noRot="1" noChangeAspect="1" noMove="1" noResize="1" noEditPoints="1" noAdjustHandles="1" noChangeArrowheads="1" noChangeShapeType="1" noTextEdit="1"/>
              </p:cNvSpPr>
              <p:nvPr/>
            </p:nvSpPr>
            <p:spPr bwMode="black">
              <a:xfrm>
                <a:off x="293872" y="1757138"/>
                <a:ext cx="8436242" cy="1020536"/>
              </a:xfrm>
              <a:prstGeom prst="rect">
                <a:avLst/>
              </a:prstGeom>
              <a:blipFill>
                <a:blip r:embed="rId3"/>
                <a:stretch>
                  <a:fillRect l="-602" t="-3659" r="-752"/>
                </a:stretch>
              </a:blip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F2CB1F07-27B8-2942-BFCD-2F685F78ECD0}"/>
                  </a:ext>
                </a:extLst>
              </p:cNvPr>
              <p:cNvSpPr/>
              <p:nvPr/>
            </p:nvSpPr>
            <p:spPr>
              <a:xfrm>
                <a:off x="1086683" y="2817666"/>
                <a:ext cx="5475089" cy="7524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a:latin typeface="Cambria Math" panose="02040503050406030204" pitchFamily="18" charset="0"/>
                        </a:rPr>
                        <m:t>𝑬</m:t>
                      </m:r>
                      <m:d>
                        <m:dPr>
                          <m:begChr m:val="["/>
                          <m:endChr m:val="]"/>
                          <m:ctrlPr>
                            <a:rPr lang="en-US" sz="2800" b="1" i="1">
                              <a:latin typeface="Cambria Math" panose="02040503050406030204" pitchFamily="18" charset="0"/>
                            </a:rPr>
                          </m:ctrlPr>
                        </m:dPr>
                        <m:e>
                          <m:sSup>
                            <m:sSupPr>
                              <m:ctrlPr>
                                <a:rPr lang="en-US" sz="2800" b="1" i="1">
                                  <a:latin typeface="Cambria Math" panose="02040503050406030204" pitchFamily="18" charset="0"/>
                                </a:rPr>
                              </m:ctrlPr>
                            </m:sSupPr>
                            <m:e>
                              <m:d>
                                <m:dPr>
                                  <m:ctrlPr>
                                    <a:rPr lang="en-US" sz="2800" b="1" i="1">
                                      <a:latin typeface="Cambria Math" panose="02040503050406030204" pitchFamily="18" charset="0"/>
                                      <a:ea typeface="Cambria Math" panose="02040503050406030204" pitchFamily="18" charset="0"/>
                                    </a:rPr>
                                  </m:ctrlPr>
                                </m:dPr>
                                <m:e>
                                  <m:r>
                                    <a:rPr lang="en-US" sz="2800" b="1" i="1">
                                      <a:latin typeface="Cambria Math" panose="02040503050406030204" pitchFamily="18" charset="0"/>
                                      <a:ea typeface="Cambria Math" panose="02040503050406030204" pitchFamily="18" charset="0"/>
                                    </a:rPr>
                                    <m:t>𝝍</m:t>
                                  </m:r>
                                  <m:d>
                                    <m:dPr>
                                      <m:ctrlPr>
                                        <a:rPr lang="en-US" sz="2800" b="1" i="1">
                                          <a:latin typeface="Cambria Math" panose="02040503050406030204" pitchFamily="18" charset="0"/>
                                          <a:ea typeface="Cambria Math" panose="02040503050406030204" pitchFamily="18" charset="0"/>
                                        </a:rPr>
                                      </m:ctrlPr>
                                    </m:dPr>
                                    <m:e>
                                      <m:r>
                                        <a:rPr lang="en-US" sz="2800" b="1" i="1">
                                          <a:latin typeface="Cambria Math" panose="02040503050406030204" pitchFamily="18" charset="0"/>
                                          <a:ea typeface="Cambria Math" panose="02040503050406030204" pitchFamily="18" charset="0"/>
                                        </a:rPr>
                                        <m:t>𝒙</m:t>
                                      </m:r>
                                    </m:e>
                                  </m:d>
                                  <m:r>
                                    <a:rPr lang="en-US" sz="2800" b="1"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𝝍</m:t>
                                  </m:r>
                                  <m:d>
                                    <m:dPr>
                                      <m:ctrlPr>
                                        <a:rPr lang="en-US" sz="2800" b="1" i="1">
                                          <a:latin typeface="Cambria Math" panose="02040503050406030204" pitchFamily="18" charset="0"/>
                                          <a:ea typeface="Cambria Math" panose="02040503050406030204" pitchFamily="18" charset="0"/>
                                        </a:rPr>
                                      </m:ctrlPr>
                                    </m:dPr>
                                    <m:e>
                                      <m:r>
                                        <a:rPr lang="en-US" sz="2800" b="1" i="1">
                                          <a:latin typeface="Cambria Math" panose="02040503050406030204" pitchFamily="18" charset="0"/>
                                          <a:ea typeface="Cambria Math" panose="02040503050406030204" pitchFamily="18" charset="0"/>
                                        </a:rPr>
                                        <m:t>𝒚</m:t>
                                      </m:r>
                                    </m:e>
                                  </m:d>
                                </m:e>
                              </m:d>
                            </m:e>
                            <m:sup>
                              <m:r>
                                <a:rPr lang="en-US" sz="2800" b="1" i="1">
                                  <a:latin typeface="Cambria Math" panose="02040503050406030204" pitchFamily="18" charset="0"/>
                                </a:rPr>
                                <m:t>𝟐</m:t>
                              </m:r>
                            </m:sup>
                          </m:sSup>
                        </m:e>
                      </m:d>
                      <m:r>
                        <a:rPr lang="en-US" sz="2800" b="1"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𝒒</m:t>
                      </m:r>
                      <m:r>
                        <a:rPr lang="en-US" sz="2800" b="1" i="1">
                          <a:latin typeface="Cambria Math" panose="02040503050406030204" pitchFamily="18" charset="0"/>
                          <a:ea typeface="Cambria Math" panose="02040503050406030204" pitchFamily="18" charset="0"/>
                        </a:rPr>
                        <m:t>∗</m:t>
                      </m:r>
                      <m:sSub>
                        <m:sSubPr>
                          <m:ctrlPr>
                            <a:rPr lang="en-US" sz="2800" b="1" i="1">
                              <a:latin typeface="Cambria Math" panose="02040503050406030204" pitchFamily="18" charset="0"/>
                            </a:rPr>
                          </m:ctrlPr>
                        </m:sSubPr>
                        <m:e>
                          <m:d>
                            <m:dPr>
                              <m:begChr m:val="‖"/>
                              <m:endChr m:val="‖"/>
                              <m:ctrlPr>
                                <a:rPr lang="en-US" sz="2800" b="1" i="1">
                                  <a:latin typeface="Cambria Math" panose="02040503050406030204" pitchFamily="18" charset="0"/>
                                </a:rPr>
                              </m:ctrlPr>
                            </m:dPr>
                            <m:e>
                              <m:r>
                                <a:rPr lang="en-US" sz="2800" b="1" i="1">
                                  <a:latin typeface="Cambria Math" panose="02040503050406030204" pitchFamily="18" charset="0"/>
                                </a:rPr>
                                <m:t>𝒙</m:t>
                              </m:r>
                              <m:r>
                                <a:rPr lang="en-US" sz="2800" b="1" i="1">
                                  <a:latin typeface="Cambria Math" panose="02040503050406030204" pitchFamily="18" charset="0"/>
                                </a:rPr>
                                <m:t>,</m:t>
                              </m:r>
                              <m:r>
                                <a:rPr lang="en-US" sz="2800" b="1" i="1">
                                  <a:latin typeface="Cambria Math" panose="02040503050406030204" pitchFamily="18" charset="0"/>
                                </a:rPr>
                                <m:t>𝒚</m:t>
                              </m:r>
                            </m:e>
                          </m:d>
                        </m:e>
                        <m:sub>
                          <m:r>
                            <a:rPr lang="en-US" sz="2800" b="1" i="1">
                              <a:latin typeface="Cambria Math" panose="02040503050406030204" pitchFamily="18" charset="0"/>
                            </a:rPr>
                            <m:t>𝑬</m:t>
                          </m:r>
                        </m:sub>
                      </m:sSub>
                    </m:oMath>
                  </m:oMathPara>
                </a14:m>
                <a:endParaRPr lang="en-US" sz="2400" b="1" dirty="0"/>
              </a:p>
            </p:txBody>
          </p:sp>
        </mc:Choice>
        <mc:Fallback xmlns="">
          <p:sp>
            <p:nvSpPr>
              <p:cNvPr id="13" name="Rectangle 12">
                <a:extLst>
                  <a:ext uri="{FF2B5EF4-FFF2-40B4-BE49-F238E27FC236}">
                    <a16:creationId xmlns:a16="http://schemas.microsoft.com/office/drawing/2014/main" id="{F2CB1F07-27B8-2942-BFCD-2F685F78ECD0}"/>
                  </a:ext>
                </a:extLst>
              </p:cNvPr>
              <p:cNvSpPr>
                <a:spLocks noRot="1" noChangeAspect="1" noMove="1" noResize="1" noEditPoints="1" noAdjustHandles="1" noChangeArrowheads="1" noChangeShapeType="1" noTextEdit="1"/>
              </p:cNvSpPr>
              <p:nvPr/>
            </p:nvSpPr>
            <p:spPr>
              <a:xfrm>
                <a:off x="1086683" y="2817666"/>
                <a:ext cx="5475089" cy="752450"/>
              </a:xfrm>
              <a:prstGeom prst="rect">
                <a:avLst/>
              </a:prstGeom>
              <a:blipFill>
                <a:blip r:embed="rId4"/>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CA8E8957-C10C-C047-89CE-14200A53ED41}"/>
              </a:ext>
            </a:extLst>
          </p:cNvPr>
          <p:cNvSpPr txBox="1"/>
          <p:nvPr/>
        </p:nvSpPr>
        <p:spPr>
          <a:xfrm>
            <a:off x="6457950" y="3746222"/>
            <a:ext cx="2246523" cy="646331"/>
          </a:xfrm>
          <a:prstGeom prst="rect">
            <a:avLst/>
          </a:prstGeom>
          <a:noFill/>
          <a:ln w="12700">
            <a:solidFill>
              <a:srgbClr val="0000FF"/>
            </a:solidFill>
            <a:prstDash val="dash"/>
          </a:ln>
        </p:spPr>
        <p:txBody>
          <a:bodyPr wrap="square" rtlCol="0">
            <a:spAutoFit/>
          </a:bodyPr>
          <a:lstStyle/>
          <a:p>
            <a:pPr algn="ctr"/>
            <a:r>
              <a:rPr lang="en-US" dirty="0"/>
              <a:t>Edit distance between x and y</a:t>
            </a:r>
          </a:p>
        </p:txBody>
      </p:sp>
      <p:sp>
        <p:nvSpPr>
          <p:cNvPr id="21" name="Line 29">
            <a:extLst>
              <a:ext uri="{FF2B5EF4-FFF2-40B4-BE49-F238E27FC236}">
                <a16:creationId xmlns:a16="http://schemas.microsoft.com/office/drawing/2014/main" id="{9FAFE9B8-8BE6-9D49-BCE1-6668EA434E09}"/>
              </a:ext>
            </a:extLst>
          </p:cNvPr>
          <p:cNvSpPr>
            <a:spLocks noChangeShapeType="1"/>
          </p:cNvSpPr>
          <p:nvPr/>
        </p:nvSpPr>
        <p:spPr bwMode="auto">
          <a:xfrm flipH="1" flipV="1">
            <a:off x="5727031" y="3428951"/>
            <a:ext cx="740793" cy="650771"/>
          </a:xfrm>
          <a:prstGeom prst="line">
            <a:avLst/>
          </a:prstGeom>
          <a:noFill/>
          <a:ln w="19050">
            <a:solidFill>
              <a:srgbClr val="0000FF"/>
            </a:solidFill>
            <a:round/>
            <a:headEnd type="stealth" w="lg" len="lg"/>
            <a:tailEnd type="diamo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8">
            <a:extLst>
              <a:ext uri="{FF2B5EF4-FFF2-40B4-BE49-F238E27FC236}">
                <a16:creationId xmlns:a16="http://schemas.microsoft.com/office/drawing/2014/main" id="{708F2166-D585-B14D-8057-36F111AFCE13}"/>
              </a:ext>
            </a:extLst>
          </p:cNvPr>
          <p:cNvSpPr>
            <a:spLocks noChangeShapeType="1"/>
          </p:cNvSpPr>
          <p:nvPr/>
        </p:nvSpPr>
        <p:spPr bwMode="black">
          <a:xfrm>
            <a:off x="365910" y="2409185"/>
            <a:ext cx="8292165" cy="40606"/>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3" name="Right Arrow 22">
            <a:extLst>
              <a:ext uri="{FF2B5EF4-FFF2-40B4-BE49-F238E27FC236}">
                <a16:creationId xmlns:a16="http://schemas.microsoft.com/office/drawing/2014/main" id="{4E9EFCE2-CEAC-A741-AE49-38BFE8F27D06}"/>
              </a:ext>
            </a:extLst>
          </p:cNvPr>
          <p:cNvSpPr/>
          <p:nvPr/>
        </p:nvSpPr>
        <p:spPr>
          <a:xfrm>
            <a:off x="3849496" y="4997365"/>
            <a:ext cx="1568918" cy="50143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4">
            <a:extLst>
              <a:ext uri="{FF2B5EF4-FFF2-40B4-BE49-F238E27FC236}">
                <a16:creationId xmlns:a16="http://schemas.microsoft.com/office/drawing/2014/main" id="{312E0299-6B84-DC46-B43D-6CCE5486BF31}"/>
              </a:ext>
            </a:extLst>
          </p:cNvPr>
          <p:cNvSpPr>
            <a:spLocks noGrp="1"/>
          </p:cNvSpPr>
          <p:nvPr>
            <p:ph type="dt" sz="half" idx="10"/>
          </p:nvPr>
        </p:nvSpPr>
        <p:spPr/>
        <p:txBody>
          <a:bodyPr/>
          <a:lstStyle/>
          <a:p>
            <a:fld id="{A6027C8B-EE30-F84A-BD80-B18613BBB400}" type="datetime4">
              <a:rPr lang="en-US" altLang="zh-CN" smtClean="0"/>
              <a:t>August 9, 2020</a:t>
            </a:fld>
            <a:endParaRPr lang="zh-CN" altLang="en-US"/>
          </a:p>
        </p:txBody>
      </p:sp>
      <p:sp>
        <p:nvSpPr>
          <p:cNvPr id="17" name="Slide Number Placeholder 16">
            <a:extLst>
              <a:ext uri="{FF2B5EF4-FFF2-40B4-BE49-F238E27FC236}">
                <a16:creationId xmlns:a16="http://schemas.microsoft.com/office/drawing/2014/main" id="{6B8F6A8E-0D8A-6748-BE97-88AF7B0D044A}"/>
              </a:ext>
            </a:extLst>
          </p:cNvPr>
          <p:cNvSpPr>
            <a:spLocks noGrp="1"/>
          </p:cNvSpPr>
          <p:nvPr>
            <p:ph type="sldNum" sz="quarter" idx="12"/>
          </p:nvPr>
        </p:nvSpPr>
        <p:spPr/>
        <p:txBody>
          <a:bodyPr/>
          <a:lstStyle/>
          <a:p>
            <a:fld id="{49BF2F59-D1D2-4BCF-82DA-B1F2608D3135}" type="slidenum">
              <a:rPr lang="zh-CN" altLang="en-US" smtClean="0"/>
              <a:pPr/>
              <a:t>13</a:t>
            </a:fld>
            <a:r>
              <a:rPr lang="en-US" altLang="zh-CN"/>
              <a:t>/16</a:t>
            </a:r>
            <a:endParaRPr lang="zh-CN" altLang="en-US" dirty="0"/>
          </a:p>
        </p:txBody>
      </p:sp>
      <p:sp>
        <p:nvSpPr>
          <p:cNvPr id="24" name="Rectangle 23">
            <a:extLst>
              <a:ext uri="{FF2B5EF4-FFF2-40B4-BE49-F238E27FC236}">
                <a16:creationId xmlns:a16="http://schemas.microsoft.com/office/drawing/2014/main" id="{6A077263-04FA-1D43-8E34-430B97AED447}"/>
              </a:ext>
            </a:extLst>
          </p:cNvPr>
          <p:cNvSpPr/>
          <p:nvPr/>
        </p:nvSpPr>
        <p:spPr>
          <a:xfrm>
            <a:off x="0" y="-2676"/>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 &amp; Motivation</a:t>
            </a:r>
            <a:endParaRPr lang="zh-CN" altLang="en-US" sz="1600" dirty="0"/>
          </a:p>
        </p:txBody>
      </p:sp>
      <p:sp>
        <p:nvSpPr>
          <p:cNvPr id="25" name="Rectangle 24">
            <a:extLst>
              <a:ext uri="{FF2B5EF4-FFF2-40B4-BE49-F238E27FC236}">
                <a16:creationId xmlns:a16="http://schemas.microsoft.com/office/drawing/2014/main" id="{027C3641-7215-014D-A2A5-E2B9A4B385C4}"/>
              </a:ext>
            </a:extLst>
          </p:cNvPr>
          <p:cNvSpPr/>
          <p:nvPr/>
        </p:nvSpPr>
        <p:spPr>
          <a:xfrm>
            <a:off x="2620093" y="-2676"/>
            <a:ext cx="1720901"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iDEC Framework</a:t>
            </a:r>
            <a:endParaRPr lang="zh-CN" altLang="en-US" sz="1600" dirty="0"/>
          </a:p>
        </p:txBody>
      </p:sp>
      <p:sp>
        <p:nvSpPr>
          <p:cNvPr id="26" name="Rectangle 25">
            <a:extLst>
              <a:ext uri="{FF2B5EF4-FFF2-40B4-BE49-F238E27FC236}">
                <a16:creationId xmlns:a16="http://schemas.microsoft.com/office/drawing/2014/main" id="{27FCDA00-B21B-D049-B7FD-1A4CAD81F0EF}"/>
              </a:ext>
            </a:extLst>
          </p:cNvPr>
          <p:cNvSpPr/>
          <p:nvPr/>
        </p:nvSpPr>
        <p:spPr>
          <a:xfrm>
            <a:off x="4349344" y="-2676"/>
            <a:ext cx="2163991"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err="1"/>
              <a:t>iDEC</a:t>
            </a:r>
            <a:r>
              <a:rPr lang="en-US" altLang="zh-CN" sz="1600" b="1" dirty="0"/>
              <a:t>-based Solutions</a:t>
            </a:r>
            <a:endParaRPr lang="zh-CN" altLang="en-US" sz="1600" b="1" dirty="0"/>
          </a:p>
        </p:txBody>
      </p:sp>
      <p:sp>
        <p:nvSpPr>
          <p:cNvPr id="27" name="Rectangle 26">
            <a:extLst>
              <a:ext uri="{FF2B5EF4-FFF2-40B4-BE49-F238E27FC236}">
                <a16:creationId xmlns:a16="http://schemas.microsoft.com/office/drawing/2014/main" id="{58D18554-798E-F04D-9A14-C713144D65E9}"/>
              </a:ext>
            </a:extLst>
          </p:cNvPr>
          <p:cNvSpPr/>
          <p:nvPr/>
        </p:nvSpPr>
        <p:spPr>
          <a:xfrm>
            <a:off x="6526174" y="-2676"/>
            <a:ext cx="11162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spTree>
    <p:extLst>
      <p:ext uri="{BB962C8B-B14F-4D97-AF65-F5344CB8AC3E}">
        <p14:creationId xmlns:p14="http://schemas.microsoft.com/office/powerpoint/2010/main" val="157564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4" grpId="0"/>
      <p:bldP spid="13" grpId="0"/>
      <p:bldP spid="20" grpId="0" animBg="1"/>
      <p:bldP spid="21"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A747-150B-134E-959A-18ADD1ABAD94}"/>
              </a:ext>
            </a:extLst>
          </p:cNvPr>
          <p:cNvSpPr>
            <a:spLocks noGrp="1"/>
          </p:cNvSpPr>
          <p:nvPr>
            <p:ph type="title"/>
          </p:nvPr>
        </p:nvSpPr>
        <p:spPr/>
        <p:txBody>
          <a:bodyPr/>
          <a:lstStyle/>
          <a:p>
            <a:r>
              <a:rPr lang="en-US" dirty="0"/>
              <a:t>ANN-E Evaluation: Datasets</a:t>
            </a:r>
          </a:p>
        </p:txBody>
      </p:sp>
      <p:sp>
        <p:nvSpPr>
          <p:cNvPr id="5" name="Footer Placeholder 4">
            <a:extLst>
              <a:ext uri="{FF2B5EF4-FFF2-40B4-BE49-F238E27FC236}">
                <a16:creationId xmlns:a16="http://schemas.microsoft.com/office/drawing/2014/main" id="{481B8D05-9D18-3742-AFD1-83608BA175DE}"/>
              </a:ext>
            </a:extLst>
          </p:cNvPr>
          <p:cNvSpPr>
            <a:spLocks noGrp="1"/>
          </p:cNvSpPr>
          <p:nvPr>
            <p:ph type="ftr" sz="quarter" idx="11"/>
          </p:nvPr>
        </p:nvSpPr>
        <p:spPr/>
        <p:txBody>
          <a:bodyPr/>
          <a:lstStyle/>
          <a:p>
            <a:r>
              <a:rPr lang="sv-SE" altLang="zh-CN"/>
              <a:t>iDEC @ VLDB2020</a:t>
            </a:r>
            <a:endParaRPr lang="zh-CN" altLang="en-US"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4F0EC5E7-0E8C-0441-B513-0F76F8975EA5}"/>
                  </a:ext>
                </a:extLst>
              </p:cNvPr>
              <p:cNvGraphicFramePr>
                <a:graphicFrameLocks noGrp="1"/>
              </p:cNvGraphicFramePr>
              <p:nvPr>
                <p:extLst>
                  <p:ext uri="{D42A27DB-BD31-4B8C-83A1-F6EECF244321}">
                    <p14:modId xmlns:p14="http://schemas.microsoft.com/office/powerpoint/2010/main" val="4132397653"/>
                  </p:ext>
                </p:extLst>
              </p:nvPr>
            </p:nvGraphicFramePr>
            <p:xfrm>
              <a:off x="336479" y="2882500"/>
              <a:ext cx="8448181" cy="1706880"/>
            </p:xfrm>
            <a:graphic>
              <a:graphicData uri="http://schemas.openxmlformats.org/drawingml/2006/table">
                <a:tbl>
                  <a:tblPr firstRow="1" bandRow="1">
                    <a:tableStyleId>{5C22544A-7EE6-4342-B048-85BDC9FD1C3A}</a:tableStyleId>
                  </a:tblPr>
                  <a:tblGrid>
                    <a:gridCol w="1346340">
                      <a:extLst>
                        <a:ext uri="{9D8B030D-6E8A-4147-A177-3AD203B41FA5}">
                          <a16:colId xmlns:a16="http://schemas.microsoft.com/office/drawing/2014/main" val="2949035997"/>
                        </a:ext>
                      </a:extLst>
                    </a:gridCol>
                    <a:gridCol w="1290320">
                      <a:extLst>
                        <a:ext uri="{9D8B030D-6E8A-4147-A177-3AD203B41FA5}">
                          <a16:colId xmlns:a16="http://schemas.microsoft.com/office/drawing/2014/main" val="555915079"/>
                        </a:ext>
                      </a:extLst>
                    </a:gridCol>
                    <a:gridCol w="983989">
                      <a:extLst>
                        <a:ext uri="{9D8B030D-6E8A-4147-A177-3AD203B41FA5}">
                          <a16:colId xmlns:a16="http://schemas.microsoft.com/office/drawing/2014/main" val="4000320845"/>
                        </a:ext>
                      </a:extLst>
                    </a:gridCol>
                    <a:gridCol w="1206883">
                      <a:extLst>
                        <a:ext uri="{9D8B030D-6E8A-4147-A177-3AD203B41FA5}">
                          <a16:colId xmlns:a16="http://schemas.microsoft.com/office/drawing/2014/main" val="2670349924"/>
                        </a:ext>
                      </a:extLst>
                    </a:gridCol>
                    <a:gridCol w="1206883">
                      <a:extLst>
                        <a:ext uri="{9D8B030D-6E8A-4147-A177-3AD203B41FA5}">
                          <a16:colId xmlns:a16="http://schemas.microsoft.com/office/drawing/2014/main" val="3125630456"/>
                        </a:ext>
                      </a:extLst>
                    </a:gridCol>
                    <a:gridCol w="1206883">
                      <a:extLst>
                        <a:ext uri="{9D8B030D-6E8A-4147-A177-3AD203B41FA5}">
                          <a16:colId xmlns:a16="http://schemas.microsoft.com/office/drawing/2014/main" val="1206738388"/>
                        </a:ext>
                      </a:extLst>
                    </a:gridCol>
                    <a:gridCol w="1206883">
                      <a:extLst>
                        <a:ext uri="{9D8B030D-6E8A-4147-A177-3AD203B41FA5}">
                          <a16:colId xmlns:a16="http://schemas.microsoft.com/office/drawing/2014/main" val="4209870687"/>
                        </a:ext>
                      </a:extLst>
                    </a:gridCol>
                  </a:tblGrid>
                  <a:tr h="370840">
                    <a:tc rowSpan="2">
                      <a:txBody>
                        <a:bodyPr/>
                        <a:lstStyle/>
                        <a:p>
                          <a:pPr algn="l"/>
                          <a:r>
                            <a:rPr lang="en-US" sz="2400" dirty="0"/>
                            <a:t>dataset</a:t>
                          </a:r>
                        </a:p>
                      </a:txBody>
                      <a:tcPr anchor="ctr"/>
                    </a:tc>
                    <a:tc rowSpan="2">
                      <a:txBody>
                        <a:bodyPr/>
                        <a:lstStyle/>
                        <a:p>
                          <a:pPr algn="r"/>
                          <a:r>
                            <a:rPr lang="en-US" sz="2400" dirty="0"/>
                            <a:t>n</a:t>
                          </a:r>
                        </a:p>
                      </a:txBody>
                      <a:tcPr anchor="ctr"/>
                    </a:tc>
                    <a:tc rowSpan="2">
                      <a:txBody>
                        <a:bodyPr/>
                        <a:lstStyle/>
                        <a:p>
                          <a:pPr algn="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oMath>
                            </m:oMathPara>
                          </a14:m>
                          <a:endParaRPr lang="en-US" sz="2400" dirty="0"/>
                        </a:p>
                      </a:txBody>
                      <a:tcPr anchor="ctr"/>
                    </a:tc>
                    <a:tc gridSpan="3">
                      <a:txBody>
                        <a:bodyPr/>
                        <a:lstStyle/>
                        <a:p>
                          <a:pPr algn="ctr"/>
                          <a:r>
                            <a:rPr lang="en-US" sz="2400" dirty="0"/>
                            <a:t>length</a:t>
                          </a:r>
                        </a:p>
                      </a:txBody>
                      <a:tcPr/>
                    </a:tc>
                    <a:tc hMerge="1">
                      <a:txBody>
                        <a:bodyPr/>
                        <a:lstStyle/>
                        <a:p>
                          <a:endParaRPr lang="en-US" dirty="0"/>
                        </a:p>
                      </a:txBody>
                      <a:tcPr/>
                    </a:tc>
                    <a:tc hMerge="1">
                      <a:txBody>
                        <a:bodyPr/>
                        <a:lstStyle/>
                        <a:p>
                          <a:endParaRPr lang="en-US" dirty="0"/>
                        </a:p>
                      </a:txBody>
                      <a:tcPr/>
                    </a:tc>
                    <a:tc rowSpan="2">
                      <a:txBody>
                        <a:bodyPr/>
                        <a:lstStyle/>
                        <a:p>
                          <a:pPr algn="r"/>
                          <a:r>
                            <a:rPr lang="en-US" sz="2400" dirty="0"/>
                            <a:t>type</a:t>
                          </a:r>
                        </a:p>
                      </a:txBody>
                      <a:tcPr anchor="ctr"/>
                    </a:tc>
                    <a:extLst>
                      <a:ext uri="{0D108BD9-81ED-4DB2-BD59-A6C34878D82A}">
                        <a16:rowId xmlns:a16="http://schemas.microsoft.com/office/drawing/2014/main" val="733014372"/>
                      </a:ext>
                    </a:extLst>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r"/>
                          <a:r>
                            <a:rPr lang="en-US" sz="2400" dirty="0"/>
                            <a:t>Min</a:t>
                          </a:r>
                        </a:p>
                      </a:txBody>
                      <a:tcPr/>
                    </a:tc>
                    <a:tc>
                      <a:txBody>
                        <a:bodyPr/>
                        <a:lstStyle/>
                        <a:p>
                          <a:pPr algn="r"/>
                          <a:r>
                            <a:rPr lang="en-US" sz="2400" dirty="0"/>
                            <a:t>Avg</a:t>
                          </a:r>
                        </a:p>
                      </a:txBody>
                      <a:tcPr/>
                    </a:tc>
                    <a:tc>
                      <a:txBody>
                        <a:bodyPr/>
                        <a:lstStyle/>
                        <a:p>
                          <a:pPr algn="r"/>
                          <a:r>
                            <a:rPr lang="en-US" sz="2400" dirty="0"/>
                            <a:t>Max</a:t>
                          </a:r>
                        </a:p>
                      </a:txBody>
                      <a:tcPr/>
                    </a:tc>
                    <a:tc vMerge="1">
                      <a:txBody>
                        <a:bodyPr/>
                        <a:lstStyle/>
                        <a:p>
                          <a:endParaRPr lang="en-US" dirty="0"/>
                        </a:p>
                      </a:txBody>
                      <a:tcPr/>
                    </a:tc>
                    <a:extLst>
                      <a:ext uri="{0D108BD9-81ED-4DB2-BD59-A6C34878D82A}">
                        <a16:rowId xmlns:a16="http://schemas.microsoft.com/office/drawing/2014/main" val="2890847328"/>
                      </a:ext>
                    </a:extLst>
                  </a:tr>
                  <a:tr h="370840">
                    <a:tc>
                      <a:txBody>
                        <a:bodyPr/>
                        <a:lstStyle/>
                        <a:p>
                          <a:pPr algn="l"/>
                          <a:r>
                            <a:rPr lang="en-US" sz="2000" dirty="0"/>
                            <a:t>GEN50KS</a:t>
                          </a:r>
                        </a:p>
                      </a:txBody>
                      <a:tcPr/>
                    </a:tc>
                    <a:tc>
                      <a:txBody>
                        <a:bodyPr/>
                        <a:lstStyle/>
                        <a:p>
                          <a:pPr algn="r"/>
                          <a:r>
                            <a:rPr lang="en-US" sz="2000" dirty="0"/>
                            <a:t>49,000</a:t>
                          </a:r>
                        </a:p>
                      </a:txBody>
                      <a:tcPr/>
                    </a:tc>
                    <a:tc>
                      <a:txBody>
                        <a:bodyPr/>
                        <a:lstStyle/>
                        <a:p>
                          <a:pPr algn="r"/>
                          <a:r>
                            <a:rPr lang="en-US" sz="2000" dirty="0"/>
                            <a:t>4</a:t>
                          </a:r>
                        </a:p>
                      </a:txBody>
                      <a:tcPr/>
                    </a:tc>
                    <a:tc>
                      <a:txBody>
                        <a:bodyPr/>
                        <a:lstStyle/>
                        <a:p>
                          <a:pPr algn="r"/>
                          <a:r>
                            <a:rPr lang="en-US" sz="2000" dirty="0"/>
                            <a:t>4,844</a:t>
                          </a:r>
                        </a:p>
                      </a:txBody>
                      <a:tcPr/>
                    </a:tc>
                    <a:tc>
                      <a:txBody>
                        <a:bodyPr/>
                        <a:lstStyle/>
                        <a:p>
                          <a:pPr algn="r"/>
                          <a:r>
                            <a:rPr lang="en-US" sz="2000" dirty="0"/>
                            <a:t>5,000</a:t>
                          </a:r>
                        </a:p>
                      </a:txBody>
                      <a:tcPr/>
                    </a:tc>
                    <a:tc>
                      <a:txBody>
                        <a:bodyPr/>
                        <a:lstStyle/>
                        <a:p>
                          <a:pPr algn="r"/>
                          <a:r>
                            <a:rPr lang="en-US" sz="2000" dirty="0"/>
                            <a:t>5,109</a:t>
                          </a:r>
                        </a:p>
                      </a:txBody>
                      <a:tcPr/>
                    </a:tc>
                    <a:tc>
                      <a:txBody>
                        <a:bodyPr/>
                        <a:lstStyle/>
                        <a:p>
                          <a:pPr algn="r"/>
                          <a:r>
                            <a:rPr lang="en-US" sz="2000" dirty="0"/>
                            <a:t>DNA</a:t>
                          </a:r>
                        </a:p>
                      </a:txBody>
                      <a:tcPr/>
                    </a:tc>
                    <a:extLst>
                      <a:ext uri="{0D108BD9-81ED-4DB2-BD59-A6C34878D82A}">
                        <a16:rowId xmlns:a16="http://schemas.microsoft.com/office/drawing/2014/main" val="656343319"/>
                      </a:ext>
                    </a:extLst>
                  </a:tr>
                  <a:tr h="370840">
                    <a:tc>
                      <a:txBody>
                        <a:bodyPr/>
                        <a:lstStyle/>
                        <a:p>
                          <a:pPr algn="l"/>
                          <a:r>
                            <a:rPr lang="en-US" sz="2000" dirty="0"/>
                            <a:t>UNIREF</a:t>
                          </a:r>
                        </a:p>
                      </a:txBody>
                      <a:tcPr/>
                    </a:tc>
                    <a:tc>
                      <a:txBody>
                        <a:bodyPr/>
                        <a:lstStyle/>
                        <a:p>
                          <a:pPr algn="r"/>
                          <a:r>
                            <a:rPr lang="en-US" sz="2000" dirty="0"/>
                            <a:t>399,000</a:t>
                          </a:r>
                        </a:p>
                      </a:txBody>
                      <a:tcPr/>
                    </a:tc>
                    <a:tc>
                      <a:txBody>
                        <a:bodyPr/>
                        <a:lstStyle/>
                        <a:p>
                          <a:pPr algn="r"/>
                          <a:r>
                            <a:rPr lang="en-US" sz="2000" dirty="0"/>
                            <a:t>25</a:t>
                          </a:r>
                        </a:p>
                      </a:txBody>
                      <a:tcPr/>
                    </a:tc>
                    <a:tc>
                      <a:txBody>
                        <a:bodyPr/>
                        <a:lstStyle/>
                        <a:p>
                          <a:pPr algn="r"/>
                          <a:r>
                            <a:rPr lang="en-US" sz="2000" dirty="0"/>
                            <a:t>200</a:t>
                          </a:r>
                        </a:p>
                      </a:txBody>
                      <a:tcPr/>
                    </a:tc>
                    <a:tc>
                      <a:txBody>
                        <a:bodyPr/>
                        <a:lstStyle/>
                        <a:p>
                          <a:pPr algn="r"/>
                          <a:r>
                            <a:rPr lang="en-US" sz="2000" dirty="0"/>
                            <a:t>445</a:t>
                          </a:r>
                        </a:p>
                      </a:txBody>
                      <a:tcPr/>
                    </a:tc>
                    <a:tc>
                      <a:txBody>
                        <a:bodyPr/>
                        <a:lstStyle/>
                        <a:p>
                          <a:pPr algn="r"/>
                          <a:r>
                            <a:rPr lang="en-US" sz="2000" dirty="0"/>
                            <a:t>35,213</a:t>
                          </a:r>
                        </a:p>
                      </a:txBody>
                      <a:tcPr/>
                    </a:tc>
                    <a:tc>
                      <a:txBody>
                        <a:bodyPr/>
                        <a:lstStyle/>
                        <a:p>
                          <a:pPr algn="r"/>
                          <a:r>
                            <a:rPr lang="en-US" sz="2000" dirty="0"/>
                            <a:t>protein</a:t>
                          </a:r>
                        </a:p>
                      </a:txBody>
                      <a:tcPr/>
                    </a:tc>
                    <a:extLst>
                      <a:ext uri="{0D108BD9-81ED-4DB2-BD59-A6C34878D82A}">
                        <a16:rowId xmlns:a16="http://schemas.microsoft.com/office/drawing/2014/main" val="3141936001"/>
                      </a:ext>
                    </a:extLst>
                  </a:tr>
                </a:tbl>
              </a:graphicData>
            </a:graphic>
          </p:graphicFrame>
        </mc:Choice>
        <mc:Fallback xmlns="">
          <p:graphicFrame>
            <p:nvGraphicFramePr>
              <p:cNvPr id="7" name="Table 6">
                <a:extLst>
                  <a:ext uri="{FF2B5EF4-FFF2-40B4-BE49-F238E27FC236}">
                    <a16:creationId xmlns:a16="http://schemas.microsoft.com/office/drawing/2014/main" id="{4F0EC5E7-0E8C-0441-B513-0F76F8975EA5}"/>
                  </a:ext>
                </a:extLst>
              </p:cNvPr>
              <p:cNvGraphicFramePr>
                <a:graphicFrameLocks noGrp="1"/>
              </p:cNvGraphicFramePr>
              <p:nvPr>
                <p:extLst>
                  <p:ext uri="{D42A27DB-BD31-4B8C-83A1-F6EECF244321}">
                    <p14:modId xmlns:p14="http://schemas.microsoft.com/office/powerpoint/2010/main" val="4132397653"/>
                  </p:ext>
                </p:extLst>
              </p:nvPr>
            </p:nvGraphicFramePr>
            <p:xfrm>
              <a:off x="336479" y="2882500"/>
              <a:ext cx="8448181" cy="1706880"/>
            </p:xfrm>
            <a:graphic>
              <a:graphicData uri="http://schemas.openxmlformats.org/drawingml/2006/table">
                <a:tbl>
                  <a:tblPr firstRow="1" bandRow="1">
                    <a:tableStyleId>{5C22544A-7EE6-4342-B048-85BDC9FD1C3A}</a:tableStyleId>
                  </a:tblPr>
                  <a:tblGrid>
                    <a:gridCol w="1346340">
                      <a:extLst>
                        <a:ext uri="{9D8B030D-6E8A-4147-A177-3AD203B41FA5}">
                          <a16:colId xmlns:a16="http://schemas.microsoft.com/office/drawing/2014/main" val="2949035997"/>
                        </a:ext>
                      </a:extLst>
                    </a:gridCol>
                    <a:gridCol w="1290320">
                      <a:extLst>
                        <a:ext uri="{9D8B030D-6E8A-4147-A177-3AD203B41FA5}">
                          <a16:colId xmlns:a16="http://schemas.microsoft.com/office/drawing/2014/main" val="555915079"/>
                        </a:ext>
                      </a:extLst>
                    </a:gridCol>
                    <a:gridCol w="983989">
                      <a:extLst>
                        <a:ext uri="{9D8B030D-6E8A-4147-A177-3AD203B41FA5}">
                          <a16:colId xmlns:a16="http://schemas.microsoft.com/office/drawing/2014/main" val="4000320845"/>
                        </a:ext>
                      </a:extLst>
                    </a:gridCol>
                    <a:gridCol w="1206883">
                      <a:extLst>
                        <a:ext uri="{9D8B030D-6E8A-4147-A177-3AD203B41FA5}">
                          <a16:colId xmlns:a16="http://schemas.microsoft.com/office/drawing/2014/main" val="2670349924"/>
                        </a:ext>
                      </a:extLst>
                    </a:gridCol>
                    <a:gridCol w="1206883">
                      <a:extLst>
                        <a:ext uri="{9D8B030D-6E8A-4147-A177-3AD203B41FA5}">
                          <a16:colId xmlns:a16="http://schemas.microsoft.com/office/drawing/2014/main" val="3125630456"/>
                        </a:ext>
                      </a:extLst>
                    </a:gridCol>
                    <a:gridCol w="1206883">
                      <a:extLst>
                        <a:ext uri="{9D8B030D-6E8A-4147-A177-3AD203B41FA5}">
                          <a16:colId xmlns:a16="http://schemas.microsoft.com/office/drawing/2014/main" val="1206738388"/>
                        </a:ext>
                      </a:extLst>
                    </a:gridCol>
                    <a:gridCol w="1206883">
                      <a:extLst>
                        <a:ext uri="{9D8B030D-6E8A-4147-A177-3AD203B41FA5}">
                          <a16:colId xmlns:a16="http://schemas.microsoft.com/office/drawing/2014/main" val="4209870687"/>
                        </a:ext>
                      </a:extLst>
                    </a:gridCol>
                  </a:tblGrid>
                  <a:tr h="457200">
                    <a:tc rowSpan="2">
                      <a:txBody>
                        <a:bodyPr/>
                        <a:lstStyle/>
                        <a:p>
                          <a:pPr algn="l"/>
                          <a:r>
                            <a:rPr lang="en-US" sz="2400" dirty="0"/>
                            <a:t>dataset</a:t>
                          </a:r>
                        </a:p>
                      </a:txBody>
                      <a:tcPr anchor="ctr"/>
                    </a:tc>
                    <a:tc rowSpan="2">
                      <a:txBody>
                        <a:bodyPr/>
                        <a:lstStyle/>
                        <a:p>
                          <a:pPr algn="r"/>
                          <a:r>
                            <a:rPr lang="en-US" sz="2400" dirty="0"/>
                            <a:t>n</a:t>
                          </a:r>
                        </a:p>
                      </a:txBody>
                      <a:tcPr anchor="ctr"/>
                    </a:tc>
                    <a:tc rowSpan="2">
                      <a:txBody>
                        <a:bodyPr/>
                        <a:lstStyle/>
                        <a:p>
                          <a:endParaRPr lang="en-US"/>
                        </a:p>
                      </a:txBody>
                      <a:tcPr anchor="ctr">
                        <a:blipFill>
                          <a:blip r:embed="rId3"/>
                          <a:stretch>
                            <a:fillRect l="-271429" t="-4110" r="-497403" b="-97260"/>
                          </a:stretch>
                        </a:blipFill>
                      </a:tcPr>
                    </a:tc>
                    <a:tc gridSpan="3">
                      <a:txBody>
                        <a:bodyPr/>
                        <a:lstStyle/>
                        <a:p>
                          <a:pPr algn="ctr"/>
                          <a:r>
                            <a:rPr lang="en-US" sz="2400" dirty="0"/>
                            <a:t>length</a:t>
                          </a:r>
                        </a:p>
                      </a:txBody>
                      <a:tcPr/>
                    </a:tc>
                    <a:tc hMerge="1">
                      <a:txBody>
                        <a:bodyPr/>
                        <a:lstStyle/>
                        <a:p>
                          <a:endParaRPr lang="en-US" dirty="0"/>
                        </a:p>
                      </a:txBody>
                      <a:tcPr/>
                    </a:tc>
                    <a:tc hMerge="1">
                      <a:txBody>
                        <a:bodyPr/>
                        <a:lstStyle/>
                        <a:p>
                          <a:endParaRPr lang="en-US" dirty="0"/>
                        </a:p>
                      </a:txBody>
                      <a:tcPr/>
                    </a:tc>
                    <a:tc rowSpan="2">
                      <a:txBody>
                        <a:bodyPr/>
                        <a:lstStyle/>
                        <a:p>
                          <a:pPr algn="r"/>
                          <a:r>
                            <a:rPr lang="en-US" sz="2400" dirty="0"/>
                            <a:t>type</a:t>
                          </a:r>
                        </a:p>
                      </a:txBody>
                      <a:tcPr anchor="ctr"/>
                    </a:tc>
                    <a:extLst>
                      <a:ext uri="{0D108BD9-81ED-4DB2-BD59-A6C34878D82A}">
                        <a16:rowId xmlns:a16="http://schemas.microsoft.com/office/drawing/2014/main" val="733014372"/>
                      </a:ext>
                    </a:extLst>
                  </a:tr>
                  <a:tr h="45720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r"/>
                          <a:r>
                            <a:rPr lang="en-US" sz="2400" dirty="0"/>
                            <a:t>Min</a:t>
                          </a:r>
                        </a:p>
                      </a:txBody>
                      <a:tcPr/>
                    </a:tc>
                    <a:tc>
                      <a:txBody>
                        <a:bodyPr/>
                        <a:lstStyle/>
                        <a:p>
                          <a:pPr algn="r"/>
                          <a:r>
                            <a:rPr lang="en-US" sz="2400" dirty="0"/>
                            <a:t>Avg</a:t>
                          </a:r>
                        </a:p>
                      </a:txBody>
                      <a:tcPr/>
                    </a:tc>
                    <a:tc>
                      <a:txBody>
                        <a:bodyPr/>
                        <a:lstStyle/>
                        <a:p>
                          <a:pPr algn="r"/>
                          <a:r>
                            <a:rPr lang="en-US" sz="2400" dirty="0"/>
                            <a:t>Max</a:t>
                          </a:r>
                        </a:p>
                      </a:txBody>
                      <a:tcPr/>
                    </a:tc>
                    <a:tc vMerge="1">
                      <a:txBody>
                        <a:bodyPr/>
                        <a:lstStyle/>
                        <a:p>
                          <a:endParaRPr lang="en-US" dirty="0"/>
                        </a:p>
                      </a:txBody>
                      <a:tcPr/>
                    </a:tc>
                    <a:extLst>
                      <a:ext uri="{0D108BD9-81ED-4DB2-BD59-A6C34878D82A}">
                        <a16:rowId xmlns:a16="http://schemas.microsoft.com/office/drawing/2014/main" val="2890847328"/>
                      </a:ext>
                    </a:extLst>
                  </a:tr>
                  <a:tr h="396240">
                    <a:tc>
                      <a:txBody>
                        <a:bodyPr/>
                        <a:lstStyle/>
                        <a:p>
                          <a:pPr algn="l"/>
                          <a:r>
                            <a:rPr lang="en-US" sz="2000" dirty="0"/>
                            <a:t>GEN50KS</a:t>
                          </a:r>
                        </a:p>
                      </a:txBody>
                      <a:tcPr/>
                    </a:tc>
                    <a:tc>
                      <a:txBody>
                        <a:bodyPr/>
                        <a:lstStyle/>
                        <a:p>
                          <a:pPr algn="r"/>
                          <a:r>
                            <a:rPr lang="en-US" sz="2000" dirty="0"/>
                            <a:t>49,000</a:t>
                          </a:r>
                        </a:p>
                      </a:txBody>
                      <a:tcPr/>
                    </a:tc>
                    <a:tc>
                      <a:txBody>
                        <a:bodyPr/>
                        <a:lstStyle/>
                        <a:p>
                          <a:pPr algn="r"/>
                          <a:r>
                            <a:rPr lang="en-US" sz="2000" dirty="0"/>
                            <a:t>4</a:t>
                          </a:r>
                        </a:p>
                      </a:txBody>
                      <a:tcPr/>
                    </a:tc>
                    <a:tc>
                      <a:txBody>
                        <a:bodyPr/>
                        <a:lstStyle/>
                        <a:p>
                          <a:pPr algn="r"/>
                          <a:r>
                            <a:rPr lang="en-US" sz="2000" dirty="0"/>
                            <a:t>4,844</a:t>
                          </a:r>
                        </a:p>
                      </a:txBody>
                      <a:tcPr/>
                    </a:tc>
                    <a:tc>
                      <a:txBody>
                        <a:bodyPr/>
                        <a:lstStyle/>
                        <a:p>
                          <a:pPr algn="r"/>
                          <a:r>
                            <a:rPr lang="en-US" sz="2000" dirty="0"/>
                            <a:t>5,000</a:t>
                          </a:r>
                        </a:p>
                      </a:txBody>
                      <a:tcPr/>
                    </a:tc>
                    <a:tc>
                      <a:txBody>
                        <a:bodyPr/>
                        <a:lstStyle/>
                        <a:p>
                          <a:pPr algn="r"/>
                          <a:r>
                            <a:rPr lang="en-US" sz="2000" dirty="0"/>
                            <a:t>5,109</a:t>
                          </a:r>
                        </a:p>
                      </a:txBody>
                      <a:tcPr/>
                    </a:tc>
                    <a:tc>
                      <a:txBody>
                        <a:bodyPr/>
                        <a:lstStyle/>
                        <a:p>
                          <a:pPr algn="r"/>
                          <a:r>
                            <a:rPr lang="en-US" sz="2000" dirty="0"/>
                            <a:t>DNA</a:t>
                          </a:r>
                        </a:p>
                      </a:txBody>
                      <a:tcPr/>
                    </a:tc>
                    <a:extLst>
                      <a:ext uri="{0D108BD9-81ED-4DB2-BD59-A6C34878D82A}">
                        <a16:rowId xmlns:a16="http://schemas.microsoft.com/office/drawing/2014/main" val="656343319"/>
                      </a:ext>
                    </a:extLst>
                  </a:tr>
                  <a:tr h="396240">
                    <a:tc>
                      <a:txBody>
                        <a:bodyPr/>
                        <a:lstStyle/>
                        <a:p>
                          <a:pPr algn="l"/>
                          <a:r>
                            <a:rPr lang="en-US" sz="2000" dirty="0"/>
                            <a:t>UNIREF</a:t>
                          </a:r>
                        </a:p>
                      </a:txBody>
                      <a:tcPr/>
                    </a:tc>
                    <a:tc>
                      <a:txBody>
                        <a:bodyPr/>
                        <a:lstStyle/>
                        <a:p>
                          <a:pPr algn="r"/>
                          <a:r>
                            <a:rPr lang="en-US" sz="2000" dirty="0"/>
                            <a:t>399,000</a:t>
                          </a:r>
                        </a:p>
                      </a:txBody>
                      <a:tcPr/>
                    </a:tc>
                    <a:tc>
                      <a:txBody>
                        <a:bodyPr/>
                        <a:lstStyle/>
                        <a:p>
                          <a:pPr algn="r"/>
                          <a:r>
                            <a:rPr lang="en-US" sz="2000" dirty="0"/>
                            <a:t>25</a:t>
                          </a:r>
                        </a:p>
                      </a:txBody>
                      <a:tcPr/>
                    </a:tc>
                    <a:tc>
                      <a:txBody>
                        <a:bodyPr/>
                        <a:lstStyle/>
                        <a:p>
                          <a:pPr algn="r"/>
                          <a:r>
                            <a:rPr lang="en-US" sz="2000" dirty="0"/>
                            <a:t>200</a:t>
                          </a:r>
                        </a:p>
                      </a:txBody>
                      <a:tcPr/>
                    </a:tc>
                    <a:tc>
                      <a:txBody>
                        <a:bodyPr/>
                        <a:lstStyle/>
                        <a:p>
                          <a:pPr algn="r"/>
                          <a:r>
                            <a:rPr lang="en-US" sz="2000" dirty="0"/>
                            <a:t>445</a:t>
                          </a:r>
                        </a:p>
                      </a:txBody>
                      <a:tcPr/>
                    </a:tc>
                    <a:tc>
                      <a:txBody>
                        <a:bodyPr/>
                        <a:lstStyle/>
                        <a:p>
                          <a:pPr algn="r"/>
                          <a:r>
                            <a:rPr lang="en-US" sz="2000" dirty="0"/>
                            <a:t>35,213</a:t>
                          </a:r>
                        </a:p>
                      </a:txBody>
                      <a:tcPr/>
                    </a:tc>
                    <a:tc>
                      <a:txBody>
                        <a:bodyPr/>
                        <a:lstStyle/>
                        <a:p>
                          <a:pPr algn="r"/>
                          <a:r>
                            <a:rPr lang="en-US" sz="2000" dirty="0"/>
                            <a:t>protein</a:t>
                          </a:r>
                        </a:p>
                      </a:txBody>
                      <a:tcPr/>
                    </a:tc>
                    <a:extLst>
                      <a:ext uri="{0D108BD9-81ED-4DB2-BD59-A6C34878D82A}">
                        <a16:rowId xmlns:a16="http://schemas.microsoft.com/office/drawing/2014/main" val="3141936001"/>
                      </a:ext>
                    </a:extLst>
                  </a:tr>
                </a:tbl>
              </a:graphicData>
            </a:graphic>
          </p:graphicFrame>
        </mc:Fallback>
      </mc:AlternateContent>
      <p:sp>
        <p:nvSpPr>
          <p:cNvPr id="9" name="TextBox 8">
            <a:extLst>
              <a:ext uri="{FF2B5EF4-FFF2-40B4-BE49-F238E27FC236}">
                <a16:creationId xmlns:a16="http://schemas.microsoft.com/office/drawing/2014/main" id="{122C2865-0AB3-C34E-AB9F-10B4BCA58782}"/>
              </a:ext>
            </a:extLst>
          </p:cNvPr>
          <p:cNvSpPr txBox="1"/>
          <p:nvPr/>
        </p:nvSpPr>
        <p:spPr>
          <a:xfrm>
            <a:off x="2689986" y="2193059"/>
            <a:ext cx="1685023" cy="369332"/>
          </a:xfrm>
          <a:prstGeom prst="rect">
            <a:avLst/>
          </a:prstGeom>
          <a:noFill/>
          <a:ln w="12700">
            <a:solidFill>
              <a:srgbClr val="0000FF"/>
            </a:solidFill>
            <a:prstDash val="dash"/>
          </a:ln>
        </p:spPr>
        <p:txBody>
          <a:bodyPr wrap="square" rtlCol="0">
            <a:spAutoFit/>
          </a:bodyPr>
          <a:lstStyle/>
          <a:p>
            <a:pPr algn="ctr"/>
            <a:r>
              <a:rPr lang="en-US" dirty="0"/>
              <a:t>alphabet size</a:t>
            </a:r>
          </a:p>
        </p:txBody>
      </p:sp>
      <p:sp>
        <p:nvSpPr>
          <p:cNvPr id="12" name="Line 29">
            <a:extLst>
              <a:ext uri="{FF2B5EF4-FFF2-40B4-BE49-F238E27FC236}">
                <a16:creationId xmlns:a16="http://schemas.microsoft.com/office/drawing/2014/main" id="{262283F4-D43C-4248-B84F-F374D56C5ADE}"/>
              </a:ext>
            </a:extLst>
          </p:cNvPr>
          <p:cNvSpPr>
            <a:spLocks noChangeShapeType="1"/>
          </p:cNvSpPr>
          <p:nvPr/>
        </p:nvSpPr>
        <p:spPr bwMode="auto">
          <a:xfrm flipV="1">
            <a:off x="3474720" y="2562390"/>
            <a:ext cx="8171" cy="615937"/>
          </a:xfrm>
          <a:prstGeom prst="line">
            <a:avLst/>
          </a:prstGeom>
          <a:noFill/>
          <a:ln w="19050">
            <a:solidFill>
              <a:srgbClr val="0000FF"/>
            </a:solidFill>
            <a:round/>
            <a:headEnd type="stealth" w="lg" len="lg"/>
            <a:tailEnd type="diamo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Date Placeholder 2">
            <a:extLst>
              <a:ext uri="{FF2B5EF4-FFF2-40B4-BE49-F238E27FC236}">
                <a16:creationId xmlns:a16="http://schemas.microsoft.com/office/drawing/2014/main" id="{1E7AAD88-39C3-B746-BFF3-010FC8D0C486}"/>
              </a:ext>
            </a:extLst>
          </p:cNvPr>
          <p:cNvSpPr>
            <a:spLocks noGrp="1"/>
          </p:cNvSpPr>
          <p:nvPr>
            <p:ph type="dt" sz="half" idx="10"/>
          </p:nvPr>
        </p:nvSpPr>
        <p:spPr/>
        <p:txBody>
          <a:bodyPr/>
          <a:lstStyle/>
          <a:p>
            <a:fld id="{E132D44C-EF00-5D4D-B168-A0C6A565F5F3}" type="datetime4">
              <a:rPr lang="en-US" altLang="zh-CN" smtClean="0"/>
              <a:t>August 9, 2020</a:t>
            </a:fld>
            <a:endParaRPr lang="zh-CN" altLang="en-US"/>
          </a:p>
        </p:txBody>
      </p:sp>
      <p:sp>
        <p:nvSpPr>
          <p:cNvPr id="8" name="Slide Number Placeholder 7">
            <a:extLst>
              <a:ext uri="{FF2B5EF4-FFF2-40B4-BE49-F238E27FC236}">
                <a16:creationId xmlns:a16="http://schemas.microsoft.com/office/drawing/2014/main" id="{5DA5BB29-9336-394A-A267-B985EAEB51D0}"/>
              </a:ext>
            </a:extLst>
          </p:cNvPr>
          <p:cNvSpPr>
            <a:spLocks noGrp="1"/>
          </p:cNvSpPr>
          <p:nvPr>
            <p:ph type="sldNum" sz="quarter" idx="12"/>
          </p:nvPr>
        </p:nvSpPr>
        <p:spPr/>
        <p:txBody>
          <a:bodyPr/>
          <a:lstStyle/>
          <a:p>
            <a:fld id="{49BF2F59-D1D2-4BCF-82DA-B1F2608D3135}" type="slidenum">
              <a:rPr lang="zh-CN" altLang="en-US" smtClean="0"/>
              <a:pPr/>
              <a:t>14</a:t>
            </a:fld>
            <a:r>
              <a:rPr lang="en-US" altLang="zh-CN"/>
              <a:t>/16</a:t>
            </a:r>
            <a:endParaRPr lang="zh-CN" altLang="en-US" dirty="0"/>
          </a:p>
        </p:txBody>
      </p:sp>
      <p:sp>
        <p:nvSpPr>
          <p:cNvPr id="13" name="Rectangle 12">
            <a:extLst>
              <a:ext uri="{FF2B5EF4-FFF2-40B4-BE49-F238E27FC236}">
                <a16:creationId xmlns:a16="http://schemas.microsoft.com/office/drawing/2014/main" id="{1BDA7C62-A55F-FF48-A0B4-C534751C32F1}"/>
              </a:ext>
            </a:extLst>
          </p:cNvPr>
          <p:cNvSpPr/>
          <p:nvPr/>
        </p:nvSpPr>
        <p:spPr>
          <a:xfrm>
            <a:off x="0" y="-2676"/>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 &amp; Motivation</a:t>
            </a:r>
            <a:endParaRPr lang="zh-CN" altLang="en-US" sz="1600" dirty="0"/>
          </a:p>
        </p:txBody>
      </p:sp>
      <p:sp>
        <p:nvSpPr>
          <p:cNvPr id="14" name="Rectangle 13">
            <a:extLst>
              <a:ext uri="{FF2B5EF4-FFF2-40B4-BE49-F238E27FC236}">
                <a16:creationId xmlns:a16="http://schemas.microsoft.com/office/drawing/2014/main" id="{BF446646-DD2F-0E42-90A2-F78EF4642310}"/>
              </a:ext>
            </a:extLst>
          </p:cNvPr>
          <p:cNvSpPr/>
          <p:nvPr/>
        </p:nvSpPr>
        <p:spPr>
          <a:xfrm>
            <a:off x="2620093" y="-2676"/>
            <a:ext cx="1720901"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iDEC Framework</a:t>
            </a:r>
            <a:endParaRPr lang="zh-CN" altLang="en-US" sz="1600" dirty="0"/>
          </a:p>
        </p:txBody>
      </p:sp>
      <p:sp>
        <p:nvSpPr>
          <p:cNvPr id="15" name="Rectangle 14">
            <a:extLst>
              <a:ext uri="{FF2B5EF4-FFF2-40B4-BE49-F238E27FC236}">
                <a16:creationId xmlns:a16="http://schemas.microsoft.com/office/drawing/2014/main" id="{0DE8E8A4-1176-E64C-91C1-92A01CECAD5B}"/>
              </a:ext>
            </a:extLst>
          </p:cNvPr>
          <p:cNvSpPr/>
          <p:nvPr/>
        </p:nvSpPr>
        <p:spPr>
          <a:xfrm>
            <a:off x="4349344" y="-2676"/>
            <a:ext cx="2163991"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err="1"/>
              <a:t>iDEC</a:t>
            </a:r>
            <a:r>
              <a:rPr lang="en-US" altLang="zh-CN" sz="1600" b="1" dirty="0"/>
              <a:t>-based Solutions</a:t>
            </a:r>
            <a:endParaRPr lang="zh-CN" altLang="en-US" sz="1600" b="1" dirty="0"/>
          </a:p>
        </p:txBody>
      </p:sp>
      <p:sp>
        <p:nvSpPr>
          <p:cNvPr id="16" name="Rectangle 15">
            <a:extLst>
              <a:ext uri="{FF2B5EF4-FFF2-40B4-BE49-F238E27FC236}">
                <a16:creationId xmlns:a16="http://schemas.microsoft.com/office/drawing/2014/main" id="{A4D1BCA0-380D-0647-88EB-361A98875CAE}"/>
              </a:ext>
            </a:extLst>
          </p:cNvPr>
          <p:cNvSpPr/>
          <p:nvPr/>
        </p:nvSpPr>
        <p:spPr>
          <a:xfrm>
            <a:off x="6526174" y="-2676"/>
            <a:ext cx="11162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spTree>
    <p:extLst>
      <p:ext uri="{BB962C8B-B14F-4D97-AF65-F5344CB8AC3E}">
        <p14:creationId xmlns:p14="http://schemas.microsoft.com/office/powerpoint/2010/main" val="1262505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3D1AD-67AA-DE41-B5B0-CCD9A3335FD5}"/>
              </a:ext>
            </a:extLst>
          </p:cNvPr>
          <p:cNvSpPr>
            <a:spLocks noGrp="1"/>
          </p:cNvSpPr>
          <p:nvPr>
            <p:ph type="title"/>
          </p:nvPr>
        </p:nvSpPr>
        <p:spPr/>
        <p:txBody>
          <a:bodyPr/>
          <a:lstStyle/>
          <a:p>
            <a:r>
              <a:rPr lang="en-US" dirty="0"/>
              <a:t>ANN-E Evaluation: Experimental Results</a:t>
            </a:r>
          </a:p>
        </p:txBody>
      </p:sp>
      <p:sp>
        <p:nvSpPr>
          <p:cNvPr id="5" name="Footer Placeholder 4">
            <a:extLst>
              <a:ext uri="{FF2B5EF4-FFF2-40B4-BE49-F238E27FC236}">
                <a16:creationId xmlns:a16="http://schemas.microsoft.com/office/drawing/2014/main" id="{89DC0985-D5BC-F34D-8F26-2F1B4FCF9FBC}"/>
              </a:ext>
            </a:extLst>
          </p:cNvPr>
          <p:cNvSpPr>
            <a:spLocks noGrp="1"/>
          </p:cNvSpPr>
          <p:nvPr>
            <p:ph type="ftr" sz="quarter" idx="11"/>
          </p:nvPr>
        </p:nvSpPr>
        <p:spPr/>
        <p:txBody>
          <a:bodyPr/>
          <a:lstStyle/>
          <a:p>
            <a:r>
              <a:rPr lang="sv-SE" altLang="zh-CN"/>
              <a:t>iDEC @ VLDB2020</a:t>
            </a:r>
            <a:endParaRPr lang="zh-CN" altLang="en-US" dirty="0"/>
          </a:p>
        </p:txBody>
      </p:sp>
      <p:graphicFrame>
        <p:nvGraphicFramePr>
          <p:cNvPr id="7" name="Table 6">
            <a:extLst>
              <a:ext uri="{FF2B5EF4-FFF2-40B4-BE49-F238E27FC236}">
                <a16:creationId xmlns:a16="http://schemas.microsoft.com/office/drawing/2014/main" id="{D7D33B7F-01CF-0841-9920-C94585ED59F7}"/>
              </a:ext>
            </a:extLst>
          </p:cNvPr>
          <p:cNvGraphicFramePr>
            <a:graphicFrameLocks noGrp="1"/>
          </p:cNvGraphicFramePr>
          <p:nvPr>
            <p:extLst>
              <p:ext uri="{D42A27DB-BD31-4B8C-83A1-F6EECF244321}">
                <p14:modId xmlns:p14="http://schemas.microsoft.com/office/powerpoint/2010/main" val="697586660"/>
              </p:ext>
            </p:extLst>
          </p:nvPr>
        </p:nvGraphicFramePr>
        <p:xfrm>
          <a:off x="294641" y="2184276"/>
          <a:ext cx="8554721" cy="2011680"/>
        </p:xfrm>
        <a:graphic>
          <a:graphicData uri="http://schemas.openxmlformats.org/drawingml/2006/table">
            <a:tbl>
              <a:tblPr firstRow="1" bandRow="1">
                <a:tableStyleId>{5C22544A-7EE6-4342-B048-85BDC9FD1C3A}</a:tableStyleId>
              </a:tblPr>
              <a:tblGrid>
                <a:gridCol w="1371599">
                  <a:extLst>
                    <a:ext uri="{9D8B030D-6E8A-4147-A177-3AD203B41FA5}">
                      <a16:colId xmlns:a16="http://schemas.microsoft.com/office/drawing/2014/main" val="2113246377"/>
                    </a:ext>
                  </a:extLst>
                </a:gridCol>
                <a:gridCol w="1371600">
                  <a:extLst>
                    <a:ext uri="{9D8B030D-6E8A-4147-A177-3AD203B41FA5}">
                      <a16:colId xmlns:a16="http://schemas.microsoft.com/office/drawing/2014/main" val="2876843255"/>
                    </a:ext>
                  </a:extLst>
                </a:gridCol>
                <a:gridCol w="2204720">
                  <a:extLst>
                    <a:ext uri="{9D8B030D-6E8A-4147-A177-3AD203B41FA5}">
                      <a16:colId xmlns:a16="http://schemas.microsoft.com/office/drawing/2014/main" val="4072926158"/>
                    </a:ext>
                  </a:extLst>
                </a:gridCol>
                <a:gridCol w="1920240">
                  <a:extLst>
                    <a:ext uri="{9D8B030D-6E8A-4147-A177-3AD203B41FA5}">
                      <a16:colId xmlns:a16="http://schemas.microsoft.com/office/drawing/2014/main" val="944970802"/>
                    </a:ext>
                  </a:extLst>
                </a:gridCol>
                <a:gridCol w="1686562">
                  <a:extLst>
                    <a:ext uri="{9D8B030D-6E8A-4147-A177-3AD203B41FA5}">
                      <a16:colId xmlns:a16="http://schemas.microsoft.com/office/drawing/2014/main" val="2268046987"/>
                    </a:ext>
                  </a:extLst>
                </a:gridCol>
              </a:tblGrid>
              <a:tr h="365760">
                <a:tc>
                  <a:txBody>
                    <a:bodyPr/>
                    <a:lstStyle/>
                    <a:p>
                      <a:pPr algn="r"/>
                      <a:r>
                        <a:rPr lang="en-US" sz="2400" dirty="0"/>
                        <a:t>dataset</a:t>
                      </a:r>
                    </a:p>
                  </a:txBody>
                  <a:tcPr/>
                </a:tc>
                <a:tc>
                  <a:txBody>
                    <a:bodyPr/>
                    <a:lstStyle/>
                    <a:p>
                      <a:pPr algn="r"/>
                      <a:r>
                        <a:rPr lang="en-US" sz="2400" dirty="0"/>
                        <a:t>recall</a:t>
                      </a:r>
                    </a:p>
                  </a:txBody>
                  <a:tcPr/>
                </a:tc>
                <a:tc>
                  <a:txBody>
                    <a:bodyPr/>
                    <a:lstStyle/>
                    <a:p>
                      <a:pPr algn="r"/>
                      <a:r>
                        <a:rPr lang="en-US" sz="2400" dirty="0"/>
                        <a:t>algorithm</a:t>
                      </a:r>
                    </a:p>
                  </a:txBody>
                  <a:tcPr/>
                </a:tc>
                <a:tc>
                  <a:txBody>
                    <a:bodyPr/>
                    <a:lstStyle/>
                    <a:p>
                      <a:pPr algn="r"/>
                      <a:r>
                        <a:rPr lang="en-US" sz="2400" dirty="0"/>
                        <a:t>query time (</a:t>
                      </a:r>
                      <a:r>
                        <a:rPr lang="en-US" sz="2400" dirty="0" err="1"/>
                        <a:t>ms</a:t>
                      </a:r>
                      <a:r>
                        <a:rPr lang="en-US" sz="2400" dirty="0"/>
                        <a:t>)</a:t>
                      </a:r>
                    </a:p>
                  </a:txBody>
                  <a:tcPr/>
                </a:tc>
                <a:tc>
                  <a:txBody>
                    <a:bodyPr/>
                    <a:lstStyle/>
                    <a:p>
                      <a:pPr algn="r"/>
                      <a:r>
                        <a:rPr lang="en-US" sz="2400" dirty="0"/>
                        <a:t>index size (MB)</a:t>
                      </a:r>
                    </a:p>
                  </a:txBody>
                  <a:tcPr/>
                </a:tc>
                <a:extLst>
                  <a:ext uri="{0D108BD9-81ED-4DB2-BD59-A6C34878D82A}">
                    <a16:rowId xmlns:a16="http://schemas.microsoft.com/office/drawing/2014/main" val="3938082310"/>
                  </a:ext>
                </a:extLst>
              </a:tr>
              <a:tr h="370840">
                <a:tc rowSpan="3">
                  <a:txBody>
                    <a:bodyPr/>
                    <a:lstStyle/>
                    <a:p>
                      <a:pPr algn="ctr"/>
                      <a:r>
                        <a:rPr lang="en-US" sz="2000" dirty="0"/>
                        <a:t>GEN50KS</a:t>
                      </a:r>
                    </a:p>
                  </a:txBody>
                  <a:tcPr anchor="ctr">
                    <a:solidFill>
                      <a:schemeClr val="accent6">
                        <a:lumMod val="60000"/>
                        <a:lumOff val="40000"/>
                      </a:schemeClr>
                    </a:solidFill>
                  </a:tcPr>
                </a:tc>
                <a:tc rowSpan="3">
                  <a:txBody>
                    <a:bodyPr/>
                    <a:lstStyle/>
                    <a:p>
                      <a:pPr algn="ctr"/>
                      <a:r>
                        <a:rPr lang="en-US" sz="2000" dirty="0"/>
                        <a:t>0.95</a:t>
                      </a:r>
                    </a:p>
                  </a:txBody>
                  <a:tcPr anchor="ctr">
                    <a:solidFill>
                      <a:schemeClr val="accent6">
                        <a:lumMod val="60000"/>
                        <a:lumOff val="40000"/>
                      </a:schemeClr>
                    </a:solidFill>
                  </a:tcPr>
                </a:tc>
                <a:tc>
                  <a:txBody>
                    <a:bodyPr/>
                    <a:lstStyle/>
                    <a:p>
                      <a:pPr algn="r"/>
                      <a:r>
                        <a:rPr lang="en-US" sz="2000" dirty="0"/>
                        <a:t>CGK-LSH</a:t>
                      </a:r>
                      <a:r>
                        <a:rPr lang="en-US" sz="2000" baseline="30000" dirty="0"/>
                        <a:t>[zhang17]</a:t>
                      </a:r>
                      <a:endParaRPr lang="en-US" sz="2000" dirty="0"/>
                    </a:p>
                  </a:txBody>
                  <a:tcPr>
                    <a:solidFill>
                      <a:schemeClr val="accent6">
                        <a:lumMod val="60000"/>
                        <a:lumOff val="40000"/>
                      </a:schemeClr>
                    </a:solidFill>
                  </a:tcPr>
                </a:tc>
                <a:tc>
                  <a:txBody>
                    <a:bodyPr/>
                    <a:lstStyle/>
                    <a:p>
                      <a:pPr algn="r"/>
                      <a:r>
                        <a:rPr lang="en-US" sz="2000" dirty="0"/>
                        <a:t>6,652.1</a:t>
                      </a:r>
                    </a:p>
                  </a:txBody>
                  <a:tcPr>
                    <a:solidFill>
                      <a:schemeClr val="accent6">
                        <a:lumMod val="60000"/>
                        <a:lumOff val="40000"/>
                      </a:schemeClr>
                    </a:solidFill>
                  </a:tcPr>
                </a:tc>
                <a:tc>
                  <a:txBody>
                    <a:bodyPr/>
                    <a:lstStyle/>
                    <a:p>
                      <a:pPr algn="r"/>
                      <a:r>
                        <a:rPr lang="en-US" sz="2000" dirty="0"/>
                        <a:t>53.9</a:t>
                      </a:r>
                    </a:p>
                  </a:txBody>
                  <a:tcPr>
                    <a:solidFill>
                      <a:schemeClr val="accent6">
                        <a:lumMod val="60000"/>
                        <a:lumOff val="40000"/>
                      </a:schemeClr>
                    </a:solidFill>
                  </a:tcPr>
                </a:tc>
                <a:extLst>
                  <a:ext uri="{0D108BD9-81ED-4DB2-BD59-A6C34878D82A}">
                    <a16:rowId xmlns:a16="http://schemas.microsoft.com/office/drawing/2014/main" val="3599544434"/>
                  </a:ext>
                </a:extLst>
              </a:tr>
              <a:tr h="370840">
                <a:tc vMerge="1">
                  <a:txBody>
                    <a:bodyPr/>
                    <a:lstStyle/>
                    <a:p>
                      <a:endParaRPr lang="en-US"/>
                    </a:p>
                  </a:txBody>
                  <a:tcPr/>
                </a:tc>
                <a:tc vMerge="1">
                  <a:txBody>
                    <a:bodyPr/>
                    <a:lstStyle/>
                    <a:p>
                      <a:endParaRPr lang="en-US" dirty="0"/>
                    </a:p>
                  </a:txBody>
                  <a:tcPr/>
                </a:tc>
                <a:tc>
                  <a:txBody>
                    <a:bodyPr/>
                    <a:lstStyle/>
                    <a:p>
                      <a:pPr algn="r"/>
                      <a:r>
                        <a:rPr lang="en-US" sz="2000" dirty="0"/>
                        <a:t>multiset-</a:t>
                      </a:r>
                      <a:r>
                        <a:rPr lang="en-US" sz="2000" dirty="0" err="1"/>
                        <a:t>iDEC</a:t>
                      </a:r>
                      <a:endParaRPr lang="en-US" sz="2000" dirty="0"/>
                    </a:p>
                  </a:txBody>
                  <a:tcPr>
                    <a:solidFill>
                      <a:schemeClr val="accent6">
                        <a:lumMod val="60000"/>
                        <a:lumOff val="40000"/>
                      </a:schemeClr>
                    </a:solidFill>
                  </a:tcPr>
                </a:tc>
                <a:tc>
                  <a:txBody>
                    <a:bodyPr/>
                    <a:lstStyle/>
                    <a:p>
                      <a:pPr algn="r"/>
                      <a:r>
                        <a:rPr lang="en-US" sz="2000" dirty="0"/>
                        <a:t>26.8</a:t>
                      </a:r>
                    </a:p>
                  </a:txBody>
                  <a:tcPr>
                    <a:solidFill>
                      <a:schemeClr val="accent6">
                        <a:lumMod val="60000"/>
                        <a:lumOff val="40000"/>
                      </a:schemeClr>
                    </a:solidFill>
                  </a:tcPr>
                </a:tc>
                <a:tc>
                  <a:txBody>
                    <a:bodyPr/>
                    <a:lstStyle/>
                    <a:p>
                      <a:pPr algn="r"/>
                      <a:r>
                        <a:rPr lang="en-US" sz="2000" dirty="0"/>
                        <a:t>2.1</a:t>
                      </a:r>
                    </a:p>
                  </a:txBody>
                  <a:tcPr>
                    <a:solidFill>
                      <a:schemeClr val="accent6">
                        <a:lumMod val="60000"/>
                        <a:lumOff val="40000"/>
                      </a:schemeClr>
                    </a:solidFill>
                  </a:tcPr>
                </a:tc>
                <a:extLst>
                  <a:ext uri="{0D108BD9-81ED-4DB2-BD59-A6C34878D82A}">
                    <a16:rowId xmlns:a16="http://schemas.microsoft.com/office/drawing/2014/main" val="287707506"/>
                  </a:ext>
                </a:extLst>
              </a:tr>
              <a:tr h="370840">
                <a:tc vMerge="1">
                  <a:txBody>
                    <a:bodyPr/>
                    <a:lstStyle/>
                    <a:p>
                      <a:endParaRPr lang="en-US"/>
                    </a:p>
                  </a:txBody>
                  <a:tcPr/>
                </a:tc>
                <a:tc vMerge="1">
                  <a:txBody>
                    <a:bodyPr/>
                    <a:lstStyle/>
                    <a:p>
                      <a:endParaRPr lang="en-US" dirty="0"/>
                    </a:p>
                  </a:txBody>
                  <a:tcPr/>
                </a:tc>
                <a:tc>
                  <a:txBody>
                    <a:bodyPr/>
                    <a:lstStyle/>
                    <a:p>
                      <a:pPr algn="r"/>
                      <a:r>
                        <a:rPr lang="en-US" sz="2000" b="1" dirty="0"/>
                        <a:t>context-</a:t>
                      </a:r>
                      <a:r>
                        <a:rPr lang="en-US" sz="2000" b="1" dirty="0" err="1"/>
                        <a:t>iDEC</a:t>
                      </a:r>
                      <a:endParaRPr lang="en-US" sz="2000" b="1" dirty="0"/>
                    </a:p>
                  </a:txBody>
                  <a:tcPr>
                    <a:solidFill>
                      <a:schemeClr val="accent6">
                        <a:lumMod val="60000"/>
                        <a:lumOff val="40000"/>
                      </a:schemeClr>
                    </a:solidFill>
                  </a:tcPr>
                </a:tc>
                <a:tc>
                  <a:txBody>
                    <a:bodyPr/>
                    <a:lstStyle/>
                    <a:p>
                      <a:pPr algn="r"/>
                      <a:r>
                        <a:rPr lang="en-US" sz="2000" b="1" dirty="0"/>
                        <a:t>7.0</a:t>
                      </a:r>
                    </a:p>
                  </a:txBody>
                  <a:tcPr>
                    <a:solidFill>
                      <a:schemeClr val="accent6">
                        <a:lumMod val="60000"/>
                        <a:lumOff val="40000"/>
                      </a:schemeClr>
                    </a:solidFill>
                  </a:tcPr>
                </a:tc>
                <a:tc>
                  <a:txBody>
                    <a:bodyPr/>
                    <a:lstStyle/>
                    <a:p>
                      <a:pPr algn="r"/>
                      <a:r>
                        <a:rPr lang="en-US" sz="2000" b="1" dirty="0"/>
                        <a:t>2.0</a:t>
                      </a:r>
                    </a:p>
                  </a:txBody>
                  <a:tcPr>
                    <a:solidFill>
                      <a:schemeClr val="accent6">
                        <a:lumMod val="60000"/>
                        <a:lumOff val="40000"/>
                      </a:schemeClr>
                    </a:solidFill>
                  </a:tcPr>
                </a:tc>
                <a:extLst>
                  <a:ext uri="{0D108BD9-81ED-4DB2-BD59-A6C34878D82A}">
                    <a16:rowId xmlns:a16="http://schemas.microsoft.com/office/drawing/2014/main" val="2019805257"/>
                  </a:ext>
                </a:extLst>
              </a:tr>
            </a:tbl>
          </a:graphicData>
        </a:graphic>
      </p:graphicFrame>
      <p:graphicFrame>
        <p:nvGraphicFramePr>
          <p:cNvPr id="9" name="Table 8">
            <a:extLst>
              <a:ext uri="{FF2B5EF4-FFF2-40B4-BE49-F238E27FC236}">
                <a16:creationId xmlns:a16="http://schemas.microsoft.com/office/drawing/2014/main" id="{895C7BAA-BE1E-2244-8161-C0E19A7EFD76}"/>
              </a:ext>
            </a:extLst>
          </p:cNvPr>
          <p:cNvGraphicFramePr>
            <a:graphicFrameLocks noGrp="1"/>
          </p:cNvGraphicFramePr>
          <p:nvPr>
            <p:extLst>
              <p:ext uri="{D42A27DB-BD31-4B8C-83A1-F6EECF244321}">
                <p14:modId xmlns:p14="http://schemas.microsoft.com/office/powerpoint/2010/main" val="216208473"/>
              </p:ext>
            </p:extLst>
          </p:nvPr>
        </p:nvGraphicFramePr>
        <p:xfrm>
          <a:off x="294641" y="4374515"/>
          <a:ext cx="8554722" cy="1188720"/>
        </p:xfrm>
        <a:graphic>
          <a:graphicData uri="http://schemas.openxmlformats.org/drawingml/2006/table">
            <a:tbl>
              <a:tblPr bandRow="1">
                <a:tableStyleId>{5C22544A-7EE6-4342-B048-85BDC9FD1C3A}</a:tableStyleId>
              </a:tblPr>
              <a:tblGrid>
                <a:gridCol w="1361439">
                  <a:extLst>
                    <a:ext uri="{9D8B030D-6E8A-4147-A177-3AD203B41FA5}">
                      <a16:colId xmlns:a16="http://schemas.microsoft.com/office/drawing/2014/main" val="304044468"/>
                    </a:ext>
                  </a:extLst>
                </a:gridCol>
                <a:gridCol w="1381760">
                  <a:extLst>
                    <a:ext uri="{9D8B030D-6E8A-4147-A177-3AD203B41FA5}">
                      <a16:colId xmlns:a16="http://schemas.microsoft.com/office/drawing/2014/main" val="2554535456"/>
                    </a:ext>
                  </a:extLst>
                </a:gridCol>
                <a:gridCol w="2235200">
                  <a:extLst>
                    <a:ext uri="{9D8B030D-6E8A-4147-A177-3AD203B41FA5}">
                      <a16:colId xmlns:a16="http://schemas.microsoft.com/office/drawing/2014/main" val="1534564948"/>
                    </a:ext>
                  </a:extLst>
                </a:gridCol>
                <a:gridCol w="1920240">
                  <a:extLst>
                    <a:ext uri="{9D8B030D-6E8A-4147-A177-3AD203B41FA5}">
                      <a16:colId xmlns:a16="http://schemas.microsoft.com/office/drawing/2014/main" val="2276260415"/>
                    </a:ext>
                  </a:extLst>
                </a:gridCol>
                <a:gridCol w="1656083">
                  <a:extLst>
                    <a:ext uri="{9D8B030D-6E8A-4147-A177-3AD203B41FA5}">
                      <a16:colId xmlns:a16="http://schemas.microsoft.com/office/drawing/2014/main" val="3343568113"/>
                    </a:ext>
                  </a:extLst>
                </a:gridCol>
              </a:tblGrid>
              <a:tr h="370840">
                <a:tc rowSpan="3">
                  <a:txBody>
                    <a:bodyPr/>
                    <a:lstStyle/>
                    <a:p>
                      <a:pPr algn="ctr"/>
                      <a:r>
                        <a:rPr lang="en-US" sz="2000" dirty="0"/>
                        <a:t>UNIREF</a:t>
                      </a:r>
                    </a:p>
                  </a:txBody>
                  <a:tcPr anchor="ctr">
                    <a:solidFill>
                      <a:schemeClr val="accent4">
                        <a:lumMod val="40000"/>
                        <a:lumOff val="60000"/>
                      </a:schemeClr>
                    </a:solidFill>
                  </a:tcPr>
                </a:tc>
                <a:tc rowSpan="3">
                  <a:txBody>
                    <a:bodyPr/>
                    <a:lstStyle/>
                    <a:p>
                      <a:pPr algn="ctr"/>
                      <a:r>
                        <a:rPr lang="en-US" sz="2000" dirty="0"/>
                        <a:t>0.93</a:t>
                      </a:r>
                    </a:p>
                  </a:txBody>
                  <a:tcPr anchor="ctr">
                    <a:solidFill>
                      <a:schemeClr val="accent4">
                        <a:lumMod val="40000"/>
                        <a:lumOff val="60000"/>
                      </a:schemeClr>
                    </a:solidFill>
                  </a:tcPr>
                </a:tc>
                <a:tc>
                  <a:txBody>
                    <a:bodyPr/>
                    <a:lstStyle/>
                    <a:p>
                      <a:pPr algn="r"/>
                      <a:r>
                        <a:rPr lang="en-US" sz="2000" dirty="0"/>
                        <a:t>CGK-LSH</a:t>
                      </a:r>
                      <a:r>
                        <a:rPr lang="en-US" sz="2000" baseline="30000" dirty="0"/>
                        <a:t>[zhang17]</a:t>
                      </a:r>
                      <a:endParaRPr lang="en-US" sz="2000" dirty="0"/>
                    </a:p>
                  </a:txBody>
                  <a:tcPr>
                    <a:solidFill>
                      <a:schemeClr val="accent4">
                        <a:lumMod val="40000"/>
                        <a:lumOff val="60000"/>
                      </a:schemeClr>
                    </a:solidFill>
                  </a:tcPr>
                </a:tc>
                <a:tc>
                  <a:txBody>
                    <a:bodyPr/>
                    <a:lstStyle/>
                    <a:p>
                      <a:pPr algn="r"/>
                      <a:r>
                        <a:rPr lang="en-US" sz="2000" dirty="0"/>
                        <a:t>355.1</a:t>
                      </a:r>
                    </a:p>
                  </a:txBody>
                  <a:tcPr>
                    <a:solidFill>
                      <a:schemeClr val="accent4">
                        <a:lumMod val="40000"/>
                        <a:lumOff val="60000"/>
                      </a:schemeClr>
                    </a:solidFill>
                  </a:tcPr>
                </a:tc>
                <a:tc>
                  <a:txBody>
                    <a:bodyPr/>
                    <a:lstStyle/>
                    <a:p>
                      <a:pPr algn="r"/>
                      <a:r>
                        <a:rPr lang="en-US" sz="2000" dirty="0"/>
                        <a:t>322.3</a:t>
                      </a:r>
                    </a:p>
                  </a:txBody>
                  <a:tcPr>
                    <a:solidFill>
                      <a:schemeClr val="accent4">
                        <a:lumMod val="40000"/>
                        <a:lumOff val="60000"/>
                      </a:schemeClr>
                    </a:solidFill>
                  </a:tcPr>
                </a:tc>
                <a:extLst>
                  <a:ext uri="{0D108BD9-81ED-4DB2-BD59-A6C34878D82A}">
                    <a16:rowId xmlns:a16="http://schemas.microsoft.com/office/drawing/2014/main" val="1271676486"/>
                  </a:ext>
                </a:extLst>
              </a:tr>
              <a:tr h="370840">
                <a:tc vMerge="1">
                  <a:txBody>
                    <a:bodyPr/>
                    <a:lstStyle/>
                    <a:p>
                      <a:endParaRPr lang="en-US"/>
                    </a:p>
                  </a:txBody>
                  <a:tcPr/>
                </a:tc>
                <a:tc vMerge="1">
                  <a:txBody>
                    <a:bodyPr/>
                    <a:lstStyle/>
                    <a:p>
                      <a:endParaRPr lang="en-US" dirty="0"/>
                    </a:p>
                  </a:txBody>
                  <a:tcPr/>
                </a:tc>
                <a:tc>
                  <a:txBody>
                    <a:bodyPr/>
                    <a:lstStyle/>
                    <a:p>
                      <a:pPr algn="r"/>
                      <a:r>
                        <a:rPr lang="en-US" sz="2000" dirty="0"/>
                        <a:t>multiset-</a:t>
                      </a:r>
                      <a:r>
                        <a:rPr lang="en-US" sz="2000" dirty="0" err="1"/>
                        <a:t>iDEC</a:t>
                      </a:r>
                      <a:endParaRPr lang="en-US" sz="2000" dirty="0"/>
                    </a:p>
                  </a:txBody>
                  <a:tcPr>
                    <a:solidFill>
                      <a:schemeClr val="accent4">
                        <a:lumMod val="40000"/>
                        <a:lumOff val="60000"/>
                      </a:schemeClr>
                    </a:solidFill>
                  </a:tcPr>
                </a:tc>
                <a:tc>
                  <a:txBody>
                    <a:bodyPr/>
                    <a:lstStyle/>
                    <a:p>
                      <a:pPr algn="r"/>
                      <a:r>
                        <a:rPr lang="en-US" sz="2000" dirty="0"/>
                        <a:t>147.9</a:t>
                      </a:r>
                    </a:p>
                  </a:txBody>
                  <a:tcPr>
                    <a:solidFill>
                      <a:schemeClr val="accent4">
                        <a:lumMod val="40000"/>
                        <a:lumOff val="60000"/>
                      </a:schemeClr>
                    </a:solidFill>
                  </a:tcPr>
                </a:tc>
                <a:tc>
                  <a:txBody>
                    <a:bodyPr/>
                    <a:lstStyle/>
                    <a:p>
                      <a:pPr algn="r"/>
                      <a:r>
                        <a:rPr lang="en-US" sz="2000" dirty="0"/>
                        <a:t>17.1</a:t>
                      </a:r>
                    </a:p>
                  </a:txBody>
                  <a:tcPr>
                    <a:solidFill>
                      <a:schemeClr val="accent4">
                        <a:lumMod val="40000"/>
                        <a:lumOff val="60000"/>
                      </a:schemeClr>
                    </a:solidFill>
                  </a:tcPr>
                </a:tc>
                <a:extLst>
                  <a:ext uri="{0D108BD9-81ED-4DB2-BD59-A6C34878D82A}">
                    <a16:rowId xmlns:a16="http://schemas.microsoft.com/office/drawing/2014/main" val="1705992627"/>
                  </a:ext>
                </a:extLst>
              </a:tr>
              <a:tr h="370840">
                <a:tc vMerge="1">
                  <a:txBody>
                    <a:bodyPr/>
                    <a:lstStyle/>
                    <a:p>
                      <a:endParaRPr lang="en-US"/>
                    </a:p>
                  </a:txBody>
                  <a:tcPr/>
                </a:tc>
                <a:tc vMerge="1">
                  <a:txBody>
                    <a:bodyPr/>
                    <a:lstStyle/>
                    <a:p>
                      <a:endParaRPr lang="en-US" dirty="0"/>
                    </a:p>
                  </a:txBody>
                  <a:tcPr/>
                </a:tc>
                <a:tc>
                  <a:txBody>
                    <a:bodyPr/>
                    <a:lstStyle/>
                    <a:p>
                      <a:pPr algn="r"/>
                      <a:r>
                        <a:rPr lang="en-US" sz="2000" b="1" dirty="0"/>
                        <a:t>context-</a:t>
                      </a:r>
                      <a:r>
                        <a:rPr lang="en-US" sz="2000" b="1" dirty="0" err="1"/>
                        <a:t>iDEC</a:t>
                      </a:r>
                      <a:endParaRPr lang="en-US" sz="2000" b="1" dirty="0"/>
                    </a:p>
                  </a:txBody>
                  <a:tcPr>
                    <a:solidFill>
                      <a:schemeClr val="accent4">
                        <a:lumMod val="40000"/>
                        <a:lumOff val="60000"/>
                      </a:schemeClr>
                    </a:solidFill>
                  </a:tcPr>
                </a:tc>
                <a:tc>
                  <a:txBody>
                    <a:bodyPr/>
                    <a:lstStyle/>
                    <a:p>
                      <a:pPr algn="r"/>
                      <a:r>
                        <a:rPr lang="en-US" sz="2000" b="1" dirty="0"/>
                        <a:t>146.4</a:t>
                      </a:r>
                    </a:p>
                  </a:txBody>
                  <a:tcPr>
                    <a:solidFill>
                      <a:schemeClr val="accent4">
                        <a:lumMod val="40000"/>
                        <a:lumOff val="60000"/>
                      </a:schemeClr>
                    </a:solidFill>
                  </a:tcPr>
                </a:tc>
                <a:tc>
                  <a:txBody>
                    <a:bodyPr/>
                    <a:lstStyle/>
                    <a:p>
                      <a:pPr algn="r"/>
                      <a:r>
                        <a:rPr lang="en-US" sz="2000" b="1" dirty="0"/>
                        <a:t>16.9</a:t>
                      </a:r>
                    </a:p>
                  </a:txBody>
                  <a:tcPr>
                    <a:solidFill>
                      <a:schemeClr val="accent4">
                        <a:lumMod val="40000"/>
                        <a:lumOff val="60000"/>
                      </a:schemeClr>
                    </a:solidFill>
                  </a:tcPr>
                </a:tc>
                <a:extLst>
                  <a:ext uri="{0D108BD9-81ED-4DB2-BD59-A6C34878D82A}">
                    <a16:rowId xmlns:a16="http://schemas.microsoft.com/office/drawing/2014/main" val="2027328151"/>
                  </a:ext>
                </a:extLst>
              </a:tr>
            </a:tbl>
          </a:graphicData>
        </a:graphic>
      </p:graphicFrame>
      <p:sp>
        <p:nvSpPr>
          <p:cNvPr id="3" name="TextBox 2">
            <a:extLst>
              <a:ext uri="{FF2B5EF4-FFF2-40B4-BE49-F238E27FC236}">
                <a16:creationId xmlns:a16="http://schemas.microsoft.com/office/drawing/2014/main" id="{0736D098-C230-AA4C-AA07-927C2FAD23A5}"/>
              </a:ext>
            </a:extLst>
          </p:cNvPr>
          <p:cNvSpPr txBox="1"/>
          <p:nvPr/>
        </p:nvSpPr>
        <p:spPr>
          <a:xfrm>
            <a:off x="431659" y="5823284"/>
            <a:ext cx="8417703" cy="369332"/>
          </a:xfrm>
          <a:prstGeom prst="rect">
            <a:avLst/>
          </a:prstGeom>
          <a:noFill/>
        </p:spPr>
        <p:txBody>
          <a:bodyPr wrap="square" rtlCol="0">
            <a:spAutoFit/>
          </a:bodyPr>
          <a:lstStyle/>
          <a:p>
            <a:pPr algn="just"/>
            <a:r>
              <a:rPr lang="en-US" sz="900" dirty="0"/>
              <a:t>[zhang17] H. Zhang and Q. Zhang. </a:t>
            </a:r>
            <a:r>
              <a:rPr lang="en-US" sz="900" dirty="0" err="1"/>
              <a:t>EmbedJoin</a:t>
            </a:r>
            <a:r>
              <a:rPr lang="en-US" sz="900" dirty="0"/>
              <a:t>: Efficient edit similarity joins via embeddings. In Proceedings of the ACM SIGKDD International Conference on Knowledge Discovery and Data Mining, pages 585-594, Halifax, NS, Canada, Aug. 2017.</a:t>
            </a:r>
          </a:p>
        </p:txBody>
      </p:sp>
      <p:sp>
        <p:nvSpPr>
          <p:cNvPr id="8" name="Date Placeholder 7">
            <a:extLst>
              <a:ext uri="{FF2B5EF4-FFF2-40B4-BE49-F238E27FC236}">
                <a16:creationId xmlns:a16="http://schemas.microsoft.com/office/drawing/2014/main" id="{4DC96340-9CAA-AC42-8CB6-5007547923B0}"/>
              </a:ext>
            </a:extLst>
          </p:cNvPr>
          <p:cNvSpPr>
            <a:spLocks noGrp="1"/>
          </p:cNvSpPr>
          <p:nvPr>
            <p:ph type="dt" sz="half" idx="10"/>
          </p:nvPr>
        </p:nvSpPr>
        <p:spPr/>
        <p:txBody>
          <a:bodyPr/>
          <a:lstStyle/>
          <a:p>
            <a:fld id="{82316683-F53C-9B45-B8DF-CB79179C9F41}" type="datetime4">
              <a:rPr lang="en-US" altLang="zh-CN" smtClean="0"/>
              <a:t>August 9, 2020</a:t>
            </a:fld>
            <a:endParaRPr lang="zh-CN" altLang="en-US"/>
          </a:p>
        </p:txBody>
      </p:sp>
      <p:sp>
        <p:nvSpPr>
          <p:cNvPr id="10" name="Slide Number Placeholder 9">
            <a:extLst>
              <a:ext uri="{FF2B5EF4-FFF2-40B4-BE49-F238E27FC236}">
                <a16:creationId xmlns:a16="http://schemas.microsoft.com/office/drawing/2014/main" id="{13B4F8BC-C5F9-0747-A71A-BD92316EB3B6}"/>
              </a:ext>
            </a:extLst>
          </p:cNvPr>
          <p:cNvSpPr>
            <a:spLocks noGrp="1"/>
          </p:cNvSpPr>
          <p:nvPr>
            <p:ph type="sldNum" sz="quarter" idx="12"/>
          </p:nvPr>
        </p:nvSpPr>
        <p:spPr/>
        <p:txBody>
          <a:bodyPr/>
          <a:lstStyle/>
          <a:p>
            <a:fld id="{49BF2F59-D1D2-4BCF-82DA-B1F2608D3135}" type="slidenum">
              <a:rPr lang="zh-CN" altLang="en-US" smtClean="0"/>
              <a:pPr/>
              <a:t>15</a:t>
            </a:fld>
            <a:r>
              <a:rPr lang="en-US" altLang="zh-CN"/>
              <a:t>/16</a:t>
            </a:r>
            <a:endParaRPr lang="zh-CN" altLang="en-US" dirty="0"/>
          </a:p>
        </p:txBody>
      </p:sp>
      <p:sp>
        <p:nvSpPr>
          <p:cNvPr id="11" name="Rectangle 10">
            <a:extLst>
              <a:ext uri="{FF2B5EF4-FFF2-40B4-BE49-F238E27FC236}">
                <a16:creationId xmlns:a16="http://schemas.microsoft.com/office/drawing/2014/main" id="{2D92E341-6056-2742-AEA0-1BA46D34AEC9}"/>
              </a:ext>
            </a:extLst>
          </p:cNvPr>
          <p:cNvSpPr/>
          <p:nvPr/>
        </p:nvSpPr>
        <p:spPr>
          <a:xfrm>
            <a:off x="0" y="-2676"/>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 &amp; Motivation</a:t>
            </a:r>
            <a:endParaRPr lang="zh-CN" altLang="en-US" sz="1600" dirty="0"/>
          </a:p>
        </p:txBody>
      </p:sp>
      <p:sp>
        <p:nvSpPr>
          <p:cNvPr id="12" name="Rectangle 11">
            <a:extLst>
              <a:ext uri="{FF2B5EF4-FFF2-40B4-BE49-F238E27FC236}">
                <a16:creationId xmlns:a16="http://schemas.microsoft.com/office/drawing/2014/main" id="{0022C9F4-76B3-0F4B-990A-50159B0DAA24}"/>
              </a:ext>
            </a:extLst>
          </p:cNvPr>
          <p:cNvSpPr/>
          <p:nvPr/>
        </p:nvSpPr>
        <p:spPr>
          <a:xfrm>
            <a:off x="2620093" y="-2676"/>
            <a:ext cx="1720901"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iDEC Framework</a:t>
            </a:r>
            <a:endParaRPr lang="zh-CN" altLang="en-US" sz="1600" dirty="0"/>
          </a:p>
        </p:txBody>
      </p:sp>
      <p:sp>
        <p:nvSpPr>
          <p:cNvPr id="13" name="Rectangle 12">
            <a:extLst>
              <a:ext uri="{FF2B5EF4-FFF2-40B4-BE49-F238E27FC236}">
                <a16:creationId xmlns:a16="http://schemas.microsoft.com/office/drawing/2014/main" id="{FC46481F-0FBB-8045-8ACF-3CF22BACA6BE}"/>
              </a:ext>
            </a:extLst>
          </p:cNvPr>
          <p:cNvSpPr/>
          <p:nvPr/>
        </p:nvSpPr>
        <p:spPr>
          <a:xfrm>
            <a:off x="4349344" y="-2676"/>
            <a:ext cx="2163991"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err="1"/>
              <a:t>iDEC</a:t>
            </a:r>
            <a:r>
              <a:rPr lang="en-US" altLang="zh-CN" sz="1600" b="1" dirty="0"/>
              <a:t>-based Solutions</a:t>
            </a:r>
            <a:endParaRPr lang="zh-CN" altLang="en-US" sz="1600" b="1" dirty="0"/>
          </a:p>
        </p:txBody>
      </p:sp>
      <p:sp>
        <p:nvSpPr>
          <p:cNvPr id="14" name="Rectangle 13">
            <a:extLst>
              <a:ext uri="{FF2B5EF4-FFF2-40B4-BE49-F238E27FC236}">
                <a16:creationId xmlns:a16="http://schemas.microsoft.com/office/drawing/2014/main" id="{6DC73277-B8F7-324A-B773-465738FB4197}"/>
              </a:ext>
            </a:extLst>
          </p:cNvPr>
          <p:cNvSpPr/>
          <p:nvPr/>
        </p:nvSpPr>
        <p:spPr>
          <a:xfrm>
            <a:off x="6526174" y="-2676"/>
            <a:ext cx="11162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spTree>
    <p:extLst>
      <p:ext uri="{BB962C8B-B14F-4D97-AF65-F5344CB8AC3E}">
        <p14:creationId xmlns:p14="http://schemas.microsoft.com/office/powerpoint/2010/main" val="3277739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11D4-6437-E341-8201-EB9A0511D9E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F2334D5-6F4D-CB40-AB0D-07D2C391145D}"/>
              </a:ext>
            </a:extLst>
          </p:cNvPr>
          <p:cNvSpPr>
            <a:spLocks noGrp="1"/>
          </p:cNvSpPr>
          <p:nvPr>
            <p:ph idx="1"/>
          </p:nvPr>
        </p:nvSpPr>
        <p:spPr>
          <a:xfrm>
            <a:off x="617220" y="1708185"/>
            <a:ext cx="8232140" cy="4351338"/>
          </a:xfrm>
        </p:spPr>
        <p:txBody>
          <a:bodyPr>
            <a:normAutofit fontScale="92500"/>
          </a:bodyPr>
          <a:lstStyle/>
          <a:p>
            <a:pPr algn="just"/>
            <a:r>
              <a:rPr lang="en-US" dirty="0">
                <a:latin typeface="+mn-lt"/>
              </a:rPr>
              <a:t> </a:t>
            </a:r>
            <a:r>
              <a:rPr lang="en-US" b="1" dirty="0">
                <a:solidFill>
                  <a:srgbClr val="FF0000"/>
                </a:solidFill>
                <a:latin typeface="+mn-lt"/>
              </a:rPr>
              <a:t>Proposed</a:t>
            </a:r>
            <a:r>
              <a:rPr lang="en-US" dirty="0">
                <a:latin typeface="+mn-lt"/>
              </a:rPr>
              <a:t> indexable distance estimating codes (iDEC)</a:t>
            </a:r>
          </a:p>
          <a:p>
            <a:pPr algn="just"/>
            <a:endParaRPr lang="en-US" dirty="0">
              <a:latin typeface="+mn-lt"/>
            </a:endParaRPr>
          </a:p>
          <a:p>
            <a:pPr algn="just"/>
            <a:r>
              <a:rPr lang="en-US" dirty="0">
                <a:latin typeface="+mn-lt"/>
              </a:rPr>
              <a:t> </a:t>
            </a:r>
            <a:r>
              <a:rPr lang="en-US" b="1" dirty="0">
                <a:solidFill>
                  <a:srgbClr val="FF0000"/>
                </a:solidFill>
                <a:latin typeface="+mn-lt"/>
              </a:rPr>
              <a:t>Proposed</a:t>
            </a:r>
            <a:r>
              <a:rPr lang="en-US" dirty="0">
                <a:latin typeface="+mn-lt"/>
              </a:rPr>
              <a:t> one </a:t>
            </a:r>
            <a:r>
              <a:rPr lang="en-US" dirty="0" err="1">
                <a:latin typeface="+mn-lt"/>
              </a:rPr>
              <a:t>iDEC</a:t>
            </a:r>
            <a:r>
              <a:rPr lang="en-US" dirty="0">
                <a:latin typeface="+mn-lt"/>
              </a:rPr>
              <a:t>-based solution for ANN-H</a:t>
            </a:r>
          </a:p>
          <a:p>
            <a:pPr algn="just"/>
            <a:endParaRPr lang="en-US" dirty="0">
              <a:latin typeface="+mn-lt"/>
            </a:endParaRPr>
          </a:p>
          <a:p>
            <a:pPr algn="just"/>
            <a:r>
              <a:rPr lang="en-US" dirty="0">
                <a:latin typeface="+mn-lt"/>
              </a:rPr>
              <a:t> </a:t>
            </a:r>
            <a:r>
              <a:rPr lang="en-US" b="1" dirty="0">
                <a:solidFill>
                  <a:srgbClr val="FF0000"/>
                </a:solidFill>
                <a:latin typeface="+mn-lt"/>
              </a:rPr>
              <a:t>Proposed</a:t>
            </a:r>
            <a:r>
              <a:rPr lang="en-US" dirty="0">
                <a:latin typeface="+mn-lt"/>
              </a:rPr>
              <a:t> two </a:t>
            </a:r>
            <a:r>
              <a:rPr lang="en-US" dirty="0" err="1">
                <a:latin typeface="+mn-lt"/>
              </a:rPr>
              <a:t>iDEC</a:t>
            </a:r>
            <a:r>
              <a:rPr lang="en-US" dirty="0">
                <a:latin typeface="+mn-lt"/>
              </a:rPr>
              <a:t>-based solutions for ANN-E</a:t>
            </a:r>
          </a:p>
          <a:p>
            <a:pPr algn="just"/>
            <a:endParaRPr lang="en-US" dirty="0">
              <a:latin typeface="+mn-lt"/>
            </a:endParaRPr>
          </a:p>
          <a:p>
            <a:pPr algn="just"/>
            <a:r>
              <a:rPr lang="en-US" dirty="0">
                <a:latin typeface="+mn-lt"/>
              </a:rPr>
              <a:t> </a:t>
            </a:r>
            <a:r>
              <a:rPr lang="en-US" b="1" dirty="0">
                <a:solidFill>
                  <a:srgbClr val="FF0000"/>
                </a:solidFill>
                <a:latin typeface="+mn-lt"/>
              </a:rPr>
              <a:t>Demonstrated</a:t>
            </a:r>
            <a:r>
              <a:rPr lang="en-US" dirty="0">
                <a:latin typeface="+mn-lt"/>
              </a:rPr>
              <a:t> that iDEC-based solutions outperform the respective state-of-the-art LSH-based solutions</a:t>
            </a:r>
          </a:p>
        </p:txBody>
      </p:sp>
      <p:sp>
        <p:nvSpPr>
          <p:cNvPr id="5" name="Footer Placeholder 4">
            <a:extLst>
              <a:ext uri="{FF2B5EF4-FFF2-40B4-BE49-F238E27FC236}">
                <a16:creationId xmlns:a16="http://schemas.microsoft.com/office/drawing/2014/main" id="{89D6640C-CC61-2A47-AF7E-688DB6049FCA}"/>
              </a:ext>
            </a:extLst>
          </p:cNvPr>
          <p:cNvSpPr>
            <a:spLocks noGrp="1"/>
          </p:cNvSpPr>
          <p:nvPr>
            <p:ph type="ftr" sz="quarter" idx="11"/>
          </p:nvPr>
        </p:nvSpPr>
        <p:spPr/>
        <p:txBody>
          <a:bodyPr/>
          <a:lstStyle/>
          <a:p>
            <a:r>
              <a:rPr lang="sv-SE" altLang="zh-CN"/>
              <a:t>iDEC @ VLDB2020</a:t>
            </a:r>
            <a:endParaRPr lang="zh-CN" altLang="en-US" dirty="0"/>
          </a:p>
        </p:txBody>
      </p:sp>
      <p:sp>
        <p:nvSpPr>
          <p:cNvPr id="7" name="Date Placeholder 6">
            <a:extLst>
              <a:ext uri="{FF2B5EF4-FFF2-40B4-BE49-F238E27FC236}">
                <a16:creationId xmlns:a16="http://schemas.microsoft.com/office/drawing/2014/main" id="{F4987E4F-7317-C840-8752-78BC6DD6800F}"/>
              </a:ext>
            </a:extLst>
          </p:cNvPr>
          <p:cNvSpPr>
            <a:spLocks noGrp="1"/>
          </p:cNvSpPr>
          <p:nvPr>
            <p:ph type="dt" sz="half" idx="10"/>
          </p:nvPr>
        </p:nvSpPr>
        <p:spPr/>
        <p:txBody>
          <a:bodyPr/>
          <a:lstStyle/>
          <a:p>
            <a:fld id="{E01F2C0B-0018-4F46-B340-1D6C550416B2}" type="datetime4">
              <a:rPr lang="en-US" altLang="zh-CN" smtClean="0"/>
              <a:t>August 9, 2020</a:t>
            </a:fld>
            <a:endParaRPr lang="zh-CN" altLang="en-US"/>
          </a:p>
        </p:txBody>
      </p:sp>
      <p:sp>
        <p:nvSpPr>
          <p:cNvPr id="8" name="Slide Number Placeholder 7">
            <a:extLst>
              <a:ext uri="{FF2B5EF4-FFF2-40B4-BE49-F238E27FC236}">
                <a16:creationId xmlns:a16="http://schemas.microsoft.com/office/drawing/2014/main" id="{C5FA5F37-24E6-6E4A-A6C7-B03D72A5DCAB}"/>
              </a:ext>
            </a:extLst>
          </p:cNvPr>
          <p:cNvSpPr>
            <a:spLocks noGrp="1"/>
          </p:cNvSpPr>
          <p:nvPr>
            <p:ph type="sldNum" sz="quarter" idx="12"/>
          </p:nvPr>
        </p:nvSpPr>
        <p:spPr/>
        <p:txBody>
          <a:bodyPr/>
          <a:lstStyle/>
          <a:p>
            <a:fld id="{49BF2F59-D1D2-4BCF-82DA-B1F2608D3135}" type="slidenum">
              <a:rPr lang="zh-CN" altLang="en-US" smtClean="0"/>
              <a:pPr/>
              <a:t>16</a:t>
            </a:fld>
            <a:r>
              <a:rPr lang="en-US" altLang="zh-CN"/>
              <a:t>/16</a:t>
            </a:r>
            <a:endParaRPr lang="zh-CN" altLang="en-US" dirty="0"/>
          </a:p>
        </p:txBody>
      </p:sp>
      <p:sp>
        <p:nvSpPr>
          <p:cNvPr id="9" name="Rectangle 8">
            <a:extLst>
              <a:ext uri="{FF2B5EF4-FFF2-40B4-BE49-F238E27FC236}">
                <a16:creationId xmlns:a16="http://schemas.microsoft.com/office/drawing/2014/main" id="{5C19A8BD-A4C8-4D4A-BFE4-C0E9D619528E}"/>
              </a:ext>
            </a:extLst>
          </p:cNvPr>
          <p:cNvSpPr/>
          <p:nvPr/>
        </p:nvSpPr>
        <p:spPr>
          <a:xfrm>
            <a:off x="0" y="-2676"/>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 &amp; Motivation</a:t>
            </a:r>
            <a:endParaRPr lang="zh-CN" altLang="en-US" sz="1600" dirty="0"/>
          </a:p>
        </p:txBody>
      </p:sp>
      <p:sp>
        <p:nvSpPr>
          <p:cNvPr id="10" name="Rectangle 9">
            <a:extLst>
              <a:ext uri="{FF2B5EF4-FFF2-40B4-BE49-F238E27FC236}">
                <a16:creationId xmlns:a16="http://schemas.microsoft.com/office/drawing/2014/main" id="{AD21AC1F-BE4C-0E48-B0C3-73C4A80F7BEC}"/>
              </a:ext>
            </a:extLst>
          </p:cNvPr>
          <p:cNvSpPr/>
          <p:nvPr/>
        </p:nvSpPr>
        <p:spPr>
          <a:xfrm>
            <a:off x="2620093" y="-2676"/>
            <a:ext cx="1720901"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iDEC Framework</a:t>
            </a:r>
            <a:endParaRPr lang="zh-CN" altLang="en-US" sz="1600" dirty="0"/>
          </a:p>
        </p:txBody>
      </p:sp>
      <p:sp>
        <p:nvSpPr>
          <p:cNvPr id="11" name="Rectangle 10">
            <a:extLst>
              <a:ext uri="{FF2B5EF4-FFF2-40B4-BE49-F238E27FC236}">
                <a16:creationId xmlns:a16="http://schemas.microsoft.com/office/drawing/2014/main" id="{8782B15E-20DE-C34C-82F8-DC3C50D6B7CA}"/>
              </a:ext>
            </a:extLst>
          </p:cNvPr>
          <p:cNvSpPr/>
          <p:nvPr/>
        </p:nvSpPr>
        <p:spPr>
          <a:xfrm>
            <a:off x="4349344" y="-2676"/>
            <a:ext cx="2163991"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err="1"/>
              <a:t>iDEC</a:t>
            </a:r>
            <a:r>
              <a:rPr lang="en-US" altLang="zh-CN" sz="1600" dirty="0"/>
              <a:t>-based Solutions</a:t>
            </a:r>
            <a:endParaRPr lang="zh-CN" altLang="en-US" sz="1600" dirty="0"/>
          </a:p>
        </p:txBody>
      </p:sp>
      <p:sp>
        <p:nvSpPr>
          <p:cNvPr id="12" name="Rectangle 11">
            <a:extLst>
              <a:ext uri="{FF2B5EF4-FFF2-40B4-BE49-F238E27FC236}">
                <a16:creationId xmlns:a16="http://schemas.microsoft.com/office/drawing/2014/main" id="{BC541EEC-D5CD-FE4B-BE7A-C969CA787C83}"/>
              </a:ext>
            </a:extLst>
          </p:cNvPr>
          <p:cNvSpPr/>
          <p:nvPr/>
        </p:nvSpPr>
        <p:spPr>
          <a:xfrm>
            <a:off x="6526174" y="-2676"/>
            <a:ext cx="1116289"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Conclusion</a:t>
            </a:r>
            <a:endParaRPr lang="zh-CN" altLang="en-US" sz="1600" b="1" dirty="0"/>
          </a:p>
        </p:txBody>
      </p:sp>
    </p:spTree>
    <p:extLst>
      <p:ext uri="{BB962C8B-B14F-4D97-AF65-F5344CB8AC3E}">
        <p14:creationId xmlns:p14="http://schemas.microsoft.com/office/powerpoint/2010/main" val="194289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A0DF-C291-2941-9C9A-7DD9CB9CB28B}"/>
              </a:ext>
            </a:extLst>
          </p:cNvPr>
          <p:cNvSpPr>
            <a:spLocks noGrp="1"/>
          </p:cNvSpPr>
          <p:nvPr>
            <p:ph type="title"/>
          </p:nvPr>
        </p:nvSpPr>
        <p:spPr/>
        <p:txBody>
          <a:bodyPr/>
          <a:lstStyle/>
          <a:p>
            <a:r>
              <a:rPr lang="en-US" dirty="0"/>
              <a:t>Nearest Neighbor (NN)</a:t>
            </a:r>
          </a:p>
        </p:txBody>
      </p:sp>
      <p:sp>
        <p:nvSpPr>
          <p:cNvPr id="5" name="Footer Placeholder 4">
            <a:extLst>
              <a:ext uri="{FF2B5EF4-FFF2-40B4-BE49-F238E27FC236}">
                <a16:creationId xmlns:a16="http://schemas.microsoft.com/office/drawing/2014/main" id="{FC70845A-39F6-EB41-A203-3C72A9A7D18E}"/>
              </a:ext>
            </a:extLst>
          </p:cNvPr>
          <p:cNvSpPr>
            <a:spLocks noGrp="1"/>
          </p:cNvSpPr>
          <p:nvPr>
            <p:ph type="ftr" sz="quarter" idx="11"/>
          </p:nvPr>
        </p:nvSpPr>
        <p:spPr/>
        <p:txBody>
          <a:bodyPr/>
          <a:lstStyle/>
          <a:p>
            <a:r>
              <a:rPr lang="sv-SE" altLang="zh-CN"/>
              <a:t>iDEC @ VLDB2020</a:t>
            </a:r>
            <a:endParaRPr lang="zh-CN" altLang="en-US" dirty="0"/>
          </a:p>
        </p:txBody>
      </p:sp>
      <p:grpSp>
        <p:nvGrpSpPr>
          <p:cNvPr id="61" name="Group 30">
            <a:extLst>
              <a:ext uri="{FF2B5EF4-FFF2-40B4-BE49-F238E27FC236}">
                <a16:creationId xmlns:a16="http://schemas.microsoft.com/office/drawing/2014/main" id="{532ECDC6-594B-9B4C-A103-E8F0998B1CD9}"/>
              </a:ext>
            </a:extLst>
          </p:cNvPr>
          <p:cNvGrpSpPr>
            <a:grpSpLocks/>
          </p:cNvGrpSpPr>
          <p:nvPr/>
        </p:nvGrpSpPr>
        <p:grpSpPr bwMode="auto">
          <a:xfrm>
            <a:off x="489727" y="2002180"/>
            <a:ext cx="2403405" cy="419100"/>
            <a:chOff x="816" y="2304"/>
            <a:chExt cx="1440" cy="448"/>
          </a:xfrm>
        </p:grpSpPr>
        <p:sp>
          <p:nvSpPr>
            <p:cNvPr id="62" name="Freeform 31">
              <a:extLst>
                <a:ext uri="{FF2B5EF4-FFF2-40B4-BE49-F238E27FC236}">
                  <a16:creationId xmlns:a16="http://schemas.microsoft.com/office/drawing/2014/main" id="{5CB7B38B-BACF-2145-B3E2-B1D934CCAD68}"/>
                </a:ext>
              </a:extLst>
            </p:cNvPr>
            <p:cNvSpPr>
              <a:spLocks/>
            </p:cNvSpPr>
            <p:nvPr/>
          </p:nvSpPr>
          <p:spPr bwMode="gray">
            <a:xfrm>
              <a:off x="901" y="2562"/>
              <a:ext cx="1270" cy="19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1120 w 1120"/>
                <a:gd name="T55"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gradFill rotWithShape="1">
              <a:gsLst>
                <a:gs pos="0">
                  <a:srgbClr val="000000"/>
                </a:gs>
                <a:gs pos="100000">
                  <a:srgbClr val="000000">
                    <a:gamma/>
                    <a:shade val="78824"/>
                    <a:invGamma/>
                  </a:srgbClr>
                </a:gs>
              </a:gsLst>
              <a:lin ang="2700000" scaled="1"/>
            </a:gra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63" name="Rectangle 32">
              <a:extLst>
                <a:ext uri="{FF2B5EF4-FFF2-40B4-BE49-F238E27FC236}">
                  <a16:creationId xmlns:a16="http://schemas.microsoft.com/office/drawing/2014/main" id="{3FDF7DA5-EC59-B24B-8085-D9D9B38545F9}"/>
                </a:ext>
              </a:extLst>
            </p:cNvPr>
            <p:cNvSpPr>
              <a:spLocks noChangeArrowheads="1"/>
            </p:cNvSpPr>
            <p:nvPr/>
          </p:nvSpPr>
          <p:spPr bwMode="gray">
            <a:xfrm>
              <a:off x="816" y="2304"/>
              <a:ext cx="1440" cy="393"/>
            </a:xfrm>
            <a:prstGeom prst="rect">
              <a:avLst/>
            </a:prstGeom>
            <a:gradFill rotWithShape="1">
              <a:gsLst>
                <a:gs pos="0">
                  <a:srgbClr val="FFC319">
                    <a:gamma/>
                    <a:tint val="27451"/>
                    <a:invGamma/>
                  </a:srgbClr>
                </a:gs>
                <a:gs pos="100000">
                  <a:srgbClr val="FFC319"/>
                </a:gs>
              </a:gsLst>
              <a:lin ang="27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rPr>
                <a:t>Distance Metric</a:t>
              </a:r>
            </a:p>
          </p:txBody>
        </p:sp>
      </p:grpSp>
      <p:sp>
        <p:nvSpPr>
          <p:cNvPr id="64" name="Rectangle 99">
            <a:extLst>
              <a:ext uri="{FF2B5EF4-FFF2-40B4-BE49-F238E27FC236}">
                <a16:creationId xmlns:a16="http://schemas.microsoft.com/office/drawing/2014/main" id="{941190C7-B7DF-974D-9BF8-AB26140CED2E}"/>
              </a:ext>
            </a:extLst>
          </p:cNvPr>
          <p:cNvSpPr>
            <a:spLocks noChangeArrowheads="1"/>
          </p:cNvSpPr>
          <p:nvPr/>
        </p:nvSpPr>
        <p:spPr bwMode="auto">
          <a:xfrm>
            <a:off x="489728" y="2443262"/>
            <a:ext cx="249138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buFontTx/>
              <a:buChar char="•"/>
            </a:pPr>
            <a:r>
              <a:rPr lang="en-US" altLang="en-US" sz="1600" dirty="0">
                <a:solidFill>
                  <a:srgbClr val="000000"/>
                </a:solidFill>
              </a:rPr>
              <a:t> </a:t>
            </a:r>
            <a:r>
              <a:rPr lang="en-US" altLang="en-US" dirty="0">
                <a:solidFill>
                  <a:srgbClr val="000000"/>
                </a:solidFill>
              </a:rPr>
              <a:t>Hamming distance</a:t>
            </a:r>
          </a:p>
          <a:p>
            <a:pPr fontAlgn="base">
              <a:spcBef>
                <a:spcPct val="0"/>
              </a:spcBef>
              <a:spcAft>
                <a:spcPct val="0"/>
              </a:spcAft>
              <a:buFontTx/>
              <a:buChar char="•"/>
            </a:pPr>
            <a:r>
              <a:rPr lang="en-US" altLang="en-US" dirty="0">
                <a:solidFill>
                  <a:srgbClr val="000000"/>
                </a:solidFill>
              </a:rPr>
              <a:t> Edit distance</a:t>
            </a:r>
          </a:p>
          <a:p>
            <a:pPr fontAlgn="base">
              <a:spcBef>
                <a:spcPct val="0"/>
              </a:spcBef>
              <a:spcAft>
                <a:spcPct val="0"/>
              </a:spcAft>
              <a:buFontTx/>
              <a:buChar char="•"/>
            </a:pPr>
            <a:r>
              <a:rPr lang="en-US" altLang="en-US" dirty="0">
                <a:solidFill>
                  <a:srgbClr val="000000"/>
                </a:solidFill>
              </a:rPr>
              <a:t> </a:t>
            </a:r>
            <a:r>
              <a:rPr lang="en-US" altLang="en-US" dirty="0" err="1">
                <a:solidFill>
                  <a:srgbClr val="000000"/>
                </a:solidFill>
              </a:rPr>
              <a:t>etc</a:t>
            </a:r>
            <a:endParaRPr lang="en-US" altLang="en-US" dirty="0">
              <a:solidFill>
                <a:srgbClr val="000000"/>
              </a:solidFill>
            </a:endParaRPr>
          </a:p>
        </p:txBody>
      </p:sp>
      <p:grpSp>
        <p:nvGrpSpPr>
          <p:cNvPr id="9" name="Group 8">
            <a:extLst>
              <a:ext uri="{FF2B5EF4-FFF2-40B4-BE49-F238E27FC236}">
                <a16:creationId xmlns:a16="http://schemas.microsoft.com/office/drawing/2014/main" id="{C8C85A9C-B6DD-6748-8A68-ABBA6F1FAD21}"/>
              </a:ext>
            </a:extLst>
          </p:cNvPr>
          <p:cNvGrpSpPr/>
          <p:nvPr/>
        </p:nvGrpSpPr>
        <p:grpSpPr>
          <a:xfrm>
            <a:off x="4555385" y="4062272"/>
            <a:ext cx="3125702" cy="1580586"/>
            <a:chOff x="5692211" y="3988130"/>
            <a:chExt cx="3125702" cy="1580586"/>
          </a:xfrm>
        </p:grpSpPr>
        <p:sp>
          <p:nvSpPr>
            <p:cNvPr id="8" name="Oval 7">
              <a:extLst>
                <a:ext uri="{FF2B5EF4-FFF2-40B4-BE49-F238E27FC236}">
                  <a16:creationId xmlns:a16="http://schemas.microsoft.com/office/drawing/2014/main" id="{DCC682B7-33F8-9741-B291-F89A7FCDD5B3}"/>
                </a:ext>
              </a:extLst>
            </p:cNvPr>
            <p:cNvSpPr/>
            <p:nvPr/>
          </p:nvSpPr>
          <p:spPr>
            <a:xfrm>
              <a:off x="6365274" y="3988130"/>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0710BBF-436A-4642-A32E-C638ABA4855C}"/>
                </a:ext>
              </a:extLst>
            </p:cNvPr>
            <p:cNvSpPr/>
            <p:nvPr/>
          </p:nvSpPr>
          <p:spPr>
            <a:xfrm>
              <a:off x="5692211" y="4652432"/>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E76C5FF-29CC-F845-A241-429F76DE9A5C}"/>
                </a:ext>
              </a:extLst>
            </p:cNvPr>
            <p:cNvSpPr/>
            <p:nvPr/>
          </p:nvSpPr>
          <p:spPr>
            <a:xfrm>
              <a:off x="8129539" y="5383364"/>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4CA8513-94A9-CB48-8712-1E61E6CE7D8B}"/>
                </a:ext>
              </a:extLst>
            </p:cNvPr>
            <p:cNvSpPr/>
            <p:nvPr/>
          </p:nvSpPr>
          <p:spPr>
            <a:xfrm>
              <a:off x="6642248" y="4781081"/>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1A49A5F-AE6B-5247-81A5-19D1C290A092}"/>
                </a:ext>
              </a:extLst>
            </p:cNvPr>
            <p:cNvSpPr/>
            <p:nvPr/>
          </p:nvSpPr>
          <p:spPr>
            <a:xfrm>
              <a:off x="8632562" y="4045730"/>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9CEC91B-DBCF-334B-9046-2D1896EB57C5}"/>
                </a:ext>
              </a:extLst>
            </p:cNvPr>
            <p:cNvSpPr/>
            <p:nvPr/>
          </p:nvSpPr>
          <p:spPr>
            <a:xfrm>
              <a:off x="6153038" y="4559756"/>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C472143-AB9E-3144-9A3C-A7CCAA4514BC}"/>
                </a:ext>
              </a:extLst>
            </p:cNvPr>
            <p:cNvSpPr/>
            <p:nvPr/>
          </p:nvSpPr>
          <p:spPr>
            <a:xfrm>
              <a:off x="7944188" y="4004528"/>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D3D240D-90DF-9F41-935D-5A89ACA715EA}"/>
                </a:ext>
              </a:extLst>
            </p:cNvPr>
            <p:cNvSpPr/>
            <p:nvPr/>
          </p:nvSpPr>
          <p:spPr>
            <a:xfrm>
              <a:off x="6827599" y="4368412"/>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5DB4E81-6262-8C42-A19A-E671976C81FA}"/>
                </a:ext>
              </a:extLst>
            </p:cNvPr>
            <p:cNvSpPr/>
            <p:nvPr/>
          </p:nvSpPr>
          <p:spPr>
            <a:xfrm>
              <a:off x="7758837" y="5115114"/>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550382B-4998-4847-B410-AB4B8316F03F}"/>
                </a:ext>
              </a:extLst>
            </p:cNvPr>
            <p:cNvSpPr/>
            <p:nvPr/>
          </p:nvSpPr>
          <p:spPr>
            <a:xfrm>
              <a:off x="8522783" y="4429092"/>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Oval 64">
            <a:extLst>
              <a:ext uri="{FF2B5EF4-FFF2-40B4-BE49-F238E27FC236}">
                <a16:creationId xmlns:a16="http://schemas.microsoft.com/office/drawing/2014/main" id="{CF32CD5B-0CD9-0A4D-BE85-6AEADF75935F}"/>
              </a:ext>
            </a:extLst>
          </p:cNvPr>
          <p:cNvSpPr/>
          <p:nvPr/>
        </p:nvSpPr>
        <p:spPr>
          <a:xfrm>
            <a:off x="5016211" y="4980499"/>
            <a:ext cx="185351" cy="18535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68108FC-42AC-914F-B753-9E2C75FCBC6D}"/>
              </a:ext>
            </a:extLst>
          </p:cNvPr>
          <p:cNvSpPr txBox="1"/>
          <p:nvPr/>
        </p:nvSpPr>
        <p:spPr>
          <a:xfrm>
            <a:off x="3076968" y="3028028"/>
            <a:ext cx="248786" cy="369332"/>
          </a:xfrm>
          <a:prstGeom prst="rect">
            <a:avLst/>
          </a:prstGeom>
          <a:noFill/>
        </p:spPr>
        <p:txBody>
          <a:bodyPr wrap="none" rtlCol="0">
            <a:spAutoFit/>
          </a:bodyPr>
          <a:lstStyle/>
          <a:p>
            <a:r>
              <a:rPr lang="en-US" dirty="0"/>
              <a:t> </a:t>
            </a:r>
          </a:p>
        </p:txBody>
      </p:sp>
      <mc:AlternateContent xmlns:mc="http://schemas.openxmlformats.org/markup-compatibility/2006" xmlns:a14="http://schemas.microsoft.com/office/drawing/2010/main">
        <mc:Choice Requires="a14">
          <p:sp>
            <p:nvSpPr>
              <p:cNvPr id="66" name="AutoShape 13">
                <a:extLst>
                  <a:ext uri="{FF2B5EF4-FFF2-40B4-BE49-F238E27FC236}">
                    <a16:creationId xmlns:a16="http://schemas.microsoft.com/office/drawing/2014/main" id="{955B7CF9-C228-F140-94FB-96F81629FC2E}"/>
                  </a:ext>
                </a:extLst>
              </p:cNvPr>
              <p:cNvSpPr>
                <a:spLocks noChangeArrowheads="1"/>
              </p:cNvSpPr>
              <p:nvPr/>
            </p:nvSpPr>
            <p:spPr bwMode="gray">
              <a:xfrm rot="10800000" flipV="1">
                <a:off x="2724176" y="5299179"/>
                <a:ext cx="1831207" cy="365126"/>
              </a:xfrm>
              <a:prstGeom prst="roundRect">
                <a:avLst>
                  <a:gd name="adj" fmla="val 16667"/>
                </a:avLst>
              </a:prstGeom>
              <a:solidFill>
                <a:schemeClr val="bg1">
                  <a:alpha val="70000"/>
                </a:schemeClr>
              </a:solidFill>
              <a:ln w="9525" algn="ctr">
                <a:solidFill>
                  <a:srgbClr val="0000FF"/>
                </a:solidFill>
                <a:prstDash val="dash"/>
                <a:round/>
                <a:headEnd/>
                <a:tailEnd/>
              </a:ln>
              <a:effectLst/>
            </p:spPr>
            <p:txBody>
              <a:bodyPr wrap="none" anchor="ctr"/>
              <a:lstStyle/>
              <a:p>
                <a:r>
                  <a:rPr lang="en-US" dirty="0"/>
                  <a:t>query object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endParaRPr lang="en-US" dirty="0"/>
              </a:p>
            </p:txBody>
          </p:sp>
        </mc:Choice>
        <mc:Fallback xmlns="">
          <p:sp>
            <p:nvSpPr>
              <p:cNvPr id="66" name="AutoShape 13">
                <a:extLst>
                  <a:ext uri="{FF2B5EF4-FFF2-40B4-BE49-F238E27FC236}">
                    <a16:creationId xmlns:a16="http://schemas.microsoft.com/office/drawing/2014/main" id="{955B7CF9-C228-F140-94FB-96F81629FC2E}"/>
                  </a:ext>
                </a:extLst>
              </p:cNvPr>
              <p:cNvSpPr>
                <a:spLocks noRot="1" noChangeAspect="1" noMove="1" noResize="1" noEditPoints="1" noAdjustHandles="1" noChangeArrowheads="1" noChangeShapeType="1" noTextEdit="1"/>
              </p:cNvSpPr>
              <p:nvPr/>
            </p:nvSpPr>
            <p:spPr bwMode="gray">
              <a:xfrm rot="10800000" flipV="1">
                <a:off x="2724176" y="5299179"/>
                <a:ext cx="1831207" cy="365126"/>
              </a:xfrm>
              <a:prstGeom prst="roundRect">
                <a:avLst>
                  <a:gd name="adj" fmla="val 16667"/>
                </a:avLst>
              </a:prstGeom>
              <a:blipFill>
                <a:blip r:embed="rId3"/>
                <a:stretch>
                  <a:fillRect l="-2055" t="-3226" b="-22581"/>
                </a:stretch>
              </a:blipFill>
              <a:ln w="9525" algn="ctr">
                <a:solidFill>
                  <a:srgbClr val="0000FF"/>
                </a:solidFill>
                <a:prstDash val="dash"/>
                <a:round/>
                <a:headEnd/>
                <a:tailEnd/>
              </a:ln>
              <a:effectLst/>
            </p:spPr>
            <p:txBody>
              <a:bodyPr/>
              <a:lstStyle/>
              <a:p>
                <a:r>
                  <a:rPr lang="en-US">
                    <a:noFill/>
                  </a:rPr>
                  <a:t> </a:t>
                </a:r>
              </a:p>
            </p:txBody>
          </p:sp>
        </mc:Fallback>
      </mc:AlternateContent>
      <p:sp>
        <p:nvSpPr>
          <p:cNvPr id="67" name="Line 27">
            <a:extLst>
              <a:ext uri="{FF2B5EF4-FFF2-40B4-BE49-F238E27FC236}">
                <a16:creationId xmlns:a16="http://schemas.microsoft.com/office/drawing/2014/main" id="{7B7E834D-CDBC-E94F-9255-17E36D92BC01}"/>
              </a:ext>
            </a:extLst>
          </p:cNvPr>
          <p:cNvSpPr>
            <a:spLocks noChangeShapeType="1"/>
          </p:cNvSpPr>
          <p:nvPr/>
        </p:nvSpPr>
        <p:spPr bwMode="auto">
          <a:xfrm flipH="1">
            <a:off x="3645238" y="5073175"/>
            <a:ext cx="1370971" cy="237011"/>
          </a:xfrm>
          <a:prstGeom prst="line">
            <a:avLst/>
          </a:prstGeom>
          <a:noFill/>
          <a:ln w="19050">
            <a:solidFill>
              <a:srgbClr val="0000FF"/>
            </a:solidFill>
            <a:round/>
            <a:headEnd type="stealth" w="lg" len="lg"/>
            <a:tailEnd type="diamo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68" name="AutoShape 8">
                <a:extLst>
                  <a:ext uri="{FF2B5EF4-FFF2-40B4-BE49-F238E27FC236}">
                    <a16:creationId xmlns:a16="http://schemas.microsoft.com/office/drawing/2014/main" id="{CB1792E7-1F2E-EE4E-B287-CD0579E5F4C5}"/>
                  </a:ext>
                </a:extLst>
              </p:cNvPr>
              <p:cNvSpPr>
                <a:spLocks noChangeArrowheads="1"/>
              </p:cNvSpPr>
              <p:nvPr/>
            </p:nvSpPr>
            <p:spPr bwMode="auto">
              <a:xfrm>
                <a:off x="1705931" y="4091438"/>
                <a:ext cx="2848697" cy="370799"/>
              </a:xfrm>
              <a:prstGeom prst="roundRect">
                <a:avLst>
                  <a:gd name="adj" fmla="val 16667"/>
                </a:avLst>
              </a:prstGeom>
              <a:solidFill>
                <a:srgbClr val="FFFFFF">
                  <a:alpha val="70000"/>
                </a:srgbClr>
              </a:solidFill>
              <a:ln w="12700" algn="ctr">
                <a:solidFill>
                  <a:srgbClr val="0000FF"/>
                </a:solidFill>
                <a:prstDash val="dash"/>
                <a:round/>
                <a:headEnd/>
                <a:tailEnd/>
              </a:ln>
              <a:effectLst/>
              <a:extLst>
                <a:ext uri="{AF507438-7753-43E0-B8FC-AC1667EBCBE1}">
                  <a14:hiddenEffects>
                    <a:effectLst>
                      <a:outerShdw dist="17961" dir="2700000" algn="ctr" rotWithShape="0">
                        <a:schemeClr val="tx2">
                          <a:gamma/>
                          <a:shade val="60000"/>
                          <a:invGamma/>
                        </a:schemeClr>
                      </a:outerShdw>
                    </a:effectLst>
                  </a14:hiddenEffects>
                </a:ext>
              </a:extLst>
            </p:spPr>
            <p:txBody>
              <a:bodyPr wrap="none" anchor="ctr"/>
              <a:lstStyle/>
              <a:p>
                <a:r>
                  <a:rPr lang="en-US" dirty="0"/>
                  <a:t>the nearest neighbor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rPr>
                          <m:t>∗</m:t>
                        </m:r>
                      </m:sup>
                    </m:sSup>
                  </m:oMath>
                </a14:m>
                <a:endParaRPr lang="en-US" dirty="0"/>
              </a:p>
            </p:txBody>
          </p:sp>
        </mc:Choice>
        <mc:Fallback xmlns="">
          <p:sp>
            <p:nvSpPr>
              <p:cNvPr id="68" name="AutoShape 8">
                <a:extLst>
                  <a:ext uri="{FF2B5EF4-FFF2-40B4-BE49-F238E27FC236}">
                    <a16:creationId xmlns:a16="http://schemas.microsoft.com/office/drawing/2014/main" id="{CB1792E7-1F2E-EE4E-B287-CD0579E5F4C5}"/>
                  </a:ext>
                </a:extLst>
              </p:cNvPr>
              <p:cNvSpPr>
                <a:spLocks noRot="1" noChangeAspect="1" noMove="1" noResize="1" noEditPoints="1" noAdjustHandles="1" noChangeArrowheads="1" noChangeShapeType="1" noTextEdit="1"/>
              </p:cNvSpPr>
              <p:nvPr/>
            </p:nvSpPr>
            <p:spPr bwMode="auto">
              <a:xfrm>
                <a:off x="1705931" y="4091438"/>
                <a:ext cx="2848697" cy="370799"/>
              </a:xfrm>
              <a:prstGeom prst="roundRect">
                <a:avLst>
                  <a:gd name="adj" fmla="val 16667"/>
                </a:avLst>
              </a:prstGeom>
              <a:blipFill>
                <a:blip r:embed="rId4"/>
                <a:stretch>
                  <a:fillRect l="-881" t="-3226" b="-22581"/>
                </a:stretch>
              </a:blipFill>
              <a:ln w="12700" algn="ctr">
                <a:solidFill>
                  <a:srgbClr val="0000FF"/>
                </a:solidFill>
                <a:prstDash val="dash"/>
                <a:round/>
                <a:headEnd/>
                <a:tailEnd/>
              </a:ln>
              <a:effectLst/>
              <a:extLst>
                <a:ext uri="{AF507438-7753-43E0-B8FC-AC1667EBCBE1}">
                  <a14:hiddenEffects xmlns:a14="http://schemas.microsoft.com/office/drawing/2010/main">
                    <a:effectLst>
                      <a:outerShdw dist="17961" dir="2700000" algn="ctr" rotWithShape="0">
                        <a:schemeClr val="tx2">
                          <a:gamma/>
                          <a:shade val="60000"/>
                          <a:invGamma/>
                        </a:schemeClr>
                      </a:outerShdw>
                    </a:effectLst>
                  </a14:hiddenEffects>
                </a:ext>
              </a:extLst>
            </p:spPr>
            <p:txBody>
              <a:bodyPr/>
              <a:lstStyle/>
              <a:p>
                <a:r>
                  <a:rPr lang="en-US">
                    <a:noFill/>
                  </a:rPr>
                  <a:t> </a:t>
                </a:r>
              </a:p>
            </p:txBody>
          </p:sp>
        </mc:Fallback>
      </mc:AlternateContent>
      <p:sp>
        <p:nvSpPr>
          <p:cNvPr id="69" name="Line 29">
            <a:extLst>
              <a:ext uri="{FF2B5EF4-FFF2-40B4-BE49-F238E27FC236}">
                <a16:creationId xmlns:a16="http://schemas.microsoft.com/office/drawing/2014/main" id="{8D1FE0D3-A9A7-AE4B-9C77-326F702CA727}"/>
              </a:ext>
            </a:extLst>
          </p:cNvPr>
          <p:cNvSpPr>
            <a:spLocks noChangeShapeType="1"/>
          </p:cNvSpPr>
          <p:nvPr/>
        </p:nvSpPr>
        <p:spPr bwMode="auto">
          <a:xfrm flipH="1" flipV="1">
            <a:off x="3113837" y="4468441"/>
            <a:ext cx="1902373" cy="258132"/>
          </a:xfrm>
          <a:prstGeom prst="line">
            <a:avLst/>
          </a:prstGeom>
          <a:noFill/>
          <a:ln w="19050">
            <a:solidFill>
              <a:srgbClr val="0000FF"/>
            </a:solidFill>
            <a:round/>
            <a:headEnd type="stealth" w="lg" len="lg"/>
            <a:tailEnd type="diamo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AutoShape 13">
            <a:extLst>
              <a:ext uri="{FF2B5EF4-FFF2-40B4-BE49-F238E27FC236}">
                <a16:creationId xmlns:a16="http://schemas.microsoft.com/office/drawing/2014/main" id="{CC253A6B-AC41-9F4B-A82A-C97C41910E2B}"/>
              </a:ext>
            </a:extLst>
          </p:cNvPr>
          <p:cNvSpPr>
            <a:spLocks noChangeArrowheads="1"/>
          </p:cNvSpPr>
          <p:nvPr/>
        </p:nvSpPr>
        <p:spPr bwMode="gray">
          <a:xfrm>
            <a:off x="3122323" y="1895788"/>
            <a:ext cx="5702303" cy="1537420"/>
          </a:xfrm>
          <a:prstGeom prst="roundRect">
            <a:avLst>
              <a:gd name="adj" fmla="val 4639"/>
            </a:avLst>
          </a:prstGeom>
          <a:gradFill rotWithShape="1">
            <a:gsLst>
              <a:gs pos="0">
                <a:srgbClr val="D7D7D7">
                  <a:gamma/>
                  <a:tint val="4314"/>
                  <a:invGamma/>
                </a:srgbClr>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grpSp>
        <p:nvGrpSpPr>
          <p:cNvPr id="71" name="Group 70">
            <a:extLst>
              <a:ext uri="{FF2B5EF4-FFF2-40B4-BE49-F238E27FC236}">
                <a16:creationId xmlns:a16="http://schemas.microsoft.com/office/drawing/2014/main" id="{1321337B-7D07-1C4B-8A4E-3B5DC3A435A7}"/>
              </a:ext>
            </a:extLst>
          </p:cNvPr>
          <p:cNvGrpSpPr/>
          <p:nvPr/>
        </p:nvGrpSpPr>
        <p:grpSpPr>
          <a:xfrm>
            <a:off x="3220747" y="1644962"/>
            <a:ext cx="5487387" cy="523875"/>
            <a:chOff x="592137" y="1841645"/>
            <a:chExt cx="2355850" cy="523875"/>
          </a:xfrm>
        </p:grpSpPr>
        <p:sp>
          <p:nvSpPr>
            <p:cNvPr id="72" name="AutoShape 14">
              <a:extLst>
                <a:ext uri="{FF2B5EF4-FFF2-40B4-BE49-F238E27FC236}">
                  <a16:creationId xmlns:a16="http://schemas.microsoft.com/office/drawing/2014/main" id="{2150616C-0B01-314F-ACB5-AF12FC97E28F}"/>
                </a:ext>
              </a:extLst>
            </p:cNvPr>
            <p:cNvSpPr>
              <a:spLocks noChangeArrowheads="1"/>
            </p:cNvSpPr>
            <p:nvPr/>
          </p:nvSpPr>
          <p:spPr bwMode="ltGray">
            <a:xfrm>
              <a:off x="592137" y="1841645"/>
              <a:ext cx="2355850" cy="523875"/>
            </a:xfrm>
            <a:prstGeom prst="roundRect">
              <a:avLst>
                <a:gd name="adj" fmla="val 16667"/>
              </a:avLst>
            </a:prstGeom>
            <a:solidFill>
              <a:srgbClr val="A8D02A"/>
            </a:solidFill>
            <a:ln w="38100" algn="ctr">
              <a:solidFill>
                <a:srgbClr val="FFFFFF">
                  <a:alpha val="70000"/>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73" name="AutoShape 15">
              <a:extLst>
                <a:ext uri="{FF2B5EF4-FFF2-40B4-BE49-F238E27FC236}">
                  <a16:creationId xmlns:a16="http://schemas.microsoft.com/office/drawing/2014/main" id="{1EE39F6E-3B13-2643-BB45-65AB832F540A}"/>
                </a:ext>
              </a:extLst>
            </p:cNvPr>
            <p:cNvSpPr>
              <a:spLocks noChangeArrowheads="1"/>
            </p:cNvSpPr>
            <p:nvPr/>
          </p:nvSpPr>
          <p:spPr bwMode="ltGray">
            <a:xfrm>
              <a:off x="628650" y="1873395"/>
              <a:ext cx="2273300" cy="125412"/>
            </a:xfrm>
            <a:prstGeom prst="roundRect">
              <a:avLst>
                <a:gd name="adj" fmla="val 28356"/>
              </a:avLst>
            </a:prstGeom>
            <a:gradFill rotWithShape="1">
              <a:gsLst>
                <a:gs pos="0">
                  <a:srgbClr val="FFFFFF">
                    <a:alpha val="70000"/>
                  </a:srgbClr>
                </a:gs>
                <a:gs pos="100000">
                  <a:srgbClr val="A8D02A">
                    <a:alpha val="70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Rectangle 16">
              <a:extLst>
                <a:ext uri="{FF2B5EF4-FFF2-40B4-BE49-F238E27FC236}">
                  <a16:creationId xmlns:a16="http://schemas.microsoft.com/office/drawing/2014/main" id="{3A8832DC-2F31-7543-8A8C-182E3D14DA3C}"/>
                </a:ext>
              </a:extLst>
            </p:cNvPr>
            <p:cNvSpPr>
              <a:spLocks noChangeArrowheads="1"/>
            </p:cNvSpPr>
            <p:nvPr/>
          </p:nvSpPr>
          <p:spPr bwMode="black">
            <a:xfrm>
              <a:off x="722291" y="1892445"/>
              <a:ext cx="2081263"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sz="2400" b="1" dirty="0">
                  <a:solidFill>
                    <a:srgbClr val="000000"/>
                  </a:solidFill>
                  <a:cs typeface="Arial" panose="020B0604020202020204" pitchFamily="34" charset="0"/>
                </a:rPr>
                <a:t>Exact Nearest Neighbor Search</a:t>
              </a:r>
            </a:p>
          </p:txBody>
        </p:sp>
      </p:grpSp>
      <mc:AlternateContent xmlns:mc="http://schemas.openxmlformats.org/markup-compatibility/2006">
        <mc:Choice xmlns:a14="http://schemas.microsoft.com/office/drawing/2010/main" Requires="a14">
          <p:sp>
            <p:nvSpPr>
              <p:cNvPr id="75" name="Text Box 18">
                <a:extLst>
                  <a:ext uri="{FF2B5EF4-FFF2-40B4-BE49-F238E27FC236}">
                    <a16:creationId xmlns:a16="http://schemas.microsoft.com/office/drawing/2014/main" id="{91C648EC-C513-6346-9872-69F45A65C877}"/>
                  </a:ext>
                </a:extLst>
              </p:cNvPr>
              <p:cNvSpPr txBox="1">
                <a:spLocks noChangeArrowheads="1"/>
              </p:cNvSpPr>
              <p:nvPr/>
            </p:nvSpPr>
            <p:spPr bwMode="gray">
              <a:xfrm>
                <a:off x="3122323" y="2277847"/>
                <a:ext cx="5702303" cy="1015663"/>
              </a:xfrm>
              <a:prstGeom prst="rect">
                <a:avLst/>
              </a:prstGeom>
              <a:noFill/>
              <a:ln>
                <a:noFill/>
              </a:ln>
              <a:effectLst/>
              <a:extLst>
                <a:ext uri="{909E8E84-426E-40DD-AFC4-6F175D3DCCD1}">
                  <a14:hiddenFill>
                    <a:solidFill>
                      <a:schemeClr val="accent1"/>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just" eaLnBrk="0" fontAlgn="base" hangingPunct="0">
                  <a:spcBef>
                    <a:spcPct val="0"/>
                  </a:spcBef>
                  <a:spcAft>
                    <a:spcPct val="0"/>
                  </a:spcAft>
                </a:pPr>
                <a:r>
                  <a:rPr lang="en-US" altLang="en-US" sz="2000" dirty="0">
                    <a:solidFill>
                      <a:srgbClr val="000000"/>
                    </a:solidFill>
                    <a:cs typeface="Arial" panose="020B0604020202020204" pitchFamily="34" charset="0"/>
                  </a:rPr>
                  <a:t>Given a dataset </a:t>
                </a:r>
                <a14:m>
                  <m:oMath xmlns:m="http://schemas.openxmlformats.org/officeDocument/2006/math">
                    <m:r>
                      <a:rPr lang="en-US" altLang="en-US" sz="2000" b="0" i="1" smtClean="0">
                        <a:solidFill>
                          <a:srgbClr val="000000"/>
                        </a:solidFill>
                        <a:latin typeface="Cambria Math" panose="02040503050406030204" pitchFamily="18" charset="0"/>
                        <a:cs typeface="Arial" panose="020B0604020202020204" pitchFamily="34" charset="0"/>
                      </a:rPr>
                      <m:t>𝐷</m:t>
                    </m:r>
                  </m:oMath>
                </a14:m>
                <a:r>
                  <a:rPr lang="en-US" altLang="en-US" sz="2000" dirty="0">
                    <a:solidFill>
                      <a:srgbClr val="000000"/>
                    </a:solidFill>
                    <a:cs typeface="Arial" panose="020B0604020202020204" pitchFamily="34" charset="0"/>
                  </a:rPr>
                  <a:t> and a query object </a:t>
                </a:r>
                <a14:m>
                  <m:oMath xmlns:m="http://schemas.openxmlformats.org/officeDocument/2006/math">
                    <m:r>
                      <a:rPr lang="en-US" altLang="en-US"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𝛼</m:t>
                    </m:r>
                  </m:oMath>
                </a14:m>
                <a:r>
                  <a:rPr lang="en-US" altLang="en-US" sz="2000" dirty="0">
                    <a:solidFill>
                      <a:srgbClr val="000000"/>
                    </a:solidFill>
                    <a:cs typeface="Arial" panose="020B0604020202020204" pitchFamily="34" charset="0"/>
                  </a:rPr>
                  <a:t>, find the object in </a:t>
                </a:r>
                <a14:m>
                  <m:oMath xmlns:m="http://schemas.openxmlformats.org/officeDocument/2006/math">
                    <m:r>
                      <a:rPr lang="en-US" altLang="en-US" sz="2000" b="0" i="1">
                        <a:solidFill>
                          <a:srgbClr val="000000"/>
                        </a:solidFill>
                        <a:latin typeface="Cambria Math" panose="02040503050406030204" pitchFamily="18" charset="0"/>
                        <a:cs typeface="Arial" panose="020B0604020202020204" pitchFamily="34" charset="0"/>
                      </a:rPr>
                      <m:t>𝐷</m:t>
                    </m:r>
                  </m:oMath>
                </a14:m>
                <a:r>
                  <a:rPr lang="en-US" altLang="en-US" sz="2000" dirty="0">
                    <a:solidFill>
                      <a:srgbClr val="000000"/>
                    </a:solidFill>
                    <a:cs typeface="Arial" panose="020B0604020202020204" pitchFamily="34" charset="0"/>
                  </a:rPr>
                  <a:t> that is closest to </a:t>
                </a:r>
                <a14:m>
                  <m:oMath xmlns:m="http://schemas.openxmlformats.org/officeDocument/2006/math">
                    <m:r>
                      <a:rPr lang="en-US" altLang="en-US" sz="2000" b="0" i="1">
                        <a:solidFill>
                          <a:srgbClr val="000000"/>
                        </a:solidFill>
                        <a:latin typeface="Cambria Math" panose="02040503050406030204" pitchFamily="18" charset="0"/>
                        <a:ea typeface="Cambria Math" panose="02040503050406030204" pitchFamily="18" charset="0"/>
                        <a:cs typeface="Arial" panose="020B0604020202020204" pitchFamily="34" charset="0"/>
                      </a:rPr>
                      <m:t>𝛼</m:t>
                    </m:r>
                  </m:oMath>
                </a14:m>
                <a:r>
                  <a:rPr lang="en-US" altLang="en-US" sz="2000" dirty="0">
                    <a:solidFill>
                      <a:srgbClr val="000000"/>
                    </a:solidFill>
                    <a:cs typeface="Arial" panose="020B0604020202020204" pitchFamily="34" charset="0"/>
                  </a:rPr>
                  <a:t> (in a distance metric).</a:t>
                </a:r>
              </a:p>
            </p:txBody>
          </p:sp>
        </mc:Choice>
        <mc:Fallback>
          <p:sp>
            <p:nvSpPr>
              <p:cNvPr id="75" name="Text Box 18">
                <a:extLst>
                  <a:ext uri="{FF2B5EF4-FFF2-40B4-BE49-F238E27FC236}">
                    <a16:creationId xmlns:a16="http://schemas.microsoft.com/office/drawing/2014/main" id="{91C648EC-C513-6346-9872-69F45A65C877}"/>
                  </a:ext>
                </a:extLst>
              </p:cNvPr>
              <p:cNvSpPr txBox="1">
                <a:spLocks noRot="1" noChangeAspect="1" noMove="1" noResize="1" noEditPoints="1" noAdjustHandles="1" noChangeArrowheads="1" noChangeShapeType="1" noTextEdit="1"/>
              </p:cNvSpPr>
              <p:nvPr/>
            </p:nvSpPr>
            <p:spPr bwMode="gray">
              <a:xfrm>
                <a:off x="3122323" y="2277847"/>
                <a:ext cx="5702303" cy="1015663"/>
              </a:xfrm>
              <a:prstGeom prst="rect">
                <a:avLst/>
              </a:prstGeom>
              <a:blipFill>
                <a:blip r:embed="rId5"/>
                <a:stretch>
                  <a:fillRect l="-1111" t="-2469" r="-889" b="-98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C84733C6-502A-3D4B-AA39-2347BC76A765}"/>
              </a:ext>
            </a:extLst>
          </p:cNvPr>
          <p:cNvSpPr>
            <a:spLocks noGrp="1"/>
          </p:cNvSpPr>
          <p:nvPr>
            <p:ph type="dt" sz="half" idx="10"/>
          </p:nvPr>
        </p:nvSpPr>
        <p:spPr/>
        <p:txBody>
          <a:bodyPr/>
          <a:lstStyle/>
          <a:p>
            <a:fld id="{6613692E-5780-7645-BEB0-C95128301811}" type="datetime4">
              <a:rPr lang="en-US" altLang="zh-CN" smtClean="0"/>
              <a:t>August 9, 2020</a:t>
            </a:fld>
            <a:endParaRPr lang="zh-CN" altLang="en-US"/>
          </a:p>
        </p:txBody>
      </p:sp>
      <p:sp>
        <p:nvSpPr>
          <p:cNvPr id="7" name="Slide Number Placeholder 6">
            <a:extLst>
              <a:ext uri="{FF2B5EF4-FFF2-40B4-BE49-F238E27FC236}">
                <a16:creationId xmlns:a16="http://schemas.microsoft.com/office/drawing/2014/main" id="{EF827857-69A5-D348-B455-3036DF704D49}"/>
              </a:ext>
            </a:extLst>
          </p:cNvPr>
          <p:cNvSpPr>
            <a:spLocks noGrp="1"/>
          </p:cNvSpPr>
          <p:nvPr>
            <p:ph type="sldNum" sz="quarter" idx="12"/>
          </p:nvPr>
        </p:nvSpPr>
        <p:spPr/>
        <p:txBody>
          <a:bodyPr/>
          <a:lstStyle/>
          <a:p>
            <a:fld id="{49BF2F59-D1D2-4BCF-82DA-B1F2608D3135}" type="slidenum">
              <a:rPr lang="zh-CN" altLang="en-US" smtClean="0"/>
              <a:pPr/>
              <a:t>2</a:t>
            </a:fld>
            <a:r>
              <a:rPr lang="en-US" altLang="zh-CN"/>
              <a:t>/16</a:t>
            </a:r>
            <a:endParaRPr lang="zh-CN" altLang="en-US" dirty="0"/>
          </a:p>
        </p:txBody>
      </p:sp>
      <p:sp>
        <p:nvSpPr>
          <p:cNvPr id="35" name="Rectangle 34">
            <a:extLst>
              <a:ext uri="{FF2B5EF4-FFF2-40B4-BE49-F238E27FC236}">
                <a16:creationId xmlns:a16="http://schemas.microsoft.com/office/drawing/2014/main" id="{4BF7030D-5574-964E-8467-A8A02647E894}"/>
              </a:ext>
            </a:extLst>
          </p:cNvPr>
          <p:cNvSpPr/>
          <p:nvPr/>
        </p:nvSpPr>
        <p:spPr>
          <a:xfrm>
            <a:off x="0" y="-2676"/>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36" name="Rectangle 35">
            <a:extLst>
              <a:ext uri="{FF2B5EF4-FFF2-40B4-BE49-F238E27FC236}">
                <a16:creationId xmlns:a16="http://schemas.microsoft.com/office/drawing/2014/main" id="{8C4780F4-21E3-1B41-AB37-A6421A33C609}"/>
              </a:ext>
            </a:extLst>
          </p:cNvPr>
          <p:cNvSpPr/>
          <p:nvPr/>
        </p:nvSpPr>
        <p:spPr>
          <a:xfrm>
            <a:off x="2620093" y="-2676"/>
            <a:ext cx="1720901"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iDEC Framework</a:t>
            </a:r>
            <a:endParaRPr lang="zh-CN" altLang="en-US" sz="1600" dirty="0"/>
          </a:p>
        </p:txBody>
      </p:sp>
      <p:sp>
        <p:nvSpPr>
          <p:cNvPr id="43" name="Rectangle 42">
            <a:extLst>
              <a:ext uri="{FF2B5EF4-FFF2-40B4-BE49-F238E27FC236}">
                <a16:creationId xmlns:a16="http://schemas.microsoft.com/office/drawing/2014/main" id="{CAD7FAE7-6457-3C46-B9AA-B8E9E0F2CB59}"/>
              </a:ext>
            </a:extLst>
          </p:cNvPr>
          <p:cNvSpPr/>
          <p:nvPr/>
        </p:nvSpPr>
        <p:spPr>
          <a:xfrm>
            <a:off x="4349344" y="-2676"/>
            <a:ext cx="2163991"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err="1"/>
              <a:t>iDEC</a:t>
            </a:r>
            <a:r>
              <a:rPr lang="en-US" altLang="zh-CN" sz="1600" dirty="0"/>
              <a:t>-based Solutions</a:t>
            </a:r>
            <a:endParaRPr lang="zh-CN" altLang="en-US" sz="1600" dirty="0"/>
          </a:p>
        </p:txBody>
      </p:sp>
      <p:sp>
        <p:nvSpPr>
          <p:cNvPr id="47" name="Rectangle 46">
            <a:extLst>
              <a:ext uri="{FF2B5EF4-FFF2-40B4-BE49-F238E27FC236}">
                <a16:creationId xmlns:a16="http://schemas.microsoft.com/office/drawing/2014/main" id="{BD0E4E53-564C-CC4B-84D6-C7DBF83A3B75}"/>
              </a:ext>
            </a:extLst>
          </p:cNvPr>
          <p:cNvSpPr/>
          <p:nvPr/>
        </p:nvSpPr>
        <p:spPr>
          <a:xfrm>
            <a:off x="6526174" y="-2676"/>
            <a:ext cx="11162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spTree>
    <p:extLst>
      <p:ext uri="{BB962C8B-B14F-4D97-AF65-F5344CB8AC3E}">
        <p14:creationId xmlns:p14="http://schemas.microsoft.com/office/powerpoint/2010/main" val="4290579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anim calcmode="lin" valueType="num">
                                      <p:cBhvr additive="base">
                                        <p:cTn id="11" dur="500" fill="hold"/>
                                        <p:tgtEl>
                                          <p:spTgt spid="70"/>
                                        </p:tgtEl>
                                        <p:attrNameLst>
                                          <p:attrName>ppt_x</p:attrName>
                                        </p:attrNameLst>
                                      </p:cBhvr>
                                      <p:tavLst>
                                        <p:tav tm="0">
                                          <p:val>
                                            <p:strVal val="#ppt_x"/>
                                          </p:val>
                                        </p:tav>
                                        <p:tav tm="100000">
                                          <p:val>
                                            <p:strVal val="#ppt_x"/>
                                          </p:val>
                                        </p:tav>
                                      </p:tavLst>
                                    </p:anim>
                                    <p:anim calcmode="lin" valueType="num">
                                      <p:cBhvr additive="base">
                                        <p:cTn id="12" dur="500" fill="hold"/>
                                        <p:tgtEl>
                                          <p:spTgt spid="7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calcmode="lin" valueType="num">
                                      <p:cBhvr additive="base">
                                        <p:cTn id="15" dur="500" fill="hold"/>
                                        <p:tgtEl>
                                          <p:spTgt spid="71"/>
                                        </p:tgtEl>
                                        <p:attrNameLst>
                                          <p:attrName>ppt_x</p:attrName>
                                        </p:attrNameLst>
                                      </p:cBhvr>
                                      <p:tavLst>
                                        <p:tav tm="0">
                                          <p:val>
                                            <p:strVal val="#ppt_x"/>
                                          </p:val>
                                        </p:tav>
                                        <p:tav tm="100000">
                                          <p:val>
                                            <p:strVal val="#ppt_x"/>
                                          </p:val>
                                        </p:tav>
                                      </p:tavLst>
                                    </p:anim>
                                    <p:anim calcmode="lin" valueType="num">
                                      <p:cBhvr additive="base">
                                        <p:cTn id="16" dur="500" fill="hold"/>
                                        <p:tgtEl>
                                          <p:spTgt spid="7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 calcmode="lin" valueType="num">
                                      <p:cBhvr additive="base">
                                        <p:cTn id="19" dur="500" fill="hold"/>
                                        <p:tgtEl>
                                          <p:spTgt spid="75"/>
                                        </p:tgtEl>
                                        <p:attrNameLst>
                                          <p:attrName>ppt_x</p:attrName>
                                        </p:attrNameLst>
                                      </p:cBhvr>
                                      <p:tavLst>
                                        <p:tav tm="0">
                                          <p:val>
                                            <p:strVal val="#ppt_x"/>
                                          </p:val>
                                        </p:tav>
                                        <p:tav tm="100000">
                                          <p:val>
                                            <p:strVal val="#ppt_x"/>
                                          </p:val>
                                        </p:tav>
                                      </p:tavLst>
                                    </p:anim>
                                    <p:anim calcmode="lin" valueType="num">
                                      <p:cBhvr additive="base">
                                        <p:cTn id="2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anim calcmode="lin" valueType="num">
                                      <p:cBhvr additive="base">
                                        <p:cTn id="33" dur="500" fill="hold"/>
                                        <p:tgtEl>
                                          <p:spTgt spid="67"/>
                                        </p:tgtEl>
                                        <p:attrNameLst>
                                          <p:attrName>ppt_x</p:attrName>
                                        </p:attrNameLst>
                                      </p:cBhvr>
                                      <p:tavLst>
                                        <p:tav tm="0">
                                          <p:val>
                                            <p:strVal val="#ppt_x"/>
                                          </p:val>
                                        </p:tav>
                                        <p:tav tm="100000">
                                          <p:val>
                                            <p:strVal val="#ppt_x"/>
                                          </p:val>
                                        </p:tav>
                                      </p:tavLst>
                                    </p:anim>
                                    <p:anim calcmode="lin" valueType="num">
                                      <p:cBhvr additive="base">
                                        <p:cTn id="34" dur="500" fill="hold"/>
                                        <p:tgtEl>
                                          <p:spTgt spid="6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ppt_x"/>
                                          </p:val>
                                        </p:tav>
                                        <p:tav tm="100000">
                                          <p:val>
                                            <p:strVal val="#ppt_x"/>
                                          </p:val>
                                        </p:tav>
                                      </p:tavLst>
                                    </p:anim>
                                    <p:anim calcmode="lin" valueType="num">
                                      <p:cBhvr additive="base">
                                        <p:cTn id="3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8"/>
                                        </p:tgtEl>
                                        <p:attrNameLst>
                                          <p:attrName>style.visibility</p:attrName>
                                        </p:attrNameLst>
                                      </p:cBhvr>
                                      <p:to>
                                        <p:strVal val="visible"/>
                                      </p:to>
                                    </p:set>
                                    <p:anim calcmode="lin" valueType="num">
                                      <p:cBhvr additive="base">
                                        <p:cTn id="43" dur="500" fill="hold"/>
                                        <p:tgtEl>
                                          <p:spTgt spid="68"/>
                                        </p:tgtEl>
                                        <p:attrNameLst>
                                          <p:attrName>ppt_x</p:attrName>
                                        </p:attrNameLst>
                                      </p:cBhvr>
                                      <p:tavLst>
                                        <p:tav tm="0">
                                          <p:val>
                                            <p:strVal val="#ppt_x"/>
                                          </p:val>
                                        </p:tav>
                                        <p:tav tm="100000">
                                          <p:val>
                                            <p:strVal val="#ppt_x"/>
                                          </p:val>
                                        </p:tav>
                                      </p:tavLst>
                                    </p:anim>
                                    <p:anim calcmode="lin" valueType="num">
                                      <p:cBhvr additive="base">
                                        <p:cTn id="44" dur="500" fill="hold"/>
                                        <p:tgtEl>
                                          <p:spTgt spid="6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anim calcmode="lin" valueType="num">
                                      <p:cBhvr additive="base">
                                        <p:cTn id="47" dur="500" fill="hold"/>
                                        <p:tgtEl>
                                          <p:spTgt spid="69"/>
                                        </p:tgtEl>
                                        <p:attrNameLst>
                                          <p:attrName>ppt_x</p:attrName>
                                        </p:attrNameLst>
                                      </p:cBhvr>
                                      <p:tavLst>
                                        <p:tav tm="0">
                                          <p:val>
                                            <p:strVal val="#ppt_x"/>
                                          </p:val>
                                        </p:tav>
                                        <p:tav tm="100000">
                                          <p:val>
                                            <p:strVal val="#ppt_x"/>
                                          </p:val>
                                        </p:tav>
                                      </p:tavLst>
                                    </p:anim>
                                    <p:anim calcmode="lin" valueType="num">
                                      <p:cBhvr additive="base">
                                        <p:cTn id="4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11" grpId="0"/>
      <p:bldP spid="66" grpId="0" animBg="1"/>
      <p:bldP spid="67" grpId="0" animBg="1"/>
      <p:bldP spid="68" grpId="0" animBg="1"/>
      <p:bldP spid="69" grpId="0" animBg="1"/>
      <p:bldP spid="70" grpId="0" animBg="1"/>
      <p:bldP spid="7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lose up of a map&#10;&#10;Description automatically generated">
            <a:extLst>
              <a:ext uri="{FF2B5EF4-FFF2-40B4-BE49-F238E27FC236}">
                <a16:creationId xmlns:a16="http://schemas.microsoft.com/office/drawing/2014/main" id="{7EB1F822-BE31-004A-A6AF-1902F20F6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273" y="2636139"/>
            <a:ext cx="5381701" cy="3408691"/>
          </a:xfrm>
          <a:prstGeom prst="rect">
            <a:avLst/>
          </a:prstGeom>
        </p:spPr>
      </p:pic>
      <p:sp>
        <p:nvSpPr>
          <p:cNvPr id="2" name="Title 1">
            <a:extLst>
              <a:ext uri="{FF2B5EF4-FFF2-40B4-BE49-F238E27FC236}">
                <a16:creationId xmlns:a16="http://schemas.microsoft.com/office/drawing/2014/main" id="{2A4F2B8E-EEF3-3443-BDAE-D219EDDED051}"/>
              </a:ext>
            </a:extLst>
          </p:cNvPr>
          <p:cNvSpPr>
            <a:spLocks noGrp="1"/>
          </p:cNvSpPr>
          <p:nvPr>
            <p:ph type="title"/>
          </p:nvPr>
        </p:nvSpPr>
        <p:spPr/>
        <p:txBody>
          <a:bodyPr/>
          <a:lstStyle/>
          <a:p>
            <a:r>
              <a:rPr lang="en-US" dirty="0"/>
              <a:t>Curse of Dimensionality</a:t>
            </a:r>
          </a:p>
        </p:txBody>
      </p:sp>
      <p:sp>
        <p:nvSpPr>
          <p:cNvPr id="5" name="Footer Placeholder 4">
            <a:extLst>
              <a:ext uri="{FF2B5EF4-FFF2-40B4-BE49-F238E27FC236}">
                <a16:creationId xmlns:a16="http://schemas.microsoft.com/office/drawing/2014/main" id="{830A37CE-F351-9846-A8B9-FC7B88C1AAA5}"/>
              </a:ext>
            </a:extLst>
          </p:cNvPr>
          <p:cNvSpPr>
            <a:spLocks noGrp="1"/>
          </p:cNvSpPr>
          <p:nvPr>
            <p:ph type="ftr" sz="quarter" idx="11"/>
          </p:nvPr>
        </p:nvSpPr>
        <p:spPr/>
        <p:txBody>
          <a:bodyPr/>
          <a:lstStyle/>
          <a:p>
            <a:r>
              <a:rPr lang="sv-SE" altLang="zh-CN"/>
              <a:t>iDEC @ VLDB2020</a:t>
            </a:r>
            <a:endParaRPr lang="zh-CN" altLang="en-US" dirty="0"/>
          </a:p>
        </p:txBody>
      </p:sp>
      <p:sp>
        <p:nvSpPr>
          <p:cNvPr id="32" name="Rectangle 3">
            <a:extLst>
              <a:ext uri="{FF2B5EF4-FFF2-40B4-BE49-F238E27FC236}">
                <a16:creationId xmlns:a16="http://schemas.microsoft.com/office/drawing/2014/main" id="{1C20BACD-9549-8747-A7E0-FAAB08A91CF7}"/>
              </a:ext>
            </a:extLst>
          </p:cNvPr>
          <p:cNvSpPr>
            <a:spLocks noChangeArrowheads="1"/>
          </p:cNvSpPr>
          <p:nvPr/>
        </p:nvSpPr>
        <p:spPr bwMode="black">
          <a:xfrm>
            <a:off x="357955" y="1859536"/>
            <a:ext cx="8428088" cy="40011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000" dirty="0">
                <a:solidFill>
                  <a:srgbClr val="000000"/>
                </a:solidFill>
              </a:rPr>
              <a:t>NN search becomes </a:t>
            </a:r>
            <a:r>
              <a:rPr lang="en-US" altLang="en-US" sz="2000" dirty="0">
                <a:solidFill>
                  <a:srgbClr val="FF0000"/>
                </a:solidFill>
              </a:rPr>
              <a:t>difficult </a:t>
            </a:r>
            <a:r>
              <a:rPr lang="en-US" sz="2000" dirty="0">
                <a:solidFill>
                  <a:srgbClr val="FF0000"/>
                </a:solidFill>
              </a:rPr>
              <a:t>when d is large </a:t>
            </a:r>
          </a:p>
        </p:txBody>
      </p:sp>
      <p:sp>
        <p:nvSpPr>
          <p:cNvPr id="35" name="Text Box 6">
            <a:extLst>
              <a:ext uri="{FF2B5EF4-FFF2-40B4-BE49-F238E27FC236}">
                <a16:creationId xmlns:a16="http://schemas.microsoft.com/office/drawing/2014/main" id="{07E5DDA2-519C-0043-BA57-EB4AA46B977F}"/>
              </a:ext>
            </a:extLst>
          </p:cNvPr>
          <p:cNvSpPr txBox="1">
            <a:spLocks noChangeArrowheads="1"/>
          </p:cNvSpPr>
          <p:nvPr/>
        </p:nvSpPr>
        <p:spPr bwMode="gray">
          <a:xfrm>
            <a:off x="1472461" y="5844775"/>
            <a:ext cx="5100989" cy="400110"/>
          </a:xfrm>
          <a:prstGeom prst="rect">
            <a:avLst/>
          </a:prstGeom>
          <a:noFill/>
          <a:ln>
            <a:noFill/>
          </a:ln>
          <a:effectLst/>
          <a:extLst>
            <a:ext uri="{909E8E84-426E-40DD-AFC4-6F175D3DCCD1}">
              <a14:hiddenFill xmlns:a14="http://schemas.microsoft.com/office/drawing/2010/main">
                <a:gradFill rotWithShape="1">
                  <a:gsLst>
                    <a:gs pos="0">
                      <a:schemeClr val="folHlink">
                        <a:alpha val="60001"/>
                      </a:schemeClr>
                    </a:gs>
                    <a:gs pos="100000">
                      <a:schemeClr val="folHlink">
                        <a:gamma/>
                        <a:tint val="9020"/>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US" sz="2000" b="1" dirty="0">
                <a:solidFill>
                  <a:srgbClr val="F8F8F8"/>
                </a:solidFill>
              </a:rPr>
              <a:t>2             4               8             16             32        </a:t>
            </a:r>
          </a:p>
        </p:txBody>
      </p:sp>
      <p:sp>
        <p:nvSpPr>
          <p:cNvPr id="44" name="Text Box 16">
            <a:extLst>
              <a:ext uri="{FF2B5EF4-FFF2-40B4-BE49-F238E27FC236}">
                <a16:creationId xmlns:a16="http://schemas.microsoft.com/office/drawing/2014/main" id="{8BC32B8D-3C76-C24C-BE4E-266E88C2EF63}"/>
              </a:ext>
            </a:extLst>
          </p:cNvPr>
          <p:cNvSpPr txBox="1">
            <a:spLocks noChangeArrowheads="1"/>
          </p:cNvSpPr>
          <p:nvPr/>
        </p:nvSpPr>
        <p:spPr bwMode="gray">
          <a:xfrm>
            <a:off x="105877" y="5860164"/>
            <a:ext cx="1520791"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90000"/>
              </a:lnSpc>
              <a:spcBef>
                <a:spcPct val="50000"/>
              </a:spcBef>
              <a:spcAft>
                <a:spcPct val="0"/>
              </a:spcAft>
            </a:pPr>
            <a:r>
              <a:rPr lang="en-US" altLang="en-US" sz="2000" b="1" dirty="0">
                <a:solidFill>
                  <a:srgbClr val="F8F8F8"/>
                </a:solidFill>
              </a:rPr>
              <a:t>dimension</a:t>
            </a:r>
            <a:endParaRPr lang="en-US" altLang="en-US" b="1" dirty="0">
              <a:solidFill>
                <a:srgbClr val="F8F8F8"/>
              </a:solidFill>
            </a:endParaRPr>
          </a:p>
        </p:txBody>
      </p:sp>
      <p:sp>
        <p:nvSpPr>
          <p:cNvPr id="46" name="Line 18">
            <a:extLst>
              <a:ext uri="{FF2B5EF4-FFF2-40B4-BE49-F238E27FC236}">
                <a16:creationId xmlns:a16="http://schemas.microsoft.com/office/drawing/2014/main" id="{ADADF912-7F5A-AE48-B429-9D2C20C9795C}"/>
              </a:ext>
            </a:extLst>
          </p:cNvPr>
          <p:cNvSpPr>
            <a:spLocks noChangeShapeType="1"/>
          </p:cNvSpPr>
          <p:nvPr/>
        </p:nvSpPr>
        <p:spPr bwMode="black">
          <a:xfrm>
            <a:off x="457199" y="2207131"/>
            <a:ext cx="8292165" cy="40606"/>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cxnSp>
        <p:nvCxnSpPr>
          <p:cNvPr id="13" name="Straight Connector 12">
            <a:extLst>
              <a:ext uri="{FF2B5EF4-FFF2-40B4-BE49-F238E27FC236}">
                <a16:creationId xmlns:a16="http://schemas.microsoft.com/office/drawing/2014/main" id="{42B59F93-2B4E-0C49-B965-0351AF3124D3}"/>
              </a:ext>
            </a:extLst>
          </p:cNvPr>
          <p:cNvCxnSpPr/>
          <p:nvPr/>
        </p:nvCxnSpPr>
        <p:spPr>
          <a:xfrm>
            <a:off x="1472461" y="4841507"/>
            <a:ext cx="3782933"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23A867-FFC2-5143-AFEC-93741D6F08FD}"/>
                  </a:ext>
                </a:extLst>
              </p:cNvPr>
              <p:cNvSpPr txBox="1"/>
              <p:nvPr/>
            </p:nvSpPr>
            <p:spPr>
              <a:xfrm>
                <a:off x="5532460" y="2909907"/>
                <a:ext cx="3087447" cy="1200329"/>
              </a:xfrm>
              <a:prstGeom prst="rect">
                <a:avLst/>
              </a:prstGeom>
              <a:noFill/>
            </p:spPr>
            <p:txBody>
              <a:bodyPr wrap="square" rtlCol="0">
                <a:spAutoFit/>
              </a:bodyPr>
              <a:lstStyle/>
              <a:p>
                <a:pPr marL="285750" indent="-285750">
                  <a:buFont typeface="Wingdings" pitchFamily="2" charset="2"/>
                  <a:buChar char="§"/>
                </a:pPr>
                <a:r>
                  <a:rPr lang="en-US" dirty="0"/>
                  <a:t># of objects: </a:t>
                </a:r>
                <a14:m>
                  <m:oMath xmlns:m="http://schemas.openxmlformats.org/officeDocument/2006/math">
                    <m:sSup>
                      <m:sSupPr>
                        <m:ctrlPr>
                          <a:rPr lang="en-US" i="1" smtClean="0">
                            <a:latin typeface="Cambria Math" panose="02040503050406030204" pitchFamily="18" charset="0"/>
                          </a:rPr>
                        </m:ctrlPr>
                      </m:sSupPr>
                      <m:e>
                        <m:r>
                          <a:rPr lang="en-US" b="0" i="0" smtClean="0">
                            <a:latin typeface="Cambria Math" panose="02040503050406030204" pitchFamily="18" charset="0"/>
                          </a:rPr>
                          <m:t>2</m:t>
                        </m:r>
                      </m:e>
                      <m:sup>
                        <m:r>
                          <a:rPr lang="en-US" b="0" i="0" smtClean="0">
                            <a:latin typeface="Cambria Math" panose="02040503050406030204" pitchFamily="18" charset="0"/>
                          </a:rPr>
                          <m:t>20</m:t>
                        </m:r>
                      </m:sup>
                    </m:sSup>
                  </m:oMath>
                </a14:m>
                <a:endParaRPr lang="en-US" dirty="0"/>
              </a:p>
              <a:p>
                <a:pPr marL="285750" indent="-285750">
                  <a:buFont typeface="Wingdings" pitchFamily="2" charset="2"/>
                  <a:buChar char="§"/>
                </a:pPr>
                <a:r>
                  <a:rPr lang="en-US" dirty="0"/>
                  <a:t>dimensions: 2 – 32</a:t>
                </a:r>
              </a:p>
              <a:p>
                <a:pPr marL="285750" indent="-285750">
                  <a:buFont typeface="Wingdings" pitchFamily="2" charset="2"/>
                  <a:buChar char="§"/>
                </a:pPr>
                <a:r>
                  <a:rPr lang="en-US" dirty="0"/>
                  <a:t>distance: Euclidean</a:t>
                </a:r>
              </a:p>
              <a:p>
                <a:pPr marL="285750" indent="-285750">
                  <a:buFont typeface="Wingdings" pitchFamily="2" charset="2"/>
                  <a:buChar char="§"/>
                </a:pPr>
                <a:r>
                  <a:rPr lang="en-US" dirty="0"/>
                  <a:t>random data</a:t>
                </a:r>
              </a:p>
            </p:txBody>
          </p:sp>
        </mc:Choice>
        <mc:Fallback xmlns="">
          <p:sp>
            <p:nvSpPr>
              <p:cNvPr id="14" name="TextBox 13">
                <a:extLst>
                  <a:ext uri="{FF2B5EF4-FFF2-40B4-BE49-F238E27FC236}">
                    <a16:creationId xmlns:a16="http://schemas.microsoft.com/office/drawing/2014/main" id="{6B23A867-FFC2-5143-AFEC-93741D6F08FD}"/>
                  </a:ext>
                </a:extLst>
              </p:cNvPr>
              <p:cNvSpPr txBox="1">
                <a:spLocks noRot="1" noChangeAspect="1" noMove="1" noResize="1" noEditPoints="1" noAdjustHandles="1" noChangeArrowheads="1" noChangeShapeType="1" noTextEdit="1"/>
              </p:cNvSpPr>
              <p:nvPr/>
            </p:nvSpPr>
            <p:spPr>
              <a:xfrm>
                <a:off x="5532460" y="2909907"/>
                <a:ext cx="3087447" cy="1200329"/>
              </a:xfrm>
              <a:prstGeom prst="rect">
                <a:avLst/>
              </a:prstGeom>
              <a:blipFill>
                <a:blip r:embed="rId4"/>
                <a:stretch>
                  <a:fillRect l="-1230" t="-1042" b="-5208"/>
                </a:stretch>
              </a:blipFill>
            </p:spPr>
            <p:txBody>
              <a:bodyPr/>
              <a:lstStyle/>
              <a:p>
                <a:r>
                  <a:rPr lang="en-US">
                    <a:noFill/>
                  </a:rPr>
                  <a:t> </a:t>
                </a:r>
              </a:p>
            </p:txBody>
          </p:sp>
        </mc:Fallback>
      </mc:AlternateContent>
      <p:sp>
        <p:nvSpPr>
          <p:cNvPr id="15" name="Rounded Rectangle 14">
            <a:extLst>
              <a:ext uri="{FF2B5EF4-FFF2-40B4-BE49-F238E27FC236}">
                <a16:creationId xmlns:a16="http://schemas.microsoft.com/office/drawing/2014/main" id="{B2800EFE-4367-2E4D-90E9-A15794A8A791}"/>
              </a:ext>
            </a:extLst>
          </p:cNvPr>
          <p:cNvSpPr/>
          <p:nvPr/>
        </p:nvSpPr>
        <p:spPr>
          <a:xfrm>
            <a:off x="431658" y="2345836"/>
            <a:ext cx="8354385" cy="40077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FF"/>
                </a:solidFill>
              </a:rPr>
              <a:t>speedup of k-d tree with respect to the brute force algorithm</a:t>
            </a:r>
          </a:p>
        </p:txBody>
      </p:sp>
      <p:sp>
        <p:nvSpPr>
          <p:cNvPr id="16" name="TextBox 15">
            <a:extLst>
              <a:ext uri="{FF2B5EF4-FFF2-40B4-BE49-F238E27FC236}">
                <a16:creationId xmlns:a16="http://schemas.microsoft.com/office/drawing/2014/main" id="{D45C3254-2030-754F-813D-F16F86B73F89}"/>
              </a:ext>
            </a:extLst>
          </p:cNvPr>
          <p:cNvSpPr txBox="1"/>
          <p:nvPr/>
        </p:nvSpPr>
        <p:spPr>
          <a:xfrm>
            <a:off x="1472461" y="2721106"/>
            <a:ext cx="1018227" cy="369332"/>
          </a:xfrm>
          <a:prstGeom prst="rect">
            <a:avLst/>
          </a:prstGeom>
          <a:noFill/>
        </p:spPr>
        <p:txBody>
          <a:bodyPr wrap="none" rtlCol="0">
            <a:spAutoFit/>
          </a:bodyPr>
          <a:lstStyle/>
          <a:p>
            <a:r>
              <a:rPr lang="en-US" dirty="0">
                <a:solidFill>
                  <a:srgbClr val="0070C0"/>
                </a:solidFill>
              </a:rPr>
              <a:t>5122.03</a:t>
            </a:r>
          </a:p>
        </p:txBody>
      </p:sp>
      <p:sp>
        <p:nvSpPr>
          <p:cNvPr id="88" name="TextBox 87">
            <a:extLst>
              <a:ext uri="{FF2B5EF4-FFF2-40B4-BE49-F238E27FC236}">
                <a16:creationId xmlns:a16="http://schemas.microsoft.com/office/drawing/2014/main" id="{6928EF21-14C6-D741-92E3-26266A14DA5B}"/>
              </a:ext>
            </a:extLst>
          </p:cNvPr>
          <p:cNvSpPr txBox="1"/>
          <p:nvPr/>
        </p:nvSpPr>
        <p:spPr>
          <a:xfrm>
            <a:off x="2370935" y="2873610"/>
            <a:ext cx="1018227" cy="369332"/>
          </a:xfrm>
          <a:prstGeom prst="rect">
            <a:avLst/>
          </a:prstGeom>
          <a:noFill/>
        </p:spPr>
        <p:txBody>
          <a:bodyPr wrap="none" rtlCol="0">
            <a:spAutoFit/>
          </a:bodyPr>
          <a:lstStyle/>
          <a:p>
            <a:r>
              <a:rPr lang="en-US" dirty="0">
                <a:solidFill>
                  <a:srgbClr val="0070C0"/>
                </a:solidFill>
              </a:rPr>
              <a:t>1908.26</a:t>
            </a:r>
          </a:p>
        </p:txBody>
      </p:sp>
      <p:sp>
        <p:nvSpPr>
          <p:cNvPr id="89" name="TextBox 88">
            <a:extLst>
              <a:ext uri="{FF2B5EF4-FFF2-40B4-BE49-F238E27FC236}">
                <a16:creationId xmlns:a16="http://schemas.microsoft.com/office/drawing/2014/main" id="{393AFA81-48A8-D841-B96A-2310B1C9CC4B}"/>
              </a:ext>
            </a:extLst>
          </p:cNvPr>
          <p:cNvSpPr txBox="1"/>
          <p:nvPr/>
        </p:nvSpPr>
        <p:spPr>
          <a:xfrm>
            <a:off x="3319012" y="3429000"/>
            <a:ext cx="889987" cy="369332"/>
          </a:xfrm>
          <a:prstGeom prst="rect">
            <a:avLst/>
          </a:prstGeom>
          <a:noFill/>
        </p:spPr>
        <p:txBody>
          <a:bodyPr wrap="none" rtlCol="0">
            <a:spAutoFit/>
          </a:bodyPr>
          <a:lstStyle/>
          <a:p>
            <a:r>
              <a:rPr lang="en-US" dirty="0">
                <a:solidFill>
                  <a:srgbClr val="0070C0"/>
                </a:solidFill>
              </a:rPr>
              <a:t>129.02</a:t>
            </a:r>
          </a:p>
        </p:txBody>
      </p:sp>
      <p:sp>
        <p:nvSpPr>
          <p:cNvPr id="90" name="TextBox 89">
            <a:extLst>
              <a:ext uri="{FF2B5EF4-FFF2-40B4-BE49-F238E27FC236}">
                <a16:creationId xmlns:a16="http://schemas.microsoft.com/office/drawing/2014/main" id="{9DFC4334-9532-D647-9E6F-DA9C95FCF6BF}"/>
              </a:ext>
            </a:extLst>
          </p:cNvPr>
          <p:cNvSpPr txBox="1"/>
          <p:nvPr/>
        </p:nvSpPr>
        <p:spPr>
          <a:xfrm>
            <a:off x="4255246" y="4293760"/>
            <a:ext cx="633507" cy="369332"/>
          </a:xfrm>
          <a:prstGeom prst="rect">
            <a:avLst/>
          </a:prstGeom>
          <a:noFill/>
        </p:spPr>
        <p:txBody>
          <a:bodyPr wrap="none" rtlCol="0">
            <a:spAutoFit/>
          </a:bodyPr>
          <a:lstStyle/>
          <a:p>
            <a:r>
              <a:rPr lang="en-US" dirty="0">
                <a:solidFill>
                  <a:srgbClr val="0070C0"/>
                </a:solidFill>
              </a:rPr>
              <a:t>2.92</a:t>
            </a:r>
          </a:p>
        </p:txBody>
      </p:sp>
      <p:sp>
        <p:nvSpPr>
          <p:cNvPr id="91" name="TextBox 90">
            <a:extLst>
              <a:ext uri="{FF2B5EF4-FFF2-40B4-BE49-F238E27FC236}">
                <a16:creationId xmlns:a16="http://schemas.microsoft.com/office/drawing/2014/main" id="{CD8132F5-C97B-9A42-82DE-9684C3D66CC0}"/>
              </a:ext>
            </a:extLst>
          </p:cNvPr>
          <p:cNvSpPr txBox="1"/>
          <p:nvPr/>
        </p:nvSpPr>
        <p:spPr>
          <a:xfrm>
            <a:off x="5215707" y="4918244"/>
            <a:ext cx="633507" cy="369332"/>
          </a:xfrm>
          <a:prstGeom prst="rect">
            <a:avLst/>
          </a:prstGeom>
          <a:noFill/>
        </p:spPr>
        <p:txBody>
          <a:bodyPr wrap="none" rtlCol="0">
            <a:spAutoFit/>
          </a:bodyPr>
          <a:lstStyle/>
          <a:p>
            <a:r>
              <a:rPr lang="en-US" dirty="0">
                <a:solidFill>
                  <a:srgbClr val="0070C0"/>
                </a:solidFill>
              </a:rPr>
              <a:t>0.13</a:t>
            </a:r>
          </a:p>
        </p:txBody>
      </p:sp>
      <p:sp>
        <p:nvSpPr>
          <p:cNvPr id="92" name="TextBox 91">
            <a:extLst>
              <a:ext uri="{FF2B5EF4-FFF2-40B4-BE49-F238E27FC236}">
                <a16:creationId xmlns:a16="http://schemas.microsoft.com/office/drawing/2014/main" id="{FD0DECCA-B639-5347-A284-E11A3CBC5FF6}"/>
              </a:ext>
            </a:extLst>
          </p:cNvPr>
          <p:cNvSpPr txBox="1"/>
          <p:nvPr/>
        </p:nvSpPr>
        <p:spPr>
          <a:xfrm>
            <a:off x="5532460" y="5167667"/>
            <a:ext cx="3380534" cy="1077218"/>
          </a:xfrm>
          <a:prstGeom prst="rect">
            <a:avLst/>
          </a:prstGeom>
          <a:noFill/>
        </p:spPr>
        <p:txBody>
          <a:bodyPr wrap="square" rtlCol="0">
            <a:spAutoFit/>
          </a:bodyPr>
          <a:lstStyle/>
          <a:p>
            <a:pPr marL="285750" indent="-285750">
              <a:buFont typeface="Wingdings" pitchFamily="2" charset="2"/>
              <a:buChar char="§"/>
            </a:pPr>
            <a:r>
              <a:rPr lang="en-US" sz="1600" dirty="0"/>
              <a:t>compiler: Apple clang 11.0.0</a:t>
            </a:r>
          </a:p>
          <a:p>
            <a:pPr marL="285750" indent="-285750">
              <a:buFont typeface="Wingdings" pitchFamily="2" charset="2"/>
              <a:buChar char="§"/>
            </a:pPr>
            <a:r>
              <a:rPr lang="en-US" sz="1600" dirty="0"/>
              <a:t>OS: macOS Catalina</a:t>
            </a:r>
          </a:p>
          <a:p>
            <a:pPr marL="285750" indent="-285750">
              <a:buFont typeface="Wingdings" pitchFamily="2" charset="2"/>
              <a:buChar char="§"/>
            </a:pPr>
            <a:r>
              <a:rPr lang="en-US" sz="1600" dirty="0"/>
              <a:t>CPU: 1.6 GHz Intel Core i5</a:t>
            </a:r>
          </a:p>
          <a:p>
            <a:pPr marL="285750" indent="-285750">
              <a:buFont typeface="Wingdings" pitchFamily="2" charset="2"/>
              <a:buChar char="§"/>
            </a:pPr>
            <a:r>
              <a:rPr lang="en-US" sz="1600" dirty="0"/>
              <a:t>DRAM: 4 GB</a:t>
            </a:r>
          </a:p>
        </p:txBody>
      </p:sp>
      <p:sp>
        <p:nvSpPr>
          <p:cNvPr id="94" name="AutoShape 8">
            <a:extLst>
              <a:ext uri="{FF2B5EF4-FFF2-40B4-BE49-F238E27FC236}">
                <a16:creationId xmlns:a16="http://schemas.microsoft.com/office/drawing/2014/main" id="{F2F89650-BFD8-6342-8AA1-CD42FB4A12B7}"/>
              </a:ext>
            </a:extLst>
          </p:cNvPr>
          <p:cNvSpPr>
            <a:spLocks noChangeArrowheads="1"/>
          </p:cNvSpPr>
          <p:nvPr/>
        </p:nvSpPr>
        <p:spPr bwMode="auto">
          <a:xfrm>
            <a:off x="4888753" y="1490408"/>
            <a:ext cx="3908736" cy="305788"/>
          </a:xfrm>
          <a:prstGeom prst="roundRect">
            <a:avLst>
              <a:gd name="adj" fmla="val 16667"/>
            </a:avLst>
          </a:prstGeom>
          <a:solidFill>
            <a:srgbClr val="FFFFFF">
              <a:alpha val="70000"/>
            </a:srgbClr>
          </a:solidFill>
          <a:ln w="12700" algn="ctr">
            <a:solidFill>
              <a:srgbClr val="0000FF"/>
            </a:solidFill>
            <a:prstDash val="dash"/>
            <a:round/>
            <a:headEnd/>
            <a:tailEnd/>
          </a:ln>
          <a:effectLst/>
          <a:extLst>
            <a:ext uri="{AF507438-7753-43E0-B8FC-AC1667EBCBE1}">
              <a14:hiddenEffects xmlns:a14="http://schemas.microsoft.com/office/drawing/2010/main">
                <a:effectLst>
                  <a:outerShdw dist="17961" dir="2700000" algn="ctr" rotWithShape="0">
                    <a:schemeClr val="tx2">
                      <a:gamma/>
                      <a:shade val="60000"/>
                      <a:invGamma/>
                    </a:schemeClr>
                  </a:outerShdw>
                </a:effectLst>
              </a14:hiddenEffects>
            </a:ext>
          </a:extLst>
        </p:spPr>
        <p:txBody>
          <a:bodyPr wrap="none" anchor="ctr"/>
          <a:lstStyle/>
          <a:p>
            <a:pPr algn="ctr"/>
            <a:r>
              <a:rPr lang="en-US" dirty="0"/>
              <a:t>the dimension of </a:t>
            </a:r>
            <a:r>
              <a:rPr lang="en-US"/>
              <a:t>the objects</a:t>
            </a:r>
            <a:endParaRPr lang="en-US" dirty="0"/>
          </a:p>
        </p:txBody>
      </p:sp>
      <p:sp>
        <p:nvSpPr>
          <p:cNvPr id="95" name="Line 29">
            <a:extLst>
              <a:ext uri="{FF2B5EF4-FFF2-40B4-BE49-F238E27FC236}">
                <a16:creationId xmlns:a16="http://schemas.microsoft.com/office/drawing/2014/main" id="{1026B6D7-DE65-E240-8586-18CA04772DCA}"/>
              </a:ext>
            </a:extLst>
          </p:cNvPr>
          <p:cNvSpPr>
            <a:spLocks noChangeShapeType="1"/>
          </p:cNvSpPr>
          <p:nvPr/>
        </p:nvSpPr>
        <p:spPr bwMode="auto">
          <a:xfrm flipV="1">
            <a:off x="4888753" y="1796195"/>
            <a:ext cx="1877807" cy="158775"/>
          </a:xfrm>
          <a:prstGeom prst="line">
            <a:avLst/>
          </a:prstGeom>
          <a:noFill/>
          <a:ln w="19050">
            <a:solidFill>
              <a:srgbClr val="0000FF"/>
            </a:solidFill>
            <a:round/>
            <a:headEnd type="stealth" w="lg" len="lg"/>
            <a:tailEnd type="diamo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Date Placeholder 16">
            <a:extLst>
              <a:ext uri="{FF2B5EF4-FFF2-40B4-BE49-F238E27FC236}">
                <a16:creationId xmlns:a16="http://schemas.microsoft.com/office/drawing/2014/main" id="{5CF2141B-B392-8945-A6DC-4B856E564D96}"/>
              </a:ext>
            </a:extLst>
          </p:cNvPr>
          <p:cNvSpPr>
            <a:spLocks noGrp="1"/>
          </p:cNvSpPr>
          <p:nvPr>
            <p:ph type="dt" sz="half" idx="10"/>
          </p:nvPr>
        </p:nvSpPr>
        <p:spPr/>
        <p:txBody>
          <a:bodyPr/>
          <a:lstStyle/>
          <a:p>
            <a:fld id="{EF4EFF67-4556-8240-8873-464AA10E70AE}" type="datetime4">
              <a:rPr lang="en-US" altLang="zh-CN" smtClean="0"/>
              <a:t>August 9, 2020</a:t>
            </a:fld>
            <a:endParaRPr lang="zh-CN" altLang="en-US"/>
          </a:p>
        </p:txBody>
      </p:sp>
      <p:sp>
        <p:nvSpPr>
          <p:cNvPr id="18" name="Slide Number Placeholder 17">
            <a:extLst>
              <a:ext uri="{FF2B5EF4-FFF2-40B4-BE49-F238E27FC236}">
                <a16:creationId xmlns:a16="http://schemas.microsoft.com/office/drawing/2014/main" id="{3F99D49E-0DA3-F84E-B137-F0DB9D0178F6}"/>
              </a:ext>
            </a:extLst>
          </p:cNvPr>
          <p:cNvSpPr>
            <a:spLocks noGrp="1"/>
          </p:cNvSpPr>
          <p:nvPr>
            <p:ph type="sldNum" sz="quarter" idx="12"/>
          </p:nvPr>
        </p:nvSpPr>
        <p:spPr/>
        <p:txBody>
          <a:bodyPr/>
          <a:lstStyle/>
          <a:p>
            <a:fld id="{49BF2F59-D1D2-4BCF-82DA-B1F2608D3135}" type="slidenum">
              <a:rPr lang="zh-CN" altLang="en-US" smtClean="0"/>
              <a:pPr/>
              <a:t>3</a:t>
            </a:fld>
            <a:r>
              <a:rPr lang="en-US" altLang="zh-CN"/>
              <a:t>/16</a:t>
            </a:r>
            <a:endParaRPr lang="zh-CN" altLang="en-US" dirty="0"/>
          </a:p>
        </p:txBody>
      </p:sp>
      <p:sp>
        <p:nvSpPr>
          <p:cNvPr id="100" name="Rectangle 99">
            <a:extLst>
              <a:ext uri="{FF2B5EF4-FFF2-40B4-BE49-F238E27FC236}">
                <a16:creationId xmlns:a16="http://schemas.microsoft.com/office/drawing/2014/main" id="{073DF14D-3CEE-2B4C-9281-795468982CEA}"/>
              </a:ext>
            </a:extLst>
          </p:cNvPr>
          <p:cNvSpPr/>
          <p:nvPr/>
        </p:nvSpPr>
        <p:spPr>
          <a:xfrm>
            <a:off x="0" y="-2676"/>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101" name="Rectangle 100">
            <a:extLst>
              <a:ext uri="{FF2B5EF4-FFF2-40B4-BE49-F238E27FC236}">
                <a16:creationId xmlns:a16="http://schemas.microsoft.com/office/drawing/2014/main" id="{707D8084-F7B5-834F-82DA-414BD3F0C1FC}"/>
              </a:ext>
            </a:extLst>
          </p:cNvPr>
          <p:cNvSpPr/>
          <p:nvPr/>
        </p:nvSpPr>
        <p:spPr>
          <a:xfrm>
            <a:off x="2620093" y="-2676"/>
            <a:ext cx="1720901"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iDEC Framework</a:t>
            </a:r>
            <a:endParaRPr lang="zh-CN" altLang="en-US" sz="1600" dirty="0"/>
          </a:p>
        </p:txBody>
      </p:sp>
      <p:sp>
        <p:nvSpPr>
          <p:cNvPr id="102" name="Rectangle 101">
            <a:extLst>
              <a:ext uri="{FF2B5EF4-FFF2-40B4-BE49-F238E27FC236}">
                <a16:creationId xmlns:a16="http://schemas.microsoft.com/office/drawing/2014/main" id="{1261DE48-F7BC-0442-AC63-38A8FA455982}"/>
              </a:ext>
            </a:extLst>
          </p:cNvPr>
          <p:cNvSpPr/>
          <p:nvPr/>
        </p:nvSpPr>
        <p:spPr>
          <a:xfrm>
            <a:off x="4349344" y="-2676"/>
            <a:ext cx="2163991"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err="1"/>
              <a:t>iDEC</a:t>
            </a:r>
            <a:r>
              <a:rPr lang="en-US" altLang="zh-CN" sz="1600" dirty="0"/>
              <a:t>-based Solutions</a:t>
            </a:r>
            <a:endParaRPr lang="zh-CN" altLang="en-US" sz="1600" dirty="0"/>
          </a:p>
        </p:txBody>
      </p:sp>
      <p:sp>
        <p:nvSpPr>
          <p:cNvPr id="103" name="Rectangle 102">
            <a:extLst>
              <a:ext uri="{FF2B5EF4-FFF2-40B4-BE49-F238E27FC236}">
                <a16:creationId xmlns:a16="http://schemas.microsoft.com/office/drawing/2014/main" id="{C17905B7-A8B7-7943-BDDD-03086295C2B6}"/>
              </a:ext>
            </a:extLst>
          </p:cNvPr>
          <p:cNvSpPr/>
          <p:nvPr/>
        </p:nvSpPr>
        <p:spPr>
          <a:xfrm>
            <a:off x="6526174" y="-2676"/>
            <a:ext cx="11162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spTree>
    <p:extLst>
      <p:ext uri="{BB962C8B-B14F-4D97-AF65-F5344CB8AC3E}">
        <p14:creationId xmlns:p14="http://schemas.microsoft.com/office/powerpoint/2010/main" val="405136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6" grpId="0" animBg="1"/>
      <p:bldP spid="14" grpId="0"/>
      <p:bldP spid="15" grpId="0" animBg="1"/>
      <p:bldP spid="16" grpId="0"/>
      <p:bldP spid="88" grpId="0"/>
      <p:bldP spid="89" grpId="0"/>
      <p:bldP spid="90" grpId="0"/>
      <p:bldP spid="91" grpId="0"/>
      <p:bldP spid="92" grpId="0"/>
      <p:bldP spid="94" grpId="0" animBg="1"/>
      <p:bldP spid="9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a:extLst>
              <a:ext uri="{FF2B5EF4-FFF2-40B4-BE49-F238E27FC236}">
                <a16:creationId xmlns:a16="http://schemas.microsoft.com/office/drawing/2014/main" id="{AF89330B-B85F-B643-8D2E-851096145368}"/>
              </a:ext>
            </a:extLst>
          </p:cNvPr>
          <p:cNvSpPr/>
          <p:nvPr/>
        </p:nvSpPr>
        <p:spPr>
          <a:xfrm>
            <a:off x="4375009" y="4337922"/>
            <a:ext cx="1426464" cy="1426464"/>
          </a:xfrm>
          <a:prstGeom prst="ellipse">
            <a:avLst/>
          </a:prstGeom>
          <a:solidFill>
            <a:srgbClr val="FF9D9B"/>
          </a:solid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02EDBEE8-72F2-0846-96F8-28EC8C18F2EE}"/>
              </a:ext>
            </a:extLst>
          </p:cNvPr>
          <p:cNvCxnSpPr>
            <a:cxnSpLocks/>
          </p:cNvCxnSpPr>
          <p:nvPr/>
        </p:nvCxnSpPr>
        <p:spPr>
          <a:xfrm rot="1800000" flipV="1">
            <a:off x="5300429" y="4394777"/>
            <a:ext cx="0" cy="71323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DC80292-AEDD-B948-97D3-1C7D9A6F42CB}"/>
              </a:ext>
            </a:extLst>
          </p:cNvPr>
          <p:cNvCxnSpPr>
            <a:cxnSpLocks/>
          </p:cNvCxnSpPr>
          <p:nvPr/>
        </p:nvCxnSpPr>
        <p:spPr>
          <a:xfrm>
            <a:off x="5108886" y="5082348"/>
            <a:ext cx="0" cy="356616"/>
          </a:xfrm>
          <a:prstGeom prst="straightConnector1">
            <a:avLst/>
          </a:prstGeom>
          <a:ln w="19050">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F2991553-DA81-4E46-AA56-402708C4D107}"/>
              </a:ext>
            </a:extLst>
          </p:cNvPr>
          <p:cNvSpPr/>
          <p:nvPr/>
        </p:nvSpPr>
        <p:spPr>
          <a:xfrm>
            <a:off x="4738819" y="4726573"/>
            <a:ext cx="713232" cy="711551"/>
          </a:xfrm>
          <a:prstGeom prst="ellipse">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F6B552-CC4E-BD40-A3B2-747CBFD4A05C}"/>
              </a:ext>
            </a:extLst>
          </p:cNvPr>
          <p:cNvSpPr>
            <a:spLocks noGrp="1"/>
          </p:cNvSpPr>
          <p:nvPr>
            <p:ph type="title"/>
          </p:nvPr>
        </p:nvSpPr>
        <p:spPr/>
        <p:txBody>
          <a:bodyPr/>
          <a:lstStyle/>
          <a:p>
            <a:r>
              <a:rPr lang="en-US" dirty="0"/>
              <a:t>Approximate NN</a:t>
            </a:r>
          </a:p>
        </p:txBody>
      </p:sp>
      <p:sp>
        <p:nvSpPr>
          <p:cNvPr id="5" name="Footer Placeholder 4">
            <a:extLst>
              <a:ext uri="{FF2B5EF4-FFF2-40B4-BE49-F238E27FC236}">
                <a16:creationId xmlns:a16="http://schemas.microsoft.com/office/drawing/2014/main" id="{E33453D0-B758-B44B-8AE8-DF7C96BEFB8A}"/>
              </a:ext>
            </a:extLst>
          </p:cNvPr>
          <p:cNvSpPr>
            <a:spLocks noGrp="1"/>
          </p:cNvSpPr>
          <p:nvPr>
            <p:ph type="ftr" sz="quarter" idx="11"/>
          </p:nvPr>
        </p:nvSpPr>
        <p:spPr/>
        <p:txBody>
          <a:bodyPr/>
          <a:lstStyle/>
          <a:p>
            <a:r>
              <a:rPr lang="sv-SE" altLang="zh-CN"/>
              <a:t>iDEC @ VLDB2020</a:t>
            </a:r>
            <a:endParaRPr lang="zh-CN" altLang="en-US" dirty="0"/>
          </a:p>
        </p:txBody>
      </p:sp>
      <p:grpSp>
        <p:nvGrpSpPr>
          <p:cNvPr id="7" name="Group 6">
            <a:extLst>
              <a:ext uri="{FF2B5EF4-FFF2-40B4-BE49-F238E27FC236}">
                <a16:creationId xmlns:a16="http://schemas.microsoft.com/office/drawing/2014/main" id="{C71A327C-6067-8445-98CE-FD8A65B277C3}"/>
              </a:ext>
            </a:extLst>
          </p:cNvPr>
          <p:cNvGrpSpPr/>
          <p:nvPr/>
        </p:nvGrpSpPr>
        <p:grpSpPr>
          <a:xfrm>
            <a:off x="4555385" y="4062272"/>
            <a:ext cx="3125702" cy="1580586"/>
            <a:chOff x="5692211" y="3988130"/>
            <a:chExt cx="3125702" cy="1580586"/>
          </a:xfrm>
        </p:grpSpPr>
        <p:sp>
          <p:nvSpPr>
            <p:cNvPr id="8" name="Oval 7">
              <a:extLst>
                <a:ext uri="{FF2B5EF4-FFF2-40B4-BE49-F238E27FC236}">
                  <a16:creationId xmlns:a16="http://schemas.microsoft.com/office/drawing/2014/main" id="{18A80125-ECAE-E94F-ADC8-363767B4FB5B}"/>
                </a:ext>
              </a:extLst>
            </p:cNvPr>
            <p:cNvSpPr/>
            <p:nvPr/>
          </p:nvSpPr>
          <p:spPr>
            <a:xfrm>
              <a:off x="6365274" y="3988130"/>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12DEE25-5658-9E41-B9A1-9F468B3F16E7}"/>
                </a:ext>
              </a:extLst>
            </p:cNvPr>
            <p:cNvSpPr/>
            <p:nvPr/>
          </p:nvSpPr>
          <p:spPr>
            <a:xfrm>
              <a:off x="5692211" y="4652432"/>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AF14ED1-31A6-0A4A-8D88-846C569012E9}"/>
                </a:ext>
              </a:extLst>
            </p:cNvPr>
            <p:cNvSpPr/>
            <p:nvPr/>
          </p:nvSpPr>
          <p:spPr>
            <a:xfrm>
              <a:off x="8129539" y="5383364"/>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CBFDF4F-F2F2-534F-84A8-066A2A97A6A8}"/>
                </a:ext>
              </a:extLst>
            </p:cNvPr>
            <p:cNvSpPr/>
            <p:nvPr/>
          </p:nvSpPr>
          <p:spPr>
            <a:xfrm>
              <a:off x="6642248" y="4781081"/>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8AF3832-1D12-B948-A481-85A446C8E8C7}"/>
                </a:ext>
              </a:extLst>
            </p:cNvPr>
            <p:cNvSpPr/>
            <p:nvPr/>
          </p:nvSpPr>
          <p:spPr>
            <a:xfrm>
              <a:off x="8632562" y="4045730"/>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BE4EE94-006A-404B-B1D1-5ACD8636D7DA}"/>
                </a:ext>
              </a:extLst>
            </p:cNvPr>
            <p:cNvSpPr/>
            <p:nvPr/>
          </p:nvSpPr>
          <p:spPr>
            <a:xfrm>
              <a:off x="6153038" y="4559756"/>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BCBB2CB-F9FE-C546-BF72-3929462D0A66}"/>
                </a:ext>
              </a:extLst>
            </p:cNvPr>
            <p:cNvSpPr/>
            <p:nvPr/>
          </p:nvSpPr>
          <p:spPr>
            <a:xfrm>
              <a:off x="7944188" y="4004528"/>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F2F3572-1818-1C4E-9C2C-424E29866859}"/>
                </a:ext>
              </a:extLst>
            </p:cNvPr>
            <p:cNvSpPr/>
            <p:nvPr/>
          </p:nvSpPr>
          <p:spPr>
            <a:xfrm>
              <a:off x="6827599" y="4368412"/>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D2ED738-D566-334A-9060-6824EE277558}"/>
                </a:ext>
              </a:extLst>
            </p:cNvPr>
            <p:cNvSpPr/>
            <p:nvPr/>
          </p:nvSpPr>
          <p:spPr>
            <a:xfrm>
              <a:off x="7758837" y="5115114"/>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95E3F47-866C-C14E-9ED4-E57D70C15E33}"/>
                </a:ext>
              </a:extLst>
            </p:cNvPr>
            <p:cNvSpPr/>
            <p:nvPr/>
          </p:nvSpPr>
          <p:spPr>
            <a:xfrm>
              <a:off x="8522783" y="4429092"/>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Oval 17">
            <a:extLst>
              <a:ext uri="{FF2B5EF4-FFF2-40B4-BE49-F238E27FC236}">
                <a16:creationId xmlns:a16="http://schemas.microsoft.com/office/drawing/2014/main" id="{32AF48D4-3EFF-9C4E-BEF4-34A9532F19F3}"/>
              </a:ext>
            </a:extLst>
          </p:cNvPr>
          <p:cNvSpPr/>
          <p:nvPr/>
        </p:nvSpPr>
        <p:spPr>
          <a:xfrm>
            <a:off x="5016211" y="4980499"/>
            <a:ext cx="185351" cy="18535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AutoShape 13">
                <a:extLst>
                  <a:ext uri="{FF2B5EF4-FFF2-40B4-BE49-F238E27FC236}">
                    <a16:creationId xmlns:a16="http://schemas.microsoft.com/office/drawing/2014/main" id="{540ECF30-2B27-D244-8D44-FBDF1F7F75BE}"/>
                  </a:ext>
                </a:extLst>
              </p:cNvPr>
              <p:cNvSpPr>
                <a:spLocks noChangeArrowheads="1"/>
              </p:cNvSpPr>
              <p:nvPr/>
            </p:nvSpPr>
            <p:spPr bwMode="gray">
              <a:xfrm rot="10800000" flipV="1">
                <a:off x="2490846" y="5299178"/>
                <a:ext cx="1831207" cy="338955"/>
              </a:xfrm>
              <a:prstGeom prst="roundRect">
                <a:avLst>
                  <a:gd name="adj" fmla="val 16667"/>
                </a:avLst>
              </a:prstGeom>
              <a:solidFill>
                <a:schemeClr val="bg1">
                  <a:alpha val="70000"/>
                </a:schemeClr>
              </a:solidFill>
              <a:ln w="9525" algn="ctr">
                <a:solidFill>
                  <a:srgbClr val="0000FF"/>
                </a:solidFill>
                <a:prstDash val="dash"/>
                <a:round/>
                <a:headEnd/>
                <a:tailEnd/>
              </a:ln>
              <a:effectLst/>
            </p:spPr>
            <p:txBody>
              <a:bodyPr wrap="none" anchor="ctr"/>
              <a:lstStyle/>
              <a:p>
                <a:r>
                  <a:rPr lang="en-US" dirty="0"/>
                  <a:t>query object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endParaRPr lang="en-US" dirty="0"/>
              </a:p>
            </p:txBody>
          </p:sp>
        </mc:Choice>
        <mc:Fallback xmlns="">
          <p:sp>
            <p:nvSpPr>
              <p:cNvPr id="19" name="AutoShape 13">
                <a:extLst>
                  <a:ext uri="{FF2B5EF4-FFF2-40B4-BE49-F238E27FC236}">
                    <a16:creationId xmlns:a16="http://schemas.microsoft.com/office/drawing/2014/main" id="{540ECF30-2B27-D244-8D44-FBDF1F7F75BE}"/>
                  </a:ext>
                </a:extLst>
              </p:cNvPr>
              <p:cNvSpPr>
                <a:spLocks noRot="1" noChangeAspect="1" noMove="1" noResize="1" noEditPoints="1" noAdjustHandles="1" noChangeArrowheads="1" noChangeShapeType="1" noTextEdit="1"/>
              </p:cNvSpPr>
              <p:nvPr/>
            </p:nvSpPr>
            <p:spPr bwMode="gray">
              <a:xfrm rot="10800000" flipV="1">
                <a:off x="2490846" y="5299178"/>
                <a:ext cx="1831207" cy="338955"/>
              </a:xfrm>
              <a:prstGeom prst="roundRect">
                <a:avLst>
                  <a:gd name="adj" fmla="val 16667"/>
                </a:avLst>
              </a:prstGeom>
              <a:blipFill>
                <a:blip r:embed="rId3"/>
                <a:stretch>
                  <a:fillRect l="-1370" t="-6897" b="-27586"/>
                </a:stretch>
              </a:blipFill>
              <a:ln w="9525" algn="ctr">
                <a:solidFill>
                  <a:srgbClr val="0000FF"/>
                </a:solidFill>
                <a:prstDash val="dash"/>
                <a:round/>
                <a:headEnd/>
                <a:tailEnd/>
              </a:ln>
              <a:effectLst/>
            </p:spPr>
            <p:txBody>
              <a:bodyPr/>
              <a:lstStyle/>
              <a:p>
                <a:r>
                  <a:rPr lang="en-US">
                    <a:noFill/>
                  </a:rPr>
                  <a:t> </a:t>
                </a:r>
              </a:p>
            </p:txBody>
          </p:sp>
        </mc:Fallback>
      </mc:AlternateContent>
      <p:sp>
        <p:nvSpPr>
          <p:cNvPr id="20" name="Line 27">
            <a:extLst>
              <a:ext uri="{FF2B5EF4-FFF2-40B4-BE49-F238E27FC236}">
                <a16:creationId xmlns:a16="http://schemas.microsoft.com/office/drawing/2014/main" id="{FF6CAEBD-1546-574A-8E50-E72CCB4F7D9F}"/>
              </a:ext>
            </a:extLst>
          </p:cNvPr>
          <p:cNvSpPr>
            <a:spLocks noChangeShapeType="1"/>
          </p:cNvSpPr>
          <p:nvPr/>
        </p:nvSpPr>
        <p:spPr bwMode="auto">
          <a:xfrm flipH="1">
            <a:off x="3524401" y="5073175"/>
            <a:ext cx="1491807" cy="225163"/>
          </a:xfrm>
          <a:prstGeom prst="line">
            <a:avLst/>
          </a:prstGeom>
          <a:noFill/>
          <a:ln w="19050">
            <a:solidFill>
              <a:srgbClr val="0000FF"/>
            </a:solidFill>
            <a:round/>
            <a:headEnd type="stealth" w="lg" len="lg"/>
            <a:tailEnd type="diamo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21" name="AutoShape 8">
                <a:extLst>
                  <a:ext uri="{FF2B5EF4-FFF2-40B4-BE49-F238E27FC236}">
                    <a16:creationId xmlns:a16="http://schemas.microsoft.com/office/drawing/2014/main" id="{42EB1A83-A9ED-DD47-89FE-8D5BAC5651E1}"/>
                  </a:ext>
                </a:extLst>
              </p:cNvPr>
              <p:cNvSpPr>
                <a:spLocks noChangeArrowheads="1"/>
              </p:cNvSpPr>
              <p:nvPr/>
            </p:nvSpPr>
            <p:spPr bwMode="auto">
              <a:xfrm>
                <a:off x="1473356" y="4105542"/>
                <a:ext cx="2848697" cy="356062"/>
              </a:xfrm>
              <a:prstGeom prst="roundRect">
                <a:avLst>
                  <a:gd name="adj" fmla="val 16667"/>
                </a:avLst>
              </a:prstGeom>
              <a:solidFill>
                <a:srgbClr val="FFFFFF">
                  <a:alpha val="70000"/>
                </a:srgbClr>
              </a:solidFill>
              <a:ln w="12700" algn="ctr">
                <a:solidFill>
                  <a:srgbClr val="0000FF"/>
                </a:solidFill>
                <a:prstDash val="dash"/>
                <a:round/>
                <a:headEnd/>
                <a:tailEnd/>
              </a:ln>
              <a:effectLst/>
              <a:extLst>
                <a:ext uri="{AF507438-7753-43E0-B8FC-AC1667EBCBE1}">
                  <a14:hiddenEffects>
                    <a:effectLst>
                      <a:outerShdw dist="17961" dir="2700000" algn="ctr" rotWithShape="0">
                        <a:schemeClr val="tx2">
                          <a:gamma/>
                          <a:shade val="60000"/>
                          <a:invGamma/>
                        </a:schemeClr>
                      </a:outerShdw>
                    </a:effectLst>
                  </a14:hiddenEffects>
                </a:ext>
              </a:extLst>
            </p:spPr>
            <p:txBody>
              <a:bodyPr wrap="none" anchor="ctr"/>
              <a:lstStyle/>
              <a:p>
                <a:r>
                  <a:rPr lang="en-US" dirty="0"/>
                  <a:t>the nearest neighbor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rPr>
                          <m:t>∗</m:t>
                        </m:r>
                      </m:sup>
                    </m:sSup>
                  </m:oMath>
                </a14:m>
                <a:endParaRPr lang="en-US" dirty="0"/>
              </a:p>
            </p:txBody>
          </p:sp>
        </mc:Choice>
        <mc:Fallback xmlns="">
          <p:sp>
            <p:nvSpPr>
              <p:cNvPr id="21" name="AutoShape 8">
                <a:extLst>
                  <a:ext uri="{FF2B5EF4-FFF2-40B4-BE49-F238E27FC236}">
                    <a16:creationId xmlns:a16="http://schemas.microsoft.com/office/drawing/2014/main" id="{42EB1A83-A9ED-DD47-89FE-8D5BAC5651E1}"/>
                  </a:ext>
                </a:extLst>
              </p:cNvPr>
              <p:cNvSpPr>
                <a:spLocks noRot="1" noChangeAspect="1" noMove="1" noResize="1" noEditPoints="1" noAdjustHandles="1" noChangeArrowheads="1" noChangeShapeType="1" noTextEdit="1"/>
              </p:cNvSpPr>
              <p:nvPr/>
            </p:nvSpPr>
            <p:spPr bwMode="auto">
              <a:xfrm>
                <a:off x="1473356" y="4105542"/>
                <a:ext cx="2848697" cy="356062"/>
              </a:xfrm>
              <a:prstGeom prst="roundRect">
                <a:avLst>
                  <a:gd name="adj" fmla="val 16667"/>
                </a:avLst>
              </a:prstGeom>
              <a:blipFill>
                <a:blip r:embed="rId4"/>
                <a:stretch>
                  <a:fillRect l="-885" t="-6667" b="-23333"/>
                </a:stretch>
              </a:blipFill>
              <a:ln w="12700" algn="ctr">
                <a:solidFill>
                  <a:srgbClr val="0000FF"/>
                </a:solidFill>
                <a:prstDash val="dash"/>
                <a:round/>
                <a:headEnd/>
                <a:tailEnd/>
              </a:ln>
              <a:effectLst/>
              <a:extLst>
                <a:ext uri="{AF507438-7753-43E0-B8FC-AC1667EBCBE1}">
                  <a14:hiddenEffects xmlns:a14="http://schemas.microsoft.com/office/drawing/2010/main">
                    <a:effectLst>
                      <a:outerShdw dist="17961" dir="2700000" algn="ctr" rotWithShape="0">
                        <a:schemeClr val="tx2">
                          <a:gamma/>
                          <a:shade val="60000"/>
                          <a:invGamma/>
                        </a:schemeClr>
                      </a:outerShdw>
                    </a:effectLst>
                  </a14:hiddenEffects>
                </a:ext>
              </a:extLst>
            </p:spPr>
            <p:txBody>
              <a:bodyPr/>
              <a:lstStyle/>
              <a:p>
                <a:r>
                  <a:rPr lang="en-US">
                    <a:noFill/>
                  </a:rPr>
                  <a:t> </a:t>
                </a:r>
              </a:p>
            </p:txBody>
          </p:sp>
        </mc:Fallback>
      </mc:AlternateContent>
      <p:sp>
        <p:nvSpPr>
          <p:cNvPr id="22" name="Line 29">
            <a:extLst>
              <a:ext uri="{FF2B5EF4-FFF2-40B4-BE49-F238E27FC236}">
                <a16:creationId xmlns:a16="http://schemas.microsoft.com/office/drawing/2014/main" id="{FD206882-07F5-FB47-A8B2-697171CCD8D3}"/>
              </a:ext>
            </a:extLst>
          </p:cNvPr>
          <p:cNvSpPr>
            <a:spLocks noChangeShapeType="1"/>
          </p:cNvSpPr>
          <p:nvPr/>
        </p:nvSpPr>
        <p:spPr bwMode="auto">
          <a:xfrm flipH="1" flipV="1">
            <a:off x="3003082" y="4481209"/>
            <a:ext cx="2013128" cy="245363"/>
          </a:xfrm>
          <a:prstGeom prst="line">
            <a:avLst/>
          </a:prstGeom>
          <a:noFill/>
          <a:ln w="19050">
            <a:solidFill>
              <a:srgbClr val="0000FF"/>
            </a:solidFill>
            <a:round/>
            <a:headEnd type="stealth" w="lg" len="lg"/>
            <a:tailEnd type="diamo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F364D39-2A3F-DA4C-B315-9934860E2474}"/>
                  </a:ext>
                </a:extLst>
              </p:cNvPr>
              <p:cNvSpPr txBox="1"/>
              <p:nvPr/>
            </p:nvSpPr>
            <p:spPr>
              <a:xfrm>
                <a:off x="5148616" y="5110229"/>
                <a:ext cx="1781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37" name="TextBox 36">
                <a:extLst>
                  <a:ext uri="{FF2B5EF4-FFF2-40B4-BE49-F238E27FC236}">
                    <a16:creationId xmlns:a16="http://schemas.microsoft.com/office/drawing/2014/main" id="{1F364D39-2A3F-DA4C-B315-9934860E2474}"/>
                  </a:ext>
                </a:extLst>
              </p:cNvPr>
              <p:cNvSpPr txBox="1">
                <a:spLocks noRot="1" noChangeAspect="1" noMove="1" noResize="1" noEditPoints="1" noAdjustHandles="1" noChangeArrowheads="1" noChangeShapeType="1" noTextEdit="1"/>
              </p:cNvSpPr>
              <p:nvPr/>
            </p:nvSpPr>
            <p:spPr>
              <a:xfrm>
                <a:off x="5148616" y="5110229"/>
                <a:ext cx="178190" cy="276999"/>
              </a:xfrm>
              <a:prstGeom prst="rect">
                <a:avLst/>
              </a:prstGeom>
              <a:blipFill>
                <a:blip r:embed="rId5"/>
                <a:stretch>
                  <a:fillRect l="-6667" r="-6667" b="-4348"/>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0B5A1456-6A1E-1B49-B4F8-17A201030402}"/>
              </a:ext>
            </a:extLst>
          </p:cNvPr>
          <p:cNvSpPr txBox="1"/>
          <p:nvPr/>
        </p:nvSpPr>
        <p:spPr>
          <a:xfrm>
            <a:off x="5292662" y="4490746"/>
            <a:ext cx="402674" cy="369332"/>
          </a:xfrm>
          <a:prstGeom prst="rect">
            <a:avLst/>
          </a:prstGeom>
          <a:noFill/>
        </p:spPr>
        <p:txBody>
          <a:bodyPr wrap="none" rtlCol="0">
            <a:spAutoFit/>
          </a:bodyPr>
          <a:lstStyle/>
          <a:p>
            <a:r>
              <a:rPr lang="en-US" dirty="0" err="1"/>
              <a:t>cr</a:t>
            </a:r>
            <a:endParaRPr lang="en-US" dirty="0"/>
          </a:p>
        </p:txBody>
      </p:sp>
      <p:sp>
        <p:nvSpPr>
          <p:cNvPr id="39" name="AutoShape 13">
            <a:extLst>
              <a:ext uri="{FF2B5EF4-FFF2-40B4-BE49-F238E27FC236}">
                <a16:creationId xmlns:a16="http://schemas.microsoft.com/office/drawing/2014/main" id="{98C7F8C2-B95E-0B45-AB70-F9EDC9DB30D1}"/>
              </a:ext>
            </a:extLst>
          </p:cNvPr>
          <p:cNvSpPr>
            <a:spLocks noChangeArrowheads="1"/>
          </p:cNvSpPr>
          <p:nvPr/>
        </p:nvSpPr>
        <p:spPr bwMode="gray">
          <a:xfrm>
            <a:off x="571863" y="1801485"/>
            <a:ext cx="6803370" cy="1661000"/>
          </a:xfrm>
          <a:prstGeom prst="roundRect">
            <a:avLst>
              <a:gd name="adj" fmla="val 4639"/>
            </a:avLst>
          </a:prstGeom>
          <a:gradFill rotWithShape="1">
            <a:gsLst>
              <a:gs pos="0">
                <a:srgbClr val="D7D7D7">
                  <a:gamma/>
                  <a:tint val="4314"/>
                  <a:invGamma/>
                </a:srgbClr>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grpSp>
        <p:nvGrpSpPr>
          <p:cNvPr id="40" name="Group 39">
            <a:extLst>
              <a:ext uri="{FF2B5EF4-FFF2-40B4-BE49-F238E27FC236}">
                <a16:creationId xmlns:a16="http://schemas.microsoft.com/office/drawing/2014/main" id="{2629139B-09EA-894F-B269-043B6123ADC2}"/>
              </a:ext>
            </a:extLst>
          </p:cNvPr>
          <p:cNvGrpSpPr/>
          <p:nvPr/>
        </p:nvGrpSpPr>
        <p:grpSpPr>
          <a:xfrm>
            <a:off x="433312" y="1550659"/>
            <a:ext cx="7137996" cy="523875"/>
            <a:chOff x="449736" y="1841645"/>
            <a:chExt cx="2642923" cy="523875"/>
          </a:xfrm>
        </p:grpSpPr>
        <p:sp>
          <p:nvSpPr>
            <p:cNvPr id="41" name="AutoShape 14">
              <a:extLst>
                <a:ext uri="{FF2B5EF4-FFF2-40B4-BE49-F238E27FC236}">
                  <a16:creationId xmlns:a16="http://schemas.microsoft.com/office/drawing/2014/main" id="{E53A8AF5-75C7-D34F-9D34-9A132D86FFE9}"/>
                </a:ext>
              </a:extLst>
            </p:cNvPr>
            <p:cNvSpPr>
              <a:spLocks noChangeArrowheads="1"/>
            </p:cNvSpPr>
            <p:nvPr/>
          </p:nvSpPr>
          <p:spPr bwMode="ltGray">
            <a:xfrm>
              <a:off x="592137" y="1841645"/>
              <a:ext cx="2355850" cy="523875"/>
            </a:xfrm>
            <a:prstGeom prst="roundRect">
              <a:avLst>
                <a:gd name="adj" fmla="val 16667"/>
              </a:avLst>
            </a:prstGeom>
            <a:solidFill>
              <a:srgbClr val="A8D02A"/>
            </a:solidFill>
            <a:ln w="38100" algn="ctr">
              <a:solidFill>
                <a:srgbClr val="FFFFFF">
                  <a:alpha val="70000"/>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 name="AutoShape 15">
              <a:extLst>
                <a:ext uri="{FF2B5EF4-FFF2-40B4-BE49-F238E27FC236}">
                  <a16:creationId xmlns:a16="http://schemas.microsoft.com/office/drawing/2014/main" id="{04054079-9F81-9644-89EB-71D2579A3198}"/>
                </a:ext>
              </a:extLst>
            </p:cNvPr>
            <p:cNvSpPr>
              <a:spLocks noChangeArrowheads="1"/>
            </p:cNvSpPr>
            <p:nvPr/>
          </p:nvSpPr>
          <p:spPr bwMode="ltGray">
            <a:xfrm>
              <a:off x="628650" y="1873395"/>
              <a:ext cx="2273300" cy="125412"/>
            </a:xfrm>
            <a:prstGeom prst="roundRect">
              <a:avLst>
                <a:gd name="adj" fmla="val 28356"/>
              </a:avLst>
            </a:prstGeom>
            <a:gradFill rotWithShape="1">
              <a:gsLst>
                <a:gs pos="0">
                  <a:srgbClr val="FFFFFF">
                    <a:alpha val="70000"/>
                  </a:srgbClr>
                </a:gs>
                <a:gs pos="100000">
                  <a:srgbClr val="A8D02A">
                    <a:alpha val="70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 name="Rectangle 16">
              <a:extLst>
                <a:ext uri="{FF2B5EF4-FFF2-40B4-BE49-F238E27FC236}">
                  <a16:creationId xmlns:a16="http://schemas.microsoft.com/office/drawing/2014/main" id="{A5B226DA-ECFF-4E47-920F-7B46817BDC16}"/>
                </a:ext>
              </a:extLst>
            </p:cNvPr>
            <p:cNvSpPr>
              <a:spLocks noChangeArrowheads="1"/>
            </p:cNvSpPr>
            <p:nvPr/>
          </p:nvSpPr>
          <p:spPr bwMode="black">
            <a:xfrm>
              <a:off x="449736" y="1892445"/>
              <a:ext cx="2642923"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0"/>
                </a:spcBef>
                <a:spcAft>
                  <a:spcPct val="0"/>
                </a:spcAft>
              </a:pPr>
              <a:r>
                <a:rPr lang="en-US" altLang="en-US" sz="2400" b="1" dirty="0">
                  <a:solidFill>
                    <a:srgbClr val="000000"/>
                  </a:solidFill>
                  <a:cs typeface="Arial" panose="020B0604020202020204" pitchFamily="34" charset="0"/>
                </a:rPr>
                <a:t>Approximate Nearest Neighbor Search</a:t>
              </a:r>
            </a:p>
          </p:txBody>
        </p:sp>
      </p:grpSp>
      <mc:AlternateContent xmlns:mc="http://schemas.openxmlformats.org/markup-compatibility/2006">
        <mc:Choice xmlns:a14="http://schemas.microsoft.com/office/drawing/2010/main" Requires="a14">
          <p:sp>
            <p:nvSpPr>
              <p:cNvPr id="44" name="Text Box 18">
                <a:extLst>
                  <a:ext uri="{FF2B5EF4-FFF2-40B4-BE49-F238E27FC236}">
                    <a16:creationId xmlns:a16="http://schemas.microsoft.com/office/drawing/2014/main" id="{675D2C20-4082-9240-BDF7-209BF5A9FDAA}"/>
                  </a:ext>
                </a:extLst>
              </p:cNvPr>
              <p:cNvSpPr txBox="1">
                <a:spLocks noChangeArrowheads="1"/>
              </p:cNvSpPr>
              <p:nvPr/>
            </p:nvSpPr>
            <p:spPr bwMode="gray">
              <a:xfrm>
                <a:off x="571862" y="2241294"/>
                <a:ext cx="6803371" cy="1015663"/>
              </a:xfrm>
              <a:prstGeom prst="rect">
                <a:avLst/>
              </a:prstGeom>
              <a:noFill/>
              <a:ln>
                <a:noFill/>
              </a:ln>
              <a:effectLst/>
              <a:extLst>
                <a:ext uri="{909E8E84-426E-40DD-AFC4-6F175D3DCCD1}">
                  <a14:hiddenFill>
                    <a:solidFill>
                      <a:schemeClr val="accent1"/>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just" eaLnBrk="0" fontAlgn="base" hangingPunct="0">
                  <a:spcBef>
                    <a:spcPct val="0"/>
                  </a:spcBef>
                  <a:spcAft>
                    <a:spcPct val="0"/>
                  </a:spcAft>
                </a:pPr>
                <a:r>
                  <a:rPr lang="en-US" altLang="en-US" sz="2000" dirty="0">
                    <a:solidFill>
                      <a:srgbClr val="000000"/>
                    </a:solidFill>
                    <a:cs typeface="Arial" panose="020B0604020202020204" pitchFamily="34" charset="0"/>
                  </a:rPr>
                  <a:t>Given a dataset </a:t>
                </a:r>
                <a14:m>
                  <m:oMath xmlns:m="http://schemas.openxmlformats.org/officeDocument/2006/math">
                    <m:r>
                      <a:rPr lang="en-US" altLang="en-US" sz="2000" b="0" i="1" smtClean="0">
                        <a:solidFill>
                          <a:srgbClr val="000000"/>
                        </a:solidFill>
                        <a:latin typeface="Cambria Math" panose="02040503050406030204" pitchFamily="18" charset="0"/>
                        <a:cs typeface="Arial" panose="020B0604020202020204" pitchFamily="34" charset="0"/>
                      </a:rPr>
                      <m:t>𝐷</m:t>
                    </m:r>
                  </m:oMath>
                </a14:m>
                <a:r>
                  <a:rPr lang="en-US" altLang="en-US" sz="2000" dirty="0">
                    <a:solidFill>
                      <a:srgbClr val="000000"/>
                    </a:solidFill>
                    <a:cs typeface="Arial" panose="020B0604020202020204" pitchFamily="34" charset="0"/>
                  </a:rPr>
                  <a:t> and a query object </a:t>
                </a:r>
                <a14:m>
                  <m:oMath xmlns:m="http://schemas.openxmlformats.org/officeDocument/2006/math">
                    <m:r>
                      <a:rPr lang="en-US" altLang="en-US"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𝛼</m:t>
                    </m:r>
                  </m:oMath>
                </a14:m>
                <a:r>
                  <a:rPr lang="en-US" altLang="en-US" sz="2000" dirty="0">
                    <a:solidFill>
                      <a:srgbClr val="000000"/>
                    </a:solidFill>
                    <a:cs typeface="Arial" panose="020B0604020202020204" pitchFamily="34" charset="0"/>
                  </a:rPr>
                  <a:t>, find an object </a:t>
                </a:r>
                <a14:m>
                  <m:oMath xmlns:m="http://schemas.openxmlformats.org/officeDocument/2006/math">
                    <m:r>
                      <a:rPr lang="en-US" altLang="en-US" sz="20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oMath>
                </a14:m>
                <a:r>
                  <a:rPr lang="en-US" altLang="en-US" sz="2000" dirty="0">
                    <a:solidFill>
                      <a:srgbClr val="000000"/>
                    </a:solidFill>
                    <a:cs typeface="Arial" panose="020B0604020202020204" pitchFamily="34" charset="0"/>
                  </a:rPr>
                  <a:t> in </a:t>
                </a:r>
                <a14:m>
                  <m:oMath xmlns:m="http://schemas.openxmlformats.org/officeDocument/2006/math">
                    <m:r>
                      <a:rPr lang="en-US" altLang="en-US" sz="2000" b="0" i="1">
                        <a:solidFill>
                          <a:srgbClr val="000000"/>
                        </a:solidFill>
                        <a:latin typeface="Cambria Math" panose="02040503050406030204" pitchFamily="18" charset="0"/>
                        <a:cs typeface="Arial" panose="020B0604020202020204" pitchFamily="34" charset="0"/>
                      </a:rPr>
                      <m:t>𝐷</m:t>
                    </m:r>
                  </m:oMath>
                </a14:m>
                <a:r>
                  <a:rPr lang="en-US" altLang="en-US" sz="2000" dirty="0">
                    <a:solidFill>
                      <a:srgbClr val="000000"/>
                    </a:solidFill>
                    <a:cs typeface="Arial" panose="020B0604020202020204" pitchFamily="34" charset="0"/>
                  </a:rPr>
                  <a:t> such that </a:t>
                </a:r>
                <a14:m>
                  <m:oMath xmlns:m="http://schemas.openxmlformats.org/officeDocument/2006/math">
                    <m:d>
                      <m:dPr>
                        <m:begChr m:val="‖"/>
                        <m:endChr m:val="‖"/>
                        <m:ctrlPr>
                          <a:rPr lang="en-US" altLang="en-US" sz="2000" i="1" smtClean="0">
                            <a:solidFill>
                              <a:srgbClr val="000000"/>
                            </a:solidFill>
                            <a:latin typeface="Cambria Math" panose="02040503050406030204" pitchFamily="18" charset="0"/>
                            <a:cs typeface="Arial" panose="020B0604020202020204" pitchFamily="34" charset="0"/>
                          </a:rPr>
                        </m:ctrlPr>
                      </m:dPr>
                      <m:e>
                        <m:r>
                          <a:rPr lang="en-US" altLang="en-US" sz="20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𝛼</m:t>
                        </m:r>
                        <m:r>
                          <a:rPr lang="en-US" altLang="en-US"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en-US"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d>
                    <m:r>
                      <a:rPr lang="en-US" altLang="en-US" sz="20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en-US"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𝑐</m:t>
                    </m:r>
                    <m:d>
                      <m:dPr>
                        <m:begChr m:val="‖"/>
                        <m:endChr m:val="‖"/>
                        <m:ctrlPr>
                          <a:rPr lang="en-US" altLang="en-US"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dPr>
                      <m:e>
                        <m:r>
                          <a:rPr lang="en-US" altLang="en-US"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𝛼</m:t>
                        </m:r>
                        <m:r>
                          <a:rPr lang="en-US" altLang="en-US"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sSup>
                          <m:sSupPr>
                            <m:ctrlPr>
                              <a:rPr lang="en-US" altLang="en-US"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pPr>
                          <m:e>
                            <m:r>
                              <a:rPr lang="en-US" altLang="en-US"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p>
                            <m:r>
                              <a:rPr lang="en-US" altLang="en-US"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sup>
                        </m:sSup>
                      </m:e>
                    </m:d>
                  </m:oMath>
                </a14:m>
                <a:r>
                  <a:rPr lang="en-US" altLang="en-US" sz="2000" dirty="0">
                    <a:solidFill>
                      <a:srgbClr val="000000"/>
                    </a:solidFill>
                    <a:cs typeface="Arial" panose="020B0604020202020204" pitchFamily="34" charset="0"/>
                  </a:rPr>
                  <a:t>, where </a:t>
                </a:r>
                <a14:m>
                  <m:oMath xmlns:m="http://schemas.openxmlformats.org/officeDocument/2006/math">
                    <m:sSup>
                      <m:sSupPr>
                        <m:ctrlP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p>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sup>
                    </m:sSup>
                  </m:oMath>
                </a14:m>
                <a:r>
                  <a:rPr lang="en-US" altLang="en-US" sz="2000" dirty="0">
                    <a:solidFill>
                      <a:srgbClr val="000000"/>
                    </a:solidFill>
                    <a:cs typeface="Arial" panose="020B0604020202020204" pitchFamily="34" charset="0"/>
                  </a:rPr>
                  <a:t> is the nearest neighbor of </a:t>
                </a:r>
                <a14:m>
                  <m:oMath xmlns:m="http://schemas.openxmlformats.org/officeDocument/2006/math">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𝛼</m:t>
                    </m:r>
                  </m:oMath>
                </a14:m>
                <a:r>
                  <a:rPr lang="en-US" altLang="en-US" sz="2000" dirty="0">
                    <a:solidFill>
                      <a:srgbClr val="000000"/>
                    </a:solidFill>
                    <a:cs typeface="Arial" panose="020B0604020202020204" pitchFamily="34" charset="0"/>
                  </a:rPr>
                  <a:t> in </a:t>
                </a:r>
                <a14:m>
                  <m:oMath xmlns:m="http://schemas.openxmlformats.org/officeDocument/2006/math">
                    <m:r>
                      <a:rPr lang="en-US" altLang="en-US" sz="2000" i="1">
                        <a:solidFill>
                          <a:srgbClr val="000000"/>
                        </a:solidFill>
                        <a:latin typeface="Cambria Math" panose="02040503050406030204" pitchFamily="18" charset="0"/>
                        <a:cs typeface="Arial" panose="020B0604020202020204" pitchFamily="34" charset="0"/>
                      </a:rPr>
                      <m:t>𝐷</m:t>
                    </m:r>
                  </m:oMath>
                </a14:m>
                <a:r>
                  <a:rPr lang="en-US" altLang="en-US" sz="2000" dirty="0">
                    <a:solidFill>
                      <a:srgbClr val="000000"/>
                    </a:solidFill>
                    <a:cs typeface="Arial" panose="020B0604020202020204" pitchFamily="34" charset="0"/>
                  </a:rPr>
                  <a:t>.</a:t>
                </a:r>
              </a:p>
            </p:txBody>
          </p:sp>
        </mc:Choice>
        <mc:Fallback>
          <p:sp>
            <p:nvSpPr>
              <p:cNvPr id="44" name="Text Box 18">
                <a:extLst>
                  <a:ext uri="{FF2B5EF4-FFF2-40B4-BE49-F238E27FC236}">
                    <a16:creationId xmlns:a16="http://schemas.microsoft.com/office/drawing/2014/main" id="{675D2C20-4082-9240-BDF7-209BF5A9FDAA}"/>
                  </a:ext>
                </a:extLst>
              </p:cNvPr>
              <p:cNvSpPr txBox="1">
                <a:spLocks noRot="1" noChangeAspect="1" noMove="1" noResize="1" noEditPoints="1" noAdjustHandles="1" noChangeArrowheads="1" noChangeShapeType="1" noTextEdit="1"/>
              </p:cNvSpPr>
              <p:nvPr/>
            </p:nvSpPr>
            <p:spPr bwMode="gray">
              <a:xfrm>
                <a:off x="571862" y="2241294"/>
                <a:ext cx="6803371" cy="1015663"/>
              </a:xfrm>
              <a:prstGeom prst="rect">
                <a:avLst/>
              </a:prstGeom>
              <a:blipFill>
                <a:blip r:embed="rId6"/>
                <a:stretch>
                  <a:fillRect l="-931" t="-2469" r="-745" b="-98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51" name="Group 21">
            <a:extLst>
              <a:ext uri="{FF2B5EF4-FFF2-40B4-BE49-F238E27FC236}">
                <a16:creationId xmlns:a16="http://schemas.microsoft.com/office/drawing/2014/main" id="{F4333060-DB25-764B-A095-6DBC1E771F15}"/>
              </a:ext>
            </a:extLst>
          </p:cNvPr>
          <p:cNvGrpSpPr>
            <a:grpSpLocks/>
          </p:cNvGrpSpPr>
          <p:nvPr/>
        </p:nvGrpSpPr>
        <p:grpSpPr bwMode="auto">
          <a:xfrm rot="2069834">
            <a:off x="7066349" y="2017392"/>
            <a:ext cx="1758950" cy="581814"/>
            <a:chOff x="816" y="2304"/>
            <a:chExt cx="1440" cy="448"/>
          </a:xfrm>
        </p:grpSpPr>
        <p:sp>
          <p:nvSpPr>
            <p:cNvPr id="52" name="Freeform 22">
              <a:extLst>
                <a:ext uri="{FF2B5EF4-FFF2-40B4-BE49-F238E27FC236}">
                  <a16:creationId xmlns:a16="http://schemas.microsoft.com/office/drawing/2014/main" id="{6A88C5C4-DBAE-D441-86F2-08A74FCB7CFA}"/>
                </a:ext>
              </a:extLst>
            </p:cNvPr>
            <p:cNvSpPr>
              <a:spLocks/>
            </p:cNvSpPr>
            <p:nvPr/>
          </p:nvSpPr>
          <p:spPr bwMode="gray">
            <a:xfrm>
              <a:off x="901" y="2562"/>
              <a:ext cx="1270" cy="19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1120 w 1120"/>
                <a:gd name="T55"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gradFill rotWithShape="1">
              <a:gsLst>
                <a:gs pos="0">
                  <a:srgbClr val="000000"/>
                </a:gs>
                <a:gs pos="100000">
                  <a:srgbClr val="000000">
                    <a:gamma/>
                    <a:shade val="78824"/>
                    <a:invGamma/>
                  </a:srgbClr>
                </a:gs>
              </a:gsLst>
              <a:lin ang="2700000" scaled="1"/>
            </a:gra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endParaRPr>
            </a:p>
          </p:txBody>
        </p:sp>
        <p:sp>
          <p:nvSpPr>
            <p:cNvPr id="53" name="Rectangle 23">
              <a:extLst>
                <a:ext uri="{FF2B5EF4-FFF2-40B4-BE49-F238E27FC236}">
                  <a16:creationId xmlns:a16="http://schemas.microsoft.com/office/drawing/2014/main" id="{CE00BF2D-41D3-D34C-BE6C-D7CF8DAF0C3B}"/>
                </a:ext>
              </a:extLst>
            </p:cNvPr>
            <p:cNvSpPr>
              <a:spLocks noChangeArrowheads="1"/>
            </p:cNvSpPr>
            <p:nvPr/>
          </p:nvSpPr>
          <p:spPr bwMode="gray">
            <a:xfrm>
              <a:off x="816" y="2304"/>
              <a:ext cx="1440" cy="393"/>
            </a:xfrm>
            <a:prstGeom prst="rect">
              <a:avLst/>
            </a:prstGeom>
            <a:gradFill rotWithShape="1">
              <a:gsLst>
                <a:gs pos="0">
                  <a:srgbClr val="FF6161">
                    <a:gamma/>
                    <a:tint val="54510"/>
                    <a:invGamma/>
                  </a:srgbClr>
                </a:gs>
                <a:gs pos="100000">
                  <a:srgbClr val="FF6161"/>
                </a:gs>
              </a:gsLst>
              <a:lin ang="27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en-US" sz="2800" b="1" kern="0" dirty="0">
                  <a:solidFill>
                    <a:srgbClr val="000000"/>
                  </a:solidFill>
                </a:rPr>
                <a:t>c</a:t>
              </a:r>
              <a:r>
                <a:rPr kumimoji="0" lang="en-US" altLang="en-US" sz="2800" b="1" i="0" u="none" strike="noStrike" kern="0" cap="none" spc="0" normalizeH="0" baseline="0" noProof="0" dirty="0">
                  <a:ln>
                    <a:noFill/>
                  </a:ln>
                  <a:solidFill>
                    <a:srgbClr val="000000"/>
                  </a:solidFill>
                  <a:effectLst/>
                  <a:uLnTx/>
                  <a:uFillTx/>
                </a:rPr>
                <a:t>-ANN</a:t>
              </a:r>
            </a:p>
          </p:txBody>
        </p:sp>
      </p:grpSp>
      <p:sp>
        <p:nvSpPr>
          <p:cNvPr id="45" name="Line 29">
            <a:extLst>
              <a:ext uri="{FF2B5EF4-FFF2-40B4-BE49-F238E27FC236}">
                <a16:creationId xmlns:a16="http://schemas.microsoft.com/office/drawing/2014/main" id="{84ACE07C-565C-CC46-A475-90D0CF44DA89}"/>
              </a:ext>
            </a:extLst>
          </p:cNvPr>
          <p:cNvSpPr>
            <a:spLocks noChangeShapeType="1"/>
          </p:cNvSpPr>
          <p:nvPr/>
        </p:nvSpPr>
        <p:spPr bwMode="auto">
          <a:xfrm>
            <a:off x="5647710" y="5018380"/>
            <a:ext cx="452185" cy="609730"/>
          </a:xfrm>
          <a:prstGeom prst="line">
            <a:avLst/>
          </a:prstGeom>
          <a:noFill/>
          <a:ln w="19050">
            <a:solidFill>
              <a:srgbClr val="0000FF"/>
            </a:solidFill>
            <a:round/>
            <a:headEnd type="stealth" w="lg" len="lg"/>
            <a:tailEnd type="diamo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48" name="AutoShape 13">
                <a:extLst>
                  <a:ext uri="{FF2B5EF4-FFF2-40B4-BE49-F238E27FC236}">
                    <a16:creationId xmlns:a16="http://schemas.microsoft.com/office/drawing/2014/main" id="{E2257A98-6EED-4B44-9ACB-ECDDB2169A37}"/>
                  </a:ext>
                </a:extLst>
              </p:cNvPr>
              <p:cNvSpPr>
                <a:spLocks noChangeArrowheads="1"/>
              </p:cNvSpPr>
              <p:nvPr/>
            </p:nvSpPr>
            <p:spPr bwMode="gray">
              <a:xfrm rot="10800000" flipV="1">
                <a:off x="5413799" y="5699540"/>
                <a:ext cx="1453508" cy="338955"/>
              </a:xfrm>
              <a:prstGeom prst="roundRect">
                <a:avLst>
                  <a:gd name="adj" fmla="val 16667"/>
                </a:avLst>
              </a:prstGeom>
              <a:solidFill>
                <a:schemeClr val="bg1">
                  <a:alpha val="70000"/>
                </a:schemeClr>
              </a:solidFill>
              <a:ln w="9525" algn="ctr">
                <a:solidFill>
                  <a:srgbClr val="0000FF"/>
                </a:solidFill>
                <a:prstDash val="dash"/>
                <a:round/>
                <a:headEnd/>
                <a:tailEnd/>
              </a:ln>
              <a:effectLst/>
            </p:spPr>
            <p:txBody>
              <a:bodyPr wrap="none" anchor="ctr"/>
              <a:lstStyle/>
              <a:p>
                <a:r>
                  <a:rPr lang="en-US" dirty="0"/>
                  <a:t>c-ANN of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endParaRPr lang="en-US" dirty="0"/>
              </a:p>
            </p:txBody>
          </p:sp>
        </mc:Choice>
        <mc:Fallback xmlns="">
          <p:sp>
            <p:nvSpPr>
              <p:cNvPr id="48" name="AutoShape 13">
                <a:extLst>
                  <a:ext uri="{FF2B5EF4-FFF2-40B4-BE49-F238E27FC236}">
                    <a16:creationId xmlns:a16="http://schemas.microsoft.com/office/drawing/2014/main" id="{E2257A98-6EED-4B44-9ACB-ECDDB2169A37}"/>
                  </a:ext>
                </a:extLst>
              </p:cNvPr>
              <p:cNvSpPr>
                <a:spLocks noRot="1" noChangeAspect="1" noMove="1" noResize="1" noEditPoints="1" noAdjustHandles="1" noChangeArrowheads="1" noChangeShapeType="1" noTextEdit="1"/>
              </p:cNvSpPr>
              <p:nvPr/>
            </p:nvSpPr>
            <p:spPr bwMode="gray">
              <a:xfrm rot="10800000" flipV="1">
                <a:off x="5413799" y="5699540"/>
                <a:ext cx="1453508" cy="338955"/>
              </a:xfrm>
              <a:prstGeom prst="roundRect">
                <a:avLst>
                  <a:gd name="adj" fmla="val 16667"/>
                </a:avLst>
              </a:prstGeom>
              <a:blipFill>
                <a:blip r:embed="rId7"/>
                <a:stretch>
                  <a:fillRect l="-1709" t="-10714" b="-28571"/>
                </a:stretch>
              </a:blipFill>
              <a:ln w="9525" algn="ctr">
                <a:solidFill>
                  <a:srgbClr val="0000FF"/>
                </a:solidFill>
                <a:prstDash val="dash"/>
                <a:round/>
                <a:headEnd/>
                <a:tailEnd/>
              </a:ln>
              <a:effectLst/>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E88F04BA-DC4B-4142-AF08-88E9E4007EE5}"/>
              </a:ext>
            </a:extLst>
          </p:cNvPr>
          <p:cNvSpPr>
            <a:spLocks noGrp="1"/>
          </p:cNvSpPr>
          <p:nvPr>
            <p:ph type="dt" sz="half" idx="10"/>
          </p:nvPr>
        </p:nvSpPr>
        <p:spPr/>
        <p:txBody>
          <a:bodyPr/>
          <a:lstStyle/>
          <a:p>
            <a:fld id="{69EC8DE6-03C9-0A43-8FED-D8022CC00B34}" type="datetime4">
              <a:rPr lang="en-US" altLang="zh-CN" smtClean="0"/>
              <a:t>August 9, 2020</a:t>
            </a:fld>
            <a:endParaRPr lang="zh-CN" altLang="en-US"/>
          </a:p>
        </p:txBody>
      </p:sp>
      <p:sp>
        <p:nvSpPr>
          <p:cNvPr id="24" name="Slide Number Placeholder 23">
            <a:extLst>
              <a:ext uri="{FF2B5EF4-FFF2-40B4-BE49-F238E27FC236}">
                <a16:creationId xmlns:a16="http://schemas.microsoft.com/office/drawing/2014/main" id="{CE51C4CA-43A1-2C43-95DE-6C5D369E08BE}"/>
              </a:ext>
            </a:extLst>
          </p:cNvPr>
          <p:cNvSpPr>
            <a:spLocks noGrp="1"/>
          </p:cNvSpPr>
          <p:nvPr>
            <p:ph type="sldNum" sz="quarter" idx="12"/>
          </p:nvPr>
        </p:nvSpPr>
        <p:spPr/>
        <p:txBody>
          <a:bodyPr/>
          <a:lstStyle/>
          <a:p>
            <a:fld id="{49BF2F59-D1D2-4BCF-82DA-B1F2608D3135}" type="slidenum">
              <a:rPr lang="zh-CN" altLang="en-US" smtClean="0"/>
              <a:pPr/>
              <a:t>4</a:t>
            </a:fld>
            <a:r>
              <a:rPr lang="en-US" altLang="zh-CN"/>
              <a:t>/16</a:t>
            </a:r>
            <a:endParaRPr lang="zh-CN" altLang="en-US" dirty="0"/>
          </a:p>
        </p:txBody>
      </p:sp>
      <p:sp>
        <p:nvSpPr>
          <p:cNvPr id="49" name="Rectangle 48">
            <a:extLst>
              <a:ext uri="{FF2B5EF4-FFF2-40B4-BE49-F238E27FC236}">
                <a16:creationId xmlns:a16="http://schemas.microsoft.com/office/drawing/2014/main" id="{F9E9EB16-A146-D249-AC3E-F24D40393FEE}"/>
              </a:ext>
            </a:extLst>
          </p:cNvPr>
          <p:cNvSpPr/>
          <p:nvPr/>
        </p:nvSpPr>
        <p:spPr>
          <a:xfrm>
            <a:off x="0" y="-2676"/>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50" name="Rectangle 49">
            <a:extLst>
              <a:ext uri="{FF2B5EF4-FFF2-40B4-BE49-F238E27FC236}">
                <a16:creationId xmlns:a16="http://schemas.microsoft.com/office/drawing/2014/main" id="{8AB1E6C6-A842-AF44-B6E0-CCCDFE7CC793}"/>
              </a:ext>
            </a:extLst>
          </p:cNvPr>
          <p:cNvSpPr/>
          <p:nvPr/>
        </p:nvSpPr>
        <p:spPr>
          <a:xfrm>
            <a:off x="2620093" y="-2676"/>
            <a:ext cx="1720901"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iDEC Framework</a:t>
            </a:r>
            <a:endParaRPr lang="zh-CN" altLang="en-US" sz="1600" dirty="0"/>
          </a:p>
        </p:txBody>
      </p:sp>
      <p:sp>
        <p:nvSpPr>
          <p:cNvPr id="54" name="Rectangle 53">
            <a:extLst>
              <a:ext uri="{FF2B5EF4-FFF2-40B4-BE49-F238E27FC236}">
                <a16:creationId xmlns:a16="http://schemas.microsoft.com/office/drawing/2014/main" id="{738A76D5-83A5-3F46-AE60-853AC2453D54}"/>
              </a:ext>
            </a:extLst>
          </p:cNvPr>
          <p:cNvSpPr/>
          <p:nvPr/>
        </p:nvSpPr>
        <p:spPr>
          <a:xfrm>
            <a:off x="4349344" y="-2676"/>
            <a:ext cx="2163991"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err="1"/>
              <a:t>iDEC</a:t>
            </a:r>
            <a:r>
              <a:rPr lang="en-US" altLang="zh-CN" sz="1600" dirty="0"/>
              <a:t>-based Solutions</a:t>
            </a:r>
            <a:endParaRPr lang="zh-CN" altLang="en-US" sz="1600" dirty="0"/>
          </a:p>
        </p:txBody>
      </p:sp>
      <p:sp>
        <p:nvSpPr>
          <p:cNvPr id="55" name="Rectangle 54">
            <a:extLst>
              <a:ext uri="{FF2B5EF4-FFF2-40B4-BE49-F238E27FC236}">
                <a16:creationId xmlns:a16="http://schemas.microsoft.com/office/drawing/2014/main" id="{6F0474EB-7A4E-4946-9FCC-D014DC6DDFD4}"/>
              </a:ext>
            </a:extLst>
          </p:cNvPr>
          <p:cNvSpPr/>
          <p:nvPr/>
        </p:nvSpPr>
        <p:spPr>
          <a:xfrm>
            <a:off x="6526174" y="-2676"/>
            <a:ext cx="11162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sp>
        <p:nvSpPr>
          <p:cNvPr id="46" name="Line 29">
            <a:extLst>
              <a:ext uri="{FF2B5EF4-FFF2-40B4-BE49-F238E27FC236}">
                <a16:creationId xmlns:a16="http://schemas.microsoft.com/office/drawing/2014/main" id="{9BFF3AC1-AD1C-A94B-BEAC-505477AC6C5D}"/>
              </a:ext>
            </a:extLst>
          </p:cNvPr>
          <p:cNvSpPr>
            <a:spLocks noChangeShapeType="1"/>
          </p:cNvSpPr>
          <p:nvPr/>
        </p:nvSpPr>
        <p:spPr bwMode="auto">
          <a:xfrm>
            <a:off x="5154806" y="4771957"/>
            <a:ext cx="945089" cy="856154"/>
          </a:xfrm>
          <a:prstGeom prst="line">
            <a:avLst/>
          </a:prstGeom>
          <a:noFill/>
          <a:ln w="19050">
            <a:solidFill>
              <a:srgbClr val="0000FF"/>
            </a:solidFill>
            <a:round/>
            <a:headEnd type="stealth" w="lg" len="lg"/>
            <a:tailEnd type="diamo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29">
            <a:extLst>
              <a:ext uri="{FF2B5EF4-FFF2-40B4-BE49-F238E27FC236}">
                <a16:creationId xmlns:a16="http://schemas.microsoft.com/office/drawing/2014/main" id="{39F61AB9-C8BE-794D-A997-D66A20CBFA65}"/>
              </a:ext>
            </a:extLst>
          </p:cNvPr>
          <p:cNvSpPr>
            <a:spLocks noChangeShapeType="1"/>
          </p:cNvSpPr>
          <p:nvPr/>
        </p:nvSpPr>
        <p:spPr bwMode="auto">
          <a:xfrm>
            <a:off x="4738819" y="4879261"/>
            <a:ext cx="1361076" cy="748849"/>
          </a:xfrm>
          <a:prstGeom prst="line">
            <a:avLst/>
          </a:prstGeom>
          <a:noFill/>
          <a:ln w="19050">
            <a:solidFill>
              <a:srgbClr val="0000FF"/>
            </a:solidFill>
            <a:round/>
            <a:headEnd type="stealth" w="lg" len="lg"/>
            <a:tailEnd type="diamo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12690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ppt_x"/>
                                          </p:val>
                                        </p:tav>
                                        <p:tav tm="100000">
                                          <p:val>
                                            <p:strVal val="#ppt_x"/>
                                          </p:val>
                                        </p:tav>
                                      </p:tavLst>
                                    </p:anim>
                                    <p:anim calcmode="lin" valueType="num">
                                      <p:cBhvr additive="base">
                                        <p:cTn id="12" dur="500" fill="hold"/>
                                        <p:tgtEl>
                                          <p:spTgt spid="3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additive="base">
                                        <p:cTn id="15" dur="500" fill="hold"/>
                                        <p:tgtEl>
                                          <p:spTgt spid="44"/>
                                        </p:tgtEl>
                                        <p:attrNameLst>
                                          <p:attrName>ppt_x</p:attrName>
                                        </p:attrNameLst>
                                      </p:cBhvr>
                                      <p:tavLst>
                                        <p:tav tm="0">
                                          <p:val>
                                            <p:strVal val="#ppt_x"/>
                                          </p:val>
                                        </p:tav>
                                        <p:tav tm="100000">
                                          <p:val>
                                            <p:strVal val="#ppt_x"/>
                                          </p:val>
                                        </p:tav>
                                      </p:tavLst>
                                    </p:anim>
                                    <p:anim calcmode="lin" valueType="num">
                                      <p:cBhvr additive="base">
                                        <p:cTn id="1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3" grpId="0" animBg="1"/>
      <p:bldP spid="18" grpId="0" animBg="1"/>
      <p:bldP spid="19" grpId="0" animBg="1"/>
      <p:bldP spid="20" grpId="0" animBg="1"/>
      <p:bldP spid="21" grpId="0" animBg="1"/>
      <p:bldP spid="22" grpId="0" animBg="1"/>
      <p:bldP spid="37" grpId="0"/>
      <p:bldP spid="38" grpId="0"/>
      <p:bldP spid="39" grpId="0" animBg="1"/>
      <p:bldP spid="44" grpId="0"/>
      <p:bldP spid="45" grpId="0" animBg="1"/>
      <p:bldP spid="48" grpId="0" animBg="1"/>
      <p:bldP spid="46" grpId="0" animBg="1"/>
      <p:bldP spid="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22177E7B-3E3A-664F-A117-4C54B0A0F77C}"/>
              </a:ext>
            </a:extLst>
          </p:cNvPr>
          <p:cNvSpPr/>
          <p:nvPr/>
        </p:nvSpPr>
        <p:spPr>
          <a:xfrm rot="5400000">
            <a:off x="5003870" y="5209882"/>
            <a:ext cx="1368432" cy="686151"/>
          </a:xfrm>
          <a:prstGeom prst="ellipse">
            <a:avLst/>
          </a:prstGeom>
          <a:solidFill>
            <a:schemeClr val="accent6">
              <a:lumMod val="40000"/>
              <a:lumOff val="6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397B1DE-00A4-694A-8293-92E87D7EC063}"/>
              </a:ext>
            </a:extLst>
          </p:cNvPr>
          <p:cNvSpPr/>
          <p:nvPr/>
        </p:nvSpPr>
        <p:spPr>
          <a:xfrm>
            <a:off x="19258" y="2338942"/>
            <a:ext cx="2329915" cy="514160"/>
          </a:xfrm>
          <a:prstGeom prst="ellipse">
            <a:avLst/>
          </a:prstGeom>
          <a:solidFill>
            <a:schemeClr val="accent6">
              <a:lumMod val="40000"/>
              <a:lumOff val="6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93141A-4B05-4546-88FE-69EDFF7AF87D}"/>
              </a:ext>
            </a:extLst>
          </p:cNvPr>
          <p:cNvSpPr>
            <a:spLocks noGrp="1"/>
          </p:cNvSpPr>
          <p:nvPr>
            <p:ph type="title"/>
          </p:nvPr>
        </p:nvSpPr>
        <p:spPr/>
        <p:txBody>
          <a:bodyPr/>
          <a:lstStyle/>
          <a:p>
            <a:r>
              <a:rPr lang="en-US" dirty="0"/>
              <a:t>Locality-Sensitive Hashing (LSH)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A8AA67-82A8-8745-BCF8-A4D23D9BC107}"/>
                  </a:ext>
                </a:extLst>
              </p:cNvPr>
              <p:cNvSpPr>
                <a:spLocks noGrp="1"/>
              </p:cNvSpPr>
              <p:nvPr>
                <p:ph idx="1"/>
              </p:nvPr>
            </p:nvSpPr>
            <p:spPr>
              <a:xfrm>
                <a:off x="356135" y="1660193"/>
                <a:ext cx="8508731" cy="367701"/>
              </a:xfrm>
            </p:spPr>
            <p:txBody>
              <a:bodyPr>
                <a:normAutofit/>
              </a:bodyPr>
              <a:lstStyle/>
              <a:p>
                <a:pPr marL="0" indent="0">
                  <a:buNone/>
                </a:pPr>
                <a:r>
                  <a:rPr lang="en-US" sz="2000" dirty="0">
                    <a:latin typeface="+mn-lt"/>
                  </a:rPr>
                  <a:t>hash family </a:t>
                </a:r>
                <a14:m>
                  <m:oMath xmlns:m="http://schemas.openxmlformats.org/officeDocument/2006/math">
                    <m:r>
                      <a:rPr lang="en-US" sz="2000" b="0" i="1" smtClean="0">
                        <a:latin typeface="Cambria Math" panose="02040503050406030204" pitchFamily="18" charset="0"/>
                        <a:ea typeface="Cambria Math" panose="02040503050406030204" pitchFamily="18" charset="0"/>
                      </a:rPr>
                      <m:t>ℱ</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h</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ℋ</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𝑈</m:t>
                    </m:r>
                    <m:r>
                      <a:rPr lang="en-US" sz="2000" b="0" i="1" smtClean="0">
                        <a:latin typeface="Cambria Math" panose="02040503050406030204" pitchFamily="18" charset="0"/>
                        <a:ea typeface="Cambria Math" panose="02040503050406030204" pitchFamily="18" charset="0"/>
                      </a:rPr>
                      <m:t>}</m:t>
                    </m:r>
                  </m:oMath>
                </a14:m>
                <a:r>
                  <a:rPr lang="en-US" sz="2000" dirty="0">
                    <a:latin typeface="+mn-lt"/>
                  </a:rPr>
                  <a:t> with the following </a:t>
                </a:r>
                <a:r>
                  <a:rPr lang="en-US" sz="2000" dirty="0">
                    <a:solidFill>
                      <a:srgbClr val="FF0000"/>
                    </a:solidFill>
                    <a:latin typeface="+mn-lt"/>
                  </a:rPr>
                  <a:t>nice collision property</a:t>
                </a:r>
              </a:p>
            </p:txBody>
          </p:sp>
        </mc:Choice>
        <mc:Fallback xmlns="">
          <p:sp>
            <p:nvSpPr>
              <p:cNvPr id="3" name="Content Placeholder 2">
                <a:extLst>
                  <a:ext uri="{FF2B5EF4-FFF2-40B4-BE49-F238E27FC236}">
                    <a16:creationId xmlns:a16="http://schemas.microsoft.com/office/drawing/2014/main" id="{80A8AA67-82A8-8745-BCF8-A4D23D9BC107}"/>
                  </a:ext>
                </a:extLst>
              </p:cNvPr>
              <p:cNvSpPr>
                <a:spLocks noGrp="1" noRot="1" noChangeAspect="1" noMove="1" noResize="1" noEditPoints="1" noAdjustHandles="1" noChangeArrowheads="1" noChangeShapeType="1" noTextEdit="1"/>
              </p:cNvSpPr>
              <p:nvPr>
                <p:ph idx="1"/>
              </p:nvPr>
            </p:nvSpPr>
            <p:spPr>
              <a:xfrm>
                <a:off x="356135" y="1660193"/>
                <a:ext cx="8508731" cy="367701"/>
              </a:xfrm>
              <a:blipFill>
                <a:blip r:embed="rId3"/>
                <a:stretch>
                  <a:fillRect l="-596" t="-16667" b="-23333"/>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81CCF023-CBB0-DD45-81B3-758BA4981D1A}"/>
              </a:ext>
            </a:extLst>
          </p:cNvPr>
          <p:cNvSpPr>
            <a:spLocks noGrp="1"/>
          </p:cNvSpPr>
          <p:nvPr>
            <p:ph type="ftr" sz="quarter" idx="11"/>
          </p:nvPr>
        </p:nvSpPr>
        <p:spPr/>
        <p:txBody>
          <a:bodyPr/>
          <a:lstStyle/>
          <a:p>
            <a:r>
              <a:rPr lang="sv-SE" altLang="zh-CN"/>
              <a:t>iDEC @ VLDB2020</a:t>
            </a:r>
            <a:endParaRPr lang="zh-CN" altLang="en-US" dirty="0"/>
          </a:p>
        </p:txBody>
      </p:sp>
      <p:cxnSp>
        <p:nvCxnSpPr>
          <p:cNvPr id="11" name="Straight Arrow Connector 10">
            <a:extLst>
              <a:ext uri="{FF2B5EF4-FFF2-40B4-BE49-F238E27FC236}">
                <a16:creationId xmlns:a16="http://schemas.microsoft.com/office/drawing/2014/main" id="{1BEE83B0-6391-8741-82A1-A849EE552E58}"/>
              </a:ext>
            </a:extLst>
          </p:cNvPr>
          <p:cNvCxnSpPr>
            <a:cxnSpLocks/>
          </p:cNvCxnSpPr>
          <p:nvPr/>
        </p:nvCxnSpPr>
        <p:spPr>
          <a:xfrm>
            <a:off x="1173892" y="5671755"/>
            <a:ext cx="4151870" cy="0"/>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9BEEFAA-7C39-774C-80C6-31F1499A3135}"/>
              </a:ext>
            </a:extLst>
          </p:cNvPr>
          <p:cNvCxnSpPr>
            <a:cxnSpLocks/>
          </p:cNvCxnSpPr>
          <p:nvPr/>
        </p:nvCxnSpPr>
        <p:spPr>
          <a:xfrm flipV="1">
            <a:off x="1173892" y="2850295"/>
            <a:ext cx="0" cy="2821460"/>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E0EBF05-F0F2-274E-9F7C-6CFEA18F0C8F}"/>
                  </a:ext>
                </a:extLst>
              </p:cNvPr>
              <p:cNvSpPr txBox="1"/>
              <p:nvPr/>
            </p:nvSpPr>
            <p:spPr>
              <a:xfrm>
                <a:off x="5325762" y="5533255"/>
                <a:ext cx="6861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oMath>
                  </m:oMathPara>
                </a14:m>
                <a:endParaRPr lang="en-US" dirty="0"/>
              </a:p>
            </p:txBody>
          </p:sp>
        </mc:Choice>
        <mc:Fallback xmlns="">
          <p:sp>
            <p:nvSpPr>
              <p:cNvPr id="16" name="TextBox 15">
                <a:extLst>
                  <a:ext uri="{FF2B5EF4-FFF2-40B4-BE49-F238E27FC236}">
                    <a16:creationId xmlns:a16="http://schemas.microsoft.com/office/drawing/2014/main" id="{5E0EBF05-F0F2-274E-9F7C-6CFEA18F0C8F}"/>
                  </a:ext>
                </a:extLst>
              </p:cNvPr>
              <p:cNvSpPr txBox="1">
                <a:spLocks noRot="1" noChangeAspect="1" noMove="1" noResize="1" noEditPoints="1" noAdjustHandles="1" noChangeArrowheads="1" noChangeShapeType="1" noTextEdit="1"/>
              </p:cNvSpPr>
              <p:nvPr/>
            </p:nvSpPr>
            <p:spPr>
              <a:xfrm>
                <a:off x="5325762" y="5533255"/>
                <a:ext cx="686150" cy="276999"/>
              </a:xfrm>
              <a:prstGeom prst="rect">
                <a:avLst/>
              </a:prstGeom>
              <a:blipFill>
                <a:blip r:embed="rId4"/>
                <a:stretch>
                  <a:fillRect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6807A76-01A1-0043-8E55-FBE33F7DC6E7}"/>
                  </a:ext>
                </a:extLst>
              </p:cNvPr>
              <p:cNvSpPr txBox="1"/>
              <p:nvPr/>
            </p:nvSpPr>
            <p:spPr>
              <a:xfrm>
                <a:off x="94782" y="2481566"/>
                <a:ext cx="2023759"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𝑃𝑟</m:t>
                          </m:r>
                        </m:e>
                        <m:sub>
                          <m:r>
                            <a:rPr lang="en-US" b="0" i="1" smtClean="0">
                              <a:latin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ℱ</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B6807A76-01A1-0043-8E55-FBE33F7DC6E7}"/>
                  </a:ext>
                </a:extLst>
              </p:cNvPr>
              <p:cNvSpPr txBox="1">
                <a:spLocks noRot="1" noChangeAspect="1" noMove="1" noResize="1" noEditPoints="1" noAdjustHandles="1" noChangeArrowheads="1" noChangeShapeType="1" noTextEdit="1"/>
              </p:cNvSpPr>
              <p:nvPr/>
            </p:nvSpPr>
            <p:spPr>
              <a:xfrm>
                <a:off x="94782" y="2481566"/>
                <a:ext cx="2023759" cy="299249"/>
              </a:xfrm>
              <a:prstGeom prst="rect">
                <a:avLst/>
              </a:prstGeom>
              <a:blipFill>
                <a:blip r:embed="rId5"/>
                <a:stretch>
                  <a:fillRect l="-1242" r="-3106" b="-24000"/>
                </a:stretch>
              </a:blipFill>
            </p:spPr>
            <p:txBody>
              <a:bodyPr/>
              <a:lstStyle/>
              <a:p>
                <a:r>
                  <a:rPr lang="en-US">
                    <a:noFill/>
                  </a:rPr>
                  <a:t> </a:t>
                </a:r>
              </a:p>
            </p:txBody>
          </p:sp>
        </mc:Fallback>
      </mc:AlternateContent>
      <p:sp>
        <p:nvSpPr>
          <p:cNvPr id="19" name="Freeform 18">
            <a:extLst>
              <a:ext uri="{FF2B5EF4-FFF2-40B4-BE49-F238E27FC236}">
                <a16:creationId xmlns:a16="http://schemas.microsoft.com/office/drawing/2014/main" id="{04BC387A-199D-BC42-ABA5-033D164F8E7A}"/>
              </a:ext>
            </a:extLst>
          </p:cNvPr>
          <p:cNvSpPr/>
          <p:nvPr/>
        </p:nvSpPr>
        <p:spPr>
          <a:xfrm>
            <a:off x="1173892" y="3398112"/>
            <a:ext cx="3929448" cy="2100649"/>
          </a:xfrm>
          <a:custGeom>
            <a:avLst/>
            <a:gdLst>
              <a:gd name="connsiteX0" fmla="*/ 0 w 3929448"/>
              <a:gd name="connsiteY0" fmla="*/ 0 h 2100649"/>
              <a:gd name="connsiteX1" fmla="*/ 407773 w 3929448"/>
              <a:gd name="connsiteY1" fmla="*/ 123568 h 2100649"/>
              <a:gd name="connsiteX2" fmla="*/ 803189 w 3929448"/>
              <a:gd name="connsiteY2" fmla="*/ 469557 h 2100649"/>
              <a:gd name="connsiteX3" fmla="*/ 1161535 w 3929448"/>
              <a:gd name="connsiteY3" fmla="*/ 605481 h 2100649"/>
              <a:gd name="connsiteX4" fmla="*/ 1396313 w 3929448"/>
              <a:gd name="connsiteY4" fmla="*/ 939114 h 2100649"/>
              <a:gd name="connsiteX5" fmla="*/ 1754659 w 3929448"/>
              <a:gd name="connsiteY5" fmla="*/ 1149179 h 2100649"/>
              <a:gd name="connsiteX6" fmla="*/ 1865870 w 3929448"/>
              <a:gd name="connsiteY6" fmla="*/ 1482811 h 2100649"/>
              <a:gd name="connsiteX7" fmla="*/ 2113005 w 3929448"/>
              <a:gd name="connsiteY7" fmla="*/ 1606379 h 2100649"/>
              <a:gd name="connsiteX8" fmla="*/ 2360140 w 3929448"/>
              <a:gd name="connsiteY8" fmla="*/ 1779373 h 2100649"/>
              <a:gd name="connsiteX9" fmla="*/ 2730843 w 3929448"/>
              <a:gd name="connsiteY9" fmla="*/ 2001795 h 2100649"/>
              <a:gd name="connsiteX10" fmla="*/ 3929448 w 3929448"/>
              <a:gd name="connsiteY10" fmla="*/ 2100649 h 210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29448" h="2100649">
                <a:moveTo>
                  <a:pt x="0" y="0"/>
                </a:moveTo>
                <a:cubicBezTo>
                  <a:pt x="136954" y="22654"/>
                  <a:pt x="273908" y="45309"/>
                  <a:pt x="407773" y="123568"/>
                </a:cubicBezTo>
                <a:cubicBezTo>
                  <a:pt x="541638" y="201827"/>
                  <a:pt x="677562" y="389238"/>
                  <a:pt x="803189" y="469557"/>
                </a:cubicBezTo>
                <a:cubicBezTo>
                  <a:pt x="928816" y="549876"/>
                  <a:pt x="1062681" y="527222"/>
                  <a:pt x="1161535" y="605481"/>
                </a:cubicBezTo>
                <a:cubicBezTo>
                  <a:pt x="1260389" y="683740"/>
                  <a:pt x="1297459" y="848498"/>
                  <a:pt x="1396313" y="939114"/>
                </a:cubicBezTo>
                <a:cubicBezTo>
                  <a:pt x="1495167" y="1029730"/>
                  <a:pt x="1676400" y="1058563"/>
                  <a:pt x="1754659" y="1149179"/>
                </a:cubicBezTo>
                <a:cubicBezTo>
                  <a:pt x="1832918" y="1239795"/>
                  <a:pt x="1806146" y="1406611"/>
                  <a:pt x="1865870" y="1482811"/>
                </a:cubicBezTo>
                <a:cubicBezTo>
                  <a:pt x="1925594" y="1559011"/>
                  <a:pt x="2030627" y="1556952"/>
                  <a:pt x="2113005" y="1606379"/>
                </a:cubicBezTo>
                <a:cubicBezTo>
                  <a:pt x="2195383" y="1655806"/>
                  <a:pt x="2257167" y="1713470"/>
                  <a:pt x="2360140" y="1779373"/>
                </a:cubicBezTo>
                <a:cubicBezTo>
                  <a:pt x="2463113" y="1845276"/>
                  <a:pt x="2469292" y="1948249"/>
                  <a:pt x="2730843" y="2001795"/>
                </a:cubicBezTo>
                <a:cubicBezTo>
                  <a:pt x="2992394" y="2055341"/>
                  <a:pt x="3460921" y="2077995"/>
                  <a:pt x="3929448" y="210064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C12F44C-060D-CB48-8D6E-32091E2610F9}"/>
              </a:ext>
            </a:extLst>
          </p:cNvPr>
          <p:cNvSpPr txBox="1"/>
          <p:nvPr/>
        </p:nvSpPr>
        <p:spPr>
          <a:xfrm>
            <a:off x="860985" y="3225118"/>
            <a:ext cx="31290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32000326-8C3D-3B41-AB12-5365D0A6E131}"/>
              </a:ext>
            </a:extLst>
          </p:cNvPr>
          <p:cNvSpPr txBox="1"/>
          <p:nvPr/>
        </p:nvSpPr>
        <p:spPr>
          <a:xfrm>
            <a:off x="1017438" y="5716692"/>
            <a:ext cx="312906" cy="369332"/>
          </a:xfrm>
          <a:prstGeom prst="rect">
            <a:avLst/>
          </a:prstGeom>
          <a:noFill/>
        </p:spPr>
        <p:txBody>
          <a:bodyPr wrap="none" rtlCol="0">
            <a:spAutoFit/>
          </a:bodyPr>
          <a:lstStyle/>
          <a:p>
            <a:r>
              <a:rPr lang="en-US" dirty="0"/>
              <a:t>0</a:t>
            </a:r>
          </a:p>
        </p:txBody>
      </p:sp>
      <p:sp>
        <p:nvSpPr>
          <p:cNvPr id="22" name="TextBox 21">
            <a:extLst>
              <a:ext uri="{FF2B5EF4-FFF2-40B4-BE49-F238E27FC236}">
                <a16:creationId xmlns:a16="http://schemas.microsoft.com/office/drawing/2014/main" id="{D926A927-DE65-9D45-9C02-9E0C1B44E2FD}"/>
              </a:ext>
            </a:extLst>
          </p:cNvPr>
          <p:cNvSpPr txBox="1"/>
          <p:nvPr/>
        </p:nvSpPr>
        <p:spPr>
          <a:xfrm>
            <a:off x="860985" y="5486407"/>
            <a:ext cx="312906" cy="369332"/>
          </a:xfrm>
          <a:prstGeom prst="rect">
            <a:avLst/>
          </a:prstGeom>
          <a:noFill/>
        </p:spPr>
        <p:txBody>
          <a:bodyPr wrap="none" rtlCol="0">
            <a:spAutoFit/>
          </a:bodyPr>
          <a:lstStyle/>
          <a:p>
            <a:r>
              <a:rPr lang="en-US" dirty="0"/>
              <a:t>0</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AD3DC4A-5A0D-7947-B9CC-5F8714DC90E2}"/>
                  </a:ext>
                </a:extLst>
              </p:cNvPr>
              <p:cNvSpPr txBox="1"/>
              <p:nvPr/>
            </p:nvSpPr>
            <p:spPr>
              <a:xfrm>
                <a:off x="3138616" y="3161268"/>
                <a:ext cx="5599146" cy="766107"/>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00FF"/>
                    </a:solidFill>
                  </a:rPr>
                  <a:t>When </a:t>
                </a:r>
                <a14:m>
                  <m:oMath xmlns:m="http://schemas.openxmlformats.org/officeDocument/2006/math">
                    <m:d>
                      <m:dPr>
                        <m:begChr m:val="‖"/>
                        <m:endChr m:val="‖"/>
                        <m:ctrlPr>
                          <a:rPr lang="en-US" sz="2000" i="1">
                            <a:solidFill>
                              <a:srgbClr val="0000FF"/>
                            </a:solidFill>
                            <a:latin typeface="Cambria Math" panose="02040503050406030204" pitchFamily="18" charset="0"/>
                          </a:rPr>
                        </m:ctrlPr>
                      </m:dPr>
                      <m:e>
                        <m:r>
                          <a:rPr lang="en-US" sz="2000" i="1">
                            <a:solidFill>
                              <a:srgbClr val="0000FF"/>
                            </a:solidFill>
                            <a:latin typeface="Cambria Math" panose="02040503050406030204" pitchFamily="18" charset="0"/>
                            <a:ea typeface="Cambria Math" panose="02040503050406030204" pitchFamily="18" charset="0"/>
                          </a:rPr>
                          <m:t>𝛼</m:t>
                        </m:r>
                        <m:r>
                          <a:rPr lang="en-US" sz="2000" i="1">
                            <a:solidFill>
                              <a:srgbClr val="0000FF"/>
                            </a:solidFill>
                            <a:latin typeface="Cambria Math" panose="02040503050406030204" pitchFamily="18" charset="0"/>
                            <a:ea typeface="Cambria Math" panose="02040503050406030204" pitchFamily="18" charset="0"/>
                          </a:rPr>
                          <m:t>,</m:t>
                        </m:r>
                        <m:r>
                          <a:rPr lang="en-US" sz="2000" i="1">
                            <a:solidFill>
                              <a:srgbClr val="0000FF"/>
                            </a:solidFill>
                            <a:latin typeface="Cambria Math" panose="02040503050406030204" pitchFamily="18" charset="0"/>
                            <a:ea typeface="Cambria Math" panose="02040503050406030204" pitchFamily="18" charset="0"/>
                          </a:rPr>
                          <m:t>𝛽</m:t>
                        </m:r>
                      </m:e>
                    </m:d>
                    <m:r>
                      <a:rPr lang="en-US" sz="2000" i="1">
                        <a:solidFill>
                          <a:srgbClr val="0000FF"/>
                        </a:solidFill>
                        <a:latin typeface="Cambria Math" panose="02040503050406030204" pitchFamily="18" charset="0"/>
                        <a:ea typeface="Cambria Math" panose="02040503050406030204" pitchFamily="18" charset="0"/>
                      </a:rPr>
                      <m:t> </m:t>
                    </m:r>
                    <m:r>
                      <a:rPr lang="en-US" sz="2000" b="0" i="1" smtClean="0">
                        <a:solidFill>
                          <a:srgbClr val="0000FF"/>
                        </a:solidFill>
                        <a:latin typeface="Cambria Math" panose="02040503050406030204" pitchFamily="18" charset="0"/>
                        <a:ea typeface="Cambria Math" panose="02040503050406030204" pitchFamily="18" charset="0"/>
                      </a:rPr>
                      <m:t> ≤</m:t>
                    </m:r>
                    <m:r>
                      <a:rPr lang="en-US" sz="2000" b="0" i="1" smtClean="0">
                        <a:solidFill>
                          <a:srgbClr val="0000FF"/>
                        </a:solidFill>
                        <a:latin typeface="Cambria Math" panose="02040503050406030204" pitchFamily="18" charset="0"/>
                        <a:ea typeface="Cambria Math" panose="02040503050406030204" pitchFamily="18" charset="0"/>
                      </a:rPr>
                      <m:t>𝑟</m:t>
                    </m:r>
                  </m:oMath>
                </a14:m>
                <a:r>
                  <a:rPr lang="en-US" sz="2000" b="0" i="1" dirty="0">
                    <a:solidFill>
                      <a:srgbClr val="0000FF"/>
                    </a:solidFill>
                    <a:ea typeface="Cambria Math" panose="02040503050406030204" pitchFamily="18" charset="0"/>
                  </a:rPr>
                  <a:t>,   </a:t>
                </a: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𝑃𝑟</m:t>
                        </m:r>
                      </m:e>
                      <m:sub>
                        <m:r>
                          <a:rPr lang="en-US" sz="2000" i="1">
                            <a:solidFill>
                              <a:srgbClr val="0000FF"/>
                            </a:solidFill>
                            <a:latin typeface="Cambria Math" panose="02040503050406030204" pitchFamily="18" charset="0"/>
                          </a:rPr>
                          <m:t>𝑓</m:t>
                        </m:r>
                        <m:r>
                          <a:rPr lang="en-US" sz="2000" i="1">
                            <a:solidFill>
                              <a:srgbClr val="0000FF"/>
                            </a:solidFill>
                            <a:latin typeface="Cambria Math" panose="02040503050406030204" pitchFamily="18" charset="0"/>
                            <a:ea typeface="Cambria Math" panose="02040503050406030204" pitchFamily="18" charset="0"/>
                          </a:rPr>
                          <m:t>∈</m:t>
                        </m:r>
                        <m:r>
                          <a:rPr lang="en-US" sz="2000" i="1">
                            <a:solidFill>
                              <a:srgbClr val="0000FF"/>
                            </a:solidFill>
                            <a:latin typeface="Cambria Math" panose="02040503050406030204" pitchFamily="18" charset="0"/>
                            <a:ea typeface="Cambria Math" panose="02040503050406030204" pitchFamily="18" charset="0"/>
                          </a:rPr>
                          <m:t>ℱ</m:t>
                        </m:r>
                      </m:sub>
                    </m:sSub>
                    <m:r>
                      <a:rPr lang="en-US" sz="2000" i="1">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𝑓</m:t>
                    </m:r>
                    <m:d>
                      <m:dPr>
                        <m:ctrlPr>
                          <a:rPr lang="en-US" sz="2000" i="1">
                            <a:solidFill>
                              <a:srgbClr val="0000FF"/>
                            </a:solidFill>
                            <a:latin typeface="Cambria Math" panose="02040503050406030204" pitchFamily="18" charset="0"/>
                          </a:rPr>
                        </m:ctrlPr>
                      </m:dPr>
                      <m:e>
                        <m:r>
                          <a:rPr lang="en-US" sz="2000" i="1">
                            <a:solidFill>
                              <a:srgbClr val="0000FF"/>
                            </a:solidFill>
                            <a:latin typeface="Cambria Math" panose="02040503050406030204" pitchFamily="18" charset="0"/>
                            <a:ea typeface="Cambria Math" panose="02040503050406030204" pitchFamily="18" charset="0"/>
                          </a:rPr>
                          <m:t>𝛼</m:t>
                        </m:r>
                      </m:e>
                    </m:d>
                    <m:r>
                      <a:rPr lang="en-US" sz="2000" i="1">
                        <a:solidFill>
                          <a:srgbClr val="0000FF"/>
                        </a:solidFill>
                        <a:latin typeface="Cambria Math" panose="02040503050406030204" pitchFamily="18" charset="0"/>
                        <a:ea typeface="Cambria Math" panose="02040503050406030204" pitchFamily="18" charset="0"/>
                      </a:rPr>
                      <m:t>=</m:t>
                    </m:r>
                    <m:r>
                      <a:rPr lang="en-US" sz="2000" i="1">
                        <a:solidFill>
                          <a:srgbClr val="0000FF"/>
                        </a:solidFill>
                        <a:latin typeface="Cambria Math" panose="02040503050406030204" pitchFamily="18" charset="0"/>
                        <a:ea typeface="Cambria Math" panose="02040503050406030204" pitchFamily="18" charset="0"/>
                      </a:rPr>
                      <m:t>𝑓</m:t>
                    </m:r>
                    <m:d>
                      <m:dPr>
                        <m:ctrlPr>
                          <a:rPr lang="en-US" sz="2000" i="1">
                            <a:solidFill>
                              <a:srgbClr val="0000FF"/>
                            </a:solidFill>
                            <a:latin typeface="Cambria Math" panose="02040503050406030204" pitchFamily="18" charset="0"/>
                            <a:ea typeface="Cambria Math" panose="02040503050406030204" pitchFamily="18" charset="0"/>
                          </a:rPr>
                        </m:ctrlPr>
                      </m:dPr>
                      <m:e>
                        <m:r>
                          <a:rPr lang="en-US" sz="2000" i="1">
                            <a:solidFill>
                              <a:srgbClr val="0000FF"/>
                            </a:solidFill>
                            <a:latin typeface="Cambria Math" panose="02040503050406030204" pitchFamily="18" charset="0"/>
                            <a:ea typeface="Cambria Math" panose="02040503050406030204" pitchFamily="18" charset="0"/>
                          </a:rPr>
                          <m:t>𝛽</m:t>
                        </m:r>
                      </m:e>
                    </m:d>
                    <m:r>
                      <a:rPr lang="en-US" sz="2000" i="1">
                        <a:solidFill>
                          <a:srgbClr val="0000FF"/>
                        </a:solidFill>
                        <a:latin typeface="Cambria Math" panose="02040503050406030204" pitchFamily="18" charset="0"/>
                        <a:ea typeface="Cambria Math" panose="02040503050406030204" pitchFamily="18" charset="0"/>
                      </a:rPr>
                      <m:t>]</m:t>
                    </m:r>
                    <m:r>
                      <a:rPr lang="en-US" sz="2000" i="1" smtClean="0">
                        <a:solidFill>
                          <a:srgbClr val="0000FF"/>
                        </a:solidFill>
                        <a:latin typeface="Cambria Math" panose="02040503050406030204" pitchFamily="18" charset="0"/>
                        <a:ea typeface="Cambria Math" panose="02040503050406030204" pitchFamily="18" charset="0"/>
                      </a:rPr>
                      <m:t>≥</m:t>
                    </m:r>
                    <m:sSub>
                      <m:sSubPr>
                        <m:ctrlPr>
                          <a:rPr lang="en-US" sz="2000" i="1" smtClean="0">
                            <a:solidFill>
                              <a:srgbClr val="0000FF"/>
                            </a:solidFill>
                            <a:latin typeface="Cambria Math" panose="02040503050406030204" pitchFamily="18" charset="0"/>
                            <a:ea typeface="Cambria Math" panose="02040503050406030204" pitchFamily="18" charset="0"/>
                          </a:rPr>
                        </m:ctrlPr>
                      </m:sSubPr>
                      <m:e>
                        <m:r>
                          <a:rPr lang="en-US" sz="2000" b="0" i="1" smtClean="0">
                            <a:solidFill>
                              <a:srgbClr val="0000FF"/>
                            </a:solidFill>
                            <a:latin typeface="Cambria Math" panose="02040503050406030204" pitchFamily="18" charset="0"/>
                            <a:ea typeface="Cambria Math" panose="02040503050406030204" pitchFamily="18" charset="0"/>
                          </a:rPr>
                          <m:t>𝑝</m:t>
                        </m:r>
                      </m:e>
                      <m:sub>
                        <m:r>
                          <a:rPr lang="en-US" sz="2000" b="0" i="1" smtClean="0">
                            <a:solidFill>
                              <a:srgbClr val="0000FF"/>
                            </a:solidFill>
                            <a:latin typeface="Cambria Math" panose="02040503050406030204" pitchFamily="18" charset="0"/>
                            <a:ea typeface="Cambria Math" panose="02040503050406030204" pitchFamily="18" charset="0"/>
                          </a:rPr>
                          <m:t>1</m:t>
                        </m:r>
                      </m:sub>
                    </m:sSub>
                  </m:oMath>
                </a14:m>
                <a:endParaRPr lang="en-US" sz="2000" dirty="0">
                  <a:solidFill>
                    <a:srgbClr val="0000FF"/>
                  </a:solidFill>
                </a:endParaRPr>
              </a:p>
              <a:p>
                <a:pPr marL="285750" indent="-285750">
                  <a:buFont typeface="Arial" panose="020B0604020202020204" pitchFamily="34" charset="0"/>
                  <a:buChar char="•"/>
                </a:pPr>
                <a:r>
                  <a:rPr lang="en-US" sz="2000" dirty="0">
                    <a:solidFill>
                      <a:srgbClr val="ED7D31"/>
                    </a:solidFill>
                  </a:rPr>
                  <a:t>When </a:t>
                </a:r>
                <a14:m>
                  <m:oMath xmlns:m="http://schemas.openxmlformats.org/officeDocument/2006/math">
                    <m:d>
                      <m:dPr>
                        <m:begChr m:val="‖"/>
                        <m:endChr m:val="‖"/>
                        <m:ctrlPr>
                          <a:rPr lang="en-US" sz="2000" i="1">
                            <a:solidFill>
                              <a:srgbClr val="ED7D31"/>
                            </a:solidFill>
                            <a:latin typeface="Cambria Math" panose="02040503050406030204" pitchFamily="18" charset="0"/>
                          </a:rPr>
                        </m:ctrlPr>
                      </m:dPr>
                      <m:e>
                        <m:r>
                          <a:rPr lang="en-US" sz="2000" i="1">
                            <a:solidFill>
                              <a:srgbClr val="ED7D31"/>
                            </a:solidFill>
                            <a:latin typeface="Cambria Math" panose="02040503050406030204" pitchFamily="18" charset="0"/>
                            <a:ea typeface="Cambria Math" panose="02040503050406030204" pitchFamily="18" charset="0"/>
                          </a:rPr>
                          <m:t>𝛼</m:t>
                        </m:r>
                        <m:r>
                          <a:rPr lang="en-US" sz="2000" i="1">
                            <a:solidFill>
                              <a:srgbClr val="ED7D31"/>
                            </a:solidFill>
                            <a:latin typeface="Cambria Math" panose="02040503050406030204" pitchFamily="18" charset="0"/>
                            <a:ea typeface="Cambria Math" panose="02040503050406030204" pitchFamily="18" charset="0"/>
                          </a:rPr>
                          <m:t>,</m:t>
                        </m:r>
                        <m:r>
                          <a:rPr lang="en-US" sz="2000" i="1">
                            <a:solidFill>
                              <a:srgbClr val="ED7D31"/>
                            </a:solidFill>
                            <a:latin typeface="Cambria Math" panose="02040503050406030204" pitchFamily="18" charset="0"/>
                            <a:ea typeface="Cambria Math" panose="02040503050406030204" pitchFamily="18" charset="0"/>
                          </a:rPr>
                          <m:t>𝛽</m:t>
                        </m:r>
                      </m:e>
                    </m:d>
                    <m:r>
                      <a:rPr lang="en-US" sz="2000" i="1">
                        <a:solidFill>
                          <a:srgbClr val="ED7D31"/>
                        </a:solidFill>
                        <a:latin typeface="Cambria Math" panose="02040503050406030204" pitchFamily="18" charset="0"/>
                        <a:ea typeface="Cambria Math" panose="02040503050406030204" pitchFamily="18" charset="0"/>
                      </a:rPr>
                      <m:t> </m:t>
                    </m:r>
                    <m:r>
                      <a:rPr lang="en-US" sz="2000" b="0" i="1" smtClean="0">
                        <a:solidFill>
                          <a:srgbClr val="ED7D31"/>
                        </a:solidFill>
                        <a:latin typeface="Cambria Math" panose="02040503050406030204" pitchFamily="18" charset="0"/>
                        <a:ea typeface="Cambria Math" panose="02040503050406030204" pitchFamily="18" charset="0"/>
                      </a:rPr>
                      <m:t>&gt;</m:t>
                    </m:r>
                    <m:r>
                      <a:rPr lang="en-US" sz="2000" b="0" i="1" smtClean="0">
                        <a:solidFill>
                          <a:srgbClr val="ED7D31"/>
                        </a:solidFill>
                        <a:latin typeface="Cambria Math" panose="02040503050406030204" pitchFamily="18" charset="0"/>
                        <a:ea typeface="Cambria Math" panose="02040503050406030204" pitchFamily="18" charset="0"/>
                      </a:rPr>
                      <m:t>𝑐𝑟</m:t>
                    </m:r>
                  </m:oMath>
                </a14:m>
                <a:r>
                  <a:rPr lang="en-US" sz="2000" i="1" dirty="0">
                    <a:solidFill>
                      <a:srgbClr val="ED7D31"/>
                    </a:solidFill>
                    <a:ea typeface="Cambria Math" panose="02040503050406030204" pitchFamily="18" charset="0"/>
                  </a:rPr>
                  <a:t>,  </a:t>
                </a:r>
                <a14:m>
                  <m:oMath xmlns:m="http://schemas.openxmlformats.org/officeDocument/2006/math">
                    <m:sSub>
                      <m:sSubPr>
                        <m:ctrlPr>
                          <a:rPr lang="en-US" sz="2000" i="1">
                            <a:solidFill>
                              <a:srgbClr val="ED7D31"/>
                            </a:solidFill>
                            <a:latin typeface="Cambria Math" panose="02040503050406030204" pitchFamily="18" charset="0"/>
                          </a:rPr>
                        </m:ctrlPr>
                      </m:sSubPr>
                      <m:e>
                        <m:r>
                          <a:rPr lang="en-US" sz="2000" i="1">
                            <a:solidFill>
                              <a:srgbClr val="ED7D31"/>
                            </a:solidFill>
                            <a:latin typeface="Cambria Math" panose="02040503050406030204" pitchFamily="18" charset="0"/>
                          </a:rPr>
                          <m:t>𝑃𝑟</m:t>
                        </m:r>
                      </m:e>
                      <m:sub>
                        <m:r>
                          <a:rPr lang="en-US" sz="2000" i="1">
                            <a:solidFill>
                              <a:srgbClr val="ED7D31"/>
                            </a:solidFill>
                            <a:latin typeface="Cambria Math" panose="02040503050406030204" pitchFamily="18" charset="0"/>
                          </a:rPr>
                          <m:t>𝑓</m:t>
                        </m:r>
                        <m:r>
                          <a:rPr lang="en-US" sz="2000" i="1">
                            <a:solidFill>
                              <a:srgbClr val="ED7D31"/>
                            </a:solidFill>
                            <a:latin typeface="Cambria Math" panose="02040503050406030204" pitchFamily="18" charset="0"/>
                            <a:ea typeface="Cambria Math" panose="02040503050406030204" pitchFamily="18" charset="0"/>
                          </a:rPr>
                          <m:t>∈</m:t>
                        </m:r>
                        <m:r>
                          <a:rPr lang="en-US" sz="2000" i="1">
                            <a:solidFill>
                              <a:srgbClr val="ED7D31"/>
                            </a:solidFill>
                            <a:latin typeface="Cambria Math" panose="02040503050406030204" pitchFamily="18" charset="0"/>
                            <a:ea typeface="Cambria Math" panose="02040503050406030204" pitchFamily="18" charset="0"/>
                          </a:rPr>
                          <m:t>ℱ</m:t>
                        </m:r>
                      </m:sub>
                    </m:sSub>
                    <m:r>
                      <a:rPr lang="en-US" sz="2000" i="1">
                        <a:solidFill>
                          <a:srgbClr val="ED7D31"/>
                        </a:solidFill>
                        <a:latin typeface="Cambria Math" panose="02040503050406030204" pitchFamily="18" charset="0"/>
                      </a:rPr>
                      <m:t>[</m:t>
                    </m:r>
                    <m:r>
                      <a:rPr lang="en-US" sz="2000" i="1">
                        <a:solidFill>
                          <a:srgbClr val="ED7D31"/>
                        </a:solidFill>
                        <a:latin typeface="Cambria Math" panose="02040503050406030204" pitchFamily="18" charset="0"/>
                      </a:rPr>
                      <m:t>𝑓</m:t>
                    </m:r>
                    <m:d>
                      <m:dPr>
                        <m:ctrlPr>
                          <a:rPr lang="en-US" sz="2000" i="1">
                            <a:solidFill>
                              <a:srgbClr val="ED7D31"/>
                            </a:solidFill>
                            <a:latin typeface="Cambria Math" panose="02040503050406030204" pitchFamily="18" charset="0"/>
                          </a:rPr>
                        </m:ctrlPr>
                      </m:dPr>
                      <m:e>
                        <m:r>
                          <a:rPr lang="en-US" sz="2000" i="1">
                            <a:solidFill>
                              <a:srgbClr val="ED7D31"/>
                            </a:solidFill>
                            <a:latin typeface="Cambria Math" panose="02040503050406030204" pitchFamily="18" charset="0"/>
                            <a:ea typeface="Cambria Math" panose="02040503050406030204" pitchFamily="18" charset="0"/>
                          </a:rPr>
                          <m:t>𝛼</m:t>
                        </m:r>
                      </m:e>
                    </m:d>
                    <m:r>
                      <a:rPr lang="en-US" sz="2000" i="1">
                        <a:solidFill>
                          <a:srgbClr val="ED7D31"/>
                        </a:solidFill>
                        <a:latin typeface="Cambria Math" panose="02040503050406030204" pitchFamily="18" charset="0"/>
                        <a:ea typeface="Cambria Math" panose="02040503050406030204" pitchFamily="18" charset="0"/>
                      </a:rPr>
                      <m:t>=</m:t>
                    </m:r>
                    <m:r>
                      <a:rPr lang="en-US" sz="2000" i="1">
                        <a:solidFill>
                          <a:srgbClr val="ED7D31"/>
                        </a:solidFill>
                        <a:latin typeface="Cambria Math" panose="02040503050406030204" pitchFamily="18" charset="0"/>
                        <a:ea typeface="Cambria Math" panose="02040503050406030204" pitchFamily="18" charset="0"/>
                      </a:rPr>
                      <m:t>𝑓</m:t>
                    </m:r>
                    <m:d>
                      <m:dPr>
                        <m:ctrlPr>
                          <a:rPr lang="en-US" sz="2000" i="1">
                            <a:solidFill>
                              <a:srgbClr val="ED7D31"/>
                            </a:solidFill>
                            <a:latin typeface="Cambria Math" panose="02040503050406030204" pitchFamily="18" charset="0"/>
                            <a:ea typeface="Cambria Math" panose="02040503050406030204" pitchFamily="18" charset="0"/>
                          </a:rPr>
                        </m:ctrlPr>
                      </m:dPr>
                      <m:e>
                        <m:r>
                          <a:rPr lang="en-US" sz="2000" i="1">
                            <a:solidFill>
                              <a:srgbClr val="ED7D31"/>
                            </a:solidFill>
                            <a:latin typeface="Cambria Math" panose="02040503050406030204" pitchFamily="18" charset="0"/>
                            <a:ea typeface="Cambria Math" panose="02040503050406030204" pitchFamily="18" charset="0"/>
                          </a:rPr>
                          <m:t>𝛽</m:t>
                        </m:r>
                      </m:e>
                    </m:d>
                    <m:r>
                      <a:rPr lang="en-US" sz="2000" i="1">
                        <a:solidFill>
                          <a:srgbClr val="ED7D31"/>
                        </a:solidFill>
                        <a:latin typeface="Cambria Math" panose="02040503050406030204" pitchFamily="18" charset="0"/>
                        <a:ea typeface="Cambria Math" panose="02040503050406030204" pitchFamily="18" charset="0"/>
                      </a:rPr>
                      <m:t>]</m:t>
                    </m:r>
                    <m:r>
                      <a:rPr lang="en-US" sz="2000" i="1" smtClean="0">
                        <a:solidFill>
                          <a:srgbClr val="ED7D31"/>
                        </a:solidFill>
                        <a:latin typeface="Cambria Math" panose="02040503050406030204" pitchFamily="18" charset="0"/>
                        <a:ea typeface="Cambria Math" panose="02040503050406030204" pitchFamily="18" charset="0"/>
                      </a:rPr>
                      <m:t>≤</m:t>
                    </m:r>
                    <m:sSub>
                      <m:sSubPr>
                        <m:ctrlPr>
                          <a:rPr lang="en-US" sz="2000" i="1">
                            <a:solidFill>
                              <a:srgbClr val="ED7D31"/>
                            </a:solidFill>
                            <a:latin typeface="Cambria Math" panose="02040503050406030204" pitchFamily="18" charset="0"/>
                            <a:ea typeface="Cambria Math" panose="02040503050406030204" pitchFamily="18" charset="0"/>
                          </a:rPr>
                        </m:ctrlPr>
                      </m:sSubPr>
                      <m:e>
                        <m:r>
                          <a:rPr lang="en-US" sz="2000" i="1">
                            <a:solidFill>
                              <a:srgbClr val="ED7D31"/>
                            </a:solidFill>
                            <a:latin typeface="Cambria Math" panose="02040503050406030204" pitchFamily="18" charset="0"/>
                            <a:ea typeface="Cambria Math" panose="02040503050406030204" pitchFamily="18" charset="0"/>
                          </a:rPr>
                          <m:t>𝑝</m:t>
                        </m:r>
                      </m:e>
                      <m:sub>
                        <m:r>
                          <a:rPr lang="en-US" sz="2000" b="0" i="1" smtClean="0">
                            <a:solidFill>
                              <a:srgbClr val="ED7D31"/>
                            </a:solidFill>
                            <a:latin typeface="Cambria Math" panose="02040503050406030204" pitchFamily="18" charset="0"/>
                            <a:ea typeface="Cambria Math" panose="02040503050406030204" pitchFamily="18" charset="0"/>
                          </a:rPr>
                          <m:t>2</m:t>
                        </m:r>
                      </m:sub>
                    </m:sSub>
                  </m:oMath>
                </a14:m>
                <a:endParaRPr lang="en-US" sz="2000" dirty="0"/>
              </a:p>
            </p:txBody>
          </p:sp>
        </mc:Choice>
        <mc:Fallback xmlns="">
          <p:sp>
            <p:nvSpPr>
              <p:cNvPr id="24" name="TextBox 23">
                <a:extLst>
                  <a:ext uri="{FF2B5EF4-FFF2-40B4-BE49-F238E27FC236}">
                    <a16:creationId xmlns:a16="http://schemas.microsoft.com/office/drawing/2014/main" id="{CAD3DC4A-5A0D-7947-B9CC-5F8714DC90E2}"/>
                  </a:ext>
                </a:extLst>
              </p:cNvPr>
              <p:cNvSpPr txBox="1">
                <a:spLocks noRot="1" noChangeAspect="1" noMove="1" noResize="1" noEditPoints="1" noAdjustHandles="1" noChangeArrowheads="1" noChangeShapeType="1" noTextEdit="1"/>
              </p:cNvSpPr>
              <p:nvPr/>
            </p:nvSpPr>
            <p:spPr>
              <a:xfrm>
                <a:off x="3138616" y="3161268"/>
                <a:ext cx="5599146" cy="766107"/>
              </a:xfrm>
              <a:prstGeom prst="rect">
                <a:avLst/>
              </a:prstGeom>
              <a:blipFill>
                <a:blip r:embed="rId6"/>
                <a:stretch>
                  <a:fillRect l="-905" t="-4918" b="-6557"/>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196FBC18-0616-954F-9B50-F78335EE5467}"/>
              </a:ext>
            </a:extLst>
          </p:cNvPr>
          <p:cNvCxnSpPr>
            <a:stCxn id="19" idx="2"/>
          </p:cNvCxnSpPr>
          <p:nvPr/>
        </p:nvCxnSpPr>
        <p:spPr>
          <a:xfrm>
            <a:off x="1977081" y="3867669"/>
            <a:ext cx="0" cy="1803404"/>
          </a:xfrm>
          <a:prstGeom prst="line">
            <a:avLst/>
          </a:prstGeom>
          <a:ln w="1905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939335-77A4-7849-BF7B-A9782135CD8B}"/>
              </a:ext>
            </a:extLst>
          </p:cNvPr>
          <p:cNvCxnSpPr>
            <a:cxnSpLocks/>
          </p:cNvCxnSpPr>
          <p:nvPr/>
        </p:nvCxnSpPr>
        <p:spPr>
          <a:xfrm flipH="1">
            <a:off x="1173891" y="3880026"/>
            <a:ext cx="803190" cy="0"/>
          </a:xfrm>
          <a:prstGeom prst="line">
            <a:avLst/>
          </a:prstGeom>
          <a:ln w="19050">
            <a:solidFill>
              <a:srgbClr val="0000FF"/>
            </a:solidFill>
            <a:prstDash val="sysDash"/>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B69C854-5A30-9447-8C13-5EE1DFC24984}"/>
              </a:ext>
            </a:extLst>
          </p:cNvPr>
          <p:cNvSpPr/>
          <p:nvPr/>
        </p:nvSpPr>
        <p:spPr>
          <a:xfrm>
            <a:off x="1915283" y="3828530"/>
            <a:ext cx="111211" cy="109728"/>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2525BDB-FE9C-864D-A490-2C5A11B30300}"/>
              </a:ext>
            </a:extLst>
          </p:cNvPr>
          <p:cNvSpPr txBox="1"/>
          <p:nvPr/>
        </p:nvSpPr>
        <p:spPr>
          <a:xfrm>
            <a:off x="1800037" y="5696094"/>
            <a:ext cx="253596" cy="369332"/>
          </a:xfrm>
          <a:prstGeom prst="rect">
            <a:avLst/>
          </a:prstGeom>
          <a:noFill/>
        </p:spPr>
        <p:txBody>
          <a:bodyPr wrap="none" rtlCol="0">
            <a:spAutoFit/>
          </a:bodyPr>
          <a:lstStyle/>
          <a:p>
            <a:r>
              <a:rPr lang="en-US" dirty="0">
                <a:solidFill>
                  <a:srgbClr val="0000FF"/>
                </a:solidFill>
              </a:rPr>
              <a:t>r</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06539DE-1B68-6848-BF07-828CBA518F1F}"/>
                  </a:ext>
                </a:extLst>
              </p:cNvPr>
              <p:cNvSpPr txBox="1"/>
              <p:nvPr/>
            </p:nvSpPr>
            <p:spPr>
              <a:xfrm>
                <a:off x="713422" y="3646628"/>
                <a:ext cx="4717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𝑝</m:t>
                          </m:r>
                        </m:e>
                        <m:sub>
                          <m:r>
                            <a:rPr lang="en-US" b="0" i="1" smtClean="0">
                              <a:solidFill>
                                <a:srgbClr val="0000FF"/>
                              </a:solidFill>
                              <a:latin typeface="Cambria Math" panose="02040503050406030204" pitchFamily="18" charset="0"/>
                            </a:rPr>
                            <m:t>1</m:t>
                          </m:r>
                        </m:sub>
                      </m:sSub>
                    </m:oMath>
                  </m:oMathPara>
                </a14:m>
                <a:endParaRPr lang="en-US" dirty="0">
                  <a:solidFill>
                    <a:srgbClr val="0000FF"/>
                  </a:solidFill>
                </a:endParaRPr>
              </a:p>
            </p:txBody>
          </p:sp>
        </mc:Choice>
        <mc:Fallback xmlns="">
          <p:sp>
            <p:nvSpPr>
              <p:cNvPr id="32" name="TextBox 31">
                <a:extLst>
                  <a:ext uri="{FF2B5EF4-FFF2-40B4-BE49-F238E27FC236}">
                    <a16:creationId xmlns:a16="http://schemas.microsoft.com/office/drawing/2014/main" id="{C06539DE-1B68-6848-BF07-828CBA518F1F}"/>
                  </a:ext>
                </a:extLst>
              </p:cNvPr>
              <p:cNvSpPr txBox="1">
                <a:spLocks noRot="1" noChangeAspect="1" noMove="1" noResize="1" noEditPoints="1" noAdjustHandles="1" noChangeArrowheads="1" noChangeShapeType="1" noTextEdit="1"/>
              </p:cNvSpPr>
              <p:nvPr/>
            </p:nvSpPr>
            <p:spPr>
              <a:xfrm>
                <a:off x="713422" y="3646628"/>
                <a:ext cx="471732" cy="369332"/>
              </a:xfrm>
              <a:prstGeom prst="rect">
                <a:avLst/>
              </a:prstGeom>
              <a:blipFill>
                <a:blip r:embed="rId7"/>
                <a:stretch>
                  <a:fillRect b="-10000"/>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AE777676-F946-5748-A958-370A1B5B29ED}"/>
              </a:ext>
            </a:extLst>
          </p:cNvPr>
          <p:cNvCxnSpPr>
            <a:cxnSpLocks/>
          </p:cNvCxnSpPr>
          <p:nvPr/>
        </p:nvCxnSpPr>
        <p:spPr>
          <a:xfrm>
            <a:off x="2883244" y="4448436"/>
            <a:ext cx="0" cy="1234994"/>
          </a:xfrm>
          <a:prstGeom prst="line">
            <a:avLst/>
          </a:prstGeom>
          <a:ln w="19050">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B7342C2-A827-4C4F-969C-B8C4D899D64F}"/>
              </a:ext>
            </a:extLst>
          </p:cNvPr>
          <p:cNvCxnSpPr>
            <a:cxnSpLocks/>
          </p:cNvCxnSpPr>
          <p:nvPr/>
        </p:nvCxnSpPr>
        <p:spPr>
          <a:xfrm flipH="1">
            <a:off x="1185154" y="4485507"/>
            <a:ext cx="1698090" cy="0"/>
          </a:xfrm>
          <a:prstGeom prst="line">
            <a:avLst/>
          </a:prstGeom>
          <a:ln w="19050">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603EB7D6-13CD-D546-815F-A3D9F7B7394C}"/>
              </a:ext>
            </a:extLst>
          </p:cNvPr>
          <p:cNvSpPr/>
          <p:nvPr/>
        </p:nvSpPr>
        <p:spPr>
          <a:xfrm>
            <a:off x="2821448" y="4425776"/>
            <a:ext cx="111211" cy="109728"/>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1E2163C-A3A4-374C-82A3-6FE05F91C68C}"/>
                  </a:ext>
                </a:extLst>
              </p:cNvPr>
              <p:cNvSpPr txBox="1"/>
              <p:nvPr/>
            </p:nvSpPr>
            <p:spPr>
              <a:xfrm>
                <a:off x="725792" y="4258783"/>
                <a:ext cx="4770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ED7D31"/>
                              </a:solidFill>
                              <a:latin typeface="Cambria Math" panose="02040503050406030204" pitchFamily="18" charset="0"/>
                            </a:rPr>
                          </m:ctrlPr>
                        </m:sSubPr>
                        <m:e>
                          <m:r>
                            <a:rPr lang="en-US" b="0" i="1" smtClean="0">
                              <a:solidFill>
                                <a:srgbClr val="ED7D31"/>
                              </a:solidFill>
                              <a:latin typeface="Cambria Math" panose="02040503050406030204" pitchFamily="18" charset="0"/>
                            </a:rPr>
                            <m:t>𝑝</m:t>
                          </m:r>
                        </m:e>
                        <m:sub>
                          <m:r>
                            <a:rPr lang="en-US" b="0" i="1" smtClean="0">
                              <a:solidFill>
                                <a:srgbClr val="ED7D31"/>
                              </a:solidFill>
                              <a:latin typeface="Cambria Math" panose="02040503050406030204" pitchFamily="18" charset="0"/>
                            </a:rPr>
                            <m:t>2</m:t>
                          </m:r>
                        </m:sub>
                      </m:sSub>
                    </m:oMath>
                  </m:oMathPara>
                </a14:m>
                <a:endParaRPr lang="en-US" dirty="0">
                  <a:solidFill>
                    <a:srgbClr val="ED7D31"/>
                  </a:solidFill>
                </a:endParaRPr>
              </a:p>
            </p:txBody>
          </p:sp>
        </mc:Choice>
        <mc:Fallback xmlns="">
          <p:sp>
            <p:nvSpPr>
              <p:cNvPr id="38" name="TextBox 37">
                <a:extLst>
                  <a:ext uri="{FF2B5EF4-FFF2-40B4-BE49-F238E27FC236}">
                    <a16:creationId xmlns:a16="http://schemas.microsoft.com/office/drawing/2014/main" id="{A1E2163C-A3A4-374C-82A3-6FE05F91C68C}"/>
                  </a:ext>
                </a:extLst>
              </p:cNvPr>
              <p:cNvSpPr txBox="1">
                <a:spLocks noRot="1" noChangeAspect="1" noMove="1" noResize="1" noEditPoints="1" noAdjustHandles="1" noChangeArrowheads="1" noChangeShapeType="1" noTextEdit="1"/>
              </p:cNvSpPr>
              <p:nvPr/>
            </p:nvSpPr>
            <p:spPr>
              <a:xfrm>
                <a:off x="725792" y="4258783"/>
                <a:ext cx="477054" cy="369332"/>
              </a:xfrm>
              <a:prstGeom prst="rect">
                <a:avLst/>
              </a:prstGeom>
              <a:blipFill>
                <a:blip r:embed="rId8"/>
                <a:stretch>
                  <a:fillRect b="-10000"/>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FC650F01-01B5-8D40-9C80-4A704A711D7A}"/>
              </a:ext>
            </a:extLst>
          </p:cNvPr>
          <p:cNvSpPr txBox="1"/>
          <p:nvPr/>
        </p:nvSpPr>
        <p:spPr>
          <a:xfrm>
            <a:off x="2744373" y="5675526"/>
            <a:ext cx="402674" cy="369332"/>
          </a:xfrm>
          <a:prstGeom prst="rect">
            <a:avLst/>
          </a:prstGeom>
          <a:noFill/>
        </p:spPr>
        <p:txBody>
          <a:bodyPr wrap="none" rtlCol="0">
            <a:spAutoFit/>
          </a:bodyPr>
          <a:lstStyle/>
          <a:p>
            <a:r>
              <a:rPr lang="en-US" dirty="0" err="1">
                <a:solidFill>
                  <a:srgbClr val="ED7D31"/>
                </a:solidFill>
              </a:rPr>
              <a:t>cr</a:t>
            </a:r>
            <a:endParaRPr lang="en-US" dirty="0">
              <a:solidFill>
                <a:srgbClr val="ED7D31"/>
              </a:solidFill>
            </a:endParaRPr>
          </a:p>
        </p:txBody>
      </p:sp>
      <p:sp>
        <p:nvSpPr>
          <p:cNvPr id="8" name="Cloud Callout 7">
            <a:extLst>
              <a:ext uri="{FF2B5EF4-FFF2-40B4-BE49-F238E27FC236}">
                <a16:creationId xmlns:a16="http://schemas.microsoft.com/office/drawing/2014/main" id="{ED759669-14CE-0F4B-B26A-18E0935A757F}"/>
              </a:ext>
            </a:extLst>
          </p:cNvPr>
          <p:cNvSpPr/>
          <p:nvPr/>
        </p:nvSpPr>
        <p:spPr>
          <a:xfrm>
            <a:off x="2821448" y="2016837"/>
            <a:ext cx="2145188" cy="696680"/>
          </a:xfrm>
          <a:prstGeom prst="cloudCallout">
            <a:avLst>
              <a:gd name="adj1" fmla="val -70860"/>
              <a:gd name="adj2" fmla="val 32608"/>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collision probability</a:t>
            </a:r>
          </a:p>
        </p:txBody>
      </p:sp>
      <mc:AlternateContent xmlns:mc="http://schemas.openxmlformats.org/markup-compatibility/2006" xmlns:a14="http://schemas.microsoft.com/office/drawing/2010/main">
        <mc:Choice Requires="a14">
          <p:sp>
            <p:nvSpPr>
              <p:cNvPr id="34" name="Cloud Callout 33">
                <a:extLst>
                  <a:ext uri="{FF2B5EF4-FFF2-40B4-BE49-F238E27FC236}">
                    <a16:creationId xmlns:a16="http://schemas.microsoft.com/office/drawing/2014/main" id="{0D625565-4787-AC46-B970-F7D9B378982A}"/>
                  </a:ext>
                </a:extLst>
              </p:cNvPr>
              <p:cNvSpPr/>
              <p:nvPr/>
            </p:nvSpPr>
            <p:spPr>
              <a:xfrm>
                <a:off x="6358220" y="4046552"/>
                <a:ext cx="2379541" cy="1122379"/>
              </a:xfrm>
              <a:prstGeom prst="cloudCallout">
                <a:avLst>
                  <a:gd name="adj1" fmla="val -78708"/>
                  <a:gd name="adj2" fmla="val 21848"/>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distance between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𝛼</m:t>
                    </m:r>
                  </m:oMath>
                </a14:m>
                <a:r>
                  <a:rPr lang="en-US" dirty="0">
                    <a:solidFill>
                      <a:schemeClr val="tx1"/>
                    </a:solidFill>
                  </a:rPr>
                  <a:t> and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𝛽</m:t>
                    </m:r>
                  </m:oMath>
                </a14:m>
                <a:endParaRPr lang="en-US" dirty="0">
                  <a:solidFill>
                    <a:schemeClr val="tx1"/>
                  </a:solidFill>
                </a:endParaRPr>
              </a:p>
            </p:txBody>
          </p:sp>
        </mc:Choice>
        <mc:Fallback xmlns="">
          <p:sp>
            <p:nvSpPr>
              <p:cNvPr id="34" name="Cloud Callout 33">
                <a:extLst>
                  <a:ext uri="{FF2B5EF4-FFF2-40B4-BE49-F238E27FC236}">
                    <a16:creationId xmlns:a16="http://schemas.microsoft.com/office/drawing/2014/main" id="{0D625565-4787-AC46-B970-F7D9B378982A}"/>
                  </a:ext>
                </a:extLst>
              </p:cNvPr>
              <p:cNvSpPr>
                <a:spLocks noRot="1" noChangeAspect="1" noMove="1" noResize="1" noEditPoints="1" noAdjustHandles="1" noChangeArrowheads="1" noChangeShapeType="1" noTextEdit="1"/>
              </p:cNvSpPr>
              <p:nvPr/>
            </p:nvSpPr>
            <p:spPr>
              <a:xfrm>
                <a:off x="6358220" y="4046552"/>
                <a:ext cx="2379541" cy="1122379"/>
              </a:xfrm>
              <a:prstGeom prst="cloudCallout">
                <a:avLst>
                  <a:gd name="adj1" fmla="val -78708"/>
                  <a:gd name="adj2" fmla="val 21848"/>
                </a:avLst>
              </a:prstGeom>
              <a:blipFill>
                <a:blip r:embed="rId9"/>
                <a:stretch>
                  <a:fillRect/>
                </a:stretch>
              </a:blipFill>
              <a:ln>
                <a:solidFill>
                  <a:schemeClr val="tx1"/>
                </a:solidFill>
              </a:ln>
            </p:spPr>
            <p:txBody>
              <a:bodyPr/>
              <a:lstStyle/>
              <a:p>
                <a:r>
                  <a:rPr lang="en-US">
                    <a:noFill/>
                  </a:rPr>
                  <a:t> </a:t>
                </a:r>
              </a:p>
            </p:txBody>
          </p:sp>
        </mc:Fallback>
      </mc:AlternateContent>
      <p:sp>
        <p:nvSpPr>
          <p:cNvPr id="36" name="Line 18">
            <a:extLst>
              <a:ext uri="{FF2B5EF4-FFF2-40B4-BE49-F238E27FC236}">
                <a16:creationId xmlns:a16="http://schemas.microsoft.com/office/drawing/2014/main" id="{28520A6E-F781-774B-9F91-0AA21746D47B}"/>
              </a:ext>
            </a:extLst>
          </p:cNvPr>
          <p:cNvSpPr>
            <a:spLocks noChangeShapeType="1"/>
          </p:cNvSpPr>
          <p:nvPr/>
        </p:nvSpPr>
        <p:spPr bwMode="black">
          <a:xfrm>
            <a:off x="457199" y="1985756"/>
            <a:ext cx="8292165" cy="40606"/>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 name="Date Placeholder 8">
            <a:extLst>
              <a:ext uri="{FF2B5EF4-FFF2-40B4-BE49-F238E27FC236}">
                <a16:creationId xmlns:a16="http://schemas.microsoft.com/office/drawing/2014/main" id="{F23FD7E6-98DC-5E4A-B36C-BCDF2C327B53}"/>
              </a:ext>
            </a:extLst>
          </p:cNvPr>
          <p:cNvSpPr>
            <a:spLocks noGrp="1"/>
          </p:cNvSpPr>
          <p:nvPr>
            <p:ph type="dt" sz="half" idx="10"/>
          </p:nvPr>
        </p:nvSpPr>
        <p:spPr/>
        <p:txBody>
          <a:bodyPr/>
          <a:lstStyle/>
          <a:p>
            <a:fld id="{2131E794-AB8D-4644-B48D-DB0A1D867675}" type="datetime4">
              <a:rPr lang="en-US" altLang="zh-CN" smtClean="0"/>
              <a:t>August 9, 2020</a:t>
            </a:fld>
            <a:endParaRPr lang="zh-CN" altLang="en-US"/>
          </a:p>
        </p:txBody>
      </p:sp>
      <p:sp>
        <p:nvSpPr>
          <p:cNvPr id="10" name="Slide Number Placeholder 9">
            <a:extLst>
              <a:ext uri="{FF2B5EF4-FFF2-40B4-BE49-F238E27FC236}">
                <a16:creationId xmlns:a16="http://schemas.microsoft.com/office/drawing/2014/main" id="{33E8D6E4-48E3-BA4C-B5B0-84923F34EFA0}"/>
              </a:ext>
            </a:extLst>
          </p:cNvPr>
          <p:cNvSpPr>
            <a:spLocks noGrp="1"/>
          </p:cNvSpPr>
          <p:nvPr>
            <p:ph type="sldNum" sz="quarter" idx="12"/>
          </p:nvPr>
        </p:nvSpPr>
        <p:spPr/>
        <p:txBody>
          <a:bodyPr/>
          <a:lstStyle/>
          <a:p>
            <a:fld id="{49BF2F59-D1D2-4BCF-82DA-B1F2608D3135}" type="slidenum">
              <a:rPr lang="zh-CN" altLang="en-US" smtClean="0"/>
              <a:pPr/>
              <a:t>5</a:t>
            </a:fld>
            <a:r>
              <a:rPr lang="en-US" altLang="zh-CN"/>
              <a:t>/16</a:t>
            </a:r>
            <a:endParaRPr lang="zh-CN" altLang="en-US" dirty="0"/>
          </a:p>
        </p:txBody>
      </p:sp>
      <p:sp>
        <p:nvSpPr>
          <p:cNvPr id="40" name="Rectangle 39">
            <a:extLst>
              <a:ext uri="{FF2B5EF4-FFF2-40B4-BE49-F238E27FC236}">
                <a16:creationId xmlns:a16="http://schemas.microsoft.com/office/drawing/2014/main" id="{C696D121-F3DD-3D47-9B09-0A28781EA140}"/>
              </a:ext>
            </a:extLst>
          </p:cNvPr>
          <p:cNvSpPr/>
          <p:nvPr/>
        </p:nvSpPr>
        <p:spPr>
          <a:xfrm>
            <a:off x="0" y="-2676"/>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41" name="Rectangle 40">
            <a:extLst>
              <a:ext uri="{FF2B5EF4-FFF2-40B4-BE49-F238E27FC236}">
                <a16:creationId xmlns:a16="http://schemas.microsoft.com/office/drawing/2014/main" id="{F09CCC35-2A25-0740-AD8B-B635ADEAB459}"/>
              </a:ext>
            </a:extLst>
          </p:cNvPr>
          <p:cNvSpPr/>
          <p:nvPr/>
        </p:nvSpPr>
        <p:spPr>
          <a:xfrm>
            <a:off x="2620093" y="-2676"/>
            <a:ext cx="1720901"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iDEC Framework</a:t>
            </a:r>
            <a:endParaRPr lang="zh-CN" altLang="en-US" sz="1600" dirty="0"/>
          </a:p>
        </p:txBody>
      </p:sp>
      <p:sp>
        <p:nvSpPr>
          <p:cNvPr id="42" name="Rectangle 41">
            <a:extLst>
              <a:ext uri="{FF2B5EF4-FFF2-40B4-BE49-F238E27FC236}">
                <a16:creationId xmlns:a16="http://schemas.microsoft.com/office/drawing/2014/main" id="{84567CD2-E6B7-3140-A044-A895470FBCF7}"/>
              </a:ext>
            </a:extLst>
          </p:cNvPr>
          <p:cNvSpPr/>
          <p:nvPr/>
        </p:nvSpPr>
        <p:spPr>
          <a:xfrm>
            <a:off x="4349344" y="-2676"/>
            <a:ext cx="2163991"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err="1"/>
              <a:t>iDEC</a:t>
            </a:r>
            <a:r>
              <a:rPr lang="en-US" altLang="zh-CN" sz="1600" dirty="0"/>
              <a:t>-based Solutions</a:t>
            </a:r>
            <a:endParaRPr lang="zh-CN" altLang="en-US" sz="1600" dirty="0"/>
          </a:p>
        </p:txBody>
      </p:sp>
      <p:sp>
        <p:nvSpPr>
          <p:cNvPr id="43" name="Rectangle 42">
            <a:extLst>
              <a:ext uri="{FF2B5EF4-FFF2-40B4-BE49-F238E27FC236}">
                <a16:creationId xmlns:a16="http://schemas.microsoft.com/office/drawing/2014/main" id="{B162A9F4-A536-B44E-879E-91A1AADD27CC}"/>
              </a:ext>
            </a:extLst>
          </p:cNvPr>
          <p:cNvSpPr/>
          <p:nvPr/>
        </p:nvSpPr>
        <p:spPr>
          <a:xfrm>
            <a:off x="6526174" y="-2676"/>
            <a:ext cx="11162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spTree>
    <p:extLst>
      <p:ext uri="{BB962C8B-B14F-4D97-AF65-F5344CB8AC3E}">
        <p14:creationId xmlns:p14="http://schemas.microsoft.com/office/powerpoint/2010/main" val="222691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4">
                                            <p:txEl>
                                              <p:pRg st="1" end="1"/>
                                            </p:txEl>
                                          </p:spTgt>
                                        </p:tgtEl>
                                        <p:attrNameLst>
                                          <p:attrName>style.visibility</p:attrName>
                                        </p:attrNameLst>
                                      </p:cBhvr>
                                      <p:to>
                                        <p:strVal val="visible"/>
                                      </p:to>
                                    </p:set>
                                    <p:anim calcmode="lin" valueType="num">
                                      <p:cBhvr additive="base">
                                        <p:cTn id="79"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4">
                                            <p:txEl>
                                              <p:pRg st="1" end="1"/>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7" grpId="0" animBg="1"/>
      <p:bldP spid="3" grpId="0" build="p"/>
      <p:bldP spid="16" grpId="0"/>
      <p:bldP spid="17" grpId="0"/>
      <p:bldP spid="19" grpId="0" animBg="1"/>
      <p:bldP spid="20" grpId="0"/>
      <p:bldP spid="21" grpId="0"/>
      <p:bldP spid="22" grpId="0"/>
      <p:bldP spid="30" grpId="0" animBg="1"/>
      <p:bldP spid="31" grpId="0"/>
      <p:bldP spid="32" grpId="0"/>
      <p:bldP spid="37" grpId="0" animBg="1"/>
      <p:bldP spid="38" grpId="0"/>
      <p:bldP spid="39" grpId="0"/>
      <p:bldP spid="8" grpId="0" animBg="1"/>
      <p:bldP spid="34"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519F-CCD6-5641-88D1-83A2D84799D2}"/>
              </a:ext>
            </a:extLst>
          </p:cNvPr>
          <p:cNvSpPr>
            <a:spLocks noGrp="1"/>
          </p:cNvSpPr>
          <p:nvPr>
            <p:ph type="title"/>
          </p:nvPr>
        </p:nvSpPr>
        <p:spPr/>
        <p:txBody>
          <a:bodyPr/>
          <a:lstStyle/>
          <a:p>
            <a:r>
              <a:rPr lang="en-US" dirty="0"/>
              <a:t>Hard Decision Decoding</a:t>
            </a:r>
          </a:p>
        </p:txBody>
      </p:sp>
      <p:sp>
        <p:nvSpPr>
          <p:cNvPr id="5" name="Footer Placeholder 4">
            <a:extLst>
              <a:ext uri="{FF2B5EF4-FFF2-40B4-BE49-F238E27FC236}">
                <a16:creationId xmlns:a16="http://schemas.microsoft.com/office/drawing/2014/main" id="{B1A3B26F-168F-6E43-93B9-7985A70ABE4E}"/>
              </a:ext>
            </a:extLst>
          </p:cNvPr>
          <p:cNvSpPr>
            <a:spLocks noGrp="1"/>
          </p:cNvSpPr>
          <p:nvPr>
            <p:ph type="ftr" sz="quarter" idx="11"/>
          </p:nvPr>
        </p:nvSpPr>
        <p:spPr/>
        <p:txBody>
          <a:bodyPr/>
          <a:lstStyle/>
          <a:p>
            <a:r>
              <a:rPr lang="sv-SE" altLang="zh-CN"/>
              <a:t>iDEC @ VLDB2020</a:t>
            </a:r>
            <a:endParaRPr lang="zh-CN" altLang="en-US" dirty="0"/>
          </a:p>
        </p:txBody>
      </p:sp>
      <p:graphicFrame>
        <p:nvGraphicFramePr>
          <p:cNvPr id="7" name="Table 6">
            <a:extLst>
              <a:ext uri="{FF2B5EF4-FFF2-40B4-BE49-F238E27FC236}">
                <a16:creationId xmlns:a16="http://schemas.microsoft.com/office/drawing/2014/main" id="{FAD2CDD7-2270-9C44-8657-BE1811DDEA84}"/>
              </a:ext>
            </a:extLst>
          </p:cNvPr>
          <p:cNvGraphicFramePr>
            <a:graphicFrameLocks noGrp="1"/>
          </p:cNvGraphicFramePr>
          <p:nvPr>
            <p:extLst>
              <p:ext uri="{D42A27DB-BD31-4B8C-83A1-F6EECF244321}">
                <p14:modId xmlns:p14="http://schemas.microsoft.com/office/powerpoint/2010/main" val="2805571719"/>
              </p:ext>
            </p:extLst>
          </p:nvPr>
        </p:nvGraphicFramePr>
        <p:xfrm>
          <a:off x="2574840" y="3931594"/>
          <a:ext cx="6096000" cy="37084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112024642"/>
                    </a:ext>
                  </a:extLst>
                </a:gridCol>
                <a:gridCol w="609600">
                  <a:extLst>
                    <a:ext uri="{9D8B030D-6E8A-4147-A177-3AD203B41FA5}">
                      <a16:colId xmlns:a16="http://schemas.microsoft.com/office/drawing/2014/main" val="1713848168"/>
                    </a:ext>
                  </a:extLst>
                </a:gridCol>
                <a:gridCol w="609600">
                  <a:extLst>
                    <a:ext uri="{9D8B030D-6E8A-4147-A177-3AD203B41FA5}">
                      <a16:colId xmlns:a16="http://schemas.microsoft.com/office/drawing/2014/main" val="4205257953"/>
                    </a:ext>
                  </a:extLst>
                </a:gridCol>
                <a:gridCol w="609600">
                  <a:extLst>
                    <a:ext uri="{9D8B030D-6E8A-4147-A177-3AD203B41FA5}">
                      <a16:colId xmlns:a16="http://schemas.microsoft.com/office/drawing/2014/main" val="667372312"/>
                    </a:ext>
                  </a:extLst>
                </a:gridCol>
                <a:gridCol w="609600">
                  <a:extLst>
                    <a:ext uri="{9D8B030D-6E8A-4147-A177-3AD203B41FA5}">
                      <a16:colId xmlns:a16="http://schemas.microsoft.com/office/drawing/2014/main" val="1405072253"/>
                    </a:ext>
                  </a:extLst>
                </a:gridCol>
                <a:gridCol w="609600">
                  <a:extLst>
                    <a:ext uri="{9D8B030D-6E8A-4147-A177-3AD203B41FA5}">
                      <a16:colId xmlns:a16="http://schemas.microsoft.com/office/drawing/2014/main" val="3572787205"/>
                    </a:ext>
                  </a:extLst>
                </a:gridCol>
                <a:gridCol w="609600">
                  <a:extLst>
                    <a:ext uri="{9D8B030D-6E8A-4147-A177-3AD203B41FA5}">
                      <a16:colId xmlns:a16="http://schemas.microsoft.com/office/drawing/2014/main" val="1143086077"/>
                    </a:ext>
                  </a:extLst>
                </a:gridCol>
                <a:gridCol w="609600">
                  <a:extLst>
                    <a:ext uri="{9D8B030D-6E8A-4147-A177-3AD203B41FA5}">
                      <a16:colId xmlns:a16="http://schemas.microsoft.com/office/drawing/2014/main" val="1328910772"/>
                    </a:ext>
                  </a:extLst>
                </a:gridCol>
                <a:gridCol w="609600">
                  <a:extLst>
                    <a:ext uri="{9D8B030D-6E8A-4147-A177-3AD203B41FA5}">
                      <a16:colId xmlns:a16="http://schemas.microsoft.com/office/drawing/2014/main" val="2406285044"/>
                    </a:ext>
                  </a:extLst>
                </a:gridCol>
                <a:gridCol w="609600">
                  <a:extLst>
                    <a:ext uri="{9D8B030D-6E8A-4147-A177-3AD203B41FA5}">
                      <a16:colId xmlns:a16="http://schemas.microsoft.com/office/drawing/2014/main" val="2054696902"/>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F0F7"/>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7050133"/>
                  </a:ext>
                </a:extLst>
              </a:tr>
            </a:tbl>
          </a:graphicData>
        </a:graphic>
      </p:graphicFrame>
      <p:graphicFrame>
        <p:nvGraphicFramePr>
          <p:cNvPr id="8" name="Table 7">
            <a:extLst>
              <a:ext uri="{FF2B5EF4-FFF2-40B4-BE49-F238E27FC236}">
                <a16:creationId xmlns:a16="http://schemas.microsoft.com/office/drawing/2014/main" id="{DE52C034-54A6-F84B-A18B-4D3E2ED4B5AB}"/>
              </a:ext>
            </a:extLst>
          </p:cNvPr>
          <p:cNvGraphicFramePr>
            <a:graphicFrameLocks noGrp="1"/>
          </p:cNvGraphicFramePr>
          <p:nvPr>
            <p:extLst>
              <p:ext uri="{D42A27DB-BD31-4B8C-83A1-F6EECF244321}">
                <p14:modId xmlns:p14="http://schemas.microsoft.com/office/powerpoint/2010/main" val="71913622"/>
              </p:ext>
            </p:extLst>
          </p:nvPr>
        </p:nvGraphicFramePr>
        <p:xfrm>
          <a:off x="2574840" y="4468426"/>
          <a:ext cx="6096000" cy="37084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112024642"/>
                    </a:ext>
                  </a:extLst>
                </a:gridCol>
                <a:gridCol w="609600">
                  <a:extLst>
                    <a:ext uri="{9D8B030D-6E8A-4147-A177-3AD203B41FA5}">
                      <a16:colId xmlns:a16="http://schemas.microsoft.com/office/drawing/2014/main" val="1713848168"/>
                    </a:ext>
                  </a:extLst>
                </a:gridCol>
                <a:gridCol w="609600">
                  <a:extLst>
                    <a:ext uri="{9D8B030D-6E8A-4147-A177-3AD203B41FA5}">
                      <a16:colId xmlns:a16="http://schemas.microsoft.com/office/drawing/2014/main" val="4205257953"/>
                    </a:ext>
                  </a:extLst>
                </a:gridCol>
                <a:gridCol w="609600">
                  <a:extLst>
                    <a:ext uri="{9D8B030D-6E8A-4147-A177-3AD203B41FA5}">
                      <a16:colId xmlns:a16="http://schemas.microsoft.com/office/drawing/2014/main" val="667372312"/>
                    </a:ext>
                  </a:extLst>
                </a:gridCol>
                <a:gridCol w="609600">
                  <a:extLst>
                    <a:ext uri="{9D8B030D-6E8A-4147-A177-3AD203B41FA5}">
                      <a16:colId xmlns:a16="http://schemas.microsoft.com/office/drawing/2014/main" val="1405072253"/>
                    </a:ext>
                  </a:extLst>
                </a:gridCol>
                <a:gridCol w="609600">
                  <a:extLst>
                    <a:ext uri="{9D8B030D-6E8A-4147-A177-3AD203B41FA5}">
                      <a16:colId xmlns:a16="http://schemas.microsoft.com/office/drawing/2014/main" val="3572787205"/>
                    </a:ext>
                  </a:extLst>
                </a:gridCol>
                <a:gridCol w="609600">
                  <a:extLst>
                    <a:ext uri="{9D8B030D-6E8A-4147-A177-3AD203B41FA5}">
                      <a16:colId xmlns:a16="http://schemas.microsoft.com/office/drawing/2014/main" val="1143086077"/>
                    </a:ext>
                  </a:extLst>
                </a:gridCol>
                <a:gridCol w="609600">
                  <a:extLst>
                    <a:ext uri="{9D8B030D-6E8A-4147-A177-3AD203B41FA5}">
                      <a16:colId xmlns:a16="http://schemas.microsoft.com/office/drawing/2014/main" val="1328910772"/>
                    </a:ext>
                  </a:extLst>
                </a:gridCol>
                <a:gridCol w="609600">
                  <a:extLst>
                    <a:ext uri="{9D8B030D-6E8A-4147-A177-3AD203B41FA5}">
                      <a16:colId xmlns:a16="http://schemas.microsoft.com/office/drawing/2014/main" val="2406285044"/>
                    </a:ext>
                  </a:extLst>
                </a:gridCol>
                <a:gridCol w="609600">
                  <a:extLst>
                    <a:ext uri="{9D8B030D-6E8A-4147-A177-3AD203B41FA5}">
                      <a16:colId xmlns:a16="http://schemas.microsoft.com/office/drawing/2014/main" val="2054696902"/>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F0F7"/>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7050133"/>
                  </a:ext>
                </a:extLst>
              </a:tr>
            </a:tbl>
          </a:graphicData>
        </a:graphic>
      </p:graphicFrame>
      <p:graphicFrame>
        <p:nvGraphicFramePr>
          <p:cNvPr id="9" name="Table 8">
            <a:extLst>
              <a:ext uri="{FF2B5EF4-FFF2-40B4-BE49-F238E27FC236}">
                <a16:creationId xmlns:a16="http://schemas.microsoft.com/office/drawing/2014/main" id="{3CC331E5-EBD1-C741-9DF7-ACE5162262F2}"/>
              </a:ext>
            </a:extLst>
          </p:cNvPr>
          <p:cNvGraphicFramePr>
            <a:graphicFrameLocks noGrp="1"/>
          </p:cNvGraphicFramePr>
          <p:nvPr>
            <p:extLst>
              <p:ext uri="{D42A27DB-BD31-4B8C-83A1-F6EECF244321}">
                <p14:modId xmlns:p14="http://schemas.microsoft.com/office/powerpoint/2010/main" val="474863305"/>
              </p:ext>
            </p:extLst>
          </p:nvPr>
        </p:nvGraphicFramePr>
        <p:xfrm>
          <a:off x="2574840" y="5672604"/>
          <a:ext cx="6096000" cy="37084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112024642"/>
                    </a:ext>
                  </a:extLst>
                </a:gridCol>
                <a:gridCol w="609600">
                  <a:extLst>
                    <a:ext uri="{9D8B030D-6E8A-4147-A177-3AD203B41FA5}">
                      <a16:colId xmlns:a16="http://schemas.microsoft.com/office/drawing/2014/main" val="1713848168"/>
                    </a:ext>
                  </a:extLst>
                </a:gridCol>
                <a:gridCol w="609600">
                  <a:extLst>
                    <a:ext uri="{9D8B030D-6E8A-4147-A177-3AD203B41FA5}">
                      <a16:colId xmlns:a16="http://schemas.microsoft.com/office/drawing/2014/main" val="4205257953"/>
                    </a:ext>
                  </a:extLst>
                </a:gridCol>
                <a:gridCol w="609600">
                  <a:extLst>
                    <a:ext uri="{9D8B030D-6E8A-4147-A177-3AD203B41FA5}">
                      <a16:colId xmlns:a16="http://schemas.microsoft.com/office/drawing/2014/main" val="667372312"/>
                    </a:ext>
                  </a:extLst>
                </a:gridCol>
                <a:gridCol w="609600">
                  <a:extLst>
                    <a:ext uri="{9D8B030D-6E8A-4147-A177-3AD203B41FA5}">
                      <a16:colId xmlns:a16="http://schemas.microsoft.com/office/drawing/2014/main" val="1405072253"/>
                    </a:ext>
                  </a:extLst>
                </a:gridCol>
                <a:gridCol w="609600">
                  <a:extLst>
                    <a:ext uri="{9D8B030D-6E8A-4147-A177-3AD203B41FA5}">
                      <a16:colId xmlns:a16="http://schemas.microsoft.com/office/drawing/2014/main" val="3572787205"/>
                    </a:ext>
                  </a:extLst>
                </a:gridCol>
                <a:gridCol w="609600">
                  <a:extLst>
                    <a:ext uri="{9D8B030D-6E8A-4147-A177-3AD203B41FA5}">
                      <a16:colId xmlns:a16="http://schemas.microsoft.com/office/drawing/2014/main" val="1143086077"/>
                    </a:ext>
                  </a:extLst>
                </a:gridCol>
                <a:gridCol w="609600">
                  <a:extLst>
                    <a:ext uri="{9D8B030D-6E8A-4147-A177-3AD203B41FA5}">
                      <a16:colId xmlns:a16="http://schemas.microsoft.com/office/drawing/2014/main" val="1328910772"/>
                    </a:ext>
                  </a:extLst>
                </a:gridCol>
                <a:gridCol w="609600">
                  <a:extLst>
                    <a:ext uri="{9D8B030D-6E8A-4147-A177-3AD203B41FA5}">
                      <a16:colId xmlns:a16="http://schemas.microsoft.com/office/drawing/2014/main" val="2406285044"/>
                    </a:ext>
                  </a:extLst>
                </a:gridCol>
                <a:gridCol w="609600">
                  <a:extLst>
                    <a:ext uri="{9D8B030D-6E8A-4147-A177-3AD203B41FA5}">
                      <a16:colId xmlns:a16="http://schemas.microsoft.com/office/drawing/2014/main" val="2054696902"/>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F0F7"/>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7050133"/>
                  </a:ext>
                </a:extLst>
              </a:tr>
            </a:tbl>
          </a:graphicData>
        </a:graphic>
      </p:graphicFrame>
      <p:sp>
        <p:nvSpPr>
          <p:cNvPr id="10" name="Oval 9">
            <a:extLst>
              <a:ext uri="{FF2B5EF4-FFF2-40B4-BE49-F238E27FC236}">
                <a16:creationId xmlns:a16="http://schemas.microsoft.com/office/drawing/2014/main" id="{E299D35F-7551-9545-A4E1-A758B6047DD8}"/>
              </a:ext>
            </a:extLst>
          </p:cNvPr>
          <p:cNvSpPr/>
          <p:nvPr/>
        </p:nvSpPr>
        <p:spPr>
          <a:xfrm>
            <a:off x="5097649" y="4098766"/>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9A8F7E2-998C-974D-A771-D15DA97370EF}"/>
              </a:ext>
            </a:extLst>
          </p:cNvPr>
          <p:cNvSpPr/>
          <p:nvPr/>
        </p:nvSpPr>
        <p:spPr>
          <a:xfrm>
            <a:off x="5370013" y="3982201"/>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D6FD881-12ED-A540-BA08-2C3C079606D1}"/>
              </a:ext>
            </a:extLst>
          </p:cNvPr>
          <p:cNvSpPr/>
          <p:nvPr/>
        </p:nvSpPr>
        <p:spPr>
          <a:xfrm>
            <a:off x="4492683" y="4024338"/>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57B7573-542C-DD4C-839E-571BD8831D51}"/>
              </a:ext>
            </a:extLst>
          </p:cNvPr>
          <p:cNvSpPr/>
          <p:nvPr/>
        </p:nvSpPr>
        <p:spPr>
          <a:xfrm>
            <a:off x="6410526" y="4006090"/>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072D226-0EA1-4443-981F-6288B53C11DE}"/>
              </a:ext>
            </a:extLst>
          </p:cNvPr>
          <p:cNvSpPr/>
          <p:nvPr/>
        </p:nvSpPr>
        <p:spPr>
          <a:xfrm>
            <a:off x="7027606" y="3931594"/>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DCEE941-344B-3440-B41A-48615A203E9B}"/>
              </a:ext>
            </a:extLst>
          </p:cNvPr>
          <p:cNvSpPr/>
          <p:nvPr/>
        </p:nvSpPr>
        <p:spPr>
          <a:xfrm>
            <a:off x="7190089" y="4117082"/>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7702F07-0657-7E42-BD2A-47FDA858B3A5}"/>
              </a:ext>
            </a:extLst>
          </p:cNvPr>
          <p:cNvSpPr/>
          <p:nvPr/>
        </p:nvSpPr>
        <p:spPr>
          <a:xfrm>
            <a:off x="8165186" y="3938528"/>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3D5C0CA-D77B-DF49-81A4-0E325345CBF4}"/>
              </a:ext>
            </a:extLst>
          </p:cNvPr>
          <p:cNvSpPr/>
          <p:nvPr/>
        </p:nvSpPr>
        <p:spPr>
          <a:xfrm>
            <a:off x="8388121" y="4074877"/>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BF94763-9A81-914C-93A1-3FA9DF8F649C}"/>
              </a:ext>
            </a:extLst>
          </p:cNvPr>
          <p:cNvSpPr/>
          <p:nvPr/>
        </p:nvSpPr>
        <p:spPr>
          <a:xfrm>
            <a:off x="4118132" y="4076744"/>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2BFB4F9-780E-FC43-9285-3D22ACA9ED49}"/>
              </a:ext>
            </a:extLst>
          </p:cNvPr>
          <p:cNvSpPr/>
          <p:nvPr/>
        </p:nvSpPr>
        <p:spPr>
          <a:xfrm>
            <a:off x="3895197" y="3945394"/>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BCF6D9E-8B31-214A-B96E-D6212B58091F}"/>
              </a:ext>
            </a:extLst>
          </p:cNvPr>
          <p:cNvSpPr/>
          <p:nvPr/>
        </p:nvSpPr>
        <p:spPr>
          <a:xfrm>
            <a:off x="2578173" y="4644442"/>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97E9E02-2A7D-5F4C-B2C3-179038CA1B91}"/>
              </a:ext>
            </a:extLst>
          </p:cNvPr>
          <p:cNvSpPr/>
          <p:nvPr/>
        </p:nvSpPr>
        <p:spPr>
          <a:xfrm>
            <a:off x="2763524" y="4478450"/>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BB4AD43-B3B8-A548-A67B-AAB3B395A97E}"/>
              </a:ext>
            </a:extLst>
          </p:cNvPr>
          <p:cNvSpPr/>
          <p:nvPr/>
        </p:nvSpPr>
        <p:spPr>
          <a:xfrm>
            <a:off x="2956433" y="4634543"/>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3C96837-56C5-8046-A3A7-B45FF43E2ED7}"/>
              </a:ext>
            </a:extLst>
          </p:cNvPr>
          <p:cNvSpPr/>
          <p:nvPr/>
        </p:nvSpPr>
        <p:spPr>
          <a:xfrm>
            <a:off x="3802521" y="4644442"/>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3A9072D-6DEE-6E46-8F7C-999776696AC4}"/>
              </a:ext>
            </a:extLst>
          </p:cNvPr>
          <p:cNvSpPr/>
          <p:nvPr/>
        </p:nvSpPr>
        <p:spPr>
          <a:xfrm>
            <a:off x="4193273" y="4478450"/>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1F5091A-1C86-264F-9297-B2E7A5987937}"/>
              </a:ext>
            </a:extLst>
          </p:cNvPr>
          <p:cNvSpPr/>
          <p:nvPr/>
        </p:nvSpPr>
        <p:spPr>
          <a:xfrm>
            <a:off x="6269968" y="4630232"/>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025E1E7-77AD-6048-BE56-72A62785C48A}"/>
              </a:ext>
            </a:extLst>
          </p:cNvPr>
          <p:cNvSpPr/>
          <p:nvPr/>
        </p:nvSpPr>
        <p:spPr>
          <a:xfrm>
            <a:off x="6568044" y="4478450"/>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8E2D2B2-4A30-8E46-A250-549D16B5AFAA}"/>
              </a:ext>
            </a:extLst>
          </p:cNvPr>
          <p:cNvSpPr/>
          <p:nvPr/>
        </p:nvSpPr>
        <p:spPr>
          <a:xfrm>
            <a:off x="6934930" y="4602842"/>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2A073B0-5ABC-0046-A39A-390DC2388E94}"/>
              </a:ext>
            </a:extLst>
          </p:cNvPr>
          <p:cNvSpPr/>
          <p:nvPr/>
        </p:nvSpPr>
        <p:spPr>
          <a:xfrm>
            <a:off x="5138295" y="4499538"/>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B3544E0-3370-5849-91BF-A7166D75EFD5}"/>
              </a:ext>
            </a:extLst>
          </p:cNvPr>
          <p:cNvSpPr/>
          <p:nvPr/>
        </p:nvSpPr>
        <p:spPr>
          <a:xfrm>
            <a:off x="8449176" y="4621294"/>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811C8D1-6799-CF42-BAA0-DA8EFD626572}"/>
              </a:ext>
            </a:extLst>
          </p:cNvPr>
          <p:cNvSpPr/>
          <p:nvPr/>
        </p:nvSpPr>
        <p:spPr>
          <a:xfrm>
            <a:off x="3250586" y="5672672"/>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D7D689A-DB52-EE47-83B7-BB26B4348AAD}"/>
              </a:ext>
            </a:extLst>
          </p:cNvPr>
          <p:cNvSpPr/>
          <p:nvPr/>
        </p:nvSpPr>
        <p:spPr>
          <a:xfrm>
            <a:off x="3802521" y="5677259"/>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5BC74A3-C3AA-044C-883E-4AECA45D141B}"/>
              </a:ext>
            </a:extLst>
          </p:cNvPr>
          <p:cNvSpPr/>
          <p:nvPr/>
        </p:nvSpPr>
        <p:spPr>
          <a:xfrm>
            <a:off x="4169105" y="5858092"/>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23B68E5-E288-FF4F-A197-C2114713E405}"/>
              </a:ext>
            </a:extLst>
          </p:cNvPr>
          <p:cNvSpPr/>
          <p:nvPr/>
        </p:nvSpPr>
        <p:spPr>
          <a:xfrm>
            <a:off x="4720254" y="5677259"/>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DD846C5-F64E-C042-9504-608FC4E997E5}"/>
              </a:ext>
            </a:extLst>
          </p:cNvPr>
          <p:cNvSpPr/>
          <p:nvPr/>
        </p:nvSpPr>
        <p:spPr>
          <a:xfrm>
            <a:off x="4478267" y="5849650"/>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7A57893-920F-3A4E-B705-8B67EAD90474}"/>
              </a:ext>
            </a:extLst>
          </p:cNvPr>
          <p:cNvSpPr/>
          <p:nvPr/>
        </p:nvSpPr>
        <p:spPr>
          <a:xfrm>
            <a:off x="6346740" y="5769935"/>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F93E2698-0E87-4A4E-A0E6-0D7D286B087F}"/>
              </a:ext>
            </a:extLst>
          </p:cNvPr>
          <p:cNvSpPr/>
          <p:nvPr/>
        </p:nvSpPr>
        <p:spPr>
          <a:xfrm>
            <a:off x="7190088" y="5738575"/>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66D6A97-A88E-C84E-BF4A-A24D3876F259}"/>
              </a:ext>
            </a:extLst>
          </p:cNvPr>
          <p:cNvSpPr/>
          <p:nvPr/>
        </p:nvSpPr>
        <p:spPr>
          <a:xfrm>
            <a:off x="7655741" y="5738575"/>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8B29B70-AC39-A743-886F-72416C0043A9}"/>
              </a:ext>
            </a:extLst>
          </p:cNvPr>
          <p:cNvSpPr/>
          <p:nvPr/>
        </p:nvSpPr>
        <p:spPr>
          <a:xfrm>
            <a:off x="8263825" y="5741118"/>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D048B73-6496-1B40-8474-A0F995A2C388}"/>
              </a:ext>
            </a:extLst>
          </p:cNvPr>
          <p:cNvSpPr/>
          <p:nvPr/>
        </p:nvSpPr>
        <p:spPr>
          <a:xfrm>
            <a:off x="6909786" y="5707821"/>
            <a:ext cx="185351" cy="1853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46A423FD-4F97-AC4B-866F-BA4A76DF50DA}"/>
              </a:ext>
            </a:extLst>
          </p:cNvPr>
          <p:cNvGrpSpPr/>
          <p:nvPr/>
        </p:nvGrpSpPr>
        <p:grpSpPr>
          <a:xfrm>
            <a:off x="5622835" y="5022946"/>
            <a:ext cx="91440" cy="433311"/>
            <a:chOff x="5622835" y="5022946"/>
            <a:chExt cx="91440" cy="433311"/>
          </a:xfrm>
        </p:grpSpPr>
        <p:sp>
          <p:nvSpPr>
            <p:cNvPr id="42" name="Oval 41">
              <a:extLst>
                <a:ext uri="{FF2B5EF4-FFF2-40B4-BE49-F238E27FC236}">
                  <a16:creationId xmlns:a16="http://schemas.microsoft.com/office/drawing/2014/main" id="{01CED802-9CBE-E647-AA88-1D1B8AD3280A}"/>
                </a:ext>
              </a:extLst>
            </p:cNvPr>
            <p:cNvSpPr/>
            <p:nvPr/>
          </p:nvSpPr>
          <p:spPr>
            <a:xfrm>
              <a:off x="5622835" y="5022946"/>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2F764C41-9CE3-964A-9CE3-30B28BFAFB2B}"/>
                </a:ext>
              </a:extLst>
            </p:cNvPr>
            <p:cNvSpPr/>
            <p:nvPr/>
          </p:nvSpPr>
          <p:spPr>
            <a:xfrm>
              <a:off x="5622835" y="5193882"/>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23C814C8-7B4E-784F-B24A-E04E544FE052}"/>
                </a:ext>
              </a:extLst>
            </p:cNvPr>
            <p:cNvSpPr/>
            <p:nvPr/>
          </p:nvSpPr>
          <p:spPr>
            <a:xfrm>
              <a:off x="5622835" y="5364817"/>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5" name="Rectangle 42">
                <a:extLst>
                  <a:ext uri="{FF2B5EF4-FFF2-40B4-BE49-F238E27FC236}">
                    <a16:creationId xmlns:a16="http://schemas.microsoft.com/office/drawing/2014/main" id="{12A50FA8-8E6E-0F44-BF29-AC7077E896B6}"/>
                  </a:ext>
                </a:extLst>
              </p:cNvPr>
              <p:cNvSpPr>
                <a:spLocks noChangeArrowheads="1"/>
              </p:cNvSpPr>
              <p:nvPr/>
            </p:nvSpPr>
            <p:spPr bwMode="gray">
              <a:xfrm>
                <a:off x="431659" y="1828800"/>
                <a:ext cx="8465206" cy="741678"/>
              </a:xfrm>
              <a:prstGeom prst="rect">
                <a:avLst/>
              </a:prstGeom>
              <a:noFill/>
              <a:ln>
                <a:noFill/>
              </a:ln>
              <a:effectLst/>
              <a:extLst>
                <a:ext uri="{909E8E84-426E-40DD-AFC4-6F175D3DCCD1}">
                  <a14:hiddenFill>
                    <a:gradFill rotWithShape="1">
                      <a:gsLst>
                        <a:gs pos="0">
                          <a:schemeClr val="accent1"/>
                        </a:gs>
                        <a:gs pos="50000">
                          <a:schemeClr val="bg1"/>
                        </a:gs>
                        <a:gs pos="100000">
                          <a:schemeClr val="accent1"/>
                        </a:gs>
                      </a:gsLst>
                      <a:lin ang="5400000" scaled="1"/>
                    </a:gra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eaLnBrk="0" hangingPunct="0">
                  <a:lnSpc>
                    <a:spcPct val="110000"/>
                  </a:lnSpc>
                </a:pPr>
                <a:r>
                  <a:rPr lang="en-US" altLang="en-US" sz="2000" dirty="0">
                    <a:solidFill>
                      <a:srgbClr val="000000"/>
                    </a:solidFill>
                    <a:cs typeface="Arial" panose="020B0604020202020204" pitchFamily="34" charset="0"/>
                  </a:rPr>
                  <a:t>query object </a:t>
                </a:r>
                <a14:m>
                  <m:oMath xmlns:m="http://schemas.openxmlformats.org/officeDocument/2006/math">
                    <m:r>
                      <a:rPr lang="en-US" altLang="en-US"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𝛼</m:t>
                    </m:r>
                  </m:oMath>
                </a14:m>
                <a:r>
                  <a:rPr lang="en-US" altLang="en-US" sz="2000" dirty="0">
                    <a:solidFill>
                      <a:srgbClr val="000000"/>
                    </a:solidFill>
                    <a:cs typeface="Arial" panose="020B0604020202020204" pitchFamily="34" charset="0"/>
                  </a:rPr>
                  <a:t> is decoded to </a:t>
                </a:r>
                <a:r>
                  <a:rPr lang="en-US" altLang="en-US" sz="2000" dirty="0">
                    <a:solidFill>
                      <a:srgbClr val="FF0000"/>
                    </a:solidFill>
                    <a:cs typeface="Arial" panose="020B0604020202020204" pitchFamily="34" charset="0"/>
                  </a:rPr>
                  <a:t>“the codeword” that is exactly equal to its hash value</a:t>
                </a:r>
              </a:p>
            </p:txBody>
          </p:sp>
        </mc:Choice>
        <mc:Fallback xmlns="">
          <p:sp>
            <p:nvSpPr>
              <p:cNvPr id="45" name="Rectangle 42">
                <a:extLst>
                  <a:ext uri="{FF2B5EF4-FFF2-40B4-BE49-F238E27FC236}">
                    <a16:creationId xmlns:a16="http://schemas.microsoft.com/office/drawing/2014/main" id="{12A50FA8-8E6E-0F44-BF29-AC7077E896B6}"/>
                  </a:ext>
                </a:extLst>
              </p:cNvPr>
              <p:cNvSpPr>
                <a:spLocks noRot="1" noChangeAspect="1" noMove="1" noResize="1" noEditPoints="1" noAdjustHandles="1" noChangeArrowheads="1" noChangeShapeType="1" noTextEdit="1"/>
              </p:cNvSpPr>
              <p:nvPr/>
            </p:nvSpPr>
            <p:spPr bwMode="gray">
              <a:xfrm>
                <a:off x="431659" y="1828800"/>
                <a:ext cx="8465206" cy="741678"/>
              </a:xfrm>
              <a:prstGeom prst="rect">
                <a:avLst/>
              </a:prstGeom>
              <a:blipFill>
                <a:blip r:embed="rId3"/>
                <a:stretch>
                  <a:fillRect l="-749" t="-5172" r="-1048" b="-12069"/>
                </a:stretch>
              </a:blip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47" name="Straight Connector 46">
            <a:extLst>
              <a:ext uri="{FF2B5EF4-FFF2-40B4-BE49-F238E27FC236}">
                <a16:creationId xmlns:a16="http://schemas.microsoft.com/office/drawing/2014/main" id="{7246B5CA-257A-704B-A434-88EFA40B228D}"/>
              </a:ext>
            </a:extLst>
          </p:cNvPr>
          <p:cNvCxnSpPr/>
          <p:nvPr/>
        </p:nvCxnSpPr>
        <p:spPr>
          <a:xfrm>
            <a:off x="431659" y="2552130"/>
            <a:ext cx="847756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E428A84-B213-B647-B334-6BFF2F7DCF17}"/>
              </a:ext>
            </a:extLst>
          </p:cNvPr>
          <p:cNvSpPr txBox="1"/>
          <p:nvPr/>
        </p:nvSpPr>
        <p:spPr>
          <a:xfrm>
            <a:off x="473088" y="3911407"/>
            <a:ext cx="1595309" cy="369332"/>
          </a:xfrm>
          <a:prstGeom prst="rect">
            <a:avLst/>
          </a:prstGeom>
          <a:noFill/>
        </p:spPr>
        <p:txBody>
          <a:bodyPr wrap="none" rtlCol="0">
            <a:spAutoFit/>
          </a:bodyPr>
          <a:lstStyle/>
          <a:p>
            <a:r>
              <a:rPr lang="en-US" dirty="0"/>
              <a:t>Hash Table 1</a:t>
            </a:r>
          </a:p>
        </p:txBody>
      </p:sp>
      <p:sp>
        <p:nvSpPr>
          <p:cNvPr id="49" name="TextBox 48">
            <a:extLst>
              <a:ext uri="{FF2B5EF4-FFF2-40B4-BE49-F238E27FC236}">
                <a16:creationId xmlns:a16="http://schemas.microsoft.com/office/drawing/2014/main" id="{0AED62C3-FB6A-0944-ACD6-CBF10544F6F6}"/>
              </a:ext>
            </a:extLst>
          </p:cNvPr>
          <p:cNvSpPr txBox="1"/>
          <p:nvPr/>
        </p:nvSpPr>
        <p:spPr>
          <a:xfrm>
            <a:off x="473088" y="4469966"/>
            <a:ext cx="1595309" cy="369332"/>
          </a:xfrm>
          <a:prstGeom prst="rect">
            <a:avLst/>
          </a:prstGeom>
          <a:noFill/>
        </p:spPr>
        <p:txBody>
          <a:bodyPr wrap="none" rtlCol="0">
            <a:spAutoFit/>
          </a:bodyPr>
          <a:lstStyle/>
          <a:p>
            <a:r>
              <a:rPr lang="en-US" dirty="0"/>
              <a:t>Hash Table 2</a:t>
            </a:r>
          </a:p>
        </p:txBody>
      </p:sp>
      <p:sp>
        <p:nvSpPr>
          <p:cNvPr id="50" name="TextBox 49">
            <a:extLst>
              <a:ext uri="{FF2B5EF4-FFF2-40B4-BE49-F238E27FC236}">
                <a16:creationId xmlns:a16="http://schemas.microsoft.com/office/drawing/2014/main" id="{F3E0B41E-A1B4-A64A-B0CC-62938C8C137F}"/>
              </a:ext>
            </a:extLst>
          </p:cNvPr>
          <p:cNvSpPr txBox="1"/>
          <p:nvPr/>
        </p:nvSpPr>
        <p:spPr>
          <a:xfrm>
            <a:off x="429005" y="5674112"/>
            <a:ext cx="1574470" cy="369332"/>
          </a:xfrm>
          <a:prstGeom prst="rect">
            <a:avLst/>
          </a:prstGeom>
          <a:noFill/>
        </p:spPr>
        <p:txBody>
          <a:bodyPr wrap="none" rtlCol="0">
            <a:spAutoFit/>
          </a:bodyPr>
          <a:lstStyle/>
          <a:p>
            <a:r>
              <a:rPr lang="en-US" dirty="0"/>
              <a:t>Hash Table L</a:t>
            </a:r>
          </a:p>
        </p:txBody>
      </p:sp>
      <p:grpSp>
        <p:nvGrpSpPr>
          <p:cNvPr id="52" name="Group 51">
            <a:extLst>
              <a:ext uri="{FF2B5EF4-FFF2-40B4-BE49-F238E27FC236}">
                <a16:creationId xmlns:a16="http://schemas.microsoft.com/office/drawing/2014/main" id="{42A76D78-BEE6-7448-949C-0FF541D303DD}"/>
              </a:ext>
            </a:extLst>
          </p:cNvPr>
          <p:cNvGrpSpPr/>
          <p:nvPr/>
        </p:nvGrpSpPr>
        <p:grpSpPr>
          <a:xfrm>
            <a:off x="1225022" y="5052063"/>
            <a:ext cx="91440" cy="433311"/>
            <a:chOff x="5622835" y="5022946"/>
            <a:chExt cx="91440" cy="433311"/>
          </a:xfrm>
        </p:grpSpPr>
        <p:sp>
          <p:nvSpPr>
            <p:cNvPr id="53" name="Oval 52">
              <a:extLst>
                <a:ext uri="{FF2B5EF4-FFF2-40B4-BE49-F238E27FC236}">
                  <a16:creationId xmlns:a16="http://schemas.microsoft.com/office/drawing/2014/main" id="{ED11C593-D423-9346-AD83-5585330E7FEB}"/>
                </a:ext>
              </a:extLst>
            </p:cNvPr>
            <p:cNvSpPr/>
            <p:nvPr/>
          </p:nvSpPr>
          <p:spPr>
            <a:xfrm>
              <a:off x="5622835" y="5022946"/>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1F6582C-2880-844B-ACC7-03E58DB1CA28}"/>
                </a:ext>
              </a:extLst>
            </p:cNvPr>
            <p:cNvSpPr/>
            <p:nvPr/>
          </p:nvSpPr>
          <p:spPr>
            <a:xfrm>
              <a:off x="5622835" y="5193882"/>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CB2FBFD-6B7C-D14E-AD8C-3201DD117E0D}"/>
                </a:ext>
              </a:extLst>
            </p:cNvPr>
            <p:cNvSpPr/>
            <p:nvPr/>
          </p:nvSpPr>
          <p:spPr>
            <a:xfrm>
              <a:off x="5622835" y="5364817"/>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TextBox 63">
            <a:extLst>
              <a:ext uri="{FF2B5EF4-FFF2-40B4-BE49-F238E27FC236}">
                <a16:creationId xmlns:a16="http://schemas.microsoft.com/office/drawing/2014/main" id="{8FD63481-C1FD-5343-AA70-150480274C0A}"/>
              </a:ext>
            </a:extLst>
          </p:cNvPr>
          <p:cNvSpPr txBox="1"/>
          <p:nvPr/>
        </p:nvSpPr>
        <p:spPr>
          <a:xfrm>
            <a:off x="6472733" y="2789787"/>
            <a:ext cx="2546139" cy="646331"/>
          </a:xfrm>
          <a:prstGeom prst="rect">
            <a:avLst/>
          </a:prstGeom>
          <a:noFill/>
          <a:ln w="12700">
            <a:solidFill>
              <a:srgbClr val="0000FF"/>
            </a:solidFill>
            <a:prstDash val="dash"/>
          </a:ln>
        </p:spPr>
        <p:txBody>
          <a:bodyPr wrap="square" rtlCol="0">
            <a:spAutoFit/>
          </a:bodyPr>
          <a:lstStyle/>
          <a:p>
            <a:pPr algn="ctr"/>
            <a:r>
              <a:rPr lang="en-US" dirty="0"/>
              <a:t>buckets to which the query object hashed </a:t>
            </a:r>
          </a:p>
        </p:txBody>
      </p:sp>
      <p:cxnSp>
        <p:nvCxnSpPr>
          <p:cNvPr id="17" name="Straight Connector 16">
            <a:extLst>
              <a:ext uri="{FF2B5EF4-FFF2-40B4-BE49-F238E27FC236}">
                <a16:creationId xmlns:a16="http://schemas.microsoft.com/office/drawing/2014/main" id="{BE966FC0-8912-2C47-A60D-A46CCACE3729}"/>
              </a:ext>
            </a:extLst>
          </p:cNvPr>
          <p:cNvCxnSpPr/>
          <p:nvPr/>
        </p:nvCxnSpPr>
        <p:spPr>
          <a:xfrm flipH="1">
            <a:off x="2849078" y="2877954"/>
            <a:ext cx="3623655" cy="0"/>
          </a:xfrm>
          <a:prstGeom prst="line">
            <a:avLst/>
          </a:prstGeom>
          <a:ln w="12700">
            <a:solidFill>
              <a:srgbClr val="0000FF"/>
            </a:solidFill>
            <a:headEnd type="diamond" w="lg" len="lg"/>
            <a:tailEnd type="non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9910D80-D92F-1F4E-BDF2-6CF50FAEBA4C}"/>
              </a:ext>
            </a:extLst>
          </p:cNvPr>
          <p:cNvCxnSpPr>
            <a:cxnSpLocks/>
          </p:cNvCxnSpPr>
          <p:nvPr/>
        </p:nvCxnSpPr>
        <p:spPr>
          <a:xfrm>
            <a:off x="2849078" y="2877954"/>
            <a:ext cx="0" cy="1590472"/>
          </a:xfrm>
          <a:prstGeom prst="straightConnector1">
            <a:avLst/>
          </a:prstGeom>
          <a:ln w="127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8956AD7-8D29-DE4C-A0E8-00F1C05C523E}"/>
              </a:ext>
            </a:extLst>
          </p:cNvPr>
          <p:cNvCxnSpPr>
            <a:cxnSpLocks/>
          </p:cNvCxnSpPr>
          <p:nvPr/>
        </p:nvCxnSpPr>
        <p:spPr>
          <a:xfrm flipH="1">
            <a:off x="5283000" y="3107357"/>
            <a:ext cx="1192446" cy="0"/>
          </a:xfrm>
          <a:prstGeom prst="line">
            <a:avLst/>
          </a:prstGeom>
          <a:ln w="12700">
            <a:solidFill>
              <a:srgbClr val="0000FF"/>
            </a:solidFill>
            <a:headEnd type="diamond" w="lg" len="lg"/>
            <a:tailEnd type="non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E4C80FC-0DD9-1946-B52D-88DD5E4FE813}"/>
              </a:ext>
            </a:extLst>
          </p:cNvPr>
          <p:cNvCxnSpPr>
            <a:cxnSpLocks/>
          </p:cNvCxnSpPr>
          <p:nvPr/>
        </p:nvCxnSpPr>
        <p:spPr>
          <a:xfrm>
            <a:off x="5283000" y="3107357"/>
            <a:ext cx="0" cy="838037"/>
          </a:xfrm>
          <a:prstGeom prst="straightConnector1">
            <a:avLst/>
          </a:prstGeom>
          <a:ln w="127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925CDA5-7E8D-9948-9325-590BF3AC42B2}"/>
              </a:ext>
            </a:extLst>
          </p:cNvPr>
          <p:cNvCxnSpPr>
            <a:cxnSpLocks/>
          </p:cNvCxnSpPr>
          <p:nvPr/>
        </p:nvCxnSpPr>
        <p:spPr>
          <a:xfrm flipH="1">
            <a:off x="5908309" y="3317509"/>
            <a:ext cx="564424" cy="0"/>
          </a:xfrm>
          <a:prstGeom prst="line">
            <a:avLst/>
          </a:prstGeom>
          <a:ln w="12700">
            <a:solidFill>
              <a:srgbClr val="0000FF"/>
            </a:solidFill>
            <a:headEnd type="diamond" w="lg" len="lg"/>
            <a:tailEnd type="non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855F209-2621-0646-85F9-FC522F9607F1}"/>
              </a:ext>
            </a:extLst>
          </p:cNvPr>
          <p:cNvCxnSpPr>
            <a:cxnSpLocks/>
          </p:cNvCxnSpPr>
          <p:nvPr/>
        </p:nvCxnSpPr>
        <p:spPr>
          <a:xfrm>
            <a:off x="5908309" y="3317509"/>
            <a:ext cx="0" cy="2355095"/>
          </a:xfrm>
          <a:prstGeom prst="straightConnector1">
            <a:avLst/>
          </a:prstGeom>
          <a:ln w="127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Date Placeholder 72">
            <a:extLst>
              <a:ext uri="{FF2B5EF4-FFF2-40B4-BE49-F238E27FC236}">
                <a16:creationId xmlns:a16="http://schemas.microsoft.com/office/drawing/2014/main" id="{0A4459D9-4A9D-6148-B6F2-DF7D3F19B7D9}"/>
              </a:ext>
            </a:extLst>
          </p:cNvPr>
          <p:cNvSpPr>
            <a:spLocks noGrp="1"/>
          </p:cNvSpPr>
          <p:nvPr>
            <p:ph type="dt" sz="half" idx="10"/>
          </p:nvPr>
        </p:nvSpPr>
        <p:spPr/>
        <p:txBody>
          <a:bodyPr/>
          <a:lstStyle/>
          <a:p>
            <a:fld id="{25E0FD8E-3C52-1040-86EE-B5A02133CA0B}" type="datetime4">
              <a:rPr lang="en-US" altLang="zh-CN" smtClean="0"/>
              <a:t>August 9, 2020</a:t>
            </a:fld>
            <a:endParaRPr lang="zh-CN" altLang="en-US"/>
          </a:p>
        </p:txBody>
      </p:sp>
      <p:sp>
        <p:nvSpPr>
          <p:cNvPr id="74" name="Slide Number Placeholder 73">
            <a:extLst>
              <a:ext uri="{FF2B5EF4-FFF2-40B4-BE49-F238E27FC236}">
                <a16:creationId xmlns:a16="http://schemas.microsoft.com/office/drawing/2014/main" id="{96636660-012B-0143-B8BF-183CD2EB61FA}"/>
              </a:ext>
            </a:extLst>
          </p:cNvPr>
          <p:cNvSpPr>
            <a:spLocks noGrp="1"/>
          </p:cNvSpPr>
          <p:nvPr>
            <p:ph type="sldNum" sz="quarter" idx="12"/>
          </p:nvPr>
        </p:nvSpPr>
        <p:spPr/>
        <p:txBody>
          <a:bodyPr/>
          <a:lstStyle/>
          <a:p>
            <a:fld id="{49BF2F59-D1D2-4BCF-82DA-B1F2608D3135}" type="slidenum">
              <a:rPr lang="zh-CN" altLang="en-US" smtClean="0"/>
              <a:pPr/>
              <a:t>6</a:t>
            </a:fld>
            <a:r>
              <a:rPr lang="en-US" altLang="zh-CN"/>
              <a:t>/16</a:t>
            </a:r>
            <a:endParaRPr lang="zh-CN" altLang="en-US" dirty="0"/>
          </a:p>
        </p:txBody>
      </p:sp>
      <p:sp>
        <p:nvSpPr>
          <p:cNvPr id="75" name="Rectangle 74">
            <a:extLst>
              <a:ext uri="{FF2B5EF4-FFF2-40B4-BE49-F238E27FC236}">
                <a16:creationId xmlns:a16="http://schemas.microsoft.com/office/drawing/2014/main" id="{A11C943C-9F8E-BB49-8AA0-948C7DD4664D}"/>
              </a:ext>
            </a:extLst>
          </p:cNvPr>
          <p:cNvSpPr/>
          <p:nvPr/>
        </p:nvSpPr>
        <p:spPr>
          <a:xfrm>
            <a:off x="0" y="-2676"/>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76" name="Rectangle 75">
            <a:extLst>
              <a:ext uri="{FF2B5EF4-FFF2-40B4-BE49-F238E27FC236}">
                <a16:creationId xmlns:a16="http://schemas.microsoft.com/office/drawing/2014/main" id="{C52D6358-1CF4-9648-838D-6679DE46EEC0}"/>
              </a:ext>
            </a:extLst>
          </p:cNvPr>
          <p:cNvSpPr/>
          <p:nvPr/>
        </p:nvSpPr>
        <p:spPr>
          <a:xfrm>
            <a:off x="2620093" y="-2676"/>
            <a:ext cx="1720901"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iDEC Framework</a:t>
            </a:r>
            <a:endParaRPr lang="zh-CN" altLang="en-US" sz="1600" dirty="0"/>
          </a:p>
        </p:txBody>
      </p:sp>
      <p:sp>
        <p:nvSpPr>
          <p:cNvPr id="77" name="Rectangle 76">
            <a:extLst>
              <a:ext uri="{FF2B5EF4-FFF2-40B4-BE49-F238E27FC236}">
                <a16:creationId xmlns:a16="http://schemas.microsoft.com/office/drawing/2014/main" id="{BDDC9F55-EE62-074B-B413-650F7FB86967}"/>
              </a:ext>
            </a:extLst>
          </p:cNvPr>
          <p:cNvSpPr/>
          <p:nvPr/>
        </p:nvSpPr>
        <p:spPr>
          <a:xfrm>
            <a:off x="4349344" y="-2676"/>
            <a:ext cx="2163991"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err="1"/>
              <a:t>iDEC</a:t>
            </a:r>
            <a:r>
              <a:rPr lang="en-US" altLang="zh-CN" sz="1600" dirty="0"/>
              <a:t>-based Solutions</a:t>
            </a:r>
            <a:endParaRPr lang="zh-CN" altLang="en-US" sz="1600" dirty="0"/>
          </a:p>
        </p:txBody>
      </p:sp>
      <p:sp>
        <p:nvSpPr>
          <p:cNvPr id="78" name="Rectangle 77">
            <a:extLst>
              <a:ext uri="{FF2B5EF4-FFF2-40B4-BE49-F238E27FC236}">
                <a16:creationId xmlns:a16="http://schemas.microsoft.com/office/drawing/2014/main" id="{CECFBD6D-F196-2B42-9B37-0680C94756AE}"/>
              </a:ext>
            </a:extLst>
          </p:cNvPr>
          <p:cNvSpPr/>
          <p:nvPr/>
        </p:nvSpPr>
        <p:spPr>
          <a:xfrm>
            <a:off x="6526174" y="-2676"/>
            <a:ext cx="11162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sp>
        <p:nvSpPr>
          <p:cNvPr id="3" name="Rectangle 2">
            <a:extLst>
              <a:ext uri="{FF2B5EF4-FFF2-40B4-BE49-F238E27FC236}">
                <a16:creationId xmlns:a16="http://schemas.microsoft.com/office/drawing/2014/main" id="{85472B36-0E48-3A44-B7A0-067095E756E1}"/>
              </a:ext>
            </a:extLst>
          </p:cNvPr>
          <p:cNvSpPr/>
          <p:nvPr/>
        </p:nvSpPr>
        <p:spPr>
          <a:xfrm>
            <a:off x="5632499" y="5680054"/>
            <a:ext cx="595004" cy="363906"/>
          </a:xfrm>
          <a:prstGeom prst="rect">
            <a:avLst/>
          </a:prstGeom>
          <a:solidFill>
            <a:srgbClr val="FF000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7B82ECF-87A4-7649-BE6B-2B36386A3D38}"/>
              </a:ext>
            </a:extLst>
          </p:cNvPr>
          <p:cNvSpPr/>
          <p:nvPr/>
        </p:nvSpPr>
        <p:spPr>
          <a:xfrm>
            <a:off x="5030868" y="3941790"/>
            <a:ext cx="595004" cy="363906"/>
          </a:xfrm>
          <a:prstGeom prst="rect">
            <a:avLst/>
          </a:prstGeom>
          <a:solidFill>
            <a:srgbClr val="FF000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9CFEFC3-E403-3848-9516-C36AA7478AE5}"/>
              </a:ext>
            </a:extLst>
          </p:cNvPr>
          <p:cNvSpPr/>
          <p:nvPr/>
        </p:nvSpPr>
        <p:spPr>
          <a:xfrm>
            <a:off x="2586473" y="4473243"/>
            <a:ext cx="595004" cy="363906"/>
          </a:xfrm>
          <a:prstGeom prst="rect">
            <a:avLst/>
          </a:prstGeom>
          <a:solidFill>
            <a:srgbClr val="FF000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503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500" fill="hold"/>
                                        <p:tgtEl>
                                          <p:spTgt spid="49"/>
                                        </p:tgtEl>
                                        <p:attrNameLst>
                                          <p:attrName>ppt_x</p:attrName>
                                        </p:attrNameLst>
                                      </p:cBhvr>
                                      <p:tavLst>
                                        <p:tav tm="0">
                                          <p:val>
                                            <p:strVal val="#ppt_x"/>
                                          </p:val>
                                        </p:tav>
                                        <p:tav tm="100000">
                                          <p:val>
                                            <p:strVal val="#ppt_x"/>
                                          </p:val>
                                        </p:tav>
                                      </p:tavLst>
                                    </p:anim>
                                    <p:anim calcmode="lin" valueType="num">
                                      <p:cBhvr additive="base">
                                        <p:cTn id="16" dur="500" fill="hold"/>
                                        <p:tgtEl>
                                          <p:spTgt spid="4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anim calcmode="lin" valueType="num">
                                      <p:cBhvr additive="base">
                                        <p:cTn id="23" dur="500" fill="hold"/>
                                        <p:tgtEl>
                                          <p:spTgt spid="52"/>
                                        </p:tgtEl>
                                        <p:attrNameLst>
                                          <p:attrName>ppt_x</p:attrName>
                                        </p:attrNameLst>
                                      </p:cBhvr>
                                      <p:tavLst>
                                        <p:tav tm="0">
                                          <p:val>
                                            <p:strVal val="#ppt_x"/>
                                          </p:val>
                                        </p:tav>
                                        <p:tav tm="100000">
                                          <p:val>
                                            <p:strVal val="#ppt_x"/>
                                          </p:val>
                                        </p:tav>
                                      </p:tavLst>
                                    </p:anim>
                                    <p:anim calcmode="lin" valueType="num">
                                      <p:cBhvr additive="base">
                                        <p:cTn id="24" dur="500" fill="hold"/>
                                        <p:tgtEl>
                                          <p:spTgt spid="5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ppt_x"/>
                                          </p:val>
                                        </p:tav>
                                        <p:tav tm="100000">
                                          <p:val>
                                            <p:strVal val="#ppt_x"/>
                                          </p:val>
                                        </p:tav>
                                      </p:tavLst>
                                    </p:anim>
                                    <p:anim calcmode="lin" valueType="num">
                                      <p:cBhvr additive="base">
                                        <p:cTn id="28" dur="500" fill="hold"/>
                                        <p:tgtEl>
                                          <p:spTgt spid="5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500" fill="hold"/>
                                        <p:tgtEl>
                                          <p:spTgt spid="51"/>
                                        </p:tgtEl>
                                        <p:attrNameLst>
                                          <p:attrName>ppt_x</p:attrName>
                                        </p:attrNameLst>
                                      </p:cBhvr>
                                      <p:tavLst>
                                        <p:tav tm="0">
                                          <p:val>
                                            <p:strVal val="#ppt_x"/>
                                          </p:val>
                                        </p:tav>
                                        <p:tav tm="100000">
                                          <p:val>
                                            <p:strVal val="#ppt_x"/>
                                          </p:val>
                                        </p:tav>
                                      </p:tavLst>
                                    </p:anim>
                                    <p:anim calcmode="lin" valueType="num">
                                      <p:cBhvr additive="base">
                                        <p:cTn id="3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p:tgtEl>
                                          <p:spTgt spid="21"/>
                                        </p:tgtEl>
                                        <p:attrNameLst>
                                          <p:attrName>ppt_y</p:attrName>
                                        </p:attrNameLst>
                                      </p:cBhvr>
                                      <p:tavLst>
                                        <p:tav tm="0">
                                          <p:val>
                                            <p:strVal val="#ppt_y+#ppt_h*1.125000"/>
                                          </p:val>
                                        </p:tav>
                                        <p:tav tm="100000">
                                          <p:val>
                                            <p:strVal val="#ppt_y"/>
                                          </p:val>
                                        </p:tav>
                                      </p:tavLst>
                                    </p:anim>
                                    <p:animEffect transition="in" filter="wipe(up)">
                                      <p:cBhvr>
                                        <p:cTn id="42" dur="500"/>
                                        <p:tgtEl>
                                          <p:spTgt spid="21"/>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p:tgtEl>
                                          <p:spTgt spid="20"/>
                                        </p:tgtEl>
                                        <p:attrNameLst>
                                          <p:attrName>ppt_y</p:attrName>
                                        </p:attrNameLst>
                                      </p:cBhvr>
                                      <p:tavLst>
                                        <p:tav tm="0">
                                          <p:val>
                                            <p:strVal val="#ppt_y+#ppt_h*1.125000"/>
                                          </p:val>
                                        </p:tav>
                                        <p:tav tm="100000">
                                          <p:val>
                                            <p:strVal val="#ppt_y"/>
                                          </p:val>
                                        </p:tav>
                                      </p:tavLst>
                                    </p:anim>
                                    <p:animEffect transition="in" filter="wipe(up)">
                                      <p:cBhvr>
                                        <p:cTn id="46" dur="500"/>
                                        <p:tgtEl>
                                          <p:spTgt spid="20"/>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p:tgtEl>
                                          <p:spTgt spid="12"/>
                                        </p:tgtEl>
                                        <p:attrNameLst>
                                          <p:attrName>ppt_y</p:attrName>
                                        </p:attrNameLst>
                                      </p:cBhvr>
                                      <p:tavLst>
                                        <p:tav tm="0">
                                          <p:val>
                                            <p:strVal val="#ppt_y+#ppt_h*1.125000"/>
                                          </p:val>
                                        </p:tav>
                                        <p:tav tm="100000">
                                          <p:val>
                                            <p:strVal val="#ppt_y"/>
                                          </p:val>
                                        </p:tav>
                                      </p:tavLst>
                                    </p:anim>
                                    <p:animEffect transition="in" filter="wipe(up)">
                                      <p:cBhvr>
                                        <p:cTn id="50" dur="500"/>
                                        <p:tgtEl>
                                          <p:spTgt spid="12"/>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p:tgtEl>
                                          <p:spTgt spid="10"/>
                                        </p:tgtEl>
                                        <p:attrNameLst>
                                          <p:attrName>ppt_y</p:attrName>
                                        </p:attrNameLst>
                                      </p:cBhvr>
                                      <p:tavLst>
                                        <p:tav tm="0">
                                          <p:val>
                                            <p:strVal val="#ppt_y+#ppt_h*1.125000"/>
                                          </p:val>
                                        </p:tav>
                                        <p:tav tm="100000">
                                          <p:val>
                                            <p:strVal val="#ppt_y"/>
                                          </p:val>
                                        </p:tav>
                                      </p:tavLst>
                                    </p:anim>
                                    <p:animEffect transition="in" filter="wipe(up)">
                                      <p:cBhvr>
                                        <p:cTn id="54" dur="500"/>
                                        <p:tgtEl>
                                          <p:spTgt spid="10"/>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p:tgtEl>
                                          <p:spTgt spid="11"/>
                                        </p:tgtEl>
                                        <p:attrNameLst>
                                          <p:attrName>ppt_y</p:attrName>
                                        </p:attrNameLst>
                                      </p:cBhvr>
                                      <p:tavLst>
                                        <p:tav tm="0">
                                          <p:val>
                                            <p:strVal val="#ppt_y+#ppt_h*1.125000"/>
                                          </p:val>
                                        </p:tav>
                                        <p:tav tm="100000">
                                          <p:val>
                                            <p:strVal val="#ppt_y"/>
                                          </p:val>
                                        </p:tav>
                                      </p:tavLst>
                                    </p:anim>
                                    <p:animEffect transition="in" filter="wipe(up)">
                                      <p:cBhvr>
                                        <p:cTn id="58" dur="500"/>
                                        <p:tgtEl>
                                          <p:spTgt spid="11"/>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p:tgtEl>
                                          <p:spTgt spid="13"/>
                                        </p:tgtEl>
                                        <p:attrNameLst>
                                          <p:attrName>ppt_y</p:attrName>
                                        </p:attrNameLst>
                                      </p:cBhvr>
                                      <p:tavLst>
                                        <p:tav tm="0">
                                          <p:val>
                                            <p:strVal val="#ppt_y+#ppt_h*1.125000"/>
                                          </p:val>
                                        </p:tav>
                                        <p:tav tm="100000">
                                          <p:val>
                                            <p:strVal val="#ppt_y"/>
                                          </p:val>
                                        </p:tav>
                                      </p:tavLst>
                                    </p:anim>
                                    <p:animEffect transition="in" filter="wipe(up)">
                                      <p:cBhvr>
                                        <p:cTn id="62" dur="500"/>
                                        <p:tgtEl>
                                          <p:spTgt spid="13"/>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additive="base">
                                        <p:cTn id="65" dur="500"/>
                                        <p:tgtEl>
                                          <p:spTgt spid="15"/>
                                        </p:tgtEl>
                                        <p:attrNameLst>
                                          <p:attrName>ppt_y</p:attrName>
                                        </p:attrNameLst>
                                      </p:cBhvr>
                                      <p:tavLst>
                                        <p:tav tm="0">
                                          <p:val>
                                            <p:strVal val="#ppt_y+#ppt_h*1.125000"/>
                                          </p:val>
                                        </p:tav>
                                        <p:tav tm="100000">
                                          <p:val>
                                            <p:strVal val="#ppt_y"/>
                                          </p:val>
                                        </p:tav>
                                      </p:tavLst>
                                    </p:anim>
                                    <p:animEffect transition="in" filter="wipe(up)">
                                      <p:cBhvr>
                                        <p:cTn id="66" dur="500"/>
                                        <p:tgtEl>
                                          <p:spTgt spid="15"/>
                                        </p:tgtEl>
                                      </p:cBhvr>
                                    </p:animEffect>
                                  </p:childTnLst>
                                </p:cTn>
                              </p:par>
                              <p:par>
                                <p:cTn id="67" presetID="1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p:tgtEl>
                                          <p:spTgt spid="14"/>
                                        </p:tgtEl>
                                        <p:attrNameLst>
                                          <p:attrName>ppt_y</p:attrName>
                                        </p:attrNameLst>
                                      </p:cBhvr>
                                      <p:tavLst>
                                        <p:tav tm="0">
                                          <p:val>
                                            <p:strVal val="#ppt_y+#ppt_h*1.125000"/>
                                          </p:val>
                                        </p:tav>
                                        <p:tav tm="100000">
                                          <p:val>
                                            <p:strVal val="#ppt_y"/>
                                          </p:val>
                                        </p:tav>
                                      </p:tavLst>
                                    </p:anim>
                                    <p:animEffect transition="in" filter="wipe(up)">
                                      <p:cBhvr>
                                        <p:cTn id="70" dur="500"/>
                                        <p:tgtEl>
                                          <p:spTgt spid="14"/>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additive="base">
                                        <p:cTn id="73" dur="500"/>
                                        <p:tgtEl>
                                          <p:spTgt spid="18"/>
                                        </p:tgtEl>
                                        <p:attrNameLst>
                                          <p:attrName>ppt_y</p:attrName>
                                        </p:attrNameLst>
                                      </p:cBhvr>
                                      <p:tavLst>
                                        <p:tav tm="0">
                                          <p:val>
                                            <p:strVal val="#ppt_y+#ppt_h*1.125000"/>
                                          </p:val>
                                        </p:tav>
                                        <p:tav tm="100000">
                                          <p:val>
                                            <p:strVal val="#ppt_y"/>
                                          </p:val>
                                        </p:tav>
                                      </p:tavLst>
                                    </p:anim>
                                    <p:animEffect transition="in" filter="wipe(up)">
                                      <p:cBhvr>
                                        <p:cTn id="74" dur="500"/>
                                        <p:tgtEl>
                                          <p:spTgt spid="18"/>
                                        </p:tgtEl>
                                      </p:cBhvr>
                                    </p:animEffect>
                                  </p:childTnLst>
                                </p:cTn>
                              </p:par>
                              <p:par>
                                <p:cTn id="75" presetID="12" presetClass="entr" presetSubtype="4"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 calcmode="lin" valueType="num">
                                      <p:cBhvr additive="base">
                                        <p:cTn id="77" dur="500"/>
                                        <p:tgtEl>
                                          <p:spTgt spid="19"/>
                                        </p:tgtEl>
                                        <p:attrNameLst>
                                          <p:attrName>ppt_y</p:attrName>
                                        </p:attrNameLst>
                                      </p:cBhvr>
                                      <p:tavLst>
                                        <p:tav tm="0">
                                          <p:val>
                                            <p:strVal val="#ppt_y+#ppt_h*1.125000"/>
                                          </p:val>
                                        </p:tav>
                                        <p:tav tm="100000">
                                          <p:val>
                                            <p:strVal val="#ppt_y"/>
                                          </p:val>
                                        </p:tav>
                                      </p:tavLst>
                                    </p:anim>
                                    <p:animEffect transition="in" filter="wipe(up)">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4"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 calcmode="lin" valueType="num">
                                      <p:cBhvr additive="base">
                                        <p:cTn id="83" dur="500"/>
                                        <p:tgtEl>
                                          <p:spTgt spid="22"/>
                                        </p:tgtEl>
                                        <p:attrNameLst>
                                          <p:attrName>ppt_y</p:attrName>
                                        </p:attrNameLst>
                                      </p:cBhvr>
                                      <p:tavLst>
                                        <p:tav tm="0">
                                          <p:val>
                                            <p:strVal val="#ppt_y+#ppt_h*1.125000"/>
                                          </p:val>
                                        </p:tav>
                                        <p:tav tm="100000">
                                          <p:val>
                                            <p:strVal val="#ppt_y"/>
                                          </p:val>
                                        </p:tav>
                                      </p:tavLst>
                                    </p:anim>
                                    <p:animEffect transition="in" filter="wipe(up)">
                                      <p:cBhvr>
                                        <p:cTn id="84" dur="500"/>
                                        <p:tgtEl>
                                          <p:spTgt spid="22"/>
                                        </p:tgtEl>
                                      </p:cBhvr>
                                    </p:animEffect>
                                  </p:childTnLst>
                                </p:cTn>
                              </p:par>
                              <p:par>
                                <p:cTn id="85" presetID="12" presetClass="entr" presetSubtype="4"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additive="base">
                                        <p:cTn id="87" dur="500"/>
                                        <p:tgtEl>
                                          <p:spTgt spid="23"/>
                                        </p:tgtEl>
                                        <p:attrNameLst>
                                          <p:attrName>ppt_y</p:attrName>
                                        </p:attrNameLst>
                                      </p:cBhvr>
                                      <p:tavLst>
                                        <p:tav tm="0">
                                          <p:val>
                                            <p:strVal val="#ppt_y+#ppt_h*1.125000"/>
                                          </p:val>
                                        </p:tav>
                                        <p:tav tm="100000">
                                          <p:val>
                                            <p:strVal val="#ppt_y"/>
                                          </p:val>
                                        </p:tav>
                                      </p:tavLst>
                                    </p:anim>
                                    <p:animEffect transition="in" filter="wipe(up)">
                                      <p:cBhvr>
                                        <p:cTn id="88" dur="500"/>
                                        <p:tgtEl>
                                          <p:spTgt spid="23"/>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anim calcmode="lin" valueType="num">
                                      <p:cBhvr additive="base">
                                        <p:cTn id="91" dur="500"/>
                                        <p:tgtEl>
                                          <p:spTgt spid="24"/>
                                        </p:tgtEl>
                                        <p:attrNameLst>
                                          <p:attrName>ppt_y</p:attrName>
                                        </p:attrNameLst>
                                      </p:cBhvr>
                                      <p:tavLst>
                                        <p:tav tm="0">
                                          <p:val>
                                            <p:strVal val="#ppt_y+#ppt_h*1.125000"/>
                                          </p:val>
                                        </p:tav>
                                        <p:tav tm="100000">
                                          <p:val>
                                            <p:strVal val="#ppt_y"/>
                                          </p:val>
                                        </p:tav>
                                      </p:tavLst>
                                    </p:anim>
                                    <p:animEffect transition="in" filter="wipe(up)">
                                      <p:cBhvr>
                                        <p:cTn id="92" dur="500"/>
                                        <p:tgtEl>
                                          <p:spTgt spid="24"/>
                                        </p:tgtEl>
                                      </p:cBhvr>
                                    </p:animEffect>
                                  </p:childTnLst>
                                </p:cTn>
                              </p:par>
                              <p:par>
                                <p:cTn id="93" presetID="12" presetClass="entr" presetSubtype="4" fill="hold" grpId="0" nodeType="with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p:tgtEl>
                                          <p:spTgt spid="25"/>
                                        </p:tgtEl>
                                        <p:attrNameLst>
                                          <p:attrName>ppt_y</p:attrName>
                                        </p:attrNameLst>
                                      </p:cBhvr>
                                      <p:tavLst>
                                        <p:tav tm="0">
                                          <p:val>
                                            <p:strVal val="#ppt_y+#ppt_h*1.125000"/>
                                          </p:val>
                                        </p:tav>
                                        <p:tav tm="100000">
                                          <p:val>
                                            <p:strVal val="#ppt_y"/>
                                          </p:val>
                                        </p:tav>
                                      </p:tavLst>
                                    </p:anim>
                                    <p:animEffect transition="in" filter="wipe(up)">
                                      <p:cBhvr>
                                        <p:cTn id="96" dur="500"/>
                                        <p:tgtEl>
                                          <p:spTgt spid="25"/>
                                        </p:tgtEl>
                                      </p:cBhvr>
                                    </p:animEffect>
                                  </p:childTnLst>
                                </p:cTn>
                              </p:par>
                              <p:par>
                                <p:cTn id="97" presetID="12" presetClass="entr" presetSubtype="4" fill="hold" grpId="0" nodeType="withEffect">
                                  <p:stCondLst>
                                    <p:cond delay="0"/>
                                  </p:stCondLst>
                                  <p:childTnLst>
                                    <p:set>
                                      <p:cBhvr>
                                        <p:cTn id="98" dur="1" fill="hold">
                                          <p:stCondLst>
                                            <p:cond delay="0"/>
                                          </p:stCondLst>
                                        </p:cTn>
                                        <p:tgtEl>
                                          <p:spTgt spid="26"/>
                                        </p:tgtEl>
                                        <p:attrNameLst>
                                          <p:attrName>style.visibility</p:attrName>
                                        </p:attrNameLst>
                                      </p:cBhvr>
                                      <p:to>
                                        <p:strVal val="visible"/>
                                      </p:to>
                                    </p:set>
                                    <p:anim calcmode="lin" valueType="num">
                                      <p:cBhvr additive="base">
                                        <p:cTn id="99" dur="500"/>
                                        <p:tgtEl>
                                          <p:spTgt spid="26"/>
                                        </p:tgtEl>
                                        <p:attrNameLst>
                                          <p:attrName>ppt_y</p:attrName>
                                        </p:attrNameLst>
                                      </p:cBhvr>
                                      <p:tavLst>
                                        <p:tav tm="0">
                                          <p:val>
                                            <p:strVal val="#ppt_y+#ppt_h*1.125000"/>
                                          </p:val>
                                        </p:tav>
                                        <p:tav tm="100000">
                                          <p:val>
                                            <p:strVal val="#ppt_y"/>
                                          </p:val>
                                        </p:tav>
                                      </p:tavLst>
                                    </p:anim>
                                    <p:animEffect transition="in" filter="wipe(up)">
                                      <p:cBhvr>
                                        <p:cTn id="100" dur="500"/>
                                        <p:tgtEl>
                                          <p:spTgt spid="26"/>
                                        </p:tgtEl>
                                      </p:cBhvr>
                                    </p:animEffect>
                                  </p:childTnLst>
                                </p:cTn>
                              </p:par>
                              <p:par>
                                <p:cTn id="101" presetID="12" presetClass="entr" presetSubtype="4"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 calcmode="lin" valueType="num">
                                      <p:cBhvr additive="base">
                                        <p:cTn id="103" dur="500"/>
                                        <p:tgtEl>
                                          <p:spTgt spid="30"/>
                                        </p:tgtEl>
                                        <p:attrNameLst>
                                          <p:attrName>ppt_y</p:attrName>
                                        </p:attrNameLst>
                                      </p:cBhvr>
                                      <p:tavLst>
                                        <p:tav tm="0">
                                          <p:val>
                                            <p:strVal val="#ppt_y+#ppt_h*1.125000"/>
                                          </p:val>
                                        </p:tav>
                                        <p:tav tm="100000">
                                          <p:val>
                                            <p:strVal val="#ppt_y"/>
                                          </p:val>
                                        </p:tav>
                                      </p:tavLst>
                                    </p:anim>
                                    <p:animEffect transition="in" filter="wipe(up)">
                                      <p:cBhvr>
                                        <p:cTn id="104" dur="500"/>
                                        <p:tgtEl>
                                          <p:spTgt spid="30"/>
                                        </p:tgtEl>
                                      </p:cBhvr>
                                    </p:animEffect>
                                  </p:childTnLst>
                                </p:cTn>
                              </p:par>
                              <p:par>
                                <p:cTn id="105" presetID="12" presetClass="entr" presetSubtype="4" fill="hold" grpId="0" nodeType="withEffect">
                                  <p:stCondLst>
                                    <p:cond delay="0"/>
                                  </p:stCondLst>
                                  <p:childTnLst>
                                    <p:set>
                                      <p:cBhvr>
                                        <p:cTn id="106" dur="1" fill="hold">
                                          <p:stCondLst>
                                            <p:cond delay="0"/>
                                          </p:stCondLst>
                                        </p:cTn>
                                        <p:tgtEl>
                                          <p:spTgt spid="27"/>
                                        </p:tgtEl>
                                        <p:attrNameLst>
                                          <p:attrName>style.visibility</p:attrName>
                                        </p:attrNameLst>
                                      </p:cBhvr>
                                      <p:to>
                                        <p:strVal val="visible"/>
                                      </p:to>
                                    </p:set>
                                    <p:anim calcmode="lin" valueType="num">
                                      <p:cBhvr additive="base">
                                        <p:cTn id="107" dur="500"/>
                                        <p:tgtEl>
                                          <p:spTgt spid="27"/>
                                        </p:tgtEl>
                                        <p:attrNameLst>
                                          <p:attrName>ppt_y</p:attrName>
                                        </p:attrNameLst>
                                      </p:cBhvr>
                                      <p:tavLst>
                                        <p:tav tm="0">
                                          <p:val>
                                            <p:strVal val="#ppt_y+#ppt_h*1.125000"/>
                                          </p:val>
                                        </p:tav>
                                        <p:tav tm="100000">
                                          <p:val>
                                            <p:strVal val="#ppt_y"/>
                                          </p:val>
                                        </p:tav>
                                      </p:tavLst>
                                    </p:anim>
                                    <p:animEffect transition="in" filter="wipe(up)">
                                      <p:cBhvr>
                                        <p:cTn id="108" dur="500"/>
                                        <p:tgtEl>
                                          <p:spTgt spid="27"/>
                                        </p:tgtEl>
                                      </p:cBhvr>
                                    </p:animEffect>
                                  </p:childTnLst>
                                </p:cTn>
                              </p:par>
                              <p:par>
                                <p:cTn id="109" presetID="12" presetClass="entr" presetSubtype="4" fill="hold" grpId="0" nodeType="withEffect">
                                  <p:stCondLst>
                                    <p:cond delay="0"/>
                                  </p:stCondLst>
                                  <p:childTnLst>
                                    <p:set>
                                      <p:cBhvr>
                                        <p:cTn id="110" dur="1" fill="hold">
                                          <p:stCondLst>
                                            <p:cond delay="0"/>
                                          </p:stCondLst>
                                        </p:cTn>
                                        <p:tgtEl>
                                          <p:spTgt spid="28"/>
                                        </p:tgtEl>
                                        <p:attrNameLst>
                                          <p:attrName>style.visibility</p:attrName>
                                        </p:attrNameLst>
                                      </p:cBhvr>
                                      <p:to>
                                        <p:strVal val="visible"/>
                                      </p:to>
                                    </p:set>
                                    <p:anim calcmode="lin" valueType="num">
                                      <p:cBhvr additive="base">
                                        <p:cTn id="111" dur="500"/>
                                        <p:tgtEl>
                                          <p:spTgt spid="28"/>
                                        </p:tgtEl>
                                        <p:attrNameLst>
                                          <p:attrName>ppt_y</p:attrName>
                                        </p:attrNameLst>
                                      </p:cBhvr>
                                      <p:tavLst>
                                        <p:tav tm="0">
                                          <p:val>
                                            <p:strVal val="#ppt_y+#ppt_h*1.125000"/>
                                          </p:val>
                                        </p:tav>
                                        <p:tav tm="100000">
                                          <p:val>
                                            <p:strVal val="#ppt_y"/>
                                          </p:val>
                                        </p:tav>
                                      </p:tavLst>
                                    </p:anim>
                                    <p:animEffect transition="in" filter="wipe(up)">
                                      <p:cBhvr>
                                        <p:cTn id="112" dur="500"/>
                                        <p:tgtEl>
                                          <p:spTgt spid="28"/>
                                        </p:tgtEl>
                                      </p:cBhvr>
                                    </p:animEffect>
                                  </p:childTnLst>
                                </p:cTn>
                              </p:par>
                              <p:par>
                                <p:cTn id="113" presetID="12" presetClass="entr" presetSubtype="4" fill="hold" grpId="0" nodeType="withEffect">
                                  <p:stCondLst>
                                    <p:cond delay="0"/>
                                  </p:stCondLst>
                                  <p:childTnLst>
                                    <p:set>
                                      <p:cBhvr>
                                        <p:cTn id="114" dur="1" fill="hold">
                                          <p:stCondLst>
                                            <p:cond delay="0"/>
                                          </p:stCondLst>
                                        </p:cTn>
                                        <p:tgtEl>
                                          <p:spTgt spid="29"/>
                                        </p:tgtEl>
                                        <p:attrNameLst>
                                          <p:attrName>style.visibility</p:attrName>
                                        </p:attrNameLst>
                                      </p:cBhvr>
                                      <p:to>
                                        <p:strVal val="visible"/>
                                      </p:to>
                                    </p:set>
                                    <p:anim calcmode="lin" valueType="num">
                                      <p:cBhvr additive="base">
                                        <p:cTn id="115" dur="500"/>
                                        <p:tgtEl>
                                          <p:spTgt spid="29"/>
                                        </p:tgtEl>
                                        <p:attrNameLst>
                                          <p:attrName>ppt_y</p:attrName>
                                        </p:attrNameLst>
                                      </p:cBhvr>
                                      <p:tavLst>
                                        <p:tav tm="0">
                                          <p:val>
                                            <p:strVal val="#ppt_y+#ppt_h*1.125000"/>
                                          </p:val>
                                        </p:tav>
                                        <p:tav tm="100000">
                                          <p:val>
                                            <p:strVal val="#ppt_y"/>
                                          </p:val>
                                        </p:tav>
                                      </p:tavLst>
                                    </p:anim>
                                    <p:animEffect transition="in" filter="wipe(up)">
                                      <p:cBhvr>
                                        <p:cTn id="116" dur="500"/>
                                        <p:tgtEl>
                                          <p:spTgt spid="29"/>
                                        </p:tgtEl>
                                      </p:cBhvr>
                                    </p:animEffect>
                                  </p:childTnLst>
                                </p:cTn>
                              </p:par>
                              <p:par>
                                <p:cTn id="117" presetID="12" presetClass="entr" presetSubtype="4" fill="hold" grpId="0" nodeType="withEffect">
                                  <p:stCondLst>
                                    <p:cond delay="0"/>
                                  </p:stCondLst>
                                  <p:childTnLst>
                                    <p:set>
                                      <p:cBhvr>
                                        <p:cTn id="118" dur="1" fill="hold">
                                          <p:stCondLst>
                                            <p:cond delay="0"/>
                                          </p:stCondLst>
                                        </p:cTn>
                                        <p:tgtEl>
                                          <p:spTgt spid="31"/>
                                        </p:tgtEl>
                                        <p:attrNameLst>
                                          <p:attrName>style.visibility</p:attrName>
                                        </p:attrNameLst>
                                      </p:cBhvr>
                                      <p:to>
                                        <p:strVal val="visible"/>
                                      </p:to>
                                    </p:set>
                                    <p:anim calcmode="lin" valueType="num">
                                      <p:cBhvr additive="base">
                                        <p:cTn id="119" dur="500"/>
                                        <p:tgtEl>
                                          <p:spTgt spid="31"/>
                                        </p:tgtEl>
                                        <p:attrNameLst>
                                          <p:attrName>ppt_y</p:attrName>
                                        </p:attrNameLst>
                                      </p:cBhvr>
                                      <p:tavLst>
                                        <p:tav tm="0">
                                          <p:val>
                                            <p:strVal val="#ppt_y+#ppt_h*1.125000"/>
                                          </p:val>
                                        </p:tav>
                                        <p:tav tm="100000">
                                          <p:val>
                                            <p:strVal val="#ppt_y"/>
                                          </p:val>
                                        </p:tav>
                                      </p:tavLst>
                                    </p:anim>
                                    <p:animEffect transition="in" filter="wipe(up)">
                                      <p:cBhvr>
                                        <p:cTn id="120" dur="500"/>
                                        <p:tgtEl>
                                          <p:spTgt spid="31"/>
                                        </p:tgtEl>
                                      </p:cBhvr>
                                    </p:animEffect>
                                  </p:childTnLst>
                                </p:cTn>
                              </p:par>
                            </p:childTnLst>
                          </p:cTn>
                        </p:par>
                      </p:childTnLst>
                    </p:cTn>
                  </p:par>
                  <p:par>
                    <p:cTn id="121" fill="hold">
                      <p:stCondLst>
                        <p:cond delay="indefinite"/>
                      </p:stCondLst>
                      <p:childTnLst>
                        <p:par>
                          <p:cTn id="122" fill="hold">
                            <p:stCondLst>
                              <p:cond delay="0"/>
                            </p:stCondLst>
                            <p:childTnLst>
                              <p:par>
                                <p:cTn id="123" presetID="12" presetClass="entr" presetSubtype="4" fill="hold" grpId="0" nodeType="clickEffect">
                                  <p:stCondLst>
                                    <p:cond delay="0"/>
                                  </p:stCondLst>
                                  <p:childTnLst>
                                    <p:set>
                                      <p:cBhvr>
                                        <p:cTn id="124" dur="1" fill="hold">
                                          <p:stCondLst>
                                            <p:cond delay="0"/>
                                          </p:stCondLst>
                                        </p:cTn>
                                        <p:tgtEl>
                                          <p:spTgt spid="32"/>
                                        </p:tgtEl>
                                        <p:attrNameLst>
                                          <p:attrName>style.visibility</p:attrName>
                                        </p:attrNameLst>
                                      </p:cBhvr>
                                      <p:to>
                                        <p:strVal val="visible"/>
                                      </p:to>
                                    </p:set>
                                    <p:anim calcmode="lin" valueType="num">
                                      <p:cBhvr additive="base">
                                        <p:cTn id="125" dur="500"/>
                                        <p:tgtEl>
                                          <p:spTgt spid="32"/>
                                        </p:tgtEl>
                                        <p:attrNameLst>
                                          <p:attrName>ppt_y</p:attrName>
                                        </p:attrNameLst>
                                      </p:cBhvr>
                                      <p:tavLst>
                                        <p:tav tm="0">
                                          <p:val>
                                            <p:strVal val="#ppt_y+#ppt_h*1.125000"/>
                                          </p:val>
                                        </p:tav>
                                        <p:tav tm="100000">
                                          <p:val>
                                            <p:strVal val="#ppt_y"/>
                                          </p:val>
                                        </p:tav>
                                      </p:tavLst>
                                    </p:anim>
                                    <p:animEffect transition="in" filter="wipe(up)">
                                      <p:cBhvr>
                                        <p:cTn id="126" dur="500"/>
                                        <p:tgtEl>
                                          <p:spTgt spid="32"/>
                                        </p:tgtEl>
                                      </p:cBhvr>
                                    </p:animEffect>
                                  </p:childTnLst>
                                </p:cTn>
                              </p:par>
                              <p:par>
                                <p:cTn id="127" presetID="12" presetClass="entr" presetSubtype="4" fill="hold" grpId="0" nodeType="withEffect">
                                  <p:stCondLst>
                                    <p:cond delay="0"/>
                                  </p:stCondLst>
                                  <p:childTnLst>
                                    <p:set>
                                      <p:cBhvr>
                                        <p:cTn id="128" dur="1" fill="hold">
                                          <p:stCondLst>
                                            <p:cond delay="0"/>
                                          </p:stCondLst>
                                        </p:cTn>
                                        <p:tgtEl>
                                          <p:spTgt spid="33"/>
                                        </p:tgtEl>
                                        <p:attrNameLst>
                                          <p:attrName>style.visibility</p:attrName>
                                        </p:attrNameLst>
                                      </p:cBhvr>
                                      <p:to>
                                        <p:strVal val="visible"/>
                                      </p:to>
                                    </p:set>
                                    <p:anim calcmode="lin" valueType="num">
                                      <p:cBhvr additive="base">
                                        <p:cTn id="129" dur="500"/>
                                        <p:tgtEl>
                                          <p:spTgt spid="33"/>
                                        </p:tgtEl>
                                        <p:attrNameLst>
                                          <p:attrName>ppt_y</p:attrName>
                                        </p:attrNameLst>
                                      </p:cBhvr>
                                      <p:tavLst>
                                        <p:tav tm="0">
                                          <p:val>
                                            <p:strVal val="#ppt_y+#ppt_h*1.125000"/>
                                          </p:val>
                                        </p:tav>
                                        <p:tav tm="100000">
                                          <p:val>
                                            <p:strVal val="#ppt_y"/>
                                          </p:val>
                                        </p:tav>
                                      </p:tavLst>
                                    </p:anim>
                                    <p:animEffect transition="in" filter="wipe(up)">
                                      <p:cBhvr>
                                        <p:cTn id="130" dur="500"/>
                                        <p:tgtEl>
                                          <p:spTgt spid="33"/>
                                        </p:tgtEl>
                                      </p:cBhvr>
                                    </p:animEffect>
                                  </p:childTnLst>
                                </p:cTn>
                              </p:par>
                              <p:par>
                                <p:cTn id="131" presetID="12" presetClass="entr" presetSubtype="4"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 calcmode="lin" valueType="num">
                                      <p:cBhvr additive="base">
                                        <p:cTn id="133" dur="500"/>
                                        <p:tgtEl>
                                          <p:spTgt spid="34"/>
                                        </p:tgtEl>
                                        <p:attrNameLst>
                                          <p:attrName>ppt_y</p:attrName>
                                        </p:attrNameLst>
                                      </p:cBhvr>
                                      <p:tavLst>
                                        <p:tav tm="0">
                                          <p:val>
                                            <p:strVal val="#ppt_y+#ppt_h*1.125000"/>
                                          </p:val>
                                        </p:tav>
                                        <p:tav tm="100000">
                                          <p:val>
                                            <p:strVal val="#ppt_y"/>
                                          </p:val>
                                        </p:tav>
                                      </p:tavLst>
                                    </p:anim>
                                    <p:animEffect transition="in" filter="wipe(up)">
                                      <p:cBhvr>
                                        <p:cTn id="134" dur="500"/>
                                        <p:tgtEl>
                                          <p:spTgt spid="34"/>
                                        </p:tgtEl>
                                      </p:cBhvr>
                                    </p:animEffect>
                                  </p:childTnLst>
                                </p:cTn>
                              </p:par>
                              <p:par>
                                <p:cTn id="135" presetID="12" presetClass="entr" presetSubtype="4" fill="hold" grpId="0" nodeType="withEffect">
                                  <p:stCondLst>
                                    <p:cond delay="0"/>
                                  </p:stCondLst>
                                  <p:childTnLst>
                                    <p:set>
                                      <p:cBhvr>
                                        <p:cTn id="136" dur="1" fill="hold">
                                          <p:stCondLst>
                                            <p:cond delay="0"/>
                                          </p:stCondLst>
                                        </p:cTn>
                                        <p:tgtEl>
                                          <p:spTgt spid="36"/>
                                        </p:tgtEl>
                                        <p:attrNameLst>
                                          <p:attrName>style.visibility</p:attrName>
                                        </p:attrNameLst>
                                      </p:cBhvr>
                                      <p:to>
                                        <p:strVal val="visible"/>
                                      </p:to>
                                    </p:set>
                                    <p:anim calcmode="lin" valueType="num">
                                      <p:cBhvr additive="base">
                                        <p:cTn id="137" dur="500"/>
                                        <p:tgtEl>
                                          <p:spTgt spid="36"/>
                                        </p:tgtEl>
                                        <p:attrNameLst>
                                          <p:attrName>ppt_y</p:attrName>
                                        </p:attrNameLst>
                                      </p:cBhvr>
                                      <p:tavLst>
                                        <p:tav tm="0">
                                          <p:val>
                                            <p:strVal val="#ppt_y+#ppt_h*1.125000"/>
                                          </p:val>
                                        </p:tav>
                                        <p:tav tm="100000">
                                          <p:val>
                                            <p:strVal val="#ppt_y"/>
                                          </p:val>
                                        </p:tav>
                                      </p:tavLst>
                                    </p:anim>
                                    <p:animEffect transition="in" filter="wipe(up)">
                                      <p:cBhvr>
                                        <p:cTn id="138" dur="500"/>
                                        <p:tgtEl>
                                          <p:spTgt spid="36"/>
                                        </p:tgtEl>
                                      </p:cBhvr>
                                    </p:animEffect>
                                  </p:childTnLst>
                                </p:cTn>
                              </p:par>
                              <p:par>
                                <p:cTn id="139" presetID="12" presetClass="entr" presetSubtype="4" fill="hold" grpId="0" nodeType="withEffect">
                                  <p:stCondLst>
                                    <p:cond delay="0"/>
                                  </p:stCondLst>
                                  <p:childTnLst>
                                    <p:set>
                                      <p:cBhvr>
                                        <p:cTn id="140" dur="1" fill="hold">
                                          <p:stCondLst>
                                            <p:cond delay="0"/>
                                          </p:stCondLst>
                                        </p:cTn>
                                        <p:tgtEl>
                                          <p:spTgt spid="35"/>
                                        </p:tgtEl>
                                        <p:attrNameLst>
                                          <p:attrName>style.visibility</p:attrName>
                                        </p:attrNameLst>
                                      </p:cBhvr>
                                      <p:to>
                                        <p:strVal val="visible"/>
                                      </p:to>
                                    </p:set>
                                    <p:anim calcmode="lin" valueType="num">
                                      <p:cBhvr additive="base">
                                        <p:cTn id="141" dur="500"/>
                                        <p:tgtEl>
                                          <p:spTgt spid="35"/>
                                        </p:tgtEl>
                                        <p:attrNameLst>
                                          <p:attrName>ppt_y</p:attrName>
                                        </p:attrNameLst>
                                      </p:cBhvr>
                                      <p:tavLst>
                                        <p:tav tm="0">
                                          <p:val>
                                            <p:strVal val="#ppt_y+#ppt_h*1.125000"/>
                                          </p:val>
                                        </p:tav>
                                        <p:tav tm="100000">
                                          <p:val>
                                            <p:strVal val="#ppt_y"/>
                                          </p:val>
                                        </p:tav>
                                      </p:tavLst>
                                    </p:anim>
                                    <p:animEffect transition="in" filter="wipe(up)">
                                      <p:cBhvr>
                                        <p:cTn id="142" dur="500"/>
                                        <p:tgtEl>
                                          <p:spTgt spid="35"/>
                                        </p:tgtEl>
                                      </p:cBhvr>
                                    </p:animEffect>
                                  </p:childTnLst>
                                </p:cTn>
                              </p:par>
                              <p:par>
                                <p:cTn id="143" presetID="12" presetClass="entr" presetSubtype="4" fill="hold" grpId="0" nodeType="withEffect">
                                  <p:stCondLst>
                                    <p:cond delay="0"/>
                                  </p:stCondLst>
                                  <p:childTnLst>
                                    <p:set>
                                      <p:cBhvr>
                                        <p:cTn id="144" dur="1" fill="hold">
                                          <p:stCondLst>
                                            <p:cond delay="0"/>
                                          </p:stCondLst>
                                        </p:cTn>
                                        <p:tgtEl>
                                          <p:spTgt spid="37"/>
                                        </p:tgtEl>
                                        <p:attrNameLst>
                                          <p:attrName>style.visibility</p:attrName>
                                        </p:attrNameLst>
                                      </p:cBhvr>
                                      <p:to>
                                        <p:strVal val="visible"/>
                                      </p:to>
                                    </p:set>
                                    <p:anim calcmode="lin" valueType="num">
                                      <p:cBhvr additive="base">
                                        <p:cTn id="145" dur="500"/>
                                        <p:tgtEl>
                                          <p:spTgt spid="37"/>
                                        </p:tgtEl>
                                        <p:attrNameLst>
                                          <p:attrName>ppt_y</p:attrName>
                                        </p:attrNameLst>
                                      </p:cBhvr>
                                      <p:tavLst>
                                        <p:tav tm="0">
                                          <p:val>
                                            <p:strVal val="#ppt_y+#ppt_h*1.125000"/>
                                          </p:val>
                                        </p:tav>
                                        <p:tav tm="100000">
                                          <p:val>
                                            <p:strVal val="#ppt_y"/>
                                          </p:val>
                                        </p:tav>
                                      </p:tavLst>
                                    </p:anim>
                                    <p:animEffect transition="in" filter="wipe(up)">
                                      <p:cBhvr>
                                        <p:cTn id="146" dur="500"/>
                                        <p:tgtEl>
                                          <p:spTgt spid="37"/>
                                        </p:tgtEl>
                                      </p:cBhvr>
                                    </p:animEffect>
                                  </p:childTnLst>
                                </p:cTn>
                              </p:par>
                              <p:par>
                                <p:cTn id="147" presetID="12" presetClass="entr" presetSubtype="4" fill="hold" grpId="0" nodeType="withEffect">
                                  <p:stCondLst>
                                    <p:cond delay="0"/>
                                  </p:stCondLst>
                                  <p:childTnLst>
                                    <p:set>
                                      <p:cBhvr>
                                        <p:cTn id="148" dur="1" fill="hold">
                                          <p:stCondLst>
                                            <p:cond delay="0"/>
                                          </p:stCondLst>
                                        </p:cTn>
                                        <p:tgtEl>
                                          <p:spTgt spid="41"/>
                                        </p:tgtEl>
                                        <p:attrNameLst>
                                          <p:attrName>style.visibility</p:attrName>
                                        </p:attrNameLst>
                                      </p:cBhvr>
                                      <p:to>
                                        <p:strVal val="visible"/>
                                      </p:to>
                                    </p:set>
                                    <p:anim calcmode="lin" valueType="num">
                                      <p:cBhvr additive="base">
                                        <p:cTn id="149" dur="500"/>
                                        <p:tgtEl>
                                          <p:spTgt spid="41"/>
                                        </p:tgtEl>
                                        <p:attrNameLst>
                                          <p:attrName>ppt_y</p:attrName>
                                        </p:attrNameLst>
                                      </p:cBhvr>
                                      <p:tavLst>
                                        <p:tav tm="0">
                                          <p:val>
                                            <p:strVal val="#ppt_y+#ppt_h*1.125000"/>
                                          </p:val>
                                        </p:tav>
                                        <p:tav tm="100000">
                                          <p:val>
                                            <p:strVal val="#ppt_y"/>
                                          </p:val>
                                        </p:tav>
                                      </p:tavLst>
                                    </p:anim>
                                    <p:animEffect transition="in" filter="wipe(up)">
                                      <p:cBhvr>
                                        <p:cTn id="150" dur="500"/>
                                        <p:tgtEl>
                                          <p:spTgt spid="41"/>
                                        </p:tgtEl>
                                      </p:cBhvr>
                                    </p:animEffect>
                                  </p:childTnLst>
                                </p:cTn>
                              </p:par>
                              <p:par>
                                <p:cTn id="151" presetID="12" presetClass="entr" presetSubtype="4" fill="hold" grpId="0" nodeType="withEffect">
                                  <p:stCondLst>
                                    <p:cond delay="0"/>
                                  </p:stCondLst>
                                  <p:childTnLst>
                                    <p:set>
                                      <p:cBhvr>
                                        <p:cTn id="152" dur="1" fill="hold">
                                          <p:stCondLst>
                                            <p:cond delay="0"/>
                                          </p:stCondLst>
                                        </p:cTn>
                                        <p:tgtEl>
                                          <p:spTgt spid="38"/>
                                        </p:tgtEl>
                                        <p:attrNameLst>
                                          <p:attrName>style.visibility</p:attrName>
                                        </p:attrNameLst>
                                      </p:cBhvr>
                                      <p:to>
                                        <p:strVal val="visible"/>
                                      </p:to>
                                    </p:set>
                                    <p:anim calcmode="lin" valueType="num">
                                      <p:cBhvr additive="base">
                                        <p:cTn id="153" dur="500"/>
                                        <p:tgtEl>
                                          <p:spTgt spid="38"/>
                                        </p:tgtEl>
                                        <p:attrNameLst>
                                          <p:attrName>ppt_y</p:attrName>
                                        </p:attrNameLst>
                                      </p:cBhvr>
                                      <p:tavLst>
                                        <p:tav tm="0">
                                          <p:val>
                                            <p:strVal val="#ppt_y+#ppt_h*1.125000"/>
                                          </p:val>
                                        </p:tav>
                                        <p:tav tm="100000">
                                          <p:val>
                                            <p:strVal val="#ppt_y"/>
                                          </p:val>
                                        </p:tav>
                                      </p:tavLst>
                                    </p:anim>
                                    <p:animEffect transition="in" filter="wipe(up)">
                                      <p:cBhvr>
                                        <p:cTn id="154" dur="500"/>
                                        <p:tgtEl>
                                          <p:spTgt spid="38"/>
                                        </p:tgtEl>
                                      </p:cBhvr>
                                    </p:animEffect>
                                  </p:childTnLst>
                                </p:cTn>
                              </p:par>
                              <p:par>
                                <p:cTn id="155" presetID="12" presetClass="entr" presetSubtype="4" fill="hold" grpId="0" nodeType="withEffect">
                                  <p:stCondLst>
                                    <p:cond delay="0"/>
                                  </p:stCondLst>
                                  <p:childTnLst>
                                    <p:set>
                                      <p:cBhvr>
                                        <p:cTn id="156" dur="1" fill="hold">
                                          <p:stCondLst>
                                            <p:cond delay="0"/>
                                          </p:stCondLst>
                                        </p:cTn>
                                        <p:tgtEl>
                                          <p:spTgt spid="39"/>
                                        </p:tgtEl>
                                        <p:attrNameLst>
                                          <p:attrName>style.visibility</p:attrName>
                                        </p:attrNameLst>
                                      </p:cBhvr>
                                      <p:to>
                                        <p:strVal val="visible"/>
                                      </p:to>
                                    </p:set>
                                    <p:anim calcmode="lin" valueType="num">
                                      <p:cBhvr additive="base">
                                        <p:cTn id="157" dur="500"/>
                                        <p:tgtEl>
                                          <p:spTgt spid="39"/>
                                        </p:tgtEl>
                                        <p:attrNameLst>
                                          <p:attrName>ppt_y</p:attrName>
                                        </p:attrNameLst>
                                      </p:cBhvr>
                                      <p:tavLst>
                                        <p:tav tm="0">
                                          <p:val>
                                            <p:strVal val="#ppt_y+#ppt_h*1.125000"/>
                                          </p:val>
                                        </p:tav>
                                        <p:tav tm="100000">
                                          <p:val>
                                            <p:strVal val="#ppt_y"/>
                                          </p:val>
                                        </p:tav>
                                      </p:tavLst>
                                    </p:anim>
                                    <p:animEffect transition="in" filter="wipe(up)">
                                      <p:cBhvr>
                                        <p:cTn id="158" dur="500"/>
                                        <p:tgtEl>
                                          <p:spTgt spid="39"/>
                                        </p:tgtEl>
                                      </p:cBhvr>
                                    </p:animEffect>
                                  </p:childTnLst>
                                </p:cTn>
                              </p:par>
                              <p:par>
                                <p:cTn id="159" presetID="12" presetClass="entr" presetSubtype="4" fill="hold" grpId="0" nodeType="withEffect">
                                  <p:stCondLst>
                                    <p:cond delay="0"/>
                                  </p:stCondLst>
                                  <p:childTnLst>
                                    <p:set>
                                      <p:cBhvr>
                                        <p:cTn id="160" dur="1" fill="hold">
                                          <p:stCondLst>
                                            <p:cond delay="0"/>
                                          </p:stCondLst>
                                        </p:cTn>
                                        <p:tgtEl>
                                          <p:spTgt spid="40"/>
                                        </p:tgtEl>
                                        <p:attrNameLst>
                                          <p:attrName>style.visibility</p:attrName>
                                        </p:attrNameLst>
                                      </p:cBhvr>
                                      <p:to>
                                        <p:strVal val="visible"/>
                                      </p:to>
                                    </p:set>
                                    <p:anim calcmode="lin" valueType="num">
                                      <p:cBhvr additive="base">
                                        <p:cTn id="161" dur="500"/>
                                        <p:tgtEl>
                                          <p:spTgt spid="40"/>
                                        </p:tgtEl>
                                        <p:attrNameLst>
                                          <p:attrName>ppt_y</p:attrName>
                                        </p:attrNameLst>
                                      </p:cBhvr>
                                      <p:tavLst>
                                        <p:tav tm="0">
                                          <p:val>
                                            <p:strVal val="#ppt_y+#ppt_h*1.125000"/>
                                          </p:val>
                                        </p:tav>
                                        <p:tav tm="100000">
                                          <p:val>
                                            <p:strVal val="#ppt_y"/>
                                          </p:val>
                                        </p:tav>
                                      </p:tavLst>
                                    </p:anim>
                                    <p:animEffect transition="in" filter="wipe(up)">
                                      <p:cBhvr>
                                        <p:cTn id="162" dur="500"/>
                                        <p:tgtEl>
                                          <p:spTgt spid="40"/>
                                        </p:tgtEl>
                                      </p:cBhvr>
                                    </p:animEffec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3"/>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66"/>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68"/>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56"/>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65"/>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69"/>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67"/>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6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64"/>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nodeType="clickEffect">
                                  <p:stCondLst>
                                    <p:cond delay="0"/>
                                  </p:stCondLst>
                                  <p:childTnLst>
                                    <p:set>
                                      <p:cBhvr>
                                        <p:cTn id="188" dur="1" fill="hold">
                                          <p:stCondLst>
                                            <p:cond delay="0"/>
                                          </p:stCondLst>
                                        </p:cTn>
                                        <p:tgtEl>
                                          <p:spTgt spid="47"/>
                                        </p:tgtEl>
                                        <p:attrNameLst>
                                          <p:attrName>style.visibility</p:attrName>
                                        </p:attrNameLst>
                                      </p:cBhvr>
                                      <p:to>
                                        <p:strVal val="visible"/>
                                      </p:to>
                                    </p:set>
                                  </p:childTnLst>
                                </p:cTn>
                              </p:par>
                              <p:par>
                                <p:cTn id="189" presetID="1" presetClass="entr" presetSubtype="0" fill="hold" grpId="1" nodeType="withEffect">
                                  <p:stCondLst>
                                    <p:cond delay="0"/>
                                  </p:stCondLst>
                                  <p:childTnLst>
                                    <p:set>
                                      <p:cBhvr>
                                        <p:cTn id="19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5" grpId="1"/>
      <p:bldP spid="48" grpId="0"/>
      <p:bldP spid="49" grpId="0"/>
      <p:bldP spid="50" grpId="0"/>
      <p:bldP spid="64" grpId="0" animBg="1"/>
      <p:bldP spid="3" grpId="0" animBg="1"/>
      <p:bldP spid="66" grpId="0" animBg="1"/>
      <p:bldP spid="6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AA4CF-FBE2-5546-8BD5-7800E9E428FD}"/>
              </a:ext>
            </a:extLst>
          </p:cNvPr>
          <p:cNvSpPr>
            <a:spLocks noGrp="1"/>
          </p:cNvSpPr>
          <p:nvPr>
            <p:ph type="title"/>
          </p:nvPr>
        </p:nvSpPr>
        <p:spPr/>
        <p:txBody>
          <a:bodyPr/>
          <a:lstStyle/>
          <a:p>
            <a:r>
              <a:rPr lang="en-US" dirty="0"/>
              <a:t>iDEC Framework: Overview</a:t>
            </a:r>
          </a:p>
        </p:txBody>
      </p:sp>
      <p:sp>
        <p:nvSpPr>
          <p:cNvPr id="5" name="Footer Placeholder 4">
            <a:extLst>
              <a:ext uri="{FF2B5EF4-FFF2-40B4-BE49-F238E27FC236}">
                <a16:creationId xmlns:a16="http://schemas.microsoft.com/office/drawing/2014/main" id="{28AB9B02-1007-0A45-87D8-32EA305ADF49}"/>
              </a:ext>
            </a:extLst>
          </p:cNvPr>
          <p:cNvSpPr>
            <a:spLocks noGrp="1"/>
          </p:cNvSpPr>
          <p:nvPr>
            <p:ph type="ftr" sz="quarter" idx="11"/>
          </p:nvPr>
        </p:nvSpPr>
        <p:spPr/>
        <p:txBody>
          <a:bodyPr/>
          <a:lstStyle/>
          <a:p>
            <a:r>
              <a:rPr lang="sv-SE" altLang="zh-CN"/>
              <a:t>iDEC @ VLDB2020</a:t>
            </a:r>
            <a:endParaRPr lang="zh-CN" altLang="en-US" dirty="0"/>
          </a:p>
        </p:txBody>
      </p:sp>
      <p:sp>
        <p:nvSpPr>
          <p:cNvPr id="24" name="AutoShape 4">
            <a:extLst>
              <a:ext uri="{FF2B5EF4-FFF2-40B4-BE49-F238E27FC236}">
                <a16:creationId xmlns:a16="http://schemas.microsoft.com/office/drawing/2014/main" id="{2B6FBB56-3019-F04A-99FF-AAC14420A74A}"/>
              </a:ext>
            </a:extLst>
          </p:cNvPr>
          <p:cNvSpPr>
            <a:spLocks noChangeArrowheads="1"/>
          </p:cNvSpPr>
          <p:nvPr/>
        </p:nvSpPr>
        <p:spPr bwMode="gray">
          <a:xfrm>
            <a:off x="2019987" y="4753804"/>
            <a:ext cx="5853113" cy="1225550"/>
          </a:xfrm>
          <a:prstGeom prst="roundRect">
            <a:avLst>
              <a:gd name="adj" fmla="val 22019"/>
            </a:avLst>
          </a:prstGeom>
          <a:gradFill rotWithShape="1">
            <a:gsLst>
              <a:gs pos="0">
                <a:srgbClr val="FCFCFC">
                  <a:gamma/>
                  <a:tint val="91765"/>
                  <a:invGamma/>
                  <a:alpha val="64999"/>
                </a:srgbClr>
              </a:gs>
              <a:gs pos="50000">
                <a:srgbClr val="FCFCFC">
                  <a:alpha val="30000"/>
                </a:srgbClr>
              </a:gs>
              <a:gs pos="100000">
                <a:srgbClr val="FCFCFC">
                  <a:gamma/>
                  <a:tint val="91765"/>
                  <a:invGamma/>
                  <a:alpha val="64999"/>
                </a:srgbClr>
              </a:gs>
            </a:gsLst>
            <a:lin ang="5400000" scaled="1"/>
          </a:gradFill>
          <a:ln>
            <a:noFill/>
          </a:ln>
          <a:effectLst/>
          <a:extLst>
            <a:ext uri="{91240B29-F687-4F45-9708-019B960494DF}">
              <a14:hiddenLine xmlns:a14="http://schemas.microsoft.com/office/drawing/2010/main" w="9525" algn="ctr">
                <a:solidFill>
                  <a:schemeClr val="bg2"/>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25" name="Rectangle 5">
                <a:extLst>
                  <a:ext uri="{FF2B5EF4-FFF2-40B4-BE49-F238E27FC236}">
                    <a16:creationId xmlns:a16="http://schemas.microsoft.com/office/drawing/2014/main" id="{31B5247A-6867-C249-A4E9-A0FE3794C528}"/>
                  </a:ext>
                </a:extLst>
              </p:cNvPr>
              <p:cNvSpPr>
                <a:spLocks noChangeArrowheads="1"/>
              </p:cNvSpPr>
              <p:nvPr/>
            </p:nvSpPr>
            <p:spPr bwMode="gray">
              <a:xfrm>
                <a:off x="2901048" y="2129322"/>
                <a:ext cx="5992694" cy="707886"/>
              </a:xfrm>
              <a:prstGeom prst="rect">
                <a:avLst/>
              </a:prstGeom>
              <a:noFill/>
              <a:ln>
                <a:noFill/>
              </a:ln>
              <a:effectLst/>
              <a:extLst>
                <a:ext uri="{909E8E84-426E-40DD-AFC4-6F175D3DCCD1}">
                  <a14:hiddenFill>
                    <a:gradFill rotWithShape="1">
                      <a:gsLst>
                        <a:gs pos="0">
                          <a:schemeClr val="accent2"/>
                        </a:gs>
                        <a:gs pos="100000">
                          <a:schemeClr val="accent2">
                            <a:gamma/>
                            <a:tint val="73725"/>
                            <a:invGamma/>
                          </a:schemeClr>
                        </a:gs>
                      </a:gsLst>
                      <a:lin ang="5400000" scaled="1"/>
                    </a:gra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lIns="45720" rIns="45720">
                <a:spAutoFit/>
              </a:bodyPr>
              <a:lstStyle>
                <a:lvl1pPr marL="171450" indent="-17145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342900" lvl="0" indent="-342900" fontAlgn="base">
                  <a:spcBef>
                    <a:spcPct val="0"/>
                  </a:spcBef>
                  <a:spcAft>
                    <a:spcPct val="0"/>
                  </a:spcAft>
                  <a:buFont typeface="Wingdings" pitchFamily="2" charset="2"/>
                  <a:buChar char="§"/>
                </a:pPr>
                <a:r>
                  <a:rPr kumimoji="0" lang="en-US" altLang="en-US" sz="2000" b="0" i="0" u="none" strike="noStrike" kern="0" cap="none" spc="0" normalizeH="0" baseline="0" noProof="0" dirty="0">
                    <a:ln>
                      <a:noFill/>
                    </a:ln>
                    <a:solidFill>
                      <a:srgbClr val="080808"/>
                    </a:solidFill>
                    <a:effectLst/>
                    <a:uLnTx/>
                    <a:uFillTx/>
                    <a:latin typeface="+mn-lt"/>
                  </a:rPr>
                  <a:t>high dimensional </a:t>
                </a:r>
                <a14:m>
                  <m:oMath xmlns:m="http://schemas.openxmlformats.org/officeDocument/2006/math">
                    <m:r>
                      <a:rPr kumimoji="0" lang="en-US" altLang="en-US" sz="2000" b="0" i="1" u="none" strike="noStrike" kern="0" cap="none" spc="0" normalizeH="0" baseline="0" noProof="0" smtClean="0">
                        <a:ln>
                          <a:noFill/>
                        </a:ln>
                        <a:solidFill>
                          <a:srgbClr val="080808"/>
                        </a:solidFill>
                        <a:effectLst/>
                        <a:uLnTx/>
                        <a:uFillTx/>
                        <a:latin typeface="Cambria Math" panose="02040503050406030204" pitchFamily="18" charset="0"/>
                      </a:rPr>
                      <m:t>𝐷</m:t>
                    </m:r>
                  </m:oMath>
                </a14:m>
                <a:r>
                  <a:rPr kumimoji="0" lang="en-US" altLang="en-US" sz="2000" b="0" i="0" u="none" strike="noStrike" kern="0" cap="none" spc="0" normalizeH="0" baseline="0" noProof="0" dirty="0">
                    <a:ln>
                      <a:noFill/>
                    </a:ln>
                    <a:solidFill>
                      <a:srgbClr val="080808"/>
                    </a:solidFill>
                    <a:effectLst/>
                    <a:uLnTx/>
                    <a:uFillTx/>
                    <a:latin typeface="+mn-lt"/>
                  </a:rPr>
                  <a:t> </a:t>
                </a:r>
                <a14:m>
                  <m:oMath xmlns:m="http://schemas.openxmlformats.org/officeDocument/2006/math">
                    <m:r>
                      <a:rPr kumimoji="0" lang="en-US" altLang="en-US" sz="2000" b="0" i="1" u="none" strike="noStrike" kern="0" cap="none" spc="0" normalizeH="0" baseline="0" noProof="0" smtClean="0">
                        <a:ln>
                          <a:noFill/>
                        </a:ln>
                        <a:solidFill>
                          <a:srgbClr val="080808"/>
                        </a:solidFill>
                        <a:effectLst/>
                        <a:uLnTx/>
                        <a:uFillTx/>
                        <a:latin typeface="Cambria Math" panose="02040503050406030204" pitchFamily="18" charset="0"/>
                        <a:ea typeface="Cambria Math" panose="02040503050406030204" pitchFamily="18" charset="0"/>
                      </a:rPr>
                      <m:t>→</m:t>
                    </m:r>
                  </m:oMath>
                </a14:m>
                <a:r>
                  <a:rPr kumimoji="0" lang="en-US" altLang="en-US" sz="2000" b="0" i="0" u="none" strike="noStrike" kern="0" cap="none" spc="0" normalizeH="0" baseline="0" noProof="0" dirty="0">
                    <a:ln>
                      <a:noFill/>
                    </a:ln>
                    <a:solidFill>
                      <a:srgbClr val="080808"/>
                    </a:solidFill>
                    <a:effectLst/>
                    <a:uLnTx/>
                    <a:uFillTx/>
                    <a:latin typeface="+mn-lt"/>
                  </a:rPr>
                  <a:t> low dimensional </a:t>
                </a:r>
                <a14:m>
                  <m:oMath xmlns:m="http://schemas.openxmlformats.org/officeDocument/2006/math">
                    <m:r>
                      <m:rPr>
                        <m:sty m:val="p"/>
                      </m:rPr>
                      <a:rPr kumimoji="0" lang="el-GR" altLang="en-US" sz="2000" b="0" i="1" u="none" strike="noStrike" kern="0" cap="none" spc="0" normalizeH="0" baseline="0" noProof="0" smtClean="0">
                        <a:ln>
                          <a:noFill/>
                        </a:ln>
                        <a:solidFill>
                          <a:srgbClr val="080808"/>
                        </a:solidFill>
                        <a:effectLst/>
                        <a:uLnTx/>
                        <a:uFillTx/>
                        <a:latin typeface="Cambria Math" panose="02040503050406030204" pitchFamily="18" charset="0"/>
                        <a:ea typeface="Cambria Math" panose="02040503050406030204" pitchFamily="18" charset="0"/>
                      </a:rPr>
                      <m:t>Ψ</m:t>
                    </m:r>
                    <m:r>
                      <a:rPr kumimoji="0" lang="en-US" altLang="en-US" sz="2000" b="0" i="1" u="none" strike="noStrike" kern="0" cap="none" spc="0" normalizeH="0" baseline="0" noProof="0" smtClean="0">
                        <a:ln>
                          <a:noFill/>
                        </a:ln>
                        <a:solidFill>
                          <a:srgbClr val="080808"/>
                        </a:solidFill>
                        <a:effectLst/>
                        <a:uLnTx/>
                        <a:uFillTx/>
                        <a:latin typeface="Cambria Math" panose="02040503050406030204" pitchFamily="18" charset="0"/>
                        <a:ea typeface="Cambria Math" panose="02040503050406030204" pitchFamily="18" charset="0"/>
                      </a:rPr>
                      <m:t>(</m:t>
                    </m:r>
                    <m:r>
                      <a:rPr kumimoji="0" lang="en-US" altLang="en-US" sz="2000" b="0" i="1" u="none" strike="noStrike" kern="0" cap="none" spc="0" normalizeH="0" baseline="0" noProof="0" smtClean="0">
                        <a:ln>
                          <a:noFill/>
                        </a:ln>
                        <a:solidFill>
                          <a:srgbClr val="080808"/>
                        </a:solidFill>
                        <a:effectLst/>
                        <a:uLnTx/>
                        <a:uFillTx/>
                        <a:latin typeface="Cambria Math" panose="02040503050406030204" pitchFamily="18" charset="0"/>
                        <a:ea typeface="Cambria Math" panose="02040503050406030204" pitchFamily="18" charset="0"/>
                      </a:rPr>
                      <m:t>𝐷</m:t>
                    </m:r>
                    <m:r>
                      <a:rPr kumimoji="0" lang="en-US" altLang="en-US" sz="2000" b="0" i="1" u="none" strike="noStrike" kern="0" cap="none" spc="0" normalizeH="0" baseline="0" noProof="0" smtClean="0">
                        <a:ln>
                          <a:noFill/>
                        </a:ln>
                        <a:solidFill>
                          <a:srgbClr val="080808"/>
                        </a:solidFill>
                        <a:effectLst/>
                        <a:uLnTx/>
                        <a:uFillTx/>
                        <a:latin typeface="Cambria Math" panose="02040503050406030204" pitchFamily="18" charset="0"/>
                        <a:ea typeface="Cambria Math" panose="02040503050406030204" pitchFamily="18" charset="0"/>
                      </a:rPr>
                      <m:t>)</m:t>
                    </m:r>
                  </m:oMath>
                </a14:m>
                <a:endParaRPr kumimoji="0" lang="en-US" altLang="en-US" sz="2000" b="0" i="0" u="none" strike="noStrike" kern="0" cap="none" spc="0" normalizeH="0" baseline="0" noProof="0" dirty="0">
                  <a:ln>
                    <a:noFill/>
                  </a:ln>
                  <a:solidFill>
                    <a:srgbClr val="080808"/>
                  </a:solidFill>
                  <a:effectLst/>
                  <a:uLnTx/>
                  <a:uFillTx/>
                  <a:latin typeface="+mn-lt"/>
                </a:endParaRPr>
              </a:p>
              <a:p>
                <a:pPr marL="342900" lvl="0" indent="-342900" fontAlgn="base">
                  <a:spcBef>
                    <a:spcPct val="0"/>
                  </a:spcBef>
                  <a:spcAft>
                    <a:spcPct val="0"/>
                  </a:spcAft>
                  <a:buFont typeface="Wingdings" pitchFamily="2" charset="2"/>
                  <a:buChar char="§"/>
                </a:pPr>
                <a14:m>
                  <m:oMath xmlns:m="http://schemas.openxmlformats.org/officeDocument/2006/math">
                    <m:r>
                      <m:rPr>
                        <m:sty m:val="p"/>
                      </m:rPr>
                      <a:rPr lang="el-GR" altLang="en-US" sz="2000" i="1" kern="0">
                        <a:solidFill>
                          <a:srgbClr val="080808"/>
                        </a:solidFill>
                        <a:latin typeface="Cambria Math" panose="02040503050406030204" pitchFamily="18" charset="0"/>
                        <a:ea typeface="Cambria Math" panose="02040503050406030204" pitchFamily="18" charset="0"/>
                      </a:rPr>
                      <m:t>Ψ</m:t>
                    </m:r>
                    <m:r>
                      <a:rPr lang="en-US" altLang="en-US" sz="2000" b="0" i="1" kern="0" smtClean="0">
                        <a:solidFill>
                          <a:srgbClr val="080808"/>
                        </a:solidFill>
                        <a:latin typeface="Cambria Math" panose="02040503050406030204" pitchFamily="18" charset="0"/>
                        <a:ea typeface="Cambria Math" panose="02040503050406030204" pitchFamily="18" charset="0"/>
                      </a:rPr>
                      <m:t>(∙)</m:t>
                    </m:r>
                  </m:oMath>
                </a14:m>
                <a:r>
                  <a:rPr lang="en-US" altLang="en-US" sz="2000" kern="0" dirty="0">
                    <a:solidFill>
                      <a:srgbClr val="080808"/>
                    </a:solidFill>
                    <a:latin typeface="+mn-lt"/>
                  </a:rPr>
                  <a:t> p</a:t>
                </a:r>
                <a:r>
                  <a:rPr kumimoji="0" lang="en-US" altLang="en-US" sz="2000" b="0" i="0" u="none" strike="noStrike" kern="0" cap="none" spc="0" normalizeH="0" baseline="0" noProof="0" dirty="0">
                    <a:ln>
                      <a:noFill/>
                    </a:ln>
                    <a:solidFill>
                      <a:srgbClr val="080808"/>
                    </a:solidFill>
                    <a:effectLst/>
                    <a:uLnTx/>
                    <a:uFillTx/>
                    <a:latin typeface="+mn-lt"/>
                  </a:rPr>
                  <a:t>reserves closeness statically</a:t>
                </a:r>
              </a:p>
            </p:txBody>
          </p:sp>
        </mc:Choice>
        <mc:Fallback xmlns="">
          <p:sp>
            <p:nvSpPr>
              <p:cNvPr id="25" name="Rectangle 5">
                <a:extLst>
                  <a:ext uri="{FF2B5EF4-FFF2-40B4-BE49-F238E27FC236}">
                    <a16:creationId xmlns:a16="http://schemas.microsoft.com/office/drawing/2014/main" id="{31B5247A-6867-C249-A4E9-A0FE3794C528}"/>
                  </a:ext>
                </a:extLst>
              </p:cNvPr>
              <p:cNvSpPr>
                <a:spLocks noRot="1" noChangeAspect="1" noMove="1" noResize="1" noEditPoints="1" noAdjustHandles="1" noChangeArrowheads="1" noChangeShapeType="1" noTextEdit="1"/>
              </p:cNvSpPr>
              <p:nvPr/>
            </p:nvSpPr>
            <p:spPr bwMode="gray">
              <a:xfrm>
                <a:off x="2901048" y="2129322"/>
                <a:ext cx="5992694" cy="707886"/>
              </a:xfrm>
              <a:prstGeom prst="rect">
                <a:avLst/>
              </a:prstGeom>
              <a:blipFill>
                <a:blip r:embed="rId3"/>
                <a:stretch>
                  <a:fillRect l="-1695" t="-5455" b="-14545"/>
                </a:stretch>
              </a:blip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6" name="AutoShape 7">
            <a:extLst>
              <a:ext uri="{FF2B5EF4-FFF2-40B4-BE49-F238E27FC236}">
                <a16:creationId xmlns:a16="http://schemas.microsoft.com/office/drawing/2014/main" id="{2D7724AA-76A9-7747-8C1C-C2E4604D0757}"/>
              </a:ext>
            </a:extLst>
          </p:cNvPr>
          <p:cNvSpPr>
            <a:spLocks noChangeArrowheads="1"/>
          </p:cNvSpPr>
          <p:nvPr/>
        </p:nvSpPr>
        <p:spPr bwMode="ltGray">
          <a:xfrm>
            <a:off x="463516" y="2014607"/>
            <a:ext cx="2478174" cy="930275"/>
          </a:xfrm>
          <a:prstGeom prst="roundRect">
            <a:avLst>
              <a:gd name="adj" fmla="val 16667"/>
            </a:avLst>
          </a:prstGeom>
          <a:gradFill rotWithShape="1">
            <a:gsLst>
              <a:gs pos="0">
                <a:srgbClr val="FF6161"/>
              </a:gs>
              <a:gs pos="100000">
                <a:srgbClr val="FF6161">
                  <a:gamma/>
                  <a:shade val="78824"/>
                  <a:invGamma/>
                </a:srgbClr>
              </a:gs>
            </a:gsLst>
            <a:path path="rect">
              <a:fillToRect l="100000" b="100000"/>
            </a:path>
          </a:gradFill>
          <a:ln w="38100" algn="ctr">
            <a:solidFill>
              <a:srgbClr val="F8F8F8">
                <a:alpha val="70000"/>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7" name="Rectangle 9">
            <a:extLst>
              <a:ext uri="{FF2B5EF4-FFF2-40B4-BE49-F238E27FC236}">
                <a16:creationId xmlns:a16="http://schemas.microsoft.com/office/drawing/2014/main" id="{616F0EEB-A198-1849-B8B9-978BDF570B73}"/>
              </a:ext>
            </a:extLst>
          </p:cNvPr>
          <p:cNvSpPr>
            <a:spLocks noChangeArrowheads="1"/>
          </p:cNvSpPr>
          <p:nvPr/>
        </p:nvSpPr>
        <p:spPr bwMode="black">
          <a:xfrm>
            <a:off x="463516" y="2064246"/>
            <a:ext cx="2478174" cy="830997"/>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lIns="0" rIns="0">
            <a:spAutoFit/>
          </a:bodyPr>
          <a:lstStyle/>
          <a:p>
            <a:pPr algn="ctr" fontAlgn="base">
              <a:spcBef>
                <a:spcPct val="0"/>
              </a:spcBef>
              <a:spcAft>
                <a:spcPct val="0"/>
              </a:spcAft>
            </a:pPr>
            <a:r>
              <a:rPr lang="en-US" altLang="en-US" sz="2400" b="1" dirty="0">
                <a:solidFill>
                  <a:srgbClr val="F8F8F8"/>
                </a:solidFill>
              </a:rPr>
              <a:t>Dimensionality Reduction</a:t>
            </a:r>
          </a:p>
        </p:txBody>
      </p:sp>
      <p:sp>
        <p:nvSpPr>
          <p:cNvPr id="28" name="AutoShape 11">
            <a:extLst>
              <a:ext uri="{FF2B5EF4-FFF2-40B4-BE49-F238E27FC236}">
                <a16:creationId xmlns:a16="http://schemas.microsoft.com/office/drawing/2014/main" id="{D822BAA2-4364-5E4C-8F1D-2D3D78A0F0B3}"/>
              </a:ext>
            </a:extLst>
          </p:cNvPr>
          <p:cNvSpPr>
            <a:spLocks noChangeArrowheads="1"/>
          </p:cNvSpPr>
          <p:nvPr/>
        </p:nvSpPr>
        <p:spPr bwMode="ltGray">
          <a:xfrm>
            <a:off x="463516" y="3382522"/>
            <a:ext cx="2478174" cy="930275"/>
          </a:xfrm>
          <a:prstGeom prst="roundRect">
            <a:avLst>
              <a:gd name="adj" fmla="val 16667"/>
            </a:avLst>
          </a:prstGeom>
          <a:gradFill rotWithShape="1">
            <a:gsLst>
              <a:gs pos="0">
                <a:srgbClr val="FFC319"/>
              </a:gs>
              <a:gs pos="100000">
                <a:srgbClr val="FFC319">
                  <a:gamma/>
                  <a:shade val="78824"/>
                  <a:invGamma/>
                </a:srgbClr>
              </a:gs>
            </a:gsLst>
            <a:path path="rect">
              <a:fillToRect l="100000" b="100000"/>
            </a:path>
          </a:gradFill>
          <a:ln w="38100" algn="ctr">
            <a:solidFill>
              <a:srgbClr val="F8F8F8">
                <a:alpha val="70000"/>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9" name="AutoShape 14">
            <a:extLst>
              <a:ext uri="{FF2B5EF4-FFF2-40B4-BE49-F238E27FC236}">
                <a16:creationId xmlns:a16="http://schemas.microsoft.com/office/drawing/2014/main" id="{BAAEA4B6-A39D-8140-8B44-EF270681C21F}"/>
              </a:ext>
            </a:extLst>
          </p:cNvPr>
          <p:cNvSpPr>
            <a:spLocks noChangeArrowheads="1"/>
          </p:cNvSpPr>
          <p:nvPr/>
        </p:nvSpPr>
        <p:spPr bwMode="ltGray">
          <a:xfrm>
            <a:off x="463516" y="4876359"/>
            <a:ext cx="2478174" cy="930275"/>
          </a:xfrm>
          <a:prstGeom prst="roundRect">
            <a:avLst>
              <a:gd name="adj" fmla="val 16667"/>
            </a:avLst>
          </a:prstGeom>
          <a:gradFill rotWithShape="1">
            <a:gsLst>
              <a:gs pos="0">
                <a:srgbClr val="A8D02A"/>
              </a:gs>
              <a:gs pos="100000">
                <a:srgbClr val="A8D02A">
                  <a:gamma/>
                  <a:shade val="78824"/>
                  <a:invGamma/>
                </a:srgbClr>
              </a:gs>
            </a:gsLst>
            <a:path path="rect">
              <a:fillToRect l="100000" b="100000"/>
            </a:path>
          </a:gradFill>
          <a:ln w="38100" algn="ctr">
            <a:solidFill>
              <a:srgbClr val="F8F8F8">
                <a:alpha val="70000"/>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 name="Text Box 16">
            <a:extLst>
              <a:ext uri="{FF2B5EF4-FFF2-40B4-BE49-F238E27FC236}">
                <a16:creationId xmlns:a16="http://schemas.microsoft.com/office/drawing/2014/main" id="{23CDE712-A8FF-E84E-B3FD-E3B01BAF2A6F}"/>
              </a:ext>
            </a:extLst>
          </p:cNvPr>
          <p:cNvSpPr txBox="1">
            <a:spLocks noChangeArrowheads="1"/>
          </p:cNvSpPr>
          <p:nvPr/>
        </p:nvSpPr>
        <p:spPr bwMode="black">
          <a:xfrm>
            <a:off x="463516" y="3619059"/>
            <a:ext cx="2478173" cy="4572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p>
            <a:pPr algn="ctr" fontAlgn="base">
              <a:spcBef>
                <a:spcPct val="50000"/>
              </a:spcBef>
              <a:spcAft>
                <a:spcPct val="0"/>
              </a:spcAft>
            </a:pPr>
            <a:r>
              <a:rPr lang="en-US" altLang="en-US" sz="2400" b="1" dirty="0">
                <a:solidFill>
                  <a:srgbClr val="F8F8F8"/>
                </a:solidFill>
              </a:rPr>
              <a:t>Indexing</a:t>
            </a:r>
          </a:p>
        </p:txBody>
      </p:sp>
      <p:sp>
        <p:nvSpPr>
          <p:cNvPr id="31" name="Text Box 17">
            <a:extLst>
              <a:ext uri="{FF2B5EF4-FFF2-40B4-BE49-F238E27FC236}">
                <a16:creationId xmlns:a16="http://schemas.microsoft.com/office/drawing/2014/main" id="{5F43CABA-8116-9C47-A02E-F827518CFC20}"/>
              </a:ext>
            </a:extLst>
          </p:cNvPr>
          <p:cNvSpPr txBox="1">
            <a:spLocks noChangeArrowheads="1"/>
          </p:cNvSpPr>
          <p:nvPr/>
        </p:nvSpPr>
        <p:spPr bwMode="black">
          <a:xfrm>
            <a:off x="463517" y="5112896"/>
            <a:ext cx="2478172" cy="4572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p>
            <a:pPr algn="ctr" fontAlgn="base">
              <a:spcBef>
                <a:spcPct val="50000"/>
              </a:spcBef>
              <a:spcAft>
                <a:spcPct val="0"/>
              </a:spcAft>
            </a:pPr>
            <a:r>
              <a:rPr lang="en-US" altLang="en-US" sz="2400" b="1" dirty="0">
                <a:solidFill>
                  <a:srgbClr val="F8F8F8"/>
                </a:solidFill>
              </a:rPr>
              <a:t>Query</a:t>
            </a:r>
          </a:p>
        </p:txBody>
      </p:sp>
      <mc:AlternateContent xmlns:mc="http://schemas.openxmlformats.org/markup-compatibility/2006" xmlns:a14="http://schemas.microsoft.com/office/drawing/2010/main">
        <mc:Choice Requires="a14">
          <p:sp>
            <p:nvSpPr>
              <p:cNvPr id="39" name="Rectangle 5">
                <a:extLst>
                  <a:ext uri="{FF2B5EF4-FFF2-40B4-BE49-F238E27FC236}">
                    <a16:creationId xmlns:a16="http://schemas.microsoft.com/office/drawing/2014/main" id="{08D99DB4-3B5C-2B4A-92EE-AF9EB49C7DE8}"/>
                  </a:ext>
                </a:extLst>
              </p:cNvPr>
              <p:cNvSpPr>
                <a:spLocks noChangeArrowheads="1"/>
              </p:cNvSpPr>
              <p:nvPr/>
            </p:nvSpPr>
            <p:spPr bwMode="gray">
              <a:xfrm>
                <a:off x="2901048" y="3493716"/>
                <a:ext cx="5853112" cy="707886"/>
              </a:xfrm>
              <a:prstGeom prst="rect">
                <a:avLst/>
              </a:prstGeom>
              <a:noFill/>
              <a:ln>
                <a:noFill/>
              </a:ln>
              <a:effectLst/>
              <a:extLst>
                <a:ext uri="{909E8E84-426E-40DD-AFC4-6F175D3DCCD1}">
                  <a14:hiddenFill>
                    <a:gradFill rotWithShape="1">
                      <a:gsLst>
                        <a:gs pos="0">
                          <a:schemeClr val="accent2"/>
                        </a:gs>
                        <a:gs pos="100000">
                          <a:schemeClr val="accent2">
                            <a:gamma/>
                            <a:tint val="73725"/>
                            <a:invGamma/>
                          </a:schemeClr>
                        </a:gs>
                      </a:gsLst>
                      <a:lin ang="5400000" scaled="1"/>
                    </a:gra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lIns="45720" rIns="45720">
                <a:spAutoFit/>
              </a:bodyPr>
              <a:lstStyle>
                <a:lvl1pPr marL="171450" indent="-17145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342900" indent="-342900" fontAlgn="base">
                  <a:spcBef>
                    <a:spcPct val="0"/>
                  </a:spcBef>
                  <a:spcAft>
                    <a:spcPct val="0"/>
                  </a:spcAft>
                  <a:buFont typeface="Wingdings" pitchFamily="2" charset="2"/>
                  <a:buChar char="§"/>
                </a:pPr>
                <a:r>
                  <a:rPr lang="en-US" altLang="en-US" sz="2000" kern="0" dirty="0">
                    <a:solidFill>
                      <a:srgbClr val="080808"/>
                    </a:solidFill>
                    <a:latin typeface="+mn-lt"/>
                  </a:rPr>
                  <a:t>build multi-dimensional index </a:t>
                </a:r>
                <a14:m>
                  <m:oMath xmlns:m="http://schemas.openxmlformats.org/officeDocument/2006/math">
                    <m:r>
                      <a:rPr lang="en-US" altLang="en-US" sz="2000" b="0" i="1" kern="0" smtClean="0">
                        <a:solidFill>
                          <a:srgbClr val="080808"/>
                        </a:solidFill>
                        <a:latin typeface="Cambria Math" panose="02040503050406030204" pitchFamily="18" charset="0"/>
                      </a:rPr>
                      <m:t>𝑇</m:t>
                    </m:r>
                  </m:oMath>
                </a14:m>
                <a:r>
                  <a:rPr lang="en-US" altLang="en-US" sz="2000" kern="0" dirty="0">
                    <a:solidFill>
                      <a:srgbClr val="080808"/>
                    </a:solidFill>
                    <a:latin typeface="+mn-lt"/>
                  </a:rPr>
                  <a:t> for </a:t>
                </a:r>
                <a14:m>
                  <m:oMath xmlns:m="http://schemas.openxmlformats.org/officeDocument/2006/math">
                    <m:r>
                      <m:rPr>
                        <m:sty m:val="p"/>
                      </m:rPr>
                      <a:rPr lang="el-GR" altLang="en-US" sz="2000" i="1" kern="0">
                        <a:solidFill>
                          <a:srgbClr val="080808"/>
                        </a:solidFill>
                        <a:latin typeface="Cambria Math" panose="02040503050406030204" pitchFamily="18" charset="0"/>
                        <a:ea typeface="Cambria Math" panose="02040503050406030204" pitchFamily="18" charset="0"/>
                      </a:rPr>
                      <m:t>Ψ</m:t>
                    </m:r>
                    <m:r>
                      <a:rPr lang="en-US" altLang="en-US" sz="2000" i="1" kern="0">
                        <a:solidFill>
                          <a:srgbClr val="080808"/>
                        </a:solidFill>
                        <a:latin typeface="Cambria Math" panose="02040503050406030204" pitchFamily="18" charset="0"/>
                        <a:ea typeface="Cambria Math" panose="02040503050406030204" pitchFamily="18" charset="0"/>
                      </a:rPr>
                      <m:t>(</m:t>
                    </m:r>
                    <m:r>
                      <a:rPr lang="en-US" altLang="en-US" sz="2000" i="1" kern="0">
                        <a:solidFill>
                          <a:srgbClr val="080808"/>
                        </a:solidFill>
                        <a:latin typeface="Cambria Math" panose="02040503050406030204" pitchFamily="18" charset="0"/>
                        <a:ea typeface="Cambria Math" panose="02040503050406030204" pitchFamily="18" charset="0"/>
                      </a:rPr>
                      <m:t>𝐷</m:t>
                    </m:r>
                    <m:r>
                      <a:rPr lang="en-US" altLang="en-US" sz="2000" i="1" kern="0">
                        <a:solidFill>
                          <a:srgbClr val="080808"/>
                        </a:solidFill>
                        <a:latin typeface="Cambria Math" panose="02040503050406030204" pitchFamily="18" charset="0"/>
                        <a:ea typeface="Cambria Math" panose="02040503050406030204" pitchFamily="18" charset="0"/>
                      </a:rPr>
                      <m:t>)</m:t>
                    </m:r>
                  </m:oMath>
                </a14:m>
                <a:r>
                  <a:rPr lang="en-US" altLang="en-US" sz="2000" kern="0" dirty="0">
                    <a:solidFill>
                      <a:srgbClr val="080808"/>
                    </a:solidFill>
                    <a:latin typeface="+mn-lt"/>
                  </a:rPr>
                  <a:t>, e.g., k-d trees, cover trees, and R-trees  </a:t>
                </a:r>
              </a:p>
            </p:txBody>
          </p:sp>
        </mc:Choice>
        <mc:Fallback xmlns="">
          <p:sp>
            <p:nvSpPr>
              <p:cNvPr id="39" name="Rectangle 5">
                <a:extLst>
                  <a:ext uri="{FF2B5EF4-FFF2-40B4-BE49-F238E27FC236}">
                    <a16:creationId xmlns:a16="http://schemas.microsoft.com/office/drawing/2014/main" id="{08D99DB4-3B5C-2B4A-92EE-AF9EB49C7DE8}"/>
                  </a:ext>
                </a:extLst>
              </p:cNvPr>
              <p:cNvSpPr>
                <a:spLocks noRot="1" noChangeAspect="1" noMove="1" noResize="1" noEditPoints="1" noAdjustHandles="1" noChangeArrowheads="1" noChangeShapeType="1" noTextEdit="1"/>
              </p:cNvSpPr>
              <p:nvPr/>
            </p:nvSpPr>
            <p:spPr bwMode="gray">
              <a:xfrm>
                <a:off x="2901048" y="3493716"/>
                <a:ext cx="5853112" cy="707886"/>
              </a:xfrm>
              <a:prstGeom prst="rect">
                <a:avLst/>
              </a:prstGeom>
              <a:blipFill>
                <a:blip r:embed="rId4"/>
                <a:stretch>
                  <a:fillRect l="-1735" t="-3509" b="-12281"/>
                </a:stretch>
              </a:blip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Rectangle 5">
                <a:extLst>
                  <a:ext uri="{FF2B5EF4-FFF2-40B4-BE49-F238E27FC236}">
                    <a16:creationId xmlns:a16="http://schemas.microsoft.com/office/drawing/2014/main" id="{40000EDA-42DC-3346-BF92-7589E1A989FD}"/>
                  </a:ext>
                </a:extLst>
              </p:cNvPr>
              <p:cNvSpPr>
                <a:spLocks noChangeArrowheads="1"/>
              </p:cNvSpPr>
              <p:nvPr/>
            </p:nvSpPr>
            <p:spPr bwMode="gray">
              <a:xfrm>
                <a:off x="2893270" y="4987553"/>
                <a:ext cx="5853113" cy="707886"/>
              </a:xfrm>
              <a:prstGeom prst="rect">
                <a:avLst/>
              </a:prstGeom>
              <a:noFill/>
              <a:ln>
                <a:noFill/>
              </a:ln>
              <a:effectLst/>
              <a:extLst>
                <a:ext uri="{909E8E84-426E-40DD-AFC4-6F175D3DCCD1}">
                  <a14:hiddenFill>
                    <a:gradFill rotWithShape="1">
                      <a:gsLst>
                        <a:gs pos="0">
                          <a:schemeClr val="accent2"/>
                        </a:gs>
                        <a:gs pos="100000">
                          <a:schemeClr val="accent2">
                            <a:gamma/>
                            <a:tint val="73725"/>
                            <a:invGamma/>
                          </a:schemeClr>
                        </a:gs>
                      </a:gsLst>
                      <a:lin ang="5400000" scaled="1"/>
                    </a:gra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lIns="45720" rIns="45720">
                <a:spAutoFit/>
              </a:bodyPr>
              <a:lstStyle>
                <a:lvl1pPr marL="171450" indent="-17145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342900" lvl="0" indent="-342900" fontAlgn="base">
                  <a:spcBef>
                    <a:spcPct val="0"/>
                  </a:spcBef>
                  <a:spcAft>
                    <a:spcPct val="0"/>
                  </a:spcAft>
                  <a:buFont typeface="Wingdings" pitchFamily="2" charset="2"/>
                  <a:buChar char="§"/>
                </a:pPr>
                <a:r>
                  <a:rPr kumimoji="0" lang="en-US" altLang="en-US" sz="2000" b="0" i="0" u="none" strike="noStrike" kern="0" cap="none" spc="0" normalizeH="0" baseline="0" noProof="0" dirty="0">
                    <a:ln>
                      <a:noFill/>
                    </a:ln>
                    <a:solidFill>
                      <a:srgbClr val="080808"/>
                    </a:solidFill>
                    <a:effectLst/>
                    <a:uLnTx/>
                    <a:uFillTx/>
                    <a:latin typeface="+mn-lt"/>
                  </a:rPr>
                  <a:t>search </a:t>
                </a:r>
                <a14:m>
                  <m:oMath xmlns:m="http://schemas.openxmlformats.org/officeDocument/2006/math">
                    <m:r>
                      <a:rPr lang="en-US" altLang="en-US" sz="2000" i="1" kern="0">
                        <a:solidFill>
                          <a:srgbClr val="080808"/>
                        </a:solidFill>
                        <a:latin typeface="Cambria Math" panose="02040503050406030204" pitchFamily="18" charset="0"/>
                      </a:rPr>
                      <m:t>𝑇</m:t>
                    </m:r>
                  </m:oMath>
                </a14:m>
                <a:r>
                  <a:rPr kumimoji="0" lang="en-US" altLang="en-US" sz="2000" b="0" i="0" u="none" strike="noStrike" kern="0" cap="none" spc="0" normalizeH="0" baseline="0" noProof="0" dirty="0">
                    <a:ln>
                      <a:noFill/>
                    </a:ln>
                    <a:solidFill>
                      <a:srgbClr val="080808"/>
                    </a:solidFill>
                    <a:effectLst/>
                    <a:uLnTx/>
                    <a:uFillTx/>
                    <a:latin typeface="+mn-lt"/>
                  </a:rPr>
                  <a:t> for the set of t-NN (t exact NNs)</a:t>
                </a:r>
              </a:p>
              <a:p>
                <a:pPr marL="342900" lvl="0" indent="-342900" fontAlgn="base">
                  <a:spcBef>
                    <a:spcPct val="0"/>
                  </a:spcBef>
                  <a:spcAft>
                    <a:spcPct val="0"/>
                  </a:spcAft>
                  <a:buFont typeface="Wingdings" pitchFamily="2" charset="2"/>
                  <a:buChar char="§"/>
                </a:pPr>
                <a:r>
                  <a:rPr kumimoji="0" lang="en-US" altLang="en-US" sz="2000" b="0" i="0" u="none" strike="noStrike" kern="0" cap="none" spc="0" normalizeH="0" baseline="0" noProof="0" dirty="0">
                    <a:ln>
                      <a:noFill/>
                    </a:ln>
                    <a:solidFill>
                      <a:srgbClr val="080808"/>
                    </a:solidFill>
                    <a:effectLst/>
                    <a:uLnTx/>
                    <a:uFillTx/>
                    <a:latin typeface="+mn-lt"/>
                  </a:rPr>
                  <a:t>return the best among them</a:t>
                </a:r>
              </a:p>
            </p:txBody>
          </p:sp>
        </mc:Choice>
        <mc:Fallback>
          <p:sp>
            <p:nvSpPr>
              <p:cNvPr id="40" name="Rectangle 5">
                <a:extLst>
                  <a:ext uri="{FF2B5EF4-FFF2-40B4-BE49-F238E27FC236}">
                    <a16:creationId xmlns:a16="http://schemas.microsoft.com/office/drawing/2014/main" id="{40000EDA-42DC-3346-BF92-7589E1A989FD}"/>
                  </a:ext>
                </a:extLst>
              </p:cNvPr>
              <p:cNvSpPr>
                <a:spLocks noRot="1" noChangeAspect="1" noMove="1" noResize="1" noEditPoints="1" noAdjustHandles="1" noChangeArrowheads="1" noChangeShapeType="1" noTextEdit="1"/>
              </p:cNvSpPr>
              <p:nvPr/>
            </p:nvSpPr>
            <p:spPr bwMode="gray">
              <a:xfrm>
                <a:off x="2893270" y="4987553"/>
                <a:ext cx="5853113" cy="707886"/>
              </a:xfrm>
              <a:prstGeom prst="rect">
                <a:avLst/>
              </a:prstGeom>
              <a:blipFill>
                <a:blip r:embed="rId5"/>
                <a:stretch>
                  <a:fillRect l="-1735" t="-3571" b="-14286"/>
                </a:stretch>
              </a:blip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44" name="Group 21">
            <a:extLst>
              <a:ext uri="{FF2B5EF4-FFF2-40B4-BE49-F238E27FC236}">
                <a16:creationId xmlns:a16="http://schemas.microsoft.com/office/drawing/2014/main" id="{9453FF33-BBC9-EA4E-A425-D9A63DE2BAB1}"/>
              </a:ext>
            </a:extLst>
          </p:cNvPr>
          <p:cNvGrpSpPr>
            <a:grpSpLocks/>
          </p:cNvGrpSpPr>
          <p:nvPr/>
        </p:nvGrpSpPr>
        <p:grpSpPr bwMode="auto">
          <a:xfrm rot="2069834">
            <a:off x="6842900" y="4597422"/>
            <a:ext cx="2060399" cy="875432"/>
            <a:chOff x="816" y="2304"/>
            <a:chExt cx="1440" cy="448"/>
          </a:xfrm>
        </p:grpSpPr>
        <p:sp>
          <p:nvSpPr>
            <p:cNvPr id="45" name="Freeform 22">
              <a:extLst>
                <a:ext uri="{FF2B5EF4-FFF2-40B4-BE49-F238E27FC236}">
                  <a16:creationId xmlns:a16="http://schemas.microsoft.com/office/drawing/2014/main" id="{2E96F341-5040-8649-A595-AA3FD5FA5E31}"/>
                </a:ext>
              </a:extLst>
            </p:cNvPr>
            <p:cNvSpPr>
              <a:spLocks/>
            </p:cNvSpPr>
            <p:nvPr/>
          </p:nvSpPr>
          <p:spPr bwMode="gray">
            <a:xfrm>
              <a:off x="901" y="2562"/>
              <a:ext cx="1270" cy="19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1120 w 1120"/>
                <a:gd name="T55"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gradFill rotWithShape="1">
              <a:gsLst>
                <a:gs pos="0">
                  <a:srgbClr val="000000"/>
                </a:gs>
                <a:gs pos="100000">
                  <a:srgbClr val="000000">
                    <a:gamma/>
                    <a:shade val="78824"/>
                    <a:invGamma/>
                  </a:srgbClr>
                </a:gs>
              </a:gsLst>
              <a:lin ang="2700000" scaled="1"/>
            </a:gra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endParaRPr>
            </a:p>
          </p:txBody>
        </p:sp>
        <p:sp>
          <p:nvSpPr>
            <p:cNvPr id="46" name="Rectangle 23">
              <a:extLst>
                <a:ext uri="{FF2B5EF4-FFF2-40B4-BE49-F238E27FC236}">
                  <a16:creationId xmlns:a16="http://schemas.microsoft.com/office/drawing/2014/main" id="{ADA0B48C-FFDD-5E4A-BBD4-7F3417B8D7BA}"/>
                </a:ext>
              </a:extLst>
            </p:cNvPr>
            <p:cNvSpPr>
              <a:spLocks noChangeArrowheads="1"/>
            </p:cNvSpPr>
            <p:nvPr/>
          </p:nvSpPr>
          <p:spPr bwMode="gray">
            <a:xfrm>
              <a:off x="816" y="2304"/>
              <a:ext cx="1440" cy="393"/>
            </a:xfrm>
            <a:prstGeom prst="rect">
              <a:avLst/>
            </a:prstGeom>
            <a:gradFill rotWithShape="1">
              <a:gsLst>
                <a:gs pos="0">
                  <a:srgbClr val="FF6161">
                    <a:gamma/>
                    <a:tint val="54510"/>
                    <a:invGamma/>
                  </a:srgbClr>
                </a:gs>
                <a:gs pos="100000">
                  <a:srgbClr val="FF6161"/>
                </a:gs>
              </a:gsLst>
              <a:lin ang="27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00000"/>
                  </a:solidFill>
                  <a:effectLst/>
                  <a:uLnTx/>
                  <a:uFillTx/>
                </a:rPr>
                <a:t>Soft-decision</a:t>
              </a:r>
            </a:p>
            <a:p>
              <a:pPr marL="0" marR="0" lvl="0" indent="0" algn="ctr" defTabSz="914400" eaLnBrk="1" fontAlgn="base" latinLnBrk="0" hangingPunct="1">
                <a:lnSpc>
                  <a:spcPct val="100000"/>
                </a:lnSpc>
                <a:spcBef>
                  <a:spcPct val="0"/>
                </a:spcBef>
                <a:spcAft>
                  <a:spcPct val="0"/>
                </a:spcAft>
                <a:buClrTx/>
                <a:buSzTx/>
                <a:buFontTx/>
                <a:buNone/>
                <a:tabLst/>
                <a:defRPr/>
              </a:pPr>
              <a:r>
                <a:rPr lang="en-US" altLang="en-US" sz="2400" b="1" kern="0" dirty="0">
                  <a:solidFill>
                    <a:srgbClr val="000000"/>
                  </a:solidFill>
                </a:rPr>
                <a:t>decoding</a:t>
              </a:r>
              <a:endParaRPr kumimoji="0" lang="en-US" altLang="en-US" sz="2400" b="1" i="0" u="none" strike="noStrike" kern="0" cap="none" spc="0" normalizeH="0" baseline="0" noProof="0" dirty="0">
                <a:ln>
                  <a:noFill/>
                </a:ln>
                <a:solidFill>
                  <a:srgbClr val="000000"/>
                </a:solidFill>
                <a:effectLst/>
                <a:uLnTx/>
                <a:uFillTx/>
              </a:endParaRPr>
            </a:p>
          </p:txBody>
        </p:sp>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497F490-F0B3-AD4F-8F1B-F9829C281505}"/>
                  </a:ext>
                </a:extLst>
              </p:cNvPr>
              <p:cNvSpPr txBox="1"/>
              <p:nvPr/>
            </p:nvSpPr>
            <p:spPr>
              <a:xfrm>
                <a:off x="1164657" y="1531667"/>
                <a:ext cx="6526357" cy="369332"/>
              </a:xfrm>
              <a:prstGeom prst="rect">
                <a:avLst/>
              </a:prstGeom>
              <a:noFill/>
              <a:ln w="12700">
                <a:solidFill>
                  <a:srgbClr val="0000FF"/>
                </a:solidFill>
                <a:prstDash val="dash"/>
              </a:ln>
            </p:spPr>
            <p:txBody>
              <a:bodyPr wrap="square" rtlCol="0">
                <a:spAutoFit/>
              </a:bodyPr>
              <a:lstStyle/>
              <a:p>
                <a:pPr lvl="0" fontAlgn="base">
                  <a:spcBef>
                    <a:spcPct val="0"/>
                  </a:spcBef>
                  <a:spcAft>
                    <a:spcPct val="0"/>
                  </a:spcAft>
                </a:pPr>
                <a14:m>
                  <m:oMath xmlns:m="http://schemas.openxmlformats.org/officeDocument/2006/math">
                    <m:r>
                      <m:rPr>
                        <m:sty m:val="p"/>
                      </m:rPr>
                      <a:rPr lang="el-GR" altLang="en-US" i="1" kern="0">
                        <a:solidFill>
                          <a:srgbClr val="080808"/>
                        </a:solidFill>
                        <a:latin typeface="Cambria Math" panose="02040503050406030204" pitchFamily="18" charset="0"/>
                        <a:ea typeface="Cambria Math" panose="02040503050406030204" pitchFamily="18" charset="0"/>
                      </a:rPr>
                      <m:t>Ψ</m:t>
                    </m:r>
                    <m:r>
                      <a:rPr lang="en-US" altLang="en-US" i="1" kern="0">
                        <a:solidFill>
                          <a:srgbClr val="080808"/>
                        </a:solidFill>
                        <a:latin typeface="Cambria Math" panose="02040503050406030204" pitchFamily="18" charset="0"/>
                        <a:ea typeface="Cambria Math" panose="02040503050406030204" pitchFamily="18" charset="0"/>
                      </a:rPr>
                      <m:t>(</m:t>
                    </m:r>
                    <m:r>
                      <a:rPr lang="en-US" altLang="en-US" i="1" kern="0">
                        <a:solidFill>
                          <a:srgbClr val="080808"/>
                        </a:solidFill>
                        <a:latin typeface="Cambria Math" panose="02040503050406030204" pitchFamily="18" charset="0"/>
                        <a:ea typeface="Cambria Math" panose="02040503050406030204" pitchFamily="18" charset="0"/>
                      </a:rPr>
                      <m:t>𝐷</m:t>
                    </m:r>
                    <m:r>
                      <a:rPr lang="en-US" altLang="en-US" i="1" kern="0">
                        <a:solidFill>
                          <a:srgbClr val="080808"/>
                        </a:solidFill>
                        <a:latin typeface="Cambria Math" panose="02040503050406030204" pitchFamily="18" charset="0"/>
                        <a:ea typeface="Cambria Math" panose="02040503050406030204" pitchFamily="18" charset="0"/>
                      </a:rPr>
                      <m:t>)≜</m:t>
                    </m:r>
                    <m:d>
                      <m:dPr>
                        <m:begChr m:val="{"/>
                        <m:endChr m:val="}"/>
                        <m:ctrlPr>
                          <a:rPr lang="en-US" altLang="en-US" i="1" kern="0">
                            <a:solidFill>
                              <a:srgbClr val="080808"/>
                            </a:solidFill>
                            <a:latin typeface="Cambria Math" panose="02040503050406030204" pitchFamily="18" charset="0"/>
                            <a:ea typeface="Cambria Math" panose="02040503050406030204" pitchFamily="18" charset="0"/>
                          </a:rPr>
                        </m:ctrlPr>
                      </m:dPr>
                      <m:e>
                        <m:r>
                          <m:rPr>
                            <m:sty m:val="p"/>
                          </m:rPr>
                          <a:rPr lang="el-GR" altLang="en-US" i="1" kern="0">
                            <a:solidFill>
                              <a:srgbClr val="080808"/>
                            </a:solidFill>
                            <a:latin typeface="Cambria Math" panose="02040503050406030204" pitchFamily="18" charset="0"/>
                            <a:ea typeface="Cambria Math" panose="02040503050406030204" pitchFamily="18" charset="0"/>
                          </a:rPr>
                          <m:t>Ψ</m:t>
                        </m:r>
                        <m:d>
                          <m:dPr>
                            <m:ctrlPr>
                              <a:rPr lang="en-US" altLang="en-US" i="1" kern="0">
                                <a:solidFill>
                                  <a:srgbClr val="080808"/>
                                </a:solidFill>
                                <a:latin typeface="Cambria Math" panose="02040503050406030204" pitchFamily="18" charset="0"/>
                                <a:ea typeface="Cambria Math" panose="02040503050406030204" pitchFamily="18" charset="0"/>
                              </a:rPr>
                            </m:ctrlPr>
                          </m:dPr>
                          <m:e>
                            <m:r>
                              <a:rPr lang="en-US" altLang="en-US" i="1" kern="0">
                                <a:solidFill>
                                  <a:srgbClr val="080808"/>
                                </a:solidFill>
                                <a:latin typeface="Cambria Math" panose="02040503050406030204" pitchFamily="18" charset="0"/>
                                <a:ea typeface="Cambria Math" panose="02040503050406030204" pitchFamily="18" charset="0"/>
                              </a:rPr>
                              <m:t>𝛽</m:t>
                            </m:r>
                          </m:e>
                        </m:d>
                        <m:r>
                          <a:rPr lang="en-US" altLang="en-US" i="1" kern="0">
                            <a:solidFill>
                              <a:srgbClr val="080808"/>
                            </a:solidFill>
                            <a:latin typeface="Cambria Math" panose="02040503050406030204" pitchFamily="18" charset="0"/>
                            <a:ea typeface="Cambria Math" panose="02040503050406030204" pitchFamily="18" charset="0"/>
                          </a:rPr>
                          <m:t>: </m:t>
                        </m:r>
                        <m:r>
                          <a:rPr lang="en-US" altLang="en-US" i="1" kern="0">
                            <a:solidFill>
                              <a:srgbClr val="080808"/>
                            </a:solidFill>
                            <a:latin typeface="Cambria Math" panose="02040503050406030204" pitchFamily="18" charset="0"/>
                            <a:ea typeface="Cambria Math" panose="02040503050406030204" pitchFamily="18" charset="0"/>
                          </a:rPr>
                          <m:t>𝛽</m:t>
                        </m:r>
                        <m:r>
                          <a:rPr lang="en-US" altLang="en-US" i="1" kern="0">
                            <a:solidFill>
                              <a:srgbClr val="080808"/>
                            </a:solidFill>
                            <a:latin typeface="Cambria Math" panose="02040503050406030204" pitchFamily="18" charset="0"/>
                            <a:ea typeface="Cambria Math" panose="02040503050406030204" pitchFamily="18" charset="0"/>
                          </a:rPr>
                          <m:t>∈</m:t>
                        </m:r>
                        <m:r>
                          <a:rPr lang="en-US" altLang="en-US" i="1" kern="0">
                            <a:solidFill>
                              <a:srgbClr val="080808"/>
                            </a:solidFill>
                            <a:latin typeface="Cambria Math" panose="02040503050406030204" pitchFamily="18" charset="0"/>
                            <a:ea typeface="Cambria Math" panose="02040503050406030204" pitchFamily="18" charset="0"/>
                          </a:rPr>
                          <m:t>𝐷</m:t>
                        </m:r>
                      </m:e>
                    </m:d>
                  </m:oMath>
                </a14:m>
                <a:r>
                  <a:rPr lang="en-US" altLang="en-US" kern="0" dirty="0">
                    <a:solidFill>
                      <a:srgbClr val="080808"/>
                    </a:solidFill>
                  </a:rPr>
                  <a:t>, where </a:t>
                </a:r>
                <a14:m>
                  <m:oMath xmlns:m="http://schemas.openxmlformats.org/officeDocument/2006/math">
                    <m:r>
                      <m:rPr>
                        <m:sty m:val="p"/>
                      </m:rPr>
                      <a:rPr lang="el-GR" altLang="en-US" i="1" kern="0">
                        <a:solidFill>
                          <a:srgbClr val="080808"/>
                        </a:solidFill>
                        <a:latin typeface="Cambria Math" panose="02040503050406030204" pitchFamily="18" charset="0"/>
                        <a:ea typeface="Cambria Math" panose="02040503050406030204" pitchFamily="18" charset="0"/>
                      </a:rPr>
                      <m:t>Ψ</m:t>
                    </m:r>
                    <m:r>
                      <a:rPr lang="en-US" altLang="en-US" i="1" kern="0">
                        <a:solidFill>
                          <a:srgbClr val="080808"/>
                        </a:solidFill>
                        <a:latin typeface="Cambria Math" panose="02040503050406030204" pitchFamily="18" charset="0"/>
                        <a:ea typeface="Cambria Math" panose="02040503050406030204" pitchFamily="18" charset="0"/>
                      </a:rPr>
                      <m:t>(∙)≜</m:t>
                    </m:r>
                    <m:d>
                      <m:dPr>
                        <m:begChr m:val="⟨"/>
                        <m:endChr m:val="⟩"/>
                        <m:ctrlPr>
                          <a:rPr lang="en-US" altLang="en-US" i="1" kern="0">
                            <a:solidFill>
                              <a:srgbClr val="080808"/>
                            </a:solidFill>
                            <a:latin typeface="Cambria Math" panose="02040503050406030204" pitchFamily="18" charset="0"/>
                            <a:ea typeface="Cambria Math" panose="02040503050406030204" pitchFamily="18" charset="0"/>
                          </a:rPr>
                        </m:ctrlPr>
                      </m:dPr>
                      <m:e>
                        <m:sSub>
                          <m:sSubPr>
                            <m:ctrlPr>
                              <a:rPr lang="en-US" altLang="en-US" i="1" kern="0">
                                <a:solidFill>
                                  <a:srgbClr val="080808"/>
                                </a:solidFill>
                                <a:latin typeface="Cambria Math" panose="02040503050406030204" pitchFamily="18" charset="0"/>
                                <a:ea typeface="Cambria Math" panose="02040503050406030204" pitchFamily="18" charset="0"/>
                              </a:rPr>
                            </m:ctrlPr>
                          </m:sSubPr>
                          <m:e>
                            <m:r>
                              <a:rPr lang="en-US" altLang="en-US" i="1" kern="0">
                                <a:solidFill>
                                  <a:srgbClr val="080808"/>
                                </a:solidFill>
                                <a:latin typeface="Cambria Math" panose="02040503050406030204" pitchFamily="18" charset="0"/>
                                <a:ea typeface="Cambria Math" panose="02040503050406030204" pitchFamily="18" charset="0"/>
                              </a:rPr>
                              <m:t>𝜓</m:t>
                            </m:r>
                          </m:e>
                          <m:sub>
                            <m:r>
                              <a:rPr lang="en-US" altLang="en-US" i="1" kern="0">
                                <a:solidFill>
                                  <a:srgbClr val="080808"/>
                                </a:solidFill>
                                <a:latin typeface="Cambria Math" panose="02040503050406030204" pitchFamily="18" charset="0"/>
                                <a:ea typeface="Cambria Math" panose="02040503050406030204" pitchFamily="18" charset="0"/>
                              </a:rPr>
                              <m:t>1</m:t>
                            </m:r>
                          </m:sub>
                        </m:sSub>
                        <m:r>
                          <a:rPr lang="en-US" altLang="en-US" i="1" kern="0">
                            <a:solidFill>
                              <a:srgbClr val="080808"/>
                            </a:solidFill>
                            <a:latin typeface="Cambria Math" panose="02040503050406030204" pitchFamily="18" charset="0"/>
                            <a:ea typeface="Cambria Math" panose="02040503050406030204" pitchFamily="18" charset="0"/>
                          </a:rPr>
                          <m:t>(∙),</m:t>
                        </m:r>
                        <m:sSub>
                          <m:sSubPr>
                            <m:ctrlPr>
                              <a:rPr lang="en-US" altLang="en-US" i="1" kern="0">
                                <a:solidFill>
                                  <a:srgbClr val="080808"/>
                                </a:solidFill>
                                <a:latin typeface="Cambria Math" panose="02040503050406030204" pitchFamily="18" charset="0"/>
                                <a:ea typeface="Cambria Math" panose="02040503050406030204" pitchFamily="18" charset="0"/>
                              </a:rPr>
                            </m:ctrlPr>
                          </m:sSubPr>
                          <m:e>
                            <m:r>
                              <a:rPr lang="en-US" altLang="en-US" i="1" kern="0">
                                <a:solidFill>
                                  <a:srgbClr val="080808"/>
                                </a:solidFill>
                                <a:latin typeface="Cambria Math" panose="02040503050406030204" pitchFamily="18" charset="0"/>
                                <a:ea typeface="Cambria Math" panose="02040503050406030204" pitchFamily="18" charset="0"/>
                              </a:rPr>
                              <m:t>𝜓</m:t>
                            </m:r>
                          </m:e>
                          <m:sub>
                            <m:r>
                              <a:rPr lang="en-US" altLang="en-US" i="1" kern="0">
                                <a:solidFill>
                                  <a:srgbClr val="080808"/>
                                </a:solidFill>
                                <a:latin typeface="Cambria Math" panose="02040503050406030204" pitchFamily="18" charset="0"/>
                                <a:ea typeface="Cambria Math" panose="02040503050406030204" pitchFamily="18" charset="0"/>
                              </a:rPr>
                              <m:t>2</m:t>
                            </m:r>
                          </m:sub>
                        </m:sSub>
                        <m:r>
                          <a:rPr lang="en-US" altLang="en-US" i="1" kern="0">
                            <a:solidFill>
                              <a:srgbClr val="080808"/>
                            </a:solidFill>
                            <a:latin typeface="Cambria Math" panose="02040503050406030204" pitchFamily="18" charset="0"/>
                            <a:ea typeface="Cambria Math" panose="02040503050406030204" pitchFamily="18" charset="0"/>
                          </a:rPr>
                          <m:t>(∙),⋯,</m:t>
                        </m:r>
                        <m:sSub>
                          <m:sSubPr>
                            <m:ctrlPr>
                              <a:rPr lang="en-US" altLang="en-US" i="1" kern="0">
                                <a:solidFill>
                                  <a:srgbClr val="080808"/>
                                </a:solidFill>
                                <a:latin typeface="Cambria Math" panose="02040503050406030204" pitchFamily="18" charset="0"/>
                                <a:ea typeface="Cambria Math" panose="02040503050406030204" pitchFamily="18" charset="0"/>
                              </a:rPr>
                            </m:ctrlPr>
                          </m:sSubPr>
                          <m:e>
                            <m:r>
                              <a:rPr lang="en-US" altLang="en-US" i="1" kern="0">
                                <a:solidFill>
                                  <a:srgbClr val="080808"/>
                                </a:solidFill>
                                <a:latin typeface="Cambria Math" panose="02040503050406030204" pitchFamily="18" charset="0"/>
                                <a:ea typeface="Cambria Math" panose="02040503050406030204" pitchFamily="18" charset="0"/>
                              </a:rPr>
                              <m:t>𝜓</m:t>
                            </m:r>
                          </m:e>
                          <m:sub>
                            <m:r>
                              <a:rPr lang="en-US" altLang="en-US" i="1" kern="0">
                                <a:solidFill>
                                  <a:srgbClr val="080808"/>
                                </a:solidFill>
                                <a:latin typeface="Cambria Math" panose="02040503050406030204" pitchFamily="18" charset="0"/>
                                <a:ea typeface="Cambria Math" panose="02040503050406030204" pitchFamily="18" charset="0"/>
                              </a:rPr>
                              <m:t>𝑚</m:t>
                            </m:r>
                          </m:sub>
                        </m:sSub>
                        <m:r>
                          <a:rPr lang="en-US" altLang="en-US" i="1" kern="0">
                            <a:solidFill>
                              <a:srgbClr val="080808"/>
                            </a:solidFill>
                            <a:latin typeface="Cambria Math" panose="02040503050406030204" pitchFamily="18" charset="0"/>
                            <a:ea typeface="Cambria Math" panose="02040503050406030204" pitchFamily="18" charset="0"/>
                          </a:rPr>
                          <m:t>(∙)</m:t>
                        </m:r>
                      </m:e>
                    </m:d>
                  </m:oMath>
                </a14:m>
                <a:endParaRPr lang="en-US" altLang="en-US" kern="0" dirty="0">
                  <a:solidFill>
                    <a:srgbClr val="080808"/>
                  </a:solidFill>
                </a:endParaRPr>
              </a:p>
            </p:txBody>
          </p:sp>
        </mc:Choice>
        <mc:Fallback xmlns="">
          <p:sp>
            <p:nvSpPr>
              <p:cNvPr id="20" name="TextBox 19">
                <a:extLst>
                  <a:ext uri="{FF2B5EF4-FFF2-40B4-BE49-F238E27FC236}">
                    <a16:creationId xmlns:a16="http://schemas.microsoft.com/office/drawing/2014/main" id="{A497F490-F0B3-AD4F-8F1B-F9829C281505}"/>
                  </a:ext>
                </a:extLst>
              </p:cNvPr>
              <p:cNvSpPr txBox="1">
                <a:spLocks noRot="1" noChangeAspect="1" noMove="1" noResize="1" noEditPoints="1" noAdjustHandles="1" noChangeArrowheads="1" noChangeShapeType="1" noTextEdit="1"/>
              </p:cNvSpPr>
              <p:nvPr/>
            </p:nvSpPr>
            <p:spPr>
              <a:xfrm>
                <a:off x="1164657" y="1531667"/>
                <a:ext cx="6526357" cy="369332"/>
              </a:xfrm>
              <a:prstGeom prst="rect">
                <a:avLst/>
              </a:prstGeom>
              <a:blipFill>
                <a:blip r:embed="rId6"/>
                <a:stretch>
                  <a:fillRect t="-6452" b="-19355"/>
                </a:stretch>
              </a:blipFill>
              <a:ln w="12700">
                <a:solidFill>
                  <a:srgbClr val="0000FF"/>
                </a:solidFill>
                <a:prstDash val="dash"/>
              </a:ln>
            </p:spPr>
            <p:txBody>
              <a:bodyPr/>
              <a:lstStyle/>
              <a:p>
                <a:r>
                  <a:rPr lang="en-US">
                    <a:noFill/>
                  </a:rPr>
                  <a:t> </a:t>
                </a:r>
              </a:p>
            </p:txBody>
          </p:sp>
        </mc:Fallback>
      </mc:AlternateContent>
      <p:sp>
        <p:nvSpPr>
          <p:cNvPr id="21" name="Line 29">
            <a:extLst>
              <a:ext uri="{FF2B5EF4-FFF2-40B4-BE49-F238E27FC236}">
                <a16:creationId xmlns:a16="http://schemas.microsoft.com/office/drawing/2014/main" id="{A6B490ED-6B48-884B-B52E-C116601CBFEB}"/>
              </a:ext>
            </a:extLst>
          </p:cNvPr>
          <p:cNvSpPr>
            <a:spLocks noChangeShapeType="1"/>
          </p:cNvSpPr>
          <p:nvPr/>
        </p:nvSpPr>
        <p:spPr bwMode="auto">
          <a:xfrm flipH="1" flipV="1">
            <a:off x="7691013" y="1739226"/>
            <a:ext cx="627345" cy="500972"/>
          </a:xfrm>
          <a:prstGeom prst="line">
            <a:avLst/>
          </a:prstGeom>
          <a:noFill/>
          <a:ln w="19050">
            <a:solidFill>
              <a:srgbClr val="0000FF"/>
            </a:solidFill>
            <a:round/>
            <a:headEnd type="stealth" w="lg" len="lg"/>
            <a:tailEnd type="diamo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Date Placeholder 2">
            <a:extLst>
              <a:ext uri="{FF2B5EF4-FFF2-40B4-BE49-F238E27FC236}">
                <a16:creationId xmlns:a16="http://schemas.microsoft.com/office/drawing/2014/main" id="{D2D513D2-D505-964E-AC59-CBB9E74E3D29}"/>
              </a:ext>
            </a:extLst>
          </p:cNvPr>
          <p:cNvSpPr>
            <a:spLocks noGrp="1"/>
          </p:cNvSpPr>
          <p:nvPr>
            <p:ph type="dt" sz="half" idx="10"/>
          </p:nvPr>
        </p:nvSpPr>
        <p:spPr/>
        <p:txBody>
          <a:bodyPr/>
          <a:lstStyle/>
          <a:p>
            <a:fld id="{3A26FC64-CC1F-3E42-9E2C-7020C0D8BF7E}" type="datetime4">
              <a:rPr lang="en-US" altLang="zh-CN" smtClean="0"/>
              <a:t>August 9, 2020</a:t>
            </a:fld>
            <a:endParaRPr lang="zh-CN" altLang="en-US"/>
          </a:p>
        </p:txBody>
      </p:sp>
      <p:sp>
        <p:nvSpPr>
          <p:cNvPr id="7" name="Slide Number Placeholder 6">
            <a:extLst>
              <a:ext uri="{FF2B5EF4-FFF2-40B4-BE49-F238E27FC236}">
                <a16:creationId xmlns:a16="http://schemas.microsoft.com/office/drawing/2014/main" id="{FEE2470A-A415-8042-8740-488528B1658A}"/>
              </a:ext>
            </a:extLst>
          </p:cNvPr>
          <p:cNvSpPr>
            <a:spLocks noGrp="1"/>
          </p:cNvSpPr>
          <p:nvPr>
            <p:ph type="sldNum" sz="quarter" idx="12"/>
          </p:nvPr>
        </p:nvSpPr>
        <p:spPr/>
        <p:txBody>
          <a:bodyPr/>
          <a:lstStyle/>
          <a:p>
            <a:fld id="{49BF2F59-D1D2-4BCF-82DA-B1F2608D3135}" type="slidenum">
              <a:rPr lang="zh-CN" altLang="en-US" smtClean="0"/>
              <a:pPr/>
              <a:t>7</a:t>
            </a:fld>
            <a:r>
              <a:rPr lang="en-US" altLang="zh-CN"/>
              <a:t>/16</a:t>
            </a:r>
            <a:endParaRPr lang="zh-CN" altLang="en-US" dirty="0"/>
          </a:p>
        </p:txBody>
      </p:sp>
      <p:sp>
        <p:nvSpPr>
          <p:cNvPr id="32" name="Rectangle 31">
            <a:extLst>
              <a:ext uri="{FF2B5EF4-FFF2-40B4-BE49-F238E27FC236}">
                <a16:creationId xmlns:a16="http://schemas.microsoft.com/office/drawing/2014/main" id="{49778573-0F7D-B046-94BB-4C4EA5382C22}"/>
              </a:ext>
            </a:extLst>
          </p:cNvPr>
          <p:cNvSpPr/>
          <p:nvPr/>
        </p:nvSpPr>
        <p:spPr>
          <a:xfrm>
            <a:off x="0" y="-2676"/>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 &amp; Motivation</a:t>
            </a:r>
            <a:endParaRPr lang="zh-CN" altLang="en-US" sz="1600" dirty="0"/>
          </a:p>
        </p:txBody>
      </p:sp>
      <p:sp>
        <p:nvSpPr>
          <p:cNvPr id="33" name="Rectangle 32">
            <a:extLst>
              <a:ext uri="{FF2B5EF4-FFF2-40B4-BE49-F238E27FC236}">
                <a16:creationId xmlns:a16="http://schemas.microsoft.com/office/drawing/2014/main" id="{C181A916-C9A1-4D41-85B2-8BE427BF7253}"/>
              </a:ext>
            </a:extLst>
          </p:cNvPr>
          <p:cNvSpPr/>
          <p:nvPr/>
        </p:nvSpPr>
        <p:spPr>
          <a:xfrm>
            <a:off x="2620093" y="-2676"/>
            <a:ext cx="1720901"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iDEC Framework</a:t>
            </a:r>
            <a:endParaRPr lang="zh-CN" altLang="en-US" sz="1600" b="1" dirty="0"/>
          </a:p>
        </p:txBody>
      </p:sp>
      <p:sp>
        <p:nvSpPr>
          <p:cNvPr id="34" name="Rectangle 33">
            <a:extLst>
              <a:ext uri="{FF2B5EF4-FFF2-40B4-BE49-F238E27FC236}">
                <a16:creationId xmlns:a16="http://schemas.microsoft.com/office/drawing/2014/main" id="{8F1F1C37-CA84-D84A-B85E-295F672B73C0}"/>
              </a:ext>
            </a:extLst>
          </p:cNvPr>
          <p:cNvSpPr/>
          <p:nvPr/>
        </p:nvSpPr>
        <p:spPr>
          <a:xfrm>
            <a:off x="4349344" y="-2676"/>
            <a:ext cx="2163991"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err="1"/>
              <a:t>iDEC</a:t>
            </a:r>
            <a:r>
              <a:rPr lang="en-US" altLang="zh-CN" sz="1600" dirty="0"/>
              <a:t>-based Solutions</a:t>
            </a:r>
            <a:endParaRPr lang="zh-CN" altLang="en-US" sz="1600" dirty="0"/>
          </a:p>
        </p:txBody>
      </p:sp>
      <p:sp>
        <p:nvSpPr>
          <p:cNvPr id="35" name="Rectangle 34">
            <a:extLst>
              <a:ext uri="{FF2B5EF4-FFF2-40B4-BE49-F238E27FC236}">
                <a16:creationId xmlns:a16="http://schemas.microsoft.com/office/drawing/2014/main" id="{3818CED4-3196-D14A-A1ED-0A71DC94B276}"/>
              </a:ext>
            </a:extLst>
          </p:cNvPr>
          <p:cNvSpPr/>
          <p:nvPr/>
        </p:nvSpPr>
        <p:spPr>
          <a:xfrm>
            <a:off x="6526174" y="-2676"/>
            <a:ext cx="11162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spTree>
    <p:extLst>
      <p:ext uri="{BB962C8B-B14F-4D97-AF65-F5344CB8AC3E}">
        <p14:creationId xmlns:p14="http://schemas.microsoft.com/office/powerpoint/2010/main" val="287489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5">
                                            <p:txEl>
                                              <p:pRg st="0" end="0"/>
                                            </p:txEl>
                                          </p:spTgt>
                                        </p:tgtEl>
                                        <p:attrNameLst>
                                          <p:attrName>style.visibility</p:attrName>
                                        </p:attrNameLst>
                                      </p:cBhvr>
                                      <p:to>
                                        <p:strVal val="visible"/>
                                      </p:to>
                                    </p:set>
                                    <p:anim calcmode="lin" valueType="num">
                                      <p:cBhvr additive="base">
                                        <p:cTn id="3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5">
                                            <p:txEl>
                                              <p:pRg st="1" end="1"/>
                                            </p:txEl>
                                          </p:spTgt>
                                        </p:tgtEl>
                                        <p:attrNameLst>
                                          <p:attrName>style.visibility</p:attrName>
                                        </p:attrNameLst>
                                      </p:cBhvr>
                                      <p:to>
                                        <p:strVal val="visible"/>
                                      </p:to>
                                    </p:set>
                                    <p:anim calcmode="lin" valueType="num">
                                      <p:cBhvr additive="base">
                                        <p:cTn id="5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9">
                                            <p:txEl>
                                              <p:pRg st="0" end="0"/>
                                            </p:txEl>
                                          </p:spTgt>
                                        </p:tgtEl>
                                        <p:attrNameLst>
                                          <p:attrName>style.visibility</p:attrName>
                                        </p:attrNameLst>
                                      </p:cBhvr>
                                      <p:to>
                                        <p:strVal val="visible"/>
                                      </p:to>
                                    </p:set>
                                    <p:anim calcmode="lin" valueType="num">
                                      <p:cBhvr additive="base">
                                        <p:cTn id="59"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40">
                                            <p:txEl>
                                              <p:pRg st="0" end="0"/>
                                            </p:txEl>
                                          </p:spTgt>
                                        </p:tgtEl>
                                        <p:attrNameLst>
                                          <p:attrName>style.visibility</p:attrName>
                                        </p:attrNameLst>
                                      </p:cBhvr>
                                      <p:to>
                                        <p:strVal val="visible"/>
                                      </p:to>
                                    </p:set>
                                    <p:anim calcmode="lin" valueType="num">
                                      <p:cBhvr additive="base">
                                        <p:cTn id="65"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0">
                                            <p:txEl>
                                              <p:pRg st="1" end="1"/>
                                            </p:txEl>
                                          </p:spTgt>
                                        </p:tgtEl>
                                        <p:attrNameLst>
                                          <p:attrName>style.visibility</p:attrName>
                                        </p:attrNameLst>
                                      </p:cBhvr>
                                      <p:to>
                                        <p:strVal val="visible"/>
                                      </p:to>
                                    </p:set>
                                    <p:anim calcmode="lin" valueType="num">
                                      <p:cBhvr additive="base">
                                        <p:cTn id="71" dur="500" fill="hold"/>
                                        <p:tgtEl>
                                          <p:spTgt spid="40">
                                            <p:txEl>
                                              <p:pRg st="1" end="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44"/>
                                        </p:tgtEl>
                                        <p:attrNameLst>
                                          <p:attrName>style.visibility</p:attrName>
                                        </p:attrNameLst>
                                      </p:cBhvr>
                                      <p:to>
                                        <p:strVal val="visible"/>
                                      </p:to>
                                    </p:set>
                                    <p:anim calcmode="lin" valueType="num">
                                      <p:cBhvr additive="base">
                                        <p:cTn id="77" dur="500" fill="hold"/>
                                        <p:tgtEl>
                                          <p:spTgt spid="44"/>
                                        </p:tgtEl>
                                        <p:attrNameLst>
                                          <p:attrName>ppt_x</p:attrName>
                                        </p:attrNameLst>
                                      </p:cBhvr>
                                      <p:tavLst>
                                        <p:tav tm="0">
                                          <p:val>
                                            <p:strVal val="#ppt_x"/>
                                          </p:val>
                                        </p:tav>
                                        <p:tav tm="100000">
                                          <p:val>
                                            <p:strVal val="#ppt_x"/>
                                          </p:val>
                                        </p:tav>
                                      </p:tavLst>
                                    </p:anim>
                                    <p:anim calcmode="lin" valueType="num">
                                      <p:cBhvr additive="base">
                                        <p:cTn id="7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animBg="1"/>
      <p:bldP spid="29" grpId="0" animBg="1"/>
      <p:bldP spid="30" grpId="0"/>
      <p:bldP spid="31" grpId="0"/>
      <p:bldP spid="20"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2A1B-3B36-1E46-84A6-1F023F3BDC27}"/>
              </a:ext>
            </a:extLst>
          </p:cNvPr>
          <p:cNvSpPr>
            <a:spLocks noGrp="1"/>
          </p:cNvSpPr>
          <p:nvPr>
            <p:ph type="title"/>
          </p:nvPr>
        </p:nvSpPr>
        <p:spPr/>
        <p:txBody>
          <a:bodyPr/>
          <a:lstStyle/>
          <a:p>
            <a:r>
              <a:rPr lang="en-US" dirty="0" err="1"/>
              <a:t>iDEC</a:t>
            </a:r>
            <a:r>
              <a:rPr lang="en-US" dirty="0"/>
              <a:t>-based Solution for ANN-H</a:t>
            </a:r>
          </a:p>
        </p:txBody>
      </p:sp>
      <p:sp>
        <p:nvSpPr>
          <p:cNvPr id="5" name="Footer Placeholder 4">
            <a:extLst>
              <a:ext uri="{FF2B5EF4-FFF2-40B4-BE49-F238E27FC236}">
                <a16:creationId xmlns:a16="http://schemas.microsoft.com/office/drawing/2014/main" id="{F3A41D3A-9593-EA41-B555-2B0ABAB5212A}"/>
              </a:ext>
            </a:extLst>
          </p:cNvPr>
          <p:cNvSpPr>
            <a:spLocks noGrp="1"/>
          </p:cNvSpPr>
          <p:nvPr>
            <p:ph type="ftr" sz="quarter" idx="11"/>
          </p:nvPr>
        </p:nvSpPr>
        <p:spPr/>
        <p:txBody>
          <a:bodyPr/>
          <a:lstStyle/>
          <a:p>
            <a:r>
              <a:rPr lang="sv-SE" altLang="zh-CN"/>
              <a:t>iDEC @ VLDB2020</a:t>
            </a:r>
            <a:endParaRPr lang="zh-CN" altLang="en-US" dirty="0"/>
          </a:p>
        </p:txBody>
      </p:sp>
      <p:grpSp>
        <p:nvGrpSpPr>
          <p:cNvPr id="10" name="Group 21">
            <a:extLst>
              <a:ext uri="{FF2B5EF4-FFF2-40B4-BE49-F238E27FC236}">
                <a16:creationId xmlns:a16="http://schemas.microsoft.com/office/drawing/2014/main" id="{7E982FAB-9366-1E45-B3AB-5585BAB9069A}"/>
              </a:ext>
            </a:extLst>
          </p:cNvPr>
          <p:cNvGrpSpPr>
            <a:grpSpLocks/>
          </p:cNvGrpSpPr>
          <p:nvPr/>
        </p:nvGrpSpPr>
        <p:grpSpPr bwMode="auto">
          <a:xfrm rot="1330230">
            <a:off x="4481996" y="2359903"/>
            <a:ext cx="3060762" cy="858917"/>
            <a:chOff x="816" y="2304"/>
            <a:chExt cx="1440" cy="448"/>
          </a:xfrm>
        </p:grpSpPr>
        <p:sp>
          <p:nvSpPr>
            <p:cNvPr id="11" name="Freeform 22">
              <a:extLst>
                <a:ext uri="{FF2B5EF4-FFF2-40B4-BE49-F238E27FC236}">
                  <a16:creationId xmlns:a16="http://schemas.microsoft.com/office/drawing/2014/main" id="{68D78460-4E7D-2849-8E21-E4C4D64F3358}"/>
                </a:ext>
              </a:extLst>
            </p:cNvPr>
            <p:cNvSpPr>
              <a:spLocks/>
            </p:cNvSpPr>
            <p:nvPr/>
          </p:nvSpPr>
          <p:spPr bwMode="gray">
            <a:xfrm>
              <a:off x="901" y="2562"/>
              <a:ext cx="1270" cy="19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1120 w 1120"/>
                <a:gd name="T55"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gradFill rotWithShape="1">
              <a:gsLst>
                <a:gs pos="0">
                  <a:srgbClr val="000000"/>
                </a:gs>
                <a:gs pos="100000">
                  <a:srgbClr val="000000">
                    <a:gamma/>
                    <a:shade val="78824"/>
                    <a:invGamma/>
                  </a:srgbClr>
                </a:gs>
              </a:gsLst>
              <a:lin ang="2700000" scaled="1"/>
            </a:gra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endParaRPr>
            </a:p>
          </p:txBody>
        </p:sp>
        <p:sp>
          <p:nvSpPr>
            <p:cNvPr id="12" name="Rectangle 23">
              <a:extLst>
                <a:ext uri="{FF2B5EF4-FFF2-40B4-BE49-F238E27FC236}">
                  <a16:creationId xmlns:a16="http://schemas.microsoft.com/office/drawing/2014/main" id="{896CE490-004D-8F4E-A5D6-A3D7DCAAE07B}"/>
                </a:ext>
              </a:extLst>
            </p:cNvPr>
            <p:cNvSpPr>
              <a:spLocks noChangeArrowheads="1"/>
            </p:cNvSpPr>
            <p:nvPr/>
          </p:nvSpPr>
          <p:spPr bwMode="gray">
            <a:xfrm>
              <a:off x="816" y="2304"/>
              <a:ext cx="1440" cy="393"/>
            </a:xfrm>
            <a:prstGeom prst="rect">
              <a:avLst/>
            </a:prstGeom>
            <a:gradFill rotWithShape="1">
              <a:gsLst>
                <a:gs pos="0">
                  <a:srgbClr val="FF6161">
                    <a:gamma/>
                    <a:tint val="54510"/>
                    <a:invGamma/>
                  </a:srgbClr>
                </a:gs>
                <a:gs pos="100000">
                  <a:srgbClr val="FF6161"/>
                </a:gs>
              </a:gsLst>
              <a:lin ang="27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rPr>
                <a:t>statistical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rPr>
                <a:t>closeness preservation </a:t>
              </a:r>
            </a:p>
          </p:txBody>
        </p:sp>
      </p:grpSp>
      <p:sp>
        <p:nvSpPr>
          <p:cNvPr id="18" name="AutoShape 22">
            <a:extLst>
              <a:ext uri="{FF2B5EF4-FFF2-40B4-BE49-F238E27FC236}">
                <a16:creationId xmlns:a16="http://schemas.microsoft.com/office/drawing/2014/main" id="{F4DFE683-F52F-904E-8BD4-5FAF3B398505}"/>
              </a:ext>
            </a:extLst>
          </p:cNvPr>
          <p:cNvSpPr>
            <a:spLocks noChangeArrowheads="1"/>
          </p:cNvSpPr>
          <p:nvPr/>
        </p:nvSpPr>
        <p:spPr bwMode="gray">
          <a:xfrm>
            <a:off x="457199" y="4758852"/>
            <a:ext cx="3161900" cy="1027501"/>
          </a:xfrm>
          <a:prstGeom prst="bevel">
            <a:avLst>
              <a:gd name="adj" fmla="val 3046"/>
            </a:avLst>
          </a:prstGeom>
          <a:gradFill rotWithShape="1">
            <a:gsLst>
              <a:gs pos="0">
                <a:srgbClr val="81A551"/>
              </a:gs>
              <a:gs pos="100000">
                <a:srgbClr val="81A551">
                  <a:gamma/>
                  <a:tint val="54118"/>
                  <a:invGamma/>
                </a:srgbClr>
              </a:gs>
            </a:gsLst>
            <a:lin ang="18900000" scaled="1"/>
          </a:gradFill>
          <a:ln>
            <a:noFill/>
          </a:ln>
          <a:effectLst/>
          <a:extLst>
            <a:ext uri="{91240B29-F687-4F45-9708-019B960494DF}">
              <a14:hiddenLine xmlns:a14="http://schemas.microsoft.com/office/drawing/2010/main" w="9525">
                <a:solidFill>
                  <a:srgbClr val="6699FF">
                    <a:alpha val="70000"/>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sz="2000" kern="0" dirty="0">
                <a:solidFill>
                  <a:srgbClr val="000000"/>
                </a:solidFill>
              </a:rPr>
              <a:t>A</a:t>
            </a:r>
            <a:r>
              <a:rPr kumimoji="0" lang="en-US" sz="2000" i="0" u="none" strike="noStrike" kern="0" cap="none" spc="0" normalizeH="0" baseline="0" noProof="0" dirty="0">
                <a:ln>
                  <a:noFill/>
                </a:ln>
                <a:solidFill>
                  <a:srgbClr val="000000"/>
                </a:solidFill>
                <a:effectLst/>
                <a:uLnTx/>
                <a:uFillTx/>
              </a:rPr>
              <a:t>NN search in high-dimensional space with Hamming distance</a:t>
            </a:r>
          </a:p>
        </p:txBody>
      </p:sp>
      <p:sp>
        <p:nvSpPr>
          <p:cNvPr id="19" name="AutoShape 22">
            <a:extLst>
              <a:ext uri="{FF2B5EF4-FFF2-40B4-BE49-F238E27FC236}">
                <a16:creationId xmlns:a16="http://schemas.microsoft.com/office/drawing/2014/main" id="{D9C03FB1-89E1-AF40-8266-AE07F96E5222}"/>
              </a:ext>
            </a:extLst>
          </p:cNvPr>
          <p:cNvSpPr>
            <a:spLocks noChangeArrowheads="1"/>
          </p:cNvSpPr>
          <p:nvPr/>
        </p:nvSpPr>
        <p:spPr bwMode="gray">
          <a:xfrm>
            <a:off x="5602477" y="4807464"/>
            <a:ext cx="3233774" cy="930275"/>
          </a:xfrm>
          <a:prstGeom prst="bevel">
            <a:avLst>
              <a:gd name="adj" fmla="val 3046"/>
            </a:avLst>
          </a:prstGeom>
          <a:gradFill rotWithShape="1">
            <a:gsLst>
              <a:gs pos="0">
                <a:srgbClr val="81A551"/>
              </a:gs>
              <a:gs pos="100000">
                <a:srgbClr val="81A551">
                  <a:gamma/>
                  <a:tint val="54118"/>
                  <a:invGamma/>
                </a:srgbClr>
              </a:gs>
            </a:gsLst>
            <a:lin ang="18900000" scaled="1"/>
          </a:gradFill>
          <a:ln>
            <a:noFill/>
          </a:ln>
          <a:effectLst/>
          <a:extLst>
            <a:ext uri="{91240B29-F687-4F45-9708-019B960494DF}">
              <a14:hiddenLine xmlns:a14="http://schemas.microsoft.com/office/drawing/2010/main" w="9525">
                <a:solidFill>
                  <a:srgbClr val="6699FF">
                    <a:alpha val="70000"/>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sz="2000" kern="0" dirty="0">
                <a:solidFill>
                  <a:srgbClr val="000000"/>
                </a:solidFill>
              </a:rPr>
              <a:t>t</a:t>
            </a:r>
            <a:r>
              <a:rPr kumimoji="0" lang="en-US" sz="2000" i="0" u="none" strike="noStrike" kern="0" cap="none" spc="0" normalizeH="0" baseline="0" noProof="0" dirty="0">
                <a:ln>
                  <a:noFill/>
                </a:ln>
                <a:solidFill>
                  <a:srgbClr val="000000"/>
                </a:solidFill>
                <a:effectLst/>
                <a:uLnTx/>
                <a:uFillTx/>
              </a:rPr>
              <a:t>-NN search in low-dimensional space with Euclidean distance</a:t>
            </a:r>
          </a:p>
        </p:txBody>
      </p:sp>
      <mc:AlternateContent xmlns:mc="http://schemas.openxmlformats.org/markup-compatibility/2006" xmlns:a14="http://schemas.microsoft.com/office/drawing/2010/main">
        <mc:Choice Requires="a14">
          <p:sp>
            <p:nvSpPr>
              <p:cNvPr id="14" name="Rectangle 3">
                <a:extLst>
                  <a:ext uri="{FF2B5EF4-FFF2-40B4-BE49-F238E27FC236}">
                    <a16:creationId xmlns:a16="http://schemas.microsoft.com/office/drawing/2014/main" id="{24B39B87-7903-B944-AF1B-15C0474DF5A8}"/>
                  </a:ext>
                </a:extLst>
              </p:cNvPr>
              <p:cNvSpPr>
                <a:spLocks noChangeArrowheads="1"/>
              </p:cNvSpPr>
              <p:nvPr/>
            </p:nvSpPr>
            <p:spPr bwMode="black">
              <a:xfrm>
                <a:off x="293872" y="1757138"/>
                <a:ext cx="8680166" cy="400110"/>
              </a:xfrm>
              <a:prstGeom prst="rect">
                <a:avLst/>
              </a:prstGeom>
              <a:noFill/>
              <a:ln>
                <a:noFill/>
              </a:ln>
              <a:effectLst/>
              <a:extLst>
                <a:ext uri="{909E8E84-426E-40DD-AFC4-6F175D3DCCD1}">
                  <a14:hiddenFill>
                    <a:gradFill rotWithShape="1">
                      <a:gsLst>
                        <a:gs pos="0">
                          <a:schemeClr val="accent2"/>
                        </a:gs>
                        <a:gs pos="100000">
                          <a:schemeClr val="accent2">
                            <a:gamma/>
                            <a:tint val="73725"/>
                            <a:invGamma/>
                          </a:schemeClr>
                        </a:gs>
                      </a:gsLst>
                      <a:lin ang="5400000" scaled="1"/>
                    </a:gra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ctr"/>
                <a:r>
                  <a:rPr lang="en-US" dirty="0"/>
                  <a:t>Each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𝜓</m:t>
                        </m:r>
                      </m:e>
                      <m:sub>
                        <m:r>
                          <a:rPr lang="en-US" i="1">
                            <a:latin typeface="Cambria Math" panose="02040503050406030204" pitchFamily="18" charset="0"/>
                          </a:rPr>
                          <m:t>𝑖</m:t>
                        </m:r>
                      </m:sub>
                    </m:sSub>
                  </m:oMath>
                </a14:m>
                <a:r>
                  <a:rPr lang="en-US" dirty="0"/>
                  <a:t> in </a:t>
                </a:r>
                <a14:m>
                  <m:oMath xmlns:m="http://schemas.openxmlformats.org/officeDocument/2006/math">
                    <m:r>
                      <m:rPr>
                        <m:sty m:val="p"/>
                      </m:rPr>
                      <a:rPr lang="el-GR" i="1">
                        <a:latin typeface="Cambria Math" panose="02040503050406030204" pitchFamily="18" charset="0"/>
                        <a:ea typeface="Cambria Math" panose="02040503050406030204" pitchFamily="18" charset="0"/>
                      </a:rPr>
                      <m:t>Ψ</m:t>
                    </m:r>
                  </m:oMath>
                </a14:m>
                <a:r>
                  <a:rPr lang="en-US" dirty="0"/>
                  <a:t> is a </a:t>
                </a:r>
                <a:r>
                  <a:rPr lang="en-US" dirty="0" err="1"/>
                  <a:t>ToW</a:t>
                </a:r>
                <a:r>
                  <a:rPr lang="en-US" dirty="0"/>
                  <a:t> function </a:t>
                </a:r>
                <a14:m>
                  <m:oMath xmlns:m="http://schemas.openxmlformats.org/officeDocument/2006/math">
                    <m:r>
                      <a:rPr lang="en-US" sz="2000" i="1">
                        <a:latin typeface="Cambria Math" panose="02040503050406030204" pitchFamily="18" charset="0"/>
                        <a:ea typeface="Cambria Math" panose="02040503050406030204" pitchFamily="18" charset="0"/>
                      </a:rPr>
                      <m:t>𝜓</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𝑅</m:t>
                        </m:r>
                      </m:e>
                    </m:d>
                  </m:oMath>
                </a14:m>
                <a:r>
                  <a:rPr lang="en-US" sz="2000" dirty="0"/>
                  <a:t> where R is </a:t>
                </a:r>
                <a14:m>
                  <m:oMath xmlns:m="http://schemas.openxmlformats.org/officeDocument/2006/math">
                    <m:r>
                      <a:rPr lang="en-US" sz="2000" i="1">
                        <a:latin typeface="Cambria Math" panose="02040503050406030204" pitchFamily="18" charset="0"/>
                        <a:ea typeface="Cambria Math" panose="02040503050406030204" pitchFamily="18" charset="0"/>
                      </a:rPr>
                      <m:t>±1</m:t>
                    </m:r>
                  </m:oMath>
                </a14:m>
                <a:r>
                  <a:rPr lang="en-US" sz="2000" dirty="0"/>
                  <a:t> random vector</a:t>
                </a:r>
              </a:p>
            </p:txBody>
          </p:sp>
        </mc:Choice>
        <mc:Fallback xmlns="">
          <p:sp>
            <p:nvSpPr>
              <p:cNvPr id="14" name="Rectangle 3">
                <a:extLst>
                  <a:ext uri="{FF2B5EF4-FFF2-40B4-BE49-F238E27FC236}">
                    <a16:creationId xmlns:a16="http://schemas.microsoft.com/office/drawing/2014/main" id="{24B39B87-7903-B944-AF1B-15C0474DF5A8}"/>
                  </a:ext>
                </a:extLst>
              </p:cNvPr>
              <p:cNvSpPr>
                <a:spLocks noRot="1" noChangeAspect="1" noMove="1" noResize="1" noEditPoints="1" noAdjustHandles="1" noChangeArrowheads="1" noChangeShapeType="1" noTextEdit="1"/>
              </p:cNvSpPr>
              <p:nvPr/>
            </p:nvSpPr>
            <p:spPr bwMode="black">
              <a:xfrm>
                <a:off x="293872" y="1757138"/>
                <a:ext cx="8680166" cy="400110"/>
              </a:xfrm>
              <a:prstGeom prst="rect">
                <a:avLst/>
              </a:prstGeom>
              <a:blipFill>
                <a:blip r:embed="rId3"/>
                <a:stretch>
                  <a:fillRect t="-6061" r="-146" b="-24242"/>
                </a:stretch>
              </a:blip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5" name="Line 18">
            <a:extLst>
              <a:ext uri="{FF2B5EF4-FFF2-40B4-BE49-F238E27FC236}">
                <a16:creationId xmlns:a16="http://schemas.microsoft.com/office/drawing/2014/main" id="{5AE50538-8510-CE4A-A78F-D7E0BB348022}"/>
              </a:ext>
            </a:extLst>
          </p:cNvPr>
          <p:cNvSpPr>
            <a:spLocks noChangeShapeType="1"/>
          </p:cNvSpPr>
          <p:nvPr/>
        </p:nvSpPr>
        <p:spPr bwMode="black">
          <a:xfrm>
            <a:off x="457199" y="2139756"/>
            <a:ext cx="8292165" cy="40606"/>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1DED267B-7152-B748-A792-57908E59A5C2}"/>
                  </a:ext>
                </a:extLst>
              </p:cNvPr>
              <p:cNvSpPr/>
              <p:nvPr/>
            </p:nvSpPr>
            <p:spPr>
              <a:xfrm>
                <a:off x="1309028" y="2796524"/>
                <a:ext cx="4964501" cy="7524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a:latin typeface="Cambria Math" panose="02040503050406030204" pitchFamily="18" charset="0"/>
                        </a:rPr>
                        <m:t>𝑬</m:t>
                      </m:r>
                      <m:d>
                        <m:dPr>
                          <m:begChr m:val="["/>
                          <m:endChr m:val="]"/>
                          <m:ctrlPr>
                            <a:rPr lang="en-US" sz="2800" b="1" i="1">
                              <a:latin typeface="Cambria Math" panose="02040503050406030204" pitchFamily="18" charset="0"/>
                            </a:rPr>
                          </m:ctrlPr>
                        </m:dPr>
                        <m:e>
                          <m:sSup>
                            <m:sSupPr>
                              <m:ctrlPr>
                                <a:rPr lang="en-US" sz="2800" b="1" i="1">
                                  <a:latin typeface="Cambria Math" panose="02040503050406030204" pitchFamily="18" charset="0"/>
                                </a:rPr>
                              </m:ctrlPr>
                            </m:sSupPr>
                            <m:e>
                              <m:d>
                                <m:dPr>
                                  <m:ctrlPr>
                                    <a:rPr lang="en-US" sz="2800" b="1" i="1">
                                      <a:latin typeface="Cambria Math" panose="02040503050406030204" pitchFamily="18" charset="0"/>
                                      <a:ea typeface="Cambria Math" panose="02040503050406030204" pitchFamily="18" charset="0"/>
                                    </a:rPr>
                                  </m:ctrlPr>
                                </m:dPr>
                                <m:e>
                                  <m:r>
                                    <a:rPr lang="en-US" sz="2800" b="1" i="1">
                                      <a:latin typeface="Cambria Math" panose="02040503050406030204" pitchFamily="18" charset="0"/>
                                      <a:ea typeface="Cambria Math" panose="02040503050406030204" pitchFamily="18" charset="0"/>
                                    </a:rPr>
                                    <m:t>𝝍</m:t>
                                  </m:r>
                                  <m:d>
                                    <m:dPr>
                                      <m:ctrlPr>
                                        <a:rPr lang="en-US" sz="2800" b="1" i="1">
                                          <a:latin typeface="Cambria Math" panose="02040503050406030204" pitchFamily="18" charset="0"/>
                                          <a:ea typeface="Cambria Math" panose="02040503050406030204" pitchFamily="18" charset="0"/>
                                        </a:rPr>
                                      </m:ctrlPr>
                                    </m:dPr>
                                    <m:e>
                                      <m:r>
                                        <a:rPr lang="en-US" sz="2800" b="1" i="1">
                                          <a:latin typeface="Cambria Math" panose="02040503050406030204" pitchFamily="18" charset="0"/>
                                          <a:ea typeface="Cambria Math" panose="02040503050406030204" pitchFamily="18" charset="0"/>
                                        </a:rPr>
                                        <m:t>𝒙</m:t>
                                      </m:r>
                                    </m:e>
                                  </m:d>
                                  <m:r>
                                    <a:rPr lang="en-US" sz="2800" b="1"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𝝍</m:t>
                                  </m:r>
                                  <m:d>
                                    <m:dPr>
                                      <m:ctrlPr>
                                        <a:rPr lang="en-US" sz="2800" b="1" i="1">
                                          <a:latin typeface="Cambria Math" panose="02040503050406030204" pitchFamily="18" charset="0"/>
                                          <a:ea typeface="Cambria Math" panose="02040503050406030204" pitchFamily="18" charset="0"/>
                                        </a:rPr>
                                      </m:ctrlPr>
                                    </m:dPr>
                                    <m:e>
                                      <m:r>
                                        <a:rPr lang="en-US" sz="2800" b="1" i="1">
                                          <a:latin typeface="Cambria Math" panose="02040503050406030204" pitchFamily="18" charset="0"/>
                                          <a:ea typeface="Cambria Math" panose="02040503050406030204" pitchFamily="18" charset="0"/>
                                        </a:rPr>
                                        <m:t>𝒚</m:t>
                                      </m:r>
                                    </m:e>
                                  </m:d>
                                </m:e>
                              </m:d>
                            </m:e>
                            <m:sup>
                              <m:r>
                                <a:rPr lang="en-US" sz="2800" b="1" i="1">
                                  <a:latin typeface="Cambria Math" panose="02040503050406030204" pitchFamily="18" charset="0"/>
                                </a:rPr>
                                <m:t>𝟐</m:t>
                              </m:r>
                            </m:sup>
                          </m:sSup>
                        </m:e>
                      </m:d>
                      <m:r>
                        <a:rPr lang="en-US" sz="2800" b="1" i="1">
                          <a:latin typeface="Cambria Math" panose="02040503050406030204" pitchFamily="18" charset="0"/>
                        </a:rPr>
                        <m:t>=</m:t>
                      </m:r>
                      <m:sSub>
                        <m:sSubPr>
                          <m:ctrlPr>
                            <a:rPr lang="en-US" sz="2800" b="1" i="1">
                              <a:latin typeface="Cambria Math" panose="02040503050406030204" pitchFamily="18" charset="0"/>
                            </a:rPr>
                          </m:ctrlPr>
                        </m:sSubPr>
                        <m:e>
                          <m:d>
                            <m:dPr>
                              <m:begChr m:val="‖"/>
                              <m:endChr m:val="‖"/>
                              <m:ctrlPr>
                                <a:rPr lang="en-US" sz="2800" b="1" i="1">
                                  <a:latin typeface="Cambria Math" panose="02040503050406030204" pitchFamily="18" charset="0"/>
                                </a:rPr>
                              </m:ctrlPr>
                            </m:dPr>
                            <m:e>
                              <m:r>
                                <a:rPr lang="en-US" sz="2800" b="1" i="1">
                                  <a:latin typeface="Cambria Math" panose="02040503050406030204" pitchFamily="18" charset="0"/>
                                </a:rPr>
                                <m:t>𝒙</m:t>
                              </m:r>
                              <m:r>
                                <a:rPr lang="en-US" sz="2800" b="1" i="1">
                                  <a:latin typeface="Cambria Math" panose="02040503050406030204" pitchFamily="18" charset="0"/>
                                </a:rPr>
                                <m:t>,</m:t>
                              </m:r>
                              <m:r>
                                <a:rPr lang="en-US" sz="2800" b="1" i="1">
                                  <a:latin typeface="Cambria Math" panose="02040503050406030204" pitchFamily="18" charset="0"/>
                                </a:rPr>
                                <m:t>𝒚</m:t>
                              </m:r>
                            </m:e>
                          </m:d>
                        </m:e>
                        <m:sub>
                          <m:r>
                            <a:rPr lang="en-US" sz="2800" b="1" i="1">
                              <a:latin typeface="Cambria Math" panose="02040503050406030204" pitchFamily="18" charset="0"/>
                            </a:rPr>
                            <m:t>𝑯</m:t>
                          </m:r>
                        </m:sub>
                      </m:sSub>
                    </m:oMath>
                  </m:oMathPara>
                </a14:m>
                <a:endParaRPr lang="en-US" sz="2400" b="1" dirty="0"/>
              </a:p>
            </p:txBody>
          </p:sp>
        </mc:Choice>
        <mc:Fallback xmlns="">
          <p:sp>
            <p:nvSpPr>
              <p:cNvPr id="13" name="Rectangle 12">
                <a:extLst>
                  <a:ext uri="{FF2B5EF4-FFF2-40B4-BE49-F238E27FC236}">
                    <a16:creationId xmlns:a16="http://schemas.microsoft.com/office/drawing/2014/main" id="{1DED267B-7152-B748-A792-57908E59A5C2}"/>
                  </a:ext>
                </a:extLst>
              </p:cNvPr>
              <p:cNvSpPr>
                <a:spLocks noRot="1" noChangeAspect="1" noMove="1" noResize="1" noEditPoints="1" noAdjustHandles="1" noChangeArrowheads="1" noChangeShapeType="1" noTextEdit="1"/>
              </p:cNvSpPr>
              <p:nvPr/>
            </p:nvSpPr>
            <p:spPr>
              <a:xfrm>
                <a:off x="1309028" y="2796524"/>
                <a:ext cx="4964501" cy="752450"/>
              </a:xfrm>
              <a:prstGeom prst="rect">
                <a:avLst/>
              </a:prstGeom>
              <a:blipFill>
                <a:blip r:embed="rId4"/>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09FE653F-77A2-1E49-9C4B-5362CCAE540F}"/>
              </a:ext>
            </a:extLst>
          </p:cNvPr>
          <p:cNvSpPr txBox="1"/>
          <p:nvPr/>
        </p:nvSpPr>
        <p:spPr>
          <a:xfrm>
            <a:off x="6457950" y="3746222"/>
            <a:ext cx="2378301" cy="646331"/>
          </a:xfrm>
          <a:prstGeom prst="rect">
            <a:avLst/>
          </a:prstGeom>
          <a:noFill/>
          <a:ln w="12700">
            <a:solidFill>
              <a:srgbClr val="0000FF"/>
            </a:solidFill>
            <a:prstDash val="dash"/>
          </a:ln>
        </p:spPr>
        <p:txBody>
          <a:bodyPr wrap="square" rtlCol="0">
            <a:spAutoFit/>
          </a:bodyPr>
          <a:lstStyle/>
          <a:p>
            <a:pPr algn="ctr"/>
            <a:r>
              <a:rPr lang="en-US" dirty="0"/>
              <a:t>Hamming distance between x and y</a:t>
            </a:r>
          </a:p>
        </p:txBody>
      </p:sp>
      <p:sp>
        <p:nvSpPr>
          <p:cNvPr id="21" name="Line 29">
            <a:extLst>
              <a:ext uri="{FF2B5EF4-FFF2-40B4-BE49-F238E27FC236}">
                <a16:creationId xmlns:a16="http://schemas.microsoft.com/office/drawing/2014/main" id="{BA04159B-350F-1948-B338-39825D2AC254}"/>
              </a:ext>
            </a:extLst>
          </p:cNvPr>
          <p:cNvSpPr>
            <a:spLocks noChangeShapeType="1"/>
          </p:cNvSpPr>
          <p:nvPr/>
        </p:nvSpPr>
        <p:spPr bwMode="auto">
          <a:xfrm flipH="1" flipV="1">
            <a:off x="5390147" y="3429000"/>
            <a:ext cx="1077678" cy="650723"/>
          </a:xfrm>
          <a:prstGeom prst="line">
            <a:avLst/>
          </a:prstGeom>
          <a:noFill/>
          <a:ln w="19050">
            <a:solidFill>
              <a:srgbClr val="0000FF"/>
            </a:solidFill>
            <a:round/>
            <a:headEnd type="diamond"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ight Arrow 16">
            <a:extLst>
              <a:ext uri="{FF2B5EF4-FFF2-40B4-BE49-F238E27FC236}">
                <a16:creationId xmlns:a16="http://schemas.microsoft.com/office/drawing/2014/main" id="{4D596DFC-E12D-CA41-A4DB-296EB0003A8C}"/>
              </a:ext>
            </a:extLst>
          </p:cNvPr>
          <p:cNvSpPr/>
          <p:nvPr/>
        </p:nvSpPr>
        <p:spPr>
          <a:xfrm>
            <a:off x="3849496" y="4997365"/>
            <a:ext cx="1568918" cy="50143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ate Placeholder 21">
            <a:extLst>
              <a:ext uri="{FF2B5EF4-FFF2-40B4-BE49-F238E27FC236}">
                <a16:creationId xmlns:a16="http://schemas.microsoft.com/office/drawing/2014/main" id="{BA0F8B62-DAC6-DF49-810A-5354748ADF1F}"/>
              </a:ext>
            </a:extLst>
          </p:cNvPr>
          <p:cNvSpPr>
            <a:spLocks noGrp="1"/>
          </p:cNvSpPr>
          <p:nvPr>
            <p:ph type="dt" sz="half" idx="10"/>
          </p:nvPr>
        </p:nvSpPr>
        <p:spPr/>
        <p:txBody>
          <a:bodyPr/>
          <a:lstStyle/>
          <a:p>
            <a:fld id="{9A61AD86-6226-7142-9017-CA0E1A35C75B}" type="datetime4">
              <a:rPr lang="en-US" altLang="zh-CN" smtClean="0"/>
              <a:t>August 9, 2020</a:t>
            </a:fld>
            <a:endParaRPr lang="zh-CN" altLang="en-US"/>
          </a:p>
        </p:txBody>
      </p:sp>
      <p:sp>
        <p:nvSpPr>
          <p:cNvPr id="23" name="Slide Number Placeholder 22">
            <a:extLst>
              <a:ext uri="{FF2B5EF4-FFF2-40B4-BE49-F238E27FC236}">
                <a16:creationId xmlns:a16="http://schemas.microsoft.com/office/drawing/2014/main" id="{4651100B-581A-D742-B89A-C1D9E56C339E}"/>
              </a:ext>
            </a:extLst>
          </p:cNvPr>
          <p:cNvSpPr>
            <a:spLocks noGrp="1"/>
          </p:cNvSpPr>
          <p:nvPr>
            <p:ph type="sldNum" sz="quarter" idx="12"/>
          </p:nvPr>
        </p:nvSpPr>
        <p:spPr/>
        <p:txBody>
          <a:bodyPr/>
          <a:lstStyle/>
          <a:p>
            <a:fld id="{49BF2F59-D1D2-4BCF-82DA-B1F2608D3135}" type="slidenum">
              <a:rPr lang="zh-CN" altLang="en-US" smtClean="0"/>
              <a:pPr/>
              <a:t>8</a:t>
            </a:fld>
            <a:r>
              <a:rPr lang="en-US" altLang="zh-CN"/>
              <a:t>/16</a:t>
            </a:r>
            <a:endParaRPr lang="zh-CN" altLang="en-US" dirty="0"/>
          </a:p>
        </p:txBody>
      </p:sp>
      <p:sp>
        <p:nvSpPr>
          <p:cNvPr id="24" name="Rectangle 23">
            <a:extLst>
              <a:ext uri="{FF2B5EF4-FFF2-40B4-BE49-F238E27FC236}">
                <a16:creationId xmlns:a16="http://schemas.microsoft.com/office/drawing/2014/main" id="{5C0B59A7-DD6E-AE41-8B56-E7F7457FC789}"/>
              </a:ext>
            </a:extLst>
          </p:cNvPr>
          <p:cNvSpPr/>
          <p:nvPr/>
        </p:nvSpPr>
        <p:spPr>
          <a:xfrm>
            <a:off x="0" y="-2676"/>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 &amp; Motivation</a:t>
            </a:r>
            <a:endParaRPr lang="zh-CN" altLang="en-US" sz="1600" dirty="0"/>
          </a:p>
        </p:txBody>
      </p:sp>
      <p:sp>
        <p:nvSpPr>
          <p:cNvPr id="25" name="Rectangle 24">
            <a:extLst>
              <a:ext uri="{FF2B5EF4-FFF2-40B4-BE49-F238E27FC236}">
                <a16:creationId xmlns:a16="http://schemas.microsoft.com/office/drawing/2014/main" id="{79957BE6-1D41-FF49-B284-8B49CFDF88C4}"/>
              </a:ext>
            </a:extLst>
          </p:cNvPr>
          <p:cNvSpPr/>
          <p:nvPr/>
        </p:nvSpPr>
        <p:spPr>
          <a:xfrm>
            <a:off x="2620093" y="-2676"/>
            <a:ext cx="1720901"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iDEC Framework</a:t>
            </a:r>
            <a:endParaRPr lang="zh-CN" altLang="en-US" sz="1600" dirty="0"/>
          </a:p>
        </p:txBody>
      </p:sp>
      <p:sp>
        <p:nvSpPr>
          <p:cNvPr id="26" name="Rectangle 25">
            <a:extLst>
              <a:ext uri="{FF2B5EF4-FFF2-40B4-BE49-F238E27FC236}">
                <a16:creationId xmlns:a16="http://schemas.microsoft.com/office/drawing/2014/main" id="{B3496388-FF5E-C346-A6CA-82FB05D86CD6}"/>
              </a:ext>
            </a:extLst>
          </p:cNvPr>
          <p:cNvSpPr/>
          <p:nvPr/>
        </p:nvSpPr>
        <p:spPr>
          <a:xfrm>
            <a:off x="4349344" y="-2676"/>
            <a:ext cx="2163991"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err="1"/>
              <a:t>iDEC</a:t>
            </a:r>
            <a:r>
              <a:rPr lang="en-US" altLang="zh-CN" sz="1600" b="1" dirty="0"/>
              <a:t>-based Solutions</a:t>
            </a:r>
            <a:endParaRPr lang="zh-CN" altLang="en-US" sz="1600" b="1" dirty="0"/>
          </a:p>
        </p:txBody>
      </p:sp>
      <p:sp>
        <p:nvSpPr>
          <p:cNvPr id="27" name="Rectangle 26">
            <a:extLst>
              <a:ext uri="{FF2B5EF4-FFF2-40B4-BE49-F238E27FC236}">
                <a16:creationId xmlns:a16="http://schemas.microsoft.com/office/drawing/2014/main" id="{B44304D8-E440-BF4A-949C-3D8E1D7B8C56}"/>
              </a:ext>
            </a:extLst>
          </p:cNvPr>
          <p:cNvSpPr/>
          <p:nvPr/>
        </p:nvSpPr>
        <p:spPr>
          <a:xfrm>
            <a:off x="6526174" y="-2676"/>
            <a:ext cx="11162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spTree>
    <p:extLst>
      <p:ext uri="{BB962C8B-B14F-4D97-AF65-F5344CB8AC3E}">
        <p14:creationId xmlns:p14="http://schemas.microsoft.com/office/powerpoint/2010/main" val="27234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4" grpId="0"/>
      <p:bldP spid="15" grpId="0" animBg="1"/>
      <p:bldP spid="13" grpId="0"/>
      <p:bldP spid="20" grpId="0" animBg="1"/>
      <p:bldP spid="21"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01F44-E7CA-2645-9EE9-F108B15CA0B1}"/>
              </a:ext>
            </a:extLst>
          </p:cNvPr>
          <p:cNvSpPr>
            <a:spLocks noGrp="1"/>
          </p:cNvSpPr>
          <p:nvPr>
            <p:ph type="title"/>
          </p:nvPr>
        </p:nvSpPr>
        <p:spPr/>
        <p:txBody>
          <a:bodyPr/>
          <a:lstStyle/>
          <a:p>
            <a:r>
              <a:rPr lang="en-US" dirty="0"/>
              <a:t>ANN-H Evaluation: Datasets</a:t>
            </a:r>
          </a:p>
        </p:txBody>
      </p:sp>
      <p:sp>
        <p:nvSpPr>
          <p:cNvPr id="5" name="Footer Placeholder 4">
            <a:extLst>
              <a:ext uri="{FF2B5EF4-FFF2-40B4-BE49-F238E27FC236}">
                <a16:creationId xmlns:a16="http://schemas.microsoft.com/office/drawing/2014/main" id="{8C6A3AF0-32E8-884D-85BE-D908D7AFF3D9}"/>
              </a:ext>
            </a:extLst>
          </p:cNvPr>
          <p:cNvSpPr>
            <a:spLocks noGrp="1"/>
          </p:cNvSpPr>
          <p:nvPr>
            <p:ph type="ftr" sz="quarter" idx="11"/>
          </p:nvPr>
        </p:nvSpPr>
        <p:spPr/>
        <p:txBody>
          <a:bodyPr/>
          <a:lstStyle/>
          <a:p>
            <a:r>
              <a:rPr lang="sv-SE" altLang="zh-CN"/>
              <a:t>iDEC @ VLDB2020</a:t>
            </a:r>
            <a:endParaRPr lang="zh-CN" altLang="en-US" dirty="0"/>
          </a:p>
        </p:txBody>
      </p:sp>
      <p:graphicFrame>
        <p:nvGraphicFramePr>
          <p:cNvPr id="7" name="Table 6">
            <a:extLst>
              <a:ext uri="{FF2B5EF4-FFF2-40B4-BE49-F238E27FC236}">
                <a16:creationId xmlns:a16="http://schemas.microsoft.com/office/drawing/2014/main" id="{35B06C0D-4C32-C04E-A78A-932A7DD6FD90}"/>
              </a:ext>
            </a:extLst>
          </p:cNvPr>
          <p:cNvGraphicFramePr>
            <a:graphicFrameLocks noGrp="1"/>
          </p:cNvGraphicFramePr>
          <p:nvPr>
            <p:extLst>
              <p:ext uri="{D42A27DB-BD31-4B8C-83A1-F6EECF244321}">
                <p14:modId xmlns:p14="http://schemas.microsoft.com/office/powerpoint/2010/main" val="2717969268"/>
              </p:ext>
            </p:extLst>
          </p:nvPr>
        </p:nvGraphicFramePr>
        <p:xfrm>
          <a:off x="314960" y="1706880"/>
          <a:ext cx="8514078" cy="3627120"/>
        </p:xfrm>
        <a:graphic>
          <a:graphicData uri="http://schemas.openxmlformats.org/drawingml/2006/table">
            <a:tbl>
              <a:tblPr firstRow="1" bandRow="1">
                <a:tableStyleId>{7DF18680-E054-41AD-8BC1-D1AEF772440D}</a:tableStyleId>
              </a:tblPr>
              <a:tblGrid>
                <a:gridCol w="1694364">
                  <a:extLst>
                    <a:ext uri="{9D8B030D-6E8A-4147-A177-3AD203B41FA5}">
                      <a16:colId xmlns:a16="http://schemas.microsoft.com/office/drawing/2014/main" val="3798980619"/>
                    </a:ext>
                  </a:extLst>
                </a:gridCol>
                <a:gridCol w="1353636">
                  <a:extLst>
                    <a:ext uri="{9D8B030D-6E8A-4147-A177-3AD203B41FA5}">
                      <a16:colId xmlns:a16="http://schemas.microsoft.com/office/drawing/2014/main" val="3796632707"/>
                    </a:ext>
                  </a:extLst>
                </a:gridCol>
                <a:gridCol w="2011680">
                  <a:extLst>
                    <a:ext uri="{9D8B030D-6E8A-4147-A177-3AD203B41FA5}">
                      <a16:colId xmlns:a16="http://schemas.microsoft.com/office/drawing/2014/main" val="4160901337"/>
                    </a:ext>
                  </a:extLst>
                </a:gridCol>
                <a:gridCol w="1749470">
                  <a:extLst>
                    <a:ext uri="{9D8B030D-6E8A-4147-A177-3AD203B41FA5}">
                      <a16:colId xmlns:a16="http://schemas.microsoft.com/office/drawing/2014/main" val="282155126"/>
                    </a:ext>
                  </a:extLst>
                </a:gridCol>
                <a:gridCol w="1704928">
                  <a:extLst>
                    <a:ext uri="{9D8B030D-6E8A-4147-A177-3AD203B41FA5}">
                      <a16:colId xmlns:a16="http://schemas.microsoft.com/office/drawing/2014/main" val="2242957986"/>
                    </a:ext>
                  </a:extLst>
                </a:gridCol>
              </a:tblGrid>
              <a:tr h="416560">
                <a:tc>
                  <a:txBody>
                    <a:bodyPr/>
                    <a:lstStyle/>
                    <a:p>
                      <a:endParaRPr lang="en-US" dirty="0"/>
                    </a:p>
                  </a:txBody>
                  <a:tcPr/>
                </a:tc>
                <a:tc>
                  <a:txBody>
                    <a:bodyPr/>
                    <a:lstStyle/>
                    <a:p>
                      <a:pPr algn="r"/>
                      <a:r>
                        <a:rPr lang="en-US" sz="2400" dirty="0">
                          <a:solidFill>
                            <a:schemeClr val="bg1"/>
                          </a:solidFill>
                        </a:rPr>
                        <a:t>dataset</a:t>
                      </a:r>
                    </a:p>
                  </a:txBody>
                  <a:tcPr/>
                </a:tc>
                <a:tc>
                  <a:txBody>
                    <a:bodyPr/>
                    <a:lstStyle/>
                    <a:p>
                      <a:pPr algn="r"/>
                      <a:r>
                        <a:rPr lang="en-US" sz="2400" dirty="0">
                          <a:solidFill>
                            <a:schemeClr val="bg1"/>
                          </a:solidFill>
                        </a:rPr>
                        <a:t>n</a:t>
                      </a:r>
                    </a:p>
                  </a:txBody>
                  <a:tcPr/>
                </a:tc>
                <a:tc>
                  <a:txBody>
                    <a:bodyPr/>
                    <a:lstStyle/>
                    <a:p>
                      <a:pPr algn="r"/>
                      <a:r>
                        <a:rPr lang="en-US" sz="2400" dirty="0">
                          <a:solidFill>
                            <a:schemeClr val="bg1"/>
                          </a:solidFill>
                        </a:rPr>
                        <a:t>dimension</a:t>
                      </a:r>
                    </a:p>
                  </a:txBody>
                  <a:tcPr/>
                </a:tc>
                <a:tc>
                  <a:txBody>
                    <a:bodyPr/>
                    <a:lstStyle/>
                    <a:p>
                      <a:pPr algn="r"/>
                      <a:r>
                        <a:rPr lang="en-US" sz="2400" dirty="0">
                          <a:solidFill>
                            <a:schemeClr val="bg1"/>
                          </a:solidFill>
                        </a:rPr>
                        <a:t>type</a:t>
                      </a:r>
                    </a:p>
                  </a:txBody>
                  <a:tcPr/>
                </a:tc>
                <a:extLst>
                  <a:ext uri="{0D108BD9-81ED-4DB2-BD59-A6C34878D82A}">
                    <a16:rowId xmlns:a16="http://schemas.microsoft.com/office/drawing/2014/main" val="1428058909"/>
                  </a:ext>
                </a:extLst>
              </a:tr>
              <a:tr h="370840">
                <a:tc rowSpan="3">
                  <a:txBody>
                    <a:bodyPr/>
                    <a:lstStyle/>
                    <a:p>
                      <a:r>
                        <a:rPr lang="en-US" sz="2400" b="1" dirty="0"/>
                        <a:t>small</a:t>
                      </a:r>
                    </a:p>
                  </a:txBody>
                  <a:tcPr anchor="ctr"/>
                </a:tc>
                <a:tc>
                  <a:txBody>
                    <a:bodyPr/>
                    <a:lstStyle/>
                    <a:p>
                      <a:pPr algn="r"/>
                      <a:r>
                        <a:rPr lang="en-US" sz="2000" dirty="0"/>
                        <a:t>Audio</a:t>
                      </a:r>
                    </a:p>
                  </a:txBody>
                  <a:tcPr/>
                </a:tc>
                <a:tc>
                  <a:txBody>
                    <a:bodyPr/>
                    <a:lstStyle/>
                    <a:p>
                      <a:pPr algn="r"/>
                      <a:r>
                        <a:rPr lang="en-US" sz="2000" dirty="0"/>
                        <a:t>54,187</a:t>
                      </a:r>
                    </a:p>
                  </a:txBody>
                  <a:tcPr/>
                </a:tc>
                <a:tc>
                  <a:txBody>
                    <a:bodyPr/>
                    <a:lstStyle/>
                    <a:p>
                      <a:pPr algn="r"/>
                      <a:r>
                        <a:rPr lang="en-US" sz="2000" dirty="0"/>
                        <a:t>192</a:t>
                      </a:r>
                    </a:p>
                  </a:txBody>
                  <a:tcPr/>
                </a:tc>
                <a:tc>
                  <a:txBody>
                    <a:bodyPr/>
                    <a:lstStyle/>
                    <a:p>
                      <a:pPr algn="r"/>
                      <a:r>
                        <a:rPr lang="en-US" sz="2000" dirty="0"/>
                        <a:t>audio</a:t>
                      </a:r>
                    </a:p>
                  </a:txBody>
                  <a:tcPr/>
                </a:tc>
                <a:extLst>
                  <a:ext uri="{0D108BD9-81ED-4DB2-BD59-A6C34878D82A}">
                    <a16:rowId xmlns:a16="http://schemas.microsoft.com/office/drawing/2014/main" val="2171646741"/>
                  </a:ext>
                </a:extLst>
              </a:tr>
              <a:tr h="370840">
                <a:tc vMerge="1">
                  <a:txBody>
                    <a:bodyPr/>
                    <a:lstStyle/>
                    <a:p>
                      <a:endParaRPr lang="en-US" dirty="0"/>
                    </a:p>
                  </a:txBody>
                  <a:tcPr/>
                </a:tc>
                <a:tc>
                  <a:txBody>
                    <a:bodyPr/>
                    <a:lstStyle/>
                    <a:p>
                      <a:pPr algn="r"/>
                      <a:r>
                        <a:rPr lang="en-US" sz="2000" dirty="0" err="1"/>
                        <a:t>Mnist</a:t>
                      </a:r>
                      <a:endParaRPr lang="en-US" sz="2000" dirty="0"/>
                    </a:p>
                  </a:txBody>
                  <a:tcPr/>
                </a:tc>
                <a:tc>
                  <a:txBody>
                    <a:bodyPr/>
                    <a:lstStyle/>
                    <a:p>
                      <a:pPr algn="r"/>
                      <a:r>
                        <a:rPr lang="en-US" sz="2000" dirty="0"/>
                        <a:t>69,000</a:t>
                      </a:r>
                    </a:p>
                  </a:txBody>
                  <a:tcPr/>
                </a:tc>
                <a:tc>
                  <a:txBody>
                    <a:bodyPr/>
                    <a:lstStyle/>
                    <a:p>
                      <a:pPr algn="r"/>
                      <a:r>
                        <a:rPr lang="en-US" sz="2000" dirty="0"/>
                        <a:t>768</a:t>
                      </a:r>
                    </a:p>
                  </a:txBody>
                  <a:tcPr/>
                </a:tc>
                <a:tc>
                  <a:txBody>
                    <a:bodyPr/>
                    <a:lstStyle/>
                    <a:p>
                      <a:pPr algn="r"/>
                      <a:r>
                        <a:rPr lang="en-US" sz="2000" dirty="0"/>
                        <a:t>image</a:t>
                      </a:r>
                    </a:p>
                  </a:txBody>
                  <a:tcPr/>
                </a:tc>
                <a:extLst>
                  <a:ext uri="{0D108BD9-81ED-4DB2-BD59-A6C34878D82A}">
                    <a16:rowId xmlns:a16="http://schemas.microsoft.com/office/drawing/2014/main" val="2062623915"/>
                  </a:ext>
                </a:extLst>
              </a:tr>
              <a:tr h="370840">
                <a:tc vMerge="1">
                  <a:txBody>
                    <a:bodyPr/>
                    <a:lstStyle/>
                    <a:p>
                      <a:endParaRPr lang="en-US" dirty="0"/>
                    </a:p>
                  </a:txBody>
                  <a:tcPr/>
                </a:tc>
                <a:tc>
                  <a:txBody>
                    <a:bodyPr/>
                    <a:lstStyle/>
                    <a:p>
                      <a:pPr algn="r"/>
                      <a:r>
                        <a:rPr lang="en-US" sz="2000" dirty="0"/>
                        <a:t>Enron</a:t>
                      </a:r>
                    </a:p>
                  </a:txBody>
                  <a:tcPr/>
                </a:tc>
                <a:tc>
                  <a:txBody>
                    <a:bodyPr/>
                    <a:lstStyle/>
                    <a:p>
                      <a:pPr algn="r"/>
                      <a:r>
                        <a:rPr lang="en-US" sz="2000" dirty="0"/>
                        <a:t>94,851</a:t>
                      </a:r>
                    </a:p>
                  </a:txBody>
                  <a:tcPr/>
                </a:tc>
                <a:tc>
                  <a:txBody>
                    <a:bodyPr/>
                    <a:lstStyle/>
                    <a:p>
                      <a:pPr algn="r"/>
                      <a:r>
                        <a:rPr lang="en-US" sz="2000" dirty="0"/>
                        <a:t>1,344</a:t>
                      </a:r>
                    </a:p>
                  </a:txBody>
                  <a:tcPr/>
                </a:tc>
                <a:tc>
                  <a:txBody>
                    <a:bodyPr/>
                    <a:lstStyle/>
                    <a:p>
                      <a:pPr algn="r"/>
                      <a:r>
                        <a:rPr lang="en-US" sz="2000" dirty="0"/>
                        <a:t>text</a:t>
                      </a:r>
                    </a:p>
                  </a:txBody>
                  <a:tcPr/>
                </a:tc>
                <a:extLst>
                  <a:ext uri="{0D108BD9-81ED-4DB2-BD59-A6C34878D82A}">
                    <a16:rowId xmlns:a16="http://schemas.microsoft.com/office/drawing/2014/main" val="661984088"/>
                  </a:ext>
                </a:extLst>
              </a:tr>
              <a:tr h="370840">
                <a:tc rowSpan="3">
                  <a:txBody>
                    <a:bodyPr/>
                    <a:lstStyle/>
                    <a:p>
                      <a:r>
                        <a:rPr lang="en-US" sz="2400" b="1" dirty="0"/>
                        <a:t>medium</a:t>
                      </a:r>
                    </a:p>
                  </a:txBody>
                  <a:tcPr anchor="ctr"/>
                </a:tc>
                <a:tc>
                  <a:txBody>
                    <a:bodyPr/>
                    <a:lstStyle/>
                    <a:p>
                      <a:pPr algn="r"/>
                      <a:r>
                        <a:rPr lang="en-US" sz="2000" dirty="0"/>
                        <a:t>GIST1M</a:t>
                      </a:r>
                    </a:p>
                  </a:txBody>
                  <a:tcPr/>
                </a:tc>
                <a:tc>
                  <a:txBody>
                    <a:bodyPr/>
                    <a:lstStyle/>
                    <a:p>
                      <a:pPr algn="r"/>
                      <a:r>
                        <a:rPr lang="en-US" sz="2000" dirty="0"/>
                        <a:t>982,661</a:t>
                      </a:r>
                    </a:p>
                  </a:txBody>
                  <a:tcPr/>
                </a:tc>
                <a:tc>
                  <a:txBody>
                    <a:bodyPr/>
                    <a:lstStyle/>
                    <a:p>
                      <a:pPr algn="r"/>
                      <a:r>
                        <a:rPr lang="en-US" sz="2000" dirty="0"/>
                        <a:t>960</a:t>
                      </a:r>
                    </a:p>
                  </a:txBody>
                  <a:tcPr/>
                </a:tc>
                <a:tc>
                  <a:txBody>
                    <a:bodyPr/>
                    <a:lstStyle/>
                    <a:p>
                      <a:pPr algn="r"/>
                      <a:r>
                        <a:rPr lang="en-US" sz="2000" dirty="0"/>
                        <a:t>image</a:t>
                      </a:r>
                    </a:p>
                  </a:txBody>
                  <a:tcPr/>
                </a:tc>
                <a:extLst>
                  <a:ext uri="{0D108BD9-81ED-4DB2-BD59-A6C34878D82A}">
                    <a16:rowId xmlns:a16="http://schemas.microsoft.com/office/drawing/2014/main" val="3148417248"/>
                  </a:ext>
                </a:extLst>
              </a:tr>
              <a:tr h="370840">
                <a:tc vMerge="1">
                  <a:txBody>
                    <a:bodyPr/>
                    <a:lstStyle/>
                    <a:p>
                      <a:endParaRPr lang="en-US" dirty="0"/>
                    </a:p>
                  </a:txBody>
                  <a:tcPr/>
                </a:tc>
                <a:tc>
                  <a:txBody>
                    <a:bodyPr/>
                    <a:lstStyle/>
                    <a:p>
                      <a:pPr algn="r"/>
                      <a:r>
                        <a:rPr lang="en-US" sz="2000" dirty="0"/>
                        <a:t>SIFT1M</a:t>
                      </a:r>
                    </a:p>
                  </a:txBody>
                  <a:tcPr/>
                </a:tc>
                <a:tc>
                  <a:txBody>
                    <a:bodyPr/>
                    <a:lstStyle/>
                    <a:p>
                      <a:pPr algn="r"/>
                      <a:r>
                        <a:rPr lang="en-US" sz="2000" dirty="0"/>
                        <a:t>993,244</a:t>
                      </a:r>
                    </a:p>
                  </a:txBody>
                  <a:tcPr/>
                </a:tc>
                <a:tc>
                  <a:txBody>
                    <a:bodyPr/>
                    <a:lstStyle/>
                    <a:p>
                      <a:pPr algn="r"/>
                      <a:r>
                        <a:rPr lang="en-US" sz="2000" dirty="0"/>
                        <a:t>128</a:t>
                      </a:r>
                    </a:p>
                  </a:txBody>
                  <a:tcPr/>
                </a:tc>
                <a:tc>
                  <a:txBody>
                    <a:bodyPr/>
                    <a:lstStyle/>
                    <a:p>
                      <a:pPr algn="r"/>
                      <a:r>
                        <a:rPr lang="en-US" sz="2000" dirty="0"/>
                        <a:t>image</a:t>
                      </a:r>
                    </a:p>
                  </a:txBody>
                  <a:tcPr/>
                </a:tc>
                <a:extLst>
                  <a:ext uri="{0D108BD9-81ED-4DB2-BD59-A6C34878D82A}">
                    <a16:rowId xmlns:a16="http://schemas.microsoft.com/office/drawing/2014/main" val="307529456"/>
                  </a:ext>
                </a:extLst>
              </a:tr>
              <a:tr h="370840">
                <a:tc vMerge="1">
                  <a:txBody>
                    <a:bodyPr/>
                    <a:lstStyle/>
                    <a:p>
                      <a:endParaRPr lang="en-US" dirty="0"/>
                    </a:p>
                  </a:txBody>
                  <a:tcPr/>
                </a:tc>
                <a:tc>
                  <a:txBody>
                    <a:bodyPr/>
                    <a:lstStyle/>
                    <a:p>
                      <a:pPr algn="r"/>
                      <a:r>
                        <a:rPr lang="en-US" sz="2000" dirty="0" err="1"/>
                        <a:t>GloVe</a:t>
                      </a:r>
                      <a:endParaRPr lang="en-US" sz="2000" dirty="0"/>
                    </a:p>
                  </a:txBody>
                  <a:tcPr/>
                </a:tc>
                <a:tc>
                  <a:txBody>
                    <a:bodyPr/>
                    <a:lstStyle/>
                    <a:p>
                      <a:pPr algn="r"/>
                      <a:r>
                        <a:rPr lang="en-US" sz="2000" dirty="0"/>
                        <a:t>1,192,505</a:t>
                      </a:r>
                    </a:p>
                  </a:txBody>
                  <a:tcPr/>
                </a:tc>
                <a:tc>
                  <a:txBody>
                    <a:bodyPr/>
                    <a:lstStyle/>
                    <a:p>
                      <a:pPr algn="r"/>
                      <a:r>
                        <a:rPr lang="en-US" sz="2000" dirty="0"/>
                        <a:t>128</a:t>
                      </a:r>
                    </a:p>
                  </a:txBody>
                  <a:tcPr/>
                </a:tc>
                <a:tc>
                  <a:txBody>
                    <a:bodyPr/>
                    <a:lstStyle/>
                    <a:p>
                      <a:pPr algn="r"/>
                      <a:r>
                        <a:rPr lang="en-US" sz="2000" dirty="0"/>
                        <a:t>text</a:t>
                      </a:r>
                    </a:p>
                  </a:txBody>
                  <a:tcPr/>
                </a:tc>
                <a:extLst>
                  <a:ext uri="{0D108BD9-81ED-4DB2-BD59-A6C34878D82A}">
                    <a16:rowId xmlns:a16="http://schemas.microsoft.com/office/drawing/2014/main" val="3834051800"/>
                  </a:ext>
                </a:extLst>
              </a:tr>
              <a:tr h="370840">
                <a:tc rowSpan="2">
                  <a:txBody>
                    <a:bodyPr/>
                    <a:lstStyle/>
                    <a:p>
                      <a:r>
                        <a:rPr lang="en-US" sz="2400" b="1" dirty="0"/>
                        <a:t>large</a:t>
                      </a:r>
                    </a:p>
                  </a:txBody>
                  <a:tcPr anchor="ctr"/>
                </a:tc>
                <a:tc>
                  <a:txBody>
                    <a:bodyPr/>
                    <a:lstStyle/>
                    <a:p>
                      <a:pPr algn="r"/>
                      <a:r>
                        <a:rPr lang="en-US" sz="2000" dirty="0"/>
                        <a:t>GIST80M</a:t>
                      </a:r>
                    </a:p>
                  </a:txBody>
                  <a:tcPr/>
                </a:tc>
                <a:tc>
                  <a:txBody>
                    <a:bodyPr/>
                    <a:lstStyle/>
                    <a:p>
                      <a:pPr algn="r"/>
                      <a:r>
                        <a:rPr lang="en-US" sz="2000" dirty="0"/>
                        <a:t>72,908,143</a:t>
                      </a:r>
                    </a:p>
                  </a:txBody>
                  <a:tcPr/>
                </a:tc>
                <a:tc>
                  <a:txBody>
                    <a:bodyPr/>
                    <a:lstStyle/>
                    <a:p>
                      <a:pPr algn="r"/>
                      <a:r>
                        <a:rPr lang="en-US" sz="2000" dirty="0"/>
                        <a:t>384</a:t>
                      </a:r>
                    </a:p>
                  </a:txBody>
                  <a:tcPr/>
                </a:tc>
                <a:tc>
                  <a:txBody>
                    <a:bodyPr/>
                    <a:lstStyle/>
                    <a:p>
                      <a:pPr algn="r"/>
                      <a:r>
                        <a:rPr lang="en-US" sz="2000" dirty="0"/>
                        <a:t>image</a:t>
                      </a:r>
                    </a:p>
                  </a:txBody>
                  <a:tcPr/>
                </a:tc>
                <a:extLst>
                  <a:ext uri="{0D108BD9-81ED-4DB2-BD59-A6C34878D82A}">
                    <a16:rowId xmlns:a16="http://schemas.microsoft.com/office/drawing/2014/main" val="4178038642"/>
                  </a:ext>
                </a:extLst>
              </a:tr>
              <a:tr h="370840">
                <a:tc vMerge="1">
                  <a:txBody>
                    <a:bodyPr/>
                    <a:lstStyle/>
                    <a:p>
                      <a:endParaRPr lang="en-US" dirty="0"/>
                    </a:p>
                  </a:txBody>
                  <a:tcPr/>
                </a:tc>
                <a:tc>
                  <a:txBody>
                    <a:bodyPr/>
                    <a:lstStyle/>
                    <a:p>
                      <a:pPr algn="r"/>
                      <a:r>
                        <a:rPr lang="en-US" sz="2000" dirty="0"/>
                        <a:t>SIFT1B</a:t>
                      </a:r>
                    </a:p>
                  </a:txBody>
                  <a:tcPr/>
                </a:tc>
                <a:tc>
                  <a:txBody>
                    <a:bodyPr/>
                    <a:lstStyle/>
                    <a:p>
                      <a:pPr algn="r"/>
                      <a:r>
                        <a:rPr lang="en-US" sz="2000" dirty="0"/>
                        <a:t>995,534,710</a:t>
                      </a:r>
                    </a:p>
                  </a:txBody>
                  <a:tcPr/>
                </a:tc>
                <a:tc>
                  <a:txBody>
                    <a:bodyPr/>
                    <a:lstStyle/>
                    <a:p>
                      <a:pPr algn="r"/>
                      <a:r>
                        <a:rPr lang="en-US" sz="2000" dirty="0"/>
                        <a:t>128</a:t>
                      </a:r>
                    </a:p>
                  </a:txBody>
                  <a:tcPr/>
                </a:tc>
                <a:tc>
                  <a:txBody>
                    <a:bodyPr/>
                    <a:lstStyle/>
                    <a:p>
                      <a:pPr algn="r"/>
                      <a:r>
                        <a:rPr lang="en-US" sz="2000" dirty="0"/>
                        <a:t>image</a:t>
                      </a:r>
                    </a:p>
                  </a:txBody>
                  <a:tcPr/>
                </a:tc>
                <a:extLst>
                  <a:ext uri="{0D108BD9-81ED-4DB2-BD59-A6C34878D82A}">
                    <a16:rowId xmlns:a16="http://schemas.microsoft.com/office/drawing/2014/main" val="3904687036"/>
                  </a:ext>
                </a:extLst>
              </a:tr>
            </a:tbl>
          </a:graphicData>
        </a:graphic>
      </p:graphicFrame>
      <p:sp>
        <p:nvSpPr>
          <p:cNvPr id="9" name="Bent-Up Arrow 8">
            <a:extLst>
              <a:ext uri="{FF2B5EF4-FFF2-40B4-BE49-F238E27FC236}">
                <a16:creationId xmlns:a16="http://schemas.microsoft.com/office/drawing/2014/main" id="{A929B513-BEE7-3E46-AD14-AA73F3BA3C76}"/>
              </a:ext>
            </a:extLst>
          </p:cNvPr>
          <p:cNvSpPr/>
          <p:nvPr/>
        </p:nvSpPr>
        <p:spPr>
          <a:xfrm rot="5400000">
            <a:off x="3606800" y="4577080"/>
            <a:ext cx="665480" cy="2321560"/>
          </a:xfrm>
          <a:prstGeom prst="ben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CA9A59F-B5F1-3242-815F-DB0E7860CAF1}"/>
              </a:ext>
            </a:extLst>
          </p:cNvPr>
          <p:cNvSpPr txBox="1"/>
          <p:nvPr/>
        </p:nvSpPr>
        <p:spPr>
          <a:xfrm>
            <a:off x="3130664" y="5419696"/>
            <a:ext cx="1617751" cy="400110"/>
          </a:xfrm>
          <a:prstGeom prst="rect">
            <a:avLst/>
          </a:prstGeom>
          <a:noFill/>
        </p:spPr>
        <p:txBody>
          <a:bodyPr wrap="none" rtlCol="0">
            <a:spAutoFit/>
          </a:bodyPr>
          <a:lstStyle/>
          <a:p>
            <a:r>
              <a:rPr lang="en-US" sz="2000" b="1" dirty="0">
                <a:solidFill>
                  <a:srgbClr val="FF0000"/>
                </a:solidFill>
              </a:rPr>
              <a:t>binarization</a:t>
            </a:r>
          </a:p>
        </p:txBody>
      </p:sp>
      <p:sp>
        <p:nvSpPr>
          <p:cNvPr id="11" name="Cube 10">
            <a:extLst>
              <a:ext uri="{FF2B5EF4-FFF2-40B4-BE49-F238E27FC236}">
                <a16:creationId xmlns:a16="http://schemas.microsoft.com/office/drawing/2014/main" id="{7E35AAB3-69AB-0A44-B29F-F3B7F7184C8E}"/>
              </a:ext>
            </a:extLst>
          </p:cNvPr>
          <p:cNvSpPr/>
          <p:nvPr/>
        </p:nvSpPr>
        <p:spPr>
          <a:xfrm>
            <a:off x="5375909" y="5498494"/>
            <a:ext cx="2840849" cy="608301"/>
          </a:xfrm>
          <a:prstGeom prst="cub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Hamming datasets </a:t>
            </a:r>
          </a:p>
        </p:txBody>
      </p:sp>
      <p:sp>
        <p:nvSpPr>
          <p:cNvPr id="3" name="Date Placeholder 2">
            <a:extLst>
              <a:ext uri="{FF2B5EF4-FFF2-40B4-BE49-F238E27FC236}">
                <a16:creationId xmlns:a16="http://schemas.microsoft.com/office/drawing/2014/main" id="{DA312BC0-BC41-6240-A811-0C2B8A867E1B}"/>
              </a:ext>
            </a:extLst>
          </p:cNvPr>
          <p:cNvSpPr>
            <a:spLocks noGrp="1"/>
          </p:cNvSpPr>
          <p:nvPr>
            <p:ph type="dt" sz="half" idx="10"/>
          </p:nvPr>
        </p:nvSpPr>
        <p:spPr/>
        <p:txBody>
          <a:bodyPr/>
          <a:lstStyle/>
          <a:p>
            <a:fld id="{07EF3ABA-8FCF-C44C-8C12-2AB8739AE319}" type="datetime4">
              <a:rPr lang="en-US" altLang="zh-CN" smtClean="0"/>
              <a:t>August 9, 2020</a:t>
            </a:fld>
            <a:endParaRPr lang="zh-CN" altLang="en-US"/>
          </a:p>
        </p:txBody>
      </p:sp>
      <p:sp>
        <p:nvSpPr>
          <p:cNvPr id="8" name="Slide Number Placeholder 7">
            <a:extLst>
              <a:ext uri="{FF2B5EF4-FFF2-40B4-BE49-F238E27FC236}">
                <a16:creationId xmlns:a16="http://schemas.microsoft.com/office/drawing/2014/main" id="{8B895213-B47C-D846-93F8-DF147ABFEC2E}"/>
              </a:ext>
            </a:extLst>
          </p:cNvPr>
          <p:cNvSpPr>
            <a:spLocks noGrp="1"/>
          </p:cNvSpPr>
          <p:nvPr>
            <p:ph type="sldNum" sz="quarter" idx="12"/>
          </p:nvPr>
        </p:nvSpPr>
        <p:spPr/>
        <p:txBody>
          <a:bodyPr/>
          <a:lstStyle/>
          <a:p>
            <a:fld id="{49BF2F59-D1D2-4BCF-82DA-B1F2608D3135}" type="slidenum">
              <a:rPr lang="zh-CN" altLang="en-US" smtClean="0"/>
              <a:pPr/>
              <a:t>9</a:t>
            </a:fld>
            <a:r>
              <a:rPr lang="en-US" altLang="zh-CN"/>
              <a:t>/16</a:t>
            </a:r>
            <a:endParaRPr lang="zh-CN" altLang="en-US" dirty="0"/>
          </a:p>
        </p:txBody>
      </p:sp>
      <p:sp>
        <p:nvSpPr>
          <p:cNvPr id="12" name="Rectangle 11">
            <a:extLst>
              <a:ext uri="{FF2B5EF4-FFF2-40B4-BE49-F238E27FC236}">
                <a16:creationId xmlns:a16="http://schemas.microsoft.com/office/drawing/2014/main" id="{2CB55495-4E28-EB40-BDA7-0BA3D2F8147A}"/>
              </a:ext>
            </a:extLst>
          </p:cNvPr>
          <p:cNvSpPr/>
          <p:nvPr/>
        </p:nvSpPr>
        <p:spPr>
          <a:xfrm>
            <a:off x="0" y="-2676"/>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 &amp; Motivation</a:t>
            </a:r>
            <a:endParaRPr lang="zh-CN" altLang="en-US" sz="1600" dirty="0"/>
          </a:p>
        </p:txBody>
      </p:sp>
      <p:sp>
        <p:nvSpPr>
          <p:cNvPr id="13" name="Rectangle 12">
            <a:extLst>
              <a:ext uri="{FF2B5EF4-FFF2-40B4-BE49-F238E27FC236}">
                <a16:creationId xmlns:a16="http://schemas.microsoft.com/office/drawing/2014/main" id="{CC3BD559-66BA-D943-956A-116A5780320C}"/>
              </a:ext>
            </a:extLst>
          </p:cNvPr>
          <p:cNvSpPr/>
          <p:nvPr/>
        </p:nvSpPr>
        <p:spPr>
          <a:xfrm>
            <a:off x="2620093" y="-2676"/>
            <a:ext cx="1720901"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iDEC Framework</a:t>
            </a:r>
            <a:endParaRPr lang="zh-CN" altLang="en-US" sz="1600" dirty="0"/>
          </a:p>
        </p:txBody>
      </p:sp>
      <p:sp>
        <p:nvSpPr>
          <p:cNvPr id="14" name="Rectangle 13">
            <a:extLst>
              <a:ext uri="{FF2B5EF4-FFF2-40B4-BE49-F238E27FC236}">
                <a16:creationId xmlns:a16="http://schemas.microsoft.com/office/drawing/2014/main" id="{BF3DCF44-7613-4D49-A212-A82974CD260A}"/>
              </a:ext>
            </a:extLst>
          </p:cNvPr>
          <p:cNvSpPr/>
          <p:nvPr/>
        </p:nvSpPr>
        <p:spPr>
          <a:xfrm>
            <a:off x="4349344" y="-2676"/>
            <a:ext cx="2163991"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err="1"/>
              <a:t>iDEC</a:t>
            </a:r>
            <a:r>
              <a:rPr lang="en-US" altLang="zh-CN" sz="1600" b="1" dirty="0"/>
              <a:t>-based Solutions</a:t>
            </a:r>
            <a:endParaRPr lang="zh-CN" altLang="en-US" sz="1600" b="1" dirty="0"/>
          </a:p>
        </p:txBody>
      </p:sp>
      <p:sp>
        <p:nvSpPr>
          <p:cNvPr id="15" name="Rectangle 14">
            <a:extLst>
              <a:ext uri="{FF2B5EF4-FFF2-40B4-BE49-F238E27FC236}">
                <a16:creationId xmlns:a16="http://schemas.microsoft.com/office/drawing/2014/main" id="{DA12AEC4-FCC3-EA4F-9B73-7DEBDD5CE922}"/>
              </a:ext>
            </a:extLst>
          </p:cNvPr>
          <p:cNvSpPr/>
          <p:nvPr/>
        </p:nvSpPr>
        <p:spPr>
          <a:xfrm>
            <a:off x="6526174" y="-2676"/>
            <a:ext cx="11162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spTree>
    <p:extLst>
      <p:ext uri="{BB962C8B-B14F-4D97-AF65-F5344CB8AC3E}">
        <p14:creationId xmlns:p14="http://schemas.microsoft.com/office/powerpoint/2010/main" val="213192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0C0"/>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focom2014-presentation-v0" id="{8734352F-100C-47C1-A360-7BA1BA7C16D7}" vid="{EBF25630-E028-4BE1-B848-907D010F0FC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6F54133-14C1-40F8-9119-E16E714AE8DE}">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teamplate</Template>
  <TotalTime>39427</TotalTime>
  <Words>2413</Words>
  <Application>Microsoft Macintosh PowerPoint</Application>
  <PresentationFormat>On-screen Show (4:3)</PresentationFormat>
  <Paragraphs>380</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等线</vt:lpstr>
      <vt:lpstr>宋体</vt:lpstr>
      <vt:lpstr>Arial</vt:lpstr>
      <vt:lpstr>Calibri</vt:lpstr>
      <vt:lpstr>Cambria Math</vt:lpstr>
      <vt:lpstr>Century Gothic</vt:lpstr>
      <vt:lpstr>Wingdings</vt:lpstr>
      <vt:lpstr>Office 主题</vt:lpstr>
      <vt:lpstr>iDEC: Indexable Distance Estimating Codes for Approximate Nearest Neighbor Search</vt:lpstr>
      <vt:lpstr>Nearest Neighbor (NN)</vt:lpstr>
      <vt:lpstr>Curse of Dimensionality</vt:lpstr>
      <vt:lpstr>Approximate NN</vt:lpstr>
      <vt:lpstr>Locality-Sensitive Hashing (LSH) </vt:lpstr>
      <vt:lpstr>Hard Decision Decoding</vt:lpstr>
      <vt:lpstr>iDEC Framework: Overview</vt:lpstr>
      <vt:lpstr>iDEC-based Solution for ANN-H</vt:lpstr>
      <vt:lpstr>ANN-H Evaluation: Datasets</vt:lpstr>
      <vt:lpstr>ANN-H Evaluation: Index Size</vt:lpstr>
      <vt:lpstr>ANN-H Evaluation: Query Performance (1/2)</vt:lpstr>
      <vt:lpstr>ANN-H Evaluation: Query Performance (2/2)</vt:lpstr>
      <vt:lpstr>iDEC Solution for ANN-E</vt:lpstr>
      <vt:lpstr>ANN-E Evaluation: Datasets</vt:lpstr>
      <vt:lpstr>ANN-E Evaluation: Experimental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 Profit-Seeking Virtual Network Embedding Algorithm via Global Resource Capacity</dc:title>
  <dc:creator>Gong, Long</dc:creator>
  <cp:lastModifiedBy>Gong, Long</cp:lastModifiedBy>
  <cp:revision>1874</cp:revision>
  <cp:lastPrinted>2020-08-09T22:44:46Z</cp:lastPrinted>
  <dcterms:created xsi:type="dcterms:W3CDTF">2017-03-20T16:09:22Z</dcterms:created>
  <dcterms:modified xsi:type="dcterms:W3CDTF">2020-08-12T16:49:38Z</dcterms:modified>
</cp:coreProperties>
</file>