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67" r:id="rId3"/>
    <p:sldId id="268" r:id="rId4"/>
    <p:sldId id="367" r:id="rId5"/>
    <p:sldId id="383" r:id="rId6"/>
    <p:sldId id="387" r:id="rId7"/>
    <p:sldId id="386" r:id="rId8"/>
    <p:sldId id="310" r:id="rId9"/>
    <p:sldId id="334" r:id="rId10"/>
    <p:sldId id="390" r:id="rId11"/>
    <p:sldId id="335" r:id="rId12"/>
    <p:sldId id="384" r:id="rId13"/>
    <p:sldId id="391" r:id="rId14"/>
    <p:sldId id="392" r:id="rId15"/>
    <p:sldId id="371" r:id="rId16"/>
    <p:sldId id="388" r:id="rId17"/>
    <p:sldId id="312" r:id="rId18"/>
    <p:sldId id="396" r:id="rId19"/>
    <p:sldId id="394" r:id="rId20"/>
    <p:sldId id="273" r:id="rId21"/>
    <p:sldId id="393" r:id="rId22"/>
    <p:sldId id="395" r:id="rId23"/>
    <p:sldId id="382" r:id="rId24"/>
    <p:sldId id="377" r:id="rId2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8711053-DE51-490D-8728-BDB747F587DF}">
          <p14:sldIdLst>
            <p14:sldId id="256"/>
            <p14:sldId id="267"/>
            <p14:sldId id="268"/>
            <p14:sldId id="367"/>
            <p14:sldId id="383"/>
            <p14:sldId id="387"/>
            <p14:sldId id="386"/>
            <p14:sldId id="310"/>
            <p14:sldId id="334"/>
            <p14:sldId id="390"/>
            <p14:sldId id="335"/>
            <p14:sldId id="384"/>
            <p14:sldId id="391"/>
            <p14:sldId id="392"/>
            <p14:sldId id="371"/>
            <p14:sldId id="388"/>
            <p14:sldId id="312"/>
            <p14:sldId id="396"/>
            <p14:sldId id="394"/>
            <p14:sldId id="273"/>
            <p14:sldId id="393"/>
            <p14:sldId id="395"/>
            <p14:sldId id="382"/>
            <p14:sldId id="377"/>
          </p14:sldIdLst>
        </p14:section>
      </p14:sectionLst>
    </p:ext>
    <p:ext uri="{EFAFB233-063F-42B5-8137-9DF3F51BA10A}">
      <p15:sldGuideLst xmlns:p15="http://schemas.microsoft.com/office/powerpoint/2012/main">
        <p15:guide id="1" orient="horz" pos="1003" userDrawn="1">
          <p15:clr>
            <a:srgbClr val="A4A3A4"/>
          </p15:clr>
        </p15:guide>
        <p15:guide id="2" pos="46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68" autoAdjust="0"/>
    <p:restoredTop sz="81406" autoAdjust="0"/>
  </p:normalViewPr>
  <p:slideViewPr>
    <p:cSldViewPr snapToGrid="0">
      <p:cViewPr varScale="1">
        <p:scale>
          <a:sx n="134" d="100"/>
          <a:sy n="134" d="100"/>
        </p:scale>
        <p:origin x="120" y="221"/>
      </p:cViewPr>
      <p:guideLst>
        <p:guide orient="horz" pos="1003"/>
        <p:guide pos="461"/>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98" d="100"/>
          <a:sy n="98" d="100"/>
        </p:scale>
        <p:origin x="3662" y="10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FFB706-A3E9-480A-A84C-8727F0A117D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a:extLst>
              <a:ext uri="{FF2B5EF4-FFF2-40B4-BE49-F238E27FC236}">
                <a16:creationId xmlns:a16="http://schemas.microsoft.com/office/drawing/2014/main" id="{42F7BDE4-12B0-4EAC-90C9-76FB81AC3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C4085E-AB94-4EEB-A5F0-13426F014300}" type="datetimeFigureOut">
              <a:rPr lang="es-ES" smtClean="0"/>
              <a:t>23/09/2019</a:t>
            </a:fld>
            <a:endParaRPr lang="es-ES"/>
          </a:p>
        </p:txBody>
      </p:sp>
      <p:sp>
        <p:nvSpPr>
          <p:cNvPr id="4" name="Footer Placeholder 3">
            <a:extLst>
              <a:ext uri="{FF2B5EF4-FFF2-40B4-BE49-F238E27FC236}">
                <a16:creationId xmlns:a16="http://schemas.microsoft.com/office/drawing/2014/main" id="{D7E816F5-140B-476B-ACD3-65E852B6016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Slide Number Placeholder 4">
            <a:extLst>
              <a:ext uri="{FF2B5EF4-FFF2-40B4-BE49-F238E27FC236}">
                <a16:creationId xmlns:a16="http://schemas.microsoft.com/office/drawing/2014/main" id="{6D0FF211-54DE-4022-99DD-91643E37DD9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5BE82C-02C4-4996-BD22-6C28A5CF1369}" type="slidenum">
              <a:rPr lang="es-ES" smtClean="0"/>
              <a:t>‹#›</a:t>
            </a:fld>
            <a:endParaRPr lang="es-ES"/>
          </a:p>
        </p:txBody>
      </p:sp>
    </p:spTree>
    <p:extLst>
      <p:ext uri="{BB962C8B-B14F-4D97-AF65-F5344CB8AC3E}">
        <p14:creationId xmlns:p14="http://schemas.microsoft.com/office/powerpoint/2010/main" val="25206614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21T07:56:57.626"/>
    </inkml:context>
    <inkml:brush xml:id="br0">
      <inkml:brushProperty name="width" value="0.05" units="cm"/>
      <inkml:brushProperty name="height" value="0.05" units="cm"/>
    </inkml:brush>
  </inkml:definitions>
  <inkml:trace contextRef="#ctx0" brushRef="#br0">317 1 20748,'0'0'1896,"0"0"-839,0 0-1057,0 0-1225,0 0-119,0 0-2497,-202 15-816,88-15-2448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21T07:57:02.492"/>
    </inkml:context>
    <inkml:brush xml:id="br0">
      <inkml:brushProperty name="width" value="0.05" units="cm"/>
      <inkml:brushProperty name="height" value="0.05" units="cm"/>
    </inkml:brush>
  </inkml:definitions>
  <inkml:trace contextRef="#ctx0" brushRef="#br0">1 0 760,'0'0'2504,"0"0"-2504,0 0-8,0 0-2008,0 0 1080,0 0 633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154A4D-9F74-489F-AF6A-C592EDDA2643}" type="datetimeFigureOut">
              <a:rPr lang="es-ES" smtClean="0"/>
              <a:t>23/09/2019</a:t>
            </a:fld>
            <a:endParaRPr lang="es-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2F04DC-A6E9-4D13-A510-77B9A54DF8AD}" type="slidenum">
              <a:rPr lang="es-ES" smtClean="0"/>
              <a:t>‹#›</a:t>
            </a:fld>
            <a:endParaRPr lang="es-ES"/>
          </a:p>
        </p:txBody>
      </p:sp>
    </p:spTree>
    <p:extLst>
      <p:ext uri="{BB962C8B-B14F-4D97-AF65-F5344CB8AC3E}">
        <p14:creationId xmlns:p14="http://schemas.microsoft.com/office/powerpoint/2010/main" val="706686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datasciencetoday.net/index.php/fr/machine-learning/149-breve-introduction-aux-fonctions-de-perte-loss-function"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5"/>
          </p:nvPr>
        </p:nvSpPr>
        <p:spPr/>
        <p:txBody>
          <a:bodyPr/>
          <a:lstStyle/>
          <a:p>
            <a:fld id="{C92F04DC-A6E9-4D13-A510-77B9A54DF8AD}" type="slidenum">
              <a:rPr lang="es-ES" smtClean="0"/>
              <a:t>1</a:t>
            </a:fld>
            <a:endParaRPr lang="es-ES"/>
          </a:p>
        </p:txBody>
      </p:sp>
    </p:spTree>
    <p:extLst>
      <p:ext uri="{BB962C8B-B14F-4D97-AF65-F5344CB8AC3E}">
        <p14:creationId xmlns:p14="http://schemas.microsoft.com/office/powerpoint/2010/main" val="3593843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5"/>
          </p:nvPr>
        </p:nvSpPr>
        <p:spPr/>
        <p:txBody>
          <a:bodyPr/>
          <a:lstStyle/>
          <a:p>
            <a:fld id="{C92F04DC-A6E9-4D13-A510-77B9A54DF8AD}" type="slidenum">
              <a:rPr lang="es-ES" smtClean="0"/>
              <a:t>10</a:t>
            </a:fld>
            <a:endParaRPr lang="es-ES"/>
          </a:p>
        </p:txBody>
      </p:sp>
    </p:spTree>
    <p:extLst>
      <p:ext uri="{BB962C8B-B14F-4D97-AF65-F5344CB8AC3E}">
        <p14:creationId xmlns:p14="http://schemas.microsoft.com/office/powerpoint/2010/main" val="456899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5"/>
          </p:nvPr>
        </p:nvSpPr>
        <p:spPr/>
        <p:txBody>
          <a:bodyPr/>
          <a:lstStyle/>
          <a:p>
            <a:fld id="{C92F04DC-A6E9-4D13-A510-77B9A54DF8AD}" type="slidenum">
              <a:rPr lang="es-ES" smtClean="0"/>
              <a:t>11</a:t>
            </a:fld>
            <a:endParaRPr lang="es-ES"/>
          </a:p>
        </p:txBody>
      </p:sp>
    </p:spTree>
    <p:extLst>
      <p:ext uri="{BB962C8B-B14F-4D97-AF65-F5344CB8AC3E}">
        <p14:creationId xmlns:p14="http://schemas.microsoft.com/office/powerpoint/2010/main" val="3218550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5"/>
          </p:nvPr>
        </p:nvSpPr>
        <p:spPr/>
        <p:txBody>
          <a:bodyPr/>
          <a:lstStyle/>
          <a:p>
            <a:fld id="{C92F04DC-A6E9-4D13-A510-77B9A54DF8AD}" type="slidenum">
              <a:rPr lang="es-ES" smtClean="0"/>
              <a:t>12</a:t>
            </a:fld>
            <a:endParaRPr lang="es-ES"/>
          </a:p>
        </p:txBody>
      </p:sp>
    </p:spTree>
    <p:extLst>
      <p:ext uri="{BB962C8B-B14F-4D97-AF65-F5344CB8AC3E}">
        <p14:creationId xmlns:p14="http://schemas.microsoft.com/office/powerpoint/2010/main" val="31024148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5"/>
          </p:nvPr>
        </p:nvSpPr>
        <p:spPr/>
        <p:txBody>
          <a:bodyPr/>
          <a:lstStyle/>
          <a:p>
            <a:fld id="{C92F04DC-A6E9-4D13-A510-77B9A54DF8AD}" type="slidenum">
              <a:rPr lang="es-ES" smtClean="0"/>
              <a:t>13</a:t>
            </a:fld>
            <a:endParaRPr lang="es-ES"/>
          </a:p>
        </p:txBody>
      </p:sp>
    </p:spTree>
    <p:extLst>
      <p:ext uri="{BB962C8B-B14F-4D97-AF65-F5344CB8AC3E}">
        <p14:creationId xmlns:p14="http://schemas.microsoft.com/office/powerpoint/2010/main" val="1369345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5"/>
          </p:nvPr>
        </p:nvSpPr>
        <p:spPr/>
        <p:txBody>
          <a:bodyPr/>
          <a:lstStyle/>
          <a:p>
            <a:fld id="{C92F04DC-A6E9-4D13-A510-77B9A54DF8AD}" type="slidenum">
              <a:rPr lang="es-ES" smtClean="0"/>
              <a:t>15</a:t>
            </a:fld>
            <a:endParaRPr lang="es-ES"/>
          </a:p>
        </p:txBody>
      </p:sp>
    </p:spTree>
    <p:extLst>
      <p:ext uri="{BB962C8B-B14F-4D97-AF65-F5344CB8AC3E}">
        <p14:creationId xmlns:p14="http://schemas.microsoft.com/office/powerpoint/2010/main" val="2608703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5"/>
          </p:nvPr>
        </p:nvSpPr>
        <p:spPr/>
        <p:txBody>
          <a:bodyPr/>
          <a:lstStyle/>
          <a:p>
            <a:fld id="{C92F04DC-A6E9-4D13-A510-77B9A54DF8AD}" type="slidenum">
              <a:rPr lang="es-ES" smtClean="0"/>
              <a:t>16</a:t>
            </a:fld>
            <a:endParaRPr lang="es-ES"/>
          </a:p>
        </p:txBody>
      </p:sp>
    </p:spTree>
    <p:extLst>
      <p:ext uri="{BB962C8B-B14F-4D97-AF65-F5344CB8AC3E}">
        <p14:creationId xmlns:p14="http://schemas.microsoft.com/office/powerpoint/2010/main" val="4127636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5"/>
          </p:nvPr>
        </p:nvSpPr>
        <p:spPr/>
        <p:txBody>
          <a:bodyPr/>
          <a:lstStyle/>
          <a:p>
            <a:fld id="{C92F04DC-A6E9-4D13-A510-77B9A54DF8AD}" type="slidenum">
              <a:rPr lang="es-ES" smtClean="0"/>
              <a:t>17</a:t>
            </a:fld>
            <a:endParaRPr lang="es-ES"/>
          </a:p>
        </p:txBody>
      </p:sp>
    </p:spTree>
    <p:extLst>
      <p:ext uri="{BB962C8B-B14F-4D97-AF65-F5344CB8AC3E}">
        <p14:creationId xmlns:p14="http://schemas.microsoft.com/office/powerpoint/2010/main" val="2436249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fr-FR"/>
              <a:t>VIF (</a:t>
            </a:r>
            <a:r>
              <a:rPr lang="fr-FR" b="1"/>
              <a:t>V</a:t>
            </a:r>
            <a:r>
              <a:rPr lang="fr-FR"/>
              <a:t>ariance </a:t>
            </a:r>
            <a:r>
              <a:rPr lang="fr-FR" b="1"/>
              <a:t>I</a:t>
            </a:r>
            <a:r>
              <a:rPr lang="fr-FR"/>
              <a:t>nflation </a:t>
            </a:r>
            <a:r>
              <a:rPr lang="fr-FR" b="1"/>
              <a:t>F</a:t>
            </a:r>
            <a:r>
              <a:rPr lang="fr-FR"/>
              <a:t>actor) signifie Facteur d’Inflation de la Variance. Au cours de l’analyse de régression, VIF évalue si les facteurs sont corrélés les uns aux autres (multi-colinéarité), ce qui pourrait influencer les autres facteurs et réduire la fiabilité du modèle.</a:t>
            </a:r>
          </a:p>
          <a:p>
            <a:pPr fontAlgn="base"/>
            <a:r>
              <a:rPr lang="fr-FR"/>
              <a:t>Si un VIF est supérieur à 10, vous avez une multi-colinéarité élevée : la variation semblera plus grande et le facteur apparaîtra plus influent qu’il ne l’est. Si VIF est plus proche de 1, alors le modèle est beaucoup plus robuste, car les facteurs ne sont pas influencés par la corrélation avec d’autres facteurs.</a:t>
            </a:r>
          </a:p>
        </p:txBody>
      </p:sp>
      <p:sp>
        <p:nvSpPr>
          <p:cNvPr id="4" name="Slide Number Placeholder 3"/>
          <p:cNvSpPr>
            <a:spLocks noGrp="1"/>
          </p:cNvSpPr>
          <p:nvPr>
            <p:ph type="sldNum" sz="quarter" idx="5"/>
          </p:nvPr>
        </p:nvSpPr>
        <p:spPr/>
        <p:txBody>
          <a:bodyPr/>
          <a:lstStyle/>
          <a:p>
            <a:fld id="{C92F04DC-A6E9-4D13-A510-77B9A54DF8AD}" type="slidenum">
              <a:rPr lang="es-ES" smtClean="0"/>
              <a:t>18</a:t>
            </a:fld>
            <a:endParaRPr lang="es-ES"/>
          </a:p>
        </p:txBody>
      </p:sp>
    </p:spTree>
    <p:extLst>
      <p:ext uri="{BB962C8B-B14F-4D97-AF65-F5344CB8AC3E}">
        <p14:creationId xmlns:p14="http://schemas.microsoft.com/office/powerpoint/2010/main" val="2087631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a:t>La régression logistique permet de modéliser une variable binaire en fonction de variables explicatives.</a:t>
            </a:r>
          </a:p>
          <a:p>
            <a:endParaRPr lang="es-ES"/>
          </a:p>
          <a:p>
            <a:r>
              <a:rPr lang="es-ES"/>
              <a:t>Loss Funcions: </a:t>
            </a:r>
            <a:r>
              <a:rPr lang="es-ES">
                <a:hlinkClick r:id="rId3"/>
              </a:rPr>
              <a:t>https://www.datasciencetoday.net/index.php/fr/machine-learning/149-breve-introduction-aux-fonctions-de-perte-loss-function</a:t>
            </a:r>
            <a:endParaRPr lang="es-ES"/>
          </a:p>
        </p:txBody>
      </p:sp>
      <p:sp>
        <p:nvSpPr>
          <p:cNvPr id="4" name="Slide Number Placeholder 3"/>
          <p:cNvSpPr>
            <a:spLocks noGrp="1"/>
          </p:cNvSpPr>
          <p:nvPr>
            <p:ph type="sldNum" sz="quarter" idx="5"/>
          </p:nvPr>
        </p:nvSpPr>
        <p:spPr/>
        <p:txBody>
          <a:bodyPr/>
          <a:lstStyle/>
          <a:p>
            <a:fld id="{C92F04DC-A6E9-4D13-A510-77B9A54DF8AD}" type="slidenum">
              <a:rPr lang="es-ES" smtClean="0"/>
              <a:t>19</a:t>
            </a:fld>
            <a:endParaRPr lang="es-ES"/>
          </a:p>
        </p:txBody>
      </p:sp>
    </p:spTree>
    <p:extLst>
      <p:ext uri="{BB962C8B-B14F-4D97-AF65-F5344CB8AC3E}">
        <p14:creationId xmlns:p14="http://schemas.microsoft.com/office/powerpoint/2010/main" val="1674450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Pour identifier les pays propices à une insertion dans le marché du poulet, le comanditaire vous a été demandé de cibler les pays. </a:t>
            </a:r>
          </a:p>
          <a:p>
            <a:endParaRPr lang="fr-FR"/>
          </a:p>
          <a:p>
            <a:r>
              <a:rPr lang="fr-FR"/>
              <a:t>Il vous faudra également étudier les régimes alimentaires de chaque pays, notamment en termes de protéines d'origine animale et en termes de calories.</a:t>
            </a:r>
            <a:endParaRPr lang="es-ES"/>
          </a:p>
        </p:txBody>
      </p:sp>
      <p:sp>
        <p:nvSpPr>
          <p:cNvPr id="4" name="Slide Number Placeholder 3"/>
          <p:cNvSpPr>
            <a:spLocks noGrp="1"/>
          </p:cNvSpPr>
          <p:nvPr>
            <p:ph type="sldNum" sz="quarter" idx="5"/>
          </p:nvPr>
        </p:nvSpPr>
        <p:spPr/>
        <p:txBody>
          <a:bodyPr/>
          <a:lstStyle/>
          <a:p>
            <a:fld id="{C92F04DC-A6E9-4D13-A510-77B9A54DF8AD}" type="slidenum">
              <a:rPr lang="es-ES" smtClean="0"/>
              <a:t>2</a:t>
            </a:fld>
            <a:endParaRPr lang="es-ES"/>
          </a:p>
        </p:txBody>
      </p:sp>
    </p:spTree>
    <p:extLst>
      <p:ext uri="{BB962C8B-B14F-4D97-AF65-F5344CB8AC3E}">
        <p14:creationId xmlns:p14="http://schemas.microsoft.com/office/powerpoint/2010/main" val="10856033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5"/>
          </p:nvPr>
        </p:nvSpPr>
        <p:spPr/>
        <p:txBody>
          <a:bodyPr/>
          <a:lstStyle/>
          <a:p>
            <a:fld id="{C92F04DC-A6E9-4D13-A510-77B9A54DF8AD}" type="slidenum">
              <a:rPr lang="es-ES" smtClean="0"/>
              <a:t>21</a:t>
            </a:fld>
            <a:endParaRPr lang="es-ES"/>
          </a:p>
        </p:txBody>
      </p:sp>
    </p:spTree>
    <p:extLst>
      <p:ext uri="{BB962C8B-B14F-4D97-AF65-F5344CB8AC3E}">
        <p14:creationId xmlns:p14="http://schemas.microsoft.com/office/powerpoint/2010/main" val="1085837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5"/>
          </p:nvPr>
        </p:nvSpPr>
        <p:spPr/>
        <p:txBody>
          <a:bodyPr/>
          <a:lstStyle/>
          <a:p>
            <a:fld id="{C92F04DC-A6E9-4D13-A510-77B9A54DF8AD}" type="slidenum">
              <a:rPr lang="es-ES" smtClean="0"/>
              <a:t>3</a:t>
            </a:fld>
            <a:endParaRPr lang="es-ES"/>
          </a:p>
        </p:txBody>
      </p:sp>
    </p:spTree>
    <p:extLst>
      <p:ext uri="{BB962C8B-B14F-4D97-AF65-F5344CB8AC3E}">
        <p14:creationId xmlns:p14="http://schemas.microsoft.com/office/powerpoint/2010/main" val="2731153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a:t>Il nous a été fourni un échantillon pour concevoir une méthode d’authentification de faux billet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E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a:t>Qui dit échantillon dit qu’une fois l’intégrité du dataset vérifiée nous nous n’allons pas exclure les outliers : nous supposons que cet </a:t>
            </a:r>
            <a:r>
              <a:rPr lang="es-ES" u="sng"/>
              <a:t>échantillon est représentatif</a:t>
            </a:r>
          </a:p>
          <a:p>
            <a:pPr lvl="1"/>
            <a:endParaRPr lang="es-ES"/>
          </a:p>
          <a:p>
            <a:r>
              <a:rPr lang="es-ES"/>
              <a:t>----------------------------------------</a:t>
            </a:r>
          </a:p>
          <a:p>
            <a:pPr marL="171450" indent="-171450">
              <a:buFont typeface="Arial" panose="020B0604020202020204" pitchFamily="34" charset="0"/>
              <a:buChar char="•"/>
            </a:pPr>
            <a:r>
              <a:rPr lang="es-ES"/>
              <a:t>Std (écart-type) élevés pour lengh et margin low, ces variables sont dispersées (plus qu</a:t>
            </a:r>
          </a:p>
          <a:p>
            <a:pPr marL="171450" indent="-171450">
              <a:buFont typeface="Arial" panose="020B0604020202020204" pitchFamily="34" charset="0"/>
              <a:buChar char="•"/>
            </a:pPr>
            <a:endParaRPr lang="es-ES"/>
          </a:p>
          <a:p>
            <a:r>
              <a:rPr lang="es-ES"/>
              <a:t>-------------------------------------------------------</a:t>
            </a:r>
          </a:p>
          <a:p>
            <a:pPr marL="171450" indent="-171450">
              <a:buFont typeface="Arial" panose="020B0604020202020204" pitchFamily="34" charset="0"/>
              <a:buChar char="•"/>
            </a:pPr>
            <a:r>
              <a:rPr lang="es-ES"/>
              <a:t>Pour obtenir rapidement un set d’analyses sur le dataset, nous avons utilisé le pandas_profiling Report (cf Jupyter notebook)</a:t>
            </a:r>
          </a:p>
          <a:p>
            <a:endParaRPr lang="es-ES"/>
          </a:p>
          <a:p>
            <a:pPr marL="628650" lvl="1" indent="-171450">
              <a:buFont typeface="Wingdings" panose="05000000000000000000" pitchFamily="2" charset="2"/>
              <a:buChar char="§"/>
            </a:pPr>
            <a:r>
              <a:rPr lang="es-ES"/>
              <a:t>Overview du dataset</a:t>
            </a:r>
          </a:p>
          <a:p>
            <a:pPr marL="628650" lvl="1" indent="-171450">
              <a:buFont typeface="Wingdings" panose="05000000000000000000" pitchFamily="2" charset="2"/>
              <a:buChar char="§"/>
            </a:pPr>
            <a:r>
              <a:rPr lang="es-ES"/>
              <a:t>Descriptions des variables (statistiques, histogrammes, valeurs communes, top 5 valeurs extrêmes)</a:t>
            </a:r>
          </a:p>
          <a:p>
            <a:pPr marL="628650" lvl="1" indent="-171450">
              <a:buFont typeface="Wingdings" panose="05000000000000000000" pitchFamily="2" charset="2"/>
              <a:buChar char="§"/>
            </a:pPr>
            <a:r>
              <a:rPr lang="es-ES"/>
              <a:t>Corrélations (Pearson, Spearman’s p, Kendall’s T, Phik)</a:t>
            </a:r>
          </a:p>
          <a:p>
            <a:pPr marL="628650" lvl="1" indent="-171450">
              <a:buFont typeface="Wingdings" panose="05000000000000000000" pitchFamily="2" charset="2"/>
              <a:buChar char="§"/>
            </a:pPr>
            <a:r>
              <a:rPr lang="es-ES"/>
              <a:t>Samples head et Tail</a:t>
            </a:r>
          </a:p>
          <a:p>
            <a:pPr marL="171450" indent="-171450">
              <a:buFont typeface="Arial" panose="020B0604020202020204" pitchFamily="34" charset="0"/>
              <a:buChar char="•"/>
            </a:pPr>
            <a:r>
              <a:rPr lang="es-ES"/>
              <a:t>e les autres)</a:t>
            </a:r>
          </a:p>
        </p:txBody>
      </p:sp>
      <p:sp>
        <p:nvSpPr>
          <p:cNvPr id="4" name="Slide Number Placeholder 3"/>
          <p:cNvSpPr>
            <a:spLocks noGrp="1"/>
          </p:cNvSpPr>
          <p:nvPr>
            <p:ph type="sldNum" sz="quarter" idx="5"/>
          </p:nvPr>
        </p:nvSpPr>
        <p:spPr/>
        <p:txBody>
          <a:bodyPr/>
          <a:lstStyle/>
          <a:p>
            <a:fld id="{C92F04DC-A6E9-4D13-A510-77B9A54DF8AD}" type="slidenum">
              <a:rPr lang="es-ES" smtClean="0"/>
              <a:t>4</a:t>
            </a:fld>
            <a:endParaRPr lang="es-ES"/>
          </a:p>
        </p:txBody>
      </p:sp>
    </p:spTree>
    <p:extLst>
      <p:ext uri="{BB962C8B-B14F-4D97-AF65-F5344CB8AC3E}">
        <p14:creationId xmlns:p14="http://schemas.microsoft.com/office/powerpoint/2010/main" val="1439226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ES"/>
              <a:t>OK nous avons donc la variable boléenne is_genuine qui liste les vrais et faux billets…</a:t>
            </a:r>
          </a:p>
          <a:p>
            <a:pPr marL="0" indent="0">
              <a:buFont typeface="Arial" panose="020B0604020202020204" pitchFamily="34" charset="0"/>
              <a:buNone/>
            </a:pPr>
            <a:endParaRPr lang="es-ES"/>
          </a:p>
          <a:p>
            <a:pPr marL="171450" indent="-171450">
              <a:buFont typeface="Arial" panose="020B0604020202020204" pitchFamily="34" charset="0"/>
              <a:buChar char="•"/>
            </a:pPr>
            <a:r>
              <a:rPr lang="es-ES"/>
              <a:t>… Et 6 variables numériques qui nous donnent en mm la mesure de chaque billet</a:t>
            </a:r>
          </a:p>
          <a:p>
            <a:pPr marL="171450" indent="-171450">
              <a:buFont typeface="Arial" panose="020B0604020202020204" pitchFamily="34" charset="0"/>
              <a:buChar char="•"/>
            </a:pPr>
            <a:endParaRPr lang="es-ES"/>
          </a:p>
          <a:p>
            <a:pPr marL="171450" indent="-171450">
              <a:buFont typeface="Arial" panose="020B0604020202020204" pitchFamily="34" charset="0"/>
              <a:buChar char="•"/>
            </a:pPr>
            <a:r>
              <a:rPr lang="es-ES"/>
              <a:t>Outliers :  </a:t>
            </a:r>
            <a:r>
              <a:rPr lang="es-ES" b="1"/>
              <a:t>diagonal</a:t>
            </a:r>
            <a:r>
              <a:rPr lang="es-ES"/>
              <a:t>, </a:t>
            </a:r>
            <a:r>
              <a:rPr lang="es-ES" b="1"/>
              <a:t>height_right</a:t>
            </a:r>
            <a:r>
              <a:rPr lang="es-ES"/>
              <a:t>, </a:t>
            </a:r>
            <a:r>
              <a:rPr lang="es-ES" b="1"/>
              <a:t>maring_up</a:t>
            </a:r>
          </a:p>
          <a:p>
            <a:pPr marL="171450" indent="-171450">
              <a:buFont typeface="Arial" panose="020B0604020202020204" pitchFamily="34" charset="0"/>
              <a:buChar char="•"/>
            </a:pPr>
            <a:endParaRPr lang="es-ES"/>
          </a:p>
          <a:p>
            <a:pPr marL="171450" indent="-171450">
              <a:buFont typeface="Arial" panose="020B0604020202020204" pitchFamily="34" charset="0"/>
              <a:buChar char="•"/>
            </a:pPr>
            <a:r>
              <a:rPr lang="es-ES"/>
              <a:t>Skewness </a:t>
            </a:r>
            <a:r>
              <a:rPr lang="es-ES" b="1"/>
              <a:t>length</a:t>
            </a:r>
            <a:r>
              <a:rPr lang="es-ES"/>
              <a:t> et </a:t>
            </a:r>
            <a:r>
              <a:rPr lang="es-ES" b="1"/>
              <a:t>margin_low </a:t>
            </a:r>
            <a:r>
              <a:rPr lang="es-ES"/>
              <a:t>: voir positionnement de la médiane</a:t>
            </a:r>
          </a:p>
          <a:p>
            <a:endParaRPr lang="es-ES"/>
          </a:p>
          <a:p>
            <a:r>
              <a:rPr lang="es-ES"/>
              <a:t>Ça c’est l’aproche univariée</a:t>
            </a:r>
          </a:p>
          <a:p>
            <a:pPr marL="171450" indent="-171450">
              <a:buFont typeface="Arial" panose="020B0604020202020204" pitchFamily="34" charset="0"/>
              <a:buChar char="•"/>
            </a:pPr>
            <a:r>
              <a:rPr lang="es-ES"/>
              <a:t>Mais nous avons une variable boléenne ‘billets vrais’ et ‘billets faux’ qui est au coeur du projet</a:t>
            </a:r>
          </a:p>
          <a:p>
            <a:pPr marL="171450" indent="-171450">
              <a:buFont typeface="Arial" panose="020B0604020202020204" pitchFamily="34" charset="0"/>
              <a:buChar char="•"/>
            </a:pPr>
            <a:r>
              <a:rPr lang="es-ES"/>
              <a:t>Comment voir l’influernce de vrais et faux billets sur chacune des variables numériques ?</a:t>
            </a:r>
          </a:p>
        </p:txBody>
      </p:sp>
      <p:sp>
        <p:nvSpPr>
          <p:cNvPr id="4" name="Slide Number Placeholder 3"/>
          <p:cNvSpPr>
            <a:spLocks noGrp="1"/>
          </p:cNvSpPr>
          <p:nvPr>
            <p:ph type="sldNum" sz="quarter" idx="5"/>
          </p:nvPr>
        </p:nvSpPr>
        <p:spPr/>
        <p:txBody>
          <a:bodyPr/>
          <a:lstStyle/>
          <a:p>
            <a:fld id="{C92F04DC-A6E9-4D13-A510-77B9A54DF8AD}" type="slidenum">
              <a:rPr lang="es-ES" smtClean="0"/>
              <a:t>5</a:t>
            </a:fld>
            <a:endParaRPr lang="es-ES"/>
          </a:p>
        </p:txBody>
      </p:sp>
    </p:spTree>
    <p:extLst>
      <p:ext uri="{BB962C8B-B14F-4D97-AF65-F5344CB8AC3E}">
        <p14:creationId xmlns:p14="http://schemas.microsoft.com/office/powerpoint/2010/main" val="2515820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1"/>
              <a:t>Répartition des vrais et faux billets en fonction de chacune des 6 mesures</a:t>
            </a:r>
          </a:p>
          <a:p>
            <a:pPr marL="171450" indent="-171450">
              <a:buFont typeface="Arial" panose="020B0604020202020204" pitchFamily="34" charset="0"/>
              <a:buChar char="•"/>
            </a:pPr>
            <a:endParaRPr lang="fr-FR" sz="1200"/>
          </a:p>
          <a:p>
            <a:pPr marL="171450" indent="-171450">
              <a:buFont typeface="Arial" panose="020B0604020202020204" pitchFamily="34" charset="0"/>
              <a:buChar char="•"/>
            </a:pPr>
            <a:r>
              <a:rPr lang="fr-FR" sz="1200" b="1"/>
              <a:t>Lenght</a:t>
            </a:r>
            <a:r>
              <a:rPr lang="fr-FR" sz="1200"/>
              <a:t> et </a:t>
            </a:r>
            <a:r>
              <a:rPr lang="fr-FR" sz="1200" b="1"/>
              <a:t>margin_low</a:t>
            </a:r>
            <a:r>
              <a:rPr lang="fr-FR" sz="1200"/>
              <a:t>, height_left</a:t>
            </a:r>
          </a:p>
          <a:p>
            <a:pPr marL="171450" indent="-171450">
              <a:buFont typeface="Arial" panose="020B0604020202020204" pitchFamily="34" charset="0"/>
              <a:buChar char="•"/>
            </a:pPr>
            <a:endParaRPr lang="fr-FR" b="1"/>
          </a:p>
          <a:p>
            <a:r>
              <a:rPr lang="fr-FR" sz="1200"/>
              <a:t>------------------------------------------</a:t>
            </a:r>
          </a:p>
          <a:p>
            <a:pPr marL="171450" indent="-171450">
              <a:buFont typeface="Arial" panose="020B0604020202020204" pitchFamily="34" charset="0"/>
              <a:buChar char="•"/>
            </a:pPr>
            <a:r>
              <a:rPr lang="fr-FR" b="1"/>
              <a:t>Diagonal</a:t>
            </a:r>
            <a:r>
              <a:rPr lang="fr-FR"/>
              <a:t> : outliers ‘non prédictibles’</a:t>
            </a:r>
          </a:p>
          <a:p>
            <a:pPr marL="171450" indent="-171450">
              <a:buFont typeface="Arial" panose="020B0604020202020204" pitchFamily="34" charset="0"/>
              <a:buChar char="•"/>
            </a:pPr>
            <a:endParaRPr lang="fr-FR"/>
          </a:p>
          <a:p>
            <a:pPr marL="171450" indent="-171450">
              <a:buFont typeface="Arial" panose="020B0604020202020204" pitchFamily="34" charset="0"/>
              <a:buChar char="•"/>
            </a:pPr>
            <a:r>
              <a:rPr lang="fr-FR" sz="1200" b="1"/>
              <a:t>Height_right </a:t>
            </a:r>
            <a:r>
              <a:rPr lang="fr-FR" sz="1200"/>
              <a:t>: outlier False dans les hautes,mesures, en phase</a:t>
            </a:r>
          </a:p>
          <a:p>
            <a:pPr marL="171450" indent="-171450">
              <a:buFont typeface="Arial" panose="020B0604020202020204" pitchFamily="34" charset="0"/>
              <a:buChar char="•"/>
            </a:pPr>
            <a:r>
              <a:rPr lang="fr-FR" sz="1200" b="1"/>
              <a:t>Margin_up : </a:t>
            </a:r>
            <a:r>
              <a:rPr lang="fr-FR" sz="1200"/>
              <a:t>outlier Trure en phase</a:t>
            </a:r>
            <a:r>
              <a:rPr lang="fr-FR" sz="1200">
                <a:solidFill>
                  <a:schemeClr val="bg1"/>
                </a:solidFill>
              </a:rPr>
              <a:t>des basses mesures</a:t>
            </a:r>
            <a:endParaRPr lang="es-ES"/>
          </a:p>
        </p:txBody>
      </p:sp>
      <p:sp>
        <p:nvSpPr>
          <p:cNvPr id="4" name="Slide Number Placeholder 3"/>
          <p:cNvSpPr>
            <a:spLocks noGrp="1"/>
          </p:cNvSpPr>
          <p:nvPr>
            <p:ph type="sldNum" sz="quarter" idx="5"/>
          </p:nvPr>
        </p:nvSpPr>
        <p:spPr/>
        <p:txBody>
          <a:bodyPr/>
          <a:lstStyle/>
          <a:p>
            <a:fld id="{C92F04DC-A6E9-4D13-A510-77B9A54DF8AD}" type="slidenum">
              <a:rPr lang="es-ES" smtClean="0"/>
              <a:t>6</a:t>
            </a:fld>
            <a:endParaRPr lang="es-ES"/>
          </a:p>
        </p:txBody>
      </p:sp>
    </p:spTree>
    <p:extLst>
      <p:ext uri="{BB962C8B-B14F-4D97-AF65-F5344CB8AC3E}">
        <p14:creationId xmlns:p14="http://schemas.microsoft.com/office/powerpoint/2010/main" val="2387106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5"/>
          </p:nvPr>
        </p:nvSpPr>
        <p:spPr/>
        <p:txBody>
          <a:bodyPr/>
          <a:lstStyle/>
          <a:p>
            <a:fld id="{C92F04DC-A6E9-4D13-A510-77B9A54DF8AD}" type="slidenum">
              <a:rPr lang="es-ES" smtClean="0"/>
              <a:t>7</a:t>
            </a:fld>
            <a:endParaRPr lang="es-ES"/>
          </a:p>
        </p:txBody>
      </p:sp>
    </p:spTree>
    <p:extLst>
      <p:ext uri="{BB962C8B-B14F-4D97-AF65-F5344CB8AC3E}">
        <p14:creationId xmlns:p14="http://schemas.microsoft.com/office/powerpoint/2010/main" val="1689260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5"/>
          </p:nvPr>
        </p:nvSpPr>
        <p:spPr/>
        <p:txBody>
          <a:bodyPr/>
          <a:lstStyle/>
          <a:p>
            <a:fld id="{C92F04DC-A6E9-4D13-A510-77B9A54DF8AD}" type="slidenum">
              <a:rPr lang="es-ES" smtClean="0"/>
              <a:t>8</a:t>
            </a:fld>
            <a:endParaRPr lang="es-ES"/>
          </a:p>
        </p:txBody>
      </p:sp>
    </p:spTree>
    <p:extLst>
      <p:ext uri="{BB962C8B-B14F-4D97-AF65-F5344CB8AC3E}">
        <p14:creationId xmlns:p14="http://schemas.microsoft.com/office/powerpoint/2010/main" val="2050738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5"/>
          </p:nvPr>
        </p:nvSpPr>
        <p:spPr/>
        <p:txBody>
          <a:bodyPr/>
          <a:lstStyle/>
          <a:p>
            <a:fld id="{C92F04DC-A6E9-4D13-A510-77B9A54DF8AD}" type="slidenum">
              <a:rPr lang="es-ES" smtClean="0"/>
              <a:t>9</a:t>
            </a:fld>
            <a:endParaRPr lang="es-ES"/>
          </a:p>
        </p:txBody>
      </p:sp>
    </p:spTree>
    <p:extLst>
      <p:ext uri="{BB962C8B-B14F-4D97-AF65-F5344CB8AC3E}">
        <p14:creationId xmlns:p14="http://schemas.microsoft.com/office/powerpoint/2010/main" val="4029253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
          </a:p>
        </p:txBody>
      </p:sp>
      <p:sp>
        <p:nvSpPr>
          <p:cNvPr id="4" name="Date Placeholder 3"/>
          <p:cNvSpPr>
            <a:spLocks noGrp="1"/>
          </p:cNvSpPr>
          <p:nvPr>
            <p:ph type="dt" sz="half" idx="10"/>
          </p:nvPr>
        </p:nvSpPr>
        <p:spPr/>
        <p:txBody>
          <a:bodyPr/>
          <a:lstStyle/>
          <a:p>
            <a:fld id="{5A371FBD-43F5-4413-B9A3-83938965DA0B}" type="datetimeFigureOut">
              <a:rPr lang="es-ES" smtClean="0"/>
              <a:t>23/09/2019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7BB453C-C48A-4D4A-912C-0E66E5E7B614}" type="slidenum">
              <a:rPr lang="es-ES" smtClean="0"/>
              <a:t>‹#›</a:t>
            </a:fld>
            <a:endParaRPr lang="es-ES"/>
          </a:p>
        </p:txBody>
      </p:sp>
    </p:spTree>
    <p:extLst>
      <p:ext uri="{BB962C8B-B14F-4D97-AF65-F5344CB8AC3E}">
        <p14:creationId xmlns:p14="http://schemas.microsoft.com/office/powerpoint/2010/main" val="1454280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p:cNvSpPr>
            <a:spLocks noGrp="1"/>
          </p:cNvSpPr>
          <p:nvPr>
            <p:ph type="dt" sz="half" idx="10"/>
          </p:nvPr>
        </p:nvSpPr>
        <p:spPr/>
        <p:txBody>
          <a:bodyPr/>
          <a:lstStyle/>
          <a:p>
            <a:fld id="{5A371FBD-43F5-4413-B9A3-83938965DA0B}" type="datetimeFigureOut">
              <a:rPr lang="es-ES" smtClean="0"/>
              <a:t>23/09/2019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7BB453C-C48A-4D4A-912C-0E66E5E7B614}" type="slidenum">
              <a:rPr lang="es-ES" smtClean="0"/>
              <a:t>‹#›</a:t>
            </a:fld>
            <a:endParaRPr lang="es-ES"/>
          </a:p>
        </p:txBody>
      </p:sp>
    </p:spTree>
    <p:extLst>
      <p:ext uri="{BB962C8B-B14F-4D97-AF65-F5344CB8AC3E}">
        <p14:creationId xmlns:p14="http://schemas.microsoft.com/office/powerpoint/2010/main" val="2651995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s-E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p:cNvSpPr>
            <a:spLocks noGrp="1"/>
          </p:cNvSpPr>
          <p:nvPr>
            <p:ph type="dt" sz="half" idx="10"/>
          </p:nvPr>
        </p:nvSpPr>
        <p:spPr/>
        <p:txBody>
          <a:bodyPr/>
          <a:lstStyle/>
          <a:p>
            <a:fld id="{5A371FBD-43F5-4413-B9A3-83938965DA0B}" type="datetimeFigureOut">
              <a:rPr lang="es-ES" smtClean="0"/>
              <a:t>23/09/2019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7BB453C-C48A-4D4A-912C-0E66E5E7B614}" type="slidenum">
              <a:rPr lang="es-ES" smtClean="0"/>
              <a:t>‹#›</a:t>
            </a:fld>
            <a:endParaRPr lang="es-ES"/>
          </a:p>
        </p:txBody>
      </p:sp>
    </p:spTree>
    <p:extLst>
      <p:ext uri="{BB962C8B-B14F-4D97-AF65-F5344CB8AC3E}">
        <p14:creationId xmlns:p14="http://schemas.microsoft.com/office/powerpoint/2010/main" val="2816661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p:cNvSpPr>
            <a:spLocks noGrp="1"/>
          </p:cNvSpPr>
          <p:nvPr>
            <p:ph type="dt" sz="half" idx="10"/>
          </p:nvPr>
        </p:nvSpPr>
        <p:spPr/>
        <p:txBody>
          <a:bodyPr/>
          <a:lstStyle/>
          <a:p>
            <a:fld id="{5A371FBD-43F5-4413-B9A3-83938965DA0B}" type="datetimeFigureOut">
              <a:rPr lang="es-ES" smtClean="0"/>
              <a:t>23/09/2019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7BB453C-C48A-4D4A-912C-0E66E5E7B614}" type="slidenum">
              <a:rPr lang="es-ES" smtClean="0"/>
              <a:t>‹#›</a:t>
            </a:fld>
            <a:endParaRPr lang="es-ES"/>
          </a:p>
        </p:txBody>
      </p:sp>
    </p:spTree>
    <p:extLst>
      <p:ext uri="{BB962C8B-B14F-4D97-AF65-F5344CB8AC3E}">
        <p14:creationId xmlns:p14="http://schemas.microsoft.com/office/powerpoint/2010/main" val="2477264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371FBD-43F5-4413-B9A3-83938965DA0B}" type="datetimeFigureOut">
              <a:rPr lang="es-ES" smtClean="0"/>
              <a:t>23/09/2019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7BB453C-C48A-4D4A-912C-0E66E5E7B614}" type="slidenum">
              <a:rPr lang="es-ES" smtClean="0"/>
              <a:t>‹#›</a:t>
            </a:fld>
            <a:endParaRPr lang="es-ES"/>
          </a:p>
        </p:txBody>
      </p:sp>
    </p:spTree>
    <p:extLst>
      <p:ext uri="{BB962C8B-B14F-4D97-AF65-F5344CB8AC3E}">
        <p14:creationId xmlns:p14="http://schemas.microsoft.com/office/powerpoint/2010/main" val="146770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Date Placeholder 4"/>
          <p:cNvSpPr>
            <a:spLocks noGrp="1"/>
          </p:cNvSpPr>
          <p:nvPr>
            <p:ph type="dt" sz="half" idx="10"/>
          </p:nvPr>
        </p:nvSpPr>
        <p:spPr/>
        <p:txBody>
          <a:bodyPr/>
          <a:lstStyle/>
          <a:p>
            <a:fld id="{5A371FBD-43F5-4413-B9A3-83938965DA0B}" type="datetimeFigureOut">
              <a:rPr lang="es-ES" smtClean="0"/>
              <a:t>23/09/2019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7BB453C-C48A-4D4A-912C-0E66E5E7B614}" type="slidenum">
              <a:rPr lang="es-ES" smtClean="0"/>
              <a:t>‹#›</a:t>
            </a:fld>
            <a:endParaRPr lang="es-ES"/>
          </a:p>
        </p:txBody>
      </p:sp>
    </p:spTree>
    <p:extLst>
      <p:ext uri="{BB962C8B-B14F-4D97-AF65-F5344CB8AC3E}">
        <p14:creationId xmlns:p14="http://schemas.microsoft.com/office/powerpoint/2010/main" val="2978793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s-E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7" name="Date Placeholder 6"/>
          <p:cNvSpPr>
            <a:spLocks noGrp="1"/>
          </p:cNvSpPr>
          <p:nvPr>
            <p:ph type="dt" sz="half" idx="10"/>
          </p:nvPr>
        </p:nvSpPr>
        <p:spPr/>
        <p:txBody>
          <a:bodyPr/>
          <a:lstStyle/>
          <a:p>
            <a:fld id="{5A371FBD-43F5-4413-B9A3-83938965DA0B}" type="datetimeFigureOut">
              <a:rPr lang="es-ES" smtClean="0"/>
              <a:t>23/09/2019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7BB453C-C48A-4D4A-912C-0E66E5E7B614}" type="slidenum">
              <a:rPr lang="es-ES" smtClean="0"/>
              <a:t>‹#›</a:t>
            </a:fld>
            <a:endParaRPr lang="es-ES"/>
          </a:p>
        </p:txBody>
      </p:sp>
    </p:spTree>
    <p:extLst>
      <p:ext uri="{BB962C8B-B14F-4D97-AF65-F5344CB8AC3E}">
        <p14:creationId xmlns:p14="http://schemas.microsoft.com/office/powerpoint/2010/main" val="628942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
          </a:p>
        </p:txBody>
      </p:sp>
      <p:sp>
        <p:nvSpPr>
          <p:cNvPr id="3" name="Date Placeholder 2"/>
          <p:cNvSpPr>
            <a:spLocks noGrp="1"/>
          </p:cNvSpPr>
          <p:nvPr>
            <p:ph type="dt" sz="half" idx="10"/>
          </p:nvPr>
        </p:nvSpPr>
        <p:spPr/>
        <p:txBody>
          <a:bodyPr/>
          <a:lstStyle/>
          <a:p>
            <a:fld id="{5A371FBD-43F5-4413-B9A3-83938965DA0B}" type="datetimeFigureOut">
              <a:rPr lang="es-ES" smtClean="0"/>
              <a:t>23/09/2019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7BB453C-C48A-4D4A-912C-0E66E5E7B614}" type="slidenum">
              <a:rPr lang="es-ES" smtClean="0"/>
              <a:t>‹#›</a:t>
            </a:fld>
            <a:endParaRPr lang="es-ES"/>
          </a:p>
        </p:txBody>
      </p:sp>
    </p:spTree>
    <p:extLst>
      <p:ext uri="{BB962C8B-B14F-4D97-AF65-F5344CB8AC3E}">
        <p14:creationId xmlns:p14="http://schemas.microsoft.com/office/powerpoint/2010/main" val="3066883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371FBD-43F5-4413-B9A3-83938965DA0B}" type="datetimeFigureOut">
              <a:rPr lang="es-ES" smtClean="0"/>
              <a:t>23/09/2019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7BB453C-C48A-4D4A-912C-0E66E5E7B614}" type="slidenum">
              <a:rPr lang="es-ES" smtClean="0"/>
              <a:t>‹#›</a:t>
            </a:fld>
            <a:endParaRPr lang="es-ES"/>
          </a:p>
        </p:txBody>
      </p:sp>
    </p:spTree>
    <p:extLst>
      <p:ext uri="{BB962C8B-B14F-4D97-AF65-F5344CB8AC3E}">
        <p14:creationId xmlns:p14="http://schemas.microsoft.com/office/powerpoint/2010/main" val="3852387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371FBD-43F5-4413-B9A3-83938965DA0B}" type="datetimeFigureOut">
              <a:rPr lang="es-ES" smtClean="0"/>
              <a:t>23/09/2019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7BB453C-C48A-4D4A-912C-0E66E5E7B614}" type="slidenum">
              <a:rPr lang="es-ES" smtClean="0"/>
              <a:t>‹#›</a:t>
            </a:fld>
            <a:endParaRPr lang="es-ES"/>
          </a:p>
        </p:txBody>
      </p:sp>
    </p:spTree>
    <p:extLst>
      <p:ext uri="{BB962C8B-B14F-4D97-AF65-F5344CB8AC3E}">
        <p14:creationId xmlns:p14="http://schemas.microsoft.com/office/powerpoint/2010/main" val="1284054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371FBD-43F5-4413-B9A3-83938965DA0B}" type="datetimeFigureOut">
              <a:rPr lang="es-ES" smtClean="0"/>
              <a:t>23/09/2019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7BB453C-C48A-4D4A-912C-0E66E5E7B614}" type="slidenum">
              <a:rPr lang="es-ES" smtClean="0"/>
              <a:t>‹#›</a:t>
            </a:fld>
            <a:endParaRPr lang="es-ES"/>
          </a:p>
        </p:txBody>
      </p:sp>
    </p:spTree>
    <p:extLst>
      <p:ext uri="{BB962C8B-B14F-4D97-AF65-F5344CB8AC3E}">
        <p14:creationId xmlns:p14="http://schemas.microsoft.com/office/powerpoint/2010/main" val="2720804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371FBD-43F5-4413-B9A3-83938965DA0B}" type="datetimeFigureOut">
              <a:rPr lang="es-ES" smtClean="0"/>
              <a:t>23/09/2019</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BB453C-C48A-4D4A-912C-0E66E5E7B614}" type="slidenum">
              <a:rPr lang="es-ES" smtClean="0"/>
              <a:t>‹#›</a:t>
            </a:fld>
            <a:endParaRPr lang="es-ES"/>
          </a:p>
        </p:txBody>
      </p:sp>
    </p:spTree>
    <p:extLst>
      <p:ext uri="{BB962C8B-B14F-4D97-AF65-F5344CB8AC3E}">
        <p14:creationId xmlns:p14="http://schemas.microsoft.com/office/powerpoint/2010/main" val="3100990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customXml" Target="../ink/ink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customXml" Target="../ink/ink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lgourdon@gmail.com" TargetMode="External"/><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4135" y="1122363"/>
            <a:ext cx="7866262" cy="2387600"/>
          </a:xfrm>
        </p:spPr>
        <p:txBody>
          <a:bodyPr>
            <a:normAutofit/>
          </a:bodyPr>
          <a:lstStyle/>
          <a:p>
            <a:r>
              <a:rPr lang="fr-FR" sz="3600" b="1">
                <a:solidFill>
                  <a:schemeClr val="tx2">
                    <a:lumMod val="60000"/>
                    <a:lumOff val="40000"/>
                  </a:schemeClr>
                </a:solidFill>
                <a:latin typeface="+mn-lt"/>
              </a:rPr>
              <a:t>Mission 6</a:t>
            </a:r>
            <a:br>
              <a:rPr lang="fr-FR" b="1">
                <a:solidFill>
                  <a:srgbClr val="7030A0"/>
                </a:solidFill>
              </a:rPr>
            </a:br>
            <a:r>
              <a:rPr lang="fr-FR" b="1">
                <a:solidFill>
                  <a:srgbClr val="7030A0"/>
                </a:solidFill>
              </a:rPr>
              <a:t>Détectez des faux billets</a:t>
            </a:r>
            <a:endParaRPr lang="fr-FR" b="1" dirty="0">
              <a:solidFill>
                <a:srgbClr val="7030A0"/>
              </a:solidFill>
            </a:endParaRPr>
          </a:p>
        </p:txBody>
      </p:sp>
      <p:sp>
        <p:nvSpPr>
          <p:cNvPr id="3" name="Subtitle 2"/>
          <p:cNvSpPr>
            <a:spLocks noGrp="1"/>
          </p:cNvSpPr>
          <p:nvPr>
            <p:ph type="subTitle" idx="1"/>
          </p:nvPr>
        </p:nvSpPr>
        <p:spPr>
          <a:xfrm>
            <a:off x="1524000" y="3602038"/>
            <a:ext cx="9144000" cy="2671762"/>
          </a:xfrm>
        </p:spPr>
        <p:txBody>
          <a:bodyPr>
            <a:normAutofit/>
          </a:bodyPr>
          <a:lstStyle/>
          <a:p>
            <a:r>
              <a:rPr lang="es-ES" sz="2000"/>
              <a:t>Mentor </a:t>
            </a:r>
            <a:r>
              <a:rPr lang="es-ES" sz="2000" dirty="0"/>
              <a:t>: Claire </a:t>
            </a:r>
            <a:r>
              <a:rPr lang="es-ES" sz="2000"/>
              <a:t>Della Vedova</a:t>
            </a:r>
            <a:endParaRPr lang="es-ES" sz="2000" dirty="0"/>
          </a:p>
        </p:txBody>
      </p:sp>
      <p:pic>
        <p:nvPicPr>
          <p:cNvPr id="4" name="Image 16">
            <a:extLst>
              <a:ext uri="{FF2B5EF4-FFF2-40B4-BE49-F238E27FC236}">
                <a16:creationId xmlns:a16="http://schemas.microsoft.com/office/drawing/2014/main" id="{467BDB20-8FF8-423E-B262-AF18DB2BA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8776" y="6366361"/>
            <a:ext cx="234984" cy="234984"/>
          </a:xfrm>
          <a:prstGeom prst="rect">
            <a:avLst/>
          </a:prstGeom>
        </p:spPr>
      </p:pic>
      <p:sp>
        <p:nvSpPr>
          <p:cNvPr id="5" name="TextBox 4"/>
          <p:cNvSpPr txBox="1"/>
          <p:nvPr/>
        </p:nvSpPr>
        <p:spPr>
          <a:xfrm>
            <a:off x="717908" y="6329565"/>
            <a:ext cx="5350933" cy="369332"/>
          </a:xfrm>
          <a:prstGeom prst="rect">
            <a:avLst/>
          </a:prstGeom>
          <a:noFill/>
        </p:spPr>
        <p:txBody>
          <a:bodyPr wrap="square" rtlCol="0">
            <a:spAutoFit/>
          </a:bodyPr>
          <a:lstStyle/>
          <a:p>
            <a:r>
              <a:rPr lang="es-ES" dirty="0"/>
              <a:t>Laurent Gourdon – Parcours Data Analyst</a:t>
            </a:r>
          </a:p>
        </p:txBody>
      </p:sp>
      <p:pic>
        <p:nvPicPr>
          <p:cNvPr id="6" name="Picture 5"/>
          <p:cNvPicPr>
            <a:picLocks noChangeAspect="1"/>
          </p:cNvPicPr>
          <p:nvPr/>
        </p:nvPicPr>
        <p:blipFill>
          <a:blip r:embed="rId4"/>
          <a:stretch>
            <a:fillRect/>
          </a:stretch>
        </p:blipFill>
        <p:spPr>
          <a:xfrm>
            <a:off x="4487856" y="386826"/>
            <a:ext cx="2657475" cy="257175"/>
          </a:xfrm>
          <a:prstGeom prst="rect">
            <a:avLst/>
          </a:prstGeom>
        </p:spPr>
      </p:pic>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A1FE9E36-3A24-42C1-B9DC-E9460EEA1AE9}"/>
                  </a:ext>
                </a:extLst>
              </p14:cNvPr>
              <p14:cNvContentPartPr/>
              <p14:nvPr/>
            </p14:nvContentPartPr>
            <p14:xfrm>
              <a:off x="3384422" y="-989964"/>
              <a:ext cx="114120" cy="5760"/>
            </p14:xfrm>
          </p:contentPart>
        </mc:Choice>
        <mc:Fallback xmlns="">
          <p:pic>
            <p:nvPicPr>
              <p:cNvPr id="10" name="Ink 9">
                <a:extLst>
                  <a:ext uri="{FF2B5EF4-FFF2-40B4-BE49-F238E27FC236}">
                    <a16:creationId xmlns:a16="http://schemas.microsoft.com/office/drawing/2014/main" id="{A1FE9E36-3A24-42C1-B9DC-E9460EEA1AE9}"/>
                  </a:ext>
                </a:extLst>
              </p:cNvPr>
              <p:cNvPicPr/>
              <p:nvPr/>
            </p:nvPicPr>
            <p:blipFill>
              <a:blip r:embed="rId6"/>
              <a:stretch>
                <a:fillRect/>
              </a:stretch>
            </p:blipFill>
            <p:spPr>
              <a:xfrm>
                <a:off x="3375782" y="-998604"/>
                <a:ext cx="13176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EBE7C568-FB0F-4C25-A8E9-C46266376236}"/>
                  </a:ext>
                </a:extLst>
              </p14:cNvPr>
              <p14:cNvContentPartPr/>
              <p14:nvPr/>
            </p14:nvContentPartPr>
            <p14:xfrm>
              <a:off x="8082062" y="2333603"/>
              <a:ext cx="360" cy="360"/>
            </p14:xfrm>
          </p:contentPart>
        </mc:Choice>
        <mc:Fallback xmlns="">
          <p:pic>
            <p:nvPicPr>
              <p:cNvPr id="11" name="Ink 10">
                <a:extLst>
                  <a:ext uri="{FF2B5EF4-FFF2-40B4-BE49-F238E27FC236}">
                    <a16:creationId xmlns:a16="http://schemas.microsoft.com/office/drawing/2014/main" id="{EBE7C568-FB0F-4C25-A8E9-C46266376236}"/>
                  </a:ext>
                </a:extLst>
              </p:cNvPr>
              <p:cNvPicPr/>
              <p:nvPr/>
            </p:nvPicPr>
            <p:blipFill>
              <a:blip r:embed="rId8"/>
              <a:stretch>
                <a:fillRect/>
              </a:stretch>
            </p:blipFill>
            <p:spPr>
              <a:xfrm>
                <a:off x="8073422" y="2324603"/>
                <a:ext cx="18000" cy="18000"/>
              </a:xfrm>
              <a:prstGeom prst="rect">
                <a:avLst/>
              </a:prstGeom>
            </p:spPr>
          </p:pic>
        </mc:Fallback>
      </mc:AlternateContent>
    </p:spTree>
    <p:extLst>
      <p:ext uri="{BB962C8B-B14F-4D97-AF65-F5344CB8AC3E}">
        <p14:creationId xmlns:p14="http://schemas.microsoft.com/office/powerpoint/2010/main" val="3471456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BD49AC-0265-4053-BAC5-B2F18F72DAC6}"/>
              </a:ext>
            </a:extLst>
          </p:cNvPr>
          <p:cNvSpPr/>
          <p:nvPr/>
        </p:nvSpPr>
        <p:spPr>
          <a:xfrm>
            <a:off x="-43954" y="0"/>
            <a:ext cx="631698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9DE2DEEE-5D20-416D-8D22-D4445A41ADB9}"/>
              </a:ext>
            </a:extLst>
          </p:cNvPr>
          <p:cNvSpPr>
            <a:spLocks noGrp="1"/>
          </p:cNvSpPr>
          <p:nvPr>
            <p:ph type="title"/>
          </p:nvPr>
        </p:nvSpPr>
        <p:spPr>
          <a:xfrm>
            <a:off x="643466" y="643467"/>
            <a:ext cx="5010573" cy="1597315"/>
          </a:xfrm>
          <a:noFill/>
          <a:ln w="19050">
            <a:solidFill>
              <a:schemeClr val="bg1"/>
            </a:solidFill>
          </a:ln>
        </p:spPr>
        <p:txBody>
          <a:bodyPr wrap="square">
            <a:normAutofit/>
          </a:bodyPr>
          <a:lstStyle/>
          <a:p>
            <a:pPr algn="ctr"/>
            <a:r>
              <a:rPr lang="es-ES" sz="2800">
                <a:solidFill>
                  <a:schemeClr val="bg1"/>
                </a:solidFill>
              </a:rPr>
              <a:t>Contribution et qualité </a:t>
            </a:r>
            <a:br>
              <a:rPr lang="es-ES" sz="2800">
                <a:solidFill>
                  <a:schemeClr val="bg1"/>
                </a:solidFill>
              </a:rPr>
            </a:br>
            <a:r>
              <a:rPr lang="es-ES" sz="2800">
                <a:solidFill>
                  <a:schemeClr val="bg1"/>
                </a:solidFill>
              </a:rPr>
              <a:t>des variables</a:t>
            </a:r>
          </a:p>
        </p:txBody>
      </p:sp>
      <p:sp>
        <p:nvSpPr>
          <p:cNvPr id="3" name="Content Placeholder 2">
            <a:extLst>
              <a:ext uri="{FF2B5EF4-FFF2-40B4-BE49-F238E27FC236}">
                <a16:creationId xmlns:a16="http://schemas.microsoft.com/office/drawing/2014/main" id="{6E493B28-1761-4A5A-A812-FAAFE43BA6C0}"/>
              </a:ext>
            </a:extLst>
          </p:cNvPr>
          <p:cNvSpPr>
            <a:spLocks noGrp="1"/>
          </p:cNvSpPr>
          <p:nvPr>
            <p:ph idx="1"/>
          </p:nvPr>
        </p:nvSpPr>
        <p:spPr>
          <a:xfrm>
            <a:off x="575033" y="2585754"/>
            <a:ext cx="5156694" cy="3880787"/>
          </a:xfrm>
        </p:spPr>
        <p:txBody>
          <a:bodyPr>
            <a:noAutofit/>
          </a:bodyPr>
          <a:lstStyle/>
          <a:p>
            <a:pPr>
              <a:tabLst>
                <a:tab pos="180975" algn="l"/>
              </a:tabLst>
            </a:pPr>
            <a:r>
              <a:rPr lang="fr-FR" sz="2000">
                <a:solidFill>
                  <a:schemeClr val="bg1"/>
                </a:solidFill>
                <a:latin typeface="+mj-lt"/>
              </a:rPr>
              <a:t>Les variables </a:t>
            </a:r>
            <a:r>
              <a:rPr lang="fr-FR" sz="2000" b="1">
                <a:solidFill>
                  <a:schemeClr val="accent1">
                    <a:lumMod val="40000"/>
                    <a:lumOff val="60000"/>
                  </a:schemeClr>
                </a:solidFill>
                <a:latin typeface="+mj-lt"/>
              </a:rPr>
              <a:t>heigh_left</a:t>
            </a:r>
            <a:r>
              <a:rPr lang="fr-FR" sz="2000">
                <a:solidFill>
                  <a:schemeClr val="bg1"/>
                </a:solidFill>
                <a:latin typeface="+mj-lt"/>
              </a:rPr>
              <a:t>, </a:t>
            </a:r>
            <a:r>
              <a:rPr lang="fr-FR" sz="2000" b="1">
                <a:solidFill>
                  <a:schemeClr val="accent1">
                    <a:lumMod val="40000"/>
                    <a:lumOff val="60000"/>
                  </a:schemeClr>
                </a:solidFill>
                <a:latin typeface="+mj-lt"/>
              </a:rPr>
              <a:t>heigh_right</a:t>
            </a:r>
            <a:r>
              <a:rPr lang="fr-FR" sz="2000" b="1">
                <a:solidFill>
                  <a:schemeClr val="bg1"/>
                </a:solidFill>
                <a:latin typeface="+mj-lt"/>
              </a:rPr>
              <a:t>,</a:t>
            </a:r>
            <a:r>
              <a:rPr lang="fr-FR" sz="2000" b="1">
                <a:solidFill>
                  <a:schemeClr val="accent1">
                    <a:lumMod val="40000"/>
                    <a:lumOff val="60000"/>
                  </a:schemeClr>
                </a:solidFill>
                <a:latin typeface="+mj-lt"/>
              </a:rPr>
              <a:t> length</a:t>
            </a:r>
            <a:r>
              <a:rPr lang="fr-FR" sz="2000">
                <a:solidFill>
                  <a:schemeClr val="bg1"/>
                </a:solidFill>
                <a:latin typeface="+mj-lt"/>
              </a:rPr>
              <a:t> et </a:t>
            </a:r>
            <a:r>
              <a:rPr lang="fr-FR" sz="2000" b="1">
                <a:solidFill>
                  <a:schemeClr val="accent1">
                    <a:lumMod val="40000"/>
                    <a:lumOff val="60000"/>
                  </a:schemeClr>
                </a:solidFill>
                <a:latin typeface="+mj-lt"/>
              </a:rPr>
              <a:t>margin_low </a:t>
            </a:r>
            <a:r>
              <a:rPr lang="fr-FR" sz="2000">
                <a:solidFill>
                  <a:schemeClr val="bg1"/>
                </a:solidFill>
                <a:latin typeface="+mj-lt"/>
              </a:rPr>
              <a:t>sont très biens représentées sur l'axe CP1</a:t>
            </a:r>
          </a:p>
          <a:p>
            <a:pPr>
              <a:tabLst>
                <a:tab pos="180975" algn="l"/>
              </a:tabLst>
            </a:pPr>
            <a:r>
              <a:rPr lang="fr-FR" sz="2000">
                <a:solidFill>
                  <a:schemeClr val="bg1"/>
                </a:solidFill>
                <a:latin typeface="+mj-lt"/>
              </a:rPr>
              <a:t>La variable </a:t>
            </a:r>
            <a:r>
              <a:rPr lang="fr-FR" sz="2000" b="1">
                <a:solidFill>
                  <a:schemeClr val="accent1">
                    <a:lumMod val="40000"/>
                    <a:lumOff val="60000"/>
                  </a:schemeClr>
                </a:solidFill>
                <a:latin typeface="+mj-lt"/>
              </a:rPr>
              <a:t>diagonal</a:t>
            </a:r>
            <a:r>
              <a:rPr lang="fr-FR" sz="2000">
                <a:solidFill>
                  <a:schemeClr val="bg1"/>
                </a:solidFill>
                <a:latin typeface="+mj-lt"/>
              </a:rPr>
              <a:t> est de loin la mieux représentée sur l'axe CP2 (90%)</a:t>
            </a:r>
          </a:p>
          <a:p>
            <a:pPr>
              <a:tabLst>
                <a:tab pos="180975" algn="l"/>
              </a:tabLst>
            </a:pPr>
            <a:r>
              <a:rPr lang="fr-FR" sz="2000">
                <a:solidFill>
                  <a:schemeClr val="bg1"/>
                </a:solidFill>
                <a:latin typeface="+mj-lt"/>
              </a:rPr>
              <a:t>Cependant, </a:t>
            </a:r>
            <a:r>
              <a:rPr lang="fr-FR" sz="2000" b="1">
                <a:solidFill>
                  <a:schemeClr val="accent1">
                    <a:lumMod val="40000"/>
                    <a:lumOff val="60000"/>
                  </a:schemeClr>
                </a:solidFill>
                <a:latin typeface="+mj-lt"/>
              </a:rPr>
              <a:t>length</a:t>
            </a:r>
            <a:r>
              <a:rPr lang="fr-FR" sz="2000">
                <a:solidFill>
                  <a:schemeClr val="bg1"/>
                </a:solidFill>
                <a:latin typeface="+mj-lt"/>
              </a:rPr>
              <a:t>, </a:t>
            </a:r>
            <a:r>
              <a:rPr lang="fr-FR" sz="2000" b="1">
                <a:solidFill>
                  <a:schemeClr val="accent1">
                    <a:lumMod val="40000"/>
                    <a:lumOff val="60000"/>
                  </a:schemeClr>
                </a:solidFill>
                <a:latin typeface="+mj-lt"/>
              </a:rPr>
              <a:t>height_left </a:t>
            </a:r>
            <a:r>
              <a:rPr lang="fr-FR" sz="2000">
                <a:solidFill>
                  <a:schemeClr val="bg1"/>
                </a:solidFill>
                <a:latin typeface="+mj-lt"/>
              </a:rPr>
              <a:t>et </a:t>
            </a:r>
            <a:r>
              <a:rPr lang="fr-FR" sz="2000" b="1">
                <a:solidFill>
                  <a:schemeClr val="accent1">
                    <a:lumMod val="40000"/>
                    <a:lumOff val="60000"/>
                  </a:schemeClr>
                </a:solidFill>
                <a:latin typeface="+mj-lt"/>
              </a:rPr>
              <a:t>margin_low </a:t>
            </a:r>
            <a:r>
              <a:rPr lang="fr-FR" sz="2000">
                <a:solidFill>
                  <a:schemeClr val="bg1"/>
                </a:solidFill>
                <a:latin typeface="+mj-lt"/>
              </a:rPr>
              <a:t>contribuent à hauteur de 36-39% sur CP2</a:t>
            </a:r>
          </a:p>
          <a:p>
            <a:pPr>
              <a:tabLst>
                <a:tab pos="180975" algn="l"/>
              </a:tabLst>
            </a:pPr>
            <a:r>
              <a:rPr lang="fr-FR" sz="2000">
                <a:solidFill>
                  <a:schemeClr val="bg1"/>
                </a:solidFill>
                <a:latin typeface="+mj-lt"/>
              </a:rPr>
              <a:t>Qualité de représentation des variables COS² confirme les observations</a:t>
            </a:r>
          </a:p>
          <a:p>
            <a:pPr>
              <a:tabLst>
                <a:tab pos="180975" algn="l"/>
              </a:tabLst>
            </a:pPr>
            <a:endParaRPr lang="fr-FR" sz="2000">
              <a:solidFill>
                <a:schemeClr val="bg1"/>
              </a:solidFill>
              <a:latin typeface="+mj-lt"/>
            </a:endParaRPr>
          </a:p>
        </p:txBody>
      </p:sp>
      <p:grpSp>
        <p:nvGrpSpPr>
          <p:cNvPr id="14" name="Group 13">
            <a:extLst>
              <a:ext uri="{FF2B5EF4-FFF2-40B4-BE49-F238E27FC236}">
                <a16:creationId xmlns:a16="http://schemas.microsoft.com/office/drawing/2014/main" id="{FB363ED1-EED6-4A81-90A5-091BC3F9D206}"/>
              </a:ext>
            </a:extLst>
          </p:cNvPr>
          <p:cNvGrpSpPr/>
          <p:nvPr/>
        </p:nvGrpSpPr>
        <p:grpSpPr>
          <a:xfrm>
            <a:off x="6458228" y="4773600"/>
            <a:ext cx="4730572" cy="1749804"/>
            <a:chOff x="6458228" y="4608000"/>
            <a:chExt cx="4730572" cy="1749804"/>
          </a:xfrm>
        </p:grpSpPr>
        <p:pic>
          <p:nvPicPr>
            <p:cNvPr id="5" name="Picture 4">
              <a:extLst>
                <a:ext uri="{FF2B5EF4-FFF2-40B4-BE49-F238E27FC236}">
                  <a16:creationId xmlns:a16="http://schemas.microsoft.com/office/drawing/2014/main" id="{4F844A5B-36C5-46F3-89BF-DB55EC1C8E73}"/>
                </a:ext>
              </a:extLst>
            </p:cNvPr>
            <p:cNvPicPr>
              <a:picLocks noChangeAspect="1"/>
            </p:cNvPicPr>
            <p:nvPr/>
          </p:nvPicPr>
          <p:blipFill rotWithShape="1">
            <a:blip r:embed="rId3"/>
            <a:srcRect l="2540"/>
            <a:stretch/>
          </p:blipFill>
          <p:spPr>
            <a:xfrm>
              <a:off x="7402991" y="4828637"/>
              <a:ext cx="1596777" cy="1529167"/>
            </a:xfrm>
            <a:prstGeom prst="rect">
              <a:avLst/>
            </a:prstGeom>
          </p:spPr>
        </p:pic>
        <p:sp>
          <p:nvSpPr>
            <p:cNvPr id="11" name="Rectangle 10">
              <a:extLst>
                <a:ext uri="{FF2B5EF4-FFF2-40B4-BE49-F238E27FC236}">
                  <a16:creationId xmlns:a16="http://schemas.microsoft.com/office/drawing/2014/main" id="{608B4C8F-C0C7-41E6-A6E0-13638DCC0A24}"/>
                </a:ext>
              </a:extLst>
            </p:cNvPr>
            <p:cNvSpPr/>
            <p:nvPr/>
          </p:nvSpPr>
          <p:spPr>
            <a:xfrm>
              <a:off x="6458228" y="5015805"/>
              <a:ext cx="944763" cy="1305999"/>
            </a:xfrm>
            <a:prstGeom prst="rect">
              <a:avLst/>
            </a:prstGeom>
          </p:spPr>
          <p:txBody>
            <a:bodyPr wrap="square">
              <a:spAutoFit/>
            </a:bodyPr>
            <a:lstStyle/>
            <a:p>
              <a:pPr algn="r">
                <a:lnSpc>
                  <a:spcPts val="1600"/>
                </a:lnSpc>
              </a:pPr>
              <a:r>
                <a:rPr lang="es-ES" sz="1000"/>
                <a:t>length</a:t>
              </a:r>
            </a:p>
            <a:p>
              <a:pPr algn="r">
                <a:lnSpc>
                  <a:spcPts val="1600"/>
                </a:lnSpc>
              </a:pPr>
              <a:r>
                <a:rPr lang="es-ES" sz="1000"/>
                <a:t>diagonal</a:t>
              </a:r>
            </a:p>
            <a:p>
              <a:pPr algn="r">
                <a:lnSpc>
                  <a:spcPts val="1600"/>
                </a:lnSpc>
              </a:pPr>
              <a:r>
                <a:rPr lang="es-ES" sz="1000"/>
                <a:t>height_left</a:t>
              </a:r>
            </a:p>
            <a:p>
              <a:pPr algn="r">
                <a:lnSpc>
                  <a:spcPts val="1600"/>
                </a:lnSpc>
              </a:pPr>
              <a:r>
                <a:rPr lang="es-ES" sz="1000"/>
                <a:t>height_right</a:t>
              </a:r>
            </a:p>
            <a:p>
              <a:pPr algn="r">
                <a:lnSpc>
                  <a:spcPts val="1600"/>
                </a:lnSpc>
              </a:pPr>
              <a:r>
                <a:rPr lang="es-ES" sz="1000"/>
                <a:t>margin_low</a:t>
              </a:r>
            </a:p>
            <a:p>
              <a:pPr algn="r">
                <a:lnSpc>
                  <a:spcPts val="1600"/>
                </a:lnSpc>
              </a:pPr>
              <a:r>
                <a:rPr lang="es-ES" sz="1000"/>
                <a:t>margin_up</a:t>
              </a:r>
            </a:p>
          </p:txBody>
        </p:sp>
        <p:sp>
          <p:nvSpPr>
            <p:cNvPr id="13" name="TextBox 12">
              <a:extLst>
                <a:ext uri="{FF2B5EF4-FFF2-40B4-BE49-F238E27FC236}">
                  <a16:creationId xmlns:a16="http://schemas.microsoft.com/office/drawing/2014/main" id="{D44CAF8E-5EA1-470E-82C9-2CF8415F5610}"/>
                </a:ext>
              </a:extLst>
            </p:cNvPr>
            <p:cNvSpPr txBox="1"/>
            <p:nvPr/>
          </p:nvSpPr>
          <p:spPr>
            <a:xfrm>
              <a:off x="7538400" y="4608000"/>
              <a:ext cx="3650400" cy="276999"/>
            </a:xfrm>
            <a:prstGeom prst="rect">
              <a:avLst/>
            </a:prstGeom>
            <a:noFill/>
          </p:spPr>
          <p:txBody>
            <a:bodyPr wrap="square" rtlCol="0">
              <a:spAutoFit/>
            </a:bodyPr>
            <a:lstStyle/>
            <a:p>
              <a:r>
                <a:rPr lang="es-ES" sz="1200" b="1">
                  <a:solidFill>
                    <a:schemeClr val="accent5">
                      <a:lumMod val="50000"/>
                    </a:schemeClr>
                  </a:solidFill>
                  <a:latin typeface="+mj-lt"/>
                </a:rPr>
                <a:t>Qualité de représentation des variables (CP1-CP2)</a:t>
              </a:r>
            </a:p>
          </p:txBody>
        </p:sp>
      </p:grpSp>
      <p:pic>
        <p:nvPicPr>
          <p:cNvPr id="8" name="Picture 7" descr="A screenshot of a cell phone&#10;&#10;Description automatically generated">
            <a:extLst>
              <a:ext uri="{FF2B5EF4-FFF2-40B4-BE49-F238E27FC236}">
                <a16:creationId xmlns:a16="http://schemas.microsoft.com/office/drawing/2014/main" id="{11BE4B87-7D30-4A79-B6C1-1075B02BB0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9607" y="578846"/>
            <a:ext cx="3526842" cy="1882303"/>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232D40C2-CB0B-4D4E-ADC4-D1F3BBFC15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49607" y="2585754"/>
            <a:ext cx="3526842" cy="1882303"/>
          </a:xfrm>
          <a:prstGeom prst="rect">
            <a:avLst/>
          </a:prstGeom>
        </p:spPr>
      </p:pic>
    </p:spTree>
    <p:extLst>
      <p:ext uri="{BB962C8B-B14F-4D97-AF65-F5344CB8AC3E}">
        <p14:creationId xmlns:p14="http://schemas.microsoft.com/office/powerpoint/2010/main" val="591936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BD49AC-0265-4053-BAC5-B2F18F72DAC6}"/>
              </a:ext>
            </a:extLst>
          </p:cNvPr>
          <p:cNvSpPr/>
          <p:nvPr/>
        </p:nvSpPr>
        <p:spPr>
          <a:xfrm>
            <a:off x="-43954" y="0"/>
            <a:ext cx="5917216"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9DE2DEEE-5D20-416D-8D22-D4445A41ADB9}"/>
              </a:ext>
            </a:extLst>
          </p:cNvPr>
          <p:cNvSpPr>
            <a:spLocks noGrp="1"/>
          </p:cNvSpPr>
          <p:nvPr>
            <p:ph type="title"/>
          </p:nvPr>
        </p:nvSpPr>
        <p:spPr>
          <a:xfrm>
            <a:off x="643466" y="643467"/>
            <a:ext cx="5010573" cy="1597315"/>
          </a:xfrm>
          <a:noFill/>
          <a:ln w="19050">
            <a:solidFill>
              <a:schemeClr val="bg1"/>
            </a:solidFill>
          </a:ln>
        </p:spPr>
        <p:txBody>
          <a:bodyPr wrap="square">
            <a:normAutofit/>
          </a:bodyPr>
          <a:lstStyle/>
          <a:p>
            <a:pPr algn="ctr"/>
            <a:r>
              <a:rPr lang="es-ES" sz="2800">
                <a:solidFill>
                  <a:schemeClr val="bg1"/>
                </a:solidFill>
              </a:rPr>
              <a:t>Cercle des corrélations :</a:t>
            </a:r>
            <a:br>
              <a:rPr lang="es-ES" sz="2800">
                <a:solidFill>
                  <a:schemeClr val="bg1"/>
                </a:solidFill>
              </a:rPr>
            </a:br>
            <a:r>
              <a:rPr lang="es-ES" sz="2800">
                <a:solidFill>
                  <a:schemeClr val="bg1"/>
                </a:solidFill>
              </a:rPr>
              <a:t>contribution des variables</a:t>
            </a:r>
          </a:p>
        </p:txBody>
      </p:sp>
      <p:sp>
        <p:nvSpPr>
          <p:cNvPr id="3" name="Content Placeholder 2">
            <a:extLst>
              <a:ext uri="{FF2B5EF4-FFF2-40B4-BE49-F238E27FC236}">
                <a16:creationId xmlns:a16="http://schemas.microsoft.com/office/drawing/2014/main" id="{6E493B28-1761-4A5A-A812-FAAFE43BA6C0}"/>
              </a:ext>
            </a:extLst>
          </p:cNvPr>
          <p:cNvSpPr>
            <a:spLocks noGrp="1"/>
          </p:cNvSpPr>
          <p:nvPr>
            <p:ph idx="1"/>
          </p:nvPr>
        </p:nvSpPr>
        <p:spPr>
          <a:xfrm>
            <a:off x="575033" y="2585754"/>
            <a:ext cx="5010573" cy="3880787"/>
          </a:xfrm>
        </p:spPr>
        <p:txBody>
          <a:bodyPr>
            <a:noAutofit/>
          </a:bodyPr>
          <a:lstStyle/>
          <a:p>
            <a:pPr>
              <a:tabLst>
                <a:tab pos="180975" algn="l"/>
              </a:tabLst>
            </a:pPr>
            <a:r>
              <a:rPr lang="fr-FR" sz="2000">
                <a:solidFill>
                  <a:schemeClr val="bg1"/>
                </a:solidFill>
                <a:latin typeface="+mj-lt"/>
              </a:rPr>
              <a:t>Les variables </a:t>
            </a:r>
            <a:r>
              <a:rPr lang="fr-FR" sz="2000" b="1">
                <a:solidFill>
                  <a:schemeClr val="accent1">
                    <a:lumMod val="40000"/>
                    <a:lumOff val="60000"/>
                  </a:schemeClr>
                </a:solidFill>
                <a:latin typeface="+mj-lt"/>
              </a:rPr>
              <a:t>heigh_left</a:t>
            </a:r>
            <a:r>
              <a:rPr lang="fr-FR" sz="2000">
                <a:solidFill>
                  <a:schemeClr val="bg1"/>
                </a:solidFill>
                <a:latin typeface="+mj-lt"/>
              </a:rPr>
              <a:t>, </a:t>
            </a:r>
            <a:r>
              <a:rPr lang="fr-FR" sz="2000" b="1">
                <a:solidFill>
                  <a:schemeClr val="accent1">
                    <a:lumMod val="40000"/>
                    <a:lumOff val="60000"/>
                  </a:schemeClr>
                </a:solidFill>
                <a:latin typeface="+mj-lt"/>
              </a:rPr>
              <a:t>heigh_right</a:t>
            </a:r>
            <a:r>
              <a:rPr lang="fr-FR" sz="2000">
                <a:solidFill>
                  <a:schemeClr val="bg1"/>
                </a:solidFill>
                <a:latin typeface="+mj-lt"/>
              </a:rPr>
              <a:t> et </a:t>
            </a:r>
            <a:r>
              <a:rPr lang="fr-FR" sz="2000" b="1">
                <a:solidFill>
                  <a:schemeClr val="accent1">
                    <a:lumMod val="40000"/>
                    <a:lumOff val="60000"/>
                  </a:schemeClr>
                </a:solidFill>
                <a:latin typeface="+mj-lt"/>
              </a:rPr>
              <a:t>margin_low </a:t>
            </a:r>
            <a:r>
              <a:rPr lang="fr-FR" sz="2000">
                <a:solidFill>
                  <a:schemeClr val="bg1"/>
                </a:solidFill>
                <a:latin typeface="+mj-lt"/>
              </a:rPr>
              <a:t>sont positivement très biens représentées sur l'axe CP1</a:t>
            </a:r>
          </a:p>
          <a:p>
            <a:pPr>
              <a:tabLst>
                <a:tab pos="180975" algn="l"/>
              </a:tabLst>
            </a:pPr>
            <a:r>
              <a:rPr lang="fr-FR" sz="2000">
                <a:solidFill>
                  <a:schemeClr val="bg1"/>
                </a:solidFill>
                <a:latin typeface="+mj-lt"/>
              </a:rPr>
              <a:t>La variable </a:t>
            </a:r>
            <a:r>
              <a:rPr lang="fr-FR" sz="2000" b="1">
                <a:solidFill>
                  <a:schemeClr val="accent1">
                    <a:lumMod val="40000"/>
                    <a:lumOff val="60000"/>
                  </a:schemeClr>
                </a:solidFill>
                <a:latin typeface="+mj-lt"/>
              </a:rPr>
              <a:t>length</a:t>
            </a:r>
            <a:r>
              <a:rPr lang="fr-FR" sz="2000">
                <a:solidFill>
                  <a:schemeClr val="bg1"/>
                </a:solidFill>
                <a:latin typeface="+mj-lt"/>
              </a:rPr>
              <a:t> est négativement très bien représentée sur l'axe CP1.</a:t>
            </a:r>
          </a:p>
          <a:p>
            <a:pPr>
              <a:tabLst>
                <a:tab pos="180975" algn="l"/>
              </a:tabLst>
            </a:pPr>
            <a:r>
              <a:rPr lang="fr-FR" sz="2000" b="1">
                <a:solidFill>
                  <a:schemeClr val="accent1">
                    <a:lumMod val="40000"/>
                    <a:lumOff val="60000"/>
                  </a:schemeClr>
                </a:solidFill>
                <a:latin typeface="+mj-lt"/>
              </a:rPr>
              <a:t>margin_low </a:t>
            </a:r>
            <a:r>
              <a:rPr lang="fr-FR" sz="2000">
                <a:solidFill>
                  <a:schemeClr val="bg1"/>
                </a:solidFill>
                <a:latin typeface="+mj-lt"/>
              </a:rPr>
              <a:t>est anticorrélée à </a:t>
            </a:r>
            <a:r>
              <a:rPr lang="fr-FR" sz="2000" b="1">
                <a:solidFill>
                  <a:schemeClr val="accent1">
                    <a:lumMod val="40000"/>
                    <a:lumOff val="60000"/>
                  </a:schemeClr>
                </a:solidFill>
                <a:latin typeface="+mj-lt"/>
              </a:rPr>
              <a:t>length</a:t>
            </a:r>
          </a:p>
          <a:p>
            <a:pPr>
              <a:tabLst>
                <a:tab pos="180975" algn="l"/>
              </a:tabLst>
            </a:pPr>
            <a:r>
              <a:rPr lang="fr-FR" sz="2000">
                <a:solidFill>
                  <a:schemeClr val="bg1"/>
                </a:solidFill>
                <a:latin typeface="+mj-lt"/>
              </a:rPr>
              <a:t>La variable </a:t>
            </a:r>
            <a:r>
              <a:rPr lang="fr-FR" sz="2000" b="1">
                <a:solidFill>
                  <a:schemeClr val="accent1">
                    <a:lumMod val="40000"/>
                    <a:lumOff val="60000"/>
                  </a:schemeClr>
                </a:solidFill>
                <a:latin typeface="+mj-lt"/>
              </a:rPr>
              <a:t>diagonal</a:t>
            </a:r>
            <a:r>
              <a:rPr lang="fr-FR" sz="2000">
                <a:solidFill>
                  <a:schemeClr val="bg1"/>
                </a:solidFill>
                <a:latin typeface="+mj-lt"/>
              </a:rPr>
              <a:t> est la mieux représentée sur l'axe CP2</a:t>
            </a:r>
          </a:p>
          <a:p>
            <a:pPr>
              <a:tabLst>
                <a:tab pos="180975" algn="l"/>
              </a:tabLst>
            </a:pPr>
            <a:r>
              <a:rPr lang="fr-FR" sz="2000" b="1">
                <a:solidFill>
                  <a:schemeClr val="accent1">
                    <a:lumMod val="40000"/>
                    <a:lumOff val="60000"/>
                  </a:schemeClr>
                </a:solidFill>
                <a:latin typeface="+mj-lt"/>
              </a:rPr>
              <a:t>diagonal</a:t>
            </a:r>
            <a:r>
              <a:rPr lang="fr-FR" sz="2000">
                <a:solidFill>
                  <a:schemeClr val="bg1"/>
                </a:solidFill>
                <a:latin typeface="+mj-lt"/>
              </a:rPr>
              <a:t> n'est pas corrélée à </a:t>
            </a:r>
            <a:r>
              <a:rPr lang="fr-FR" sz="2000" b="1">
                <a:solidFill>
                  <a:schemeClr val="accent1">
                    <a:lumMod val="40000"/>
                    <a:lumOff val="60000"/>
                  </a:schemeClr>
                </a:solidFill>
                <a:latin typeface="+mj-lt"/>
              </a:rPr>
              <a:t>margin_up </a:t>
            </a:r>
            <a:r>
              <a:rPr lang="fr-FR" sz="2000">
                <a:solidFill>
                  <a:schemeClr val="bg1"/>
                </a:solidFill>
                <a:latin typeface="+mj-lt"/>
              </a:rPr>
              <a:t>et </a:t>
            </a:r>
            <a:r>
              <a:rPr lang="fr-FR" sz="2000" b="1">
                <a:solidFill>
                  <a:schemeClr val="accent1">
                    <a:lumMod val="40000"/>
                    <a:lumOff val="60000"/>
                  </a:schemeClr>
                </a:solidFill>
                <a:latin typeface="+mj-lt"/>
              </a:rPr>
              <a:t>margin_low</a:t>
            </a:r>
            <a:r>
              <a:rPr lang="fr-FR" sz="2000">
                <a:solidFill>
                  <a:schemeClr val="bg1"/>
                </a:solidFill>
                <a:latin typeface="+mj-lt"/>
              </a:rPr>
              <a:t>, et faiblement à </a:t>
            </a:r>
            <a:r>
              <a:rPr lang="fr-FR" sz="2000" b="1">
                <a:solidFill>
                  <a:schemeClr val="accent1">
                    <a:lumMod val="40000"/>
                    <a:lumOff val="60000"/>
                  </a:schemeClr>
                </a:solidFill>
                <a:latin typeface="+mj-lt"/>
              </a:rPr>
              <a:t>length</a:t>
            </a:r>
          </a:p>
        </p:txBody>
      </p:sp>
      <p:pic>
        <p:nvPicPr>
          <p:cNvPr id="6" name="Picture 5" descr="A close up of a map&#10;&#10;Description automatically generated">
            <a:extLst>
              <a:ext uri="{FF2B5EF4-FFF2-40B4-BE49-F238E27FC236}">
                <a16:creationId xmlns:a16="http://schemas.microsoft.com/office/drawing/2014/main" id="{B973CC47-7FB5-4F0A-9543-91CC495B59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1319" y="643467"/>
            <a:ext cx="5294566" cy="5101482"/>
          </a:xfrm>
          <a:prstGeom prst="rect">
            <a:avLst/>
          </a:prstGeom>
        </p:spPr>
      </p:pic>
    </p:spTree>
    <p:extLst>
      <p:ext uri="{BB962C8B-B14F-4D97-AF65-F5344CB8AC3E}">
        <p14:creationId xmlns:p14="http://schemas.microsoft.com/office/powerpoint/2010/main" val="2418266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map&#10;&#10;Description automatically generated">
            <a:extLst>
              <a:ext uri="{FF2B5EF4-FFF2-40B4-BE49-F238E27FC236}">
                <a16:creationId xmlns:a16="http://schemas.microsoft.com/office/drawing/2014/main" id="{E6ECC0FF-1094-4A4D-8BBE-2A653C46C7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7585" y="643467"/>
            <a:ext cx="5060833" cy="5101482"/>
          </a:xfrm>
          <a:prstGeom prst="rect">
            <a:avLst/>
          </a:prstGeom>
        </p:spPr>
      </p:pic>
      <p:sp>
        <p:nvSpPr>
          <p:cNvPr id="4" name="Rectangle 3">
            <a:extLst>
              <a:ext uri="{FF2B5EF4-FFF2-40B4-BE49-F238E27FC236}">
                <a16:creationId xmlns:a16="http://schemas.microsoft.com/office/drawing/2014/main" id="{EEBD49AC-0265-4053-BAC5-B2F18F72DAC6}"/>
              </a:ext>
            </a:extLst>
          </p:cNvPr>
          <p:cNvSpPr/>
          <p:nvPr/>
        </p:nvSpPr>
        <p:spPr>
          <a:xfrm>
            <a:off x="-43954" y="0"/>
            <a:ext cx="631698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9DE2DEEE-5D20-416D-8D22-D4445A41ADB9}"/>
              </a:ext>
            </a:extLst>
          </p:cNvPr>
          <p:cNvSpPr>
            <a:spLocks noGrp="1"/>
          </p:cNvSpPr>
          <p:nvPr>
            <p:ph type="title"/>
          </p:nvPr>
        </p:nvSpPr>
        <p:spPr>
          <a:xfrm>
            <a:off x="643466" y="643467"/>
            <a:ext cx="5010573" cy="1597315"/>
          </a:xfrm>
          <a:noFill/>
          <a:ln w="19050">
            <a:solidFill>
              <a:schemeClr val="bg1"/>
            </a:solidFill>
          </a:ln>
        </p:spPr>
        <p:txBody>
          <a:bodyPr wrap="square">
            <a:normAutofit/>
          </a:bodyPr>
          <a:lstStyle/>
          <a:p>
            <a:pPr algn="ctr"/>
            <a:r>
              <a:rPr lang="es-ES" sz="2800">
                <a:solidFill>
                  <a:schemeClr val="bg1"/>
                </a:solidFill>
              </a:rPr>
              <a:t>Projection des individus :</a:t>
            </a:r>
            <a:br>
              <a:rPr lang="es-ES" sz="2800">
                <a:solidFill>
                  <a:schemeClr val="bg1"/>
                </a:solidFill>
              </a:rPr>
            </a:br>
            <a:r>
              <a:rPr lang="es-ES" sz="2800">
                <a:solidFill>
                  <a:schemeClr val="bg1"/>
                </a:solidFill>
              </a:rPr>
              <a:t>premier plan factoriel CP1-CP2</a:t>
            </a:r>
          </a:p>
        </p:txBody>
      </p:sp>
      <p:sp>
        <p:nvSpPr>
          <p:cNvPr id="3" name="Content Placeholder 2">
            <a:extLst>
              <a:ext uri="{FF2B5EF4-FFF2-40B4-BE49-F238E27FC236}">
                <a16:creationId xmlns:a16="http://schemas.microsoft.com/office/drawing/2014/main" id="{6E493B28-1761-4A5A-A812-FAAFE43BA6C0}"/>
              </a:ext>
            </a:extLst>
          </p:cNvPr>
          <p:cNvSpPr>
            <a:spLocks noGrp="1"/>
          </p:cNvSpPr>
          <p:nvPr>
            <p:ph idx="1"/>
          </p:nvPr>
        </p:nvSpPr>
        <p:spPr>
          <a:xfrm>
            <a:off x="575033" y="2585754"/>
            <a:ext cx="5079006" cy="3880787"/>
          </a:xfrm>
        </p:spPr>
        <p:txBody>
          <a:bodyPr>
            <a:noAutofit/>
          </a:bodyPr>
          <a:lstStyle/>
          <a:p>
            <a:pPr marL="0" indent="0">
              <a:buNone/>
              <a:tabLst>
                <a:tab pos="180975" algn="l"/>
              </a:tabLst>
            </a:pPr>
            <a:r>
              <a:rPr lang="fr-FR" sz="2000" b="1">
                <a:solidFill>
                  <a:schemeClr val="bg1"/>
                </a:solidFill>
                <a:latin typeface="+mj-lt"/>
              </a:rPr>
              <a:t>Sur le premier plan on peut distinguer 3 zones :</a:t>
            </a:r>
          </a:p>
          <a:p>
            <a:pPr>
              <a:tabLst>
                <a:tab pos="180975" algn="l"/>
              </a:tabLst>
            </a:pPr>
            <a:r>
              <a:rPr lang="fr-FR" sz="2000">
                <a:solidFill>
                  <a:schemeClr val="bg1"/>
                </a:solidFill>
                <a:latin typeface="+mj-lt"/>
              </a:rPr>
              <a:t>Sous </a:t>
            </a:r>
            <a:r>
              <a:rPr lang="fr-FR" sz="2000" b="1">
                <a:solidFill>
                  <a:schemeClr val="accent1">
                    <a:lumMod val="60000"/>
                    <a:lumOff val="40000"/>
                  </a:schemeClr>
                </a:solidFill>
                <a:latin typeface="+mj-lt"/>
              </a:rPr>
              <a:t>-0,6 </a:t>
            </a:r>
            <a:r>
              <a:rPr lang="fr-FR" sz="2000">
                <a:solidFill>
                  <a:schemeClr val="bg1"/>
                </a:solidFill>
                <a:latin typeface="+mj-lt"/>
              </a:rPr>
              <a:t>il est presque certain d’avoir des vrais billets</a:t>
            </a:r>
          </a:p>
          <a:p>
            <a:pPr>
              <a:tabLst>
                <a:tab pos="180975" algn="l"/>
              </a:tabLst>
            </a:pPr>
            <a:r>
              <a:rPr lang="fr-FR" sz="2000">
                <a:solidFill>
                  <a:schemeClr val="bg1"/>
                </a:solidFill>
                <a:latin typeface="+mj-lt"/>
              </a:rPr>
              <a:t>Au-dessus de </a:t>
            </a:r>
            <a:r>
              <a:rPr lang="fr-FR" sz="2000" b="1">
                <a:solidFill>
                  <a:schemeClr val="accent1">
                    <a:lumMod val="60000"/>
                    <a:lumOff val="40000"/>
                  </a:schemeClr>
                </a:solidFill>
                <a:latin typeface="+mj-lt"/>
              </a:rPr>
              <a:t>1,0</a:t>
            </a:r>
            <a:r>
              <a:rPr lang="fr-FR" sz="2000">
                <a:solidFill>
                  <a:schemeClr val="bg1"/>
                </a:solidFill>
                <a:latin typeface="+mj-lt"/>
              </a:rPr>
              <a:t>, la probabilité est élevée d’avoir de faux billets</a:t>
            </a:r>
          </a:p>
          <a:p>
            <a:pPr>
              <a:tabLst>
                <a:tab pos="180975" algn="l"/>
              </a:tabLst>
            </a:pPr>
            <a:r>
              <a:rPr lang="fr-FR" sz="2000">
                <a:solidFill>
                  <a:schemeClr val="bg1"/>
                </a:solidFill>
                <a:latin typeface="+mj-lt"/>
              </a:rPr>
              <a:t>Entre </a:t>
            </a:r>
            <a:r>
              <a:rPr lang="fr-FR" sz="2000" b="1">
                <a:solidFill>
                  <a:schemeClr val="accent1">
                    <a:lumMod val="60000"/>
                    <a:lumOff val="40000"/>
                  </a:schemeClr>
                </a:solidFill>
                <a:latin typeface="+mj-lt"/>
              </a:rPr>
              <a:t>-0,6 </a:t>
            </a:r>
            <a:r>
              <a:rPr lang="fr-FR" sz="2000">
                <a:solidFill>
                  <a:schemeClr val="bg1"/>
                </a:solidFill>
                <a:latin typeface="+mj-lt"/>
              </a:rPr>
              <a:t>et </a:t>
            </a:r>
            <a:r>
              <a:rPr lang="fr-FR" sz="2000" b="1">
                <a:solidFill>
                  <a:schemeClr val="bg1"/>
                </a:solidFill>
                <a:latin typeface="+mj-lt"/>
              </a:rPr>
              <a:t>1,0</a:t>
            </a:r>
            <a:r>
              <a:rPr lang="fr-FR" sz="2000">
                <a:solidFill>
                  <a:schemeClr val="bg1"/>
                </a:solidFill>
                <a:latin typeface="+mj-lt"/>
              </a:rPr>
              <a:t> cela peut être un vrai ou un faux billet, à moins de tenir compte de la distribution sur le 2</a:t>
            </a:r>
            <a:r>
              <a:rPr lang="fr-FR" sz="2000" baseline="30000">
                <a:solidFill>
                  <a:schemeClr val="bg1"/>
                </a:solidFill>
                <a:latin typeface="+mj-lt"/>
              </a:rPr>
              <a:t>e</a:t>
            </a:r>
            <a:r>
              <a:rPr lang="fr-FR" sz="2000">
                <a:solidFill>
                  <a:schemeClr val="bg1"/>
                </a:solidFill>
                <a:latin typeface="+mj-lt"/>
              </a:rPr>
              <a:t> plan</a:t>
            </a:r>
          </a:p>
          <a:p>
            <a:pPr marL="0" indent="0">
              <a:spcBef>
                <a:spcPts val="1800"/>
              </a:spcBef>
              <a:buNone/>
              <a:tabLst>
                <a:tab pos="180975" algn="l"/>
              </a:tabLst>
            </a:pPr>
            <a:r>
              <a:rPr lang="fr-FR" sz="2000">
                <a:solidFill>
                  <a:schemeClr val="bg1"/>
                </a:solidFill>
                <a:latin typeface="+mj-lt"/>
              </a:rPr>
              <a:t>En effet, les vrais billets sur cette zone sont plutôt vrais au-dessus de </a:t>
            </a:r>
            <a:r>
              <a:rPr lang="fr-FR" sz="2000" b="1">
                <a:solidFill>
                  <a:schemeClr val="accent1">
                    <a:lumMod val="60000"/>
                    <a:lumOff val="40000"/>
                  </a:schemeClr>
                </a:solidFill>
                <a:latin typeface="+mj-lt"/>
              </a:rPr>
              <a:t>-0,6 </a:t>
            </a:r>
            <a:r>
              <a:rPr lang="fr-FR" sz="2000">
                <a:solidFill>
                  <a:schemeClr val="bg1"/>
                </a:solidFill>
                <a:latin typeface="+mj-lt"/>
              </a:rPr>
              <a:t>sur CP2 et faux en-dessous</a:t>
            </a:r>
          </a:p>
        </p:txBody>
      </p:sp>
    </p:spTree>
    <p:extLst>
      <p:ext uri="{BB962C8B-B14F-4D97-AF65-F5344CB8AC3E}">
        <p14:creationId xmlns:p14="http://schemas.microsoft.com/office/powerpoint/2010/main" val="2529834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BD49AC-0265-4053-BAC5-B2F18F72DAC6}"/>
              </a:ext>
            </a:extLst>
          </p:cNvPr>
          <p:cNvSpPr/>
          <p:nvPr/>
        </p:nvSpPr>
        <p:spPr>
          <a:xfrm>
            <a:off x="-43954" y="0"/>
            <a:ext cx="631698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9DE2DEEE-5D20-416D-8D22-D4445A41ADB9}"/>
              </a:ext>
            </a:extLst>
          </p:cNvPr>
          <p:cNvSpPr>
            <a:spLocks noGrp="1"/>
          </p:cNvSpPr>
          <p:nvPr>
            <p:ph type="title"/>
          </p:nvPr>
        </p:nvSpPr>
        <p:spPr>
          <a:xfrm>
            <a:off x="643466" y="643467"/>
            <a:ext cx="5010573" cy="1597315"/>
          </a:xfrm>
          <a:noFill/>
          <a:ln w="19050">
            <a:solidFill>
              <a:schemeClr val="bg1"/>
            </a:solidFill>
          </a:ln>
        </p:spPr>
        <p:txBody>
          <a:bodyPr wrap="square">
            <a:normAutofit/>
          </a:bodyPr>
          <a:lstStyle/>
          <a:p>
            <a:pPr algn="ctr"/>
            <a:r>
              <a:rPr lang="es-ES" sz="2800">
                <a:solidFill>
                  <a:schemeClr val="bg1"/>
                </a:solidFill>
              </a:rPr>
              <a:t>Projection des individus</a:t>
            </a:r>
            <a:br>
              <a:rPr lang="es-ES" sz="2800">
                <a:solidFill>
                  <a:schemeClr val="bg1"/>
                </a:solidFill>
              </a:rPr>
            </a:br>
            <a:r>
              <a:rPr lang="es-ES" sz="2000">
                <a:solidFill>
                  <a:schemeClr val="bg1"/>
                </a:solidFill>
              </a:rPr>
              <a:t>contribution et </a:t>
            </a:r>
            <a:br>
              <a:rPr lang="es-ES" sz="2000">
                <a:solidFill>
                  <a:schemeClr val="bg1"/>
                </a:solidFill>
              </a:rPr>
            </a:br>
            <a:r>
              <a:rPr lang="es-ES" sz="2000">
                <a:solidFill>
                  <a:schemeClr val="bg1"/>
                </a:solidFill>
              </a:rPr>
              <a:t>qualité de représentation</a:t>
            </a:r>
          </a:p>
        </p:txBody>
      </p:sp>
      <p:sp>
        <p:nvSpPr>
          <p:cNvPr id="3" name="Content Placeholder 2">
            <a:extLst>
              <a:ext uri="{FF2B5EF4-FFF2-40B4-BE49-F238E27FC236}">
                <a16:creationId xmlns:a16="http://schemas.microsoft.com/office/drawing/2014/main" id="{6E493B28-1761-4A5A-A812-FAAFE43BA6C0}"/>
              </a:ext>
            </a:extLst>
          </p:cNvPr>
          <p:cNvSpPr>
            <a:spLocks noGrp="1"/>
          </p:cNvSpPr>
          <p:nvPr>
            <p:ph idx="1"/>
          </p:nvPr>
        </p:nvSpPr>
        <p:spPr>
          <a:xfrm>
            <a:off x="575033" y="2585754"/>
            <a:ext cx="5010573" cy="3880787"/>
          </a:xfrm>
        </p:spPr>
        <p:txBody>
          <a:bodyPr>
            <a:noAutofit/>
          </a:bodyPr>
          <a:lstStyle/>
          <a:p>
            <a:pPr>
              <a:tabLst>
                <a:tab pos="180975" algn="l"/>
              </a:tabLst>
            </a:pPr>
            <a:r>
              <a:rPr lang="fr-FR" sz="2000">
                <a:solidFill>
                  <a:schemeClr val="bg1"/>
                </a:solidFill>
                <a:latin typeface="+mj-lt"/>
              </a:rPr>
              <a:t>La qualité de représentation des individus a été requise par le commanditaire.</a:t>
            </a:r>
          </a:p>
          <a:p>
            <a:pPr>
              <a:tabLst>
                <a:tab pos="180975" algn="l"/>
              </a:tabLst>
            </a:pPr>
            <a:r>
              <a:rPr lang="fr-FR" sz="2000">
                <a:solidFill>
                  <a:schemeClr val="bg1"/>
                </a:solidFill>
                <a:latin typeface="+mj-lt"/>
              </a:rPr>
              <a:t>Cela ne nous semble pas, contrairement à la qualité de représentation des variables, un critère d’analyse pertinent pour objectif de prédiction de  vrais/faux billets.</a:t>
            </a:r>
          </a:p>
          <a:p>
            <a:pPr>
              <a:tabLst>
                <a:tab pos="180975" algn="l"/>
              </a:tabLst>
            </a:pPr>
            <a:r>
              <a:rPr lang="fr-FR" sz="2000">
                <a:solidFill>
                  <a:schemeClr val="bg1"/>
                </a:solidFill>
                <a:latin typeface="+mj-lt"/>
              </a:rPr>
              <a:t>Ce qui compte pour notre modèle, ce ne sont pas tant les caractéristiques individuelles de chaque billet de l’échantillon que les caractéristiques des mesures utilisées pour déterminer l’authenticité ou non d’un billet.</a:t>
            </a:r>
          </a:p>
        </p:txBody>
      </p:sp>
      <p:pic>
        <p:nvPicPr>
          <p:cNvPr id="8" name="Picture 7" descr="A screenshot of a cell phone&#10;&#10;Description automatically generated">
            <a:extLst>
              <a:ext uri="{FF2B5EF4-FFF2-40B4-BE49-F238E27FC236}">
                <a16:creationId xmlns:a16="http://schemas.microsoft.com/office/drawing/2014/main" id="{7EACA2B9-47C2-451C-BFBE-399E540F1D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0446" y="643467"/>
            <a:ext cx="4279763" cy="2725148"/>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D08AB1D5-D3F3-4C2A-AA57-461D903A7A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0445" y="3676502"/>
            <a:ext cx="4279763" cy="2725148"/>
          </a:xfrm>
          <a:prstGeom prst="rect">
            <a:avLst/>
          </a:prstGeom>
        </p:spPr>
      </p:pic>
    </p:spTree>
    <p:extLst>
      <p:ext uri="{BB962C8B-B14F-4D97-AF65-F5344CB8AC3E}">
        <p14:creationId xmlns:p14="http://schemas.microsoft.com/office/powerpoint/2010/main" val="1698411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052" name="Picture 4" descr="Résultat de recherche d'images pour &quot;les temps modernes chaplin&quot;">
            <a:extLst>
              <a:ext uri="{FF2B5EF4-FFF2-40B4-BE49-F238E27FC236}">
                <a16:creationId xmlns:a16="http://schemas.microsoft.com/office/drawing/2014/main" id="{FD320FD1-7335-47A7-864A-C82F868C30B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633"/>
          <a:stretch/>
        </p:blipFill>
        <p:spPr bwMode="auto">
          <a:xfrm>
            <a:off x="6422096" y="520902"/>
            <a:ext cx="5769904" cy="386238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831850" y="1103376"/>
            <a:ext cx="5590246" cy="3486087"/>
          </a:xfrm>
        </p:spPr>
        <p:txBody>
          <a:bodyPr>
            <a:normAutofit/>
          </a:bodyPr>
          <a:lstStyle/>
          <a:p>
            <a:pPr defTabSz="719138"/>
            <a:r>
              <a:rPr lang="es-ES" sz="3200">
                <a:solidFill>
                  <a:schemeClr val="bg1"/>
                </a:solidFill>
              </a:rPr>
              <a:t>	Mission 2</a:t>
            </a:r>
            <a:br>
              <a:rPr lang="es-ES" b="1"/>
            </a:br>
            <a:r>
              <a:rPr lang="fr-FR" b="1">
                <a:solidFill>
                  <a:srgbClr val="7030A0"/>
                </a:solidFill>
              </a:rPr>
              <a:t>K-means</a:t>
            </a:r>
          </a:p>
        </p:txBody>
      </p:sp>
      <p:sp>
        <p:nvSpPr>
          <p:cNvPr id="5" name="Text Placeholder 4"/>
          <p:cNvSpPr>
            <a:spLocks noGrp="1"/>
          </p:cNvSpPr>
          <p:nvPr>
            <p:ph type="body" idx="1"/>
          </p:nvPr>
        </p:nvSpPr>
        <p:spPr>
          <a:xfrm>
            <a:off x="1280160" y="4589463"/>
            <a:ext cx="6658230" cy="1500187"/>
          </a:xfrm>
        </p:spPr>
        <p:txBody>
          <a:bodyPr>
            <a:normAutofit/>
          </a:bodyPr>
          <a:lstStyle/>
          <a:p>
            <a:pPr marL="268288" indent="-268288">
              <a:lnSpc>
                <a:spcPct val="100000"/>
              </a:lnSpc>
              <a:spcBef>
                <a:spcPts val="0"/>
              </a:spcBef>
              <a:buFont typeface="Arial" panose="020B0604020202020204" pitchFamily="34" charset="0"/>
              <a:buChar char="•"/>
            </a:pPr>
            <a:r>
              <a:rPr lang="fr-FR">
                <a:solidFill>
                  <a:schemeClr val="bg1"/>
                </a:solidFill>
                <a:latin typeface="+mj-lt"/>
              </a:rPr>
              <a:t>Projection des individus</a:t>
            </a:r>
          </a:p>
          <a:p>
            <a:pPr marL="268288" indent="-268288">
              <a:lnSpc>
                <a:spcPct val="100000"/>
              </a:lnSpc>
              <a:spcBef>
                <a:spcPts val="0"/>
              </a:spcBef>
              <a:buFont typeface="Arial" panose="020B0604020202020204" pitchFamily="34" charset="0"/>
              <a:buChar char="•"/>
            </a:pPr>
            <a:r>
              <a:rPr lang="fr-FR">
                <a:solidFill>
                  <a:schemeClr val="bg1"/>
                </a:solidFill>
                <a:latin typeface="+mj-lt"/>
              </a:rPr>
              <a:t>Confusion matrix</a:t>
            </a:r>
          </a:p>
        </p:txBody>
      </p:sp>
    </p:spTree>
    <p:extLst>
      <p:ext uri="{BB962C8B-B14F-4D97-AF65-F5344CB8AC3E}">
        <p14:creationId xmlns:p14="http://schemas.microsoft.com/office/powerpoint/2010/main" val="1178506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close up of a map&#10;&#10;Description automatically generated">
            <a:extLst>
              <a:ext uri="{FF2B5EF4-FFF2-40B4-BE49-F238E27FC236}">
                <a16:creationId xmlns:a16="http://schemas.microsoft.com/office/drawing/2014/main" id="{785689F3-C33A-44BE-A434-329E89CCEE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7690" y="1132113"/>
            <a:ext cx="3163021" cy="3188427"/>
          </a:xfrm>
          <a:prstGeom prst="rect">
            <a:avLst/>
          </a:prstGeom>
        </p:spPr>
      </p:pic>
      <p:pic>
        <p:nvPicPr>
          <p:cNvPr id="7" name="Picture 6" descr="A close up of a map&#10;&#10;Description automatically generated">
            <a:extLst>
              <a:ext uri="{FF2B5EF4-FFF2-40B4-BE49-F238E27FC236}">
                <a16:creationId xmlns:a16="http://schemas.microsoft.com/office/drawing/2014/main" id="{F6E7EA1E-DF96-4651-A458-2CD85436F6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4412" y="1137400"/>
            <a:ext cx="3163021" cy="3188427"/>
          </a:xfrm>
          <a:prstGeom prst="rect">
            <a:avLst/>
          </a:prstGeom>
        </p:spPr>
      </p:pic>
      <p:sp>
        <p:nvSpPr>
          <p:cNvPr id="4" name="Rectangle 3">
            <a:extLst>
              <a:ext uri="{FF2B5EF4-FFF2-40B4-BE49-F238E27FC236}">
                <a16:creationId xmlns:a16="http://schemas.microsoft.com/office/drawing/2014/main" id="{EEBD49AC-0265-4053-BAC5-B2F18F72DAC6}"/>
              </a:ext>
            </a:extLst>
          </p:cNvPr>
          <p:cNvSpPr/>
          <p:nvPr/>
        </p:nvSpPr>
        <p:spPr>
          <a:xfrm>
            <a:off x="0" y="0"/>
            <a:ext cx="4500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Rectangle 2">
            <a:extLst>
              <a:ext uri="{FF2B5EF4-FFF2-40B4-BE49-F238E27FC236}">
                <a16:creationId xmlns:a16="http://schemas.microsoft.com/office/drawing/2014/main" id="{0814BB5E-301C-46CF-A49F-FDA1A0F94A22}"/>
              </a:ext>
            </a:extLst>
          </p:cNvPr>
          <p:cNvSpPr/>
          <p:nvPr/>
        </p:nvSpPr>
        <p:spPr>
          <a:xfrm>
            <a:off x="0" y="0"/>
            <a:ext cx="4500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Title 1">
            <a:extLst>
              <a:ext uri="{FF2B5EF4-FFF2-40B4-BE49-F238E27FC236}">
                <a16:creationId xmlns:a16="http://schemas.microsoft.com/office/drawing/2014/main" id="{483FB81E-0405-4A22-8FE5-F30FA15A6DC4}"/>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s-ES" sz="2800">
                <a:solidFill>
                  <a:schemeClr val="bg1"/>
                </a:solidFill>
              </a:rPr>
              <a:t>K-means</a:t>
            </a:r>
            <a:br>
              <a:rPr lang="es-ES" sz="3600">
                <a:solidFill>
                  <a:schemeClr val="bg1"/>
                </a:solidFill>
              </a:rPr>
            </a:br>
            <a:r>
              <a:rPr lang="es-ES" sz="2200">
                <a:solidFill>
                  <a:schemeClr val="bg1"/>
                </a:solidFill>
              </a:rPr>
              <a:t>projection des individus</a:t>
            </a:r>
          </a:p>
        </p:txBody>
      </p:sp>
      <p:sp>
        <p:nvSpPr>
          <p:cNvPr id="6" name="Content Placeholder 2">
            <a:extLst>
              <a:ext uri="{FF2B5EF4-FFF2-40B4-BE49-F238E27FC236}">
                <a16:creationId xmlns:a16="http://schemas.microsoft.com/office/drawing/2014/main" id="{869AF048-1DD6-434F-B87F-6F681C246AC7}"/>
              </a:ext>
            </a:extLst>
          </p:cNvPr>
          <p:cNvSpPr>
            <a:spLocks noGrp="1"/>
          </p:cNvSpPr>
          <p:nvPr>
            <p:ph idx="1"/>
          </p:nvPr>
        </p:nvSpPr>
        <p:spPr>
          <a:xfrm>
            <a:off x="575033" y="2585754"/>
            <a:ext cx="3432409" cy="3880787"/>
          </a:xfrm>
        </p:spPr>
        <p:txBody>
          <a:bodyPr>
            <a:noAutofit/>
          </a:bodyPr>
          <a:lstStyle/>
          <a:p>
            <a:pPr>
              <a:tabLst>
                <a:tab pos="180975" algn="l"/>
              </a:tabLst>
            </a:pPr>
            <a:r>
              <a:rPr lang="fr-FR" sz="1800">
                <a:solidFill>
                  <a:schemeClr val="bg1"/>
                </a:solidFill>
                <a:latin typeface="+mj-lt"/>
              </a:rPr>
              <a:t>L’apprentissage non-supervisé K-means (avec K=2 clusters) est une méthode qui fournit rapidement une solution, pas nécessairement optimale par son appartenance à une classe de problèmes donnés déjà identifiés (heuristique)</a:t>
            </a:r>
          </a:p>
          <a:p>
            <a:pPr>
              <a:tabLst>
                <a:tab pos="180975" algn="l"/>
              </a:tabLst>
            </a:pPr>
            <a:r>
              <a:rPr lang="fr-FR" sz="1800">
                <a:solidFill>
                  <a:schemeClr val="bg1"/>
                </a:solidFill>
                <a:latin typeface="+mj-lt"/>
              </a:rPr>
              <a:t>Notre modèle, projeté sur les plans factoriels 1 et 2 propose une solution de classement proche de celle fourni par le statut réel des individus (is_genuine) sur les composantes 1 et 2</a:t>
            </a:r>
          </a:p>
        </p:txBody>
      </p:sp>
      <p:sp>
        <p:nvSpPr>
          <p:cNvPr id="11" name="TextBox 10">
            <a:extLst>
              <a:ext uri="{FF2B5EF4-FFF2-40B4-BE49-F238E27FC236}">
                <a16:creationId xmlns:a16="http://schemas.microsoft.com/office/drawing/2014/main" id="{6B93FAEA-1D64-4305-89B9-E36DE35051FA}"/>
              </a:ext>
            </a:extLst>
          </p:cNvPr>
          <p:cNvSpPr txBox="1"/>
          <p:nvPr/>
        </p:nvSpPr>
        <p:spPr>
          <a:xfrm>
            <a:off x="8301437" y="626131"/>
            <a:ext cx="3163021" cy="369332"/>
          </a:xfrm>
          <a:prstGeom prst="rect">
            <a:avLst/>
          </a:prstGeom>
          <a:noFill/>
        </p:spPr>
        <p:txBody>
          <a:bodyPr wrap="square" rtlCol="0">
            <a:spAutoFit/>
          </a:bodyPr>
          <a:lstStyle/>
          <a:p>
            <a:pPr algn="ctr"/>
            <a:r>
              <a:rPr lang="fr-FR" b="1">
                <a:solidFill>
                  <a:srgbClr val="7030A0"/>
                </a:solidFill>
              </a:rPr>
              <a:t>k-means</a:t>
            </a:r>
            <a:r>
              <a:rPr lang="fr-FR">
                <a:solidFill>
                  <a:srgbClr val="7030A0"/>
                </a:solidFill>
              </a:rPr>
              <a:t> (centré-réduit)</a:t>
            </a:r>
          </a:p>
        </p:txBody>
      </p:sp>
      <p:sp>
        <p:nvSpPr>
          <p:cNvPr id="14" name="TextBox 13">
            <a:extLst>
              <a:ext uri="{FF2B5EF4-FFF2-40B4-BE49-F238E27FC236}">
                <a16:creationId xmlns:a16="http://schemas.microsoft.com/office/drawing/2014/main" id="{41927E43-A218-4BA5-A781-FCBC7013DAB6}"/>
              </a:ext>
            </a:extLst>
          </p:cNvPr>
          <p:cNvSpPr txBox="1"/>
          <p:nvPr/>
        </p:nvSpPr>
        <p:spPr>
          <a:xfrm>
            <a:off x="4734412" y="626131"/>
            <a:ext cx="3163021" cy="369332"/>
          </a:xfrm>
          <a:prstGeom prst="rect">
            <a:avLst/>
          </a:prstGeom>
          <a:noFill/>
        </p:spPr>
        <p:txBody>
          <a:bodyPr wrap="square" rtlCol="0">
            <a:spAutoFit/>
          </a:bodyPr>
          <a:lstStyle/>
          <a:p>
            <a:pPr algn="ctr"/>
            <a:r>
              <a:rPr lang="fr-FR" b="1">
                <a:solidFill>
                  <a:srgbClr val="7030A0"/>
                </a:solidFill>
              </a:rPr>
              <a:t>ACP</a:t>
            </a:r>
            <a:r>
              <a:rPr lang="fr-FR">
                <a:solidFill>
                  <a:srgbClr val="7030A0"/>
                </a:solidFill>
              </a:rPr>
              <a:t> (centré-réduit)</a:t>
            </a:r>
          </a:p>
        </p:txBody>
      </p:sp>
      <p:sp>
        <p:nvSpPr>
          <p:cNvPr id="15" name="Rectangle 14">
            <a:extLst>
              <a:ext uri="{FF2B5EF4-FFF2-40B4-BE49-F238E27FC236}">
                <a16:creationId xmlns:a16="http://schemas.microsoft.com/office/drawing/2014/main" id="{49624B99-B1A5-434F-B32D-3CE77B724FE6}"/>
              </a:ext>
            </a:extLst>
          </p:cNvPr>
          <p:cNvSpPr/>
          <p:nvPr/>
        </p:nvSpPr>
        <p:spPr>
          <a:xfrm>
            <a:off x="10043160" y="1442124"/>
            <a:ext cx="787400" cy="960716"/>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Rectangle 17">
            <a:extLst>
              <a:ext uri="{FF2B5EF4-FFF2-40B4-BE49-F238E27FC236}">
                <a16:creationId xmlns:a16="http://schemas.microsoft.com/office/drawing/2014/main" id="{0161FB37-8658-483D-9837-1C7F1BBDB0E6}"/>
              </a:ext>
            </a:extLst>
          </p:cNvPr>
          <p:cNvSpPr/>
          <p:nvPr/>
        </p:nvSpPr>
        <p:spPr>
          <a:xfrm>
            <a:off x="6522254" y="1442124"/>
            <a:ext cx="787400" cy="960716"/>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Rectangle 18">
            <a:extLst>
              <a:ext uri="{FF2B5EF4-FFF2-40B4-BE49-F238E27FC236}">
                <a16:creationId xmlns:a16="http://schemas.microsoft.com/office/drawing/2014/main" id="{6FE05537-174C-47CB-A004-F68AB0EC0FCC}"/>
              </a:ext>
            </a:extLst>
          </p:cNvPr>
          <p:cNvSpPr/>
          <p:nvPr/>
        </p:nvSpPr>
        <p:spPr>
          <a:xfrm>
            <a:off x="6215065" y="3180080"/>
            <a:ext cx="371306" cy="341482"/>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Rectangle 19">
            <a:extLst>
              <a:ext uri="{FF2B5EF4-FFF2-40B4-BE49-F238E27FC236}">
                <a16:creationId xmlns:a16="http://schemas.microsoft.com/office/drawing/2014/main" id="{70659DA0-C717-4BA6-800C-8CF08FFC3A2E}"/>
              </a:ext>
            </a:extLst>
          </p:cNvPr>
          <p:cNvSpPr/>
          <p:nvPr/>
        </p:nvSpPr>
        <p:spPr>
          <a:xfrm>
            <a:off x="9722694" y="3180080"/>
            <a:ext cx="371306" cy="341482"/>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531591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00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0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10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100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1+#ppt_w/2"/>
                                          </p:val>
                                        </p:tav>
                                        <p:tav tm="100000">
                                          <p:val>
                                            <p:strVal val="#ppt_x"/>
                                          </p:val>
                                        </p:tav>
                                      </p:tavLst>
                                    </p:anim>
                                    <p:anim calcmode="lin" valueType="num">
                                      <p:cBhvr additive="base">
                                        <p:cTn id="20"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9" grpId="0" animBg="1"/>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creenshot of a cell phone&#10;&#10;Description automatically generated">
            <a:extLst>
              <a:ext uri="{FF2B5EF4-FFF2-40B4-BE49-F238E27FC236}">
                <a16:creationId xmlns:a16="http://schemas.microsoft.com/office/drawing/2014/main" id="{400F4508-3721-4E88-9F79-92A45E402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1553" y="498416"/>
            <a:ext cx="3340898" cy="3444538"/>
          </a:xfrm>
          <a:prstGeom prst="rect">
            <a:avLst/>
          </a:prstGeom>
        </p:spPr>
      </p:pic>
      <p:sp>
        <p:nvSpPr>
          <p:cNvPr id="4" name="Rectangle 3">
            <a:extLst>
              <a:ext uri="{FF2B5EF4-FFF2-40B4-BE49-F238E27FC236}">
                <a16:creationId xmlns:a16="http://schemas.microsoft.com/office/drawing/2014/main" id="{EEBD49AC-0265-4053-BAC5-B2F18F72DAC6}"/>
              </a:ext>
            </a:extLst>
          </p:cNvPr>
          <p:cNvSpPr/>
          <p:nvPr/>
        </p:nvSpPr>
        <p:spPr>
          <a:xfrm>
            <a:off x="0" y="0"/>
            <a:ext cx="4500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Rectangle 2">
            <a:extLst>
              <a:ext uri="{FF2B5EF4-FFF2-40B4-BE49-F238E27FC236}">
                <a16:creationId xmlns:a16="http://schemas.microsoft.com/office/drawing/2014/main" id="{0814BB5E-301C-46CF-A49F-FDA1A0F94A22}"/>
              </a:ext>
            </a:extLst>
          </p:cNvPr>
          <p:cNvSpPr/>
          <p:nvPr/>
        </p:nvSpPr>
        <p:spPr>
          <a:xfrm>
            <a:off x="-17128" y="0"/>
            <a:ext cx="4500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Title 1">
            <a:extLst>
              <a:ext uri="{FF2B5EF4-FFF2-40B4-BE49-F238E27FC236}">
                <a16:creationId xmlns:a16="http://schemas.microsoft.com/office/drawing/2014/main" id="{483FB81E-0405-4A22-8FE5-F30FA15A6DC4}"/>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s-ES" sz="2800">
                <a:solidFill>
                  <a:schemeClr val="bg1"/>
                </a:solidFill>
              </a:rPr>
              <a:t>K-means</a:t>
            </a:r>
            <a:br>
              <a:rPr lang="es-ES" sz="2800">
                <a:solidFill>
                  <a:schemeClr val="bg1"/>
                </a:solidFill>
              </a:rPr>
            </a:br>
            <a:r>
              <a:rPr lang="es-ES" sz="2000">
                <a:solidFill>
                  <a:schemeClr val="bg1"/>
                </a:solidFill>
              </a:rPr>
              <a:t>confusion matrix</a:t>
            </a:r>
          </a:p>
        </p:txBody>
      </p:sp>
      <p:sp>
        <p:nvSpPr>
          <p:cNvPr id="6" name="Content Placeholder 2">
            <a:extLst>
              <a:ext uri="{FF2B5EF4-FFF2-40B4-BE49-F238E27FC236}">
                <a16:creationId xmlns:a16="http://schemas.microsoft.com/office/drawing/2014/main" id="{869AF048-1DD6-434F-B87F-6F681C246AC7}"/>
              </a:ext>
            </a:extLst>
          </p:cNvPr>
          <p:cNvSpPr>
            <a:spLocks noGrp="1"/>
          </p:cNvSpPr>
          <p:nvPr>
            <p:ph idx="1"/>
          </p:nvPr>
        </p:nvSpPr>
        <p:spPr>
          <a:xfrm>
            <a:off x="575033" y="2585754"/>
            <a:ext cx="3432409" cy="3880787"/>
          </a:xfrm>
        </p:spPr>
        <p:txBody>
          <a:bodyPr>
            <a:noAutofit/>
          </a:bodyPr>
          <a:lstStyle/>
          <a:p>
            <a:pPr>
              <a:tabLst>
                <a:tab pos="180975" algn="l"/>
              </a:tabLst>
            </a:pPr>
            <a:r>
              <a:rPr lang="fr-FR" sz="2000">
                <a:solidFill>
                  <a:schemeClr val="bg1"/>
                </a:solidFill>
                <a:latin typeface="+mj-lt"/>
              </a:rPr>
              <a:t>La matrice de confusion nous montre que sur 100 vrais billets, 92 ont été identifies comme vrais et 8 comme faux par l’algorithme</a:t>
            </a:r>
          </a:p>
          <a:p>
            <a:pPr>
              <a:tabLst>
                <a:tab pos="180975" algn="l"/>
              </a:tabLst>
            </a:pPr>
            <a:r>
              <a:rPr lang="fr-FR" sz="2000">
                <a:solidFill>
                  <a:schemeClr val="bg1"/>
                </a:solidFill>
                <a:latin typeface="+mj-lt"/>
              </a:rPr>
              <a:t>Sur 70 faux billets, il en classe 69 comme faux et un comme vrai</a:t>
            </a:r>
          </a:p>
          <a:p>
            <a:pPr>
              <a:tabLst>
                <a:tab pos="180975" algn="l"/>
              </a:tabLst>
            </a:pPr>
            <a:r>
              <a:rPr lang="fr-FR" sz="2000">
                <a:solidFill>
                  <a:schemeClr val="bg1"/>
                </a:solidFill>
                <a:latin typeface="+mj-lt"/>
              </a:rPr>
              <a:t>On pourrait en déduire que les faux billets sont plutôt mieux identifiés que les vrais par cette méthode</a:t>
            </a:r>
          </a:p>
        </p:txBody>
      </p:sp>
      <p:sp>
        <p:nvSpPr>
          <p:cNvPr id="2" name="TextBox 1">
            <a:extLst>
              <a:ext uri="{FF2B5EF4-FFF2-40B4-BE49-F238E27FC236}">
                <a16:creationId xmlns:a16="http://schemas.microsoft.com/office/drawing/2014/main" id="{0612AF88-59B3-4250-865A-BB8CEFF844B5}"/>
              </a:ext>
            </a:extLst>
          </p:cNvPr>
          <p:cNvSpPr txBox="1"/>
          <p:nvPr/>
        </p:nvSpPr>
        <p:spPr>
          <a:xfrm>
            <a:off x="6332220" y="4637315"/>
            <a:ext cx="4568889" cy="1200329"/>
          </a:xfrm>
          <a:prstGeom prst="rect">
            <a:avLst/>
          </a:prstGeom>
          <a:noFill/>
        </p:spPr>
        <p:txBody>
          <a:bodyPr wrap="square" rtlCol="0">
            <a:spAutoFit/>
          </a:bodyPr>
          <a:lstStyle/>
          <a:p>
            <a:r>
              <a:rPr lang="fr-FR">
                <a:solidFill>
                  <a:srgbClr val="7030A0"/>
                </a:solidFill>
              </a:rPr>
              <a:t>Marge d’erreur constatée (%)</a:t>
            </a:r>
          </a:p>
          <a:p>
            <a:pPr marL="285750" indent="-285750">
              <a:buFont typeface="Arial" panose="020B0604020202020204" pitchFamily="34" charset="0"/>
              <a:buChar char="•"/>
            </a:pPr>
            <a:r>
              <a:rPr lang="fr-FR"/>
              <a:t>Faux billets 	1,4%</a:t>
            </a:r>
          </a:p>
          <a:p>
            <a:pPr marL="285750" indent="-285750">
              <a:buFont typeface="Arial" panose="020B0604020202020204" pitchFamily="34" charset="0"/>
              <a:buChar char="•"/>
            </a:pPr>
            <a:r>
              <a:rPr lang="fr-FR"/>
              <a:t>Vrais billets	8,0%</a:t>
            </a:r>
          </a:p>
          <a:p>
            <a:pPr marL="285750" indent="-285750">
              <a:buFont typeface="Arial" panose="020B0604020202020204" pitchFamily="34" charset="0"/>
              <a:buChar char="•"/>
            </a:pPr>
            <a:r>
              <a:rPr lang="fr-FR"/>
              <a:t>Ensemble	6,5%</a:t>
            </a:r>
          </a:p>
        </p:txBody>
      </p:sp>
    </p:spTree>
    <p:extLst>
      <p:ext uri="{BB962C8B-B14F-4D97-AF65-F5344CB8AC3E}">
        <p14:creationId xmlns:p14="http://schemas.microsoft.com/office/powerpoint/2010/main" val="1383268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Picture 7" descr="A person sitting at a table&#10;&#10;Description automatically generated">
            <a:extLst>
              <a:ext uri="{FF2B5EF4-FFF2-40B4-BE49-F238E27FC236}">
                <a16:creationId xmlns:a16="http://schemas.microsoft.com/office/drawing/2014/main" id="{D9B3AB6E-FD3B-4030-A2F8-3047892F5D24}"/>
              </a:ext>
            </a:extLst>
          </p:cNvPr>
          <p:cNvPicPr>
            <a:picLocks noChangeAspect="1"/>
          </p:cNvPicPr>
          <p:nvPr/>
        </p:nvPicPr>
        <p:blipFill rotWithShape="1">
          <a:blip r:embed="rId3">
            <a:extLst>
              <a:ext uri="{28A0092B-C50C-407E-A947-70E740481C1C}">
                <a14:useLocalDpi xmlns:a14="http://schemas.microsoft.com/office/drawing/2010/main" val="0"/>
              </a:ext>
            </a:extLst>
          </a:blip>
          <a:srcRect b="3750"/>
          <a:stretch/>
        </p:blipFill>
        <p:spPr>
          <a:xfrm>
            <a:off x="6422096" y="520902"/>
            <a:ext cx="5769904" cy="3844350"/>
          </a:xfrm>
          <a:prstGeom prst="rect">
            <a:avLst/>
          </a:prstGeom>
        </p:spPr>
      </p:pic>
      <p:sp>
        <p:nvSpPr>
          <p:cNvPr id="4" name="Title 3"/>
          <p:cNvSpPr>
            <a:spLocks noGrp="1"/>
          </p:cNvSpPr>
          <p:nvPr>
            <p:ph type="title"/>
          </p:nvPr>
        </p:nvSpPr>
        <p:spPr>
          <a:xfrm>
            <a:off x="831850" y="1709738"/>
            <a:ext cx="6125210" cy="2852737"/>
          </a:xfrm>
        </p:spPr>
        <p:txBody>
          <a:bodyPr/>
          <a:lstStyle/>
          <a:p>
            <a:r>
              <a:rPr lang="es-ES" sz="3200">
                <a:solidFill>
                  <a:schemeClr val="bg1"/>
                </a:solidFill>
              </a:rPr>
              <a:t>	Mission 3</a:t>
            </a:r>
            <a:br>
              <a:rPr lang="es-ES" b="1"/>
            </a:br>
            <a:r>
              <a:rPr lang="fr-FR" b="1">
                <a:solidFill>
                  <a:srgbClr val="7030A0"/>
                </a:solidFill>
              </a:rPr>
              <a:t>Régression logistique</a:t>
            </a:r>
          </a:p>
        </p:txBody>
      </p:sp>
      <p:sp>
        <p:nvSpPr>
          <p:cNvPr id="5" name="Text Placeholder 4"/>
          <p:cNvSpPr>
            <a:spLocks noGrp="1"/>
          </p:cNvSpPr>
          <p:nvPr>
            <p:ph type="body" idx="1"/>
          </p:nvPr>
        </p:nvSpPr>
        <p:spPr>
          <a:xfrm>
            <a:off x="1577340" y="4589463"/>
            <a:ext cx="9770110" cy="1500187"/>
          </a:xfrm>
        </p:spPr>
        <p:txBody>
          <a:bodyPr>
            <a:normAutofit/>
          </a:bodyPr>
          <a:lstStyle/>
          <a:p>
            <a:pPr marL="342900" indent="-342900">
              <a:lnSpc>
                <a:spcPct val="100000"/>
              </a:lnSpc>
              <a:spcBef>
                <a:spcPts val="0"/>
              </a:spcBef>
              <a:spcAft>
                <a:spcPts val="600"/>
              </a:spcAft>
              <a:buFont typeface="Arial" panose="020B0604020202020204" pitchFamily="34" charset="0"/>
              <a:buChar char="•"/>
            </a:pPr>
            <a:r>
              <a:rPr lang="fr-FR">
                <a:solidFill>
                  <a:schemeClr val="bg1"/>
                </a:solidFill>
                <a:latin typeface="+mj-lt"/>
              </a:rPr>
              <a:t>Multicolinéarité</a:t>
            </a:r>
          </a:p>
          <a:p>
            <a:pPr marL="342900" indent="-342900">
              <a:lnSpc>
                <a:spcPct val="100000"/>
              </a:lnSpc>
              <a:spcBef>
                <a:spcPts val="0"/>
              </a:spcBef>
              <a:spcAft>
                <a:spcPts val="600"/>
              </a:spcAft>
              <a:buFont typeface="Arial" panose="020B0604020202020204" pitchFamily="34" charset="0"/>
              <a:buChar char="•"/>
            </a:pPr>
            <a:r>
              <a:rPr lang="fr-FR">
                <a:solidFill>
                  <a:schemeClr val="bg1"/>
                </a:solidFill>
                <a:latin typeface="+mj-lt"/>
              </a:rPr>
              <a:t>Confusion matrix</a:t>
            </a:r>
          </a:p>
          <a:p>
            <a:pPr marL="358775" lvl="0" indent="-358775">
              <a:lnSpc>
                <a:spcPct val="100000"/>
              </a:lnSpc>
              <a:spcBef>
                <a:spcPts val="0"/>
              </a:spcBef>
              <a:buFont typeface="Arial" panose="020B0604020202020204" pitchFamily="34" charset="0"/>
              <a:buChar char="•"/>
              <a:tabLst>
                <a:tab pos="358775" algn="l"/>
              </a:tabLst>
            </a:pPr>
            <a:r>
              <a:rPr lang="fr-FR">
                <a:solidFill>
                  <a:schemeClr val="bg1"/>
                </a:solidFill>
                <a:latin typeface="+mj-lt"/>
              </a:rPr>
              <a:t>Construcion d’un modèle de prédiciton</a:t>
            </a:r>
          </a:p>
        </p:txBody>
      </p:sp>
    </p:spTree>
    <p:extLst>
      <p:ext uri="{BB962C8B-B14F-4D97-AF65-F5344CB8AC3E}">
        <p14:creationId xmlns:p14="http://schemas.microsoft.com/office/powerpoint/2010/main" val="3669444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1AE26D7-8AF2-4B39-8852-6C4DB36C9469}"/>
              </a:ext>
            </a:extLst>
          </p:cNvPr>
          <p:cNvPicPr>
            <a:picLocks noChangeAspect="1"/>
          </p:cNvPicPr>
          <p:nvPr/>
        </p:nvPicPr>
        <p:blipFill>
          <a:blip r:embed="rId3"/>
          <a:stretch>
            <a:fillRect/>
          </a:stretch>
        </p:blipFill>
        <p:spPr>
          <a:xfrm>
            <a:off x="5978447" y="925174"/>
            <a:ext cx="2880260" cy="2631215"/>
          </a:xfrm>
          <a:prstGeom prst="rect">
            <a:avLst/>
          </a:prstGeom>
        </p:spPr>
      </p:pic>
      <p:sp>
        <p:nvSpPr>
          <p:cNvPr id="4" name="Rectangle 3">
            <a:extLst>
              <a:ext uri="{FF2B5EF4-FFF2-40B4-BE49-F238E27FC236}">
                <a16:creationId xmlns:a16="http://schemas.microsoft.com/office/drawing/2014/main" id="{EEBD49AC-0265-4053-BAC5-B2F18F72DAC6}"/>
              </a:ext>
            </a:extLst>
          </p:cNvPr>
          <p:cNvSpPr/>
          <p:nvPr/>
        </p:nvSpPr>
        <p:spPr>
          <a:xfrm>
            <a:off x="-43954" y="0"/>
            <a:ext cx="5917216"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9DE2DEEE-5D20-416D-8D22-D4445A41ADB9}"/>
              </a:ext>
            </a:extLst>
          </p:cNvPr>
          <p:cNvSpPr>
            <a:spLocks noGrp="1"/>
          </p:cNvSpPr>
          <p:nvPr>
            <p:ph type="title"/>
          </p:nvPr>
        </p:nvSpPr>
        <p:spPr>
          <a:xfrm>
            <a:off x="643466" y="643467"/>
            <a:ext cx="5010573" cy="1597315"/>
          </a:xfrm>
          <a:noFill/>
          <a:ln w="19050">
            <a:solidFill>
              <a:schemeClr val="bg1"/>
            </a:solidFill>
          </a:ln>
        </p:spPr>
        <p:txBody>
          <a:bodyPr wrap="square">
            <a:normAutofit/>
          </a:bodyPr>
          <a:lstStyle/>
          <a:p>
            <a:pPr algn="ctr"/>
            <a:r>
              <a:rPr lang="es-ES" sz="2800">
                <a:solidFill>
                  <a:schemeClr val="bg1"/>
                </a:solidFill>
              </a:rPr>
              <a:t>Corrélation &amp; Colinéarité</a:t>
            </a:r>
          </a:p>
        </p:txBody>
      </p:sp>
      <p:sp>
        <p:nvSpPr>
          <p:cNvPr id="3" name="Content Placeholder 2">
            <a:extLst>
              <a:ext uri="{FF2B5EF4-FFF2-40B4-BE49-F238E27FC236}">
                <a16:creationId xmlns:a16="http://schemas.microsoft.com/office/drawing/2014/main" id="{6E493B28-1761-4A5A-A812-FAAFE43BA6C0}"/>
              </a:ext>
            </a:extLst>
          </p:cNvPr>
          <p:cNvSpPr>
            <a:spLocks noGrp="1"/>
          </p:cNvSpPr>
          <p:nvPr>
            <p:ph idx="1"/>
          </p:nvPr>
        </p:nvSpPr>
        <p:spPr>
          <a:xfrm>
            <a:off x="643465" y="2585754"/>
            <a:ext cx="5010574" cy="3880787"/>
          </a:xfrm>
        </p:spPr>
        <p:txBody>
          <a:bodyPr>
            <a:noAutofit/>
          </a:bodyPr>
          <a:lstStyle/>
          <a:p>
            <a:pPr marL="0" indent="0">
              <a:buNone/>
              <a:tabLst>
                <a:tab pos="180975" algn="l"/>
              </a:tabLst>
            </a:pPr>
            <a:r>
              <a:rPr lang="fr-FR" sz="2000" b="1">
                <a:solidFill>
                  <a:schemeClr val="bg1"/>
                </a:solidFill>
                <a:latin typeface="+mj-lt"/>
              </a:rPr>
              <a:t>La régression logistique avec statsmodels ne converge pas avec 6 puis 5 variables</a:t>
            </a:r>
          </a:p>
          <a:p>
            <a:pPr>
              <a:tabLst>
                <a:tab pos="180975" algn="l"/>
              </a:tabLst>
            </a:pPr>
            <a:r>
              <a:rPr lang="fr-FR" sz="2000">
                <a:solidFill>
                  <a:schemeClr val="bg1"/>
                </a:solidFill>
                <a:latin typeface="+mj-lt"/>
              </a:rPr>
              <a:t> Forte corrélation entre </a:t>
            </a:r>
            <a:r>
              <a:rPr lang="fr-FR" sz="2000" b="1">
                <a:solidFill>
                  <a:schemeClr val="accent1">
                    <a:lumMod val="40000"/>
                    <a:lumOff val="60000"/>
                  </a:schemeClr>
                </a:solidFill>
                <a:latin typeface="+mj-lt"/>
              </a:rPr>
              <a:t>heigh_left </a:t>
            </a:r>
            <a:r>
              <a:rPr lang="fr-FR" sz="2000">
                <a:solidFill>
                  <a:schemeClr val="bg1"/>
                </a:solidFill>
                <a:latin typeface="+mj-lt"/>
              </a:rPr>
              <a:t>et </a:t>
            </a:r>
            <a:r>
              <a:rPr lang="fr-FR" sz="2000" b="1">
                <a:solidFill>
                  <a:schemeClr val="accent1">
                    <a:lumMod val="40000"/>
                    <a:lumOff val="60000"/>
                  </a:schemeClr>
                </a:solidFill>
                <a:latin typeface="+mj-lt"/>
              </a:rPr>
              <a:t>heigh_right</a:t>
            </a:r>
          </a:p>
          <a:p>
            <a:pPr>
              <a:tabLst>
                <a:tab pos="180975" algn="l"/>
              </a:tabLst>
            </a:pPr>
            <a:r>
              <a:rPr lang="fr-FR" sz="2000">
                <a:solidFill>
                  <a:schemeClr val="bg1"/>
                </a:solidFill>
                <a:latin typeface="+mj-lt"/>
              </a:rPr>
              <a:t>Forte corrélation entre </a:t>
            </a:r>
            <a:r>
              <a:rPr lang="fr-FR" sz="2000" b="1">
                <a:solidFill>
                  <a:schemeClr val="accent1">
                    <a:lumMod val="40000"/>
                    <a:lumOff val="60000"/>
                  </a:schemeClr>
                </a:solidFill>
                <a:latin typeface="+mj-lt"/>
              </a:rPr>
              <a:t>length</a:t>
            </a:r>
            <a:r>
              <a:rPr lang="fr-FR" sz="2000">
                <a:solidFill>
                  <a:schemeClr val="bg1"/>
                </a:solidFill>
                <a:latin typeface="+mj-lt"/>
              </a:rPr>
              <a:t> et </a:t>
            </a:r>
            <a:r>
              <a:rPr lang="fr-FR" sz="2000" b="1">
                <a:solidFill>
                  <a:schemeClr val="accent1">
                    <a:lumMod val="40000"/>
                    <a:lumOff val="60000"/>
                  </a:schemeClr>
                </a:solidFill>
                <a:latin typeface="+mj-lt"/>
              </a:rPr>
              <a:t>margin_low</a:t>
            </a:r>
          </a:p>
          <a:p>
            <a:pPr>
              <a:tabLst>
                <a:tab pos="180975" algn="l"/>
              </a:tabLst>
            </a:pPr>
            <a:r>
              <a:rPr lang="fr-FR" sz="2000" b="1">
                <a:solidFill>
                  <a:schemeClr val="accent1">
                    <a:lumMod val="40000"/>
                    <a:lumOff val="60000"/>
                  </a:schemeClr>
                </a:solidFill>
                <a:latin typeface="+mj-lt"/>
              </a:rPr>
              <a:t>heigh_left</a:t>
            </a:r>
            <a:r>
              <a:rPr lang="fr-FR" sz="2000">
                <a:solidFill>
                  <a:schemeClr val="bg1"/>
                </a:solidFill>
                <a:latin typeface="+mj-lt"/>
              </a:rPr>
              <a:t> et </a:t>
            </a:r>
            <a:r>
              <a:rPr lang="fr-FR" sz="2000" b="1">
                <a:solidFill>
                  <a:schemeClr val="accent1">
                    <a:lumMod val="40000"/>
                    <a:lumOff val="60000"/>
                  </a:schemeClr>
                </a:solidFill>
                <a:latin typeface="+mj-lt"/>
              </a:rPr>
              <a:t>margin_low </a:t>
            </a:r>
            <a:r>
              <a:rPr lang="fr-FR" sz="2000">
                <a:solidFill>
                  <a:schemeClr val="bg1"/>
                </a:solidFill>
                <a:latin typeface="+mj-lt"/>
              </a:rPr>
              <a:t>ont un fort Variance Inflation Factor indiquant une multi-colinéarité élevée</a:t>
            </a:r>
          </a:p>
          <a:p>
            <a:pPr>
              <a:tabLst>
                <a:tab pos="180975" algn="l"/>
              </a:tabLst>
            </a:pPr>
            <a:r>
              <a:rPr lang="fr-FR" sz="2000">
                <a:solidFill>
                  <a:schemeClr val="bg1"/>
                </a:solidFill>
                <a:latin typeface="+mj-lt"/>
              </a:rPr>
              <a:t>Nous réalisons notre modèle de régression logistique, qui converge, avec </a:t>
            </a:r>
            <a:r>
              <a:rPr lang="fr-FR" sz="2000" b="1">
                <a:solidFill>
                  <a:schemeClr val="accent1">
                    <a:lumMod val="40000"/>
                    <a:lumOff val="60000"/>
                  </a:schemeClr>
                </a:solidFill>
                <a:latin typeface="+mj-lt"/>
              </a:rPr>
              <a:t>diagonal</a:t>
            </a:r>
            <a:r>
              <a:rPr lang="fr-FR" sz="2000">
                <a:solidFill>
                  <a:schemeClr val="bg1"/>
                </a:solidFill>
                <a:latin typeface="+mj-lt"/>
              </a:rPr>
              <a:t>, </a:t>
            </a:r>
            <a:r>
              <a:rPr lang="fr-FR" sz="2000" b="1">
                <a:solidFill>
                  <a:schemeClr val="accent1">
                    <a:lumMod val="40000"/>
                    <a:lumOff val="60000"/>
                  </a:schemeClr>
                </a:solidFill>
                <a:latin typeface="+mj-lt"/>
              </a:rPr>
              <a:t>heigh_right</a:t>
            </a:r>
            <a:r>
              <a:rPr lang="fr-FR" sz="2000">
                <a:solidFill>
                  <a:schemeClr val="bg1"/>
                </a:solidFill>
                <a:latin typeface="+mj-lt"/>
              </a:rPr>
              <a:t>, </a:t>
            </a:r>
            <a:r>
              <a:rPr lang="fr-FR" sz="2000" b="1">
                <a:solidFill>
                  <a:schemeClr val="accent1">
                    <a:lumMod val="40000"/>
                    <a:lumOff val="60000"/>
                  </a:schemeClr>
                </a:solidFill>
                <a:latin typeface="+mj-lt"/>
              </a:rPr>
              <a:t>margin_up </a:t>
            </a:r>
            <a:r>
              <a:rPr lang="fr-FR" sz="2000">
                <a:solidFill>
                  <a:schemeClr val="bg1"/>
                </a:solidFill>
                <a:latin typeface="+mj-lt"/>
              </a:rPr>
              <a:t>et </a:t>
            </a:r>
            <a:r>
              <a:rPr lang="fr-FR" sz="2000" b="1">
                <a:solidFill>
                  <a:schemeClr val="accent1">
                    <a:lumMod val="40000"/>
                    <a:lumOff val="60000"/>
                  </a:schemeClr>
                </a:solidFill>
                <a:latin typeface="+mj-lt"/>
              </a:rPr>
              <a:t>lenght</a:t>
            </a:r>
          </a:p>
          <a:p>
            <a:pPr>
              <a:tabLst>
                <a:tab pos="180975" algn="l"/>
              </a:tabLst>
            </a:pPr>
            <a:endParaRPr lang="fr-FR" sz="2000">
              <a:solidFill>
                <a:schemeClr val="bg1"/>
              </a:solidFill>
              <a:latin typeface="+mj-lt"/>
            </a:endParaRPr>
          </a:p>
        </p:txBody>
      </p:sp>
      <p:pic>
        <p:nvPicPr>
          <p:cNvPr id="3074" name="Picture 2">
            <a:extLst>
              <a:ext uri="{FF2B5EF4-FFF2-40B4-BE49-F238E27FC236}">
                <a16:creationId xmlns:a16="http://schemas.microsoft.com/office/drawing/2014/main" id="{BFEFE784-ACBF-47E9-AF24-CDB8142AFD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74377" y="925174"/>
            <a:ext cx="2796468" cy="269409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ABF7D9E-78C9-409D-A194-8394D9FF9705}"/>
              </a:ext>
            </a:extLst>
          </p:cNvPr>
          <p:cNvSpPr txBox="1"/>
          <p:nvPr/>
        </p:nvSpPr>
        <p:spPr>
          <a:xfrm>
            <a:off x="6308265" y="3924684"/>
            <a:ext cx="3491771" cy="369332"/>
          </a:xfrm>
          <a:prstGeom prst="rect">
            <a:avLst/>
          </a:prstGeom>
          <a:noFill/>
        </p:spPr>
        <p:txBody>
          <a:bodyPr wrap="square" rtlCol="0">
            <a:spAutoFit/>
          </a:bodyPr>
          <a:lstStyle/>
          <a:p>
            <a:r>
              <a:rPr lang="fr-FR">
                <a:solidFill>
                  <a:srgbClr val="7030A0"/>
                </a:solidFill>
              </a:rPr>
              <a:t>Calcul VIF pour 6 et 4 variables</a:t>
            </a:r>
          </a:p>
        </p:txBody>
      </p:sp>
      <p:graphicFrame>
        <p:nvGraphicFramePr>
          <p:cNvPr id="11" name="Table 10">
            <a:extLst>
              <a:ext uri="{FF2B5EF4-FFF2-40B4-BE49-F238E27FC236}">
                <a16:creationId xmlns:a16="http://schemas.microsoft.com/office/drawing/2014/main" id="{15C8C0BF-B4F6-4123-8182-8A2DD9214D61}"/>
              </a:ext>
            </a:extLst>
          </p:cNvPr>
          <p:cNvGraphicFramePr>
            <a:graphicFrameLocks noGrp="1"/>
          </p:cNvGraphicFramePr>
          <p:nvPr>
            <p:extLst>
              <p:ext uri="{D42A27DB-BD31-4B8C-83A1-F6EECF244321}">
                <p14:modId xmlns:p14="http://schemas.microsoft.com/office/powerpoint/2010/main" val="673738052"/>
              </p:ext>
            </p:extLst>
          </p:nvPr>
        </p:nvGraphicFramePr>
        <p:xfrm>
          <a:off x="6411940" y="4356894"/>
          <a:ext cx="1536700" cy="1272540"/>
        </p:xfrm>
        <a:graphic>
          <a:graphicData uri="http://schemas.openxmlformats.org/drawingml/2006/table">
            <a:tbl>
              <a:tblPr/>
              <a:tblGrid>
                <a:gridCol w="1016000">
                  <a:extLst>
                    <a:ext uri="{9D8B030D-6E8A-4147-A177-3AD203B41FA5}">
                      <a16:colId xmlns:a16="http://schemas.microsoft.com/office/drawing/2014/main" val="2086963324"/>
                    </a:ext>
                  </a:extLst>
                </a:gridCol>
                <a:gridCol w="520700">
                  <a:extLst>
                    <a:ext uri="{9D8B030D-6E8A-4147-A177-3AD203B41FA5}">
                      <a16:colId xmlns:a16="http://schemas.microsoft.com/office/drawing/2014/main" val="1608354751"/>
                    </a:ext>
                  </a:extLst>
                </a:gridCol>
              </a:tblGrid>
              <a:tr h="0">
                <a:tc>
                  <a:txBody>
                    <a:bodyPr/>
                    <a:lstStyle/>
                    <a:p>
                      <a:pPr algn="l" fontAlgn="b"/>
                      <a:r>
                        <a:rPr lang="es-ES" sz="1100" b="1" i="0" u="none" strike="noStrike">
                          <a:solidFill>
                            <a:srgbClr val="000000"/>
                          </a:solidFill>
                          <a:effectLst/>
                          <a:latin typeface="Calibri" panose="020F0502020204030204" pitchFamily="34" charset="0"/>
                        </a:rPr>
                        <a:t>Six variables</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1" i="0" u="none" strike="noStrike">
                          <a:solidFill>
                            <a:srgbClr val="000000"/>
                          </a:solidFill>
                          <a:effectLst/>
                          <a:latin typeface="Calibri" panose="020F0502020204030204" pitchFamily="34" charset="0"/>
                        </a:rPr>
                        <a:t>VIF</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6632400"/>
                  </a:ext>
                </a:extLst>
              </a:tr>
              <a:tr h="182880">
                <a:tc>
                  <a:txBody>
                    <a:bodyPr/>
                    <a:lstStyle/>
                    <a:p>
                      <a:pPr algn="l" fontAlgn="ctr"/>
                      <a:r>
                        <a:rPr lang="en-US" sz="1100" b="0" i="0" u="none" strike="noStrike">
                          <a:solidFill>
                            <a:srgbClr val="000000"/>
                          </a:solidFill>
                          <a:effectLst/>
                          <a:latin typeface="Calibri" panose="020F0502020204030204" pitchFamily="34" charset="0"/>
                        </a:rPr>
                        <a:t>diagonal</a:t>
                      </a:r>
                    </a:p>
                  </a:txBody>
                  <a:tcPr marL="7620" marR="7620" marT="762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ctr"/>
                      <a:r>
                        <a:rPr lang="es-ES" sz="1100" b="0" i="0" u="none" strike="noStrike">
                          <a:solidFill>
                            <a:srgbClr val="000000"/>
                          </a:solidFill>
                          <a:effectLst/>
                          <a:latin typeface="Calibri" panose="020F0502020204030204" pitchFamily="34" charset="0"/>
                        </a:rPr>
                        <a:t>6,63</a:t>
                      </a:r>
                    </a:p>
                  </a:txBody>
                  <a:tcPr marL="7620" marR="7620" marT="762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09195875"/>
                  </a:ext>
                </a:extLst>
              </a:tr>
              <a:tr h="182880">
                <a:tc>
                  <a:txBody>
                    <a:bodyPr/>
                    <a:lstStyle/>
                    <a:p>
                      <a:pPr algn="l" fontAlgn="ctr"/>
                      <a:r>
                        <a:rPr lang="es-ES" sz="1100" b="0" i="0" u="none" strike="noStrike">
                          <a:solidFill>
                            <a:srgbClr val="000000"/>
                          </a:solidFill>
                          <a:effectLst/>
                          <a:latin typeface="Calibri" panose="020F0502020204030204" pitchFamily="34" charset="0"/>
                        </a:rPr>
                        <a:t>height_left</a:t>
                      </a:r>
                    </a:p>
                  </a:txBody>
                  <a:tcPr marL="7620" marR="7620" marT="7620"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ctr"/>
                      <a:r>
                        <a:rPr lang="es-ES" sz="1100" b="0" i="0" u="none" strike="noStrike">
                          <a:solidFill>
                            <a:srgbClr val="000000"/>
                          </a:solidFill>
                          <a:effectLst/>
                          <a:latin typeface="Calibri" panose="020F0502020204030204" pitchFamily="34" charset="0"/>
                        </a:rPr>
                        <a:t>12,21</a:t>
                      </a:r>
                    </a:p>
                  </a:txBody>
                  <a:tcPr marL="7620" marR="7620" marT="7620"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8EA9DB"/>
                    </a:solidFill>
                  </a:tcPr>
                </a:tc>
                <a:extLst>
                  <a:ext uri="{0D108BD9-81ED-4DB2-BD59-A6C34878D82A}">
                    <a16:rowId xmlns:a16="http://schemas.microsoft.com/office/drawing/2014/main" val="4229320730"/>
                  </a:ext>
                </a:extLst>
              </a:tr>
              <a:tr h="182880">
                <a:tc>
                  <a:txBody>
                    <a:bodyPr/>
                    <a:lstStyle/>
                    <a:p>
                      <a:pPr algn="l" fontAlgn="ctr"/>
                      <a:r>
                        <a:rPr lang="es-ES" sz="1100" b="0" i="0" u="none" strike="noStrike">
                          <a:solidFill>
                            <a:srgbClr val="000000"/>
                          </a:solidFill>
                          <a:effectLst/>
                          <a:latin typeface="Calibri" panose="020F0502020204030204" pitchFamily="34" charset="0"/>
                        </a:rPr>
                        <a:t>height_right</a:t>
                      </a:r>
                    </a:p>
                  </a:txBody>
                  <a:tcPr marL="7620" marR="7620" marT="7620"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ctr"/>
                      <a:r>
                        <a:rPr lang="es-ES" sz="1100" b="0" i="0" u="none" strike="noStrike">
                          <a:solidFill>
                            <a:srgbClr val="000000"/>
                          </a:solidFill>
                          <a:effectLst/>
                          <a:latin typeface="Calibri" panose="020F0502020204030204" pitchFamily="34" charset="0"/>
                        </a:rPr>
                        <a:t>2,34</a:t>
                      </a:r>
                    </a:p>
                  </a:txBody>
                  <a:tcPr marL="7620" marR="7620" marT="7620"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90265956"/>
                  </a:ext>
                </a:extLst>
              </a:tr>
              <a:tr h="182880">
                <a:tc>
                  <a:txBody>
                    <a:bodyPr/>
                    <a:lstStyle/>
                    <a:p>
                      <a:pPr algn="l" fontAlgn="ctr"/>
                      <a:r>
                        <a:rPr lang="es-ES" sz="1100" b="0" i="0" u="none" strike="noStrike">
                          <a:solidFill>
                            <a:srgbClr val="000000"/>
                          </a:solidFill>
                          <a:effectLst/>
                          <a:latin typeface="Calibri" panose="020F0502020204030204" pitchFamily="34" charset="0"/>
                        </a:rPr>
                        <a:t>margin_low</a:t>
                      </a:r>
                    </a:p>
                  </a:txBody>
                  <a:tcPr marL="7620" marR="7620" marT="7620"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ctr"/>
                      <a:r>
                        <a:rPr lang="es-ES" sz="1100" b="0" i="0" u="none" strike="noStrike">
                          <a:solidFill>
                            <a:srgbClr val="000000"/>
                          </a:solidFill>
                          <a:effectLst/>
                          <a:latin typeface="Calibri" panose="020F0502020204030204" pitchFamily="34" charset="0"/>
                        </a:rPr>
                        <a:t>7,95</a:t>
                      </a:r>
                    </a:p>
                  </a:txBody>
                  <a:tcPr marL="7620" marR="7620" marT="7620"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8EA9DB"/>
                    </a:solidFill>
                  </a:tcPr>
                </a:tc>
                <a:extLst>
                  <a:ext uri="{0D108BD9-81ED-4DB2-BD59-A6C34878D82A}">
                    <a16:rowId xmlns:a16="http://schemas.microsoft.com/office/drawing/2014/main" val="1443954640"/>
                  </a:ext>
                </a:extLst>
              </a:tr>
              <a:tr h="182880">
                <a:tc>
                  <a:txBody>
                    <a:bodyPr/>
                    <a:lstStyle/>
                    <a:p>
                      <a:pPr algn="l" fontAlgn="b"/>
                      <a:r>
                        <a:rPr lang="es-ES" sz="1100" b="0" i="0" u="none" strike="noStrike">
                          <a:solidFill>
                            <a:srgbClr val="000000"/>
                          </a:solidFill>
                          <a:effectLst/>
                          <a:latin typeface="Calibri" panose="020F0502020204030204" pitchFamily="34" charset="0"/>
                        </a:rPr>
                        <a:t>margin_up</a:t>
                      </a:r>
                    </a:p>
                  </a:txBody>
                  <a:tcPr marL="7620" marR="7620" marT="7620" marB="0" anchor="b">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s-ES" sz="1100" b="0" i="0" u="none" strike="noStrike">
                          <a:solidFill>
                            <a:srgbClr val="000000"/>
                          </a:solidFill>
                          <a:effectLst/>
                          <a:latin typeface="Calibri" panose="020F0502020204030204" pitchFamily="34" charset="0"/>
                        </a:rPr>
                        <a:t>2,70</a:t>
                      </a:r>
                    </a:p>
                  </a:txBody>
                  <a:tcPr marL="7620" marR="7620" marT="7620" marB="0" anchor="b">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385470838"/>
                  </a:ext>
                </a:extLst>
              </a:tr>
              <a:tr h="182880">
                <a:tc>
                  <a:txBody>
                    <a:bodyPr/>
                    <a:lstStyle/>
                    <a:p>
                      <a:pPr algn="l" fontAlgn="ctr"/>
                      <a:r>
                        <a:rPr lang="es-ES" sz="1100" b="0" i="0" u="none" strike="noStrike">
                          <a:solidFill>
                            <a:srgbClr val="000000"/>
                          </a:solidFill>
                          <a:effectLst/>
                          <a:latin typeface="Calibri" panose="020F0502020204030204" pitchFamily="34" charset="0"/>
                        </a:rPr>
                        <a:t>length</a:t>
                      </a:r>
                    </a:p>
                  </a:txBody>
                  <a:tcPr marL="7620" marR="7620" marT="7620"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ES" sz="1100" b="0" i="0" u="none" strike="noStrike">
                          <a:solidFill>
                            <a:srgbClr val="000000"/>
                          </a:solidFill>
                          <a:effectLst/>
                          <a:latin typeface="Calibri" panose="020F0502020204030204" pitchFamily="34" charset="0"/>
                        </a:rPr>
                        <a:t>2,87</a:t>
                      </a:r>
                    </a:p>
                  </a:txBody>
                  <a:tcPr marL="7620" marR="7620" marT="7620"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5069217"/>
                  </a:ext>
                </a:extLst>
              </a:tr>
            </a:tbl>
          </a:graphicData>
        </a:graphic>
      </p:graphicFrame>
      <p:graphicFrame>
        <p:nvGraphicFramePr>
          <p:cNvPr id="14" name="Table 13">
            <a:extLst>
              <a:ext uri="{FF2B5EF4-FFF2-40B4-BE49-F238E27FC236}">
                <a16:creationId xmlns:a16="http://schemas.microsoft.com/office/drawing/2014/main" id="{95FE9642-2C62-4DAF-91BA-00EC03676985}"/>
              </a:ext>
            </a:extLst>
          </p:cNvPr>
          <p:cNvGraphicFramePr>
            <a:graphicFrameLocks noGrp="1"/>
          </p:cNvGraphicFramePr>
          <p:nvPr>
            <p:extLst>
              <p:ext uri="{D42A27DB-BD31-4B8C-83A1-F6EECF244321}">
                <p14:modId xmlns:p14="http://schemas.microsoft.com/office/powerpoint/2010/main" val="3726933014"/>
              </p:ext>
            </p:extLst>
          </p:nvPr>
        </p:nvGraphicFramePr>
        <p:xfrm>
          <a:off x="8136468" y="4357363"/>
          <a:ext cx="1536700" cy="906780"/>
        </p:xfrm>
        <a:graphic>
          <a:graphicData uri="http://schemas.openxmlformats.org/drawingml/2006/table">
            <a:tbl>
              <a:tblPr/>
              <a:tblGrid>
                <a:gridCol w="1016000">
                  <a:extLst>
                    <a:ext uri="{9D8B030D-6E8A-4147-A177-3AD203B41FA5}">
                      <a16:colId xmlns:a16="http://schemas.microsoft.com/office/drawing/2014/main" val="1708239814"/>
                    </a:ext>
                  </a:extLst>
                </a:gridCol>
                <a:gridCol w="520700">
                  <a:extLst>
                    <a:ext uri="{9D8B030D-6E8A-4147-A177-3AD203B41FA5}">
                      <a16:colId xmlns:a16="http://schemas.microsoft.com/office/drawing/2014/main" val="4161942967"/>
                    </a:ext>
                  </a:extLst>
                </a:gridCol>
              </a:tblGrid>
              <a:tr h="112554">
                <a:tc>
                  <a:txBody>
                    <a:bodyPr/>
                    <a:lstStyle/>
                    <a:p>
                      <a:pPr algn="l" fontAlgn="b"/>
                      <a:r>
                        <a:rPr lang="es-ES" sz="1100" b="1" i="0" u="none" strike="noStrike">
                          <a:solidFill>
                            <a:srgbClr val="000000"/>
                          </a:solidFill>
                          <a:effectLst/>
                          <a:latin typeface="Calibri" panose="020F0502020204030204" pitchFamily="34" charset="0"/>
                        </a:rPr>
                        <a:t>Quatre variables</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1" i="0" u="none" strike="noStrike">
                          <a:solidFill>
                            <a:srgbClr val="000000"/>
                          </a:solidFill>
                          <a:effectLst/>
                          <a:latin typeface="Calibri" panose="020F0502020204030204" pitchFamily="34" charset="0"/>
                        </a:rPr>
                        <a:t>VIF</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7477977"/>
                  </a:ext>
                </a:extLst>
              </a:tr>
              <a:tr h="182880">
                <a:tc>
                  <a:txBody>
                    <a:bodyPr/>
                    <a:lstStyle/>
                    <a:p>
                      <a:pPr algn="l" fontAlgn="ctr"/>
                      <a:r>
                        <a:rPr lang="en-US" sz="1100" b="0" i="0" u="none" strike="noStrike">
                          <a:solidFill>
                            <a:srgbClr val="000000"/>
                          </a:solidFill>
                          <a:effectLst/>
                          <a:latin typeface="Calibri" panose="020F0502020204030204" pitchFamily="34" charset="0"/>
                        </a:rPr>
                        <a:t>diagonal</a:t>
                      </a:r>
                    </a:p>
                  </a:txBody>
                  <a:tcPr marL="7620" marR="7620" marT="762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ctr"/>
                      <a:r>
                        <a:rPr lang="es-ES" sz="1100" b="0" i="0" u="none" strike="noStrike">
                          <a:solidFill>
                            <a:srgbClr val="000000"/>
                          </a:solidFill>
                          <a:effectLst/>
                          <a:latin typeface="Calibri" panose="020F0502020204030204" pitchFamily="34" charset="0"/>
                        </a:rPr>
                        <a:t>1,14</a:t>
                      </a:r>
                    </a:p>
                  </a:txBody>
                  <a:tcPr marL="7620" marR="7620" marT="762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503618702"/>
                  </a:ext>
                </a:extLst>
              </a:tr>
              <a:tr h="182880">
                <a:tc>
                  <a:txBody>
                    <a:bodyPr/>
                    <a:lstStyle/>
                    <a:p>
                      <a:pPr algn="l" fontAlgn="ctr"/>
                      <a:r>
                        <a:rPr lang="es-ES" sz="1100" b="0" i="0" u="none" strike="noStrike">
                          <a:solidFill>
                            <a:srgbClr val="000000"/>
                          </a:solidFill>
                          <a:effectLst/>
                          <a:latin typeface="Calibri" panose="020F0502020204030204" pitchFamily="34" charset="0"/>
                        </a:rPr>
                        <a:t>height_right</a:t>
                      </a:r>
                    </a:p>
                  </a:txBody>
                  <a:tcPr marL="7620" marR="7620" marT="7620"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ctr"/>
                      <a:r>
                        <a:rPr lang="es-ES" sz="1100" b="0" i="0" u="none" strike="noStrike">
                          <a:solidFill>
                            <a:srgbClr val="000000"/>
                          </a:solidFill>
                          <a:effectLst/>
                          <a:latin typeface="Calibri" panose="020F0502020204030204" pitchFamily="34" charset="0"/>
                        </a:rPr>
                        <a:t>1,16</a:t>
                      </a:r>
                    </a:p>
                  </a:txBody>
                  <a:tcPr marL="7620" marR="7620" marT="7620"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636678374"/>
                  </a:ext>
                </a:extLst>
              </a:tr>
              <a:tr h="182880">
                <a:tc>
                  <a:txBody>
                    <a:bodyPr/>
                    <a:lstStyle/>
                    <a:p>
                      <a:pPr algn="l" fontAlgn="ctr"/>
                      <a:r>
                        <a:rPr lang="es-ES" sz="1100" b="0" i="0" u="none" strike="noStrike">
                          <a:solidFill>
                            <a:srgbClr val="000000"/>
                          </a:solidFill>
                          <a:effectLst/>
                          <a:latin typeface="Calibri" panose="020F0502020204030204" pitchFamily="34" charset="0"/>
                        </a:rPr>
                        <a:t>margin_up</a:t>
                      </a:r>
                    </a:p>
                  </a:txBody>
                  <a:tcPr marL="7620" marR="7620" marT="7620"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ctr"/>
                      <a:r>
                        <a:rPr lang="es-ES" sz="1100" b="0" i="0" u="none" strike="noStrike">
                          <a:solidFill>
                            <a:srgbClr val="000000"/>
                          </a:solidFill>
                          <a:effectLst/>
                          <a:latin typeface="Calibri" panose="020F0502020204030204" pitchFamily="34" charset="0"/>
                        </a:rPr>
                        <a:t>1,08</a:t>
                      </a:r>
                    </a:p>
                  </a:txBody>
                  <a:tcPr marL="7620" marR="7620" marT="7620"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981273703"/>
                  </a:ext>
                </a:extLst>
              </a:tr>
              <a:tr h="182880">
                <a:tc>
                  <a:txBody>
                    <a:bodyPr/>
                    <a:lstStyle/>
                    <a:p>
                      <a:pPr algn="l" fontAlgn="ctr"/>
                      <a:r>
                        <a:rPr lang="es-ES" sz="1100" b="0" i="0" u="none" strike="noStrike">
                          <a:solidFill>
                            <a:srgbClr val="000000"/>
                          </a:solidFill>
                          <a:effectLst/>
                          <a:latin typeface="Calibri" panose="020F0502020204030204" pitchFamily="34" charset="0"/>
                        </a:rPr>
                        <a:t>length</a:t>
                      </a:r>
                    </a:p>
                  </a:txBody>
                  <a:tcPr marL="7620" marR="7620" marT="7620"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ES" sz="1100" b="0" i="0" u="none" strike="noStrike">
                          <a:solidFill>
                            <a:srgbClr val="000000"/>
                          </a:solidFill>
                          <a:effectLst/>
                          <a:latin typeface="Calibri" panose="020F0502020204030204" pitchFamily="34" charset="0"/>
                        </a:rPr>
                        <a:t>1,04</a:t>
                      </a:r>
                    </a:p>
                  </a:txBody>
                  <a:tcPr marL="7620" marR="7620" marT="7620"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0346466"/>
                  </a:ext>
                </a:extLst>
              </a:tr>
            </a:tbl>
          </a:graphicData>
        </a:graphic>
      </p:graphicFrame>
      <p:sp>
        <p:nvSpPr>
          <p:cNvPr id="16" name="TextBox 15">
            <a:extLst>
              <a:ext uri="{FF2B5EF4-FFF2-40B4-BE49-F238E27FC236}">
                <a16:creationId xmlns:a16="http://schemas.microsoft.com/office/drawing/2014/main" id="{92626DDE-0DF2-4DE0-8FE2-DC75D54FA178}"/>
              </a:ext>
            </a:extLst>
          </p:cNvPr>
          <p:cNvSpPr txBox="1"/>
          <p:nvPr/>
        </p:nvSpPr>
        <p:spPr>
          <a:xfrm>
            <a:off x="6303500" y="500082"/>
            <a:ext cx="3128750" cy="369332"/>
          </a:xfrm>
          <a:prstGeom prst="rect">
            <a:avLst/>
          </a:prstGeom>
          <a:noFill/>
        </p:spPr>
        <p:txBody>
          <a:bodyPr wrap="square" rtlCol="0">
            <a:spAutoFit/>
          </a:bodyPr>
          <a:lstStyle/>
          <a:p>
            <a:r>
              <a:rPr lang="fr-FR">
                <a:solidFill>
                  <a:srgbClr val="7030A0"/>
                </a:solidFill>
              </a:rPr>
              <a:t>Corrélation</a:t>
            </a:r>
          </a:p>
        </p:txBody>
      </p:sp>
    </p:spTree>
    <p:extLst>
      <p:ext uri="{BB962C8B-B14F-4D97-AF65-F5344CB8AC3E}">
        <p14:creationId xmlns:p14="http://schemas.microsoft.com/office/powerpoint/2010/main" val="1724096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BD49AC-0265-4053-BAC5-B2F18F72DAC6}"/>
              </a:ext>
            </a:extLst>
          </p:cNvPr>
          <p:cNvSpPr/>
          <p:nvPr/>
        </p:nvSpPr>
        <p:spPr>
          <a:xfrm>
            <a:off x="0" y="0"/>
            <a:ext cx="4500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Rectangle 2">
            <a:extLst>
              <a:ext uri="{FF2B5EF4-FFF2-40B4-BE49-F238E27FC236}">
                <a16:creationId xmlns:a16="http://schemas.microsoft.com/office/drawing/2014/main" id="{0814BB5E-301C-46CF-A49F-FDA1A0F94A22}"/>
              </a:ext>
            </a:extLst>
          </p:cNvPr>
          <p:cNvSpPr/>
          <p:nvPr/>
        </p:nvSpPr>
        <p:spPr>
          <a:xfrm>
            <a:off x="-17128" y="0"/>
            <a:ext cx="4500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Title 1">
            <a:extLst>
              <a:ext uri="{FF2B5EF4-FFF2-40B4-BE49-F238E27FC236}">
                <a16:creationId xmlns:a16="http://schemas.microsoft.com/office/drawing/2014/main" id="{483FB81E-0405-4A22-8FE5-F30FA15A6DC4}"/>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s-ES" sz="2800">
                <a:solidFill>
                  <a:schemeClr val="bg1"/>
                </a:solidFill>
              </a:rPr>
              <a:t>Régression logistique</a:t>
            </a:r>
          </a:p>
        </p:txBody>
      </p:sp>
      <p:sp>
        <p:nvSpPr>
          <p:cNvPr id="6" name="Content Placeholder 2">
            <a:extLst>
              <a:ext uri="{FF2B5EF4-FFF2-40B4-BE49-F238E27FC236}">
                <a16:creationId xmlns:a16="http://schemas.microsoft.com/office/drawing/2014/main" id="{869AF048-1DD6-434F-B87F-6F681C246AC7}"/>
              </a:ext>
            </a:extLst>
          </p:cNvPr>
          <p:cNvSpPr>
            <a:spLocks noGrp="1"/>
          </p:cNvSpPr>
          <p:nvPr>
            <p:ph idx="1"/>
          </p:nvPr>
        </p:nvSpPr>
        <p:spPr>
          <a:xfrm>
            <a:off x="575033" y="2585754"/>
            <a:ext cx="3484903" cy="3880787"/>
          </a:xfrm>
        </p:spPr>
        <p:txBody>
          <a:bodyPr>
            <a:noAutofit/>
          </a:bodyPr>
          <a:lstStyle/>
          <a:p>
            <a:pPr marL="0" indent="0">
              <a:buNone/>
              <a:tabLst>
                <a:tab pos="180975" algn="l"/>
              </a:tabLst>
            </a:pPr>
            <a:r>
              <a:rPr lang="fr-FR" sz="2000" b="1">
                <a:solidFill>
                  <a:schemeClr val="bg1"/>
                </a:solidFill>
                <a:latin typeface="+mj-lt"/>
              </a:rPr>
              <a:t>Les résultats de Logit sous statsmodels confirment que le modèle est pertinent</a:t>
            </a:r>
          </a:p>
          <a:p>
            <a:pPr>
              <a:tabLst>
                <a:tab pos="180975" algn="l"/>
              </a:tabLst>
            </a:pPr>
            <a:r>
              <a:rPr lang="fr-FR" sz="2000">
                <a:solidFill>
                  <a:schemeClr val="bg1"/>
                </a:solidFill>
                <a:latin typeface="+mj-lt"/>
              </a:rPr>
              <a:t>Log-Likelihood Ratio p-value est quasi-nulle =&gt; Notre modèle est significatif</a:t>
            </a:r>
          </a:p>
          <a:p>
            <a:pPr>
              <a:tabLst>
                <a:tab pos="180975" algn="l"/>
              </a:tabLst>
            </a:pPr>
            <a:r>
              <a:rPr lang="fr-FR" sz="2000">
                <a:solidFill>
                  <a:schemeClr val="bg1"/>
                </a:solidFill>
                <a:latin typeface="+mj-lt"/>
              </a:rPr>
              <a:t>Les ratio P&gt;z (p-values) des variables sont significatifs</a:t>
            </a:r>
          </a:p>
          <a:p>
            <a:pPr>
              <a:tabLst>
                <a:tab pos="180975" algn="l"/>
              </a:tabLst>
            </a:pPr>
            <a:r>
              <a:rPr lang="fr-FR" sz="2000">
                <a:solidFill>
                  <a:schemeClr val="bg1"/>
                </a:solidFill>
                <a:latin typeface="+mj-lt"/>
              </a:rPr>
              <a:t>Nous réalisons un test d’entraînement sur l’échantillon</a:t>
            </a:r>
          </a:p>
        </p:txBody>
      </p:sp>
      <p:pic>
        <p:nvPicPr>
          <p:cNvPr id="7" name="Picture 6">
            <a:extLst>
              <a:ext uri="{FF2B5EF4-FFF2-40B4-BE49-F238E27FC236}">
                <a16:creationId xmlns:a16="http://schemas.microsoft.com/office/drawing/2014/main" id="{53E0EE34-1C66-41BF-8F4F-10552D44B59B}"/>
              </a:ext>
            </a:extLst>
          </p:cNvPr>
          <p:cNvPicPr>
            <a:picLocks noChangeAspect="1"/>
          </p:cNvPicPr>
          <p:nvPr/>
        </p:nvPicPr>
        <p:blipFill>
          <a:blip r:embed="rId3"/>
          <a:stretch>
            <a:fillRect/>
          </a:stretch>
        </p:blipFill>
        <p:spPr>
          <a:xfrm>
            <a:off x="4802505" y="381953"/>
            <a:ext cx="3739515" cy="1938373"/>
          </a:xfrm>
          <a:prstGeom prst="rect">
            <a:avLst/>
          </a:prstGeom>
        </p:spPr>
      </p:pic>
      <p:pic>
        <p:nvPicPr>
          <p:cNvPr id="8" name="Picture 7">
            <a:extLst>
              <a:ext uri="{FF2B5EF4-FFF2-40B4-BE49-F238E27FC236}">
                <a16:creationId xmlns:a16="http://schemas.microsoft.com/office/drawing/2014/main" id="{C04C6DC9-97E2-4582-AF79-3D6B4B451952}"/>
              </a:ext>
            </a:extLst>
          </p:cNvPr>
          <p:cNvPicPr>
            <a:picLocks noChangeAspect="1"/>
          </p:cNvPicPr>
          <p:nvPr/>
        </p:nvPicPr>
        <p:blipFill>
          <a:blip r:embed="rId4"/>
          <a:stretch>
            <a:fillRect/>
          </a:stretch>
        </p:blipFill>
        <p:spPr>
          <a:xfrm>
            <a:off x="8844526" y="658597"/>
            <a:ext cx="2774069" cy="1661729"/>
          </a:xfrm>
          <a:prstGeom prst="rect">
            <a:avLst/>
          </a:prstGeom>
        </p:spPr>
      </p:pic>
      <p:sp>
        <p:nvSpPr>
          <p:cNvPr id="12" name="TextBox 11">
            <a:extLst>
              <a:ext uri="{FF2B5EF4-FFF2-40B4-BE49-F238E27FC236}">
                <a16:creationId xmlns:a16="http://schemas.microsoft.com/office/drawing/2014/main" id="{F7DDFC2C-D5EC-4DFC-9C5F-B9E6FB883817}"/>
              </a:ext>
            </a:extLst>
          </p:cNvPr>
          <p:cNvSpPr txBox="1"/>
          <p:nvPr/>
        </p:nvSpPr>
        <p:spPr>
          <a:xfrm>
            <a:off x="8111634" y="2871508"/>
            <a:ext cx="3835998" cy="1200329"/>
          </a:xfrm>
          <a:prstGeom prst="rect">
            <a:avLst/>
          </a:prstGeom>
          <a:noFill/>
        </p:spPr>
        <p:txBody>
          <a:bodyPr wrap="square" rtlCol="0">
            <a:spAutoFit/>
          </a:bodyPr>
          <a:lstStyle/>
          <a:p>
            <a:r>
              <a:rPr lang="fr-FR">
                <a:solidFill>
                  <a:srgbClr val="7030A0"/>
                </a:solidFill>
              </a:rPr>
              <a:t>Marge d’erreur constatée (%)</a:t>
            </a:r>
          </a:p>
          <a:p>
            <a:pPr marL="285750" indent="-285750">
              <a:buFont typeface="Arial" panose="020B0604020202020204" pitchFamily="34" charset="0"/>
              <a:buChar char="•"/>
            </a:pPr>
            <a:r>
              <a:rPr lang="fr-FR"/>
              <a:t>Faux billets 	9,4%</a:t>
            </a:r>
          </a:p>
          <a:p>
            <a:pPr marL="285750" indent="-285750">
              <a:buFont typeface="Arial" panose="020B0604020202020204" pitchFamily="34" charset="0"/>
              <a:buChar char="•"/>
            </a:pPr>
            <a:r>
              <a:rPr lang="fr-FR"/>
              <a:t>Vrais billets	3,0%</a:t>
            </a:r>
          </a:p>
          <a:p>
            <a:pPr marL="285750" indent="-285750">
              <a:buFont typeface="Arial" panose="020B0604020202020204" pitchFamily="34" charset="0"/>
              <a:buChar char="•"/>
            </a:pPr>
            <a:r>
              <a:rPr lang="fr-FR"/>
              <a:t>Ensemble	5,3%</a:t>
            </a:r>
          </a:p>
        </p:txBody>
      </p:sp>
      <p:pic>
        <p:nvPicPr>
          <p:cNvPr id="9" name="Picture 8" descr="A screenshot of a cell phone&#10;&#10;Description automatically generated">
            <a:extLst>
              <a:ext uri="{FF2B5EF4-FFF2-40B4-BE49-F238E27FC236}">
                <a16:creationId xmlns:a16="http://schemas.microsoft.com/office/drawing/2014/main" id="{1847BB76-603F-4808-82A3-C9B2666E3B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31892" y="2775203"/>
            <a:ext cx="3060110" cy="3154867"/>
          </a:xfrm>
          <a:prstGeom prst="rect">
            <a:avLst/>
          </a:prstGeom>
        </p:spPr>
      </p:pic>
      <p:sp>
        <p:nvSpPr>
          <p:cNvPr id="10" name="Rectangle 9">
            <a:extLst>
              <a:ext uri="{FF2B5EF4-FFF2-40B4-BE49-F238E27FC236}">
                <a16:creationId xmlns:a16="http://schemas.microsoft.com/office/drawing/2014/main" id="{1AB1F2EB-E0A5-454C-8EDB-7024150E03A7}"/>
              </a:ext>
            </a:extLst>
          </p:cNvPr>
          <p:cNvSpPr/>
          <p:nvPr/>
        </p:nvSpPr>
        <p:spPr>
          <a:xfrm>
            <a:off x="8111634" y="4127284"/>
            <a:ext cx="3835998" cy="1477328"/>
          </a:xfrm>
          <a:prstGeom prst="rect">
            <a:avLst/>
          </a:prstGeom>
        </p:spPr>
        <p:txBody>
          <a:bodyPr wrap="square">
            <a:spAutoFit/>
          </a:bodyPr>
          <a:lstStyle/>
          <a:p>
            <a:r>
              <a:rPr lang="fr-FR">
                <a:solidFill>
                  <a:srgbClr val="7030A0"/>
                </a:solidFill>
              </a:rPr>
              <a:t>Train test</a:t>
            </a:r>
          </a:p>
          <a:p>
            <a:pPr marL="285750" indent="-285750">
              <a:buFont typeface="Arial" panose="020B0604020202020204" pitchFamily="34" charset="0"/>
              <a:buChar char="•"/>
            </a:pPr>
            <a:r>
              <a:rPr lang="fr-FR"/>
              <a:t>Set d'entraînement : 119 individus</a:t>
            </a:r>
          </a:p>
          <a:p>
            <a:pPr marL="285750" indent="-285750">
              <a:buFont typeface="Arial" panose="020B0604020202020204" pitchFamily="34" charset="0"/>
              <a:buChar char="•"/>
            </a:pPr>
            <a:r>
              <a:rPr lang="fr-FR"/>
              <a:t>Set de validation :  51 individus</a:t>
            </a:r>
          </a:p>
          <a:p>
            <a:pPr marL="285750" indent="-285750">
              <a:buFont typeface="Arial" panose="020B0604020202020204" pitchFamily="34" charset="0"/>
              <a:buChar char="•"/>
            </a:pPr>
            <a:r>
              <a:rPr lang="fr-FR"/>
              <a:t>Variance expliquée : 0.84</a:t>
            </a:r>
          </a:p>
          <a:p>
            <a:pPr marL="285750" indent="-285750">
              <a:buFont typeface="Arial" panose="020B0604020202020204" pitchFamily="34" charset="0"/>
              <a:buChar char="•"/>
            </a:pPr>
            <a:r>
              <a:rPr lang="fr-FR"/>
              <a:t>Score Log_loss : 0.17</a:t>
            </a:r>
            <a:endParaRPr lang="es-ES"/>
          </a:p>
        </p:txBody>
      </p:sp>
    </p:spTree>
    <p:extLst>
      <p:ext uri="{BB962C8B-B14F-4D97-AF65-F5344CB8AC3E}">
        <p14:creationId xmlns:p14="http://schemas.microsoft.com/office/powerpoint/2010/main" val="3429660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b="1" dirty="0">
                <a:solidFill>
                  <a:srgbClr val="7030A0"/>
                </a:solidFill>
              </a:rPr>
              <a:t>Agenda</a:t>
            </a:r>
            <a:endParaRPr lang="fr-FR" b="1" dirty="0">
              <a:solidFill>
                <a:srgbClr val="7030A0"/>
              </a:solidFill>
            </a:endParaRPr>
          </a:p>
        </p:txBody>
      </p:sp>
      <p:pic>
        <p:nvPicPr>
          <p:cNvPr id="4098" name="Picture 2" descr="https://gm1.ggpht.com/1BfkABTTVdOdc5varAfA6U80CqOpeYNErvKob38mZyav826fa-0HSdH-BI5rDMQynejhrzld6kGtBJv20rxZpq7GlqyrDmZ6JtaDhuXdu656vKrnSFVjzvoPc80rDXjUct0CfzwMVatN9fCXVQvPPc94DGsTmQL94cDhIKWyVo2JtaUCDFp1VxvPv6aeCc3wr7QaafN9s9s6SKGE4kKZsPt3r1NVLjgBlAC6FY5uxJ5LJo7m319wjF49yybr-WUFtSdI8tnLzaR7URsShcbfAB7AacH9wQF37xdESxE-Xz3mNAtFYydILpFGCdJaOElzThPLmszcjTRlFtZ31WC5hVe4JfkOQbOYol6HjGEElK9FVfM9IXkkcGyW_mAj6IwNRZpD6hrOwAznGCdmrGeYoI8jj2S-3jArR5tI6DYfQwUYzGqOp7ZRYE6uU8GjxpBWwYI3ZbOfWCgHpcJB3qQJ9H69VKdtSK1T7t-nYZ1GU8enrUaFWOeKoQo7j3wQDH5PUaqmUlBI-FgdM8WzM8nsYmn75Mp0MMfuxdYpmxVEBn3S3tBX-9F9RZ6WZQTlilFQRnOqEjKTjnafSIUnW7Xij12prAJC4a9Q7ieqjS1-43zI9XTGJozbN1SRL9kHQc4Sabgna6_7rcDMXnSRuapw5D0ptjlporm8SI_zlcm4oRDB7k3FPjjboM4IPReYWeSVOqeQrMlgU2K_M2v5T0uO0zimNBXf=s0-l75-ft-l75-f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53990"/>
            <a:ext cx="4762500" cy="328612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069840" y="1461277"/>
            <a:ext cx="6685878" cy="4185761"/>
          </a:xfrm>
          <a:prstGeom prst="rect">
            <a:avLst/>
          </a:prstGeom>
          <a:noFill/>
        </p:spPr>
        <p:txBody>
          <a:bodyPr wrap="square" rtlCol="0">
            <a:spAutoFit/>
          </a:bodyPr>
          <a:lstStyle/>
          <a:p>
            <a:r>
              <a:rPr lang="fr-FR" sz="1400" b="1">
                <a:latin typeface="Calibri" panose="020F0502020204030204" pitchFamily="34" charset="0"/>
                <a:cs typeface="Calibri" panose="020F0502020204030204" pitchFamily="34" charset="0"/>
              </a:rPr>
              <a:t>Analyse de l’échantillon </a:t>
            </a:r>
          </a:p>
          <a:p>
            <a:pPr marL="285750" indent="-285750">
              <a:buFont typeface="Courier New" panose="02070309020205020404" pitchFamily="49" charset="0"/>
              <a:buChar char="o"/>
            </a:pPr>
            <a:r>
              <a:rPr lang="fr-FR" sz="1400">
                <a:latin typeface="Calibri" panose="020F0502020204030204" pitchFamily="34" charset="0"/>
                <a:cs typeface="Calibri" panose="020F0502020204030204" pitchFamily="34" charset="0"/>
              </a:rPr>
              <a:t>A propos du dataset</a:t>
            </a:r>
          </a:p>
          <a:p>
            <a:pPr marL="285750" indent="-285750">
              <a:buFont typeface="Courier New" panose="02070309020205020404" pitchFamily="49" charset="0"/>
              <a:buChar char="o"/>
            </a:pPr>
            <a:r>
              <a:rPr lang="fr-FR" sz="1400">
                <a:latin typeface="Calibri" panose="020F0502020204030204" pitchFamily="34" charset="0"/>
                <a:cs typeface="Calibri" panose="020F0502020204030204" pitchFamily="34" charset="0"/>
              </a:rPr>
              <a:t>Analyse univarée </a:t>
            </a:r>
          </a:p>
          <a:p>
            <a:pPr marL="285750" indent="-285750">
              <a:buFont typeface="Courier New" panose="02070309020205020404" pitchFamily="49" charset="0"/>
              <a:buChar char="o"/>
            </a:pPr>
            <a:r>
              <a:rPr lang="fr-FR" sz="1400">
                <a:latin typeface="Calibri" panose="020F0502020204030204" pitchFamily="34" charset="0"/>
                <a:cs typeface="Calibri" panose="020F0502020204030204" pitchFamily="34" charset="0"/>
              </a:rPr>
              <a:t>Analyses bivariées</a:t>
            </a:r>
          </a:p>
          <a:p>
            <a:pPr marL="285750" indent="-285750">
              <a:buFont typeface="Courier New" panose="02070309020205020404" pitchFamily="49" charset="0"/>
              <a:buChar char="o"/>
            </a:pPr>
            <a:endParaRPr lang="fr-FR" sz="1400" b="1" dirty="0">
              <a:latin typeface="Calibri" panose="020F0502020204030204" pitchFamily="34" charset="0"/>
              <a:cs typeface="Calibri" panose="020F0502020204030204" pitchFamily="34" charset="0"/>
            </a:endParaRPr>
          </a:p>
          <a:p>
            <a:r>
              <a:rPr lang="fr-FR" sz="1400" b="1">
                <a:latin typeface="Calibri" panose="020F0502020204030204" pitchFamily="34" charset="0"/>
                <a:cs typeface="Calibri" panose="020F0502020204030204" pitchFamily="34" charset="0"/>
              </a:rPr>
              <a:t>ACP</a:t>
            </a:r>
            <a:endParaRPr lang="fr-FR" sz="1400" dirty="0">
              <a:latin typeface="Calibri" panose="020F0502020204030204" pitchFamily="34" charset="0"/>
              <a:cs typeface="Calibri" panose="020F0502020204030204" pitchFamily="34" charset="0"/>
            </a:endParaRPr>
          </a:p>
          <a:p>
            <a:pPr marL="285750" indent="-285750">
              <a:buFont typeface="Courier New" panose="02070309020205020404" pitchFamily="49" charset="0"/>
              <a:buChar char="o"/>
            </a:pPr>
            <a:r>
              <a:rPr lang="fr-FR" sz="1400">
                <a:latin typeface="Calibri" panose="020F0502020204030204" pitchFamily="34" charset="0"/>
                <a:cs typeface="Calibri" panose="020F0502020204030204" pitchFamily="34" charset="0"/>
              </a:rPr>
              <a:t>Eboulis des valeurs propres et variances</a:t>
            </a:r>
          </a:p>
          <a:p>
            <a:pPr marL="285750" indent="-285750">
              <a:buFont typeface="Courier New" panose="02070309020205020404" pitchFamily="49" charset="0"/>
              <a:buChar char="o"/>
            </a:pPr>
            <a:r>
              <a:rPr lang="fr-FR" sz="1400">
                <a:latin typeface="Calibri" panose="020F0502020204030204" pitchFamily="34" charset="0"/>
                <a:cs typeface="Calibri" panose="020F0502020204030204" pitchFamily="34" charset="0"/>
              </a:rPr>
              <a:t>Contribution et qualité des variables</a:t>
            </a:r>
          </a:p>
          <a:p>
            <a:pPr marL="285750" indent="-285750">
              <a:buFont typeface="Courier New" panose="02070309020205020404" pitchFamily="49" charset="0"/>
              <a:buChar char="o"/>
            </a:pPr>
            <a:r>
              <a:rPr lang="fr-FR" sz="1400">
                <a:latin typeface="Calibri" panose="020F0502020204030204" pitchFamily="34" charset="0"/>
                <a:cs typeface="Calibri" panose="020F0502020204030204" pitchFamily="34" charset="0"/>
              </a:rPr>
              <a:t>Cercle des corrélations</a:t>
            </a:r>
          </a:p>
          <a:p>
            <a:pPr marL="285750" indent="-285750">
              <a:buFont typeface="Courier New" panose="02070309020205020404" pitchFamily="49" charset="0"/>
              <a:buChar char="o"/>
            </a:pPr>
            <a:r>
              <a:rPr lang="fr-FR" sz="1400">
                <a:latin typeface="Calibri" panose="020F0502020204030204" pitchFamily="34" charset="0"/>
                <a:cs typeface="Calibri" panose="020F0502020204030204" pitchFamily="34" charset="0"/>
              </a:rPr>
              <a:t>Projection des individus </a:t>
            </a:r>
          </a:p>
          <a:p>
            <a:pPr marL="285750" indent="-285750">
              <a:buFont typeface="Courier New" panose="02070309020205020404" pitchFamily="49" charset="0"/>
              <a:buChar char="o"/>
            </a:pPr>
            <a:endParaRPr lang="fr-FR" sz="1400" b="1" dirty="0">
              <a:latin typeface="Calibri" panose="020F0502020204030204" pitchFamily="34" charset="0"/>
              <a:cs typeface="Calibri" panose="020F0502020204030204" pitchFamily="34" charset="0"/>
            </a:endParaRPr>
          </a:p>
          <a:p>
            <a:r>
              <a:rPr lang="fr-FR" sz="1400" b="1">
                <a:latin typeface="Calibri" panose="020F0502020204030204" pitchFamily="34" charset="0"/>
                <a:cs typeface="Calibri" panose="020F0502020204030204" pitchFamily="34" charset="0"/>
              </a:rPr>
              <a:t>K-means</a:t>
            </a:r>
            <a:endParaRPr lang="fr-FR" sz="1400" dirty="0">
              <a:latin typeface="Calibri" panose="020F0502020204030204" pitchFamily="34" charset="0"/>
              <a:cs typeface="Calibri" panose="020F0502020204030204" pitchFamily="34" charset="0"/>
            </a:endParaRPr>
          </a:p>
          <a:p>
            <a:pPr marL="285750" indent="-285750">
              <a:buFont typeface="Courier New" panose="02070309020205020404" pitchFamily="49" charset="0"/>
              <a:buChar char="o"/>
            </a:pPr>
            <a:r>
              <a:rPr lang="fr-FR" sz="1400">
                <a:latin typeface="Calibri" panose="020F0502020204030204" pitchFamily="34" charset="0"/>
                <a:cs typeface="Calibri" panose="020F0502020204030204" pitchFamily="34" charset="0"/>
              </a:rPr>
              <a:t>Projection des individus</a:t>
            </a:r>
          </a:p>
          <a:p>
            <a:pPr marL="285750" indent="-285750">
              <a:buFont typeface="Courier New" panose="02070309020205020404" pitchFamily="49" charset="0"/>
              <a:buChar char="o"/>
            </a:pPr>
            <a:r>
              <a:rPr lang="fr-FR" sz="1400">
                <a:latin typeface="Calibri" panose="020F0502020204030204" pitchFamily="34" charset="0"/>
                <a:cs typeface="Calibri" panose="020F0502020204030204" pitchFamily="34" charset="0"/>
              </a:rPr>
              <a:t>Confusion matrix</a:t>
            </a:r>
          </a:p>
          <a:p>
            <a:pPr marL="285750" indent="-285750">
              <a:buFont typeface="Courier New" panose="02070309020205020404" pitchFamily="49" charset="0"/>
              <a:buChar char="o"/>
            </a:pPr>
            <a:endParaRPr lang="es-ES" sz="1400">
              <a:latin typeface="Calibri" panose="020F0502020204030204" pitchFamily="34" charset="0"/>
              <a:cs typeface="Calibri" panose="020F0502020204030204" pitchFamily="34" charset="0"/>
            </a:endParaRPr>
          </a:p>
          <a:p>
            <a:r>
              <a:rPr lang="fr-FR" sz="1400" b="1">
                <a:latin typeface="Calibri" panose="020F0502020204030204" pitchFamily="34" charset="0"/>
                <a:cs typeface="Calibri" panose="020F0502020204030204" pitchFamily="34" charset="0"/>
              </a:rPr>
              <a:t>Régression logistique</a:t>
            </a:r>
            <a:endParaRPr lang="fr-FR" sz="1400">
              <a:latin typeface="Calibri" panose="020F0502020204030204" pitchFamily="34" charset="0"/>
              <a:cs typeface="Calibri" panose="020F0502020204030204" pitchFamily="34" charset="0"/>
            </a:endParaRPr>
          </a:p>
          <a:p>
            <a:pPr marL="285750" indent="-285750">
              <a:buFont typeface="Courier New" panose="02070309020205020404" pitchFamily="49" charset="0"/>
              <a:buChar char="o"/>
            </a:pPr>
            <a:r>
              <a:rPr lang="fr-FR" sz="1400">
                <a:latin typeface="Calibri" panose="020F0502020204030204" pitchFamily="34" charset="0"/>
                <a:cs typeface="Calibri" panose="020F0502020204030204" pitchFamily="34" charset="0"/>
              </a:rPr>
              <a:t>Multicolinéarité</a:t>
            </a:r>
          </a:p>
          <a:p>
            <a:pPr marL="285750" indent="-285750">
              <a:buFont typeface="Courier New" panose="02070309020205020404" pitchFamily="49" charset="0"/>
              <a:buChar char="o"/>
            </a:pPr>
            <a:r>
              <a:rPr lang="fr-FR" sz="1400">
                <a:latin typeface="Calibri" panose="020F0502020204030204" pitchFamily="34" charset="0"/>
                <a:cs typeface="Calibri" panose="020F0502020204030204" pitchFamily="34" charset="0"/>
              </a:rPr>
              <a:t>Confusion matrix</a:t>
            </a:r>
          </a:p>
          <a:p>
            <a:pPr marL="285750" indent="-285750">
              <a:buFont typeface="Courier New" panose="02070309020205020404" pitchFamily="49" charset="0"/>
              <a:buChar char="o"/>
            </a:pPr>
            <a:r>
              <a:rPr lang="fr-FR" sz="1400">
                <a:latin typeface="Calibri" panose="020F0502020204030204" pitchFamily="34" charset="0"/>
                <a:cs typeface="Calibri" panose="020F0502020204030204" pitchFamily="34" charset="0"/>
              </a:rPr>
              <a:t>Construcion d’un modèle de prédiciton</a:t>
            </a:r>
            <a:endParaRPr lang="fr-FR"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81366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descr="RÃ©sultat de recherche d'images pour &quot;merci en plusieurs langues&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4087" y="1181431"/>
            <a:ext cx="7331676" cy="488402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b="1">
                <a:solidFill>
                  <a:srgbClr val="7030A0"/>
                </a:solidFill>
              </a:rPr>
              <a:t>Des questions ?</a:t>
            </a:r>
            <a:endParaRPr lang="fr-FR"/>
          </a:p>
        </p:txBody>
      </p:sp>
      <p:sp>
        <p:nvSpPr>
          <p:cNvPr id="4" name="TextBox 3"/>
          <p:cNvSpPr txBox="1"/>
          <p:nvPr/>
        </p:nvSpPr>
        <p:spPr>
          <a:xfrm>
            <a:off x="683741" y="6005384"/>
            <a:ext cx="4885037" cy="369332"/>
          </a:xfrm>
          <a:prstGeom prst="rect">
            <a:avLst/>
          </a:prstGeom>
          <a:noFill/>
        </p:spPr>
        <p:txBody>
          <a:bodyPr wrap="square" rtlCol="0">
            <a:spAutoFit/>
          </a:bodyPr>
          <a:lstStyle/>
          <a:p>
            <a:r>
              <a:rPr lang="es-ES">
                <a:hlinkClick r:id="rId3"/>
              </a:rPr>
              <a:t>lgourdon@gmail.com</a:t>
            </a:r>
            <a:r>
              <a:rPr lang="es-ES"/>
              <a:t>  (+34 659 34 05 15)</a:t>
            </a:r>
            <a:endParaRPr lang="fr-FR"/>
          </a:p>
        </p:txBody>
      </p:sp>
    </p:spTree>
    <p:extLst>
      <p:ext uri="{BB962C8B-B14F-4D97-AF65-F5344CB8AC3E}">
        <p14:creationId xmlns:p14="http://schemas.microsoft.com/office/powerpoint/2010/main" val="3083876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Picture 5" descr="A picture containing building, outdoor, person, ground&#10;&#10;Description automatically generated">
            <a:extLst>
              <a:ext uri="{FF2B5EF4-FFF2-40B4-BE49-F238E27FC236}">
                <a16:creationId xmlns:a16="http://schemas.microsoft.com/office/drawing/2014/main" id="{1FD63D84-EBE5-4651-9604-680B01D3C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2096" y="520902"/>
            <a:ext cx="5769904" cy="3846603"/>
          </a:xfrm>
          <a:prstGeom prst="rect">
            <a:avLst/>
          </a:prstGeom>
        </p:spPr>
      </p:pic>
      <p:sp>
        <p:nvSpPr>
          <p:cNvPr id="4" name="Title 3"/>
          <p:cNvSpPr>
            <a:spLocks noGrp="1"/>
          </p:cNvSpPr>
          <p:nvPr>
            <p:ph type="title"/>
          </p:nvPr>
        </p:nvSpPr>
        <p:spPr>
          <a:xfrm>
            <a:off x="831850" y="1709738"/>
            <a:ext cx="10515600" cy="2852737"/>
          </a:xfrm>
        </p:spPr>
        <p:txBody>
          <a:bodyPr/>
          <a:lstStyle/>
          <a:p>
            <a:r>
              <a:rPr lang="fr-FR" b="1">
                <a:solidFill>
                  <a:srgbClr val="7030A0"/>
                </a:solidFill>
              </a:rPr>
              <a:t>Conclusion</a:t>
            </a:r>
          </a:p>
        </p:txBody>
      </p:sp>
      <p:sp>
        <p:nvSpPr>
          <p:cNvPr id="5" name="Text Placeholder 4"/>
          <p:cNvSpPr>
            <a:spLocks noGrp="1"/>
          </p:cNvSpPr>
          <p:nvPr>
            <p:ph type="body" idx="1"/>
          </p:nvPr>
        </p:nvSpPr>
        <p:spPr/>
        <p:txBody>
          <a:bodyPr>
            <a:normAutofit/>
          </a:bodyPr>
          <a:lstStyle/>
          <a:p>
            <a:pPr lvl="0">
              <a:spcBef>
                <a:spcPts val="0"/>
              </a:spcBef>
            </a:pPr>
            <a:r>
              <a:rPr lang="fr-FR" sz="2800">
                <a:solidFill>
                  <a:schemeClr val="bg1"/>
                </a:solidFill>
              </a:rPr>
              <a:t>Pour aller plus loin</a:t>
            </a:r>
          </a:p>
        </p:txBody>
      </p:sp>
    </p:spTree>
    <p:extLst>
      <p:ext uri="{BB962C8B-B14F-4D97-AF65-F5344CB8AC3E}">
        <p14:creationId xmlns:p14="http://schemas.microsoft.com/office/powerpoint/2010/main" val="506676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BD49AC-0265-4053-BAC5-B2F18F72DAC6}"/>
              </a:ext>
            </a:extLst>
          </p:cNvPr>
          <p:cNvSpPr/>
          <p:nvPr/>
        </p:nvSpPr>
        <p:spPr>
          <a:xfrm>
            <a:off x="-26741" y="0"/>
            <a:ext cx="4500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Title 1">
            <a:extLst>
              <a:ext uri="{FF2B5EF4-FFF2-40B4-BE49-F238E27FC236}">
                <a16:creationId xmlns:a16="http://schemas.microsoft.com/office/drawing/2014/main" id="{2D9B41F2-4BAC-4373-93C2-FEADD903F6E8}"/>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s-ES" sz="2800" b="1">
                <a:solidFill>
                  <a:schemeClr val="bg1"/>
                </a:solidFill>
              </a:rPr>
              <a:t>Analyses bivariées</a:t>
            </a:r>
            <a:br>
              <a:rPr lang="es-ES" sz="2800" b="1">
                <a:solidFill>
                  <a:schemeClr val="bg1"/>
                </a:solidFill>
              </a:rPr>
            </a:br>
            <a:r>
              <a:rPr lang="es-ES" sz="2800" b="1">
                <a:solidFill>
                  <a:schemeClr val="bg1"/>
                </a:solidFill>
              </a:rPr>
              <a:t>corrélations</a:t>
            </a:r>
          </a:p>
        </p:txBody>
      </p:sp>
      <p:pic>
        <p:nvPicPr>
          <p:cNvPr id="3" name="Content Placeholder 2" descr="A screenshot of a cell phone&#10;&#10;Description automatically generated">
            <a:extLst>
              <a:ext uri="{FF2B5EF4-FFF2-40B4-BE49-F238E27FC236}">
                <a16:creationId xmlns:a16="http://schemas.microsoft.com/office/drawing/2014/main" id="{02FFA0E9-7DD9-48AC-B820-55A12D8062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52060" y="643467"/>
            <a:ext cx="5943600" cy="5428221"/>
          </a:xfrm>
        </p:spPr>
      </p:pic>
    </p:spTree>
    <p:extLst>
      <p:ext uri="{BB962C8B-B14F-4D97-AF65-F5344CB8AC3E}">
        <p14:creationId xmlns:p14="http://schemas.microsoft.com/office/powerpoint/2010/main" val="3727527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BD49AC-0265-4053-BAC5-B2F18F72DAC6}"/>
              </a:ext>
            </a:extLst>
          </p:cNvPr>
          <p:cNvSpPr/>
          <p:nvPr/>
        </p:nvSpPr>
        <p:spPr>
          <a:xfrm>
            <a:off x="0" y="0"/>
            <a:ext cx="4500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Title 1">
            <a:extLst>
              <a:ext uri="{FF2B5EF4-FFF2-40B4-BE49-F238E27FC236}">
                <a16:creationId xmlns:a16="http://schemas.microsoft.com/office/drawing/2014/main" id="{2D9B41F2-4BAC-4373-93C2-FEADD903F6E8}"/>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s-ES" sz="2800" b="1">
                <a:solidFill>
                  <a:schemeClr val="bg1"/>
                </a:solidFill>
              </a:rPr>
              <a:t>Analyses bivariées True or False</a:t>
            </a:r>
          </a:p>
        </p:txBody>
      </p:sp>
      <p:sp>
        <p:nvSpPr>
          <p:cNvPr id="6" name="Content Placeholder 2">
            <a:extLst>
              <a:ext uri="{FF2B5EF4-FFF2-40B4-BE49-F238E27FC236}">
                <a16:creationId xmlns:a16="http://schemas.microsoft.com/office/drawing/2014/main" id="{AB82F289-FEAB-412C-8DED-5B890CF40647}"/>
              </a:ext>
            </a:extLst>
          </p:cNvPr>
          <p:cNvSpPr>
            <a:spLocks noGrp="1"/>
          </p:cNvSpPr>
          <p:nvPr>
            <p:ph idx="1"/>
          </p:nvPr>
        </p:nvSpPr>
        <p:spPr>
          <a:xfrm>
            <a:off x="543859" y="2438202"/>
            <a:ext cx="3463582" cy="4277486"/>
          </a:xfrm>
        </p:spPr>
        <p:txBody>
          <a:bodyPr>
            <a:noAutofit/>
          </a:bodyPr>
          <a:lstStyle/>
          <a:p>
            <a:pPr marL="0" indent="0">
              <a:lnSpc>
                <a:spcPct val="100000"/>
              </a:lnSpc>
              <a:buNone/>
            </a:pPr>
            <a:endParaRPr lang="fr-FR" sz="2400">
              <a:solidFill>
                <a:schemeClr val="bg1"/>
              </a:solidFill>
            </a:endParaRPr>
          </a:p>
        </p:txBody>
      </p:sp>
      <p:grpSp>
        <p:nvGrpSpPr>
          <p:cNvPr id="54" name="Group 53">
            <a:extLst>
              <a:ext uri="{FF2B5EF4-FFF2-40B4-BE49-F238E27FC236}">
                <a16:creationId xmlns:a16="http://schemas.microsoft.com/office/drawing/2014/main" id="{58791C2C-99EE-431B-BC9F-0E60541CDDAB}"/>
              </a:ext>
            </a:extLst>
          </p:cNvPr>
          <p:cNvGrpSpPr/>
          <p:nvPr/>
        </p:nvGrpSpPr>
        <p:grpSpPr>
          <a:xfrm>
            <a:off x="8503284" y="705903"/>
            <a:ext cx="3351566" cy="5845743"/>
            <a:chOff x="8296575" y="705904"/>
            <a:chExt cx="3351566" cy="5845743"/>
          </a:xfrm>
        </p:grpSpPr>
        <p:pic>
          <p:nvPicPr>
            <p:cNvPr id="42" name="Picture 41" descr="A screenshot of text&#10;&#10;Description automatically generated">
              <a:extLst>
                <a:ext uri="{FF2B5EF4-FFF2-40B4-BE49-F238E27FC236}">
                  <a16:creationId xmlns:a16="http://schemas.microsoft.com/office/drawing/2014/main" id="{FF7DBD17-A04F-416C-99E1-99CBB8D663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6575" y="4713544"/>
              <a:ext cx="3305842" cy="1838103"/>
            </a:xfrm>
            <a:prstGeom prst="rect">
              <a:avLst/>
            </a:prstGeom>
          </p:spPr>
        </p:pic>
        <p:pic>
          <p:nvPicPr>
            <p:cNvPr id="44" name="Picture 43" descr="A close up of a map&#10;&#10;Description automatically generated">
              <a:extLst>
                <a:ext uri="{FF2B5EF4-FFF2-40B4-BE49-F238E27FC236}">
                  <a16:creationId xmlns:a16="http://schemas.microsoft.com/office/drawing/2014/main" id="{0A435A26-118A-425C-962F-040256CA6D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6575" y="705904"/>
              <a:ext cx="3351566" cy="1838103"/>
            </a:xfrm>
            <a:prstGeom prst="rect">
              <a:avLst/>
            </a:prstGeom>
          </p:spPr>
        </p:pic>
        <p:pic>
          <p:nvPicPr>
            <p:cNvPr id="48" name="Picture 47" descr="A screenshot of text&#10;&#10;Description automatically generated">
              <a:extLst>
                <a:ext uri="{FF2B5EF4-FFF2-40B4-BE49-F238E27FC236}">
                  <a16:creationId xmlns:a16="http://schemas.microsoft.com/office/drawing/2014/main" id="{54DF6CE4-EE0C-400D-8608-7146E63E11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6575" y="2709724"/>
              <a:ext cx="3287553" cy="1838103"/>
            </a:xfrm>
            <a:prstGeom prst="rect">
              <a:avLst/>
            </a:prstGeom>
          </p:spPr>
        </p:pic>
      </p:grpSp>
      <p:grpSp>
        <p:nvGrpSpPr>
          <p:cNvPr id="53" name="Group 52">
            <a:extLst>
              <a:ext uri="{FF2B5EF4-FFF2-40B4-BE49-F238E27FC236}">
                <a16:creationId xmlns:a16="http://schemas.microsoft.com/office/drawing/2014/main" id="{08D19A6E-7492-4FE7-8377-F2D9E357BCF4}"/>
              </a:ext>
            </a:extLst>
          </p:cNvPr>
          <p:cNvGrpSpPr/>
          <p:nvPr/>
        </p:nvGrpSpPr>
        <p:grpSpPr>
          <a:xfrm>
            <a:off x="4777372" y="705904"/>
            <a:ext cx="3287553" cy="5845742"/>
            <a:chOff x="4777372" y="705904"/>
            <a:chExt cx="3287553" cy="5845742"/>
          </a:xfrm>
        </p:grpSpPr>
        <p:pic>
          <p:nvPicPr>
            <p:cNvPr id="46" name="Picture 45" descr="A picture containing text&#10;&#10;Description automatically generated">
              <a:extLst>
                <a:ext uri="{FF2B5EF4-FFF2-40B4-BE49-F238E27FC236}">
                  <a16:creationId xmlns:a16="http://schemas.microsoft.com/office/drawing/2014/main" id="{0843E819-E37C-46BB-B881-CF47F40E8B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7372" y="2709724"/>
              <a:ext cx="3287553" cy="1838103"/>
            </a:xfrm>
            <a:prstGeom prst="rect">
              <a:avLst/>
            </a:prstGeom>
          </p:spPr>
        </p:pic>
        <p:pic>
          <p:nvPicPr>
            <p:cNvPr id="50" name="Picture 49" descr="A picture containing text, map&#10;&#10;Description automatically generated">
              <a:extLst>
                <a:ext uri="{FF2B5EF4-FFF2-40B4-BE49-F238E27FC236}">
                  <a16:creationId xmlns:a16="http://schemas.microsoft.com/office/drawing/2014/main" id="{D219DA81-AE34-4D96-A59B-5B14BE1C3D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77372" y="705904"/>
              <a:ext cx="3287553" cy="1838103"/>
            </a:xfrm>
            <a:prstGeom prst="rect">
              <a:avLst/>
            </a:prstGeom>
          </p:spPr>
        </p:pic>
        <p:pic>
          <p:nvPicPr>
            <p:cNvPr id="52" name="Picture 51" descr="A close up of a map&#10;&#10;Description automatically generated">
              <a:extLst>
                <a:ext uri="{FF2B5EF4-FFF2-40B4-BE49-F238E27FC236}">
                  <a16:creationId xmlns:a16="http://schemas.microsoft.com/office/drawing/2014/main" id="{BBDCB8EE-40A7-4E49-BBBE-181C26CE413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77372" y="4713543"/>
              <a:ext cx="3287553" cy="1838103"/>
            </a:xfrm>
            <a:prstGeom prst="rect">
              <a:avLst/>
            </a:prstGeom>
          </p:spPr>
        </p:pic>
      </p:grpSp>
    </p:spTree>
    <p:extLst>
      <p:ext uri="{BB962C8B-B14F-4D97-AF65-F5344CB8AC3E}">
        <p14:creationId xmlns:p14="http://schemas.microsoft.com/office/powerpoint/2010/main" val="3212716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BD49AC-0265-4053-BAC5-B2F18F72DAC6}"/>
              </a:ext>
            </a:extLst>
          </p:cNvPr>
          <p:cNvSpPr/>
          <p:nvPr/>
        </p:nvSpPr>
        <p:spPr>
          <a:xfrm>
            <a:off x="-26741" y="0"/>
            <a:ext cx="4500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Title 1">
            <a:extLst>
              <a:ext uri="{FF2B5EF4-FFF2-40B4-BE49-F238E27FC236}">
                <a16:creationId xmlns:a16="http://schemas.microsoft.com/office/drawing/2014/main" id="{2D9B41F2-4BAC-4373-93C2-FEADD903F6E8}"/>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s-ES" sz="2800" b="1">
                <a:solidFill>
                  <a:schemeClr val="bg1"/>
                </a:solidFill>
              </a:rPr>
              <a:t>Analyses bivariées</a:t>
            </a:r>
            <a:br>
              <a:rPr lang="es-ES" sz="2800" b="1">
                <a:solidFill>
                  <a:schemeClr val="bg1"/>
                </a:solidFill>
              </a:rPr>
            </a:br>
            <a:r>
              <a:rPr lang="es-ES" sz="2800" b="1">
                <a:solidFill>
                  <a:schemeClr val="bg1"/>
                </a:solidFill>
              </a:rPr>
              <a:t>dispersion</a:t>
            </a:r>
          </a:p>
        </p:txBody>
      </p:sp>
      <p:sp>
        <p:nvSpPr>
          <p:cNvPr id="6" name="Content Placeholder 2">
            <a:extLst>
              <a:ext uri="{FF2B5EF4-FFF2-40B4-BE49-F238E27FC236}">
                <a16:creationId xmlns:a16="http://schemas.microsoft.com/office/drawing/2014/main" id="{AB82F289-FEAB-412C-8DED-5B890CF40647}"/>
              </a:ext>
            </a:extLst>
          </p:cNvPr>
          <p:cNvSpPr>
            <a:spLocks noGrp="1"/>
          </p:cNvSpPr>
          <p:nvPr>
            <p:ph idx="1"/>
          </p:nvPr>
        </p:nvSpPr>
        <p:spPr>
          <a:xfrm>
            <a:off x="543859" y="2438202"/>
            <a:ext cx="3463582" cy="4277486"/>
          </a:xfrm>
        </p:spPr>
        <p:txBody>
          <a:bodyPr>
            <a:noAutofit/>
          </a:bodyPr>
          <a:lstStyle/>
          <a:p>
            <a:pPr marL="0" indent="0">
              <a:lnSpc>
                <a:spcPct val="100000"/>
              </a:lnSpc>
              <a:buNone/>
            </a:pPr>
            <a:endParaRPr lang="fr-FR" sz="1400">
              <a:solidFill>
                <a:schemeClr val="tx2">
                  <a:lumMod val="40000"/>
                  <a:lumOff val="60000"/>
                </a:schemeClr>
              </a:solidFill>
            </a:endParaRPr>
          </a:p>
        </p:txBody>
      </p:sp>
      <p:pic>
        <p:nvPicPr>
          <p:cNvPr id="3" name="Picture 2" descr="A screenshot of a cell phone&#10;&#10;Description automatically generated">
            <a:extLst>
              <a:ext uri="{FF2B5EF4-FFF2-40B4-BE49-F238E27FC236}">
                <a16:creationId xmlns:a16="http://schemas.microsoft.com/office/drawing/2014/main" id="{A9786C4D-0A09-403A-8882-254A149F19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8320" y="375448"/>
            <a:ext cx="6490213" cy="6207021"/>
          </a:xfrm>
          <a:prstGeom prst="rect">
            <a:avLst/>
          </a:prstGeom>
        </p:spPr>
      </p:pic>
    </p:spTree>
    <p:extLst>
      <p:ext uri="{BB962C8B-B14F-4D97-AF65-F5344CB8AC3E}">
        <p14:creationId xmlns:p14="http://schemas.microsoft.com/office/powerpoint/2010/main" val="2816083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8762"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descr="RÃ©sultat de recherche d'images pour &quot;marie curie in her lab&quot;">
            <a:extLst>
              <a:ext uri="{FF2B5EF4-FFF2-40B4-BE49-F238E27FC236}">
                <a16:creationId xmlns:a16="http://schemas.microsoft.com/office/drawing/2014/main" id="{5AAEFB3E-1D4F-4803-8C07-32AB7AF6959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00" r="2921"/>
          <a:stretch/>
        </p:blipFill>
        <p:spPr bwMode="auto">
          <a:xfrm>
            <a:off x="6452549" y="526025"/>
            <a:ext cx="5746214" cy="382179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831850" y="1709738"/>
            <a:ext cx="7199727" cy="2907232"/>
          </a:xfrm>
        </p:spPr>
        <p:txBody>
          <a:bodyPr/>
          <a:lstStyle/>
          <a:p>
            <a:pPr indent="447675"/>
            <a:r>
              <a:rPr lang="es-ES" sz="3200">
                <a:solidFill>
                  <a:schemeClr val="bg1"/>
                </a:solidFill>
              </a:rPr>
              <a:t>Mission 0</a:t>
            </a:r>
            <a:br>
              <a:rPr lang="es-ES" b="1"/>
            </a:br>
            <a:r>
              <a:rPr lang="es-ES" b="1">
                <a:solidFill>
                  <a:srgbClr val="7030A0"/>
                </a:solidFill>
              </a:rPr>
              <a:t>Analyse </a:t>
            </a:r>
            <a:r>
              <a:rPr lang="es-ES" b="1" dirty="0">
                <a:solidFill>
                  <a:srgbClr val="7030A0"/>
                </a:solidFill>
              </a:rPr>
              <a:t>de l’échantillon </a:t>
            </a:r>
            <a:endParaRPr lang="fr-FR" b="1" dirty="0">
              <a:solidFill>
                <a:srgbClr val="7030A0"/>
              </a:solidFill>
            </a:endParaRPr>
          </a:p>
        </p:txBody>
      </p:sp>
      <p:sp>
        <p:nvSpPr>
          <p:cNvPr id="5" name="Text Placeholder 4"/>
          <p:cNvSpPr>
            <a:spLocks noGrp="1"/>
          </p:cNvSpPr>
          <p:nvPr>
            <p:ph type="body" idx="1"/>
          </p:nvPr>
        </p:nvSpPr>
        <p:spPr>
          <a:xfrm>
            <a:off x="1194017" y="4717505"/>
            <a:ext cx="9947707" cy="1195361"/>
          </a:xfrm>
        </p:spPr>
        <p:txBody>
          <a:bodyPr>
            <a:noAutofit/>
          </a:bodyPr>
          <a:lstStyle/>
          <a:p>
            <a:pPr marL="269875" lvl="0" indent="-269875">
              <a:lnSpc>
                <a:spcPct val="100000"/>
              </a:lnSpc>
              <a:spcBef>
                <a:spcPts val="0"/>
              </a:spcBef>
              <a:buFont typeface="Arial" panose="020B0604020202020204" pitchFamily="34" charset="0"/>
              <a:buChar char="•"/>
            </a:pPr>
            <a:r>
              <a:rPr lang="fr-FR">
                <a:solidFill>
                  <a:schemeClr val="bg1"/>
                </a:solidFill>
                <a:latin typeface="+mj-lt"/>
              </a:rPr>
              <a:t>A propos du dataset</a:t>
            </a:r>
          </a:p>
          <a:p>
            <a:pPr marL="269875" lvl="0" indent="-269875">
              <a:lnSpc>
                <a:spcPct val="100000"/>
              </a:lnSpc>
              <a:spcBef>
                <a:spcPts val="0"/>
              </a:spcBef>
              <a:buFont typeface="Arial" panose="020B0604020202020204" pitchFamily="34" charset="0"/>
              <a:buChar char="•"/>
            </a:pPr>
            <a:r>
              <a:rPr lang="fr-FR">
                <a:solidFill>
                  <a:schemeClr val="bg1"/>
                </a:solidFill>
                <a:latin typeface="+mj-lt"/>
              </a:rPr>
              <a:t>Analyse univarée</a:t>
            </a:r>
          </a:p>
          <a:p>
            <a:pPr marL="269875" lvl="0" indent="-269875">
              <a:lnSpc>
                <a:spcPct val="100000"/>
              </a:lnSpc>
              <a:spcBef>
                <a:spcPts val="0"/>
              </a:spcBef>
              <a:buFont typeface="Arial" panose="020B0604020202020204" pitchFamily="34" charset="0"/>
              <a:buChar char="•"/>
            </a:pPr>
            <a:r>
              <a:rPr lang="fr-FR">
                <a:solidFill>
                  <a:schemeClr val="bg1"/>
                </a:solidFill>
                <a:latin typeface="+mj-lt"/>
              </a:rPr>
              <a:t>Analyse bivariées</a:t>
            </a:r>
            <a:endParaRPr lang="fr-FR" sz="2800" dirty="0">
              <a:solidFill>
                <a:schemeClr val="bg1"/>
              </a:solidFill>
              <a:latin typeface="+mj-lt"/>
            </a:endParaRPr>
          </a:p>
        </p:txBody>
      </p:sp>
    </p:spTree>
    <p:extLst>
      <p:ext uri="{BB962C8B-B14F-4D97-AF65-F5344CB8AC3E}">
        <p14:creationId xmlns:p14="http://schemas.microsoft.com/office/powerpoint/2010/main" val="4194465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BD49AC-0265-4053-BAC5-B2F18F72DAC6}"/>
              </a:ext>
            </a:extLst>
          </p:cNvPr>
          <p:cNvSpPr/>
          <p:nvPr/>
        </p:nvSpPr>
        <p:spPr>
          <a:xfrm>
            <a:off x="0" y="0"/>
            <a:ext cx="4500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Title 1">
            <a:extLst>
              <a:ext uri="{FF2B5EF4-FFF2-40B4-BE49-F238E27FC236}">
                <a16:creationId xmlns:a16="http://schemas.microsoft.com/office/drawing/2014/main" id="{2D9B41F2-4BAC-4373-93C2-FEADD903F6E8}"/>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s-ES" sz="2800">
                <a:solidFill>
                  <a:schemeClr val="bg1"/>
                </a:solidFill>
              </a:rPr>
              <a:t>A propos du dataset</a:t>
            </a:r>
          </a:p>
        </p:txBody>
      </p:sp>
      <p:sp>
        <p:nvSpPr>
          <p:cNvPr id="6" name="Content Placeholder 2">
            <a:extLst>
              <a:ext uri="{FF2B5EF4-FFF2-40B4-BE49-F238E27FC236}">
                <a16:creationId xmlns:a16="http://schemas.microsoft.com/office/drawing/2014/main" id="{AB82F289-FEAB-412C-8DED-5B890CF40647}"/>
              </a:ext>
            </a:extLst>
          </p:cNvPr>
          <p:cNvSpPr>
            <a:spLocks noGrp="1"/>
          </p:cNvSpPr>
          <p:nvPr>
            <p:ph idx="1"/>
          </p:nvPr>
        </p:nvSpPr>
        <p:spPr>
          <a:xfrm>
            <a:off x="543858" y="2438202"/>
            <a:ext cx="3563322" cy="4277486"/>
          </a:xfrm>
        </p:spPr>
        <p:txBody>
          <a:bodyPr>
            <a:noAutofit/>
          </a:bodyPr>
          <a:lstStyle/>
          <a:p>
            <a:pPr>
              <a:lnSpc>
                <a:spcPct val="100000"/>
              </a:lnSpc>
            </a:pPr>
            <a:r>
              <a:rPr lang="fr-FR" sz="1800">
                <a:solidFill>
                  <a:schemeClr val="bg1"/>
                </a:solidFill>
                <a:latin typeface="+mj-lt"/>
              </a:rPr>
              <a:t>L’</a:t>
            </a:r>
            <a:r>
              <a:rPr lang="fr-FR" sz="1800" u="sng">
                <a:solidFill>
                  <a:schemeClr val="bg1"/>
                </a:solidFill>
                <a:latin typeface="+mj-lt"/>
              </a:rPr>
              <a:t>échantillon</a:t>
            </a:r>
            <a:r>
              <a:rPr lang="fr-FR" sz="1800">
                <a:solidFill>
                  <a:schemeClr val="bg1"/>
                </a:solidFill>
                <a:latin typeface="+mj-lt"/>
              </a:rPr>
              <a:t> a 170 observations et 7 variables</a:t>
            </a:r>
          </a:p>
          <a:p>
            <a:pPr>
              <a:lnSpc>
                <a:spcPct val="100000"/>
              </a:lnSpc>
            </a:pPr>
            <a:r>
              <a:rPr lang="fr-FR" sz="1800">
                <a:solidFill>
                  <a:schemeClr val="bg1"/>
                </a:solidFill>
                <a:latin typeface="+mj-lt"/>
              </a:rPr>
              <a:t>La variable </a:t>
            </a:r>
            <a:r>
              <a:rPr lang="fr-FR" sz="1800" b="1">
                <a:solidFill>
                  <a:schemeClr val="accent1">
                    <a:lumMod val="40000"/>
                    <a:lumOff val="60000"/>
                  </a:schemeClr>
                </a:solidFill>
                <a:latin typeface="+mj-lt"/>
              </a:rPr>
              <a:t>is_genuine</a:t>
            </a:r>
            <a:r>
              <a:rPr lang="fr-FR" sz="1800" b="1">
                <a:solidFill>
                  <a:schemeClr val="bg1"/>
                </a:solidFill>
                <a:latin typeface="+mj-lt"/>
              </a:rPr>
              <a:t> </a:t>
            </a:r>
            <a:r>
              <a:rPr lang="fr-FR" sz="1800">
                <a:solidFill>
                  <a:schemeClr val="bg1"/>
                </a:solidFill>
                <a:latin typeface="+mj-lt"/>
              </a:rPr>
              <a:t>(bool)</a:t>
            </a:r>
            <a:r>
              <a:rPr lang="fr-FR" sz="1800" b="1">
                <a:solidFill>
                  <a:schemeClr val="bg1"/>
                </a:solidFill>
                <a:latin typeface="+mj-lt"/>
              </a:rPr>
              <a:t> </a:t>
            </a:r>
            <a:r>
              <a:rPr lang="fr-FR" sz="1800">
                <a:solidFill>
                  <a:schemeClr val="bg1"/>
                </a:solidFill>
                <a:latin typeface="+mj-lt"/>
              </a:rPr>
              <a:t>nous indique vrais et faux billets</a:t>
            </a:r>
          </a:p>
          <a:p>
            <a:pPr>
              <a:lnSpc>
                <a:spcPct val="100000"/>
              </a:lnSpc>
            </a:pPr>
            <a:r>
              <a:rPr lang="fr-FR" sz="1800">
                <a:solidFill>
                  <a:schemeClr val="bg1"/>
                </a:solidFill>
                <a:latin typeface="+mj-lt"/>
              </a:rPr>
              <a:t>Les autres sont </a:t>
            </a:r>
            <a:r>
              <a:rPr lang="fr-FR" sz="1800" b="1">
                <a:solidFill>
                  <a:schemeClr val="bg1"/>
                </a:solidFill>
                <a:latin typeface="+mj-lt"/>
              </a:rPr>
              <a:t>quantitatives</a:t>
            </a:r>
            <a:r>
              <a:rPr lang="fr-FR" sz="1800">
                <a:solidFill>
                  <a:schemeClr val="bg1"/>
                </a:solidFill>
                <a:latin typeface="+mj-lt"/>
              </a:rPr>
              <a:t> et caratérisent chaque individu (</a:t>
            </a:r>
            <a:r>
              <a:rPr lang="fr-FR" sz="1800" b="1">
                <a:solidFill>
                  <a:schemeClr val="bg1"/>
                </a:solidFill>
                <a:latin typeface="+mj-lt"/>
              </a:rPr>
              <a:t>mm)</a:t>
            </a:r>
          </a:p>
          <a:p>
            <a:pPr>
              <a:lnSpc>
                <a:spcPct val="100000"/>
              </a:lnSpc>
            </a:pPr>
            <a:r>
              <a:rPr lang="fr-FR" sz="1800">
                <a:solidFill>
                  <a:schemeClr val="bg1"/>
                </a:solidFill>
                <a:latin typeface="+mj-lt"/>
              </a:rPr>
              <a:t>Les mesures sont sur des échelles différentes (cf margin vs diagonal, length, height)</a:t>
            </a:r>
          </a:p>
          <a:p>
            <a:pPr>
              <a:lnSpc>
                <a:spcPct val="100000"/>
              </a:lnSpc>
            </a:pPr>
            <a:r>
              <a:rPr lang="fr-FR" sz="1800">
                <a:solidFill>
                  <a:schemeClr val="bg1"/>
                </a:solidFill>
                <a:latin typeface="+mj-lt"/>
              </a:rPr>
              <a:t>Les écart-types de </a:t>
            </a:r>
            <a:r>
              <a:rPr lang="fr-FR" sz="1800" b="1">
                <a:solidFill>
                  <a:schemeClr val="accent1">
                    <a:lumMod val="40000"/>
                    <a:lumOff val="60000"/>
                  </a:schemeClr>
                </a:solidFill>
                <a:latin typeface="+mj-lt"/>
              </a:rPr>
              <a:t>lengh</a:t>
            </a:r>
            <a:r>
              <a:rPr lang="fr-FR" sz="1800">
                <a:solidFill>
                  <a:schemeClr val="bg1"/>
                </a:solidFill>
                <a:latin typeface="+mj-lt"/>
              </a:rPr>
              <a:t> et </a:t>
            </a:r>
            <a:r>
              <a:rPr lang="fr-FR" sz="1800" b="1">
                <a:solidFill>
                  <a:schemeClr val="accent1">
                    <a:lumMod val="40000"/>
                    <a:lumOff val="60000"/>
                  </a:schemeClr>
                </a:solidFill>
                <a:latin typeface="+mj-lt"/>
              </a:rPr>
              <a:t>margin_low</a:t>
            </a:r>
            <a:r>
              <a:rPr lang="fr-FR" sz="1800" b="1">
                <a:solidFill>
                  <a:schemeClr val="bg1"/>
                </a:solidFill>
                <a:latin typeface="+mj-lt"/>
              </a:rPr>
              <a:t> </a:t>
            </a:r>
            <a:r>
              <a:rPr lang="fr-FR" sz="1800">
                <a:solidFill>
                  <a:schemeClr val="bg1"/>
                </a:solidFill>
                <a:latin typeface="+mj-lt"/>
              </a:rPr>
              <a:t>sont élevés : forte dispersion des individus</a:t>
            </a:r>
          </a:p>
        </p:txBody>
      </p:sp>
      <p:pic>
        <p:nvPicPr>
          <p:cNvPr id="7" name="Picture 6">
            <a:extLst>
              <a:ext uri="{FF2B5EF4-FFF2-40B4-BE49-F238E27FC236}">
                <a16:creationId xmlns:a16="http://schemas.microsoft.com/office/drawing/2014/main" id="{9CDCE0B9-A511-4BB2-B411-21506CAC15A4}"/>
              </a:ext>
            </a:extLst>
          </p:cNvPr>
          <p:cNvPicPr>
            <a:picLocks noChangeAspect="1"/>
          </p:cNvPicPr>
          <p:nvPr/>
        </p:nvPicPr>
        <p:blipFill>
          <a:blip r:embed="rId3"/>
          <a:stretch>
            <a:fillRect/>
          </a:stretch>
        </p:blipFill>
        <p:spPr>
          <a:xfrm>
            <a:off x="4817125" y="4165253"/>
            <a:ext cx="5572126" cy="2174488"/>
          </a:xfrm>
          <a:prstGeom prst="rect">
            <a:avLst/>
          </a:prstGeom>
        </p:spPr>
      </p:pic>
      <p:pic>
        <p:nvPicPr>
          <p:cNvPr id="9" name="Picture 8">
            <a:extLst>
              <a:ext uri="{FF2B5EF4-FFF2-40B4-BE49-F238E27FC236}">
                <a16:creationId xmlns:a16="http://schemas.microsoft.com/office/drawing/2014/main" id="{CBB187B8-C8E1-4BCB-BD26-5AD0008A7C42}"/>
              </a:ext>
            </a:extLst>
          </p:cNvPr>
          <p:cNvPicPr>
            <a:picLocks noChangeAspect="1"/>
          </p:cNvPicPr>
          <p:nvPr/>
        </p:nvPicPr>
        <p:blipFill>
          <a:blip r:embed="rId4"/>
          <a:stretch>
            <a:fillRect/>
          </a:stretch>
        </p:blipFill>
        <p:spPr>
          <a:xfrm>
            <a:off x="4817126" y="2911695"/>
            <a:ext cx="5572125" cy="753209"/>
          </a:xfrm>
          <a:prstGeom prst="rect">
            <a:avLst/>
          </a:prstGeom>
        </p:spPr>
      </p:pic>
      <p:sp>
        <p:nvSpPr>
          <p:cNvPr id="10" name="Rectangle 9">
            <a:extLst>
              <a:ext uri="{FF2B5EF4-FFF2-40B4-BE49-F238E27FC236}">
                <a16:creationId xmlns:a16="http://schemas.microsoft.com/office/drawing/2014/main" id="{7FF2B14B-5F4D-48A4-A60B-D27CA4CB0CDF}"/>
              </a:ext>
            </a:extLst>
          </p:cNvPr>
          <p:cNvSpPr/>
          <p:nvPr/>
        </p:nvSpPr>
        <p:spPr>
          <a:xfrm>
            <a:off x="5431298" y="4535333"/>
            <a:ext cx="523568" cy="280219"/>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angle 10">
            <a:extLst>
              <a:ext uri="{FF2B5EF4-FFF2-40B4-BE49-F238E27FC236}">
                <a16:creationId xmlns:a16="http://schemas.microsoft.com/office/drawing/2014/main" id="{B9F51DD3-C154-4148-9638-81D345DA2C53}"/>
              </a:ext>
            </a:extLst>
          </p:cNvPr>
          <p:cNvSpPr/>
          <p:nvPr/>
        </p:nvSpPr>
        <p:spPr>
          <a:xfrm>
            <a:off x="8987298" y="4526525"/>
            <a:ext cx="523568" cy="280219"/>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TextBox 11">
            <a:extLst>
              <a:ext uri="{FF2B5EF4-FFF2-40B4-BE49-F238E27FC236}">
                <a16:creationId xmlns:a16="http://schemas.microsoft.com/office/drawing/2014/main" id="{51A9A7CE-AEC0-4471-93F9-0F53542AD8DD}"/>
              </a:ext>
            </a:extLst>
          </p:cNvPr>
          <p:cNvSpPr txBox="1"/>
          <p:nvPr/>
        </p:nvSpPr>
        <p:spPr>
          <a:xfrm>
            <a:off x="4727541" y="2515908"/>
            <a:ext cx="2091675" cy="369332"/>
          </a:xfrm>
          <a:prstGeom prst="rect">
            <a:avLst/>
          </a:prstGeom>
          <a:noFill/>
        </p:spPr>
        <p:txBody>
          <a:bodyPr wrap="square" rtlCol="0">
            <a:spAutoFit/>
          </a:bodyPr>
          <a:lstStyle/>
          <a:p>
            <a:r>
              <a:rPr lang="es-ES">
                <a:solidFill>
                  <a:srgbClr val="7030A0"/>
                </a:solidFill>
              </a:rPr>
              <a:t>Dataset overview</a:t>
            </a:r>
          </a:p>
        </p:txBody>
      </p:sp>
      <p:sp>
        <p:nvSpPr>
          <p:cNvPr id="13" name="TextBox 12">
            <a:extLst>
              <a:ext uri="{FF2B5EF4-FFF2-40B4-BE49-F238E27FC236}">
                <a16:creationId xmlns:a16="http://schemas.microsoft.com/office/drawing/2014/main" id="{ACC60005-F583-4A26-9452-2277253A5EA6}"/>
              </a:ext>
            </a:extLst>
          </p:cNvPr>
          <p:cNvSpPr txBox="1"/>
          <p:nvPr/>
        </p:nvSpPr>
        <p:spPr>
          <a:xfrm>
            <a:off x="4746625" y="3859953"/>
            <a:ext cx="2091675" cy="369332"/>
          </a:xfrm>
          <a:prstGeom prst="rect">
            <a:avLst/>
          </a:prstGeom>
          <a:noFill/>
        </p:spPr>
        <p:txBody>
          <a:bodyPr wrap="square" rtlCol="0">
            <a:spAutoFit/>
          </a:bodyPr>
          <a:lstStyle/>
          <a:p>
            <a:r>
              <a:rPr lang="es-ES">
                <a:solidFill>
                  <a:srgbClr val="7030A0"/>
                </a:solidFill>
              </a:rPr>
              <a:t>Dataset describe</a:t>
            </a:r>
          </a:p>
        </p:txBody>
      </p:sp>
      <p:pic>
        <p:nvPicPr>
          <p:cNvPr id="14" name="Picture 13">
            <a:extLst>
              <a:ext uri="{FF2B5EF4-FFF2-40B4-BE49-F238E27FC236}">
                <a16:creationId xmlns:a16="http://schemas.microsoft.com/office/drawing/2014/main" id="{1AF674DC-CC05-4E1C-955B-988AE714D905}"/>
              </a:ext>
            </a:extLst>
          </p:cNvPr>
          <p:cNvPicPr>
            <a:picLocks noChangeAspect="1"/>
          </p:cNvPicPr>
          <p:nvPr/>
        </p:nvPicPr>
        <p:blipFill>
          <a:blip r:embed="rId5"/>
          <a:stretch>
            <a:fillRect/>
          </a:stretch>
        </p:blipFill>
        <p:spPr>
          <a:xfrm>
            <a:off x="4746625" y="791604"/>
            <a:ext cx="5642626" cy="1658796"/>
          </a:xfrm>
          <a:prstGeom prst="rect">
            <a:avLst/>
          </a:prstGeom>
        </p:spPr>
      </p:pic>
      <p:sp>
        <p:nvSpPr>
          <p:cNvPr id="15" name="TextBox 14">
            <a:extLst>
              <a:ext uri="{FF2B5EF4-FFF2-40B4-BE49-F238E27FC236}">
                <a16:creationId xmlns:a16="http://schemas.microsoft.com/office/drawing/2014/main" id="{D0C8DB4B-E710-493F-A231-6E0EBC670C78}"/>
              </a:ext>
            </a:extLst>
          </p:cNvPr>
          <p:cNvSpPr txBox="1"/>
          <p:nvPr/>
        </p:nvSpPr>
        <p:spPr>
          <a:xfrm>
            <a:off x="7755502" y="475921"/>
            <a:ext cx="2091675" cy="369332"/>
          </a:xfrm>
          <a:prstGeom prst="rect">
            <a:avLst/>
          </a:prstGeom>
          <a:noFill/>
        </p:spPr>
        <p:txBody>
          <a:bodyPr wrap="square" rtlCol="0">
            <a:spAutoFit/>
          </a:bodyPr>
          <a:lstStyle/>
          <a:p>
            <a:r>
              <a:rPr lang="es-ES">
                <a:solidFill>
                  <a:srgbClr val="7030A0"/>
                </a:solidFill>
              </a:rPr>
              <a:t>Variables types</a:t>
            </a:r>
          </a:p>
        </p:txBody>
      </p:sp>
      <p:sp>
        <p:nvSpPr>
          <p:cNvPr id="16" name="TextBox 15">
            <a:extLst>
              <a:ext uri="{FF2B5EF4-FFF2-40B4-BE49-F238E27FC236}">
                <a16:creationId xmlns:a16="http://schemas.microsoft.com/office/drawing/2014/main" id="{4DF91398-8834-417B-ABAE-68E68056F002}"/>
              </a:ext>
            </a:extLst>
          </p:cNvPr>
          <p:cNvSpPr txBox="1"/>
          <p:nvPr/>
        </p:nvSpPr>
        <p:spPr>
          <a:xfrm>
            <a:off x="4727542" y="475921"/>
            <a:ext cx="2091675" cy="369332"/>
          </a:xfrm>
          <a:prstGeom prst="rect">
            <a:avLst/>
          </a:prstGeom>
          <a:noFill/>
        </p:spPr>
        <p:txBody>
          <a:bodyPr wrap="square" rtlCol="0">
            <a:spAutoFit/>
          </a:bodyPr>
          <a:lstStyle/>
          <a:p>
            <a:r>
              <a:rPr lang="es-ES">
                <a:solidFill>
                  <a:srgbClr val="7030A0"/>
                </a:solidFill>
              </a:rPr>
              <a:t>Dataset info</a:t>
            </a:r>
          </a:p>
        </p:txBody>
      </p:sp>
    </p:spTree>
    <p:extLst>
      <p:ext uri="{BB962C8B-B14F-4D97-AF65-F5344CB8AC3E}">
        <p14:creationId xmlns:p14="http://schemas.microsoft.com/office/powerpoint/2010/main" val="334768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BD49AC-0265-4053-BAC5-B2F18F72DAC6}"/>
              </a:ext>
            </a:extLst>
          </p:cNvPr>
          <p:cNvSpPr/>
          <p:nvPr/>
        </p:nvSpPr>
        <p:spPr>
          <a:xfrm>
            <a:off x="0" y="0"/>
            <a:ext cx="4500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Title 1">
            <a:extLst>
              <a:ext uri="{FF2B5EF4-FFF2-40B4-BE49-F238E27FC236}">
                <a16:creationId xmlns:a16="http://schemas.microsoft.com/office/drawing/2014/main" id="{2D9B41F2-4BAC-4373-93C2-FEADD903F6E8}"/>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s-ES" sz="2800">
                <a:solidFill>
                  <a:schemeClr val="bg1"/>
                </a:solidFill>
              </a:rPr>
              <a:t>Analyse univariée</a:t>
            </a:r>
          </a:p>
        </p:txBody>
      </p:sp>
      <p:sp>
        <p:nvSpPr>
          <p:cNvPr id="6" name="Content Placeholder 2">
            <a:extLst>
              <a:ext uri="{FF2B5EF4-FFF2-40B4-BE49-F238E27FC236}">
                <a16:creationId xmlns:a16="http://schemas.microsoft.com/office/drawing/2014/main" id="{AB82F289-FEAB-412C-8DED-5B890CF40647}"/>
              </a:ext>
            </a:extLst>
          </p:cNvPr>
          <p:cNvSpPr>
            <a:spLocks noGrp="1"/>
          </p:cNvSpPr>
          <p:nvPr>
            <p:ph idx="1"/>
          </p:nvPr>
        </p:nvSpPr>
        <p:spPr>
          <a:xfrm>
            <a:off x="575734" y="2438202"/>
            <a:ext cx="3537004" cy="4277486"/>
          </a:xfrm>
        </p:spPr>
        <p:txBody>
          <a:bodyPr>
            <a:noAutofit/>
          </a:bodyPr>
          <a:lstStyle/>
          <a:p>
            <a:pPr marL="0" indent="0">
              <a:lnSpc>
                <a:spcPct val="100000"/>
              </a:lnSpc>
              <a:buNone/>
            </a:pPr>
            <a:r>
              <a:rPr lang="fr-FR" sz="1800" b="1">
                <a:solidFill>
                  <a:schemeClr val="bg1"/>
                </a:solidFill>
                <a:latin typeface="+mj-lt"/>
              </a:rPr>
              <a:t>True or False</a:t>
            </a:r>
          </a:p>
          <a:p>
            <a:pPr marL="177800" indent="-177800">
              <a:lnSpc>
                <a:spcPct val="100000"/>
              </a:lnSpc>
              <a:spcBef>
                <a:spcPts val="0"/>
              </a:spcBef>
              <a:tabLst>
                <a:tab pos="177800" algn="l"/>
              </a:tabLst>
            </a:pPr>
            <a:r>
              <a:rPr lang="fr-FR" sz="1800">
                <a:solidFill>
                  <a:schemeClr val="bg1"/>
                </a:solidFill>
                <a:latin typeface="+mj-lt"/>
              </a:rPr>
              <a:t>sur 170 billets, 100 sont vrai </a:t>
            </a:r>
            <a:br>
              <a:rPr lang="fr-FR" sz="1800">
                <a:solidFill>
                  <a:schemeClr val="bg1"/>
                </a:solidFill>
                <a:latin typeface="+mj-lt"/>
              </a:rPr>
            </a:br>
            <a:r>
              <a:rPr lang="fr-FR" sz="1800">
                <a:solidFill>
                  <a:schemeClr val="bg1"/>
                </a:solidFill>
                <a:latin typeface="+mj-lt"/>
              </a:rPr>
              <a:t>et 70 sont faux (+/-  60%-40%)</a:t>
            </a:r>
          </a:p>
          <a:p>
            <a:pPr marL="0" indent="0">
              <a:lnSpc>
                <a:spcPct val="100000"/>
              </a:lnSpc>
              <a:buNone/>
            </a:pPr>
            <a:r>
              <a:rPr lang="fr-FR" sz="1800" b="1">
                <a:solidFill>
                  <a:schemeClr val="bg1"/>
                </a:solidFill>
                <a:latin typeface="+mj-lt"/>
              </a:rPr>
              <a:t>Variables numériques</a:t>
            </a:r>
          </a:p>
          <a:p>
            <a:pPr marL="177800" indent="-177800">
              <a:lnSpc>
                <a:spcPct val="100000"/>
              </a:lnSpc>
              <a:spcBef>
                <a:spcPts val="300"/>
              </a:spcBef>
              <a:tabLst>
                <a:tab pos="177800" algn="l"/>
              </a:tabLst>
            </a:pPr>
            <a:r>
              <a:rPr lang="fr-FR" sz="1800" b="1">
                <a:solidFill>
                  <a:schemeClr val="accent1">
                    <a:lumMod val="40000"/>
                    <a:lumOff val="60000"/>
                  </a:schemeClr>
                </a:solidFill>
                <a:latin typeface="+mj-lt"/>
              </a:rPr>
              <a:t>diagonal</a:t>
            </a:r>
            <a:r>
              <a:rPr lang="fr-FR" sz="1800">
                <a:solidFill>
                  <a:schemeClr val="bg1"/>
                </a:solidFill>
                <a:latin typeface="+mj-lt"/>
              </a:rPr>
              <a:t>, </a:t>
            </a:r>
            <a:r>
              <a:rPr lang="fr-FR" sz="1800" b="1">
                <a:solidFill>
                  <a:schemeClr val="accent1">
                    <a:lumMod val="40000"/>
                    <a:lumOff val="60000"/>
                  </a:schemeClr>
                </a:solidFill>
                <a:latin typeface="+mj-lt"/>
              </a:rPr>
              <a:t>heigh_right </a:t>
            </a:r>
            <a:r>
              <a:rPr lang="fr-FR" sz="1800">
                <a:solidFill>
                  <a:schemeClr val="bg1"/>
                </a:solidFill>
                <a:latin typeface="+mj-lt"/>
              </a:rPr>
              <a:t>et </a:t>
            </a:r>
            <a:r>
              <a:rPr lang="fr-FR" sz="1800" b="1">
                <a:solidFill>
                  <a:schemeClr val="accent1">
                    <a:lumMod val="40000"/>
                    <a:lumOff val="60000"/>
                  </a:schemeClr>
                </a:solidFill>
                <a:latin typeface="+mj-lt"/>
              </a:rPr>
              <a:t>margin_up </a:t>
            </a:r>
            <a:r>
              <a:rPr lang="fr-FR" sz="1800">
                <a:solidFill>
                  <a:schemeClr val="bg1"/>
                </a:solidFill>
                <a:latin typeface="+mj-lt"/>
              </a:rPr>
              <a:t>ont 5 outliers</a:t>
            </a:r>
          </a:p>
          <a:p>
            <a:pPr marL="177800" indent="-177800">
              <a:lnSpc>
                <a:spcPct val="100000"/>
              </a:lnSpc>
              <a:spcBef>
                <a:spcPts val="300"/>
              </a:spcBef>
              <a:tabLst>
                <a:tab pos="177800" algn="l"/>
              </a:tabLst>
            </a:pPr>
            <a:r>
              <a:rPr lang="fr-FR" sz="1800" b="1">
                <a:solidFill>
                  <a:schemeClr val="accent1">
                    <a:lumMod val="40000"/>
                    <a:lumOff val="60000"/>
                  </a:schemeClr>
                </a:solidFill>
                <a:latin typeface="+mj-lt"/>
              </a:rPr>
              <a:t>length</a:t>
            </a:r>
            <a:r>
              <a:rPr lang="fr-FR" sz="1800">
                <a:solidFill>
                  <a:schemeClr val="bg1"/>
                </a:solidFill>
                <a:latin typeface="+mj-lt"/>
              </a:rPr>
              <a:t> a un skewness à gauche, médiane haute. Les données sont étalées (std=92)</a:t>
            </a:r>
          </a:p>
          <a:p>
            <a:pPr marL="177800" indent="-177800">
              <a:lnSpc>
                <a:spcPct val="100000"/>
              </a:lnSpc>
              <a:spcBef>
                <a:spcPts val="300"/>
              </a:spcBef>
              <a:tabLst>
                <a:tab pos="177800" algn="l"/>
              </a:tabLst>
            </a:pPr>
            <a:r>
              <a:rPr lang="fr-FR" sz="1800" b="1">
                <a:solidFill>
                  <a:schemeClr val="accent1">
                    <a:lumMod val="40000"/>
                    <a:lumOff val="60000"/>
                  </a:schemeClr>
                </a:solidFill>
                <a:latin typeface="+mj-lt"/>
              </a:rPr>
              <a:t>Heigh_left </a:t>
            </a:r>
            <a:r>
              <a:rPr lang="fr-FR" sz="1800">
                <a:solidFill>
                  <a:schemeClr val="bg1"/>
                </a:solidFill>
                <a:latin typeface="+mj-lt"/>
              </a:rPr>
              <a:t>est plutôt centrée </a:t>
            </a:r>
            <a:br>
              <a:rPr lang="fr-FR" sz="1800">
                <a:solidFill>
                  <a:schemeClr val="bg1"/>
                </a:solidFill>
                <a:latin typeface="+mj-lt"/>
              </a:rPr>
            </a:br>
            <a:r>
              <a:rPr lang="fr-FR" sz="1800">
                <a:solidFill>
                  <a:schemeClr val="bg1"/>
                </a:solidFill>
                <a:latin typeface="+mj-lt"/>
              </a:rPr>
              <a:t>(std=30)</a:t>
            </a:r>
          </a:p>
          <a:p>
            <a:pPr marL="177800" indent="-177800">
              <a:lnSpc>
                <a:spcPct val="100000"/>
              </a:lnSpc>
              <a:spcBef>
                <a:spcPts val="300"/>
              </a:spcBef>
              <a:tabLst>
                <a:tab pos="177800" algn="l"/>
              </a:tabLst>
            </a:pPr>
            <a:r>
              <a:rPr lang="fr-FR" sz="1800">
                <a:solidFill>
                  <a:schemeClr val="bg1"/>
                </a:solidFill>
                <a:latin typeface="+mj-lt"/>
              </a:rPr>
              <a:t> </a:t>
            </a:r>
            <a:r>
              <a:rPr lang="fr-FR" sz="1800" b="1">
                <a:solidFill>
                  <a:schemeClr val="accent1">
                    <a:lumMod val="40000"/>
                    <a:lumOff val="60000"/>
                  </a:schemeClr>
                </a:solidFill>
                <a:latin typeface="+mj-lt"/>
              </a:rPr>
              <a:t>margin_low </a:t>
            </a:r>
            <a:r>
              <a:rPr lang="fr-FR" sz="1800">
                <a:solidFill>
                  <a:schemeClr val="bg1"/>
                </a:solidFill>
                <a:latin typeface="+mj-lt"/>
              </a:rPr>
              <a:t>a un skewness à droite , médiane haute. Les  données  sont étalées (std=70)</a:t>
            </a:r>
          </a:p>
        </p:txBody>
      </p:sp>
      <p:pic>
        <p:nvPicPr>
          <p:cNvPr id="39" name="Picture 38">
            <a:extLst>
              <a:ext uri="{FF2B5EF4-FFF2-40B4-BE49-F238E27FC236}">
                <a16:creationId xmlns:a16="http://schemas.microsoft.com/office/drawing/2014/main" id="{608620CB-7E2D-4557-A67A-1A534944F0AE}"/>
              </a:ext>
            </a:extLst>
          </p:cNvPr>
          <p:cNvPicPr>
            <a:picLocks noChangeAspect="1"/>
          </p:cNvPicPr>
          <p:nvPr/>
        </p:nvPicPr>
        <p:blipFill>
          <a:blip r:embed="rId3"/>
          <a:stretch>
            <a:fillRect/>
          </a:stretch>
        </p:blipFill>
        <p:spPr>
          <a:xfrm>
            <a:off x="4815349" y="1046478"/>
            <a:ext cx="5343525" cy="885825"/>
          </a:xfrm>
          <a:prstGeom prst="rect">
            <a:avLst/>
          </a:prstGeom>
        </p:spPr>
      </p:pic>
      <p:grpSp>
        <p:nvGrpSpPr>
          <p:cNvPr id="43" name="Group 42">
            <a:extLst>
              <a:ext uri="{FF2B5EF4-FFF2-40B4-BE49-F238E27FC236}">
                <a16:creationId xmlns:a16="http://schemas.microsoft.com/office/drawing/2014/main" id="{FE590D4D-2718-46ED-8EBD-BD4083685FB5}"/>
              </a:ext>
            </a:extLst>
          </p:cNvPr>
          <p:cNvGrpSpPr/>
          <p:nvPr/>
        </p:nvGrpSpPr>
        <p:grpSpPr>
          <a:xfrm>
            <a:off x="8618255" y="3050063"/>
            <a:ext cx="3277646" cy="3348533"/>
            <a:chOff x="8618255" y="3050063"/>
            <a:chExt cx="3277646" cy="3348533"/>
          </a:xfrm>
        </p:grpSpPr>
        <p:pic>
          <p:nvPicPr>
            <p:cNvPr id="25" name="Picture 24" descr="A screenshot of a social media post&#10;&#10;Description automatically generated">
              <a:extLst>
                <a:ext uri="{FF2B5EF4-FFF2-40B4-BE49-F238E27FC236}">
                  <a16:creationId xmlns:a16="http://schemas.microsoft.com/office/drawing/2014/main" id="{6714D8A5-8573-4829-BFFD-B17EFE04D4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8255" y="5472305"/>
              <a:ext cx="3277646" cy="926291"/>
            </a:xfrm>
            <a:prstGeom prst="rect">
              <a:avLst/>
            </a:prstGeom>
          </p:spPr>
        </p:pic>
        <p:pic>
          <p:nvPicPr>
            <p:cNvPr id="29" name="Picture 28" descr="A screenshot of a cell phone&#10;&#10;Description automatically generated">
              <a:extLst>
                <a:ext uri="{FF2B5EF4-FFF2-40B4-BE49-F238E27FC236}">
                  <a16:creationId xmlns:a16="http://schemas.microsoft.com/office/drawing/2014/main" id="{1BF4980F-8879-4FBC-BDF9-4572769958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18255" y="3050063"/>
              <a:ext cx="3252498" cy="926291"/>
            </a:xfrm>
            <a:prstGeom prst="rect">
              <a:avLst/>
            </a:prstGeom>
          </p:spPr>
        </p:pic>
        <p:pic>
          <p:nvPicPr>
            <p:cNvPr id="34" name="Picture 33" descr="A screenshot of a cell phone&#10;&#10;Description automatically generated">
              <a:extLst>
                <a:ext uri="{FF2B5EF4-FFF2-40B4-BE49-F238E27FC236}">
                  <a16:creationId xmlns:a16="http://schemas.microsoft.com/office/drawing/2014/main" id="{E39DECBF-80D8-43AC-AE56-DAA509FD62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18255" y="4261184"/>
              <a:ext cx="3273455" cy="926291"/>
            </a:xfrm>
            <a:prstGeom prst="rect">
              <a:avLst/>
            </a:prstGeom>
          </p:spPr>
        </p:pic>
      </p:grpSp>
      <p:grpSp>
        <p:nvGrpSpPr>
          <p:cNvPr id="42" name="Group 41">
            <a:extLst>
              <a:ext uri="{FF2B5EF4-FFF2-40B4-BE49-F238E27FC236}">
                <a16:creationId xmlns:a16="http://schemas.microsoft.com/office/drawing/2014/main" id="{2773299F-B198-4ACA-9EAD-639EC73989B4}"/>
              </a:ext>
            </a:extLst>
          </p:cNvPr>
          <p:cNvGrpSpPr/>
          <p:nvPr/>
        </p:nvGrpSpPr>
        <p:grpSpPr>
          <a:xfrm>
            <a:off x="4755145" y="3050063"/>
            <a:ext cx="3248307" cy="3348534"/>
            <a:chOff x="4755145" y="3050063"/>
            <a:chExt cx="3248307" cy="3348534"/>
          </a:xfrm>
        </p:grpSpPr>
        <p:pic>
          <p:nvPicPr>
            <p:cNvPr id="32" name="Picture 31" descr="A screenshot of a cell phone&#10;&#10;Description automatically generated">
              <a:extLst>
                <a:ext uri="{FF2B5EF4-FFF2-40B4-BE49-F238E27FC236}">
                  <a16:creationId xmlns:a16="http://schemas.microsoft.com/office/drawing/2014/main" id="{8BDEE751-91A8-4A88-BB58-D7A270FDA23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55145" y="4261185"/>
              <a:ext cx="3248307" cy="926291"/>
            </a:xfrm>
            <a:prstGeom prst="rect">
              <a:avLst/>
            </a:prstGeom>
          </p:spPr>
        </p:pic>
        <p:pic>
          <p:nvPicPr>
            <p:cNvPr id="36" name="Picture 35" descr="A screenshot of a cell phone&#10;&#10;Description automatically generated">
              <a:extLst>
                <a:ext uri="{FF2B5EF4-FFF2-40B4-BE49-F238E27FC236}">
                  <a16:creationId xmlns:a16="http://schemas.microsoft.com/office/drawing/2014/main" id="{77564E7E-C155-4FB3-A460-68DE1A0CDF2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55145" y="3050063"/>
              <a:ext cx="3248307" cy="926291"/>
            </a:xfrm>
            <a:prstGeom prst="rect">
              <a:avLst/>
            </a:prstGeom>
          </p:spPr>
        </p:pic>
        <p:pic>
          <p:nvPicPr>
            <p:cNvPr id="40" name="Picture 39" descr="A screenshot of a social media post&#10;&#10;Description automatically generated">
              <a:extLst>
                <a:ext uri="{FF2B5EF4-FFF2-40B4-BE49-F238E27FC236}">
                  <a16:creationId xmlns:a16="http://schemas.microsoft.com/office/drawing/2014/main" id="{3A391994-80EA-442F-828B-EA93A78EC2A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55145" y="5472306"/>
              <a:ext cx="3248307" cy="926291"/>
            </a:xfrm>
            <a:prstGeom prst="rect">
              <a:avLst/>
            </a:prstGeom>
          </p:spPr>
        </p:pic>
      </p:grpSp>
      <p:sp>
        <p:nvSpPr>
          <p:cNvPr id="14" name="TextBox 13">
            <a:extLst>
              <a:ext uri="{FF2B5EF4-FFF2-40B4-BE49-F238E27FC236}">
                <a16:creationId xmlns:a16="http://schemas.microsoft.com/office/drawing/2014/main" id="{3C99FC10-5FB4-4716-8C6D-7629C017A66D}"/>
              </a:ext>
            </a:extLst>
          </p:cNvPr>
          <p:cNvSpPr txBox="1"/>
          <p:nvPr/>
        </p:nvSpPr>
        <p:spPr>
          <a:xfrm>
            <a:off x="4755145" y="534731"/>
            <a:ext cx="2449696" cy="369332"/>
          </a:xfrm>
          <a:prstGeom prst="rect">
            <a:avLst/>
          </a:prstGeom>
          <a:noFill/>
        </p:spPr>
        <p:txBody>
          <a:bodyPr wrap="square" rtlCol="0">
            <a:spAutoFit/>
          </a:bodyPr>
          <a:lstStyle/>
          <a:p>
            <a:r>
              <a:rPr lang="es-ES">
                <a:solidFill>
                  <a:srgbClr val="7030A0"/>
                </a:solidFill>
              </a:rPr>
              <a:t>Is_genuine (boolean)</a:t>
            </a:r>
          </a:p>
        </p:txBody>
      </p:sp>
      <p:sp>
        <p:nvSpPr>
          <p:cNvPr id="15" name="TextBox 14">
            <a:extLst>
              <a:ext uri="{FF2B5EF4-FFF2-40B4-BE49-F238E27FC236}">
                <a16:creationId xmlns:a16="http://schemas.microsoft.com/office/drawing/2014/main" id="{95E6F566-132C-4886-A1B6-C8817AEF9F98}"/>
              </a:ext>
            </a:extLst>
          </p:cNvPr>
          <p:cNvSpPr txBox="1"/>
          <p:nvPr/>
        </p:nvSpPr>
        <p:spPr>
          <a:xfrm>
            <a:off x="4727541" y="2515908"/>
            <a:ext cx="2477300" cy="369332"/>
          </a:xfrm>
          <a:prstGeom prst="rect">
            <a:avLst/>
          </a:prstGeom>
          <a:noFill/>
        </p:spPr>
        <p:txBody>
          <a:bodyPr wrap="square" rtlCol="0">
            <a:spAutoFit/>
          </a:bodyPr>
          <a:lstStyle/>
          <a:p>
            <a:r>
              <a:rPr lang="es-ES">
                <a:solidFill>
                  <a:srgbClr val="7030A0"/>
                </a:solidFill>
              </a:rPr>
              <a:t>Variables numériques</a:t>
            </a:r>
          </a:p>
        </p:txBody>
      </p:sp>
    </p:spTree>
    <p:extLst>
      <p:ext uri="{BB962C8B-B14F-4D97-AF65-F5344CB8AC3E}">
        <p14:creationId xmlns:p14="http://schemas.microsoft.com/office/powerpoint/2010/main" val="3270962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BD49AC-0265-4053-BAC5-B2F18F72DAC6}"/>
              </a:ext>
            </a:extLst>
          </p:cNvPr>
          <p:cNvSpPr/>
          <p:nvPr/>
        </p:nvSpPr>
        <p:spPr>
          <a:xfrm>
            <a:off x="0" y="0"/>
            <a:ext cx="4500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Title 1">
            <a:extLst>
              <a:ext uri="{FF2B5EF4-FFF2-40B4-BE49-F238E27FC236}">
                <a16:creationId xmlns:a16="http://schemas.microsoft.com/office/drawing/2014/main" id="{2D9B41F2-4BAC-4373-93C2-FEADD903F6E8}"/>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s-ES" sz="2800">
                <a:solidFill>
                  <a:schemeClr val="bg1"/>
                </a:solidFill>
              </a:rPr>
              <a:t>Analyse bivariée</a:t>
            </a:r>
          </a:p>
        </p:txBody>
      </p:sp>
      <p:sp>
        <p:nvSpPr>
          <p:cNvPr id="6" name="Content Placeholder 2">
            <a:extLst>
              <a:ext uri="{FF2B5EF4-FFF2-40B4-BE49-F238E27FC236}">
                <a16:creationId xmlns:a16="http://schemas.microsoft.com/office/drawing/2014/main" id="{AB82F289-FEAB-412C-8DED-5B890CF40647}"/>
              </a:ext>
            </a:extLst>
          </p:cNvPr>
          <p:cNvSpPr>
            <a:spLocks noGrp="1"/>
          </p:cNvSpPr>
          <p:nvPr>
            <p:ph idx="1"/>
          </p:nvPr>
        </p:nvSpPr>
        <p:spPr>
          <a:xfrm>
            <a:off x="543858" y="2438202"/>
            <a:ext cx="3463583" cy="4277486"/>
          </a:xfrm>
        </p:spPr>
        <p:txBody>
          <a:bodyPr>
            <a:noAutofit/>
          </a:bodyPr>
          <a:lstStyle/>
          <a:p>
            <a:pPr>
              <a:lnSpc>
                <a:spcPct val="100000"/>
              </a:lnSpc>
            </a:pPr>
            <a:r>
              <a:rPr lang="fr-FR" sz="1800">
                <a:solidFill>
                  <a:schemeClr val="bg1"/>
                </a:solidFill>
                <a:latin typeface="+mj-lt"/>
              </a:rPr>
              <a:t>Pour </a:t>
            </a:r>
            <a:r>
              <a:rPr lang="fr-FR" sz="1800" b="1">
                <a:solidFill>
                  <a:schemeClr val="accent1">
                    <a:lumMod val="40000"/>
                    <a:lumOff val="60000"/>
                  </a:schemeClr>
                </a:solidFill>
                <a:latin typeface="+mj-lt"/>
              </a:rPr>
              <a:t>lenght</a:t>
            </a:r>
            <a:r>
              <a:rPr lang="fr-FR" sz="1800">
                <a:solidFill>
                  <a:schemeClr val="bg1"/>
                </a:solidFill>
                <a:latin typeface="+mj-lt"/>
              </a:rPr>
              <a:t>, la distribution des individus montre que les faux billets sont plutôt moins larges que les vrais billets</a:t>
            </a:r>
          </a:p>
          <a:p>
            <a:pPr>
              <a:lnSpc>
                <a:spcPct val="100000"/>
              </a:lnSpc>
            </a:pPr>
            <a:r>
              <a:rPr lang="fr-FR" sz="1800">
                <a:solidFill>
                  <a:schemeClr val="bg1"/>
                </a:solidFill>
                <a:latin typeface="+mj-lt"/>
              </a:rPr>
              <a:t>Pour </a:t>
            </a:r>
            <a:r>
              <a:rPr lang="fr-FR" sz="1800" b="1">
                <a:solidFill>
                  <a:schemeClr val="accent1">
                    <a:lumMod val="40000"/>
                    <a:lumOff val="60000"/>
                  </a:schemeClr>
                </a:solidFill>
                <a:latin typeface="+mj-lt"/>
              </a:rPr>
              <a:t>margin_low</a:t>
            </a:r>
            <a:r>
              <a:rPr lang="fr-FR" sz="1800">
                <a:solidFill>
                  <a:schemeClr val="bg1"/>
                </a:solidFill>
                <a:latin typeface="+mj-lt"/>
              </a:rPr>
              <a:t>, la distribution des individus montre que les faux billets tendent à avoir une marge inférieure plus grande que les vrais billets</a:t>
            </a:r>
          </a:p>
          <a:p>
            <a:pPr>
              <a:lnSpc>
                <a:spcPct val="100000"/>
              </a:lnSpc>
            </a:pPr>
            <a:r>
              <a:rPr lang="fr-FR" sz="1800">
                <a:solidFill>
                  <a:schemeClr val="bg1"/>
                </a:solidFill>
                <a:latin typeface="+mj-lt"/>
              </a:rPr>
              <a:t>Pour les autres variables, on peut difficilement séparer vrai et faux en fonction de la dimension au vu des graphiques</a:t>
            </a:r>
          </a:p>
        </p:txBody>
      </p:sp>
      <p:grpSp>
        <p:nvGrpSpPr>
          <p:cNvPr id="39" name="Group 38">
            <a:extLst>
              <a:ext uri="{FF2B5EF4-FFF2-40B4-BE49-F238E27FC236}">
                <a16:creationId xmlns:a16="http://schemas.microsoft.com/office/drawing/2014/main" id="{143D1A32-7151-441B-A260-C14F05061009}"/>
              </a:ext>
            </a:extLst>
          </p:cNvPr>
          <p:cNvGrpSpPr/>
          <p:nvPr/>
        </p:nvGrpSpPr>
        <p:grpSpPr>
          <a:xfrm>
            <a:off x="8334770" y="1116345"/>
            <a:ext cx="3667062" cy="4784808"/>
            <a:chOff x="8314972" y="1008395"/>
            <a:chExt cx="3667062" cy="4784808"/>
          </a:xfrm>
        </p:grpSpPr>
        <p:pic>
          <p:nvPicPr>
            <p:cNvPr id="26" name="Picture 25" descr="A screenshot of a cell phone&#10;&#10;Description automatically generated">
              <a:extLst>
                <a:ext uri="{FF2B5EF4-FFF2-40B4-BE49-F238E27FC236}">
                  <a16:creationId xmlns:a16="http://schemas.microsoft.com/office/drawing/2014/main" id="{4054711D-A9D0-4587-A7EB-F8B9348D32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4972" y="4576945"/>
              <a:ext cx="3543607" cy="1216258"/>
            </a:xfrm>
            <a:prstGeom prst="rect">
              <a:avLst/>
            </a:prstGeom>
          </p:spPr>
        </p:pic>
        <p:pic>
          <p:nvPicPr>
            <p:cNvPr id="28" name="Picture 27" descr="A screenshot of a social media post&#10;&#10;Description automatically generated">
              <a:extLst>
                <a:ext uri="{FF2B5EF4-FFF2-40B4-BE49-F238E27FC236}">
                  <a16:creationId xmlns:a16="http://schemas.microsoft.com/office/drawing/2014/main" id="{81B0ACF1-4E64-4B92-952A-380340CA31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4972" y="1008395"/>
              <a:ext cx="3543607" cy="1216258"/>
            </a:xfrm>
            <a:prstGeom prst="rect">
              <a:avLst/>
            </a:prstGeom>
          </p:spPr>
        </p:pic>
        <p:pic>
          <p:nvPicPr>
            <p:cNvPr id="32" name="Picture 31" descr="A screenshot of a social media post&#10;&#10;Description automatically generated">
              <a:extLst>
                <a:ext uri="{FF2B5EF4-FFF2-40B4-BE49-F238E27FC236}">
                  <a16:creationId xmlns:a16="http://schemas.microsoft.com/office/drawing/2014/main" id="{74C41C61-CDBB-450D-B6D5-C38B21DB86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4972" y="2792670"/>
              <a:ext cx="3667062" cy="1216258"/>
            </a:xfrm>
            <a:prstGeom prst="rect">
              <a:avLst/>
            </a:prstGeom>
          </p:spPr>
        </p:pic>
      </p:grpSp>
      <p:grpSp>
        <p:nvGrpSpPr>
          <p:cNvPr id="40" name="Group 39">
            <a:extLst>
              <a:ext uri="{FF2B5EF4-FFF2-40B4-BE49-F238E27FC236}">
                <a16:creationId xmlns:a16="http://schemas.microsoft.com/office/drawing/2014/main" id="{37FCD529-6488-44BD-933E-71EB73DC32E4}"/>
              </a:ext>
            </a:extLst>
          </p:cNvPr>
          <p:cNvGrpSpPr/>
          <p:nvPr/>
        </p:nvGrpSpPr>
        <p:grpSpPr>
          <a:xfrm>
            <a:off x="4650908" y="1116345"/>
            <a:ext cx="3552752" cy="4784808"/>
            <a:chOff x="4631110" y="1008395"/>
            <a:chExt cx="3552752" cy="4784808"/>
          </a:xfrm>
        </p:grpSpPr>
        <p:pic>
          <p:nvPicPr>
            <p:cNvPr id="30" name="Picture 29" descr="A screenshot of a social media post&#10;&#10;Description automatically generated">
              <a:extLst>
                <a:ext uri="{FF2B5EF4-FFF2-40B4-BE49-F238E27FC236}">
                  <a16:creationId xmlns:a16="http://schemas.microsoft.com/office/drawing/2014/main" id="{12E1E620-3EED-49E0-975F-03D4B17035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31110" y="2792670"/>
              <a:ext cx="3552752" cy="1216258"/>
            </a:xfrm>
            <a:prstGeom prst="rect">
              <a:avLst/>
            </a:prstGeom>
          </p:spPr>
        </p:pic>
        <p:pic>
          <p:nvPicPr>
            <p:cNvPr id="36" name="Picture 35" descr="A screenshot of a social media post&#10;&#10;Description automatically generated">
              <a:extLst>
                <a:ext uri="{FF2B5EF4-FFF2-40B4-BE49-F238E27FC236}">
                  <a16:creationId xmlns:a16="http://schemas.microsoft.com/office/drawing/2014/main" id="{AEC4BBEC-F8F3-47B3-800D-E6E95F2CCE4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31110" y="4576945"/>
              <a:ext cx="3543607" cy="1216258"/>
            </a:xfrm>
            <a:prstGeom prst="rect">
              <a:avLst/>
            </a:prstGeom>
          </p:spPr>
        </p:pic>
        <p:pic>
          <p:nvPicPr>
            <p:cNvPr id="38" name="Picture 37" descr="A screenshot of a social media post&#10;&#10;Description automatically generated">
              <a:extLst>
                <a:ext uri="{FF2B5EF4-FFF2-40B4-BE49-F238E27FC236}">
                  <a16:creationId xmlns:a16="http://schemas.microsoft.com/office/drawing/2014/main" id="{E161F7A2-6712-4E46-A287-D1788F1E866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31110" y="1008395"/>
              <a:ext cx="3543607" cy="1216258"/>
            </a:xfrm>
            <a:prstGeom prst="rect">
              <a:avLst/>
            </a:prstGeom>
          </p:spPr>
        </p:pic>
      </p:grpSp>
      <p:sp>
        <p:nvSpPr>
          <p:cNvPr id="13" name="TextBox 12">
            <a:extLst>
              <a:ext uri="{FF2B5EF4-FFF2-40B4-BE49-F238E27FC236}">
                <a16:creationId xmlns:a16="http://schemas.microsoft.com/office/drawing/2014/main" id="{723C0B4B-2A48-4FC0-812F-00C787C882F6}"/>
              </a:ext>
            </a:extLst>
          </p:cNvPr>
          <p:cNvSpPr txBox="1"/>
          <p:nvPr/>
        </p:nvSpPr>
        <p:spPr>
          <a:xfrm>
            <a:off x="4650908" y="626131"/>
            <a:ext cx="5413842" cy="369332"/>
          </a:xfrm>
          <a:prstGeom prst="rect">
            <a:avLst/>
          </a:prstGeom>
          <a:noFill/>
        </p:spPr>
        <p:txBody>
          <a:bodyPr wrap="square" rtlCol="0">
            <a:spAutoFit/>
          </a:bodyPr>
          <a:lstStyle/>
          <a:p>
            <a:r>
              <a:rPr lang="es-ES">
                <a:solidFill>
                  <a:srgbClr val="7030A0"/>
                </a:solidFill>
              </a:rPr>
              <a:t>Dispersion de </a:t>
            </a:r>
            <a:r>
              <a:rPr lang="es-ES" i="1">
                <a:solidFill>
                  <a:srgbClr val="7030A0"/>
                </a:solidFill>
              </a:rPr>
              <a:t>True</a:t>
            </a:r>
            <a:r>
              <a:rPr lang="es-ES">
                <a:solidFill>
                  <a:srgbClr val="7030A0"/>
                </a:solidFill>
              </a:rPr>
              <a:t> et </a:t>
            </a:r>
            <a:r>
              <a:rPr lang="es-ES" i="1">
                <a:solidFill>
                  <a:srgbClr val="7030A0"/>
                </a:solidFill>
              </a:rPr>
              <a:t>False</a:t>
            </a:r>
            <a:r>
              <a:rPr lang="es-ES">
                <a:solidFill>
                  <a:srgbClr val="7030A0"/>
                </a:solidFill>
              </a:rPr>
              <a:t> par mesure (mm) : individus</a:t>
            </a:r>
          </a:p>
        </p:txBody>
      </p:sp>
      <p:sp>
        <p:nvSpPr>
          <p:cNvPr id="14" name="Rectangle 13">
            <a:extLst>
              <a:ext uri="{FF2B5EF4-FFF2-40B4-BE49-F238E27FC236}">
                <a16:creationId xmlns:a16="http://schemas.microsoft.com/office/drawing/2014/main" id="{15B4BEE5-BF00-4B66-8F74-A95E5AD53192}"/>
              </a:ext>
            </a:extLst>
          </p:cNvPr>
          <p:cNvSpPr/>
          <p:nvPr/>
        </p:nvSpPr>
        <p:spPr>
          <a:xfrm>
            <a:off x="11245929" y="1555367"/>
            <a:ext cx="523568" cy="280219"/>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Rectangle 14">
            <a:extLst>
              <a:ext uri="{FF2B5EF4-FFF2-40B4-BE49-F238E27FC236}">
                <a16:creationId xmlns:a16="http://schemas.microsoft.com/office/drawing/2014/main" id="{63005D1A-B4BF-4333-BE62-D78C6779E233}"/>
              </a:ext>
            </a:extLst>
          </p:cNvPr>
          <p:cNvSpPr/>
          <p:nvPr/>
        </p:nvSpPr>
        <p:spPr>
          <a:xfrm>
            <a:off x="8825591" y="1563480"/>
            <a:ext cx="255133" cy="280219"/>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Rectangle 15">
            <a:extLst>
              <a:ext uri="{FF2B5EF4-FFF2-40B4-BE49-F238E27FC236}">
                <a16:creationId xmlns:a16="http://schemas.microsoft.com/office/drawing/2014/main" id="{CEBCEA3A-FCE0-4630-9042-458645D6A18E}"/>
              </a:ext>
            </a:extLst>
          </p:cNvPr>
          <p:cNvSpPr/>
          <p:nvPr/>
        </p:nvSpPr>
        <p:spPr>
          <a:xfrm>
            <a:off x="11648142" y="3368639"/>
            <a:ext cx="255133" cy="280219"/>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Rectangle 16">
            <a:extLst>
              <a:ext uri="{FF2B5EF4-FFF2-40B4-BE49-F238E27FC236}">
                <a16:creationId xmlns:a16="http://schemas.microsoft.com/office/drawing/2014/main" id="{7AD647E8-40AA-4020-AFE8-D20945205140}"/>
              </a:ext>
            </a:extLst>
          </p:cNvPr>
          <p:cNvSpPr/>
          <p:nvPr/>
        </p:nvSpPr>
        <p:spPr>
          <a:xfrm>
            <a:off x="8894486" y="5152914"/>
            <a:ext cx="255133" cy="280219"/>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551826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BD49AC-0265-4053-BAC5-B2F18F72DAC6}"/>
              </a:ext>
            </a:extLst>
          </p:cNvPr>
          <p:cNvSpPr/>
          <p:nvPr/>
        </p:nvSpPr>
        <p:spPr>
          <a:xfrm>
            <a:off x="0" y="0"/>
            <a:ext cx="4500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Title 1">
            <a:extLst>
              <a:ext uri="{FF2B5EF4-FFF2-40B4-BE49-F238E27FC236}">
                <a16:creationId xmlns:a16="http://schemas.microsoft.com/office/drawing/2014/main" id="{2D9B41F2-4BAC-4373-93C2-FEADD903F6E8}"/>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s-ES" sz="2800">
                <a:solidFill>
                  <a:schemeClr val="bg1"/>
                </a:solidFill>
              </a:rPr>
              <a:t>Analyse bivariée</a:t>
            </a:r>
          </a:p>
        </p:txBody>
      </p:sp>
      <p:sp>
        <p:nvSpPr>
          <p:cNvPr id="6" name="Content Placeholder 2">
            <a:extLst>
              <a:ext uri="{FF2B5EF4-FFF2-40B4-BE49-F238E27FC236}">
                <a16:creationId xmlns:a16="http://schemas.microsoft.com/office/drawing/2014/main" id="{AB82F289-FEAB-412C-8DED-5B890CF40647}"/>
              </a:ext>
            </a:extLst>
          </p:cNvPr>
          <p:cNvSpPr>
            <a:spLocks noGrp="1"/>
          </p:cNvSpPr>
          <p:nvPr>
            <p:ph idx="1"/>
          </p:nvPr>
        </p:nvSpPr>
        <p:spPr>
          <a:xfrm>
            <a:off x="543860" y="2438202"/>
            <a:ext cx="3463581" cy="4277486"/>
          </a:xfrm>
        </p:spPr>
        <p:txBody>
          <a:bodyPr>
            <a:noAutofit/>
          </a:bodyPr>
          <a:lstStyle/>
          <a:p>
            <a:pPr>
              <a:lnSpc>
                <a:spcPct val="100000"/>
              </a:lnSpc>
            </a:pPr>
            <a:r>
              <a:rPr lang="fr-FR" sz="1800">
                <a:solidFill>
                  <a:schemeClr val="bg1"/>
                </a:solidFill>
                <a:latin typeface="+mj-lt"/>
              </a:rPr>
              <a:t>Pour </a:t>
            </a:r>
            <a:r>
              <a:rPr lang="fr-FR" sz="1800" b="1">
                <a:solidFill>
                  <a:schemeClr val="accent1">
                    <a:lumMod val="40000"/>
                    <a:lumOff val="60000"/>
                  </a:schemeClr>
                </a:solidFill>
                <a:latin typeface="+mj-lt"/>
              </a:rPr>
              <a:t>length</a:t>
            </a:r>
            <a:r>
              <a:rPr lang="fr-FR" sz="1800">
                <a:solidFill>
                  <a:schemeClr val="bg1"/>
                </a:solidFill>
                <a:latin typeface="+mj-lt"/>
              </a:rPr>
              <a:t> et </a:t>
            </a:r>
            <a:r>
              <a:rPr lang="fr-FR" sz="1800" b="1">
                <a:solidFill>
                  <a:schemeClr val="accent1">
                    <a:lumMod val="40000"/>
                    <a:lumOff val="60000"/>
                  </a:schemeClr>
                </a:solidFill>
                <a:latin typeface="+mj-lt"/>
              </a:rPr>
              <a:t>margin_low</a:t>
            </a:r>
            <a:r>
              <a:rPr lang="fr-FR" sz="1800">
                <a:solidFill>
                  <a:schemeClr val="bg1"/>
                </a:solidFill>
                <a:latin typeface="+mj-lt"/>
              </a:rPr>
              <a:t>, nous confirmons une dichotomie relative entre </a:t>
            </a:r>
            <a:r>
              <a:rPr lang="fr-FR" sz="1800" i="1">
                <a:solidFill>
                  <a:schemeClr val="accent1">
                    <a:lumMod val="40000"/>
                    <a:lumOff val="60000"/>
                  </a:schemeClr>
                </a:solidFill>
                <a:latin typeface="+mj-lt"/>
              </a:rPr>
              <a:t>True</a:t>
            </a:r>
            <a:r>
              <a:rPr lang="fr-FR" sz="1800">
                <a:solidFill>
                  <a:schemeClr val="bg1"/>
                </a:solidFill>
                <a:latin typeface="+mj-lt"/>
              </a:rPr>
              <a:t> et </a:t>
            </a:r>
            <a:r>
              <a:rPr lang="fr-FR" sz="1800" i="1">
                <a:solidFill>
                  <a:schemeClr val="accent1">
                    <a:lumMod val="40000"/>
                    <a:lumOff val="60000"/>
                  </a:schemeClr>
                </a:solidFill>
                <a:latin typeface="+mj-lt"/>
              </a:rPr>
              <a:t>False</a:t>
            </a:r>
            <a:r>
              <a:rPr lang="fr-FR" sz="1800">
                <a:solidFill>
                  <a:schemeClr val="bg1"/>
                </a:solidFill>
                <a:latin typeface="+mj-lt"/>
              </a:rPr>
              <a:t> selon la mesure des billets</a:t>
            </a:r>
          </a:p>
          <a:p>
            <a:pPr>
              <a:lnSpc>
                <a:spcPct val="100000"/>
              </a:lnSpc>
            </a:pPr>
            <a:r>
              <a:rPr lang="fr-FR" sz="1800">
                <a:solidFill>
                  <a:schemeClr val="bg1"/>
                </a:solidFill>
                <a:latin typeface="+mj-lt"/>
              </a:rPr>
              <a:t>Pour </a:t>
            </a:r>
            <a:r>
              <a:rPr lang="fr-FR" sz="1800" b="1">
                <a:solidFill>
                  <a:schemeClr val="accent1">
                    <a:lumMod val="40000"/>
                    <a:lumOff val="60000"/>
                  </a:schemeClr>
                </a:solidFill>
                <a:latin typeface="+mj-lt"/>
              </a:rPr>
              <a:t>length</a:t>
            </a:r>
            <a:r>
              <a:rPr lang="fr-FR" sz="1800">
                <a:solidFill>
                  <a:schemeClr val="bg1"/>
                </a:solidFill>
                <a:latin typeface="+mj-lt"/>
              </a:rPr>
              <a:t> les vrais billets ont tendance à avoir une mesure élevée</a:t>
            </a:r>
          </a:p>
          <a:p>
            <a:pPr>
              <a:lnSpc>
                <a:spcPct val="100000"/>
              </a:lnSpc>
            </a:pPr>
            <a:r>
              <a:rPr lang="fr-FR" sz="1800">
                <a:solidFill>
                  <a:schemeClr val="bg1"/>
                </a:solidFill>
                <a:latin typeface="+mj-lt"/>
              </a:rPr>
              <a:t>Pour </a:t>
            </a:r>
            <a:r>
              <a:rPr lang="fr-FR" sz="1800" b="1">
                <a:solidFill>
                  <a:schemeClr val="accent1">
                    <a:lumMod val="40000"/>
                    <a:lumOff val="60000"/>
                  </a:schemeClr>
                </a:solidFill>
                <a:latin typeface="+mj-lt"/>
              </a:rPr>
              <a:t>height</a:t>
            </a:r>
            <a:r>
              <a:rPr lang="fr-FR" sz="1800">
                <a:solidFill>
                  <a:schemeClr val="bg1"/>
                </a:solidFill>
                <a:latin typeface="+mj-lt"/>
              </a:rPr>
              <a:t> et </a:t>
            </a:r>
            <a:r>
              <a:rPr lang="fr-FR" sz="1800" b="1">
                <a:solidFill>
                  <a:schemeClr val="accent1">
                    <a:lumMod val="40000"/>
                    <a:lumOff val="60000"/>
                  </a:schemeClr>
                </a:solidFill>
                <a:latin typeface="+mj-lt"/>
              </a:rPr>
              <a:t>margin</a:t>
            </a:r>
            <a:r>
              <a:rPr lang="fr-FR" sz="1800">
                <a:solidFill>
                  <a:schemeClr val="bg1"/>
                </a:solidFill>
                <a:latin typeface="+mj-lt"/>
              </a:rPr>
              <a:t> les </a:t>
            </a:r>
            <a:r>
              <a:rPr lang="fr-FR" sz="1800">
                <a:solidFill>
                  <a:schemeClr val="bg1"/>
                </a:solidFill>
              </a:rPr>
              <a:t>billets</a:t>
            </a:r>
            <a:r>
              <a:rPr lang="fr-FR" sz="1800" i="1">
                <a:solidFill>
                  <a:schemeClr val="accent1">
                    <a:lumMod val="40000"/>
                    <a:lumOff val="60000"/>
                  </a:schemeClr>
                </a:solidFill>
                <a:latin typeface="+mj-lt"/>
              </a:rPr>
              <a:t> </a:t>
            </a:r>
            <a:r>
              <a:rPr lang="fr-FR" sz="1800" i="1">
                <a:solidFill>
                  <a:schemeClr val="accent1">
                    <a:lumMod val="40000"/>
                    <a:lumOff val="60000"/>
                  </a:schemeClr>
                </a:solidFill>
              </a:rPr>
              <a:t>True</a:t>
            </a:r>
            <a:r>
              <a:rPr lang="fr-FR" sz="1800" i="1">
                <a:solidFill>
                  <a:schemeClr val="accent1">
                    <a:lumMod val="40000"/>
                    <a:lumOff val="60000"/>
                  </a:schemeClr>
                </a:solidFill>
                <a:latin typeface="+mj-lt"/>
              </a:rPr>
              <a:t> </a:t>
            </a:r>
            <a:r>
              <a:rPr lang="fr-FR" sz="1800">
                <a:solidFill>
                  <a:schemeClr val="bg1"/>
                </a:solidFill>
                <a:latin typeface="+mj-lt"/>
              </a:rPr>
              <a:t>tendent à avoir une mesure basse</a:t>
            </a:r>
          </a:p>
          <a:p>
            <a:pPr>
              <a:lnSpc>
                <a:spcPct val="100000"/>
              </a:lnSpc>
            </a:pPr>
            <a:r>
              <a:rPr lang="fr-FR" sz="1800">
                <a:solidFill>
                  <a:schemeClr val="bg1"/>
                </a:solidFill>
                <a:latin typeface="+mj-lt"/>
              </a:rPr>
              <a:t>Pour </a:t>
            </a:r>
            <a:r>
              <a:rPr lang="fr-FR" sz="1800" b="1">
                <a:solidFill>
                  <a:schemeClr val="accent1">
                    <a:lumMod val="40000"/>
                    <a:lumOff val="60000"/>
                  </a:schemeClr>
                </a:solidFill>
                <a:latin typeface="+mj-lt"/>
              </a:rPr>
              <a:t>margin</a:t>
            </a:r>
            <a:r>
              <a:rPr lang="fr-FR" sz="1800">
                <a:solidFill>
                  <a:schemeClr val="bg1"/>
                </a:solidFill>
                <a:latin typeface="+mj-lt"/>
              </a:rPr>
              <a:t>, les </a:t>
            </a:r>
            <a:r>
              <a:rPr lang="fr-FR" sz="1800" i="1">
                <a:solidFill>
                  <a:schemeClr val="accent1">
                    <a:lumMod val="40000"/>
                    <a:lumOff val="60000"/>
                  </a:schemeClr>
                </a:solidFill>
                <a:latin typeface="+mj-lt"/>
              </a:rPr>
              <a:t>faux billets </a:t>
            </a:r>
            <a:r>
              <a:rPr lang="fr-FR" sz="1800">
                <a:solidFill>
                  <a:schemeClr val="bg1"/>
                </a:solidFill>
                <a:latin typeface="+mj-lt"/>
              </a:rPr>
              <a:t>tendent à avoir une mesure élevée</a:t>
            </a:r>
          </a:p>
        </p:txBody>
      </p:sp>
      <p:grpSp>
        <p:nvGrpSpPr>
          <p:cNvPr id="3" name="Group 2">
            <a:extLst>
              <a:ext uri="{FF2B5EF4-FFF2-40B4-BE49-F238E27FC236}">
                <a16:creationId xmlns:a16="http://schemas.microsoft.com/office/drawing/2014/main" id="{2E6A24C7-1DB4-446B-9DF1-C1B1CAA9A829}"/>
              </a:ext>
            </a:extLst>
          </p:cNvPr>
          <p:cNvGrpSpPr/>
          <p:nvPr/>
        </p:nvGrpSpPr>
        <p:grpSpPr>
          <a:xfrm>
            <a:off x="4690882" y="995463"/>
            <a:ext cx="3051313" cy="5504629"/>
            <a:chOff x="4707162" y="995463"/>
            <a:chExt cx="3051313" cy="5504629"/>
          </a:xfrm>
        </p:grpSpPr>
        <p:pic>
          <p:nvPicPr>
            <p:cNvPr id="22" name="Picture 21" descr="A screenshot of a cell phone&#10;&#10;Description automatically generated">
              <a:extLst>
                <a:ext uri="{FF2B5EF4-FFF2-40B4-BE49-F238E27FC236}">
                  <a16:creationId xmlns:a16="http://schemas.microsoft.com/office/drawing/2014/main" id="{D45DA066-1B12-48CE-81D3-AD621BF989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7162" y="2905313"/>
              <a:ext cx="3051313" cy="1684928"/>
            </a:xfrm>
            <a:prstGeom prst="rect">
              <a:avLst/>
            </a:prstGeom>
          </p:spPr>
        </p:pic>
        <p:pic>
          <p:nvPicPr>
            <p:cNvPr id="26" name="Picture 25" descr="A screenshot of a cell phone&#10;&#10;Description automatically generated">
              <a:extLst>
                <a:ext uri="{FF2B5EF4-FFF2-40B4-BE49-F238E27FC236}">
                  <a16:creationId xmlns:a16="http://schemas.microsoft.com/office/drawing/2014/main" id="{5E148126-94CB-49CD-9695-625B99A719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7162" y="995463"/>
              <a:ext cx="3051313" cy="1684928"/>
            </a:xfrm>
            <a:prstGeom prst="rect">
              <a:avLst/>
            </a:prstGeom>
          </p:spPr>
        </p:pic>
        <p:pic>
          <p:nvPicPr>
            <p:cNvPr id="28" name="Picture 27">
              <a:extLst>
                <a:ext uri="{FF2B5EF4-FFF2-40B4-BE49-F238E27FC236}">
                  <a16:creationId xmlns:a16="http://schemas.microsoft.com/office/drawing/2014/main" id="{F15DE5F3-1C76-4E53-BEB9-33F4FC79F1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07162" y="4815164"/>
              <a:ext cx="2992634" cy="1684928"/>
            </a:xfrm>
            <a:prstGeom prst="rect">
              <a:avLst/>
            </a:prstGeom>
          </p:spPr>
        </p:pic>
      </p:grpSp>
      <p:grpSp>
        <p:nvGrpSpPr>
          <p:cNvPr id="2" name="Group 1">
            <a:extLst>
              <a:ext uri="{FF2B5EF4-FFF2-40B4-BE49-F238E27FC236}">
                <a16:creationId xmlns:a16="http://schemas.microsoft.com/office/drawing/2014/main" id="{91F9B433-BC18-4C8E-8BE3-C73B23D49491}"/>
              </a:ext>
            </a:extLst>
          </p:cNvPr>
          <p:cNvGrpSpPr/>
          <p:nvPr/>
        </p:nvGrpSpPr>
        <p:grpSpPr>
          <a:xfrm>
            <a:off x="8167454" y="995463"/>
            <a:ext cx="3089036" cy="5504630"/>
            <a:chOff x="8178677" y="995463"/>
            <a:chExt cx="3089036" cy="5504630"/>
          </a:xfrm>
        </p:grpSpPr>
        <p:pic>
          <p:nvPicPr>
            <p:cNvPr id="24" name="Picture 23">
              <a:extLst>
                <a:ext uri="{FF2B5EF4-FFF2-40B4-BE49-F238E27FC236}">
                  <a16:creationId xmlns:a16="http://schemas.microsoft.com/office/drawing/2014/main" id="{594F746A-2A30-41CC-832B-A6F2ECB16F4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8678" y="2905314"/>
              <a:ext cx="3089035" cy="1684928"/>
            </a:xfrm>
            <a:prstGeom prst="rect">
              <a:avLst/>
            </a:prstGeom>
          </p:spPr>
        </p:pic>
        <p:pic>
          <p:nvPicPr>
            <p:cNvPr id="30" name="Picture 29">
              <a:extLst>
                <a:ext uri="{FF2B5EF4-FFF2-40B4-BE49-F238E27FC236}">
                  <a16:creationId xmlns:a16="http://schemas.microsoft.com/office/drawing/2014/main" id="{F194711A-C28D-40B2-AB44-01443691B2E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78677" y="4815165"/>
              <a:ext cx="2992634" cy="1684928"/>
            </a:xfrm>
            <a:prstGeom prst="rect">
              <a:avLst/>
            </a:prstGeom>
          </p:spPr>
        </p:pic>
        <p:pic>
          <p:nvPicPr>
            <p:cNvPr id="32" name="Picture 31" descr="A screenshot of a cell phone&#10;&#10;Description automatically generated">
              <a:extLst>
                <a:ext uri="{FF2B5EF4-FFF2-40B4-BE49-F238E27FC236}">
                  <a16:creationId xmlns:a16="http://schemas.microsoft.com/office/drawing/2014/main" id="{CD79CB29-3539-4D72-A3E3-66E90B516E7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8677" y="995463"/>
              <a:ext cx="3051313" cy="1684928"/>
            </a:xfrm>
            <a:prstGeom prst="rect">
              <a:avLst/>
            </a:prstGeom>
          </p:spPr>
        </p:pic>
      </p:grpSp>
      <p:sp>
        <p:nvSpPr>
          <p:cNvPr id="13" name="TextBox 12">
            <a:extLst>
              <a:ext uri="{FF2B5EF4-FFF2-40B4-BE49-F238E27FC236}">
                <a16:creationId xmlns:a16="http://schemas.microsoft.com/office/drawing/2014/main" id="{D8F099AC-944B-4DF9-AE37-339510719F5E}"/>
              </a:ext>
            </a:extLst>
          </p:cNvPr>
          <p:cNvSpPr txBox="1"/>
          <p:nvPr/>
        </p:nvSpPr>
        <p:spPr>
          <a:xfrm>
            <a:off x="4650908" y="626131"/>
            <a:ext cx="7033092" cy="369332"/>
          </a:xfrm>
          <a:prstGeom prst="rect">
            <a:avLst/>
          </a:prstGeom>
          <a:noFill/>
        </p:spPr>
        <p:txBody>
          <a:bodyPr wrap="square" rtlCol="0">
            <a:spAutoFit/>
          </a:bodyPr>
          <a:lstStyle/>
          <a:p>
            <a:r>
              <a:rPr lang="es-ES">
                <a:solidFill>
                  <a:srgbClr val="7030A0"/>
                </a:solidFill>
              </a:rPr>
              <a:t>Dispersion de </a:t>
            </a:r>
            <a:r>
              <a:rPr lang="es-ES" i="1">
                <a:solidFill>
                  <a:srgbClr val="7030A0"/>
                </a:solidFill>
              </a:rPr>
              <a:t>True</a:t>
            </a:r>
            <a:r>
              <a:rPr lang="es-ES">
                <a:solidFill>
                  <a:srgbClr val="7030A0"/>
                </a:solidFill>
              </a:rPr>
              <a:t> et </a:t>
            </a:r>
            <a:r>
              <a:rPr lang="es-ES" i="1">
                <a:solidFill>
                  <a:srgbClr val="7030A0"/>
                </a:solidFill>
              </a:rPr>
              <a:t>False</a:t>
            </a:r>
            <a:r>
              <a:rPr lang="es-ES">
                <a:solidFill>
                  <a:srgbClr val="7030A0"/>
                </a:solidFill>
              </a:rPr>
              <a:t> par mesure (mm) : fréquence</a:t>
            </a:r>
          </a:p>
        </p:txBody>
      </p:sp>
    </p:spTree>
    <p:extLst>
      <p:ext uri="{BB962C8B-B14F-4D97-AF65-F5344CB8AC3E}">
        <p14:creationId xmlns:p14="http://schemas.microsoft.com/office/powerpoint/2010/main" val="3138270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34" name="Picture 10" descr="Résultat de recherche d'images pour &quot;magnifying glass movies&quot;">
            <a:extLst>
              <a:ext uri="{FF2B5EF4-FFF2-40B4-BE49-F238E27FC236}">
                <a16:creationId xmlns:a16="http://schemas.microsoft.com/office/drawing/2014/main" id="{D260B7EE-7CD0-4ECE-88AE-42654A5FD2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30" b="13527"/>
          <a:stretch/>
        </p:blipFill>
        <p:spPr bwMode="auto">
          <a:xfrm>
            <a:off x="6422096" y="526025"/>
            <a:ext cx="5777523" cy="382179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831850" y="996846"/>
            <a:ext cx="5590246" cy="3565629"/>
          </a:xfrm>
        </p:spPr>
        <p:txBody>
          <a:bodyPr>
            <a:normAutofit/>
          </a:bodyPr>
          <a:lstStyle/>
          <a:p>
            <a:pPr defTabSz="809625"/>
            <a:r>
              <a:rPr lang="es-ES" sz="3200">
                <a:solidFill>
                  <a:schemeClr val="bg1"/>
                </a:solidFill>
              </a:rPr>
              <a:t>	Mission 1</a:t>
            </a:r>
            <a:br>
              <a:rPr lang="es-ES" b="1"/>
            </a:br>
            <a:r>
              <a:rPr lang="fr-FR" b="1">
                <a:solidFill>
                  <a:srgbClr val="7030A0"/>
                </a:solidFill>
              </a:rPr>
              <a:t>Analyse en composantes principales </a:t>
            </a:r>
          </a:p>
        </p:txBody>
      </p:sp>
      <p:sp>
        <p:nvSpPr>
          <p:cNvPr id="5" name="Text Placeholder 4"/>
          <p:cNvSpPr>
            <a:spLocks noGrp="1"/>
          </p:cNvSpPr>
          <p:nvPr>
            <p:ph type="body" idx="1"/>
          </p:nvPr>
        </p:nvSpPr>
        <p:spPr>
          <a:xfrm>
            <a:off x="1341620" y="4589463"/>
            <a:ext cx="9288280" cy="1500187"/>
          </a:xfrm>
        </p:spPr>
        <p:txBody>
          <a:bodyPr>
            <a:normAutofit fontScale="92500" lnSpcReduction="20000"/>
          </a:bodyPr>
          <a:lstStyle/>
          <a:p>
            <a:pPr marL="269875" indent="-269875">
              <a:lnSpc>
                <a:spcPct val="110000"/>
              </a:lnSpc>
              <a:spcBef>
                <a:spcPts val="0"/>
              </a:spcBef>
              <a:buFont typeface="Arial" panose="020B0604020202020204" pitchFamily="34" charset="0"/>
              <a:buChar char="•"/>
            </a:pPr>
            <a:r>
              <a:rPr lang="fr-FR" sz="2600">
                <a:solidFill>
                  <a:schemeClr val="bg1"/>
                </a:solidFill>
                <a:latin typeface="+mj-lt"/>
              </a:rPr>
              <a:t>Eboulis des valeurs propres et variances</a:t>
            </a:r>
          </a:p>
          <a:p>
            <a:pPr marL="269875" indent="-269875">
              <a:lnSpc>
                <a:spcPct val="110000"/>
              </a:lnSpc>
              <a:spcBef>
                <a:spcPts val="0"/>
              </a:spcBef>
              <a:buFont typeface="Arial" panose="020B0604020202020204" pitchFamily="34" charset="0"/>
              <a:buChar char="•"/>
            </a:pPr>
            <a:r>
              <a:rPr lang="fr-FR" sz="2600">
                <a:solidFill>
                  <a:schemeClr val="bg1"/>
                </a:solidFill>
                <a:latin typeface="+mj-lt"/>
              </a:rPr>
              <a:t>Contribution et qualité des variables</a:t>
            </a:r>
          </a:p>
          <a:p>
            <a:pPr marL="269875" indent="-269875">
              <a:lnSpc>
                <a:spcPct val="110000"/>
              </a:lnSpc>
              <a:spcBef>
                <a:spcPts val="0"/>
              </a:spcBef>
              <a:buFont typeface="Arial" panose="020B0604020202020204" pitchFamily="34" charset="0"/>
              <a:buChar char="•"/>
            </a:pPr>
            <a:r>
              <a:rPr lang="fr-FR" sz="2600">
                <a:solidFill>
                  <a:schemeClr val="bg1"/>
                </a:solidFill>
                <a:latin typeface="+mj-lt"/>
              </a:rPr>
              <a:t>Cercle des corrélations</a:t>
            </a:r>
          </a:p>
          <a:p>
            <a:pPr marL="269875" indent="-269875">
              <a:lnSpc>
                <a:spcPct val="110000"/>
              </a:lnSpc>
              <a:spcBef>
                <a:spcPts val="0"/>
              </a:spcBef>
              <a:buFont typeface="Arial" panose="020B0604020202020204" pitchFamily="34" charset="0"/>
              <a:buChar char="•"/>
            </a:pPr>
            <a:r>
              <a:rPr lang="fr-FR" sz="2600">
                <a:solidFill>
                  <a:schemeClr val="bg1"/>
                </a:solidFill>
                <a:latin typeface="+mj-lt"/>
              </a:rPr>
              <a:t>Projection des individus </a:t>
            </a:r>
          </a:p>
          <a:p>
            <a:pPr>
              <a:spcBef>
                <a:spcPts val="0"/>
              </a:spcBef>
            </a:pPr>
            <a:endParaRPr lang="fr-FR" sz="2800">
              <a:solidFill>
                <a:schemeClr val="bg1"/>
              </a:solidFill>
            </a:endParaRPr>
          </a:p>
        </p:txBody>
      </p:sp>
    </p:spTree>
    <p:extLst>
      <p:ext uri="{BB962C8B-B14F-4D97-AF65-F5344CB8AC3E}">
        <p14:creationId xmlns:p14="http://schemas.microsoft.com/office/powerpoint/2010/main" val="3664084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BD49AC-0265-4053-BAC5-B2F18F72DAC6}"/>
              </a:ext>
            </a:extLst>
          </p:cNvPr>
          <p:cNvSpPr/>
          <p:nvPr/>
        </p:nvSpPr>
        <p:spPr>
          <a:xfrm>
            <a:off x="-9738" y="0"/>
            <a:ext cx="631698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9DE2DEEE-5D20-416D-8D22-D4445A41ADB9}"/>
              </a:ext>
            </a:extLst>
          </p:cNvPr>
          <p:cNvSpPr>
            <a:spLocks noGrp="1"/>
          </p:cNvSpPr>
          <p:nvPr>
            <p:ph type="title"/>
          </p:nvPr>
        </p:nvSpPr>
        <p:spPr>
          <a:xfrm>
            <a:off x="643466" y="643467"/>
            <a:ext cx="5010573" cy="1597315"/>
          </a:xfrm>
          <a:noFill/>
          <a:ln w="19050">
            <a:solidFill>
              <a:schemeClr val="bg1"/>
            </a:solidFill>
          </a:ln>
        </p:spPr>
        <p:txBody>
          <a:bodyPr wrap="square">
            <a:normAutofit/>
          </a:bodyPr>
          <a:lstStyle/>
          <a:p>
            <a:pPr algn="ctr"/>
            <a:r>
              <a:rPr lang="es-ES" sz="2800">
                <a:solidFill>
                  <a:schemeClr val="bg1"/>
                </a:solidFill>
              </a:rPr>
              <a:t>Eboulis des valeurs propres</a:t>
            </a:r>
          </a:p>
        </p:txBody>
      </p:sp>
      <p:sp>
        <p:nvSpPr>
          <p:cNvPr id="3" name="Content Placeholder 2">
            <a:extLst>
              <a:ext uri="{FF2B5EF4-FFF2-40B4-BE49-F238E27FC236}">
                <a16:creationId xmlns:a16="http://schemas.microsoft.com/office/drawing/2014/main" id="{6E493B28-1761-4A5A-A812-FAAFE43BA6C0}"/>
              </a:ext>
            </a:extLst>
          </p:cNvPr>
          <p:cNvSpPr>
            <a:spLocks noGrp="1"/>
          </p:cNvSpPr>
          <p:nvPr>
            <p:ph idx="1"/>
          </p:nvPr>
        </p:nvSpPr>
        <p:spPr>
          <a:xfrm>
            <a:off x="643467" y="2585754"/>
            <a:ext cx="5010572" cy="3880787"/>
          </a:xfrm>
        </p:spPr>
        <p:txBody>
          <a:bodyPr>
            <a:noAutofit/>
          </a:bodyPr>
          <a:lstStyle/>
          <a:p>
            <a:pPr>
              <a:lnSpc>
                <a:spcPct val="100000"/>
              </a:lnSpc>
              <a:tabLst>
                <a:tab pos="180975" algn="l"/>
              </a:tabLst>
            </a:pPr>
            <a:r>
              <a:rPr lang="fr-FR" sz="2000">
                <a:solidFill>
                  <a:schemeClr val="bg1"/>
                </a:solidFill>
                <a:latin typeface="+mj-lt"/>
              </a:rPr>
              <a:t>Le coude apparaît dès la deuxième composante.</a:t>
            </a:r>
          </a:p>
          <a:p>
            <a:pPr>
              <a:lnSpc>
                <a:spcPct val="100000"/>
              </a:lnSpc>
              <a:tabLst>
                <a:tab pos="180975" algn="l"/>
              </a:tabLst>
            </a:pPr>
            <a:r>
              <a:rPr lang="fr-FR" sz="2000">
                <a:solidFill>
                  <a:schemeClr val="bg1"/>
                </a:solidFill>
                <a:latin typeface="+mj-lt"/>
              </a:rPr>
              <a:t>Le premier plan factoriel CP1-CP2 représente </a:t>
            </a:r>
            <a:r>
              <a:rPr lang="fr-FR" sz="2000" b="1">
                <a:solidFill>
                  <a:schemeClr val="accent1">
                    <a:lumMod val="40000"/>
                    <a:lumOff val="60000"/>
                  </a:schemeClr>
                </a:solidFill>
                <a:latin typeface="+mj-lt"/>
              </a:rPr>
              <a:t>69,4</a:t>
            </a:r>
            <a:r>
              <a:rPr lang="fr-FR" sz="2000">
                <a:solidFill>
                  <a:schemeClr val="accent1">
                    <a:lumMod val="40000"/>
                    <a:lumOff val="60000"/>
                  </a:schemeClr>
                </a:solidFill>
                <a:latin typeface="+mj-lt"/>
              </a:rPr>
              <a:t> </a:t>
            </a:r>
            <a:r>
              <a:rPr lang="fr-FR" sz="2000" b="1">
                <a:solidFill>
                  <a:schemeClr val="accent1">
                    <a:lumMod val="40000"/>
                    <a:lumOff val="60000"/>
                  </a:schemeClr>
                </a:solidFill>
                <a:latin typeface="+mj-lt"/>
              </a:rPr>
              <a:t>%</a:t>
            </a:r>
            <a:r>
              <a:rPr lang="fr-FR" sz="2000">
                <a:solidFill>
                  <a:schemeClr val="accent1">
                    <a:lumMod val="40000"/>
                    <a:lumOff val="60000"/>
                  </a:schemeClr>
                </a:solidFill>
                <a:latin typeface="+mj-lt"/>
              </a:rPr>
              <a:t> </a:t>
            </a:r>
            <a:r>
              <a:rPr lang="fr-FR" sz="2000">
                <a:solidFill>
                  <a:schemeClr val="bg1"/>
                </a:solidFill>
                <a:latin typeface="+mj-lt"/>
              </a:rPr>
              <a:t>variance cumulée</a:t>
            </a:r>
          </a:p>
          <a:p>
            <a:pPr>
              <a:lnSpc>
                <a:spcPct val="100000"/>
              </a:lnSpc>
              <a:tabLst>
                <a:tab pos="180975" algn="l"/>
              </a:tabLst>
            </a:pPr>
            <a:r>
              <a:rPr lang="fr-FR" sz="2000">
                <a:solidFill>
                  <a:schemeClr val="bg1"/>
                </a:solidFill>
                <a:latin typeface="+mj-lt"/>
              </a:rPr>
              <a:t>Il est légitime de se poser la question de travailler avec une représentation en 3D, en ajoutant CP3 (</a:t>
            </a:r>
            <a:r>
              <a:rPr lang="fr-FR" sz="2000" b="1">
                <a:solidFill>
                  <a:schemeClr val="accent1">
                    <a:lumMod val="40000"/>
                    <a:lumOff val="60000"/>
                  </a:schemeClr>
                </a:solidFill>
                <a:latin typeface="+mj-lt"/>
              </a:rPr>
              <a:t>83,6 % </a:t>
            </a:r>
            <a:r>
              <a:rPr lang="fr-FR" sz="2000">
                <a:solidFill>
                  <a:schemeClr val="bg1"/>
                </a:solidFill>
                <a:latin typeface="+mj-lt"/>
              </a:rPr>
              <a:t>variance cumulée)</a:t>
            </a:r>
          </a:p>
          <a:p>
            <a:pPr>
              <a:lnSpc>
                <a:spcPct val="100000"/>
              </a:lnSpc>
              <a:tabLst>
                <a:tab pos="180975" algn="l"/>
              </a:tabLst>
            </a:pPr>
            <a:r>
              <a:rPr lang="fr-FR" sz="2000">
                <a:solidFill>
                  <a:schemeClr val="bg1"/>
                </a:solidFill>
                <a:latin typeface="+mj-lt"/>
              </a:rPr>
              <a:t>Nous nous en tenons aux 2 dimensions offrant la meilleure variance cumulée</a:t>
            </a:r>
            <a:endParaRPr lang="fr-FR" sz="2000">
              <a:solidFill>
                <a:schemeClr val="accent1">
                  <a:lumMod val="40000"/>
                  <a:lumOff val="60000"/>
                </a:schemeClr>
              </a:solidFill>
              <a:latin typeface="+mj-lt"/>
            </a:endParaRPr>
          </a:p>
        </p:txBody>
      </p:sp>
      <p:pic>
        <p:nvPicPr>
          <p:cNvPr id="8" name="Picture 7">
            <a:extLst>
              <a:ext uri="{FF2B5EF4-FFF2-40B4-BE49-F238E27FC236}">
                <a16:creationId xmlns:a16="http://schemas.microsoft.com/office/drawing/2014/main" id="{C9175D15-8A9A-416B-869C-3F97D5239C4F}"/>
              </a:ext>
            </a:extLst>
          </p:cNvPr>
          <p:cNvPicPr>
            <a:picLocks noChangeAspect="1"/>
          </p:cNvPicPr>
          <p:nvPr/>
        </p:nvPicPr>
        <p:blipFill>
          <a:blip r:embed="rId3"/>
          <a:stretch>
            <a:fillRect/>
          </a:stretch>
        </p:blipFill>
        <p:spPr>
          <a:xfrm>
            <a:off x="6800850" y="5176309"/>
            <a:ext cx="5048250" cy="1038225"/>
          </a:xfrm>
          <a:prstGeom prst="rect">
            <a:avLst/>
          </a:prstGeom>
        </p:spPr>
      </p:pic>
      <p:sp>
        <p:nvSpPr>
          <p:cNvPr id="5" name="Rectangle 4">
            <a:extLst>
              <a:ext uri="{FF2B5EF4-FFF2-40B4-BE49-F238E27FC236}">
                <a16:creationId xmlns:a16="http://schemas.microsoft.com/office/drawing/2014/main" id="{DBAC51FD-43A2-4B77-BE1F-B16719E77AAD}"/>
              </a:ext>
            </a:extLst>
          </p:cNvPr>
          <p:cNvSpPr/>
          <p:nvPr/>
        </p:nvSpPr>
        <p:spPr>
          <a:xfrm>
            <a:off x="8930148" y="5869858"/>
            <a:ext cx="523568" cy="280219"/>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9" name="Picture 8" descr="A close up of a map&#10;&#10;Description automatically generated">
            <a:extLst>
              <a:ext uri="{FF2B5EF4-FFF2-40B4-BE49-F238E27FC236}">
                <a16:creationId xmlns:a16="http://schemas.microsoft.com/office/drawing/2014/main" id="{2CBB12D1-C5C8-4BC8-ABC1-5C6A1F6E8B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7293" y="583778"/>
            <a:ext cx="5121807" cy="4003952"/>
          </a:xfrm>
          <a:prstGeom prst="rect">
            <a:avLst/>
          </a:prstGeom>
        </p:spPr>
      </p:pic>
    </p:spTree>
    <p:extLst>
      <p:ext uri="{BB962C8B-B14F-4D97-AF65-F5344CB8AC3E}">
        <p14:creationId xmlns:p14="http://schemas.microsoft.com/office/powerpoint/2010/main" val="3083677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12803</TotalTime>
  <Words>1478</Words>
  <Application>Microsoft Office PowerPoint</Application>
  <PresentationFormat>Widescreen</PresentationFormat>
  <Paragraphs>231</Paragraphs>
  <Slides>24</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Courier New</vt:lpstr>
      <vt:lpstr>Wingdings</vt:lpstr>
      <vt:lpstr>Office Theme</vt:lpstr>
      <vt:lpstr>Mission 6 Détectez des faux billets</vt:lpstr>
      <vt:lpstr>Agenda</vt:lpstr>
      <vt:lpstr>Mission 0 Analyse de l’échantillon </vt:lpstr>
      <vt:lpstr>A propos du dataset</vt:lpstr>
      <vt:lpstr>Analyse univariée</vt:lpstr>
      <vt:lpstr>Analyse bivariée</vt:lpstr>
      <vt:lpstr>Analyse bivariée</vt:lpstr>
      <vt:lpstr> Mission 1 Analyse en composantes principales </vt:lpstr>
      <vt:lpstr>Eboulis des valeurs propres</vt:lpstr>
      <vt:lpstr>Contribution et qualité  des variables</vt:lpstr>
      <vt:lpstr>Cercle des corrélations : contribution des variables</vt:lpstr>
      <vt:lpstr>Projection des individus : premier plan factoriel CP1-CP2</vt:lpstr>
      <vt:lpstr>Projection des individus contribution et  qualité de représentation</vt:lpstr>
      <vt:lpstr> Mission 2 K-means</vt:lpstr>
      <vt:lpstr>K-means projection des individus</vt:lpstr>
      <vt:lpstr>K-means confusion matrix</vt:lpstr>
      <vt:lpstr> Mission 3 Régression logistique</vt:lpstr>
      <vt:lpstr>Corrélation &amp; Colinéarité</vt:lpstr>
      <vt:lpstr>Régression logistique</vt:lpstr>
      <vt:lpstr>Des questions ?</vt:lpstr>
      <vt:lpstr>Conclusion</vt:lpstr>
      <vt:lpstr>Analyses bivariées corrélations</vt:lpstr>
      <vt:lpstr>Analyses bivariées True or False</vt:lpstr>
      <vt:lpstr>Analyses bivariées dispersion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Produisez une étude de marché</dc:title>
  <dc:creator>Laurent Gourdon</dc:creator>
  <cp:lastModifiedBy>Laurent Gourdon</cp:lastModifiedBy>
  <cp:revision>472</cp:revision>
  <cp:lastPrinted>2019-07-21T19:01:23Z</cp:lastPrinted>
  <dcterms:created xsi:type="dcterms:W3CDTF">2019-07-20T11:05:52Z</dcterms:created>
  <dcterms:modified xsi:type="dcterms:W3CDTF">2019-09-23T11:15:16Z</dcterms:modified>
</cp:coreProperties>
</file>