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7" r:id="rId5"/>
    <p:sldId id="258" r:id="rId6"/>
    <p:sldId id="260" r:id="rId7"/>
    <p:sldId id="261" r:id="rId8"/>
    <p:sldId id="259" r:id="rId9"/>
    <p:sldId id="270" r:id="rId10"/>
    <p:sldId id="263" r:id="rId11"/>
    <p:sldId id="272" r:id="rId12"/>
    <p:sldId id="271" r:id="rId13"/>
    <p:sldId id="264" r:id="rId14"/>
    <p:sldId id="262" r:id="rId15"/>
    <p:sldId id="265" r:id="rId16"/>
    <p:sldId id="266" r:id="rId17"/>
    <p:sldId id="273"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42" d="100"/>
          <a:sy n="42" d="100"/>
        </p:scale>
        <p:origin x="38" y="336"/>
      </p:cViewPr>
      <p:guideLst>
        <p:guide orient="horz" pos="100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145428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65199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81666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47726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14677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97879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62894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306688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385238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128405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371FBD-43F5-4413-B9A3-83938965DA0B}" type="datetimeFigureOut">
              <a:rPr lang="es-ES" smtClean="0"/>
              <a:t>26/01/2019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07BB453C-C48A-4D4A-912C-0E66E5E7B614}" type="slidenum">
              <a:rPr lang="es-ES" smtClean="0"/>
              <a:t>‹#›</a:t>
            </a:fld>
            <a:endParaRPr lang="es-ES" dirty="0"/>
          </a:p>
        </p:txBody>
      </p:sp>
    </p:spTree>
    <p:extLst>
      <p:ext uri="{BB962C8B-B14F-4D97-AF65-F5344CB8AC3E}">
        <p14:creationId xmlns:p14="http://schemas.microsoft.com/office/powerpoint/2010/main" val="272080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71FBD-43F5-4413-B9A3-83938965DA0B}" type="datetimeFigureOut">
              <a:rPr lang="es-ES" smtClean="0"/>
              <a:t>26/01/2019</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B453C-C48A-4D4A-912C-0E66E5E7B614}" type="slidenum">
              <a:rPr lang="es-ES" smtClean="0"/>
              <a:t>‹#›</a:t>
            </a:fld>
            <a:endParaRPr lang="es-ES" dirty="0"/>
          </a:p>
        </p:txBody>
      </p:sp>
    </p:spTree>
    <p:extLst>
      <p:ext uri="{BB962C8B-B14F-4D97-AF65-F5344CB8AC3E}">
        <p14:creationId xmlns:p14="http://schemas.microsoft.com/office/powerpoint/2010/main" val="3100990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ao.org/3/a-I7695f.pdf" TargetMode="External"/><Relationship Id="rId2" Type="http://schemas.openxmlformats.org/officeDocument/2006/relationships/hyperlink" Target="http://www.fao.org/faostat/fr/#data"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www.fao.org/faostat/en/#data/FS" TargetMode="External"/><Relationship Id="rId7" Type="http://schemas.openxmlformats.org/officeDocument/2006/relationships/image" Target="../media/image1.png"/><Relationship Id="rId12" Type="http://schemas.openxmlformats.org/officeDocument/2006/relationships/image" Target="../media/image23.png"/><Relationship Id="rId2" Type="http://schemas.openxmlformats.org/officeDocument/2006/relationships/hyperlink" Target="http://www.fao.org/faostat/en/#data/FBS" TargetMode="Externa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3" Type="http://schemas.openxmlformats.org/officeDocument/2006/relationships/hyperlink" Target="mailto:lgourdon@gmail.com" TargetMode="External"/><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b="1" dirty="0" smtClean="0">
                <a:solidFill>
                  <a:srgbClr val="7030A0"/>
                </a:solidFill>
              </a:rPr>
              <a:t>Réalisez une étude </a:t>
            </a:r>
            <a:br>
              <a:rPr lang="fr-FR" b="1" dirty="0" smtClean="0">
                <a:solidFill>
                  <a:srgbClr val="7030A0"/>
                </a:solidFill>
              </a:rPr>
            </a:br>
            <a:r>
              <a:rPr lang="fr-FR" b="1" dirty="0" smtClean="0">
                <a:solidFill>
                  <a:srgbClr val="7030A0"/>
                </a:solidFill>
              </a:rPr>
              <a:t>de santé publique</a:t>
            </a:r>
            <a:endParaRPr lang="fr-FR" b="1" dirty="0">
              <a:solidFill>
                <a:srgbClr val="7030A0"/>
              </a:solidFill>
            </a:endParaRPr>
          </a:p>
        </p:txBody>
      </p:sp>
      <p:sp>
        <p:nvSpPr>
          <p:cNvPr id="3" name="Subtitle 2"/>
          <p:cNvSpPr>
            <a:spLocks noGrp="1"/>
          </p:cNvSpPr>
          <p:nvPr>
            <p:ph type="subTitle" idx="1"/>
          </p:nvPr>
        </p:nvSpPr>
        <p:spPr>
          <a:xfrm>
            <a:off x="1524000" y="3602038"/>
            <a:ext cx="9144000" cy="2671762"/>
          </a:xfrm>
        </p:spPr>
        <p:txBody>
          <a:bodyPr>
            <a:normAutofit/>
          </a:bodyPr>
          <a:lstStyle/>
          <a:p>
            <a:r>
              <a:rPr lang="fr-FR" dirty="0" smtClean="0"/>
              <a:t>« Construire </a:t>
            </a:r>
            <a:r>
              <a:rPr lang="fr-FR" dirty="0"/>
              <a:t>un monde libéré de la </a:t>
            </a:r>
            <a:r>
              <a:rPr lang="fr-FR" dirty="0" smtClean="0"/>
              <a:t>faim »</a:t>
            </a:r>
          </a:p>
          <a:p>
            <a:endParaRPr lang="fr-FR" dirty="0" smtClean="0"/>
          </a:p>
          <a:p>
            <a:r>
              <a:rPr lang="fr-FR" sz="2000" dirty="0" smtClean="0"/>
              <a:t>Etude réalisée à partir des données de la </a:t>
            </a:r>
            <a:r>
              <a:rPr lang="fr-FR" sz="2000" dirty="0" smtClean="0">
                <a:hlinkClick r:id="rId2"/>
              </a:rPr>
              <a:t>FAO </a:t>
            </a:r>
            <a:endParaRPr lang="fr-FR" sz="2000" dirty="0" smtClean="0"/>
          </a:p>
          <a:p>
            <a:r>
              <a:rPr lang="fr-FR" sz="2000" dirty="0" smtClean="0"/>
              <a:t>Et du rapport </a:t>
            </a:r>
            <a:r>
              <a:rPr lang="fr-FR" sz="2000" dirty="0" smtClean="0">
                <a:hlinkClick r:id="rId3"/>
              </a:rPr>
              <a:t>L’état de la sécurité alimentaire et de la nutrition dans le monde 2017</a:t>
            </a:r>
            <a:endParaRPr lang="fr-FR" sz="2000" dirty="0" smtClean="0"/>
          </a:p>
          <a:p>
            <a:r>
              <a:rPr lang="es-ES" sz="2000" dirty="0" smtClean="0"/>
              <a:t>Mentor : Claire Della Nova</a:t>
            </a:r>
            <a:endParaRPr lang="es-ES" sz="2000" dirty="0"/>
          </a:p>
        </p:txBody>
      </p:sp>
      <p:pic>
        <p:nvPicPr>
          <p:cNvPr id="4" name="Image 16">
            <a:extLst>
              <a:ext uri="{FF2B5EF4-FFF2-40B4-BE49-F238E27FC236}">
                <a16:creationId xmlns="" xmlns:a16="http://schemas.microsoft.com/office/drawing/2014/main" id="{467BDB20-8FF8-423E-B262-AF18DB2BAA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776" y="6366361"/>
            <a:ext cx="234984" cy="234984"/>
          </a:xfrm>
          <a:prstGeom prst="rect">
            <a:avLst/>
          </a:prstGeom>
        </p:spPr>
      </p:pic>
      <p:sp>
        <p:nvSpPr>
          <p:cNvPr id="5" name="TextBox 4"/>
          <p:cNvSpPr txBox="1"/>
          <p:nvPr/>
        </p:nvSpPr>
        <p:spPr>
          <a:xfrm>
            <a:off x="717908" y="6329565"/>
            <a:ext cx="5350933" cy="369332"/>
          </a:xfrm>
          <a:prstGeom prst="rect">
            <a:avLst/>
          </a:prstGeom>
          <a:noFill/>
        </p:spPr>
        <p:txBody>
          <a:bodyPr wrap="square" rtlCol="0">
            <a:spAutoFit/>
          </a:bodyPr>
          <a:lstStyle/>
          <a:p>
            <a:r>
              <a:rPr lang="es-ES" dirty="0" smtClean="0"/>
              <a:t>Laurent Gourdon – Parcours Data Analyst</a:t>
            </a:r>
            <a:endParaRPr lang="es-ES" dirty="0"/>
          </a:p>
        </p:txBody>
      </p:sp>
      <p:pic>
        <p:nvPicPr>
          <p:cNvPr id="6" name="Picture 5"/>
          <p:cNvPicPr>
            <a:picLocks noChangeAspect="1"/>
          </p:cNvPicPr>
          <p:nvPr/>
        </p:nvPicPr>
        <p:blipFill>
          <a:blip r:embed="rId5"/>
          <a:stretch>
            <a:fillRect/>
          </a:stretch>
        </p:blipFill>
        <p:spPr>
          <a:xfrm>
            <a:off x="4487856" y="386826"/>
            <a:ext cx="2657475" cy="257175"/>
          </a:xfrm>
          <a:prstGeom prst="rect">
            <a:avLst/>
          </a:prstGeom>
        </p:spPr>
      </p:pic>
    </p:spTree>
    <p:extLst>
      <p:ext uri="{BB962C8B-B14F-4D97-AF65-F5344CB8AC3E}">
        <p14:creationId xmlns:p14="http://schemas.microsoft.com/office/powerpoint/2010/main" val="3471456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65125"/>
            <a:ext cx="10363200" cy="1325563"/>
          </a:xfrm>
        </p:spPr>
        <p:txBody>
          <a:bodyPr/>
          <a:lstStyle/>
          <a:p>
            <a:r>
              <a:rPr lang="fr-FR" b="1" dirty="0" smtClean="0">
                <a:solidFill>
                  <a:srgbClr val="7030A0"/>
                </a:solidFill>
              </a:rPr>
              <a:t>Les leçons tirées des chiffres de 2013</a:t>
            </a:r>
            <a:endParaRPr lang="fr-FR" b="1" dirty="0">
              <a:solidFill>
                <a:srgbClr val="7030A0"/>
              </a:solidFill>
            </a:endParaRPr>
          </a:p>
        </p:txBody>
      </p:sp>
      <p:sp>
        <p:nvSpPr>
          <p:cNvPr id="3" name="Content Placeholder 2"/>
          <p:cNvSpPr>
            <a:spLocks noGrp="1"/>
          </p:cNvSpPr>
          <p:nvPr>
            <p:ph idx="1"/>
          </p:nvPr>
        </p:nvSpPr>
        <p:spPr>
          <a:xfrm>
            <a:off x="749644" y="1400433"/>
            <a:ext cx="10758616" cy="1342768"/>
          </a:xfrm>
        </p:spPr>
        <p:txBody>
          <a:bodyPr>
            <a:noAutofit/>
          </a:bodyPr>
          <a:lstStyle/>
          <a:p>
            <a:pPr marL="0" indent="0">
              <a:lnSpc>
                <a:spcPct val="100000"/>
              </a:lnSpc>
              <a:spcBef>
                <a:spcPts val="600"/>
              </a:spcBef>
              <a:buNone/>
            </a:pPr>
            <a:r>
              <a:rPr lang="fr-FR" sz="1600" dirty="0" smtClean="0"/>
              <a:t>La faim n’est pas une fatalité. La chasse au gaspillage, une meilleure répartition des ressources, une consommation de viande drastiquement réduite, voire l’utilisation d’insectes pour la nutrition animale (par exemple en remplacement de la farine de poisson pélagique dans les élevages de saumon) permettraient de nourrir dès à présent autant de monde.</a:t>
            </a:r>
          </a:p>
          <a:p>
            <a:pPr marL="0" indent="0">
              <a:lnSpc>
                <a:spcPct val="100000"/>
              </a:lnSpc>
              <a:spcBef>
                <a:spcPts val="600"/>
              </a:spcBef>
              <a:buNone/>
            </a:pPr>
            <a:r>
              <a:rPr lang="fr-FR" sz="1600" dirty="0" smtClean="0"/>
              <a:t>Cependant, le réchauffement global, l’épuisement des sols dû à une utilisation industrielle et à </a:t>
            </a:r>
            <a:r>
              <a:rPr lang="fr-FR" sz="1600" smtClean="0"/>
              <a:t>l’abus d’intrants </a:t>
            </a:r>
            <a:r>
              <a:rPr lang="fr-FR" sz="1600" dirty="0" smtClean="0"/>
              <a:t>chimiques, l’épuisement de l’eau douce ou l’artificialisation des terres agricoles relativisent ce constat</a:t>
            </a:r>
            <a:endParaRPr lang="fr-FR" sz="1600" dirty="0"/>
          </a:p>
        </p:txBody>
      </p:sp>
      <p:sp>
        <p:nvSpPr>
          <p:cNvPr id="5" name="Content Placeholder 2"/>
          <p:cNvSpPr txBox="1">
            <a:spLocks/>
          </p:cNvSpPr>
          <p:nvPr/>
        </p:nvSpPr>
        <p:spPr>
          <a:xfrm>
            <a:off x="749644" y="2817342"/>
            <a:ext cx="7908323" cy="3512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fr-FR" sz="1600" b="1" dirty="0" smtClean="0"/>
              <a:t>La question 6 </a:t>
            </a:r>
            <a:r>
              <a:rPr lang="fr-FR" sz="1600" dirty="0" smtClean="0"/>
              <a:t>nous apprend que les aliments les plus riches en protéines sont en fait des légumineuses des pois ou des noix</a:t>
            </a:r>
          </a:p>
          <a:p>
            <a:pPr>
              <a:lnSpc>
                <a:spcPct val="100000"/>
              </a:lnSpc>
              <a:spcBef>
                <a:spcPts val="600"/>
              </a:spcBef>
            </a:pPr>
            <a:r>
              <a:rPr lang="fr-FR" sz="1600" b="1" dirty="0" smtClean="0"/>
              <a:t>La question 7 </a:t>
            </a:r>
            <a:r>
              <a:rPr lang="fr-FR" sz="1600" dirty="0" smtClean="0"/>
              <a:t>démontre que nous pourrions dès à présent nourrir (en ration minimale kcal) entre 17 et 20 milliards de personnes si toute la disponibilité intérieure mondiale de produits végétaux était utilisée pour de la nourriture.</a:t>
            </a:r>
          </a:p>
          <a:p>
            <a:pPr>
              <a:lnSpc>
                <a:spcPct val="100000"/>
              </a:lnSpc>
              <a:spcBef>
                <a:spcPts val="600"/>
              </a:spcBef>
            </a:pPr>
            <a:r>
              <a:rPr lang="fr-FR" sz="1600" b="1" dirty="0" smtClean="0"/>
              <a:t>La question 8 </a:t>
            </a:r>
            <a:r>
              <a:rPr lang="fr-FR" sz="1600" dirty="0" smtClean="0"/>
              <a:t>nous prouve qu’avec la somme de food + feed + losses pour les végétaux nous pourrions nourrir entre 8,4 et 10 milliards d’humains (kcal) et fournir 50g de protéines par jour à 8.8 milliards de personnes</a:t>
            </a:r>
          </a:p>
          <a:p>
            <a:pPr>
              <a:lnSpc>
                <a:spcPct val="100000"/>
              </a:lnSpc>
              <a:spcBef>
                <a:spcPts val="600"/>
              </a:spcBef>
            </a:pPr>
            <a:r>
              <a:rPr lang="fr-FR" sz="1600" b="1" dirty="0" smtClean="0"/>
              <a:t>La question 9 </a:t>
            </a:r>
            <a:r>
              <a:rPr lang="fr-FR" sz="1600" dirty="0" smtClean="0"/>
              <a:t>fait le constat qu’avec la variable food supply nous pouvons nourrir 12 milliards d’humains et fournir 50g de protéines/jour à 11,4 milliards.</a:t>
            </a:r>
          </a:p>
          <a:p>
            <a:pPr>
              <a:lnSpc>
                <a:spcPct val="100000"/>
              </a:lnSpc>
              <a:spcBef>
                <a:spcPts val="600"/>
              </a:spcBef>
            </a:pPr>
            <a:r>
              <a:rPr lang="fr-FR" sz="1600" b="1" dirty="0" smtClean="0"/>
              <a:t>La question 11 </a:t>
            </a:r>
            <a:r>
              <a:rPr lang="fr-FR" sz="1600" dirty="0" smtClean="0"/>
              <a:t>met en évidence que 46% des céréales  sont destinées à la nutrition animale et que l’orge, le maïs, les poissons pélagiques (sardines, anchois) ou encore le manioc sont essentiellement destinés à l’alimentation animale (entre 60 et 98%)</a:t>
            </a:r>
            <a:endParaRPr lang="fr-FR" sz="1600" dirty="0"/>
          </a:p>
        </p:txBody>
      </p:sp>
      <p:pic>
        <p:nvPicPr>
          <p:cNvPr id="6" name="Image 16">
            <a:extLst>
              <a:ext uri="{FF2B5EF4-FFF2-40B4-BE49-F238E27FC236}">
                <a16:creationId xmlns="" xmlns:a16="http://schemas.microsoft.com/office/drawing/2014/main"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11266" name="Picture 2" descr="RÃ©sultat de recherche d'images pour &quot;fruits et vÃ©gÃ©taux&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350220" y="3208981"/>
            <a:ext cx="3683978" cy="245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52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onversion des aliments | Source : www.insectescomestibles.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109" y="3596974"/>
            <a:ext cx="3635995" cy="27214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90600" y="365125"/>
            <a:ext cx="10363200" cy="1325563"/>
          </a:xfrm>
        </p:spPr>
        <p:txBody>
          <a:bodyPr/>
          <a:lstStyle/>
          <a:p>
            <a:r>
              <a:rPr lang="fr-FR" b="1" dirty="0" smtClean="0">
                <a:solidFill>
                  <a:srgbClr val="7030A0"/>
                </a:solidFill>
              </a:rPr>
              <a:t>Conclusion</a:t>
            </a:r>
            <a:endParaRPr lang="fr-FR" b="1" dirty="0">
              <a:solidFill>
                <a:srgbClr val="7030A0"/>
              </a:solidFill>
            </a:endParaRPr>
          </a:p>
        </p:txBody>
      </p:sp>
      <p:sp>
        <p:nvSpPr>
          <p:cNvPr id="3" name="Content Placeholder 2"/>
          <p:cNvSpPr>
            <a:spLocks noGrp="1"/>
          </p:cNvSpPr>
          <p:nvPr>
            <p:ph idx="1"/>
          </p:nvPr>
        </p:nvSpPr>
        <p:spPr>
          <a:xfrm>
            <a:off x="670006" y="2990335"/>
            <a:ext cx="7122990" cy="3328086"/>
          </a:xfrm>
        </p:spPr>
        <p:txBody>
          <a:bodyPr>
            <a:noAutofit/>
          </a:bodyPr>
          <a:lstStyle/>
          <a:p>
            <a:pPr marL="0" indent="0">
              <a:lnSpc>
                <a:spcPct val="100000"/>
              </a:lnSpc>
              <a:spcBef>
                <a:spcPts val="300"/>
              </a:spcBef>
              <a:buNone/>
            </a:pPr>
            <a:r>
              <a:rPr lang="fr-FR" sz="1200" b="1" dirty="0" smtClean="0"/>
              <a:t>Des défis de taille doivent être résolus à très brève échéance</a:t>
            </a:r>
          </a:p>
          <a:p>
            <a:pPr>
              <a:lnSpc>
                <a:spcPct val="100000"/>
              </a:lnSpc>
              <a:spcBef>
                <a:spcPts val="300"/>
              </a:spcBef>
            </a:pPr>
            <a:r>
              <a:rPr lang="fr-FR" sz="1200" dirty="0" smtClean="0"/>
              <a:t>Prendre soin des terres cultivables et restaurer celles qui ont été rendues stériles par l’élevage intensif ou l’utilisation irraisonnée d’intrants, interdire l’artificialisation des sols agricoles</a:t>
            </a:r>
          </a:p>
          <a:p>
            <a:pPr>
              <a:lnSpc>
                <a:spcPct val="100000"/>
              </a:lnSpc>
              <a:spcBef>
                <a:spcPts val="300"/>
              </a:spcBef>
            </a:pPr>
            <a:r>
              <a:rPr lang="fr-FR" sz="1200" dirty="0" smtClean="0"/>
              <a:t>Améliorer la gestion des ressources halieutiques et stopper la pollution des mers et des cours d’eau</a:t>
            </a:r>
          </a:p>
          <a:p>
            <a:pPr>
              <a:lnSpc>
                <a:spcPct val="100000"/>
              </a:lnSpc>
              <a:spcBef>
                <a:spcPts val="300"/>
              </a:spcBef>
            </a:pPr>
            <a:r>
              <a:rPr lang="fr-FR" sz="1200" dirty="0" smtClean="0"/>
              <a:t>Sécuriser les ressources en eau douce et </a:t>
            </a:r>
            <a:r>
              <a:rPr lang="fr-FR" sz="1200" smtClean="0"/>
              <a:t>améliorer l’efficacité des </a:t>
            </a:r>
            <a:r>
              <a:rPr lang="fr-FR" sz="1200" dirty="0" smtClean="0"/>
              <a:t>systèmes d’irrigation</a:t>
            </a:r>
          </a:p>
          <a:p>
            <a:pPr>
              <a:lnSpc>
                <a:spcPct val="100000"/>
              </a:lnSpc>
              <a:spcBef>
                <a:spcPts val="300"/>
              </a:spcBef>
            </a:pPr>
            <a:r>
              <a:rPr lang="fr-FR" sz="1200" dirty="0" smtClean="0"/>
              <a:t>Réduire drastiquement la consommation de protéines animales pour libérer des surfaces</a:t>
            </a:r>
          </a:p>
          <a:p>
            <a:pPr>
              <a:lnSpc>
                <a:spcPct val="100000"/>
              </a:lnSpc>
              <a:spcBef>
                <a:spcPts val="300"/>
              </a:spcBef>
            </a:pPr>
            <a:r>
              <a:rPr lang="fr-FR" sz="1200" dirty="0" smtClean="0"/>
              <a:t>Eliminer le gaspillage, interdire la spéculation et le dumping sur les produits agricoles </a:t>
            </a:r>
          </a:p>
          <a:p>
            <a:pPr>
              <a:lnSpc>
                <a:spcPct val="100000"/>
              </a:lnSpc>
              <a:spcBef>
                <a:spcPts val="300"/>
              </a:spcBef>
            </a:pPr>
            <a:r>
              <a:rPr lang="fr-FR" sz="1200" dirty="0" smtClean="0"/>
              <a:t>Améliorer la répartition des ressources alimentaires, créer une modèle économique plus juste</a:t>
            </a:r>
          </a:p>
          <a:p>
            <a:pPr>
              <a:lnSpc>
                <a:spcPct val="100000"/>
              </a:lnSpc>
              <a:spcBef>
                <a:spcPts val="300"/>
              </a:spcBef>
            </a:pPr>
            <a:r>
              <a:rPr lang="fr-FR" sz="1200" dirty="0" smtClean="0"/>
              <a:t>Développer des techniques permettant d’utiliser de la lignite ou des algues plutôt que des oléagineux et des saccharides pour produire des biocarburants</a:t>
            </a:r>
          </a:p>
          <a:p>
            <a:pPr>
              <a:lnSpc>
                <a:spcPct val="100000"/>
              </a:lnSpc>
              <a:spcBef>
                <a:spcPts val="300"/>
              </a:spcBef>
            </a:pPr>
            <a:r>
              <a:rPr lang="fr-FR" sz="1200" dirty="0" smtClean="0"/>
              <a:t>Trouver de nouvelles solutions : l’hydroponie, la culture sur les toits des édifices ou dans des containers, le développement de la production de protéines issues de l’élevage d’insectes</a:t>
            </a:r>
          </a:p>
          <a:p>
            <a:pPr>
              <a:lnSpc>
                <a:spcPct val="100000"/>
              </a:lnSpc>
              <a:spcBef>
                <a:spcPts val="300"/>
              </a:spcBef>
            </a:pPr>
            <a:r>
              <a:rPr lang="fr-FR" sz="1200" dirty="0" smtClean="0"/>
              <a:t>Multiplier les expériences de ceintures vertes autour des déserts</a:t>
            </a:r>
          </a:p>
          <a:p>
            <a:pPr>
              <a:lnSpc>
                <a:spcPct val="100000"/>
              </a:lnSpc>
              <a:spcBef>
                <a:spcPts val="300"/>
              </a:spcBef>
            </a:pPr>
            <a:r>
              <a:rPr lang="fr-FR" sz="1200" dirty="0" smtClean="0"/>
              <a:t>Améliorer l’éducation des petits producteurs et pousser les individus à un profond changement de comportement alimentaire</a:t>
            </a:r>
          </a:p>
        </p:txBody>
      </p:sp>
      <p:pic>
        <p:nvPicPr>
          <p:cNvPr id="6" name="Image 16">
            <a:extLst>
              <a:ext uri="{FF2B5EF4-FFF2-40B4-BE49-F238E27FC236}">
                <a16:creationId xmlns="" xmlns:a16="http://schemas.microsoft.com/office/drawing/2014/main" id="{467BDB20-8FF8-423E-B262-AF18DB2BA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sp>
        <p:nvSpPr>
          <p:cNvPr id="4" name="TextBox 3"/>
          <p:cNvSpPr txBox="1"/>
          <p:nvPr/>
        </p:nvSpPr>
        <p:spPr>
          <a:xfrm>
            <a:off x="670004" y="1359243"/>
            <a:ext cx="7122991" cy="1692771"/>
          </a:xfrm>
          <a:prstGeom prst="rect">
            <a:avLst/>
          </a:prstGeom>
          <a:noFill/>
        </p:spPr>
        <p:txBody>
          <a:bodyPr wrap="square" rtlCol="0">
            <a:spAutoFit/>
          </a:bodyPr>
          <a:lstStyle/>
          <a:p>
            <a:pPr>
              <a:lnSpc>
                <a:spcPct val="100000"/>
              </a:lnSpc>
              <a:spcBef>
                <a:spcPts val="300"/>
              </a:spcBef>
            </a:pPr>
            <a:r>
              <a:rPr lang="fr-FR" dirty="0" smtClean="0"/>
              <a:t>L’enjeu de la nutrition de la population humaine d’ici 2050 est sans doute un des plus grands défis que l’humanité ait jamais eu à relever, et cela d’ici 30 ans. Il est réalisable, à condition d’un changement radical des pratiques agricoles et des modes de consommation, en particulier dans les pays développés et émergeants</a:t>
            </a:r>
          </a:p>
          <a:p>
            <a:endParaRPr lang="fr-FR" sz="1400" dirty="0"/>
          </a:p>
        </p:txBody>
      </p:sp>
      <p:sp>
        <p:nvSpPr>
          <p:cNvPr id="7" name="TextBox 6"/>
          <p:cNvSpPr txBox="1"/>
          <p:nvPr/>
        </p:nvSpPr>
        <p:spPr>
          <a:xfrm>
            <a:off x="7990703" y="617838"/>
            <a:ext cx="3683694" cy="3170099"/>
          </a:xfrm>
          <a:prstGeom prst="rect">
            <a:avLst/>
          </a:prstGeom>
          <a:noFill/>
        </p:spPr>
        <p:txBody>
          <a:bodyPr wrap="square" rtlCol="0">
            <a:spAutoFit/>
          </a:bodyPr>
          <a:lstStyle/>
          <a:p>
            <a:pPr>
              <a:spcBef>
                <a:spcPts val="300"/>
              </a:spcBef>
            </a:pPr>
            <a:r>
              <a:rPr lang="fr-FR" sz="1200" b="1" dirty="0" smtClean="0"/>
              <a:t>Mais les obstacles sont nombreux</a:t>
            </a:r>
          </a:p>
          <a:p>
            <a:pPr marL="171450" indent="-171450">
              <a:lnSpc>
                <a:spcPct val="100000"/>
              </a:lnSpc>
              <a:spcBef>
                <a:spcPts val="300"/>
              </a:spcBef>
              <a:buFont typeface="Arial" panose="020B0604020202020204" pitchFamily="34" charset="0"/>
              <a:buChar char="•"/>
            </a:pPr>
            <a:r>
              <a:rPr lang="fr-FR" sz="1200" dirty="0" smtClean="0"/>
              <a:t>Le délitement des instances internationales à l’heure ou la collaboration devient une question de survie</a:t>
            </a:r>
          </a:p>
          <a:p>
            <a:pPr marL="171450" indent="-171450">
              <a:lnSpc>
                <a:spcPct val="100000"/>
              </a:lnSpc>
              <a:spcBef>
                <a:spcPts val="300"/>
              </a:spcBef>
              <a:buFont typeface="Arial" panose="020B0604020202020204" pitchFamily="34" charset="0"/>
              <a:buChar char="•"/>
            </a:pPr>
            <a:r>
              <a:rPr lang="fr-FR" sz="1200" dirty="0" smtClean="0"/>
              <a:t>Un changement climatique qui s’accélère et met en danger les ressources</a:t>
            </a:r>
          </a:p>
          <a:p>
            <a:pPr marL="171450" indent="-171450">
              <a:lnSpc>
                <a:spcPct val="100000"/>
              </a:lnSpc>
              <a:spcBef>
                <a:spcPts val="300"/>
              </a:spcBef>
              <a:buFont typeface="Arial" panose="020B0604020202020204" pitchFamily="34" charset="0"/>
              <a:buChar char="•"/>
            </a:pPr>
            <a:r>
              <a:rPr lang="fr-FR" sz="1200" dirty="0" smtClean="0"/>
              <a:t>Les sources de conflits qui vont s’amplifier pour la bataille de l’eau et des ressources alimentaires</a:t>
            </a:r>
          </a:p>
          <a:p>
            <a:pPr marL="171450" indent="-171450">
              <a:lnSpc>
                <a:spcPct val="100000"/>
              </a:lnSpc>
              <a:spcBef>
                <a:spcPts val="300"/>
              </a:spcBef>
              <a:buFont typeface="Arial" panose="020B0604020202020204" pitchFamily="34" charset="0"/>
              <a:buChar char="•"/>
            </a:pPr>
            <a:r>
              <a:rPr lang="fr-FR" sz="1200" dirty="0" smtClean="0"/>
              <a:t>Les déplacements massifs de populations</a:t>
            </a:r>
          </a:p>
          <a:p>
            <a:pPr marL="171450" indent="-171450">
              <a:lnSpc>
                <a:spcPct val="100000"/>
              </a:lnSpc>
              <a:spcBef>
                <a:spcPts val="300"/>
              </a:spcBef>
              <a:buFont typeface="Arial" panose="020B0604020202020204" pitchFamily="34" charset="0"/>
              <a:buChar char="•"/>
            </a:pPr>
            <a:r>
              <a:rPr lang="fr-FR" sz="1200" dirty="0" smtClean="0"/>
              <a:t>La résistance des milieux économiques et financiers, des agro-industriels</a:t>
            </a:r>
          </a:p>
          <a:p>
            <a:pPr marL="171450" indent="-171450">
              <a:lnSpc>
                <a:spcPct val="100000"/>
              </a:lnSpc>
              <a:spcBef>
                <a:spcPts val="300"/>
              </a:spcBef>
              <a:buFont typeface="Arial" panose="020B0604020202020204" pitchFamily="34" charset="0"/>
              <a:buChar char="•"/>
            </a:pPr>
            <a:r>
              <a:rPr lang="fr-FR" sz="1200" dirty="0" smtClean="0"/>
              <a:t>Le conservatisme, le refus du changement, l’absence de vision à long et moyen terme</a:t>
            </a:r>
          </a:p>
          <a:p>
            <a:pPr marL="171450" indent="-171450">
              <a:lnSpc>
                <a:spcPct val="100000"/>
              </a:lnSpc>
              <a:spcBef>
                <a:spcPts val="300"/>
              </a:spcBef>
              <a:buFont typeface="Arial" panose="020B0604020202020204" pitchFamily="34" charset="0"/>
              <a:buChar char="•"/>
            </a:pPr>
            <a:r>
              <a:rPr lang="fr-FR" sz="1200" dirty="0" smtClean="0"/>
              <a:t>La pollution </a:t>
            </a:r>
            <a:r>
              <a:rPr lang="fr-FR" sz="1200" smtClean="0"/>
              <a:t>des sols, </a:t>
            </a:r>
            <a:r>
              <a:rPr lang="fr-FR" sz="1200" dirty="0" smtClean="0"/>
              <a:t>de l’eau douce et de la mer</a:t>
            </a:r>
          </a:p>
          <a:p>
            <a:pPr marL="171450" indent="-171450">
              <a:lnSpc>
                <a:spcPct val="100000"/>
              </a:lnSpc>
              <a:spcBef>
                <a:spcPts val="300"/>
              </a:spcBef>
              <a:buFont typeface="Arial" panose="020B0604020202020204" pitchFamily="34" charset="0"/>
              <a:buChar char="•"/>
            </a:pPr>
            <a:r>
              <a:rPr lang="fr-FR" sz="1200" dirty="0" smtClean="0"/>
              <a:t>L’homme est… omnivore</a:t>
            </a:r>
          </a:p>
          <a:p>
            <a:pPr marL="171450" indent="-171450">
              <a:buFont typeface="Arial" panose="020B0604020202020204" pitchFamily="34" charset="0"/>
              <a:buChar char="•"/>
            </a:pPr>
            <a:endParaRPr lang="fr-FR" sz="1200" dirty="0"/>
          </a:p>
        </p:txBody>
      </p:sp>
    </p:spTree>
    <p:extLst>
      <p:ext uri="{BB962C8B-B14F-4D97-AF65-F5344CB8AC3E}">
        <p14:creationId xmlns:p14="http://schemas.microsoft.com/office/powerpoint/2010/main" val="3454101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194" name="Picture 2" descr="RÃ©sultat de recherche d'images pour &quot;DATA&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625" y="530318"/>
            <a:ext cx="6797675" cy="382369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s-ES" b="1" smtClean="0">
                <a:solidFill>
                  <a:srgbClr val="7030A0"/>
                </a:solidFill>
              </a:rPr>
              <a:t>Metodologie</a:t>
            </a:r>
            <a:endParaRPr lang="fr-FR" b="1" dirty="0">
              <a:solidFill>
                <a:srgbClr val="7030A0"/>
              </a:solidFill>
            </a:endParaRPr>
          </a:p>
        </p:txBody>
      </p:sp>
      <p:sp>
        <p:nvSpPr>
          <p:cNvPr id="5" name="Text Placeholder 4"/>
          <p:cNvSpPr>
            <a:spLocks noGrp="1"/>
          </p:cNvSpPr>
          <p:nvPr>
            <p:ph type="body" idx="1"/>
          </p:nvPr>
        </p:nvSpPr>
        <p:spPr/>
        <p:txBody>
          <a:bodyPr>
            <a:normAutofit/>
          </a:bodyPr>
          <a:lstStyle/>
          <a:p>
            <a:pPr lvl="0">
              <a:spcBef>
                <a:spcPts val="0"/>
              </a:spcBef>
            </a:pPr>
            <a:r>
              <a:rPr lang="fr-FR" sz="2800" dirty="0" smtClean="0">
                <a:solidFill>
                  <a:schemeClr val="bg1"/>
                </a:solidFill>
              </a:rPr>
              <a:t>Données, Python et algèbre relationnel</a:t>
            </a:r>
          </a:p>
          <a:p>
            <a:pPr lvl="0">
              <a:spcBef>
                <a:spcPts val="0"/>
              </a:spcBef>
            </a:pPr>
            <a:r>
              <a:rPr lang="es-ES" sz="1300" b="1" dirty="0" smtClean="0">
                <a:solidFill>
                  <a:schemeClr val="bg1"/>
                </a:solidFill>
              </a:rPr>
              <a:t>NB : </a:t>
            </a:r>
            <a:r>
              <a:rPr lang="es-ES" sz="1300" dirty="0" smtClean="0">
                <a:solidFill>
                  <a:schemeClr val="bg1"/>
                </a:solidFill>
              </a:rPr>
              <a:t>Le coda SQL será expliqué directement dans Sqlite lors de la soutenance</a:t>
            </a:r>
            <a:endParaRPr lang="fr-FR" sz="1300" dirty="0">
              <a:solidFill>
                <a:schemeClr val="bg1"/>
              </a:solidFill>
            </a:endParaRPr>
          </a:p>
        </p:txBody>
      </p:sp>
    </p:spTree>
    <p:extLst>
      <p:ext uri="{BB962C8B-B14F-4D97-AF65-F5344CB8AC3E}">
        <p14:creationId xmlns:p14="http://schemas.microsoft.com/office/powerpoint/2010/main" val="3935944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325563"/>
          </a:xfrm>
        </p:spPr>
        <p:txBody>
          <a:bodyPr/>
          <a:lstStyle/>
          <a:p>
            <a:r>
              <a:rPr lang="fr-FR" b="1" dirty="0" smtClean="0">
                <a:solidFill>
                  <a:srgbClr val="7030A0"/>
                </a:solidFill>
              </a:rPr>
              <a:t>Données téléchargées</a:t>
            </a:r>
            <a:endParaRPr lang="fr-FR" dirty="0"/>
          </a:p>
        </p:txBody>
      </p:sp>
      <p:sp>
        <p:nvSpPr>
          <p:cNvPr id="3" name="Content Placeholder 2"/>
          <p:cNvSpPr>
            <a:spLocks noGrp="1"/>
          </p:cNvSpPr>
          <p:nvPr>
            <p:ph idx="1"/>
          </p:nvPr>
        </p:nvSpPr>
        <p:spPr>
          <a:xfrm>
            <a:off x="670004" y="1947056"/>
            <a:ext cx="10731420" cy="1532238"/>
          </a:xfrm>
        </p:spPr>
        <p:txBody>
          <a:bodyPr numCol="2">
            <a:noAutofit/>
          </a:bodyPr>
          <a:lstStyle/>
          <a:p>
            <a:pPr>
              <a:lnSpc>
                <a:spcPct val="100000"/>
              </a:lnSpc>
              <a:spcBef>
                <a:spcPts val="600"/>
              </a:spcBef>
            </a:pPr>
            <a:r>
              <a:rPr lang="fr-FR" sz="1400" dirty="0" smtClean="0"/>
              <a:t>Pour les questions 1 à 14, j’ai extrait 4 fichiers  de la base de la FAO dans </a:t>
            </a:r>
            <a:r>
              <a:rPr lang="fr-FR" sz="1400" dirty="0" smtClean="0">
                <a:hlinkClick r:id="rId2"/>
              </a:rPr>
              <a:t>Food Balance Sheets</a:t>
            </a:r>
            <a:r>
              <a:rPr lang="fr-FR" sz="1400" dirty="0" smtClean="0"/>
              <a:t> et un </a:t>
            </a:r>
            <a:r>
              <a:rPr lang="fr-FR" sz="1400" dirty="0"/>
              <a:t>dans </a:t>
            </a:r>
            <a:r>
              <a:rPr lang="fr-FR" sz="1400" dirty="0">
                <a:hlinkClick r:id="rId3"/>
              </a:rPr>
              <a:t>Food Security </a:t>
            </a:r>
            <a:r>
              <a:rPr lang="fr-FR" sz="1400" dirty="0" smtClean="0">
                <a:hlinkClick r:id="rId3"/>
              </a:rPr>
              <a:t>Indicators</a:t>
            </a:r>
            <a:endParaRPr lang="fr-FR" sz="1400" dirty="0" smtClean="0"/>
          </a:p>
          <a:p>
            <a:pPr>
              <a:lnSpc>
                <a:spcPct val="100000"/>
              </a:lnSpc>
              <a:spcBef>
                <a:spcPts val="600"/>
              </a:spcBef>
            </a:pPr>
            <a:r>
              <a:rPr lang="fr-FR" sz="1400" dirty="0"/>
              <a:t>Les tables </a:t>
            </a:r>
            <a:r>
              <a:rPr lang="fr-FR" sz="1400" b="1" dirty="0"/>
              <a:t>population</a:t>
            </a:r>
            <a:r>
              <a:rPr lang="fr-FR" sz="1400" dirty="0"/>
              <a:t>, </a:t>
            </a:r>
            <a:r>
              <a:rPr lang="fr-FR" sz="1400" b="1" dirty="0"/>
              <a:t>animal</a:t>
            </a:r>
            <a:r>
              <a:rPr lang="fr-FR" sz="1400" dirty="0"/>
              <a:t>, </a:t>
            </a:r>
            <a:r>
              <a:rPr lang="fr-FR" sz="1400" b="1" dirty="0"/>
              <a:t>vegetal</a:t>
            </a:r>
            <a:r>
              <a:rPr lang="fr-FR" sz="1400" dirty="0"/>
              <a:t> et </a:t>
            </a:r>
            <a:r>
              <a:rPr lang="fr-FR" sz="1400" b="1" dirty="0" smtClean="0"/>
              <a:t>cereals</a:t>
            </a:r>
            <a:r>
              <a:rPr lang="fr-FR" sz="1400" dirty="0" smtClean="0"/>
              <a:t> sont </a:t>
            </a:r>
            <a:r>
              <a:rPr lang="fr-FR" sz="1400" dirty="0"/>
              <a:t>tirées de la même querry, </a:t>
            </a:r>
            <a:r>
              <a:rPr lang="fr-FR" sz="1400" dirty="0" smtClean="0"/>
              <a:t>j’ai </a:t>
            </a:r>
            <a:r>
              <a:rPr lang="fr-FR" sz="1400" dirty="0"/>
              <a:t>simplement </a:t>
            </a:r>
            <a:r>
              <a:rPr lang="fr-FR" sz="1400" dirty="0" smtClean="0"/>
              <a:t>préféré </a:t>
            </a:r>
            <a:r>
              <a:rPr lang="fr-FR" sz="1400" dirty="0"/>
              <a:t>les sortir en 4 documents pour limiter le poids et simplifier la manipulation en les sélectionnant un par un dans le critère « Items </a:t>
            </a:r>
            <a:r>
              <a:rPr lang="fr-FR" sz="1400" dirty="0" smtClean="0"/>
              <a:t>» de la base.</a:t>
            </a:r>
          </a:p>
          <a:p>
            <a:pPr>
              <a:lnSpc>
                <a:spcPct val="100000"/>
              </a:lnSpc>
              <a:spcBef>
                <a:spcPts val="600"/>
              </a:spcBef>
            </a:pPr>
            <a:endParaRPr lang="fr-FR" sz="1400" dirty="0" smtClean="0"/>
          </a:p>
          <a:p>
            <a:pPr>
              <a:lnSpc>
                <a:spcPct val="100000"/>
              </a:lnSpc>
              <a:spcBef>
                <a:spcPts val="600"/>
              </a:spcBef>
            </a:pPr>
            <a:r>
              <a:rPr lang="fr-FR" sz="1400" dirty="0" smtClean="0"/>
              <a:t> </a:t>
            </a:r>
            <a:r>
              <a:rPr lang="fr-FR" sz="1400" dirty="0"/>
              <a:t>Outre les variables </a:t>
            </a:r>
            <a:r>
              <a:rPr lang="fr-FR" sz="1400" dirty="0">
                <a:solidFill>
                  <a:srgbClr val="7030A0"/>
                </a:solidFill>
              </a:rPr>
              <a:t>Country</a:t>
            </a:r>
            <a:r>
              <a:rPr lang="fr-FR" sz="1400" dirty="0"/>
              <a:t>, </a:t>
            </a:r>
            <a:r>
              <a:rPr lang="fr-FR" sz="1400" dirty="0">
                <a:solidFill>
                  <a:srgbClr val="7030A0"/>
                </a:solidFill>
              </a:rPr>
              <a:t>Unit</a:t>
            </a:r>
            <a:r>
              <a:rPr lang="fr-FR" sz="1400" dirty="0"/>
              <a:t> et </a:t>
            </a:r>
            <a:r>
              <a:rPr lang="fr-FR" sz="1400" dirty="0">
                <a:solidFill>
                  <a:srgbClr val="7030A0"/>
                </a:solidFill>
              </a:rPr>
              <a:t>Value</a:t>
            </a:r>
            <a:r>
              <a:rPr lang="fr-FR" sz="1400" dirty="0"/>
              <a:t>, 2 colonnes sont très importantes. </a:t>
            </a:r>
            <a:r>
              <a:rPr lang="fr-FR" sz="1400" dirty="0" smtClean="0">
                <a:solidFill>
                  <a:srgbClr val="7030A0"/>
                </a:solidFill>
              </a:rPr>
              <a:t>Element</a:t>
            </a:r>
            <a:r>
              <a:rPr lang="fr-FR" sz="1400" dirty="0"/>
              <a:t> </a:t>
            </a:r>
            <a:r>
              <a:rPr lang="fr-FR" sz="1400" dirty="0" smtClean="0"/>
              <a:t> </a:t>
            </a:r>
            <a:r>
              <a:rPr lang="fr-FR" sz="1400" dirty="0"/>
              <a:t>contient la classification des données </a:t>
            </a:r>
            <a:r>
              <a:rPr lang="fr-FR" sz="1400" dirty="0" smtClean="0"/>
              <a:t>(</a:t>
            </a:r>
            <a:r>
              <a:rPr lang="fr-FR" sz="1400" dirty="0"/>
              <a:t>'Production', 'Import Quantity', 'Domestic supply quantity', 'Food', etc.) </a:t>
            </a:r>
            <a:r>
              <a:rPr lang="fr-FR" sz="1400" dirty="0" smtClean="0"/>
              <a:t>dont </a:t>
            </a:r>
            <a:r>
              <a:rPr lang="fr-FR" sz="1400" dirty="0"/>
              <a:t>il faudra faire un pivot et la variable </a:t>
            </a:r>
            <a:r>
              <a:rPr lang="fr-FR" sz="1400" dirty="0" smtClean="0">
                <a:solidFill>
                  <a:srgbClr val="7030A0"/>
                </a:solidFill>
              </a:rPr>
              <a:t>Item</a:t>
            </a:r>
            <a:r>
              <a:rPr lang="fr-FR" sz="1400" dirty="0" smtClean="0"/>
              <a:t> </a:t>
            </a:r>
            <a:r>
              <a:rPr lang="fr-FR" sz="1400" dirty="0"/>
              <a:t>contenant les produits (</a:t>
            </a:r>
            <a:r>
              <a:rPr lang="en-US" sz="1400" dirty="0"/>
              <a:t>'Bovine Meat', 'Mutton &amp; Goat Meat', 'Poultry Meat', etc</a:t>
            </a:r>
            <a:r>
              <a:rPr lang="en-US" sz="1400" dirty="0" smtClean="0"/>
              <a:t>.)</a:t>
            </a:r>
            <a:endParaRPr lang="fr-FR" sz="1400" dirty="0"/>
          </a:p>
          <a:p>
            <a:pPr>
              <a:lnSpc>
                <a:spcPct val="100000"/>
              </a:lnSpc>
              <a:spcBef>
                <a:spcPts val="600"/>
              </a:spcBef>
            </a:pPr>
            <a:endParaRPr lang="fr-FR" sz="1400" dirty="0" smtClean="0"/>
          </a:p>
        </p:txBody>
      </p:sp>
      <p:pic>
        <p:nvPicPr>
          <p:cNvPr id="4" name="Picture 3"/>
          <p:cNvPicPr>
            <a:picLocks noChangeAspect="1"/>
          </p:cNvPicPr>
          <p:nvPr/>
        </p:nvPicPr>
        <p:blipFill>
          <a:blip r:embed="rId4"/>
          <a:stretch>
            <a:fillRect/>
          </a:stretch>
        </p:blipFill>
        <p:spPr>
          <a:xfrm>
            <a:off x="13442903" y="1596989"/>
            <a:ext cx="2133600" cy="1304925"/>
          </a:xfrm>
          <a:prstGeom prst="rect">
            <a:avLst/>
          </a:prstGeom>
        </p:spPr>
      </p:pic>
      <p:pic>
        <p:nvPicPr>
          <p:cNvPr id="7" name="Picture 6"/>
          <p:cNvPicPr>
            <a:picLocks noChangeAspect="1"/>
          </p:cNvPicPr>
          <p:nvPr/>
        </p:nvPicPr>
        <p:blipFill>
          <a:blip r:embed="rId5"/>
          <a:stretch>
            <a:fillRect/>
          </a:stretch>
        </p:blipFill>
        <p:spPr>
          <a:xfrm>
            <a:off x="819150" y="3414949"/>
            <a:ext cx="10534650" cy="809625"/>
          </a:xfrm>
          <a:prstGeom prst="rect">
            <a:avLst/>
          </a:prstGeom>
          <a:ln>
            <a:solidFill>
              <a:schemeClr val="bg2">
                <a:lumMod val="90000"/>
              </a:schemeClr>
            </a:solidFill>
          </a:ln>
        </p:spPr>
      </p:pic>
      <p:sp>
        <p:nvSpPr>
          <p:cNvPr id="9" name="TextBox 8"/>
          <p:cNvSpPr txBox="1"/>
          <p:nvPr/>
        </p:nvSpPr>
        <p:spPr>
          <a:xfrm>
            <a:off x="828675" y="4085968"/>
            <a:ext cx="10534650" cy="369332"/>
          </a:xfrm>
          <a:prstGeom prst="rect">
            <a:avLst/>
          </a:prstGeom>
          <a:noFill/>
        </p:spPr>
        <p:txBody>
          <a:bodyPr wrap="square" rtlCol="0">
            <a:spAutoFit/>
          </a:bodyPr>
          <a:lstStyle/>
          <a:p>
            <a:endParaRPr lang="fr-FR" dirty="0"/>
          </a:p>
        </p:txBody>
      </p:sp>
      <p:sp>
        <p:nvSpPr>
          <p:cNvPr id="13" name="Rectangle 3"/>
          <p:cNvSpPr>
            <a:spLocks noChangeArrowheads="1"/>
          </p:cNvSpPr>
          <p:nvPr/>
        </p:nvSpPr>
        <p:spPr bwMode="auto">
          <a:xfrm>
            <a:off x="838200" y="4448840"/>
            <a:ext cx="10563225"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2" anchor="ctr" anchorCtr="0" compatLnSpc="1">
            <a:prstTxWarp prst="textNoShape">
              <a:avLst/>
            </a:prstTxWarp>
            <a:spAutoFit/>
          </a:bodyPr>
          <a:lstStyle/>
          <a:p>
            <a:pPr marL="228600" indent="-228600">
              <a:spcBef>
                <a:spcPts val="600"/>
              </a:spcBef>
              <a:buFont typeface="Arial" panose="020B0604020202020204" pitchFamily="34" charset="0"/>
              <a:buChar char="•"/>
            </a:pPr>
            <a:r>
              <a:rPr lang="fr-FR" sz="1400" dirty="0" smtClean="0"/>
              <a:t>La table </a:t>
            </a:r>
            <a:r>
              <a:rPr lang="fr-FR" sz="1400" b="1" dirty="0" smtClean="0"/>
              <a:t>undernourished</a:t>
            </a:r>
            <a:r>
              <a:rPr lang="fr-FR" sz="1400" dirty="0" smtClean="0"/>
              <a:t> contient également </a:t>
            </a:r>
            <a:r>
              <a:rPr lang="fr-FR" sz="1400" dirty="0" smtClean="0">
                <a:solidFill>
                  <a:srgbClr val="7030A0"/>
                </a:solidFill>
              </a:rPr>
              <a:t>Unit</a:t>
            </a:r>
            <a:r>
              <a:rPr lang="fr-FR" sz="1400" dirty="0" smtClean="0"/>
              <a:t> et </a:t>
            </a:r>
            <a:r>
              <a:rPr lang="fr-FR" sz="1400" dirty="0" smtClean="0">
                <a:solidFill>
                  <a:srgbClr val="7030A0"/>
                </a:solidFill>
              </a:rPr>
              <a:t>Value</a:t>
            </a:r>
            <a:r>
              <a:rPr lang="fr-FR" sz="1400" dirty="0" smtClean="0"/>
              <a:t>, le pays est décrit dans </a:t>
            </a:r>
            <a:r>
              <a:rPr lang="fr-FR" sz="1400" dirty="0" smtClean="0">
                <a:solidFill>
                  <a:srgbClr val="7030A0"/>
                </a:solidFill>
              </a:rPr>
              <a:t>Area</a:t>
            </a:r>
            <a:r>
              <a:rPr lang="fr-FR" sz="1400" dirty="0" smtClean="0"/>
              <a:t> et </a:t>
            </a:r>
            <a:r>
              <a:rPr lang="fr-FR" sz="1400" dirty="0" smtClean="0">
                <a:solidFill>
                  <a:srgbClr val="7030A0"/>
                </a:solidFill>
              </a:rPr>
              <a:t>Area Code</a:t>
            </a:r>
            <a:r>
              <a:rPr lang="fr-FR" sz="1400" dirty="0" smtClean="0"/>
              <a:t>. </a:t>
            </a:r>
          </a:p>
          <a:p>
            <a:pPr marL="228600" indent="-228600">
              <a:spcBef>
                <a:spcPts val="600"/>
              </a:spcBef>
              <a:buFont typeface="Arial" panose="020B0604020202020204" pitchFamily="34" charset="0"/>
              <a:buChar char="•"/>
            </a:pPr>
            <a:r>
              <a:rPr lang="fr-FR" sz="1400" dirty="0" smtClean="0"/>
              <a:t>La variable </a:t>
            </a:r>
            <a:r>
              <a:rPr lang="fr-FR" sz="1400" dirty="0" smtClean="0">
                <a:solidFill>
                  <a:srgbClr val="7030A0"/>
                </a:solidFill>
              </a:rPr>
              <a:t>Element </a:t>
            </a:r>
            <a:r>
              <a:rPr lang="fr-FR" sz="1400" dirty="0" smtClean="0"/>
              <a:t>ne contient que la donnée 'Value‘, elle est donc inutile pour notre travail</a:t>
            </a:r>
          </a:p>
          <a:p>
            <a:pPr marL="228600" indent="-228600">
              <a:spcBef>
                <a:spcPts val="600"/>
              </a:spcBef>
              <a:buFont typeface="Arial" panose="020B0604020202020204" pitchFamily="34" charset="0"/>
              <a:buChar char="•"/>
            </a:pPr>
            <a:r>
              <a:rPr lang="fr-FR" sz="1400" dirty="0" smtClean="0"/>
              <a:t>La variable </a:t>
            </a:r>
            <a:r>
              <a:rPr lang="fr-FR" sz="1400" smtClean="0">
                <a:solidFill>
                  <a:srgbClr val="7030A0"/>
                </a:solidFill>
              </a:rPr>
              <a:t>Item</a:t>
            </a:r>
            <a:r>
              <a:rPr lang="fr-FR" sz="1400" smtClean="0"/>
              <a:t> contient uniquement </a:t>
            </a:r>
            <a:r>
              <a:rPr lang="fr-FR" sz="1400" dirty="0" smtClean="0"/>
              <a:t>'Number of people undernourished (million) (3-year average)‘ inutile également</a:t>
            </a:r>
          </a:p>
          <a:p>
            <a:pPr marL="228600" indent="-228600">
              <a:spcBef>
                <a:spcPts val="600"/>
              </a:spcBef>
              <a:buFont typeface="Arial" panose="020B0604020202020204" pitchFamily="34" charset="0"/>
              <a:buChar char="•"/>
            </a:pPr>
            <a:r>
              <a:rPr lang="fr-FR" sz="1400" dirty="0" smtClean="0"/>
              <a:t>La colonne </a:t>
            </a:r>
            <a:r>
              <a:rPr lang="fr-FR" sz="1400" dirty="0" smtClean="0">
                <a:solidFill>
                  <a:srgbClr val="7030A0"/>
                </a:solidFill>
              </a:rPr>
              <a:t>Flag Description </a:t>
            </a:r>
            <a:r>
              <a:rPr lang="fr-FR" sz="1400" dirty="0" smtClean="0"/>
              <a:t>m’a permis de détecter l’agrégat China pour population et les valeurs manquantes pour undernourished</a:t>
            </a:r>
            <a:endParaRPr lang="fr-FR" sz="1400" dirty="0"/>
          </a:p>
        </p:txBody>
      </p:sp>
      <p:pic>
        <p:nvPicPr>
          <p:cNvPr id="14" name="Picture 13"/>
          <p:cNvPicPr>
            <a:picLocks noChangeAspect="1"/>
          </p:cNvPicPr>
          <p:nvPr/>
        </p:nvPicPr>
        <p:blipFill>
          <a:blip r:embed="rId6"/>
          <a:stretch>
            <a:fillRect/>
          </a:stretch>
        </p:blipFill>
        <p:spPr>
          <a:xfrm>
            <a:off x="819150" y="5441215"/>
            <a:ext cx="10582275" cy="904875"/>
          </a:xfrm>
          <a:prstGeom prst="rect">
            <a:avLst/>
          </a:prstGeom>
          <a:ln>
            <a:solidFill>
              <a:schemeClr val="bg2">
                <a:lumMod val="90000"/>
              </a:schemeClr>
            </a:solidFill>
          </a:ln>
        </p:spPr>
      </p:pic>
      <p:pic>
        <p:nvPicPr>
          <p:cNvPr id="17" name="Image 16">
            <a:extLst>
              <a:ext uri="{FF2B5EF4-FFF2-40B4-BE49-F238E27FC236}">
                <a16:creationId xmlns="" xmlns:a16="http://schemas.microsoft.com/office/drawing/2014/main" id="{467BDB20-8FF8-423E-B262-AF18DB2BAAD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grpSp>
        <p:nvGrpSpPr>
          <p:cNvPr id="27" name="Group 26"/>
          <p:cNvGrpSpPr/>
          <p:nvPr/>
        </p:nvGrpSpPr>
        <p:grpSpPr>
          <a:xfrm>
            <a:off x="976869" y="1608423"/>
            <a:ext cx="10184706" cy="352425"/>
            <a:chOff x="976869" y="1259284"/>
            <a:chExt cx="10184706" cy="352425"/>
          </a:xfrm>
        </p:grpSpPr>
        <p:pic>
          <p:nvPicPr>
            <p:cNvPr id="22" name="Picture 21"/>
            <p:cNvPicPr>
              <a:picLocks noChangeAspect="1"/>
            </p:cNvPicPr>
            <p:nvPr/>
          </p:nvPicPr>
          <p:blipFill>
            <a:blip r:embed="rId8"/>
            <a:stretch>
              <a:fillRect/>
            </a:stretch>
          </p:blipFill>
          <p:spPr>
            <a:xfrm>
              <a:off x="5025191" y="1259284"/>
              <a:ext cx="1743075" cy="352425"/>
            </a:xfrm>
            <a:prstGeom prst="rect">
              <a:avLst/>
            </a:prstGeom>
          </p:spPr>
        </p:pic>
        <p:pic>
          <p:nvPicPr>
            <p:cNvPr id="23" name="Picture 22"/>
            <p:cNvPicPr>
              <a:picLocks noChangeAspect="1"/>
            </p:cNvPicPr>
            <p:nvPr/>
          </p:nvPicPr>
          <p:blipFill>
            <a:blip r:embed="rId9"/>
            <a:stretch>
              <a:fillRect/>
            </a:stretch>
          </p:blipFill>
          <p:spPr>
            <a:xfrm>
              <a:off x="6914971" y="1296447"/>
              <a:ext cx="1733550" cy="304800"/>
            </a:xfrm>
            <a:prstGeom prst="rect">
              <a:avLst/>
            </a:prstGeom>
          </p:spPr>
        </p:pic>
        <p:pic>
          <p:nvPicPr>
            <p:cNvPr id="24" name="Picture 23"/>
            <p:cNvPicPr>
              <a:picLocks noChangeAspect="1"/>
            </p:cNvPicPr>
            <p:nvPr/>
          </p:nvPicPr>
          <p:blipFill>
            <a:blip r:embed="rId10"/>
            <a:stretch>
              <a:fillRect/>
            </a:stretch>
          </p:blipFill>
          <p:spPr>
            <a:xfrm>
              <a:off x="976869" y="1287426"/>
              <a:ext cx="2009775" cy="314325"/>
            </a:xfrm>
            <a:prstGeom prst="rect">
              <a:avLst/>
            </a:prstGeom>
          </p:spPr>
        </p:pic>
        <p:pic>
          <p:nvPicPr>
            <p:cNvPr id="25" name="Picture 24"/>
            <p:cNvPicPr>
              <a:picLocks noChangeAspect="1"/>
            </p:cNvPicPr>
            <p:nvPr/>
          </p:nvPicPr>
          <p:blipFill>
            <a:blip r:embed="rId11"/>
            <a:stretch>
              <a:fillRect/>
            </a:stretch>
          </p:blipFill>
          <p:spPr>
            <a:xfrm>
              <a:off x="3164479" y="1316637"/>
              <a:ext cx="1800225" cy="285750"/>
            </a:xfrm>
            <a:prstGeom prst="rect">
              <a:avLst/>
            </a:prstGeom>
          </p:spPr>
        </p:pic>
        <p:pic>
          <p:nvPicPr>
            <p:cNvPr id="26" name="Picture 25"/>
            <p:cNvPicPr>
              <a:picLocks noChangeAspect="1"/>
            </p:cNvPicPr>
            <p:nvPr/>
          </p:nvPicPr>
          <p:blipFill>
            <a:blip r:embed="rId12"/>
            <a:stretch>
              <a:fillRect/>
            </a:stretch>
          </p:blipFill>
          <p:spPr>
            <a:xfrm>
              <a:off x="8827950" y="1292189"/>
              <a:ext cx="2333625" cy="304800"/>
            </a:xfrm>
            <a:prstGeom prst="rect">
              <a:avLst/>
            </a:prstGeom>
          </p:spPr>
        </p:pic>
      </p:grpSp>
    </p:spTree>
    <p:extLst>
      <p:ext uri="{BB962C8B-B14F-4D97-AF65-F5344CB8AC3E}">
        <p14:creationId xmlns:p14="http://schemas.microsoft.com/office/powerpoint/2010/main" val="803709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Ã©sultat de recherche d'images pour &quot;OPERATION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043" y="3099511"/>
            <a:ext cx="4425428" cy="3319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04988" y="365124"/>
            <a:ext cx="10515600" cy="1325563"/>
          </a:xfrm>
        </p:spPr>
        <p:txBody>
          <a:bodyPr/>
          <a:lstStyle/>
          <a:p>
            <a:r>
              <a:rPr lang="fr-FR" b="1" dirty="0" smtClean="0">
                <a:solidFill>
                  <a:srgbClr val="7030A0"/>
                </a:solidFill>
              </a:rPr>
              <a:t>Correspondances, redondances</a:t>
            </a:r>
            <a:endParaRPr lang="fr-FR" dirty="0"/>
          </a:p>
        </p:txBody>
      </p:sp>
      <p:sp>
        <p:nvSpPr>
          <p:cNvPr id="3" name="Content Placeholder 2"/>
          <p:cNvSpPr>
            <a:spLocks noGrp="1"/>
          </p:cNvSpPr>
          <p:nvPr>
            <p:ph idx="1"/>
          </p:nvPr>
        </p:nvSpPr>
        <p:spPr/>
        <p:txBody>
          <a:bodyPr>
            <a:noAutofit/>
          </a:bodyPr>
          <a:lstStyle/>
          <a:p>
            <a:pPr>
              <a:lnSpc>
                <a:spcPct val="100000"/>
              </a:lnSpc>
              <a:spcBef>
                <a:spcPts val="0"/>
              </a:spcBef>
            </a:pPr>
            <a:r>
              <a:rPr lang="fr-FR" sz="1800" b="1" smtClean="0"/>
              <a:t>A = [</a:t>
            </a:r>
            <a:r>
              <a:rPr lang="fr-FR" sz="1800" b="1" dirty="0" smtClean="0"/>
              <a:t>Domestic supply quantity</a:t>
            </a:r>
            <a:r>
              <a:rPr lang="fr-FR" sz="1800" b="1" smtClean="0"/>
              <a:t>] </a:t>
            </a:r>
            <a:r>
              <a:rPr lang="fr-FR" sz="1800" b="1"/>
              <a:t>= [Feed + Food + Losses + Other uses + Processing + Seed] </a:t>
            </a:r>
            <a:r>
              <a:rPr lang="fr-FR" sz="1800" b="1" smtClean="0"/>
              <a:t>= </a:t>
            </a:r>
            <a:r>
              <a:rPr lang="fr-FR" sz="1800" b="1" dirty="0" smtClean="0"/>
              <a:t>20298</a:t>
            </a:r>
          </a:p>
          <a:p>
            <a:pPr>
              <a:lnSpc>
                <a:spcPct val="100000"/>
              </a:lnSpc>
              <a:spcBef>
                <a:spcPts val="0"/>
              </a:spcBef>
            </a:pPr>
            <a:r>
              <a:rPr lang="fr-FR" sz="1800" dirty="0" smtClean="0"/>
              <a:t>A = 7822 + 6971 + 358 + 2824 + 1575 + 748 = 20298</a:t>
            </a:r>
          </a:p>
          <a:p>
            <a:pPr>
              <a:lnSpc>
                <a:spcPct val="100000"/>
              </a:lnSpc>
              <a:spcBef>
                <a:spcPts val="0"/>
              </a:spcBef>
            </a:pPr>
            <a:endParaRPr lang="fr-FR" sz="1800" dirty="0" smtClean="0"/>
          </a:p>
          <a:p>
            <a:pPr>
              <a:lnSpc>
                <a:spcPct val="100000"/>
              </a:lnSpc>
              <a:spcBef>
                <a:spcPts val="0"/>
              </a:spcBef>
            </a:pPr>
            <a:r>
              <a:rPr lang="fr-FR" sz="1800" b="1" dirty="0" smtClean="0"/>
              <a:t>B = [Export Quantity] = 21502</a:t>
            </a:r>
          </a:p>
          <a:p>
            <a:pPr>
              <a:lnSpc>
                <a:spcPct val="100000"/>
              </a:lnSpc>
              <a:spcBef>
                <a:spcPts val="0"/>
              </a:spcBef>
            </a:pPr>
            <a:endParaRPr lang="fr-FR" sz="1800" dirty="0" smtClean="0"/>
          </a:p>
          <a:p>
            <a:pPr>
              <a:lnSpc>
                <a:spcPct val="100000"/>
              </a:lnSpc>
              <a:spcBef>
                <a:spcPts val="0"/>
              </a:spcBef>
            </a:pPr>
            <a:r>
              <a:rPr lang="fr-FR" sz="1800" b="1" dirty="0" smtClean="0"/>
              <a:t>A + B= [Domestic supply quantity] + [Export Quantity] = 41800</a:t>
            </a:r>
          </a:p>
          <a:p>
            <a:pPr>
              <a:lnSpc>
                <a:spcPct val="100000"/>
              </a:lnSpc>
              <a:spcBef>
                <a:spcPts val="0"/>
              </a:spcBef>
            </a:pPr>
            <a:endParaRPr lang="fr-FR" sz="1800" dirty="0" smtClean="0"/>
          </a:p>
          <a:p>
            <a:pPr>
              <a:lnSpc>
                <a:spcPct val="100000"/>
              </a:lnSpc>
              <a:spcBef>
                <a:spcPts val="0"/>
              </a:spcBef>
            </a:pPr>
            <a:r>
              <a:rPr lang="fr-FR" sz="1800" b="1" dirty="0" smtClean="0"/>
              <a:t>C = [Import Quantity + Production + Stock Variation] = Balance = 41800</a:t>
            </a:r>
          </a:p>
          <a:p>
            <a:pPr>
              <a:lnSpc>
                <a:spcPct val="100000"/>
              </a:lnSpc>
              <a:spcBef>
                <a:spcPts val="0"/>
              </a:spcBef>
            </a:pPr>
            <a:r>
              <a:rPr lang="fr-FR" sz="1800" dirty="0" smtClean="0"/>
              <a:t>C = 20298 + 21502 = 2055 + 38614 + 1131 = 41800</a:t>
            </a:r>
          </a:p>
          <a:p>
            <a:pPr>
              <a:lnSpc>
                <a:spcPct val="100000"/>
              </a:lnSpc>
              <a:spcBef>
                <a:spcPts val="0"/>
              </a:spcBef>
            </a:pPr>
            <a:endParaRPr lang="fr-FR" sz="1800" dirty="0" smtClean="0"/>
          </a:p>
          <a:p>
            <a:pPr>
              <a:lnSpc>
                <a:spcPct val="100000"/>
              </a:lnSpc>
              <a:spcBef>
                <a:spcPts val="0"/>
              </a:spcBef>
            </a:pPr>
            <a:r>
              <a:rPr lang="fr-FR" sz="1800" b="1" dirty="0" smtClean="0"/>
              <a:t>C = A + B</a:t>
            </a:r>
          </a:p>
          <a:p>
            <a:pPr>
              <a:lnSpc>
                <a:spcPct val="100000"/>
              </a:lnSpc>
              <a:spcBef>
                <a:spcPts val="0"/>
              </a:spcBef>
            </a:pPr>
            <a:r>
              <a:rPr lang="fr-FR" sz="1800" dirty="0" smtClean="0"/>
              <a:t>Balance = [Domestic supply quantity] + [Export Quantity]</a:t>
            </a:r>
            <a:endParaRPr lang="fr-FR" sz="1800" dirty="0"/>
          </a:p>
        </p:txBody>
      </p:sp>
      <p:pic>
        <p:nvPicPr>
          <p:cNvPr id="4" name="Image 16">
            <a:extLst>
              <a:ext uri="{FF2B5EF4-FFF2-40B4-BE49-F238E27FC236}">
                <a16:creationId xmlns="" xmlns:a16="http://schemas.microsoft.com/office/drawing/2014/main" id="{467BDB20-8FF8-423E-B262-AF18DB2BA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1032" name="Picture 8" descr="RÃ©sultat de recherche d'images pour &quot;puzzle&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78847" y="3208612"/>
            <a:ext cx="3566633" cy="320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99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282443"/>
          </a:xfrm>
        </p:spPr>
        <p:txBody>
          <a:bodyPr>
            <a:normAutofit/>
          </a:bodyPr>
          <a:lstStyle/>
          <a:p>
            <a:r>
              <a:rPr lang="fr-FR" b="1" smtClean="0">
                <a:solidFill>
                  <a:srgbClr val="7030A0"/>
                </a:solidFill>
              </a:rPr>
              <a:t>Opérations </a:t>
            </a:r>
            <a:r>
              <a:rPr lang="fr-FR" b="1" dirty="0">
                <a:solidFill>
                  <a:srgbClr val="7030A0"/>
                </a:solidFill>
              </a:rPr>
              <a:t>d’algèbre </a:t>
            </a:r>
            <a:r>
              <a:rPr lang="fr-FR" b="1" dirty="0" smtClean="0">
                <a:solidFill>
                  <a:srgbClr val="7030A0"/>
                </a:solidFill>
              </a:rPr>
              <a:t>relationnel utilisées</a:t>
            </a:r>
            <a:endParaRPr lang="fr-FR" b="1" dirty="0">
              <a:solidFill>
                <a:srgbClr val="7030A0"/>
              </a:solidFill>
            </a:endParaRPr>
          </a:p>
        </p:txBody>
      </p:sp>
      <p:sp>
        <p:nvSpPr>
          <p:cNvPr id="3" name="Content Placeholder 2"/>
          <p:cNvSpPr>
            <a:spLocks noGrp="1"/>
          </p:cNvSpPr>
          <p:nvPr>
            <p:ph idx="1"/>
          </p:nvPr>
        </p:nvSpPr>
        <p:spPr>
          <a:xfrm>
            <a:off x="670004" y="1825625"/>
            <a:ext cx="3714414" cy="4847024"/>
          </a:xfrm>
        </p:spPr>
        <p:txBody>
          <a:bodyPr>
            <a:normAutofit/>
          </a:bodyPr>
          <a:lstStyle/>
          <a:p>
            <a:pPr>
              <a:lnSpc>
                <a:spcPct val="100000"/>
              </a:lnSpc>
              <a:spcBef>
                <a:spcPts val="600"/>
              </a:spcBef>
            </a:pPr>
            <a:r>
              <a:rPr lang="fr-FR" sz="1600" b="1" dirty="0" smtClean="0"/>
              <a:t>Agrégation : </a:t>
            </a:r>
            <a:r>
              <a:rPr lang="fr-FR" sz="1600" dirty="0" smtClean="0"/>
              <a:t>je n’ai pas utilisé à proprement parler d’agrégat, mais une fonction d’agrégat </a:t>
            </a:r>
            <a:r>
              <a:rPr lang="fr-FR" sz="1600" dirty="0" smtClean="0">
                <a:solidFill>
                  <a:srgbClr val="7030A0"/>
                </a:solidFill>
              </a:rPr>
              <a:t>aggfunc=sum</a:t>
            </a:r>
            <a:r>
              <a:rPr lang="fr-FR" sz="1600" dirty="0" smtClean="0"/>
              <a:t> afin d’intégrer les valeurs de la colonne </a:t>
            </a:r>
            <a:r>
              <a:rPr lang="fr-FR" sz="1600" dirty="0" smtClean="0">
                <a:solidFill>
                  <a:srgbClr val="7030A0"/>
                </a:solidFill>
              </a:rPr>
              <a:t>values</a:t>
            </a:r>
            <a:r>
              <a:rPr lang="fr-FR" sz="1600" dirty="0" smtClean="0"/>
              <a:t> dans les nouvelles colonnes du pivot de </a:t>
            </a:r>
            <a:r>
              <a:rPr lang="fr-FR" sz="1600" dirty="0" smtClean="0">
                <a:solidFill>
                  <a:srgbClr val="7030A0"/>
                </a:solidFill>
              </a:rPr>
              <a:t>element</a:t>
            </a:r>
            <a:r>
              <a:rPr lang="fr-FR" sz="1600" dirty="0" smtClean="0"/>
              <a:t>. </a:t>
            </a:r>
          </a:p>
          <a:p>
            <a:pPr>
              <a:lnSpc>
                <a:spcPct val="100000"/>
              </a:lnSpc>
              <a:spcBef>
                <a:spcPts val="600"/>
              </a:spcBef>
            </a:pPr>
            <a:r>
              <a:rPr lang="fr-FR" sz="1600" b="1" dirty="0"/>
              <a:t>Jointure : </a:t>
            </a:r>
            <a:r>
              <a:rPr lang="fr-FR" sz="1600" dirty="0"/>
              <a:t>j’ai</a:t>
            </a:r>
            <a:r>
              <a:rPr lang="fr-FR" sz="1600" b="1" dirty="0"/>
              <a:t> </a:t>
            </a:r>
            <a:r>
              <a:rPr lang="fr-FR" sz="1600" dirty="0"/>
              <a:t>utilisé un joint </a:t>
            </a:r>
            <a:r>
              <a:rPr lang="fr-FR" sz="1600" b="1" dirty="0"/>
              <a:t>inner</a:t>
            </a:r>
            <a:r>
              <a:rPr lang="fr-FR" sz="1600" dirty="0"/>
              <a:t> pour assembler les tables contenant </a:t>
            </a:r>
            <a:r>
              <a:rPr lang="fr-FR" sz="1600" dirty="0">
                <a:solidFill>
                  <a:srgbClr val="7030A0"/>
                </a:solidFill>
              </a:rPr>
              <a:t>Food supply (kg/ctry/y) </a:t>
            </a:r>
            <a:r>
              <a:rPr lang="fr-FR" sz="1600" dirty="0"/>
              <a:t>et </a:t>
            </a:r>
            <a:r>
              <a:rPr lang="fr-FR" sz="1600" dirty="0">
                <a:solidFill>
                  <a:srgbClr val="7030A0"/>
                </a:solidFill>
              </a:rPr>
              <a:t>Food supply (kcal/ctry/y)</a:t>
            </a:r>
            <a:r>
              <a:rPr lang="fr-FR" sz="1600" dirty="0"/>
              <a:t>. Je vais être amené à faire un ratio sur ces 2 variables. La division par zéro n’a pas de résultat et zéro divisé par un nombre donnera zéro. Il faut donc des valeurs non nulles dans les deux colonnes, la méthode </a:t>
            </a:r>
            <a:r>
              <a:rPr lang="fr-FR" sz="1600" b="1" dirty="0"/>
              <a:t>inner</a:t>
            </a:r>
            <a:r>
              <a:rPr lang="fr-FR" sz="1600" dirty="0"/>
              <a:t> (séléction des valeurs de l’intersection entre les 2 tables) me semble la plus appropriée</a:t>
            </a:r>
            <a:endParaRPr lang="fr-FR" sz="1600" dirty="0">
              <a:solidFill>
                <a:srgbClr val="7030A0"/>
              </a:solidFill>
            </a:endParaRPr>
          </a:p>
          <a:p>
            <a:pPr>
              <a:lnSpc>
                <a:spcPct val="100000"/>
              </a:lnSpc>
              <a:spcBef>
                <a:spcPts val="600"/>
              </a:spcBef>
            </a:pPr>
            <a:endParaRPr lang="fr-FR" sz="1600" dirty="0"/>
          </a:p>
        </p:txBody>
      </p:sp>
      <p:pic>
        <p:nvPicPr>
          <p:cNvPr id="4" name="Image 16">
            <a:extLst>
              <a:ext uri="{FF2B5EF4-FFF2-40B4-BE49-F238E27FC236}">
                <a16:creationId xmlns="" xmlns:a16="http://schemas.microsoft.com/office/drawing/2014/main"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5" name="Picture 4"/>
          <p:cNvPicPr>
            <a:picLocks noChangeAspect="1"/>
          </p:cNvPicPr>
          <p:nvPr/>
        </p:nvPicPr>
        <p:blipFill>
          <a:blip r:embed="rId3"/>
          <a:stretch>
            <a:fillRect/>
          </a:stretch>
        </p:blipFill>
        <p:spPr>
          <a:xfrm>
            <a:off x="4333103" y="2097478"/>
            <a:ext cx="7581184" cy="2302034"/>
          </a:xfrm>
          <a:prstGeom prst="rect">
            <a:avLst/>
          </a:prstGeom>
        </p:spPr>
      </p:pic>
      <p:pic>
        <p:nvPicPr>
          <p:cNvPr id="7" name="Picture 6"/>
          <p:cNvPicPr>
            <a:picLocks noChangeAspect="1"/>
          </p:cNvPicPr>
          <p:nvPr/>
        </p:nvPicPr>
        <p:blipFill>
          <a:blip r:embed="rId4"/>
          <a:stretch>
            <a:fillRect/>
          </a:stretch>
        </p:blipFill>
        <p:spPr>
          <a:xfrm>
            <a:off x="4384418" y="4925755"/>
            <a:ext cx="7478554" cy="1393139"/>
          </a:xfrm>
          <a:prstGeom prst="rect">
            <a:avLst/>
          </a:prstGeom>
        </p:spPr>
      </p:pic>
      <p:sp>
        <p:nvSpPr>
          <p:cNvPr id="10" name="TextBox 9"/>
          <p:cNvSpPr txBox="1"/>
          <p:nvPr/>
        </p:nvSpPr>
        <p:spPr>
          <a:xfrm>
            <a:off x="4298727" y="1784440"/>
            <a:ext cx="7512930" cy="369332"/>
          </a:xfrm>
          <a:prstGeom prst="rect">
            <a:avLst/>
          </a:prstGeom>
          <a:noFill/>
        </p:spPr>
        <p:txBody>
          <a:bodyPr wrap="square" rtlCol="0">
            <a:spAutoFit/>
          </a:bodyPr>
          <a:lstStyle/>
          <a:p>
            <a:r>
              <a:rPr lang="fr-FR" b="1" dirty="0"/>
              <a:t>La PK avant opération </a:t>
            </a:r>
            <a:r>
              <a:rPr lang="fr-FR" b="1" dirty="0" smtClean="0"/>
              <a:t>est [</a:t>
            </a:r>
            <a:r>
              <a:rPr lang="fr-FR" b="1" dirty="0"/>
              <a:t>ctry_cd, element] et [ctry_cd] après </a:t>
            </a:r>
            <a:r>
              <a:rPr lang="fr-FR" b="1" dirty="0" smtClean="0"/>
              <a:t>opération</a:t>
            </a:r>
            <a:endParaRPr lang="fr-FR" b="1" dirty="0"/>
          </a:p>
        </p:txBody>
      </p:sp>
      <p:sp>
        <p:nvSpPr>
          <p:cNvPr id="6" name="Content Placeholder 2"/>
          <p:cNvSpPr txBox="1">
            <a:spLocks/>
          </p:cNvSpPr>
          <p:nvPr/>
        </p:nvSpPr>
        <p:spPr>
          <a:xfrm>
            <a:off x="4298727" y="4637936"/>
            <a:ext cx="7779855" cy="4443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fr-FR" sz="1600" b="1" dirty="0"/>
              <a:t>La PK avant </a:t>
            </a:r>
            <a:r>
              <a:rPr lang="fr-FR" sz="1600" b="1" dirty="0" smtClean="0"/>
              <a:t>et après opération [</a:t>
            </a:r>
            <a:r>
              <a:rPr lang="fr-FR" sz="1600" b="1" dirty="0"/>
              <a:t>ctry_cd, </a:t>
            </a:r>
            <a:r>
              <a:rPr lang="fr-FR" sz="1600" b="1" dirty="0" smtClean="0"/>
              <a:t>item</a:t>
            </a:r>
            <a:endParaRPr lang="fr-FR" sz="1600" b="1" dirty="0">
              <a:solidFill>
                <a:srgbClr val="7030A0"/>
              </a:solidFill>
            </a:endParaRPr>
          </a:p>
        </p:txBody>
      </p:sp>
      <p:pic>
        <p:nvPicPr>
          <p:cNvPr id="11" name="Picture 2" descr="RÃ©sultat de recherche d'images pour &quot;jointures sql&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1794" y="1735311"/>
            <a:ext cx="3386697" cy="266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147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282443"/>
          </a:xfrm>
        </p:spPr>
        <p:txBody>
          <a:bodyPr>
            <a:normAutofit/>
          </a:bodyPr>
          <a:lstStyle/>
          <a:p>
            <a:r>
              <a:rPr lang="fr-FR" b="1" smtClean="0">
                <a:solidFill>
                  <a:srgbClr val="7030A0"/>
                </a:solidFill>
              </a:rPr>
              <a:t>Opérations </a:t>
            </a:r>
            <a:r>
              <a:rPr lang="fr-FR" b="1">
                <a:solidFill>
                  <a:srgbClr val="7030A0"/>
                </a:solidFill>
              </a:rPr>
              <a:t>d’algèbre </a:t>
            </a:r>
            <a:r>
              <a:rPr lang="fr-FR" b="1" smtClean="0">
                <a:solidFill>
                  <a:srgbClr val="7030A0"/>
                </a:solidFill>
              </a:rPr>
              <a:t>relationnel utilisés</a:t>
            </a:r>
            <a:endParaRPr lang="fr-FR" b="1" dirty="0">
              <a:solidFill>
                <a:srgbClr val="7030A0"/>
              </a:solidFill>
            </a:endParaRPr>
          </a:p>
        </p:txBody>
      </p:sp>
      <p:sp>
        <p:nvSpPr>
          <p:cNvPr id="3" name="Content Placeholder 2"/>
          <p:cNvSpPr>
            <a:spLocks noGrp="1"/>
          </p:cNvSpPr>
          <p:nvPr>
            <p:ph idx="1"/>
          </p:nvPr>
        </p:nvSpPr>
        <p:spPr>
          <a:xfrm>
            <a:off x="904988" y="1751486"/>
            <a:ext cx="4873983" cy="2243866"/>
          </a:xfrm>
        </p:spPr>
        <p:txBody>
          <a:bodyPr>
            <a:noAutofit/>
          </a:bodyPr>
          <a:lstStyle/>
          <a:p>
            <a:pPr>
              <a:lnSpc>
                <a:spcPct val="100000"/>
              </a:lnSpc>
              <a:spcBef>
                <a:spcPts val="600"/>
              </a:spcBef>
            </a:pPr>
            <a:r>
              <a:rPr lang="fr-FR" sz="1800" b="1" dirty="0" smtClean="0"/>
              <a:t>Restriction : </a:t>
            </a:r>
            <a:r>
              <a:rPr lang="fr-FR" sz="1800" dirty="0" smtClean="0"/>
              <a:t>voici deux exemples qui m’ont permis de démontrer l’existence de l’agrégat China. </a:t>
            </a:r>
          </a:p>
          <a:p>
            <a:pPr>
              <a:lnSpc>
                <a:spcPct val="100000"/>
              </a:lnSpc>
              <a:spcBef>
                <a:spcPts val="600"/>
              </a:spcBef>
            </a:pPr>
            <a:r>
              <a:rPr lang="fr-FR" sz="1800" dirty="0" smtClean="0"/>
              <a:t>Sélection de la valeur ‘China’ dans country</a:t>
            </a:r>
          </a:p>
          <a:p>
            <a:pPr>
              <a:lnSpc>
                <a:spcPct val="100000"/>
              </a:lnSpc>
              <a:spcBef>
                <a:spcPts val="600"/>
              </a:spcBef>
            </a:pPr>
            <a:r>
              <a:rPr lang="fr-FR" sz="1800" dirty="0" smtClean="0"/>
              <a:t>Sélection du string contenant </a:t>
            </a:r>
            <a:r>
              <a:rPr lang="fr-FR" sz="1800" smtClean="0"/>
              <a:t>‘China, ’ </a:t>
            </a:r>
            <a:r>
              <a:rPr lang="fr-FR" sz="1800" dirty="0" smtClean="0"/>
              <a:t>pour identifier les pays de l’agrégat.</a:t>
            </a:r>
          </a:p>
          <a:p>
            <a:pPr>
              <a:lnSpc>
                <a:spcPct val="100000"/>
              </a:lnSpc>
              <a:spcBef>
                <a:spcPts val="600"/>
              </a:spcBef>
            </a:pPr>
            <a:r>
              <a:rPr lang="fr-FR" sz="1800" b="1" dirty="0" smtClean="0"/>
              <a:t>La PK est [ctry_cd] avant et après opération</a:t>
            </a:r>
            <a:endParaRPr lang="fr-FR" sz="1800" b="1" dirty="0"/>
          </a:p>
        </p:txBody>
      </p:sp>
      <p:pic>
        <p:nvPicPr>
          <p:cNvPr id="4" name="Image 16">
            <a:extLst>
              <a:ext uri="{FF2B5EF4-FFF2-40B4-BE49-F238E27FC236}">
                <a16:creationId xmlns="" xmlns:a16="http://schemas.microsoft.com/office/drawing/2014/main"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9" name="Picture 8"/>
          <p:cNvPicPr>
            <a:picLocks noChangeAspect="1"/>
          </p:cNvPicPr>
          <p:nvPr/>
        </p:nvPicPr>
        <p:blipFill>
          <a:blip r:embed="rId3"/>
          <a:stretch>
            <a:fillRect/>
          </a:stretch>
        </p:blipFill>
        <p:spPr>
          <a:xfrm>
            <a:off x="5778971" y="1664043"/>
            <a:ext cx="5362575" cy="4838700"/>
          </a:xfrm>
          <a:prstGeom prst="rect">
            <a:avLst/>
          </a:prstGeom>
        </p:spPr>
      </p:pic>
      <p:pic>
        <p:nvPicPr>
          <p:cNvPr id="3076" name="Picture 4" descr="RÃ©sultat de recherche d'images pour &quot;CALCUL&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256" y="4159584"/>
            <a:ext cx="3057182" cy="2035120"/>
          </a:xfrm>
          <a:prstGeom prst="rect">
            <a:avLst/>
          </a:prstGeom>
          <a:noFill/>
          <a:ln>
            <a:solidFill>
              <a:schemeClr val="bg2">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247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RÃ©sultat de recherche d'images pour &quot;merci en plusieurs langu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087" y="1181431"/>
            <a:ext cx="7331676" cy="48840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b="1" smtClean="0">
                <a:solidFill>
                  <a:srgbClr val="7030A0"/>
                </a:solidFill>
              </a:rPr>
              <a:t>Des questions ?</a:t>
            </a:r>
            <a:endParaRPr lang="fr-FR"/>
          </a:p>
        </p:txBody>
      </p:sp>
      <p:sp>
        <p:nvSpPr>
          <p:cNvPr id="4" name="TextBox 3"/>
          <p:cNvSpPr txBox="1"/>
          <p:nvPr/>
        </p:nvSpPr>
        <p:spPr>
          <a:xfrm>
            <a:off x="683741" y="6005384"/>
            <a:ext cx="4885037" cy="369332"/>
          </a:xfrm>
          <a:prstGeom prst="rect">
            <a:avLst/>
          </a:prstGeom>
          <a:noFill/>
        </p:spPr>
        <p:txBody>
          <a:bodyPr wrap="square" rtlCol="0">
            <a:spAutoFit/>
          </a:bodyPr>
          <a:lstStyle/>
          <a:p>
            <a:r>
              <a:rPr lang="es-ES" smtClean="0">
                <a:hlinkClick r:id="rId3"/>
              </a:rPr>
              <a:t>lgourdon@gmail.com</a:t>
            </a:r>
            <a:r>
              <a:rPr lang="es-ES" smtClean="0"/>
              <a:t>  (+34 659 34 05 15)</a:t>
            </a:r>
            <a:endParaRPr lang="fr-FR"/>
          </a:p>
        </p:txBody>
      </p:sp>
    </p:spTree>
    <p:extLst>
      <p:ext uri="{BB962C8B-B14F-4D97-AF65-F5344CB8AC3E}">
        <p14:creationId xmlns:p14="http://schemas.microsoft.com/office/powerpoint/2010/main" val="3083876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b="1" dirty="0" smtClean="0">
                <a:solidFill>
                  <a:srgbClr val="7030A0"/>
                </a:solidFill>
              </a:rPr>
              <a:t>Agenda</a:t>
            </a:r>
            <a:endParaRPr lang="fr-FR" b="1" dirty="0">
              <a:solidFill>
                <a:srgbClr val="7030A0"/>
              </a:solidFill>
            </a:endParaRPr>
          </a:p>
        </p:txBody>
      </p:sp>
      <p:pic>
        <p:nvPicPr>
          <p:cNvPr id="4098" name="Picture 2" descr="https://gm1.ggpht.com/1BfkABTTVdOdc5varAfA6U80CqOpeYNErvKob38mZyav826fa-0HSdH-BI5rDMQynejhrzld6kGtBJv20rxZpq7GlqyrDmZ6JtaDhuXdu656vKrnSFVjzvoPc80rDXjUct0CfzwMVatN9fCXVQvPPc94DGsTmQL94cDhIKWyVo2JtaUCDFp1VxvPv6aeCc3wr7QaafN9s9s6SKGE4kKZsPt3r1NVLjgBlAC6FY5uxJ5LJo7m319wjF49yybr-WUFtSdI8tnLzaR7URsShcbfAB7AacH9wQF37xdESxE-Xz3mNAtFYydILpFGCdJaOElzThPLmszcjTRlFtZ31WC5hVe4JfkOQbOYol6HjGEElK9FVfM9IXkkcGyW_mAj6IwNRZpD6hrOwAznGCdmrGeYoI8jj2S-3jArR5tI6DYfQwUYzGqOp7ZRYE6uU8GjxpBWwYI3ZbOfWCgHpcJB3qQJ9H69VKdtSK1T7t-nYZ1GU8enrUaFWOeKoQo7j3wQDH5PUaqmUlBI-FgdM8WzM8nsYmn75Mp0MMfuxdYpmxVEBn3S3tBX-9F9RZ6WZQTlilFQRnOqEjKTjnafSIUnW7Xij12prAJC4a9Q7ieqjS1-43zI9XTGJozbN1SRL9kHQc4Sabgna6_7rcDMXnSRuapw5D0ptjlporm8SI_zlcm4oRDB7k3FPjjboM4IPReYWeSVOqeQrMlgU2K_M2v5T0uO0zimNBXf=s0-l75-ft-l75-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3990"/>
            <a:ext cx="4762500" cy="32861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00699" y="1553990"/>
            <a:ext cx="5322673" cy="3924151"/>
          </a:xfrm>
          <a:prstGeom prst="rect">
            <a:avLst/>
          </a:prstGeom>
          <a:noFill/>
        </p:spPr>
        <p:txBody>
          <a:bodyPr wrap="square" rtlCol="0">
            <a:spAutoFit/>
          </a:bodyPr>
          <a:lstStyle/>
          <a:p>
            <a:pPr>
              <a:spcAft>
                <a:spcPts val="600"/>
              </a:spcAft>
            </a:pPr>
            <a:r>
              <a:rPr lang="fr-FR" b="1" dirty="0" smtClean="0"/>
              <a:t>Le contexte : </a:t>
            </a:r>
            <a:r>
              <a:rPr lang="fr-FR" dirty="0" smtClean="0">
                <a:latin typeface="Calibri" panose="020F0502020204030204" pitchFamily="34" charset="0"/>
              </a:rPr>
              <a:t>Indicateurs-clés et causes de la faim</a:t>
            </a:r>
          </a:p>
          <a:p>
            <a:pPr marL="285750" indent="-285750">
              <a:buFont typeface="Courier New" panose="02070309020205020404" pitchFamily="49" charset="0"/>
              <a:buChar char="o"/>
            </a:pPr>
            <a:r>
              <a:rPr lang="fr-FR" dirty="0" smtClean="0"/>
              <a:t>Les indicateurs-clés</a:t>
            </a:r>
          </a:p>
          <a:p>
            <a:pPr marL="285750" indent="-285750">
              <a:buFont typeface="Courier New" panose="02070309020205020404" pitchFamily="49" charset="0"/>
              <a:buChar char="o"/>
            </a:pPr>
            <a:r>
              <a:rPr lang="fr-FR" dirty="0" smtClean="0"/>
              <a:t>Les causes de la faim dans le monde</a:t>
            </a:r>
          </a:p>
          <a:p>
            <a:endParaRPr lang="fr-FR" b="1" dirty="0" smtClean="0"/>
          </a:p>
          <a:p>
            <a:pPr>
              <a:spcAft>
                <a:spcPts val="600"/>
              </a:spcAft>
            </a:pPr>
            <a:r>
              <a:rPr lang="fr-FR" b="1" dirty="0" smtClean="0"/>
              <a:t>Nourrir 10 milliards d’humains en 2050 : </a:t>
            </a:r>
            <a:r>
              <a:rPr lang="fr-FR" dirty="0" smtClean="0"/>
              <a:t>Ce que nous apprend l’étude effectuée sur l’année 2013</a:t>
            </a:r>
          </a:p>
          <a:p>
            <a:pPr marL="285750" indent="-285750">
              <a:buFont typeface="Courier New" panose="02070309020205020404" pitchFamily="49" charset="0"/>
              <a:buChar char="o"/>
            </a:pPr>
            <a:r>
              <a:rPr lang="fr-FR" dirty="0" smtClean="0"/>
              <a:t>Les leçons tirées des chiffres de 2013</a:t>
            </a:r>
          </a:p>
          <a:p>
            <a:pPr marL="285750" indent="-285750">
              <a:buFont typeface="Courier New" panose="02070309020205020404" pitchFamily="49" charset="0"/>
              <a:buChar char="o"/>
            </a:pPr>
            <a:r>
              <a:rPr lang="fr-FR" dirty="0" smtClean="0"/>
              <a:t>Conclusion</a:t>
            </a:r>
          </a:p>
          <a:p>
            <a:endParaRPr lang="fr-FR" b="1" dirty="0" smtClean="0"/>
          </a:p>
          <a:p>
            <a:pPr lvl="0">
              <a:spcBef>
                <a:spcPts val="0"/>
              </a:spcBef>
              <a:spcAft>
                <a:spcPts val="600"/>
              </a:spcAft>
            </a:pPr>
            <a:r>
              <a:rPr lang="fr-FR" b="1" dirty="0" smtClean="0"/>
              <a:t>Méthodologie</a:t>
            </a:r>
            <a:r>
              <a:rPr lang="fr-FR" dirty="0" smtClean="0"/>
              <a:t>: Données, Python et algèbre relationnel</a:t>
            </a:r>
          </a:p>
          <a:p>
            <a:pPr marL="285750" indent="-285750">
              <a:buFont typeface="Courier New" panose="02070309020205020404" pitchFamily="49" charset="0"/>
              <a:buChar char="o"/>
            </a:pPr>
            <a:r>
              <a:rPr lang="fr-FR" dirty="0" smtClean="0"/>
              <a:t>Données téléchargées</a:t>
            </a:r>
          </a:p>
          <a:p>
            <a:pPr marL="285750" indent="-285750">
              <a:buFont typeface="Courier New" panose="02070309020205020404" pitchFamily="49" charset="0"/>
              <a:buChar char="o"/>
            </a:pPr>
            <a:r>
              <a:rPr lang="fr-FR" dirty="0" smtClean="0"/>
              <a:t>Correspondances, redondances</a:t>
            </a:r>
          </a:p>
          <a:p>
            <a:pPr marL="285750" indent="-285750">
              <a:buFont typeface="Courier New" panose="02070309020205020404" pitchFamily="49" charset="0"/>
              <a:buChar char="o"/>
            </a:pPr>
            <a:r>
              <a:rPr lang="fr-FR" dirty="0" smtClean="0"/>
              <a:t>Opérations d’algèbre </a:t>
            </a:r>
            <a:r>
              <a:rPr lang="fr-FR" smtClean="0"/>
              <a:t>relationnel utilisés</a:t>
            </a:r>
            <a:endParaRPr lang="fr-FR" dirty="0"/>
          </a:p>
        </p:txBody>
      </p:sp>
    </p:spTree>
    <p:extLst>
      <p:ext uri="{BB962C8B-B14F-4D97-AF65-F5344CB8AC3E}">
        <p14:creationId xmlns:p14="http://schemas.microsoft.com/office/powerpoint/2010/main" val="2881366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itle 3"/>
          <p:cNvSpPr>
            <a:spLocks noGrp="1"/>
          </p:cNvSpPr>
          <p:nvPr>
            <p:ph type="title"/>
          </p:nvPr>
        </p:nvSpPr>
        <p:spPr/>
        <p:txBody>
          <a:bodyPr/>
          <a:lstStyle/>
          <a:p>
            <a:r>
              <a:rPr lang="es-ES" b="1" dirty="0" smtClean="0">
                <a:solidFill>
                  <a:srgbClr val="7030A0"/>
                </a:solidFill>
              </a:rPr>
              <a:t>Le contexte</a:t>
            </a:r>
            <a:endParaRPr lang="fr-FR" b="1" dirty="0">
              <a:solidFill>
                <a:srgbClr val="7030A0"/>
              </a:solidFill>
            </a:endParaRPr>
          </a:p>
        </p:txBody>
      </p:sp>
      <p:sp>
        <p:nvSpPr>
          <p:cNvPr id="5" name="Text Placeholder 4"/>
          <p:cNvSpPr>
            <a:spLocks noGrp="1"/>
          </p:cNvSpPr>
          <p:nvPr>
            <p:ph type="body" idx="1"/>
          </p:nvPr>
        </p:nvSpPr>
        <p:spPr/>
        <p:txBody>
          <a:bodyPr>
            <a:normAutofit/>
          </a:bodyPr>
          <a:lstStyle/>
          <a:p>
            <a:pPr lvl="0">
              <a:spcBef>
                <a:spcPts val="0"/>
              </a:spcBef>
            </a:pPr>
            <a:r>
              <a:rPr lang="fr-FR" sz="2800" dirty="0" smtClean="0">
                <a:solidFill>
                  <a:schemeClr val="bg1"/>
                </a:solidFill>
              </a:rPr>
              <a:t>Indicateurs-clés </a:t>
            </a:r>
            <a:r>
              <a:rPr lang="fr-FR" sz="2800" dirty="0">
                <a:solidFill>
                  <a:schemeClr val="bg1"/>
                </a:solidFill>
              </a:rPr>
              <a:t>et causes de la faim</a:t>
            </a:r>
          </a:p>
        </p:txBody>
      </p:sp>
      <p:pic>
        <p:nvPicPr>
          <p:cNvPr id="6150" name="Picture 6" descr="RÃ©sultat de recherche d'images pour &quot;faim dans le mond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025" y="544010"/>
            <a:ext cx="6772275" cy="3810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465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325563"/>
          </a:xfrm>
        </p:spPr>
        <p:txBody>
          <a:bodyPr/>
          <a:lstStyle/>
          <a:p>
            <a:r>
              <a:rPr lang="fr-FR" b="1" dirty="0" smtClean="0">
                <a:solidFill>
                  <a:srgbClr val="7030A0"/>
                </a:solidFill>
              </a:rPr>
              <a:t>Les indicateurs-clés</a:t>
            </a:r>
            <a:endParaRPr lang="fr-FR" b="1" dirty="0">
              <a:solidFill>
                <a:srgbClr val="7030A0"/>
              </a:solidFill>
            </a:endParaRPr>
          </a:p>
        </p:txBody>
      </p:sp>
      <p:sp>
        <p:nvSpPr>
          <p:cNvPr id="3" name="Content Placeholder 2"/>
          <p:cNvSpPr>
            <a:spLocks noGrp="1"/>
          </p:cNvSpPr>
          <p:nvPr>
            <p:ph idx="1"/>
          </p:nvPr>
        </p:nvSpPr>
        <p:spPr>
          <a:xfrm>
            <a:off x="567269" y="1825625"/>
            <a:ext cx="6459608" cy="4351338"/>
          </a:xfrm>
        </p:spPr>
        <p:txBody>
          <a:bodyPr>
            <a:noAutofit/>
          </a:bodyPr>
          <a:lstStyle/>
          <a:p>
            <a:pPr>
              <a:lnSpc>
                <a:spcPct val="100000"/>
              </a:lnSpc>
              <a:spcBef>
                <a:spcPts val="600"/>
              </a:spcBef>
            </a:pPr>
            <a:r>
              <a:rPr lang="fr-FR" sz="1800" dirty="0" smtClean="0"/>
              <a:t>En 2050, la population mondiale s’élèvera 10 milliards dont environ 65% de citadins, le seuil de 50% ayant été atteint aux alentours de 2009</a:t>
            </a:r>
          </a:p>
          <a:p>
            <a:pPr>
              <a:lnSpc>
                <a:spcPct val="100000"/>
              </a:lnSpc>
              <a:spcBef>
                <a:spcPts val="600"/>
              </a:spcBef>
            </a:pPr>
            <a:r>
              <a:rPr lang="fr-FR" sz="1800" dirty="0" smtClean="0"/>
              <a:t>Elle était de 7 milliards en 2013</a:t>
            </a:r>
          </a:p>
          <a:p>
            <a:pPr>
              <a:lnSpc>
                <a:spcPct val="100000"/>
              </a:lnSpc>
              <a:spcBef>
                <a:spcPts val="600"/>
              </a:spcBef>
            </a:pPr>
            <a:r>
              <a:rPr lang="fr-FR" sz="1800" dirty="0" smtClean="0"/>
              <a:t>En 2013, le nombre de personnes en sous-nutrition était d’environ 775 millions, soit 10,8% ramené à la population mondiale </a:t>
            </a:r>
          </a:p>
          <a:p>
            <a:pPr>
              <a:lnSpc>
                <a:spcPct val="100000"/>
              </a:lnSpc>
              <a:spcBef>
                <a:spcPts val="600"/>
              </a:spcBef>
            </a:pPr>
            <a:r>
              <a:rPr lang="fr-FR" sz="1800" dirty="0" smtClean="0"/>
              <a:t>Le nombre de personnes sous-alimentées est reparti à la hausse depuis 2014, avec 815 millions soit 11,0% de la population mondiale en 2016</a:t>
            </a:r>
          </a:p>
          <a:p>
            <a:pPr>
              <a:lnSpc>
                <a:spcPct val="100000"/>
              </a:lnSpc>
              <a:spcBef>
                <a:spcPts val="600"/>
              </a:spcBef>
            </a:pPr>
            <a:r>
              <a:rPr lang="fr-FR" sz="1800" dirty="0"/>
              <a:t>En 2015, il y aurait eu 9,1 millions de morts dus à la malnutrition dans le </a:t>
            </a:r>
            <a:r>
              <a:rPr lang="fr-FR" sz="1800" dirty="0" smtClean="0"/>
              <a:t>monde, dont </a:t>
            </a:r>
            <a:r>
              <a:rPr lang="fr-FR" sz="1800" dirty="0"/>
              <a:t>3,1 millions d'enfants de moins de 5 </a:t>
            </a:r>
            <a:r>
              <a:rPr lang="fr-FR" sz="1800" dirty="0" smtClean="0"/>
              <a:t>ans</a:t>
            </a:r>
          </a:p>
          <a:p>
            <a:pPr>
              <a:lnSpc>
                <a:spcPct val="100000"/>
              </a:lnSpc>
              <a:spcBef>
                <a:spcPts val="600"/>
              </a:spcBef>
            </a:pPr>
            <a:r>
              <a:rPr lang="fr-FR" sz="1800" dirty="0"/>
              <a:t>Par ailleurs, les femmes et les filles sont les premières victimes de la </a:t>
            </a:r>
            <a:r>
              <a:rPr lang="fr-FR" sz="1800" dirty="0" smtClean="0"/>
              <a:t>faim</a:t>
            </a:r>
            <a:endParaRPr lang="fr-FR" sz="1800" dirty="0"/>
          </a:p>
        </p:txBody>
      </p:sp>
      <p:pic>
        <p:nvPicPr>
          <p:cNvPr id="4" name="Picture 3"/>
          <p:cNvPicPr>
            <a:picLocks noChangeAspect="1"/>
          </p:cNvPicPr>
          <p:nvPr/>
        </p:nvPicPr>
        <p:blipFill>
          <a:blip r:embed="rId2"/>
          <a:stretch>
            <a:fillRect/>
          </a:stretch>
        </p:blipFill>
        <p:spPr>
          <a:xfrm>
            <a:off x="7289800" y="3259980"/>
            <a:ext cx="4481775" cy="3094698"/>
          </a:xfrm>
          <a:prstGeom prst="rect">
            <a:avLst/>
          </a:prstGeom>
        </p:spPr>
      </p:pic>
      <p:pic>
        <p:nvPicPr>
          <p:cNvPr id="6" name="Picture 5"/>
          <p:cNvPicPr>
            <a:picLocks noChangeAspect="1"/>
          </p:cNvPicPr>
          <p:nvPr/>
        </p:nvPicPr>
        <p:blipFill>
          <a:blip r:embed="rId3"/>
          <a:stretch>
            <a:fillRect/>
          </a:stretch>
        </p:blipFill>
        <p:spPr>
          <a:xfrm>
            <a:off x="7289800" y="512518"/>
            <a:ext cx="4481775" cy="2687873"/>
          </a:xfrm>
          <a:prstGeom prst="rect">
            <a:avLst/>
          </a:prstGeom>
        </p:spPr>
      </p:pic>
      <p:pic>
        <p:nvPicPr>
          <p:cNvPr id="7" name="Image 16">
            <a:extLst>
              <a:ext uri="{FF2B5EF4-FFF2-40B4-BE49-F238E27FC236}">
                <a16:creationId xmlns="" xmlns:a16="http://schemas.microsoft.com/office/drawing/2014/main" id="{467BDB20-8FF8-423E-B262-AF18DB2BAA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spTree>
    <p:extLst>
      <p:ext uri="{BB962C8B-B14F-4D97-AF65-F5344CB8AC3E}">
        <p14:creationId xmlns:p14="http://schemas.microsoft.com/office/powerpoint/2010/main" val="1687604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325563"/>
          </a:xfrm>
        </p:spPr>
        <p:txBody>
          <a:bodyPr/>
          <a:lstStyle/>
          <a:p>
            <a:r>
              <a:rPr lang="fr-FR" b="1" dirty="0">
                <a:solidFill>
                  <a:srgbClr val="7030A0"/>
                </a:solidFill>
              </a:rPr>
              <a:t>Les indicateurs-clés</a:t>
            </a:r>
            <a:endParaRPr lang="fr-FR" dirty="0"/>
          </a:p>
        </p:txBody>
      </p:sp>
      <p:sp>
        <p:nvSpPr>
          <p:cNvPr id="3" name="Content Placeholder 2"/>
          <p:cNvSpPr>
            <a:spLocks noGrp="1"/>
          </p:cNvSpPr>
          <p:nvPr>
            <p:ph idx="1"/>
          </p:nvPr>
        </p:nvSpPr>
        <p:spPr>
          <a:xfrm>
            <a:off x="601134" y="1825625"/>
            <a:ext cx="4671082" cy="4351338"/>
          </a:xfrm>
        </p:spPr>
        <p:txBody>
          <a:bodyPr>
            <a:noAutofit/>
          </a:bodyPr>
          <a:lstStyle/>
          <a:p>
            <a:pPr>
              <a:lnSpc>
                <a:spcPct val="100000"/>
              </a:lnSpc>
              <a:spcBef>
                <a:spcPts val="600"/>
              </a:spcBef>
            </a:pPr>
            <a:r>
              <a:rPr lang="fr-FR" sz="1800" dirty="0" smtClean="0"/>
              <a:t>La prévalence de la sous-alimentation est la plus élevée en Asie en nombre de personnes du fait de  son poids démographique, mais elle représente 11,7% de la population.</a:t>
            </a:r>
          </a:p>
          <a:p>
            <a:pPr>
              <a:lnSpc>
                <a:spcPct val="100000"/>
              </a:lnSpc>
              <a:spcBef>
                <a:spcPts val="600"/>
              </a:spcBef>
            </a:pPr>
            <a:r>
              <a:rPr lang="fr-FR" sz="1800" dirty="0" smtClean="0"/>
              <a:t>C’est en Afrique que le pourcentage de personnes sous-alimentées est le plus élevé avec 20% de la population, les estimations pour 2016 indiquant une situation qui se dégrade</a:t>
            </a:r>
          </a:p>
          <a:p>
            <a:pPr>
              <a:lnSpc>
                <a:spcPct val="100000"/>
              </a:lnSpc>
              <a:spcBef>
                <a:spcPts val="600"/>
              </a:spcBef>
            </a:pPr>
            <a:r>
              <a:rPr lang="fr-FR" sz="1800" dirty="0"/>
              <a:t>60% des personnes qui ont faim sont des agriculteurs,  des éleveurs ou des pêcheurs, ainsi que leurs familles. C’est paradoxalement dans les pays ayant la proportion la plus </a:t>
            </a:r>
            <a:r>
              <a:rPr lang="fr-FR" sz="1800" dirty="0" smtClean="0"/>
              <a:t>haute d’agriculteurs </a:t>
            </a:r>
            <a:r>
              <a:rPr lang="fr-FR" sz="1800" dirty="0"/>
              <a:t>que la sous-alimentation est la plus élevée </a:t>
            </a:r>
          </a:p>
        </p:txBody>
      </p:sp>
      <p:pic>
        <p:nvPicPr>
          <p:cNvPr id="4" name="Picture 3"/>
          <p:cNvPicPr>
            <a:picLocks noChangeAspect="1"/>
          </p:cNvPicPr>
          <p:nvPr/>
        </p:nvPicPr>
        <p:blipFill>
          <a:blip r:embed="rId2"/>
          <a:stretch>
            <a:fillRect/>
          </a:stretch>
        </p:blipFill>
        <p:spPr>
          <a:xfrm>
            <a:off x="5359904" y="1933903"/>
            <a:ext cx="6435544" cy="4201096"/>
          </a:xfrm>
          <a:prstGeom prst="rect">
            <a:avLst/>
          </a:prstGeom>
        </p:spPr>
      </p:pic>
      <p:pic>
        <p:nvPicPr>
          <p:cNvPr id="5" name="Image 16">
            <a:extLst>
              <a:ext uri="{FF2B5EF4-FFF2-40B4-BE49-F238E27FC236}">
                <a16:creationId xmlns="" xmlns:a16="http://schemas.microsoft.com/office/drawing/2014/main" id="{467BDB20-8FF8-423E-B262-AF18DB2BA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spTree>
    <p:extLst>
      <p:ext uri="{BB962C8B-B14F-4D97-AF65-F5344CB8AC3E}">
        <p14:creationId xmlns:p14="http://schemas.microsoft.com/office/powerpoint/2010/main" val="1088347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502" y="365125"/>
            <a:ext cx="10334297" cy="1325563"/>
          </a:xfrm>
        </p:spPr>
        <p:txBody>
          <a:bodyPr/>
          <a:lstStyle/>
          <a:p>
            <a:r>
              <a:rPr lang="fr-FR" b="1" dirty="0" smtClean="0">
                <a:solidFill>
                  <a:srgbClr val="7030A0"/>
                </a:solidFill>
              </a:rPr>
              <a:t>Les causes de la faim dans le monde</a:t>
            </a:r>
            <a:endParaRPr lang="fr-FR" b="1" dirty="0">
              <a:solidFill>
                <a:srgbClr val="7030A0"/>
              </a:solidFill>
            </a:endParaRPr>
          </a:p>
        </p:txBody>
      </p:sp>
      <p:pic>
        <p:nvPicPr>
          <p:cNvPr id="8" name="Image 16">
            <a:extLst>
              <a:ext uri="{FF2B5EF4-FFF2-40B4-BE49-F238E27FC236}">
                <a16:creationId xmlns="" xmlns:a16="http://schemas.microsoft.com/office/drawing/2014/main"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9" name="Picture 8"/>
          <p:cNvPicPr>
            <a:picLocks noChangeAspect="1"/>
          </p:cNvPicPr>
          <p:nvPr/>
        </p:nvPicPr>
        <p:blipFill>
          <a:blip r:embed="rId3"/>
          <a:stretch>
            <a:fillRect/>
          </a:stretch>
        </p:blipFill>
        <p:spPr>
          <a:xfrm>
            <a:off x="1150390" y="3373820"/>
            <a:ext cx="9891220" cy="3219066"/>
          </a:xfrm>
          <a:prstGeom prst="rect">
            <a:avLst/>
          </a:prstGeom>
        </p:spPr>
      </p:pic>
      <p:sp>
        <p:nvSpPr>
          <p:cNvPr id="3" name="Content Placeholder 2"/>
          <p:cNvSpPr>
            <a:spLocks noGrp="1"/>
          </p:cNvSpPr>
          <p:nvPr>
            <p:ph idx="1"/>
          </p:nvPr>
        </p:nvSpPr>
        <p:spPr>
          <a:xfrm>
            <a:off x="820907" y="1373680"/>
            <a:ext cx="10950681" cy="2346982"/>
          </a:xfrm>
        </p:spPr>
        <p:txBody>
          <a:bodyPr numCol="2">
            <a:normAutofit fontScale="62500" lnSpcReduction="20000"/>
          </a:bodyPr>
          <a:lstStyle/>
          <a:p>
            <a:pPr>
              <a:lnSpc>
                <a:spcPct val="120000"/>
              </a:lnSpc>
              <a:spcBef>
                <a:spcPts val="600"/>
              </a:spcBef>
            </a:pPr>
            <a:r>
              <a:rPr lang="fr-FR" b="1" dirty="0" smtClean="0"/>
              <a:t>La mauvaise </a:t>
            </a:r>
            <a:r>
              <a:rPr lang="fr-FR" b="1" dirty="0"/>
              <a:t>utilisation des </a:t>
            </a:r>
            <a:r>
              <a:rPr lang="fr-FR" b="1" dirty="0" smtClean="0"/>
              <a:t>ressources : </a:t>
            </a:r>
            <a:r>
              <a:rPr lang="fr-FR" dirty="0" smtClean="0"/>
              <a:t>la </a:t>
            </a:r>
            <a:r>
              <a:rPr lang="fr-FR" dirty="0"/>
              <a:t>première cause de la sous-alimentation n'est pas le manque de nourriture, mais sa mauvaise </a:t>
            </a:r>
            <a:r>
              <a:rPr lang="fr-FR" dirty="0" smtClean="0"/>
              <a:t>redistribution et le gaspillage. C’est également l’utilisation croissante des surfaces disponibles </a:t>
            </a:r>
            <a:r>
              <a:rPr lang="fr-FR" dirty="0"/>
              <a:t>pour </a:t>
            </a:r>
            <a:r>
              <a:rPr lang="fr-FR" dirty="0" smtClean="0"/>
              <a:t>l’élevage : les </a:t>
            </a:r>
            <a:r>
              <a:rPr lang="fr-FR" dirty="0"/>
              <a:t>pâturages recouvrent 60 % des terres agricoles, le fourrage quant à lui occupe 35 % des terres arables. Au total, 78 % des terres agricoles sont ainsi dédiées au bétail et à son </a:t>
            </a:r>
            <a:r>
              <a:rPr lang="fr-FR" dirty="0" smtClean="0"/>
              <a:t>alimentation</a:t>
            </a:r>
            <a:r>
              <a:rPr lang="fr-FR" dirty="0"/>
              <a:t>. </a:t>
            </a:r>
            <a:r>
              <a:rPr lang="fr-FR" dirty="0" smtClean="0"/>
              <a:t>En 2009</a:t>
            </a:r>
            <a:r>
              <a:rPr lang="fr-FR" dirty="0"/>
              <a:t>, elle représentait 40 % de la production agricole mondiale. Fondé au </a:t>
            </a:r>
            <a:r>
              <a:rPr lang="fr-FR" dirty="0" smtClean="0"/>
              <a:t>début </a:t>
            </a:r>
            <a:r>
              <a:rPr lang="fr-FR" dirty="0"/>
              <a:t>du XXe siècle aux Etats-Unis sur le modèle </a:t>
            </a:r>
            <a:r>
              <a:rPr lang="fr-FR" dirty="0" smtClean="0"/>
              <a:t>de </a:t>
            </a:r>
            <a:r>
              <a:rPr lang="fr-FR" dirty="0"/>
              <a:t>l’industrie automobile, l’élevage industriel n’a cessé de </a:t>
            </a:r>
            <a:r>
              <a:rPr lang="fr-FR" dirty="0" smtClean="0"/>
              <a:t>croître, </a:t>
            </a:r>
            <a:r>
              <a:rPr lang="fr-FR" dirty="0"/>
              <a:t>d’abord en Amérique du Nord et du Sud, puis en Europe et enfin en </a:t>
            </a:r>
            <a:r>
              <a:rPr lang="fr-FR" dirty="0" smtClean="0"/>
              <a:t>Chine. N’oublions pas finalement les ressources accaparées par les agro-carburants (colza, palmier à huile, canne à sucre…).</a:t>
            </a:r>
            <a:endParaRPr lang="fr-FR" dirty="0"/>
          </a:p>
        </p:txBody>
      </p:sp>
    </p:spTree>
    <p:extLst>
      <p:ext uri="{BB962C8B-B14F-4D97-AF65-F5344CB8AC3E}">
        <p14:creationId xmlns:p14="http://schemas.microsoft.com/office/powerpoint/2010/main" val="3195980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825624"/>
            <a:ext cx="5142186" cy="4438541"/>
          </a:xfrm>
        </p:spPr>
        <p:txBody>
          <a:bodyPr>
            <a:noAutofit/>
          </a:bodyPr>
          <a:lstStyle/>
          <a:p>
            <a:pPr>
              <a:lnSpc>
                <a:spcPct val="100000"/>
              </a:lnSpc>
              <a:spcBef>
                <a:spcPts val="600"/>
              </a:spcBef>
            </a:pPr>
            <a:r>
              <a:rPr lang="fr-FR" sz="2050" b="1" dirty="0"/>
              <a:t>La libéralisation des échanges agricoles</a:t>
            </a:r>
            <a:r>
              <a:rPr lang="fr-FR" sz="2050" dirty="0"/>
              <a:t>, la spéculation sur les matières premières et agricoles, le dumping, la culture industrielle et les subventions </a:t>
            </a:r>
            <a:r>
              <a:rPr lang="fr-FR" sz="2050" dirty="0" smtClean="0"/>
              <a:t>génèrent </a:t>
            </a:r>
            <a:r>
              <a:rPr lang="fr-FR" sz="2050" dirty="0"/>
              <a:t>une concurrence </a:t>
            </a:r>
            <a:r>
              <a:rPr lang="fr-FR" sz="2050" dirty="0" smtClean="0"/>
              <a:t>déloyale</a:t>
            </a:r>
          </a:p>
          <a:p>
            <a:pPr>
              <a:lnSpc>
                <a:spcPct val="100000"/>
              </a:lnSpc>
              <a:spcBef>
                <a:spcPts val="600"/>
              </a:spcBef>
            </a:pPr>
            <a:r>
              <a:rPr lang="fr-FR" sz="2050" dirty="0" smtClean="0"/>
              <a:t>Par </a:t>
            </a:r>
            <a:r>
              <a:rPr lang="fr-FR" sz="2050" dirty="0"/>
              <a:t>exemple, la Politique Agricole Commune européenne, le budget agricole des USA ou les productions de pays émergents (ex </a:t>
            </a:r>
            <a:r>
              <a:rPr lang="fr-FR" sz="2050" dirty="0" smtClean="0"/>
              <a:t>Brésil, </a:t>
            </a:r>
            <a:r>
              <a:rPr lang="fr-FR" sz="2050" dirty="0"/>
              <a:t>soja, viande bovine) créent de grands déséquilibres avec les pays </a:t>
            </a:r>
            <a:r>
              <a:rPr lang="fr-FR" sz="2050" dirty="0" smtClean="0"/>
              <a:t>pauvres. </a:t>
            </a:r>
            <a:r>
              <a:rPr lang="fr-FR" sz="2050" dirty="0"/>
              <a:t>Ils peuvent être une concurrence déloyale </a:t>
            </a:r>
            <a:r>
              <a:rPr lang="fr-FR" sz="2050" dirty="0" smtClean="0"/>
              <a:t>face aux produits </a:t>
            </a:r>
            <a:r>
              <a:rPr lang="fr-FR" sz="2050" dirty="0"/>
              <a:t>locaux et conduire à une dépendance aux </a:t>
            </a:r>
            <a:r>
              <a:rPr lang="fr-FR" sz="2050" dirty="0" smtClean="0"/>
              <a:t>importations ainsi qu’une migration des ruraux vers les mégapoles</a:t>
            </a:r>
            <a:endParaRPr lang="fr-FR" sz="2050" dirty="0"/>
          </a:p>
        </p:txBody>
      </p:sp>
      <p:sp>
        <p:nvSpPr>
          <p:cNvPr id="5" name="Title 1"/>
          <p:cNvSpPr txBox="1">
            <a:spLocks/>
          </p:cNvSpPr>
          <p:nvPr/>
        </p:nvSpPr>
        <p:spPr>
          <a:xfrm>
            <a:off x="1019502" y="365125"/>
            <a:ext cx="10334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solidFill>
                  <a:srgbClr val="7030A0"/>
                </a:solidFill>
              </a:rPr>
              <a:t>Les causes de la faim dans le monde</a:t>
            </a:r>
            <a:endParaRPr lang="fr-FR" b="1" dirty="0">
              <a:solidFill>
                <a:srgbClr val="7030A0"/>
              </a:solidFill>
            </a:endParaRPr>
          </a:p>
        </p:txBody>
      </p:sp>
      <p:pic>
        <p:nvPicPr>
          <p:cNvPr id="6" name="Image 16">
            <a:extLst>
              <a:ext uri="{FF2B5EF4-FFF2-40B4-BE49-F238E27FC236}">
                <a16:creationId xmlns="" xmlns:a16="http://schemas.microsoft.com/office/drawing/2014/main" id="{467BDB20-8FF8-423E-B262-AF18DB2BA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7" name="Picture 6"/>
          <p:cNvPicPr>
            <a:picLocks noChangeAspect="1"/>
          </p:cNvPicPr>
          <p:nvPr/>
        </p:nvPicPr>
        <p:blipFill>
          <a:blip r:embed="rId3"/>
          <a:stretch>
            <a:fillRect/>
          </a:stretch>
        </p:blipFill>
        <p:spPr>
          <a:xfrm>
            <a:off x="5980387" y="1954866"/>
            <a:ext cx="5699644" cy="4309299"/>
          </a:xfrm>
          <a:prstGeom prst="rect">
            <a:avLst/>
          </a:prstGeom>
        </p:spPr>
      </p:pic>
    </p:spTree>
    <p:extLst>
      <p:ext uri="{BB962C8B-B14F-4D97-AF65-F5344CB8AC3E}">
        <p14:creationId xmlns:p14="http://schemas.microsoft.com/office/powerpoint/2010/main" val="743067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8" y="365125"/>
            <a:ext cx="10448812" cy="1325563"/>
          </a:xfrm>
        </p:spPr>
        <p:txBody>
          <a:bodyPr/>
          <a:lstStyle/>
          <a:p>
            <a:r>
              <a:rPr lang="fr-FR" b="1" dirty="0">
                <a:solidFill>
                  <a:srgbClr val="7030A0"/>
                </a:solidFill>
              </a:rPr>
              <a:t>Les causes de la faim dans le monde</a:t>
            </a:r>
            <a:endParaRPr lang="es-ES" dirty="0"/>
          </a:p>
        </p:txBody>
      </p:sp>
      <p:pic>
        <p:nvPicPr>
          <p:cNvPr id="4" name="Picture 3"/>
          <p:cNvPicPr>
            <a:picLocks noChangeAspect="1"/>
          </p:cNvPicPr>
          <p:nvPr/>
        </p:nvPicPr>
        <p:blipFill>
          <a:blip r:embed="rId2"/>
          <a:stretch>
            <a:fillRect/>
          </a:stretch>
        </p:blipFill>
        <p:spPr>
          <a:xfrm>
            <a:off x="6429703" y="1690688"/>
            <a:ext cx="5762297" cy="3231129"/>
          </a:xfrm>
          <a:prstGeom prst="rect">
            <a:avLst/>
          </a:prstGeom>
        </p:spPr>
      </p:pic>
      <p:pic>
        <p:nvPicPr>
          <p:cNvPr id="5" name="Image 16">
            <a:extLst>
              <a:ext uri="{FF2B5EF4-FFF2-40B4-BE49-F238E27FC236}">
                <a16:creationId xmlns="" xmlns:a16="http://schemas.microsoft.com/office/drawing/2014/main" id="{467BDB20-8FF8-423E-B262-AF18DB2BA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004" y="910414"/>
            <a:ext cx="234984" cy="234984"/>
          </a:xfrm>
          <a:prstGeom prst="rect">
            <a:avLst/>
          </a:prstGeom>
        </p:spPr>
      </p:pic>
      <p:pic>
        <p:nvPicPr>
          <p:cNvPr id="6" name="Picture 5"/>
          <p:cNvPicPr>
            <a:picLocks noChangeAspect="1"/>
          </p:cNvPicPr>
          <p:nvPr/>
        </p:nvPicPr>
        <p:blipFill>
          <a:blip r:embed="rId4"/>
          <a:stretch>
            <a:fillRect/>
          </a:stretch>
        </p:blipFill>
        <p:spPr>
          <a:xfrm>
            <a:off x="160866" y="4191542"/>
            <a:ext cx="5740401" cy="2404168"/>
          </a:xfrm>
          <a:prstGeom prst="rect">
            <a:avLst/>
          </a:prstGeom>
        </p:spPr>
      </p:pic>
      <p:sp>
        <p:nvSpPr>
          <p:cNvPr id="7" name="Content Placeholder 2"/>
          <p:cNvSpPr txBox="1">
            <a:spLocks/>
          </p:cNvSpPr>
          <p:nvPr/>
        </p:nvSpPr>
        <p:spPr>
          <a:xfrm>
            <a:off x="6129393" y="5012268"/>
            <a:ext cx="5690073" cy="1397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fr-FR" sz="1600" b="1" dirty="0" smtClean="0"/>
              <a:t>Le dérèglement climatique </a:t>
            </a:r>
            <a:r>
              <a:rPr lang="fr-FR" sz="1600" dirty="0" smtClean="0"/>
              <a:t>et les catastrophes naturelles sont quant à elles toujours plus dramatiques, tant pour la violence des évènements que pour la concentration croissante de population dans certaines régions à risque du globe. Le réchauffement climatique causé par l’homme et les rapports du GIEC sont désormais majoritairement admis</a:t>
            </a:r>
            <a:endParaRPr lang="es-ES" sz="1600" dirty="0"/>
          </a:p>
        </p:txBody>
      </p:sp>
      <p:sp>
        <p:nvSpPr>
          <p:cNvPr id="3" name="Content Placeholder 2"/>
          <p:cNvSpPr>
            <a:spLocks noGrp="1"/>
          </p:cNvSpPr>
          <p:nvPr>
            <p:ph idx="1"/>
          </p:nvPr>
        </p:nvSpPr>
        <p:spPr>
          <a:xfrm>
            <a:off x="724307" y="1690688"/>
            <a:ext cx="5617226" cy="2593446"/>
          </a:xfrm>
        </p:spPr>
        <p:txBody>
          <a:bodyPr>
            <a:normAutofit fontScale="55000" lnSpcReduction="20000"/>
          </a:bodyPr>
          <a:lstStyle/>
          <a:p>
            <a:pPr>
              <a:lnSpc>
                <a:spcPct val="120000"/>
              </a:lnSpc>
              <a:spcBef>
                <a:spcPts val="600"/>
              </a:spcBef>
            </a:pPr>
            <a:r>
              <a:rPr lang="fr-FR" sz="2900" b="1" dirty="0"/>
              <a:t>Les guerres et les </a:t>
            </a:r>
            <a:r>
              <a:rPr lang="fr-FR" sz="2900" b="1" dirty="0" smtClean="0"/>
              <a:t>conflits </a:t>
            </a:r>
            <a:r>
              <a:rPr lang="fr-FR" sz="2900" dirty="0" smtClean="0"/>
              <a:t>ont très fortement augmenté entre 2010 et 2015. C’est particulièrement le cas pour la violence non-étatique passée de moins de 30 à 70 conflits. La violence étatique est quant à elle passée de 30 à 50 conflits</a:t>
            </a:r>
          </a:p>
          <a:p>
            <a:pPr>
              <a:lnSpc>
                <a:spcPct val="120000"/>
              </a:lnSpc>
              <a:spcBef>
                <a:spcPts val="600"/>
              </a:spcBef>
            </a:pPr>
            <a:r>
              <a:rPr lang="fr-FR" sz="2900" dirty="0" smtClean="0"/>
              <a:t>Les informations nous apportent quotidiennement leur lot de violences et de déplacements de populations. Mais le passage à un ordre mondial multipolaire de plus en plus conflictuel ainsi que l’affaiblissement des instances internationales ne laissent pas augurer d’une amélioration sur ce front</a:t>
            </a:r>
            <a:endParaRPr lang="es-ES" dirty="0"/>
          </a:p>
        </p:txBody>
      </p:sp>
    </p:spTree>
    <p:extLst>
      <p:ext uri="{BB962C8B-B14F-4D97-AF65-F5344CB8AC3E}">
        <p14:creationId xmlns:p14="http://schemas.microsoft.com/office/powerpoint/2010/main" val="2903982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itle 3"/>
          <p:cNvSpPr>
            <a:spLocks noGrp="1"/>
          </p:cNvSpPr>
          <p:nvPr>
            <p:ph type="title"/>
          </p:nvPr>
        </p:nvSpPr>
        <p:spPr>
          <a:xfrm>
            <a:off x="831850" y="1128584"/>
            <a:ext cx="5346528" cy="3433891"/>
          </a:xfrm>
        </p:spPr>
        <p:txBody>
          <a:bodyPr>
            <a:normAutofit/>
          </a:bodyPr>
          <a:lstStyle/>
          <a:p>
            <a:r>
              <a:rPr lang="es-ES" b="1" dirty="0" smtClean="0">
                <a:solidFill>
                  <a:srgbClr val="7030A0"/>
                </a:solidFill>
              </a:rPr>
              <a:t>Nourrir </a:t>
            </a:r>
            <a:br>
              <a:rPr lang="es-ES" b="1" dirty="0" smtClean="0">
                <a:solidFill>
                  <a:srgbClr val="7030A0"/>
                </a:solidFill>
              </a:rPr>
            </a:br>
            <a:r>
              <a:rPr lang="es-ES" b="1" dirty="0" smtClean="0">
                <a:solidFill>
                  <a:srgbClr val="7030A0"/>
                </a:solidFill>
              </a:rPr>
              <a:t>10 milliards d’humains </a:t>
            </a:r>
            <a:br>
              <a:rPr lang="es-ES" b="1" dirty="0" smtClean="0">
                <a:solidFill>
                  <a:srgbClr val="7030A0"/>
                </a:solidFill>
              </a:rPr>
            </a:br>
            <a:r>
              <a:rPr lang="es-ES" b="1" dirty="0" smtClean="0">
                <a:solidFill>
                  <a:srgbClr val="7030A0"/>
                </a:solidFill>
              </a:rPr>
              <a:t>en 2050</a:t>
            </a:r>
            <a:endParaRPr lang="fr-FR" b="1" dirty="0">
              <a:solidFill>
                <a:srgbClr val="7030A0"/>
              </a:solidFill>
            </a:endParaRPr>
          </a:p>
        </p:txBody>
      </p:sp>
      <p:sp>
        <p:nvSpPr>
          <p:cNvPr id="5" name="Text Placeholder 4"/>
          <p:cNvSpPr>
            <a:spLocks noGrp="1"/>
          </p:cNvSpPr>
          <p:nvPr>
            <p:ph type="body" idx="1"/>
          </p:nvPr>
        </p:nvSpPr>
        <p:spPr/>
        <p:txBody>
          <a:bodyPr>
            <a:normAutofit/>
          </a:bodyPr>
          <a:lstStyle/>
          <a:p>
            <a:pPr lvl="0">
              <a:spcBef>
                <a:spcPts val="0"/>
              </a:spcBef>
            </a:pPr>
            <a:r>
              <a:rPr lang="es-ES" sz="2800" dirty="0" smtClean="0">
                <a:solidFill>
                  <a:schemeClr val="bg1"/>
                </a:solidFill>
              </a:rPr>
              <a:t>Ce que nous apprend l’étude effectuée sur l’année 2013</a:t>
            </a:r>
            <a:endParaRPr lang="fr-FR" sz="2800" dirty="0">
              <a:solidFill>
                <a:schemeClr val="bg1"/>
              </a:solidFill>
            </a:endParaRPr>
          </a:p>
        </p:txBody>
      </p:sp>
      <p:pic>
        <p:nvPicPr>
          <p:cNvPr id="6150" name="Picture 6" descr="RÃ©sultat de recherche d'images pour &quot;faim dans le mond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025" y="544010"/>
            <a:ext cx="6772275" cy="3810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9218" name="Picture 2" descr="Image associÃ©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025" y="544010"/>
            <a:ext cx="6892925" cy="382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064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2055</TotalTime>
  <Words>1816</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Réalisez une étude  de santé publique</vt:lpstr>
      <vt:lpstr>Agenda</vt:lpstr>
      <vt:lpstr>Le contexte</vt:lpstr>
      <vt:lpstr>Les indicateurs-clés</vt:lpstr>
      <vt:lpstr>Les indicateurs-clés</vt:lpstr>
      <vt:lpstr>Les causes de la faim dans le monde</vt:lpstr>
      <vt:lpstr>PowerPoint Presentation</vt:lpstr>
      <vt:lpstr>Les causes de la faim dans le monde</vt:lpstr>
      <vt:lpstr>Nourrir  10 milliards d’humains  en 2050</vt:lpstr>
      <vt:lpstr>Les leçons tirées des chiffres de 2013</vt:lpstr>
      <vt:lpstr>Conclusion</vt:lpstr>
      <vt:lpstr>Metodologie</vt:lpstr>
      <vt:lpstr>Données téléchargées</vt:lpstr>
      <vt:lpstr>Correspondances, redondances</vt:lpstr>
      <vt:lpstr>Opérations d’algèbre relationnel utilisées</vt:lpstr>
      <vt:lpstr>Opérations d’algèbre relationnel utilisés</vt:lpstr>
      <vt:lpstr>Des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Réalisez une étude  de santé publique</dc:title>
  <dc:creator>Laurent Gourdon</dc:creator>
  <cp:lastModifiedBy>Laurent Gourdon</cp:lastModifiedBy>
  <cp:revision>106</cp:revision>
  <dcterms:created xsi:type="dcterms:W3CDTF">2019-01-22T10:42:53Z</dcterms:created>
  <dcterms:modified xsi:type="dcterms:W3CDTF">2019-01-26T14:34:17Z</dcterms:modified>
</cp:coreProperties>
</file>