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8" r:id="rId4"/>
    <p:sldId id="404" r:id="rId5"/>
    <p:sldId id="405" r:id="rId6"/>
    <p:sldId id="310" r:id="rId7"/>
    <p:sldId id="383" r:id="rId8"/>
    <p:sldId id="397" r:id="rId9"/>
    <p:sldId id="398" r:id="rId10"/>
    <p:sldId id="406" r:id="rId11"/>
    <p:sldId id="312" r:id="rId12"/>
    <p:sldId id="401" r:id="rId13"/>
    <p:sldId id="407" r:id="rId14"/>
    <p:sldId id="408" r:id="rId15"/>
    <p:sldId id="273" r:id="rId16"/>
    <p:sldId id="393" r:id="rId17"/>
    <p:sldId id="40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711053-DE51-490D-8728-BDB747F587DF}">
          <p14:sldIdLst>
            <p14:sldId id="256"/>
            <p14:sldId id="267"/>
            <p14:sldId id="268"/>
            <p14:sldId id="404"/>
            <p14:sldId id="405"/>
            <p14:sldId id="310"/>
            <p14:sldId id="383"/>
            <p14:sldId id="397"/>
            <p14:sldId id="398"/>
            <p14:sldId id="406"/>
            <p14:sldId id="312"/>
            <p14:sldId id="401"/>
            <p14:sldId id="407"/>
            <p14:sldId id="408"/>
            <p14:sldId id="273"/>
            <p14:sldId id="393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8" autoAdjust="0"/>
    <p:restoredTop sz="88813" autoAdjust="0"/>
  </p:normalViewPr>
  <p:slideViewPr>
    <p:cSldViewPr snapToGrid="0">
      <p:cViewPr>
        <p:scale>
          <a:sx n="125" d="100"/>
          <a:sy n="125" d="100"/>
        </p:scale>
        <p:origin x="442" y="19"/>
      </p:cViewPr>
      <p:guideLst>
        <p:guide orient="horz" pos="1003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225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FFB706-A3E9-480A-A84C-8727F0A11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BDE4-12B0-4EAC-90C9-76FB81AC3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085E-AB94-4EEB-A5F0-13426F01430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816F5-140B-476B-ACD3-65E852B601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211-54DE-4022-99DD-91643E37DD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E82C-02C4-4996-BD22-6C28A5CF13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66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1T07:56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20748,'0'0'1896,"0"0"-839,0 0-1057,0 0-1225,0 0-119,0 0-2497,-202 15-816,88-15-2448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1T07:57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0 760,'0'0'2504,"0"0"-2504,0 0-8,0 0-2008,0 0 1080,0 0 633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A4D-9F74-489F-AF6A-C592EDDA2643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04DC-A6E9-4D13-A510-77B9A54DF8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843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27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24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34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168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09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837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00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identifier les pays propices à une insertion dans le marché du poulet, le comanditaire vous a été demandé de cibler les pays. </a:t>
            </a:r>
          </a:p>
          <a:p>
            <a:endParaRPr lang="fr-FR"/>
          </a:p>
          <a:p>
            <a:r>
              <a:rPr lang="fr-FR"/>
              <a:t>Il vous faudra également étudier les régimes alimentaires de chaque pays, notamment en termes de protéines d'origine animale et en termes de calories.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60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1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/>
              <a:t>Il nous a été fourni un échantillon pour concevoir une méthode d’authentification de faux billet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/>
              <a:t>Qui dit échantillon dit qu’une fois l’intégrité du dataset vérifiée nous nous n’allons pas exclure les outliers : nous supposons que cet </a:t>
            </a:r>
            <a:r>
              <a:rPr lang="es-ES" u="sng"/>
              <a:t>échantillon est représentatif</a:t>
            </a:r>
          </a:p>
          <a:p>
            <a:pPr lvl="1"/>
            <a:endParaRPr lang="es-ES"/>
          </a:p>
          <a:p>
            <a:r>
              <a:rPr lang="es-ES"/>
              <a:t>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Std (écart-type) élevés pour lengh et margin low, ces variables sont dispersées (plus qu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r>
              <a:rPr lang="es-ES"/>
              <a:t>-------------------------------------------------------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Pour obtenir rapidement un set d’analyses sur le dataset, nous avons utilisé le pandas_profiling Report (cf Jupyter notebook)</a:t>
            </a:r>
          </a:p>
          <a:p>
            <a:endParaRPr lang="es-ES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Overview du dataset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Descriptions des variables (statistiques, histogrammes, valeurs communes, top 5 valeurs extrêmes)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Corrélations (Pearson, Spearman’s p, Kendall’s T, Phik)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Samples head et 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e les autres)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15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/>
              <a:t>Il nous a été fourni un échantillon pour concevoir une méthode d’authentification de faux billet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/>
              <a:t>Qui dit échantillon dit qu’une fois l’intégrité du dataset vérifiée nous nous n’allons pas exclure les outliers : nous supposons que cet </a:t>
            </a:r>
            <a:r>
              <a:rPr lang="es-ES" u="sng"/>
              <a:t>échantillon est représentatif</a:t>
            </a:r>
          </a:p>
          <a:p>
            <a:pPr lvl="1"/>
            <a:endParaRPr lang="es-ES"/>
          </a:p>
          <a:p>
            <a:r>
              <a:rPr lang="es-ES"/>
              <a:t>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Std (écart-type) élevés pour lengh et margin low, ces variables sont dispersées (plus qu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r>
              <a:rPr lang="es-ES"/>
              <a:t>-------------------------------------------------------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Pour obtenir rapidement un set d’analyses sur le dataset, nous avons utilisé le pandas_profiling Report (cf Jupyter notebook)</a:t>
            </a:r>
          </a:p>
          <a:p>
            <a:endParaRPr lang="es-ES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Overview du dataset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Descriptions des variables (statistiques, histogrammes, valeurs communes, top 5 valeurs extrêmes)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Corrélations (Pearson, Spearman’s p, Kendall’s T, Phik)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/>
              <a:t>Samples head et 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e les autres)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34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73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7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0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9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2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9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8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3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1FBD-43F5-4413-B9A3-83938965DA0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gourdon@gmail.com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ata.worldbank.org/indicator/NY.GDP.PCAP.PP.CD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bank.org/indicator/sp.pop.totl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2869" y="1585659"/>
            <a:ext cx="7866262" cy="2387600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Mission 7</a:t>
            </a:r>
            <a:br>
              <a:rPr lang="fr-FR" b="1">
                <a:solidFill>
                  <a:srgbClr val="7030A0"/>
                </a:solidFill>
              </a:rPr>
            </a:br>
            <a:r>
              <a:rPr lang="fr-FR" b="1">
                <a:solidFill>
                  <a:srgbClr val="7030A0"/>
                </a:solidFill>
              </a:rPr>
              <a:t>Effectuez une prédiction de revenus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5334"/>
            <a:ext cx="12192000" cy="695642"/>
          </a:xfrm>
        </p:spPr>
        <p:txBody>
          <a:bodyPr>
            <a:normAutofit/>
          </a:bodyPr>
          <a:lstStyle/>
          <a:p>
            <a:r>
              <a:rPr lang="es-ES" sz="2000"/>
              <a:t>Mentor </a:t>
            </a:r>
            <a:r>
              <a:rPr lang="es-ES" sz="2000" dirty="0"/>
              <a:t>: Claire </a:t>
            </a:r>
            <a:r>
              <a:rPr lang="es-ES" sz="2000"/>
              <a:t>Della Vedova</a:t>
            </a:r>
            <a:endParaRPr lang="es-ES" sz="2000" dirty="0"/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467BDB20-8FF8-423E-B262-AF18DB2BA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6" y="6366361"/>
            <a:ext cx="234984" cy="234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955" y="6286508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Laurent Gourdon – Parcours Data Analyst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3" y="386826"/>
            <a:ext cx="2657475" cy="257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FE9E36-3A24-42C1-B9DC-E9460EEA1AE9}"/>
                  </a:ext>
                </a:extLst>
              </p14:cNvPr>
              <p14:cNvContentPartPr/>
              <p14:nvPr/>
            </p14:nvContentPartPr>
            <p14:xfrm>
              <a:off x="3384422" y="-989964"/>
              <a:ext cx="114120" cy="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FE9E36-3A24-42C1-B9DC-E9460EEA1A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5782" y="-998604"/>
                <a:ext cx="1317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E7C568-FB0F-4C25-A8E9-C46266376236}"/>
                  </a:ext>
                </a:extLst>
              </p14:cNvPr>
              <p14:cNvContentPartPr/>
              <p14:nvPr/>
            </p14:nvContentPartPr>
            <p14:xfrm>
              <a:off x="8082062" y="279689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E7C568-FB0F-4C25-A8E9-C462663762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3062" y="278789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4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Classement 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par indice Gini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438202"/>
            <a:ext cx="3431708" cy="4277486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9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Les 5 pays ayant le plus faible indice Gini en 2008 sont : Azerbaijan, Czech Republic, Slovak Republic, Denmark, Slovenia)</a:t>
            </a:r>
          </a:p>
          <a:p>
            <a:pPr marL="177800" indent="-177800">
              <a:lnSpc>
                <a:spcPct val="100000"/>
              </a:lnSpc>
              <a:spcBef>
                <a:spcPts val="9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Les 5 pays ayant le plus fort indice Gini en 2008 sont : Guatemala, Honduras, Colombia, Central African Republic, South Africa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370CBD-D28A-41FB-BE2F-5D322AE0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94" y="829939"/>
            <a:ext cx="3009900" cy="2419350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73D85E-6866-41DB-A20E-E31684F9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176" y="3987728"/>
            <a:ext cx="3829050" cy="2276475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50800" dir="402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5CE17-9777-4470-9ABA-8CBC135D2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717" y="3100768"/>
            <a:ext cx="2447925" cy="790575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EC260-E73A-4638-9835-814727C573DD}"/>
              </a:ext>
            </a:extLst>
          </p:cNvPr>
          <p:cNvSpPr/>
          <p:nvPr/>
        </p:nvSpPr>
        <p:spPr>
          <a:xfrm>
            <a:off x="4956048" y="409131"/>
            <a:ext cx="308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accent5">
                    <a:lumMod val="75000"/>
                  </a:schemeClr>
                </a:solidFill>
              </a:rPr>
              <a:t>Top 5 : pays les plus égalitaires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6F525-9633-4179-8615-B86ADF497735}"/>
              </a:ext>
            </a:extLst>
          </p:cNvPr>
          <p:cNvSpPr/>
          <p:nvPr/>
        </p:nvSpPr>
        <p:spPr>
          <a:xfrm>
            <a:off x="4852466" y="3608712"/>
            <a:ext cx="381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accent5">
                    <a:lumMod val="75000"/>
                  </a:schemeClr>
                </a:solidFill>
              </a:rPr>
              <a:t>Bottom 5 : pays les moins égalitaires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BD2CB-8105-49D0-885E-EE320C91E74D}"/>
              </a:ext>
            </a:extLst>
          </p:cNvPr>
          <p:cNvSpPr/>
          <p:nvPr/>
        </p:nvSpPr>
        <p:spPr>
          <a:xfrm>
            <a:off x="9107424" y="4145348"/>
            <a:ext cx="2712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La France est le 38e pays sur 111 en terme d’égalité</a:t>
            </a:r>
          </a:p>
        </p:txBody>
      </p:sp>
      <p:pic>
        <p:nvPicPr>
          <p:cNvPr id="2050" name="Picture 2" descr="Résultat de recherche d'images pour &quot;classement picto&quot;&quot;">
            <a:extLst>
              <a:ext uri="{FF2B5EF4-FFF2-40B4-BE49-F238E27FC236}">
                <a16:creationId xmlns:a16="http://schemas.microsoft.com/office/drawing/2014/main" id="{1CC7862B-4CB8-47FA-A571-DA6BA416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35" y="1548916"/>
            <a:ext cx="1383731" cy="13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Résultat de recherche d'images pour &quot;clonage black and white&quot;&quot;">
            <a:extLst>
              <a:ext uri="{FF2B5EF4-FFF2-40B4-BE49-F238E27FC236}">
                <a16:creationId xmlns:a16="http://schemas.microsoft.com/office/drawing/2014/main" id="{CBC1BE40-7C78-4D30-902A-E87C2A0DE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 b="5883"/>
          <a:stretch/>
        </p:blipFill>
        <p:spPr bwMode="auto">
          <a:xfrm>
            <a:off x="6422096" y="569985"/>
            <a:ext cx="5769904" cy="37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5210" cy="2852737"/>
          </a:xfrm>
        </p:spPr>
        <p:txBody>
          <a:bodyPr/>
          <a:lstStyle/>
          <a:p>
            <a:br>
              <a:rPr lang="es-ES" b="1"/>
            </a:br>
            <a:r>
              <a:rPr lang="fr-FR" b="1">
                <a:solidFill>
                  <a:srgbClr val="7030A0"/>
                </a:solidFill>
              </a:rPr>
              <a:t>Mission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77340" y="4589463"/>
            <a:ext cx="9770110" cy="150018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  <a:latin typeface="+mj-lt"/>
              </a:rPr>
              <a:t>Génération de l'échantillon Gaussien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  <a:latin typeface="+mj-lt"/>
              </a:rPr>
              <a:t>Distributions conditionnelles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  <a:latin typeface="+mj-lt"/>
              </a:rPr>
              <a:t>Clonage de l’échantillon</a:t>
            </a:r>
          </a:p>
        </p:txBody>
      </p:sp>
    </p:spTree>
    <p:extLst>
      <p:ext uri="{BB962C8B-B14F-4D97-AF65-F5344CB8AC3E}">
        <p14:creationId xmlns:p14="http://schemas.microsoft.com/office/powerpoint/2010/main" val="366944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Génération de l'échantillon Gaussien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438202"/>
            <a:ext cx="3431708" cy="4277486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9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Le coefficient d’élasticité est un ratio fourni pour chaque pays</a:t>
            </a:r>
          </a:p>
          <a:p>
            <a:pPr marL="177800" indent="-177800">
              <a:lnSpc>
                <a:spcPct val="100000"/>
              </a:lnSpc>
              <a:spcBef>
                <a:spcPts val="9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Il nous permet de générer un échantillon gaussien aléatoire de 1000 individus par centile</a:t>
            </a:r>
          </a:p>
          <a:p>
            <a:pPr marL="177800" indent="-177800">
              <a:lnSpc>
                <a:spcPct val="100000"/>
              </a:lnSpc>
              <a:spcBef>
                <a:spcPts val="9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Nous comptons les occurrences uniques pour chaque pays et les tranformons en poourcentage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B6447-8DA9-4AC9-9257-206054FEFC4A}"/>
              </a:ext>
            </a:extLst>
          </p:cNvPr>
          <p:cNvSpPr/>
          <p:nvPr/>
        </p:nvSpPr>
        <p:spPr>
          <a:xfrm>
            <a:off x="6154486" y="728091"/>
            <a:ext cx="3566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accent5">
                    <a:lumMod val="75000"/>
                  </a:schemeClr>
                </a:solidFill>
              </a:rPr>
              <a:t>Coefficient d'élasticité </a:t>
            </a:r>
            <a:r>
              <a:rPr lang="es-ES"/>
              <a:t>basé sur </a:t>
            </a:r>
            <a:r>
              <a:rPr lang="fr-FR"/>
              <a:t>les données par la Banque mondiale complétées par elasticity.txt</a:t>
            </a:r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07C815-78B5-4B4E-B1EF-99B5EA7E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1" y="728091"/>
            <a:ext cx="1114425" cy="1085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A79662-CB82-4717-99CF-02967BD7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528" y="2221611"/>
            <a:ext cx="2560327" cy="866989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4E4A63-605A-4E75-B746-A35421EC8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727" y="4338080"/>
            <a:ext cx="2581275" cy="131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A339C7-AE3D-4F2C-8D59-765865C30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528" y="3331959"/>
            <a:ext cx="2529774" cy="741045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3ACE71-E5BB-40F2-9F9A-6C04783D0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091" y="2243899"/>
            <a:ext cx="4025337" cy="25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25C2BB8-378C-4893-B1DA-FF5CF0EA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783" y="641688"/>
            <a:ext cx="2588417" cy="689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0ED7B4-F237-4559-A64B-13DACBE0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70" y="1430625"/>
            <a:ext cx="1617281" cy="50211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">
            <a:solidFill>
              <a:schemeClr val="accent3">
                <a:alpha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Distributions conditionnelles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438202"/>
            <a:ext cx="3431708" cy="42774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b="1">
                <a:solidFill>
                  <a:schemeClr val="bg1"/>
                </a:solidFill>
                <a:latin typeface="+mj-lt"/>
              </a:rPr>
              <a:t>Distributions calculées sur des déciles de 1000 individus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b="1">
                <a:solidFill>
                  <a:schemeClr val="bg1"/>
                </a:solidFill>
                <a:latin typeface="+mj-lt"/>
              </a:rPr>
              <a:t>Valeurs caractéristiques du boxplot elasticity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Plus le coéficient d’élasticité augmente, plus l’inégalité entre les classes augmente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Pour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e=0.11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la probabilité d’avoir des parents dans les 4 premiers déciles est de 50%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Pour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e=1.1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la probabilité d’avoir des parents dans les 4 premiers déciles est de plus de 90%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endParaRPr lang="fr-FR" sz="18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9ED4E-B916-49CD-8343-028B7556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359" y="1430625"/>
            <a:ext cx="824984" cy="1109662"/>
          </a:xfrm>
          <a:prstGeom prst="rect">
            <a:avLst/>
          </a:prstGeom>
          <a:ln w="3175">
            <a:solidFill>
              <a:schemeClr val="accent3">
                <a:alpha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D7DF9-547F-40A9-9A49-F848EFBFE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964" y="2594906"/>
            <a:ext cx="2867787" cy="208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4E88B-2E5D-4BA7-86F4-667431330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964" y="4548125"/>
            <a:ext cx="2867787" cy="2087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CB662-5751-4101-A5EA-4E6A96AA8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1166" y="643467"/>
            <a:ext cx="2867787" cy="2087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B81AE-AE3A-49E0-AA68-69002DC5A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1166" y="2594906"/>
            <a:ext cx="2867787" cy="2087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3B1FE-E15F-4108-A6D3-C67912D190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1166" y="4548125"/>
            <a:ext cx="2867787" cy="20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Clonage de l’échantillon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438202"/>
            <a:ext cx="3431708" cy="4277486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On multiplie le pourcentage obtenu avec l’échantillon gaussien par 500 afin de réaliser l’échantillon requis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Nous obtenons un dataframe </a:t>
            </a:r>
            <a:br>
              <a:rPr lang="fr-FR" sz="1800">
                <a:solidFill>
                  <a:schemeClr val="bg1"/>
                </a:solidFill>
                <a:latin typeface="+mj-lt"/>
              </a:rPr>
            </a:br>
            <a:r>
              <a:rPr lang="fr-FR" sz="1800">
                <a:solidFill>
                  <a:schemeClr val="bg1"/>
                </a:solidFill>
                <a:latin typeface="+mj-lt"/>
              </a:rPr>
              <a:t>final de 5.455.255 individus </a:t>
            </a:r>
            <a:br>
              <a:rPr lang="fr-FR" sz="1800">
                <a:solidFill>
                  <a:schemeClr val="bg1"/>
                </a:solidFill>
                <a:latin typeface="+mj-lt"/>
              </a:rPr>
            </a:br>
            <a:r>
              <a:rPr lang="fr-FR" sz="1800">
                <a:solidFill>
                  <a:schemeClr val="bg1"/>
                </a:solidFill>
                <a:latin typeface="+mj-lt"/>
              </a:rPr>
              <a:t>pour 109 pays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AFA18-42BE-49F9-AA4D-44FF3D9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831" y="619125"/>
            <a:ext cx="6843823" cy="3849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D0033-75F5-4645-B674-6A5A83F4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7" y="5136832"/>
            <a:ext cx="5908739" cy="651295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00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Ã©sultat de recherche d'images pour &quot;merci en plusieurs langu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87" y="1181431"/>
            <a:ext cx="7331676" cy="48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Des questions ?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83741" y="6005384"/>
            <a:ext cx="48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3"/>
              </a:rPr>
              <a:t>lgourdon@gmail.com</a:t>
            </a:r>
            <a:r>
              <a:rPr lang="es-ES"/>
              <a:t>  (+34 659 34 05 15)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7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A picture containing building, outdoor, person, ground&#10;&#10;Description automatically generated">
            <a:extLst>
              <a:ext uri="{FF2B5EF4-FFF2-40B4-BE49-F238E27FC236}">
                <a16:creationId xmlns:a16="http://schemas.microsoft.com/office/drawing/2014/main" id="{1FD63D84-EBE5-4651-9604-680B01D3C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96" y="520902"/>
            <a:ext cx="5769904" cy="38466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>
                <a:solidFill>
                  <a:schemeClr val="bg1"/>
                </a:solidFill>
              </a:rPr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50667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E0DC95-C9E6-42B0-929D-77A146650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87" y="643467"/>
            <a:ext cx="6508044" cy="2350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Analyse de 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Income Child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438202"/>
            <a:ext cx="3565961" cy="4277486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Fort skewness à droite (revenus élevés)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La distribution des revenus par  pays montre qu'il existe des disparités de revenu et de dispertion d'un pays à l'autre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E846E96-ADE6-4DF6-A2CD-E9F9B7E4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73" y="3429000"/>
            <a:ext cx="7039930" cy="30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</a:rPr>
              <a:t>Agenda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098" name="Picture 2" descr="https://gm1.ggpht.com/1BfkABTTVdOdc5varAfA6U80CqOpeYNErvKob38mZyav826fa-0HSdH-BI5rDMQynejhrzld6kGtBJv20rxZpq7GlqyrDmZ6JtaDhuXdu656vKrnSFVjzvoPc80rDXjUct0CfzwMVatN9fCXVQvPPc94DGsTmQL94cDhIKWyVo2JtaUCDFp1VxvPv6aeCc3wr7QaafN9s9s6SKGE4kKZsPt3r1NVLjgBlAC6FY5uxJ5LJo7m319wjF49yybr-WUFtSdI8tnLzaR7URsShcbfAB7AacH9wQF37xdESxE-Xz3mNAtFYydILpFGCdJaOElzThPLmszcjTRlFtZ31WC5hVe4JfkOQbOYol6HjGEElK9FVfM9IXkkcGyW_mAj6IwNRZpD6hrOwAznGCdmrGeYoI8jj2S-3jArR5tI6DYfQwUYzGqOp7ZRYE6uU8GjxpBWwYI3ZbOfWCgHpcJB3qQJ9H69VKdtSK1T7t-nYZ1GU8enrUaFWOeKoQo7j3wQDH5PUaqmUlBI-FgdM8WzM8nsYmn75Mp0MMfuxdYpmxVEBn3S3tBX-9F9RZ6WZQTlilFQRnOqEjKTjnafSIUnW7Xij12prAJC4a9Q7ieqjS1-43zI9XTGJozbN1SRL9kHQc4Sabgna6_7rcDMXnSRuapw5D0ptjlporm8SI_zlcm4oRDB7k3FPjjboM4IPReYWeSVOqeQrMlgU2K_M2v5T0uO0zimNBXf=s0-l75-ft-l75-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990"/>
            <a:ext cx="4762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69840" y="1461277"/>
            <a:ext cx="66858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Mission 1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Consolidation des données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Description des données</a:t>
            </a:r>
          </a:p>
          <a:p>
            <a:endParaRPr lang="fr-F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Mission 2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Distribution logarithmique des revenus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Courbes de Lorenz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Evolution de l’indice Gini (2004-2013)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Classement par indice Gini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Mission 3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Génération de l'échantillon Gaussien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Distributions conditionnelles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Clonage de l’échantillon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Mission 4 (Notebook Jupiter)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Régressions linéaires (income_c ~ gdp_pc + gini)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Régression linéaire (income_c ~ gdp_pc +gini + classe_p)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Choix du modèle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Coéficient de régression de Gini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6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8762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Picture 4" descr="Résultat de recherche d'images pour &quot;les temps modernes chaplin&quot;">
            <a:extLst>
              <a:ext uri="{FF2B5EF4-FFF2-40B4-BE49-F238E27FC236}">
                <a16:creationId xmlns:a16="http://schemas.microsoft.com/office/drawing/2014/main" id="{5569B834-63F0-4638-A290-48F910CA8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"/>
          <a:stretch/>
        </p:blipFill>
        <p:spPr bwMode="auto">
          <a:xfrm>
            <a:off x="6422096" y="520902"/>
            <a:ext cx="5769904" cy="38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5620699" cy="2907232"/>
          </a:xfrm>
        </p:spPr>
        <p:txBody>
          <a:bodyPr/>
          <a:lstStyle/>
          <a:p>
            <a:pPr indent="447675"/>
            <a:br>
              <a:rPr lang="es-ES" b="1"/>
            </a:br>
            <a:r>
              <a:rPr lang="es-ES" b="1">
                <a:solidFill>
                  <a:srgbClr val="7030A0"/>
                </a:solidFill>
              </a:rPr>
              <a:t>Misson 1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94017" y="4717505"/>
            <a:ext cx="9947707" cy="1195361"/>
          </a:xfrm>
        </p:spPr>
        <p:txBody>
          <a:bodyPr>
            <a:noAutofit/>
          </a:bodyPr>
          <a:lstStyle/>
          <a:p>
            <a:pPr marL="269875" lvl="0" indent="-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  <a:latin typeface="+mj-lt"/>
              </a:rPr>
              <a:t>Consolidation des données</a:t>
            </a:r>
          </a:p>
          <a:p>
            <a:pPr marL="269875" lvl="0" indent="-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  <a:latin typeface="+mj-lt"/>
              </a:rPr>
              <a:t>Description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9446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al 170">
            <a:extLst>
              <a:ext uri="{FF2B5EF4-FFF2-40B4-BE49-F238E27FC236}">
                <a16:creationId xmlns:a16="http://schemas.microsoft.com/office/drawing/2014/main" id="{4002F35E-EEDB-4782-95F0-48619D798145}"/>
              </a:ext>
            </a:extLst>
          </p:cNvPr>
          <p:cNvSpPr/>
          <p:nvPr/>
        </p:nvSpPr>
        <p:spPr>
          <a:xfrm>
            <a:off x="7591630" y="6160693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79C1996-1F03-4843-8355-8BEC3EBB0F7F}"/>
              </a:ext>
            </a:extLst>
          </p:cNvPr>
          <p:cNvSpPr txBox="1"/>
          <p:nvPr/>
        </p:nvSpPr>
        <p:spPr>
          <a:xfrm>
            <a:off x="7617399" y="61513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94" y="61646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Consolidation 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des données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85" y="2411200"/>
            <a:ext cx="3563322" cy="4277486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>
                <a:solidFill>
                  <a:schemeClr val="bg1"/>
                </a:solidFill>
                <a:latin typeface="+mj-lt"/>
              </a:rPr>
              <a:t>'data-projet7.csv’</a:t>
            </a:r>
            <a:r>
              <a:rPr lang="fr-FR" sz="1800">
                <a:solidFill>
                  <a:schemeClr val="bg1"/>
                </a:solidFill>
              </a:rPr>
              <a:t> </a:t>
            </a:r>
            <a:br>
              <a:rPr lang="fr-FR" sz="1800">
                <a:solidFill>
                  <a:schemeClr val="bg1"/>
                </a:solidFill>
              </a:rPr>
            </a:br>
            <a:r>
              <a:rPr lang="fr-FR" sz="1800">
                <a:solidFill>
                  <a:schemeClr val="bg1"/>
                </a:solidFill>
              </a:rPr>
              <a:t>(OC)</a:t>
            </a:r>
            <a:endParaRPr lang="fr-FR" sz="180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>
                <a:solidFill>
                  <a:schemeClr val="bg1"/>
                </a:solidFill>
                <a:latin typeface="+mj-lt"/>
              </a:rPr>
              <a:t>GDP per capita 2008 </a:t>
            </a:r>
            <a:br>
              <a:rPr lang="fr-FR" sz="1800">
                <a:solidFill>
                  <a:schemeClr val="bg1"/>
                </a:solidFill>
                <a:latin typeface="+mj-lt"/>
              </a:rPr>
            </a:br>
            <a:r>
              <a:rPr lang="fr-FR" sz="1800">
                <a:solidFill>
                  <a:schemeClr val="bg1"/>
                </a:solidFill>
                <a:latin typeface="+mj-lt"/>
              </a:rPr>
              <a:t>(</a:t>
            </a:r>
            <a:r>
              <a:rPr lang="fr-FR" sz="1800">
                <a:solidFill>
                  <a:schemeClr val="bg1"/>
                </a:solidFill>
                <a:latin typeface="+mj-lt"/>
                <a:hlinkClick r:id="rId3"/>
              </a:rPr>
              <a:t> World Bank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>
                <a:solidFill>
                  <a:schemeClr val="bg1"/>
                </a:solidFill>
                <a:latin typeface="+mj-lt"/>
              </a:rPr>
              <a:t>Population 2008 </a:t>
            </a:r>
            <a:br>
              <a:rPr lang="fr-FR" sz="1800">
                <a:solidFill>
                  <a:schemeClr val="bg1"/>
                </a:solidFill>
                <a:latin typeface="+mj-lt"/>
              </a:rPr>
            </a:br>
            <a:r>
              <a:rPr lang="fr-FR" sz="1800">
                <a:solidFill>
                  <a:schemeClr val="bg1"/>
                </a:solidFill>
                <a:latin typeface="+mj-lt"/>
              </a:rPr>
              <a:t>(</a:t>
            </a:r>
            <a:r>
              <a:rPr lang="fr-FR" sz="1800">
                <a:solidFill>
                  <a:schemeClr val="bg1"/>
                </a:solidFill>
                <a:latin typeface="+mj-lt"/>
                <a:hlinkClick r:id="rId4"/>
              </a:rPr>
              <a:t>World Bank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>
                <a:solidFill>
                  <a:schemeClr val="bg1"/>
                </a:solidFill>
                <a:latin typeface="+mj-lt"/>
              </a:rPr>
              <a:t>Nomenclature pays </a:t>
            </a:r>
            <a:br>
              <a:rPr lang="fr-FR" sz="1800">
                <a:solidFill>
                  <a:schemeClr val="bg1"/>
                </a:solidFill>
                <a:latin typeface="+mj-lt"/>
              </a:rPr>
            </a:br>
            <a:r>
              <a:rPr lang="fr-FR" sz="1800">
                <a:solidFill>
                  <a:schemeClr val="bg1"/>
                </a:solidFill>
                <a:latin typeface="+mj-lt"/>
              </a:rPr>
              <a:t>(FAO)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E1B9230-0819-4783-9D20-43147BB0947C}"/>
              </a:ext>
            </a:extLst>
          </p:cNvPr>
          <p:cNvGrpSpPr/>
          <p:nvPr/>
        </p:nvGrpSpPr>
        <p:grpSpPr>
          <a:xfrm>
            <a:off x="5143467" y="595973"/>
            <a:ext cx="6118892" cy="5458437"/>
            <a:chOff x="5143467" y="595973"/>
            <a:chExt cx="6118892" cy="54584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FCE916-ADBF-4891-940B-5730F11729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010" r="1223"/>
            <a:stretch/>
          </p:blipFill>
          <p:spPr>
            <a:xfrm>
              <a:off x="6869324" y="3855843"/>
              <a:ext cx="2099521" cy="7334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bg2">
                  <a:lumMod val="75000"/>
                </a:schemeClr>
              </a:out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DB7902D-5945-4D49-A8A1-A978380F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61" r="1082" b="4123"/>
            <a:stretch/>
          </p:blipFill>
          <p:spPr>
            <a:xfrm>
              <a:off x="5143467" y="595973"/>
              <a:ext cx="6118892" cy="785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bg2">
                  <a:lumMod val="75000"/>
                </a:scheme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9C7B06-E237-4D13-92D0-456D266E5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8" t="-3205" b="3205"/>
            <a:stretch/>
          </p:blipFill>
          <p:spPr>
            <a:xfrm>
              <a:off x="5342919" y="2292529"/>
              <a:ext cx="5348765" cy="847725"/>
            </a:xfrm>
            <a:prstGeom prst="rect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schemeClr val="bg2">
                  <a:lumMod val="75000"/>
                </a:scheme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B00069-2306-4862-A583-B7C49373B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036" b="11494"/>
            <a:stretch/>
          </p:blipFill>
          <p:spPr>
            <a:xfrm>
              <a:off x="9158629" y="3855843"/>
              <a:ext cx="1533055" cy="73342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bg2">
                  <a:lumMod val="75000"/>
                </a:schemeClr>
              </a:outerShdw>
            </a:effec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98B4BD-CEFA-47B5-96B9-A1307E189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3850" r="3585"/>
            <a:stretch/>
          </p:blipFill>
          <p:spPr>
            <a:xfrm>
              <a:off x="5481129" y="5206685"/>
              <a:ext cx="2437956" cy="847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bg2">
                  <a:lumMod val="75000"/>
                </a:schemeClr>
              </a:outerShdw>
            </a:effectLst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A17F447-1F76-46F2-954C-BA22F9163C46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96" y="1554480"/>
              <a:ext cx="0" cy="617220"/>
            </a:xfrm>
            <a:prstGeom prst="straightConnector1">
              <a:avLst/>
            </a:prstGeom>
            <a:ln w="1016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06C1B7D-505F-4899-A431-F281D009B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092" y="3261083"/>
              <a:ext cx="18796" cy="1846746"/>
            </a:xfrm>
            <a:prstGeom prst="straightConnector1">
              <a:avLst/>
            </a:prstGeom>
            <a:ln w="1016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23765C-5F07-4C0F-9CA7-FC8527332041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30" y="3636645"/>
              <a:ext cx="0" cy="150495"/>
            </a:xfrm>
            <a:prstGeom prst="line">
              <a:avLst/>
            </a:prstGeom>
            <a:ln w="1016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0A71183-783B-40E3-BAE5-EEC1ED793B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96" y="3683742"/>
              <a:ext cx="3708654" cy="4338"/>
            </a:xfrm>
            <a:prstGeom prst="line">
              <a:avLst/>
            </a:prstGeom>
            <a:ln w="1016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61C160C-317C-4B16-8FDD-9986724AFAA7}"/>
                </a:ext>
              </a:extLst>
            </p:cNvPr>
            <p:cNvCxnSpPr>
              <a:cxnSpLocks/>
            </p:cNvCxnSpPr>
            <p:nvPr/>
          </p:nvCxnSpPr>
          <p:spPr>
            <a:xfrm>
              <a:off x="7535558" y="4732020"/>
              <a:ext cx="0" cy="377714"/>
            </a:xfrm>
            <a:prstGeom prst="straightConnector1">
              <a:avLst/>
            </a:prstGeom>
            <a:ln w="889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F24D10-2570-41A4-BD86-4BDFE508C936}"/>
                </a:ext>
              </a:extLst>
            </p:cNvPr>
            <p:cNvCxnSpPr/>
            <p:nvPr/>
          </p:nvCxnSpPr>
          <p:spPr>
            <a:xfrm>
              <a:off x="7919085" y="1554480"/>
              <a:ext cx="0" cy="1485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A9C4E3-D715-4336-A0B3-9F0B69D1CBD4}"/>
                </a:ext>
              </a:extLst>
            </p:cNvPr>
            <p:cNvCxnSpPr>
              <a:cxnSpLocks/>
            </p:cNvCxnSpPr>
            <p:nvPr/>
          </p:nvCxnSpPr>
          <p:spPr>
            <a:xfrm>
              <a:off x="6673215" y="1703070"/>
              <a:ext cx="12611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30DB9BE-07F6-49E0-BFB9-5A71328AE18A}"/>
                </a:ext>
              </a:extLst>
            </p:cNvPr>
            <p:cNvCxnSpPr>
              <a:cxnSpLocks/>
            </p:cNvCxnSpPr>
            <p:nvPr/>
          </p:nvCxnSpPr>
          <p:spPr>
            <a:xfrm>
              <a:off x="6694614" y="1699804"/>
              <a:ext cx="1" cy="4643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6893C6-8959-4882-A499-33F62D24F9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7086" y="1547241"/>
              <a:ext cx="0" cy="28133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738396-DB8A-47A1-8719-FFEAF484DCE0}"/>
                </a:ext>
              </a:extLst>
            </p:cNvPr>
            <p:cNvCxnSpPr>
              <a:cxnSpLocks/>
            </p:cNvCxnSpPr>
            <p:nvPr/>
          </p:nvCxnSpPr>
          <p:spPr>
            <a:xfrm>
              <a:off x="7515225" y="1831407"/>
              <a:ext cx="259186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A418CD5-B892-4FD4-81BC-D6C846533BD8}"/>
                </a:ext>
              </a:extLst>
            </p:cNvPr>
            <p:cNvCxnSpPr/>
            <p:nvPr/>
          </p:nvCxnSpPr>
          <p:spPr>
            <a:xfrm>
              <a:off x="7535558" y="1828576"/>
              <a:ext cx="0" cy="3431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98E696-DD8D-473D-9C1E-6D3DE852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051" y="3465068"/>
              <a:ext cx="0" cy="164276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BF55FD-4F0C-45DF-AFD5-7F5DA09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6486906" y="3465068"/>
              <a:ext cx="190195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D97301D-EE86-440E-9961-980E5C0BB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8190" y="3221984"/>
              <a:ext cx="0" cy="24967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C1BDEA-781C-4EF5-9CB4-CDF1EC0E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9721" y="3465068"/>
              <a:ext cx="0" cy="30619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0831720-29B9-4FA3-83D1-C49B9AED3A94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96" y="3471662"/>
              <a:ext cx="84839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7F0EA29-D781-42F0-9DAF-A3B72D11C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883" y="3225664"/>
              <a:ext cx="0" cy="2459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49480D0-DD76-4356-A897-67656FC9C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0495" y="3221985"/>
              <a:ext cx="0" cy="56515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Oval 164">
            <a:extLst>
              <a:ext uri="{FF2B5EF4-FFF2-40B4-BE49-F238E27FC236}">
                <a16:creationId xmlns:a16="http://schemas.microsoft.com/office/drawing/2014/main" id="{6F0164A8-CB7C-469C-805E-53E46260574A}"/>
              </a:ext>
            </a:extLst>
          </p:cNvPr>
          <p:cNvSpPr/>
          <p:nvPr/>
        </p:nvSpPr>
        <p:spPr>
          <a:xfrm>
            <a:off x="10902359" y="15544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47FC47-4519-42A8-B8E4-ACB559AC5AE4}"/>
              </a:ext>
            </a:extLst>
          </p:cNvPr>
          <p:cNvSpPr txBox="1"/>
          <p:nvPr/>
        </p:nvSpPr>
        <p:spPr>
          <a:xfrm>
            <a:off x="10928128" y="154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66CCD49-388F-4048-BBEE-EDF6A85A9C29}"/>
              </a:ext>
            </a:extLst>
          </p:cNvPr>
          <p:cNvSpPr/>
          <p:nvPr/>
        </p:nvSpPr>
        <p:spPr>
          <a:xfrm>
            <a:off x="10345737" y="47852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4112ADE-D5FF-41C8-9909-E74FECACA98D}"/>
              </a:ext>
            </a:extLst>
          </p:cNvPr>
          <p:cNvSpPr txBox="1"/>
          <p:nvPr/>
        </p:nvSpPr>
        <p:spPr>
          <a:xfrm>
            <a:off x="10371506" y="47758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FC2AB60-836B-42D1-8D4C-DB65440BE21F}"/>
              </a:ext>
            </a:extLst>
          </p:cNvPr>
          <p:cNvSpPr/>
          <p:nvPr/>
        </p:nvSpPr>
        <p:spPr>
          <a:xfrm>
            <a:off x="8565680" y="47640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FDBCF5A-6C75-4CA0-9BB3-CE949ECC0610}"/>
              </a:ext>
            </a:extLst>
          </p:cNvPr>
          <p:cNvSpPr txBox="1"/>
          <p:nvPr/>
        </p:nvSpPr>
        <p:spPr>
          <a:xfrm>
            <a:off x="8591449" y="47547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554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94" y="61646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Description 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des données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85" y="2411200"/>
            <a:ext cx="3563322" cy="42774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>
                <a:solidFill>
                  <a:schemeClr val="bg1"/>
                </a:solidFill>
                <a:latin typeface="+mj-lt"/>
              </a:rPr>
              <a:t>Les quantiles sont au nombre de 100, ce sont donc des centiles ou percentiles</a:t>
            </a:r>
          </a:p>
          <a:p>
            <a:pPr>
              <a:lnSpc>
                <a:spcPct val="100000"/>
              </a:lnSpc>
            </a:pPr>
            <a:r>
              <a:rPr lang="fr-FR" sz="1800">
                <a:solidFill>
                  <a:schemeClr val="bg1"/>
                </a:solidFill>
                <a:latin typeface="+mj-lt"/>
              </a:rPr>
              <a:t>Ils permettent de dépasser les limites de la moyenne qui masque les disparités de distribution par classe de revenus</a:t>
            </a:r>
          </a:p>
          <a:p>
            <a:pPr>
              <a:lnSpc>
                <a:spcPct val="100000"/>
              </a:lnSpc>
            </a:pPr>
            <a:r>
              <a:rPr lang="fr-FR" sz="1800">
                <a:solidFill>
                  <a:schemeClr val="bg1"/>
                </a:solidFill>
                <a:latin typeface="+mj-lt"/>
              </a:rPr>
              <a:t>Le revenu est exprimé en Purchasing Power Parity ($PPP)</a:t>
            </a:r>
          </a:p>
          <a:p>
            <a:pPr>
              <a:lnSpc>
                <a:spcPct val="100000"/>
              </a:lnSpc>
            </a:pPr>
            <a:r>
              <a:rPr lang="fr-FR" sz="1800">
                <a:solidFill>
                  <a:schemeClr val="bg1"/>
                </a:solidFill>
                <a:latin typeface="+mj-lt"/>
              </a:rPr>
              <a:t>L’année d’etude est répartie symétriquement en cloche autour de l’année 2008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E2D08-C99A-4618-9575-3B5CCF95F4E4}"/>
              </a:ext>
            </a:extLst>
          </p:cNvPr>
          <p:cNvSpPr txBox="1"/>
          <p:nvPr/>
        </p:nvSpPr>
        <p:spPr>
          <a:xfrm>
            <a:off x="4998720" y="560832"/>
            <a:ext cx="561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Population de l'étude :</a:t>
            </a:r>
            <a:r>
              <a:rPr lang="fr-FR"/>
              <a:t> </a:t>
            </a:r>
            <a:r>
              <a:rPr lang="fr-FR" b="1"/>
              <a:t>6.15  milliards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Pourcentage de la population mondiale (2008) </a:t>
            </a:r>
            <a:r>
              <a:rPr lang="fr-FR" b="1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fr-FR" b="1"/>
              <a:t>91.8  %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fr-FR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Nombre de quantiles uniques :  </a:t>
            </a:r>
            <a:r>
              <a:rPr lang="fr-FR" b="1"/>
              <a:t>100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Nombre de pays uniques :  </a:t>
            </a:r>
            <a:r>
              <a:rPr lang="fr-FR" b="1"/>
              <a:t>111</a:t>
            </a:r>
            <a:endParaRPr lang="es-ES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6A128A-14C9-4E67-90B4-12A164E1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48" y="2466506"/>
            <a:ext cx="3761232" cy="2844046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ffectLst>
            <a:outerShdw blurRad="50800" dist="50800" dir="402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6012F2-8B6C-4B6C-80C2-CD93087BD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338" y="2466506"/>
            <a:ext cx="1678066" cy="2844046"/>
          </a:xfrm>
          <a:prstGeom prst="rect">
            <a:avLst/>
          </a:prstGeom>
          <a:ln w="0">
            <a:solidFill>
              <a:schemeClr val="bg2">
                <a:lumMod val="75000"/>
              </a:schemeClr>
            </a:solidFill>
          </a:ln>
          <a:effectLst>
            <a:outerShdw blurRad="50800" dist="50800" dir="4020000" algn="ctr" rotWithShape="0">
              <a:schemeClr val="bg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96846"/>
            <a:ext cx="5590246" cy="3565629"/>
          </a:xfrm>
        </p:spPr>
        <p:txBody>
          <a:bodyPr>
            <a:normAutofit/>
          </a:bodyPr>
          <a:lstStyle/>
          <a:p>
            <a:pPr defTabSz="809625"/>
            <a:br>
              <a:rPr lang="es-ES" b="1"/>
            </a:br>
            <a:r>
              <a:rPr lang="fr-FR" b="1">
                <a:solidFill>
                  <a:srgbClr val="7030A0"/>
                </a:solidFill>
              </a:rPr>
              <a:t>Misson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41620" y="4589463"/>
            <a:ext cx="9288280" cy="1500187"/>
          </a:xfrm>
        </p:spPr>
        <p:txBody>
          <a:bodyPr>
            <a:normAutofit fontScale="92500" lnSpcReduction="20000"/>
          </a:bodyPr>
          <a:lstStyle/>
          <a:p>
            <a:pPr marL="269875" indent="-269875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600">
                <a:solidFill>
                  <a:schemeClr val="bg1"/>
                </a:solidFill>
                <a:latin typeface="+mj-lt"/>
              </a:rPr>
              <a:t>Distribution logarithmique des revenus</a:t>
            </a:r>
          </a:p>
          <a:p>
            <a:pPr marL="269875" indent="-269875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600">
                <a:solidFill>
                  <a:schemeClr val="bg1"/>
                </a:solidFill>
                <a:latin typeface="+mj-lt"/>
              </a:rPr>
              <a:t>Courbes de Lorenz</a:t>
            </a:r>
          </a:p>
          <a:p>
            <a:pPr marL="269875" indent="-269875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600">
                <a:solidFill>
                  <a:schemeClr val="bg1"/>
                </a:solidFill>
                <a:latin typeface="+mj-lt"/>
              </a:rPr>
              <a:t>Evolution de l’indice Gini (2004-2013)</a:t>
            </a:r>
          </a:p>
          <a:p>
            <a:pPr marL="269875" indent="-269875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600">
                <a:solidFill>
                  <a:schemeClr val="bg1"/>
                </a:solidFill>
                <a:latin typeface="+mj-lt"/>
              </a:rPr>
              <a:t>Classement par indice Gini </a:t>
            </a:r>
          </a:p>
          <a:p>
            <a:pPr>
              <a:spcBef>
                <a:spcPts val="0"/>
              </a:spcBef>
            </a:pPr>
            <a:endParaRPr lang="fr-FR" sz="2800">
              <a:solidFill>
                <a:schemeClr val="bg1"/>
              </a:solidFill>
            </a:endParaRPr>
          </a:p>
        </p:txBody>
      </p:sp>
      <p:pic>
        <p:nvPicPr>
          <p:cNvPr id="4098" name="Picture 2" descr="Résultat de recherche d'images pour &quot;investigation black and white&quot;&quot;">
            <a:extLst>
              <a:ext uri="{FF2B5EF4-FFF2-40B4-BE49-F238E27FC236}">
                <a16:creationId xmlns:a16="http://schemas.microsoft.com/office/drawing/2014/main" id="{09122DB9-A299-4EFC-A62E-C788FC28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96" y="1094820"/>
            <a:ext cx="5777523" cy="32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0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Distribution logarithmique des revenus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438202"/>
            <a:ext cx="3431707" cy="42774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>
                <a:solidFill>
                  <a:schemeClr val="bg1"/>
                </a:solidFill>
              </a:rPr>
              <a:t>Distribution des revenus des pays sélectionnés selon leur classe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Les courbes de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Czechia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puis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India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et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Indonesia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sont les plus plates, les revenus sont mieux distribués entre les classes enfants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Equador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puis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Argentina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et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Russian Federation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ont les pentes les plus marquées, la distribution des revenus est plus favorable aux classes élevées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La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France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se situe au milieu de l’échantillon retenu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endParaRPr lang="fr-FR" sz="18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111A46-FB36-4548-B178-3669881F2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06" y="643467"/>
            <a:ext cx="6780792" cy="50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Courbes de Lorenz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438202"/>
            <a:ext cx="3431707" cy="42774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</a:rPr>
              <a:t>On représente la distribution ordonnée des revenus par classe et leur proportion pour visualiser les inégalités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La courbe la plus proche d’une distribution équitable est celle de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Czechia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Les courbes qui favorisent le plus les revenus élevés sont celle de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Equador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puis celle de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Argentina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La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France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est entre les deux, du côté des pays les moins inégalitaires, au même niveau que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India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9028FA3-0E1F-41D0-B8E2-959999554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41" y="545217"/>
            <a:ext cx="5995433" cy="59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Evolution 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de l’indice Gini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(2004-2013)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438202"/>
            <a:ext cx="3565961" cy="4277486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2 pays flat :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Czech Republic 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Russian Federation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2 pays tendent vers une meilleure répartition :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Equador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Argentina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L’inégalité croît pour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Indonesia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3 courbes convergent à 40% en 2013 :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Argentina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Russian Federation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,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Indonesia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Czechia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est le pays le plus stable et le plus égalitaire sur la période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La </a:t>
            </a:r>
            <a:r>
              <a:rPr lang="fr-FR" sz="1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France</a:t>
            </a:r>
            <a:r>
              <a:rPr lang="fr-FR" sz="1800">
                <a:solidFill>
                  <a:schemeClr val="bg1"/>
                </a:solidFill>
                <a:latin typeface="+mj-lt"/>
              </a:rPr>
              <a:t> est le second pays le plus égalitaire de la liste, avec cependant une détérioration sur 2007-2013 (crise des subprimes)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CB804DD-9B2D-4ABA-B3B6-B51968B1F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40" y="643467"/>
            <a:ext cx="6910979" cy="52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4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18396</TotalTime>
  <Words>1854</Words>
  <Application>Microsoft Office PowerPoint</Application>
  <PresentationFormat>Widescreen</PresentationFormat>
  <Paragraphs>237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Mission 7 Effectuez une prédiction de revenus</vt:lpstr>
      <vt:lpstr>Agenda</vt:lpstr>
      <vt:lpstr> Misson 1</vt:lpstr>
      <vt:lpstr>Consolidation  des données</vt:lpstr>
      <vt:lpstr>Description  des données</vt:lpstr>
      <vt:lpstr> Misson 2</vt:lpstr>
      <vt:lpstr>Distribution logarithmique des revenus</vt:lpstr>
      <vt:lpstr>Courbes de Lorenz</vt:lpstr>
      <vt:lpstr>Evolution  de l’indice Gini (2004-2013)</vt:lpstr>
      <vt:lpstr>Classement  par indice Gini</vt:lpstr>
      <vt:lpstr> Mission 3</vt:lpstr>
      <vt:lpstr>Génération de l'échantillon Gaussien</vt:lpstr>
      <vt:lpstr>Distributions conditionnelles</vt:lpstr>
      <vt:lpstr>Clonage de l’échantillon</vt:lpstr>
      <vt:lpstr>Des questions ?</vt:lpstr>
      <vt:lpstr>Conclusion</vt:lpstr>
      <vt:lpstr>Analyse de  Income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</dc:title>
  <dc:creator>Laurent Gourdon</dc:creator>
  <cp:lastModifiedBy>Laurent Gourdon</cp:lastModifiedBy>
  <cp:revision>591</cp:revision>
  <cp:lastPrinted>2019-07-21T19:01:23Z</cp:lastPrinted>
  <dcterms:created xsi:type="dcterms:W3CDTF">2019-07-20T11:05:52Z</dcterms:created>
  <dcterms:modified xsi:type="dcterms:W3CDTF">2019-12-16T03:12:28Z</dcterms:modified>
</cp:coreProperties>
</file>