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16" r:id="rId3"/>
    <p:sldId id="267" r:id="rId4"/>
    <p:sldId id="417" r:id="rId5"/>
    <p:sldId id="418" r:id="rId6"/>
    <p:sldId id="419" r:id="rId7"/>
    <p:sldId id="411" r:id="rId8"/>
    <p:sldId id="415" r:id="rId9"/>
    <p:sldId id="412" r:id="rId10"/>
    <p:sldId id="414" r:id="rId11"/>
    <p:sldId id="413" r:id="rId12"/>
    <p:sldId id="273" r:id="rId13"/>
    <p:sldId id="393" r:id="rId14"/>
    <p:sldId id="402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711053-DE51-490D-8728-BDB747F587DF}">
          <p14:sldIdLst>
            <p14:sldId id="256"/>
            <p14:sldId id="416"/>
            <p14:sldId id="267"/>
            <p14:sldId id="417"/>
            <p14:sldId id="418"/>
            <p14:sldId id="419"/>
            <p14:sldId id="411"/>
            <p14:sldId id="415"/>
            <p14:sldId id="412"/>
            <p14:sldId id="414"/>
            <p14:sldId id="413"/>
            <p14:sldId id="273"/>
            <p14:sldId id="393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4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85030" autoAdjust="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>
        <p:guide orient="horz" pos="1003"/>
        <p:guide pos="4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2251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FFB706-A3E9-480A-A84C-8727F0A11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7BDE4-12B0-4EAC-90C9-76FB81AC3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4085E-AB94-4EEB-A5F0-13426F014300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816F5-140B-476B-ACD3-65E852B601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FF211-54DE-4022-99DD-91643E37DD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BE82C-02C4-4996-BD22-6C28A5CF13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66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1T07:56:5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 20748,'0'0'1896,"0"0"-839,0 0-1057,0 0-1225,0 0-119,0 0-2497,-202 15-816,88-15-2448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21T07:57:0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0 760,'0'0'2504,"0"0"-2504,0 0-8,0 0-2008,0 0 1080,0 0 633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54A4D-9F74-489F-AF6A-C592EDDA2643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F04DC-A6E9-4D13-A510-77B9A54DF8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68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84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Pour identifier les pays propices à une insertion dans le marché du poulet, le comanditaire vous a été demandé de cibler les pays. </a:t>
            </a:r>
          </a:p>
          <a:p>
            <a:endParaRPr lang="fr-FR"/>
          </a:p>
          <a:p>
            <a:r>
              <a:rPr lang="fr-FR"/>
              <a:t>Il vous faudra également étudier les régimes alimentaires de chaque pays, notamment en termes de protéines d'origine animale et en termes de calories.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60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17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83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OK nous avons donc la variable boléenne is_genuine qui liste les vrais et faux billets…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… Et 6 variables numériques qui nous donnent en mm la mesure de chaque billet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Outliers :  </a:t>
            </a:r>
            <a:r>
              <a:rPr lang="es-ES" b="1"/>
              <a:t>diagonal</a:t>
            </a:r>
            <a:r>
              <a:rPr lang="es-ES"/>
              <a:t>, </a:t>
            </a:r>
            <a:r>
              <a:rPr lang="es-ES" b="1"/>
              <a:t>height_right</a:t>
            </a:r>
            <a:r>
              <a:rPr lang="es-ES"/>
              <a:t>, </a:t>
            </a:r>
            <a:r>
              <a:rPr lang="es-ES" b="1"/>
              <a:t>maring_up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Skewness </a:t>
            </a:r>
            <a:r>
              <a:rPr lang="es-ES" b="1"/>
              <a:t>length</a:t>
            </a:r>
            <a:r>
              <a:rPr lang="es-ES"/>
              <a:t> et </a:t>
            </a:r>
            <a:r>
              <a:rPr lang="es-ES" b="1"/>
              <a:t>margin_low </a:t>
            </a:r>
            <a:r>
              <a:rPr lang="es-ES"/>
              <a:t>: voir positionnement de la médiane</a:t>
            </a:r>
          </a:p>
          <a:p>
            <a:endParaRPr lang="es-ES"/>
          </a:p>
          <a:p>
            <a:r>
              <a:rPr lang="es-ES"/>
              <a:t>Ça c’est l’aproche univariée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Mais nous avons une variable boléenne ‘billets vrais’ et ‘billets faux’ qui est au coeur du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/>
              <a:t>Comment voir l’influernce de vrais et faux billets sur chacune des variables numériques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F04DC-A6E9-4D13-A510-77B9A54DF8A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00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28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9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6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26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7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79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94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88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38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05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1FBD-43F5-4413-B9A3-83938965DA0B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80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71FBD-43F5-4413-B9A3-83938965DA0B}" type="datetimeFigureOut">
              <a:rPr lang="es-ES" smtClean="0"/>
              <a:t>21/01/2020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453C-C48A-4D4A-912C-0E66E5E7B61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99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lgourdon@gmail.com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egibat.grdf.fr/simulateur/calcul-dj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2869" y="1585659"/>
            <a:ext cx="7866262" cy="2387600"/>
          </a:xfrm>
        </p:spPr>
        <p:txBody>
          <a:bodyPr>
            <a:normAutofit/>
          </a:bodyPr>
          <a:lstStyle/>
          <a:p>
            <a:r>
              <a:rPr lang="fr-FR" sz="3600" b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Mission 9</a:t>
            </a:r>
            <a:br>
              <a:rPr lang="fr-FR" b="1">
                <a:solidFill>
                  <a:srgbClr val="7030A0"/>
                </a:solidFill>
              </a:rPr>
            </a:br>
            <a:r>
              <a:rPr lang="fr-FR" b="1">
                <a:solidFill>
                  <a:srgbClr val="7030A0"/>
                </a:solidFill>
              </a:rPr>
              <a:t>Effectuez une prédiction de revenus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65334"/>
            <a:ext cx="12192000" cy="695642"/>
          </a:xfrm>
        </p:spPr>
        <p:txBody>
          <a:bodyPr>
            <a:normAutofit/>
          </a:bodyPr>
          <a:lstStyle/>
          <a:p>
            <a:r>
              <a:rPr lang="es-ES" sz="2000"/>
              <a:t>Mentor : Claire Della Vedova</a:t>
            </a:r>
          </a:p>
        </p:txBody>
      </p:sp>
      <p:pic>
        <p:nvPicPr>
          <p:cNvPr id="4" name="Image 16">
            <a:extLst>
              <a:ext uri="{FF2B5EF4-FFF2-40B4-BE49-F238E27FC236}">
                <a16:creationId xmlns:a16="http://schemas.microsoft.com/office/drawing/2014/main" id="{467BDB20-8FF8-423E-B262-AF18DB2BA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76" y="6366361"/>
            <a:ext cx="234984" cy="234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955" y="6286508"/>
            <a:ext cx="535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Laurent Gourdon – Parcours Data Analyst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63" y="386826"/>
            <a:ext cx="2657475" cy="257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FE9E36-3A24-42C1-B9DC-E9460EEA1AE9}"/>
                  </a:ext>
                </a:extLst>
              </p14:cNvPr>
              <p14:cNvContentPartPr/>
              <p14:nvPr/>
            </p14:nvContentPartPr>
            <p14:xfrm>
              <a:off x="3384422" y="-989964"/>
              <a:ext cx="114120" cy="5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FE9E36-3A24-42C1-B9DC-E9460EEA1A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5782" y="-998604"/>
                <a:ext cx="1317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BE7C568-FB0F-4C25-A8E9-C46266376236}"/>
                  </a:ext>
                </a:extLst>
              </p14:cNvPr>
              <p14:cNvContentPartPr/>
              <p14:nvPr/>
            </p14:nvContentPartPr>
            <p14:xfrm>
              <a:off x="8082062" y="2796899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BE7C568-FB0F-4C25-A8E9-C462663762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73062" y="278789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45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3149-C519-480E-9D32-59F06017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6F3D-21F4-49E1-BA3A-D34E4745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F463E-2A8B-49FC-8762-C843635A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736" y="365125"/>
            <a:ext cx="4877202" cy="296806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A3596E0-6DF8-404B-A9B4-2CE6BAB03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3654425"/>
            <a:ext cx="92392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72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119F-655A-4B50-9F02-A8BBF9E3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6349C-CE04-46D1-BED5-02D971E38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A119B81-CEC7-48C1-AE7C-6E58CB34A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166" y="442086"/>
            <a:ext cx="9758635" cy="5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08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RÃ©sultat de recherche d'images pour &quot;merci en plusieurs langue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87" y="1181431"/>
            <a:ext cx="7331676" cy="48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Des questions ?</a:t>
            </a:r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683741" y="6005384"/>
            <a:ext cx="488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hlinkClick r:id="rId3"/>
              </a:rPr>
              <a:t>lgourdon@gmail.com</a:t>
            </a:r>
            <a:r>
              <a:rPr lang="es-ES"/>
              <a:t>  (+34 659 34 05 15)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87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 descr="A picture containing building, outdoor, person, ground&#10;&#10;Description automatically generated">
            <a:extLst>
              <a:ext uri="{FF2B5EF4-FFF2-40B4-BE49-F238E27FC236}">
                <a16:creationId xmlns:a16="http://schemas.microsoft.com/office/drawing/2014/main" id="{1FD63D84-EBE5-4651-9604-680B01D3C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96" y="520902"/>
            <a:ext cx="5769904" cy="384660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fr-FR" b="1">
                <a:solidFill>
                  <a:srgbClr val="7030A0"/>
                </a:solidFill>
              </a:rPr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fr-FR" sz="2800">
                <a:solidFill>
                  <a:schemeClr val="bg1"/>
                </a:solidFill>
              </a:rPr>
              <a:t>Pour 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50667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4E0DC95-C9E6-42B0-929D-77A1466500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87" y="643467"/>
            <a:ext cx="6508044" cy="23509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BD49AC-0265-4053-BAC5-B2F18F72DAC6}"/>
              </a:ext>
            </a:extLst>
          </p:cNvPr>
          <p:cNvSpPr/>
          <p:nvPr/>
        </p:nvSpPr>
        <p:spPr>
          <a:xfrm>
            <a:off x="0" y="0"/>
            <a:ext cx="4500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9B41F2-4BAC-4373-93C2-FEADD903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s-ES" sz="2800">
                <a:solidFill>
                  <a:schemeClr val="bg1"/>
                </a:solidFill>
              </a:rPr>
              <a:t>Analyse de </a:t>
            </a:r>
            <a:br>
              <a:rPr lang="es-ES" sz="2800">
                <a:solidFill>
                  <a:schemeClr val="bg1"/>
                </a:solidFill>
              </a:rPr>
            </a:br>
            <a:r>
              <a:rPr lang="es-ES" sz="2800">
                <a:solidFill>
                  <a:schemeClr val="bg1"/>
                </a:solidFill>
              </a:rPr>
              <a:t>Income Child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2F289-FEAB-412C-8DED-5B890CF4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2438202"/>
            <a:ext cx="3565961" cy="4277486"/>
          </a:xfrm>
        </p:spPr>
        <p:txBody>
          <a:bodyPr>
            <a:noAutofit/>
          </a:bodyPr>
          <a:lstStyle/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Fort skewness à droite (revenus élevés)</a:t>
            </a:r>
          </a:p>
          <a:p>
            <a:pPr marL="177800" indent="-177800">
              <a:lnSpc>
                <a:spcPct val="100000"/>
              </a:lnSpc>
              <a:spcBef>
                <a:spcPts val="300"/>
              </a:spcBef>
              <a:tabLst>
                <a:tab pos="177800" algn="l"/>
              </a:tabLst>
            </a:pPr>
            <a:r>
              <a:rPr lang="fr-FR" sz="1800">
                <a:solidFill>
                  <a:schemeClr val="bg1"/>
                </a:solidFill>
                <a:latin typeface="+mj-lt"/>
              </a:rPr>
              <a:t>La distribution des revenus par  pays montre qu'il existe des disparités de revenu et de dispertion d'un pays à l'autre</a:t>
            </a:r>
          </a:p>
        </p:txBody>
      </p:sp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DE846E96-ADE6-4DF6-A2CD-E9F9B7E4E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473" y="3429000"/>
            <a:ext cx="7039930" cy="30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1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3656-9178-4D7C-BE12-1840028E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contexte</a:t>
            </a:r>
          </a:p>
        </p:txBody>
      </p:sp>
      <p:pic>
        <p:nvPicPr>
          <p:cNvPr id="4" name="Picture 2" descr="Résultat de recherche d'images pour &quot;Enercoop&quot;">
            <a:extLst>
              <a:ext uri="{FF2B5EF4-FFF2-40B4-BE49-F238E27FC236}">
                <a16:creationId xmlns:a16="http://schemas.microsoft.com/office/drawing/2014/main" id="{184583D2-E26B-4BD4-835F-06903939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85" y="117815"/>
            <a:ext cx="3727515" cy="20314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1F83-D693-46AC-9D91-A8B8A7CC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fr-FR" sz="2000" err="1"/>
              <a:t>Enercoop</a:t>
            </a:r>
            <a:r>
              <a:rPr lang="fr-FR" sz="2000"/>
              <a:t> est une société coopérative spécialisée dans les énergies renouvelables qui s'est développée grâce à la libéralisation du marché de l’électricité en France.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000"/>
              <a:t>Les contraintes</a:t>
            </a:r>
          </a:p>
          <a:p>
            <a:pPr>
              <a:lnSpc>
                <a:spcPct val="120000"/>
              </a:lnSpc>
            </a:pPr>
            <a:r>
              <a:rPr lang="fr-FR" sz="2000"/>
              <a:t>Une grande part des énergies renouvelables est intermittente. </a:t>
            </a:r>
          </a:p>
          <a:p>
            <a:pPr>
              <a:lnSpc>
                <a:spcPct val="120000"/>
              </a:lnSpc>
            </a:pPr>
            <a:r>
              <a:rPr lang="fr-FR" sz="2000"/>
              <a:t>La demande en électricité des utilisateurs varie au cours du temps, dépend de la météo (température, ensoleillement, etc.) et de la localisation géographique</a:t>
            </a:r>
          </a:p>
          <a:p>
            <a:r>
              <a:rPr lang="fr-FR" sz="2000"/>
              <a:t>Afin de mettre en équation l’offre d’ENERCOP et la demande, nous allons réaliser une étude préliminaire à partir d’un historique de la consommation en France et chercher un modèle prédictif adéquat à partir de plusieurs méthodes utilisées pour les séries temporelles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146094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solidFill>
                  <a:srgbClr val="7030A0"/>
                </a:solidFill>
              </a:rPr>
              <a:t>Agenda</a:t>
            </a:r>
            <a:endParaRPr lang="fr-FR" b="1">
              <a:solidFill>
                <a:srgbClr val="7030A0"/>
              </a:solidFill>
            </a:endParaRPr>
          </a:p>
        </p:txBody>
      </p:sp>
      <p:pic>
        <p:nvPicPr>
          <p:cNvPr id="4098" name="Picture 2" descr="https://gm1.ggpht.com/1BfkABTTVdOdc5varAfA6U80CqOpeYNErvKob38mZyav826fa-0HSdH-BI5rDMQynejhrzld6kGtBJv20rxZpq7GlqyrDmZ6JtaDhuXdu656vKrnSFVjzvoPc80rDXjUct0CfzwMVatN9fCXVQvPPc94DGsTmQL94cDhIKWyVo2JtaUCDFp1VxvPv6aeCc3wr7QaafN9s9s6SKGE4kKZsPt3r1NVLjgBlAC6FY5uxJ5LJo7m319wjF49yybr-WUFtSdI8tnLzaR7URsShcbfAB7AacH9wQF37xdESxE-Xz3mNAtFYydILpFGCdJaOElzThPLmszcjTRlFtZ31WC5hVe4JfkOQbOYol6HjGEElK9FVfM9IXkkcGyW_mAj6IwNRZpD6hrOwAznGCdmrGeYoI8jj2S-3jArR5tI6DYfQwUYzGqOp7ZRYE6uU8GjxpBWwYI3ZbOfWCgHpcJB3qQJ9H69VKdtSK1T7t-nYZ1GU8enrUaFWOeKoQo7j3wQDH5PUaqmUlBI-FgdM8WzM8nsYmn75Mp0MMfuxdYpmxVEBn3S3tBX-9F9RZ6WZQTlilFQRnOqEjKTjnafSIUnW7Xij12prAJC4a9Q7ieqjS1-43zI9XTGJozbN1SRL9kHQc4Sabgna6_7rcDMXnSRuapw5D0ptjlporm8SI_zlcm4oRDB7k3FPjjboM4IPReYWeSVOqeQrMlgU2K_M2v5T0uO0zimNBXf=s0-l75-ft-l75-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3990"/>
            <a:ext cx="47625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17722" y="429879"/>
            <a:ext cx="668587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Contexte</a:t>
            </a:r>
          </a:p>
          <a:p>
            <a:endParaRPr lang="fr-FR" sz="14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400" b="1">
                <a:latin typeface="Calibri" panose="020F0502020204030204" pitchFamily="34" charset="0"/>
                <a:cs typeface="Calibri" panose="020F0502020204030204" pitchFamily="34" charset="0"/>
              </a:rPr>
              <a:t>Data wrangling  + analyse descriptive</a:t>
            </a:r>
            <a:endParaRPr lang="fr-FR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Consommation électrique France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Données journalières unifiées Paris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4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400" b="1">
                <a:latin typeface="Calibri" panose="020F0502020204030204" pitchFamily="34" charset="0"/>
                <a:cs typeface="Calibri" panose="020F0502020204030204" pitchFamily="34" charset="0"/>
              </a:rPr>
              <a:t>Correction de l’effet température</a:t>
            </a:r>
            <a:endParaRPr lang="fr-FR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Regression linéaire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Représentation graphique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4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400" b="1">
                <a:latin typeface="Calibri" panose="020F0502020204030204" pitchFamily="34" charset="0"/>
                <a:cs typeface="Calibri" panose="020F0502020204030204" pitchFamily="34" charset="0"/>
              </a:rPr>
              <a:t>Désaisonnnalisation de la consommation – Moving Average (MA)</a:t>
            </a:r>
            <a:endParaRPr lang="fr-FR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Décomposition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Désaisonnalisation (MA)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Représentations graphiques et analyse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400" b="1">
                <a:latin typeface="Calibri" panose="020F0502020204030204" pitchFamily="34" charset="0"/>
                <a:cs typeface="Calibri" panose="020F0502020204030204" pitchFamily="34" charset="0"/>
              </a:rPr>
              <a:t>Prévision de la consommation – Holt-Winters</a:t>
            </a:r>
            <a:endParaRPr lang="fr-FR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Présentation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Mise en œuvre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Analyse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400" b="1">
                <a:latin typeface="Calibri" panose="020F0502020204030204" pitchFamily="34" charset="0"/>
                <a:cs typeface="Calibri" panose="020F0502020204030204" pitchFamily="34" charset="0"/>
              </a:rPr>
              <a:t>Prévision de la consommation – Sarima</a:t>
            </a:r>
            <a:endParaRPr lang="fr-FR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Présentation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Mise en œuvre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Analyse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ES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400" b="1"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lang="fr-FR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Choix du modèle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400">
                <a:latin typeface="Calibri" panose="020F0502020204030204" pitchFamily="34" charset="0"/>
                <a:cs typeface="Calibri" panose="020F0502020204030204" pitchFamily="34" charset="0"/>
              </a:rPr>
              <a:t>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288136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48DF-9F41-49DE-8BE6-8D8022A7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5F71B-6DFC-44E9-BA1B-90EC0FBB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/>
              <a:t>Dans le </a:t>
            </a:r>
            <a:r>
              <a:rPr lang="es-ES" err="1"/>
              <a:t>fichier</a:t>
            </a:r>
            <a:r>
              <a:rPr lang="es-ES"/>
              <a:t> eCO2mix, la variable </a:t>
            </a:r>
            <a:r>
              <a:rPr lang="es-ES" err="1"/>
              <a:t>Territoire</a:t>
            </a:r>
            <a:r>
              <a:rPr lang="es-ES"/>
              <a:t> les </a:t>
            </a:r>
            <a:r>
              <a:rPr lang="es-ES" err="1"/>
              <a:t>données</a:t>
            </a:r>
            <a:r>
              <a:rPr lang="es-ES"/>
              <a:t> à </a:t>
            </a:r>
            <a:r>
              <a:rPr lang="es-ES" err="1"/>
              <a:t>l’échelle</a:t>
            </a:r>
            <a:r>
              <a:rPr lang="es-ES"/>
              <a:t> </a:t>
            </a:r>
            <a:r>
              <a:rPr lang="es-ES" err="1"/>
              <a:t>régionale</a:t>
            </a:r>
            <a:r>
              <a:rPr lang="es-ES"/>
              <a:t> et </a:t>
            </a:r>
            <a:r>
              <a:rPr lang="es-ES" err="1"/>
              <a:t>nationale</a:t>
            </a:r>
            <a:r>
              <a:rPr lang="es-ES"/>
              <a:t>.</a:t>
            </a:r>
          </a:p>
          <a:p>
            <a:r>
              <a:rPr lang="es-ES"/>
              <a:t>Les </a:t>
            </a:r>
            <a:r>
              <a:rPr lang="es-ES" err="1"/>
              <a:t>régions</a:t>
            </a:r>
            <a:r>
              <a:rPr lang="es-ES"/>
              <a:t> </a:t>
            </a:r>
            <a:r>
              <a:rPr lang="es-ES" err="1"/>
              <a:t>offrent</a:t>
            </a:r>
            <a:r>
              <a:rPr lang="es-ES"/>
              <a:t> 6 </a:t>
            </a:r>
            <a:r>
              <a:rPr lang="es-ES" err="1"/>
              <a:t>années</a:t>
            </a:r>
            <a:r>
              <a:rPr lang="es-ES"/>
              <a:t> </a:t>
            </a:r>
            <a:r>
              <a:rPr lang="es-ES" err="1"/>
              <a:t>complètes</a:t>
            </a:r>
            <a:r>
              <a:rPr lang="es-ES"/>
              <a:t> (2013-2018) </a:t>
            </a:r>
            <a:r>
              <a:rPr lang="es-ES" err="1"/>
              <a:t>alors</a:t>
            </a:r>
            <a:r>
              <a:rPr lang="es-ES"/>
              <a:t> que le </a:t>
            </a:r>
            <a:r>
              <a:rPr lang="es-ES" err="1"/>
              <a:t>niveau</a:t>
            </a:r>
            <a:r>
              <a:rPr lang="es-ES"/>
              <a:t> </a:t>
            </a:r>
            <a:r>
              <a:rPr lang="es-ES" err="1"/>
              <a:t>national</a:t>
            </a:r>
            <a:r>
              <a:rPr lang="es-ES"/>
              <a:t> </a:t>
            </a:r>
            <a:r>
              <a:rPr lang="es-ES" err="1"/>
              <a:t>offre</a:t>
            </a:r>
            <a:r>
              <a:rPr lang="es-ES"/>
              <a:t> 9 </a:t>
            </a:r>
            <a:r>
              <a:rPr lang="es-ES" err="1"/>
              <a:t>années</a:t>
            </a:r>
            <a:r>
              <a:rPr lang="es-ES"/>
              <a:t> </a:t>
            </a:r>
            <a:r>
              <a:rPr lang="es-ES" err="1"/>
              <a:t>complètes</a:t>
            </a:r>
            <a:r>
              <a:rPr lang="es-ES"/>
              <a:t> (2010-2018) de consommation mensuelle moyenne. </a:t>
            </a:r>
            <a:r>
              <a:rPr lang="es-ES" err="1"/>
              <a:t>Noter</a:t>
            </a:r>
            <a:r>
              <a:rPr lang="es-ES"/>
              <a:t> </a:t>
            </a:r>
            <a:r>
              <a:rPr lang="es-ES" err="1"/>
              <a:t>cependant</a:t>
            </a:r>
            <a:r>
              <a:rPr lang="es-ES"/>
              <a:t> que les 3 </a:t>
            </a:r>
            <a:r>
              <a:rPr lang="es-ES" err="1"/>
              <a:t>années</a:t>
            </a:r>
            <a:r>
              <a:rPr lang="es-ES"/>
              <a:t> </a:t>
            </a:r>
            <a:r>
              <a:rPr lang="es-ES" err="1"/>
              <a:t>supplémentaires</a:t>
            </a:r>
            <a:r>
              <a:rPr lang="es-ES"/>
              <a:t> </a:t>
            </a:r>
            <a:r>
              <a:rPr lang="es-ES" err="1"/>
              <a:t>sont</a:t>
            </a:r>
            <a:r>
              <a:rPr lang="es-ES"/>
              <a:t> </a:t>
            </a:r>
            <a:r>
              <a:rPr lang="es-ES" err="1"/>
              <a:t>issues</a:t>
            </a:r>
            <a:r>
              <a:rPr lang="es-ES"/>
              <a:t> de </a:t>
            </a:r>
            <a:r>
              <a:rPr lang="es-ES" err="1"/>
              <a:t>données</a:t>
            </a:r>
            <a:r>
              <a:rPr lang="es-ES"/>
              <a:t> </a:t>
            </a:r>
            <a:r>
              <a:rPr lang="es-ES" err="1"/>
              <a:t>consolidées</a:t>
            </a:r>
            <a:r>
              <a:rPr lang="es-ES"/>
              <a:t> </a:t>
            </a:r>
            <a:r>
              <a:rPr lang="es-ES" err="1"/>
              <a:t>alors</a:t>
            </a:r>
            <a:r>
              <a:rPr lang="es-ES"/>
              <a:t> que les </a:t>
            </a:r>
            <a:r>
              <a:rPr lang="es-ES" err="1"/>
              <a:t>autres</a:t>
            </a:r>
            <a:r>
              <a:rPr lang="es-ES"/>
              <a:t> </a:t>
            </a:r>
            <a:r>
              <a:rPr lang="es-ES" err="1"/>
              <a:t>sont</a:t>
            </a:r>
            <a:r>
              <a:rPr lang="es-ES"/>
              <a:t> des </a:t>
            </a:r>
            <a:r>
              <a:rPr lang="es-ES" err="1"/>
              <a:t>données</a:t>
            </a:r>
            <a:r>
              <a:rPr lang="es-ES"/>
              <a:t> </a:t>
            </a:r>
            <a:r>
              <a:rPr lang="es-ES" err="1"/>
              <a:t>définitives</a:t>
            </a:r>
            <a:endParaRPr lang="es-ES"/>
          </a:p>
          <a:p>
            <a:r>
              <a:rPr lang="es-ES"/>
              <a:t>Nous </a:t>
            </a:r>
            <a:r>
              <a:rPr lang="es-ES" err="1"/>
              <a:t>choisissons</a:t>
            </a:r>
            <a:r>
              <a:rPr lang="es-ES"/>
              <a:t> </a:t>
            </a:r>
            <a:r>
              <a:rPr lang="es-ES" err="1"/>
              <a:t>Territoire</a:t>
            </a:r>
            <a:r>
              <a:rPr lang="es-ES"/>
              <a:t> = France pour cette </a:t>
            </a:r>
            <a:r>
              <a:rPr lang="es-ES" err="1"/>
              <a:t>étude</a:t>
            </a:r>
            <a:r>
              <a:rPr lang="es-ES"/>
              <a:t> </a:t>
            </a:r>
            <a:r>
              <a:rPr lang="es-ES" err="1"/>
              <a:t>préléminaire</a:t>
            </a:r>
            <a:r>
              <a:rPr lang="es-ES"/>
              <a:t> </a:t>
            </a:r>
            <a:r>
              <a:rPr lang="es-ES" err="1"/>
              <a:t>afin</a:t>
            </a:r>
            <a:r>
              <a:rPr lang="es-ES"/>
              <a:t> de </a:t>
            </a:r>
            <a:r>
              <a:rPr lang="es-ES" err="1"/>
              <a:t>disposer</a:t>
            </a:r>
            <a:r>
              <a:rPr lang="es-ES"/>
              <a:t> d’un maximum de </a:t>
            </a:r>
            <a:r>
              <a:rPr lang="es-ES" err="1"/>
              <a:t>données</a:t>
            </a:r>
            <a:r>
              <a:rPr lang="es-ES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906C2EC-C4DE-4BA3-94EC-520F7057D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837" y="31670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3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D7B4-1C98-463E-9CA4-B4867501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La normalisation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20E4-752D-49C6-86B2-2280BC12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outil, réalisé en partenariat avec Météo France, permet de calculer les degrés jour (DJ ou DJU) chauffage ou climatisation sur une période, une station météo et un seuil de température donnés</a:t>
            </a:r>
          </a:p>
          <a:p>
            <a:r>
              <a:rPr lang="fr-FR"/>
              <a:t>Le </a:t>
            </a:r>
            <a:r>
              <a:rPr lang="fr-FR" b="1"/>
              <a:t>degré jour</a:t>
            </a:r>
            <a:r>
              <a:rPr lang="fr-FR"/>
              <a:t> est une valeur représentative de l’écart entre la température d’une journée donnée et un seuil de température préétabli (18 °C dans le cas des DJU ou Degré Jour Unifié). Sommés sur une période, ils permettent de calculer les besoins de chauffage et de climatisation d’un bâtiment.</a:t>
            </a:r>
            <a:endParaRPr lang="es-ES"/>
          </a:p>
        </p:txBody>
      </p:sp>
      <p:pic>
        <p:nvPicPr>
          <p:cNvPr id="1026" name="Picture 2" descr="Résultat de recherche d'images pour &quot;cegibat logo&quot;">
            <a:hlinkClick r:id="rId2"/>
            <a:extLst>
              <a:ext uri="{FF2B5EF4-FFF2-40B4-BE49-F238E27FC236}">
                <a16:creationId xmlns:a16="http://schemas.microsoft.com/office/drawing/2014/main" id="{9E000E78-C908-43BB-8F6E-408D71BE8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789" y="566601"/>
            <a:ext cx="4074522" cy="11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86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B07E-450F-4DCF-8A5F-02ADD7B2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Données consolidées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8B98E66-E85B-42AE-9051-8A9CAB277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9674"/>
            <a:ext cx="10515600" cy="4123240"/>
          </a:xfrm>
        </p:spPr>
      </p:pic>
    </p:spTree>
    <p:extLst>
      <p:ext uri="{BB962C8B-B14F-4D97-AF65-F5344CB8AC3E}">
        <p14:creationId xmlns:p14="http://schemas.microsoft.com/office/powerpoint/2010/main" val="123754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B7A4-501F-40DC-8EE8-36FCC26F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0087-08E0-4463-8812-4626B7B6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34745" cy="1397866"/>
          </a:xfrm>
        </p:spPr>
        <p:txBody>
          <a:bodyPr/>
          <a:lstStyle/>
          <a:p>
            <a:r>
              <a:rPr lang="es-ES"/>
              <a:t>PeriodIndex: 108 entries, 2010-01 to 2018-12</a:t>
            </a:r>
          </a:p>
          <a:p>
            <a:r>
              <a:rPr lang="es-ES"/>
              <a:t>Freq: 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CB81F1-5D31-48FD-A102-37F665DB0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837" y="31670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B58C43-343F-4ADB-B5B6-78A549990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2" y="3921919"/>
            <a:ext cx="9020175" cy="2619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710C11-A832-4E6A-AAD6-44FAB5C46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518" y="2389116"/>
            <a:ext cx="2066925" cy="15144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099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knife&#10;&#10;Description automatically generated">
            <a:extLst>
              <a:ext uri="{FF2B5EF4-FFF2-40B4-BE49-F238E27FC236}">
                <a16:creationId xmlns:a16="http://schemas.microsoft.com/office/drawing/2014/main" id="{E6E6021B-007B-4A4F-88F6-343EF75A6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47" y="5672441"/>
            <a:ext cx="4503810" cy="891617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5A21F-49B8-44DC-A2F1-903D77F6D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0" y="1116988"/>
            <a:ext cx="4968671" cy="92210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A25C45-E6F0-4D2A-8C0D-5910E1ADDF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03"/>
          <a:stretch/>
        </p:blipFill>
        <p:spPr>
          <a:xfrm>
            <a:off x="393717" y="293942"/>
            <a:ext cx="3741744" cy="64313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F4ED26-1D99-4646-8C79-A82331B025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2"/>
          <a:stretch/>
        </p:blipFill>
        <p:spPr>
          <a:xfrm>
            <a:off x="457441" y="2219004"/>
            <a:ext cx="3741744" cy="33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CB0A-0E7E-4687-BA8B-EBB1EBB4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Données Journalières Unifiées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9E319B-8BE8-42FF-9435-FDDCBB82D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35" y="1450603"/>
            <a:ext cx="4538865" cy="236850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865845-D4BD-4201-A48F-62CF59A671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59" y="1446547"/>
            <a:ext cx="4529720" cy="238069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8C3A554-9688-4A7E-B0F3-7D5A59A59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562" y="3873500"/>
            <a:ext cx="89058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A297F06-7699-4DDA-90B1-273284F5E081}"/>
              </a:ext>
            </a:extLst>
          </p:cNvPr>
          <p:cNvSpPr/>
          <p:nvPr/>
        </p:nvSpPr>
        <p:spPr>
          <a:xfrm>
            <a:off x="7708079" y="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Degré Jour Unifié : est la différence entre la</a:t>
            </a:r>
          </a:p>
          <a:p>
            <a:r>
              <a:rPr lang="fr-FR"/>
              <a:t>température extérieure et une température de</a:t>
            </a:r>
          </a:p>
          <a:p>
            <a:r>
              <a:rPr lang="fr-FR"/>
              <a:t>référence qui permet de réaliser des estimations</a:t>
            </a:r>
          </a:p>
          <a:p>
            <a:r>
              <a:rPr lang="fr-FR"/>
              <a:t>de consommations d'énergie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59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26810</TotalTime>
  <Words>548</Words>
  <Application>Microsoft Office PowerPoint</Application>
  <PresentationFormat>Widescreen</PresentationFormat>
  <Paragraphs>79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Mission 9 Effectuez une prédiction de revenus</vt:lpstr>
      <vt:lpstr>contexte</vt:lpstr>
      <vt:lpstr>Agenda</vt:lpstr>
      <vt:lpstr>Les données</vt:lpstr>
      <vt:lpstr>La normalisation</vt:lpstr>
      <vt:lpstr>Données consolidées</vt:lpstr>
      <vt:lpstr>PowerPoint Presentation</vt:lpstr>
      <vt:lpstr>PowerPoint Presentation</vt:lpstr>
      <vt:lpstr>Données Journalières Unifiées</vt:lpstr>
      <vt:lpstr>PowerPoint Presentation</vt:lpstr>
      <vt:lpstr>PowerPoint Presentation</vt:lpstr>
      <vt:lpstr>Des questions ?</vt:lpstr>
      <vt:lpstr>Conclusion</vt:lpstr>
      <vt:lpstr>Analyse de  Income Child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Produisez une étude de marché</dc:title>
  <dc:creator>Laurent Gourdon</dc:creator>
  <cp:lastModifiedBy>Laurent Gourdon</cp:lastModifiedBy>
  <cp:revision>628</cp:revision>
  <cp:lastPrinted>2019-07-21T19:01:23Z</cp:lastPrinted>
  <dcterms:created xsi:type="dcterms:W3CDTF">2019-07-20T11:05:52Z</dcterms:created>
  <dcterms:modified xsi:type="dcterms:W3CDTF">2020-01-25T14:10:27Z</dcterms:modified>
</cp:coreProperties>
</file>