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29" r:id="rId2"/>
    <p:sldId id="416" r:id="rId3"/>
    <p:sldId id="267" r:id="rId4"/>
    <p:sldId id="417" r:id="rId5"/>
    <p:sldId id="421" r:id="rId6"/>
    <p:sldId id="418" r:id="rId7"/>
    <p:sldId id="420" r:id="rId8"/>
    <p:sldId id="419" r:id="rId9"/>
    <p:sldId id="414" r:id="rId10"/>
    <p:sldId id="413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30" r:id="rId19"/>
    <p:sldId id="431" r:id="rId20"/>
    <p:sldId id="432" r:id="rId21"/>
    <p:sldId id="437" r:id="rId22"/>
    <p:sldId id="434" r:id="rId23"/>
    <p:sldId id="435" r:id="rId24"/>
    <p:sldId id="436" r:id="rId25"/>
    <p:sldId id="438" r:id="rId26"/>
    <p:sldId id="439" r:id="rId27"/>
    <p:sldId id="440" r:id="rId28"/>
    <p:sldId id="273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711053-DE51-490D-8728-BDB747F587DF}">
          <p14:sldIdLst>
            <p14:sldId id="429"/>
            <p14:sldId id="416"/>
            <p14:sldId id="267"/>
            <p14:sldId id="417"/>
            <p14:sldId id="421"/>
            <p14:sldId id="418"/>
            <p14:sldId id="420"/>
            <p14:sldId id="419"/>
            <p14:sldId id="414"/>
            <p14:sldId id="413"/>
            <p14:sldId id="422"/>
            <p14:sldId id="423"/>
            <p14:sldId id="424"/>
            <p14:sldId id="425"/>
            <p14:sldId id="426"/>
            <p14:sldId id="427"/>
            <p14:sldId id="428"/>
            <p14:sldId id="430"/>
            <p14:sldId id="431"/>
            <p14:sldId id="432"/>
            <p14:sldId id="437"/>
            <p14:sldId id="434"/>
            <p14:sldId id="435"/>
            <p14:sldId id="436"/>
            <p14:sldId id="438"/>
            <p14:sldId id="439"/>
            <p14:sldId id="44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4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85030" autoAdjust="0"/>
  </p:normalViewPr>
  <p:slideViewPr>
    <p:cSldViewPr snapToGrid="0">
      <p:cViewPr varScale="1">
        <p:scale>
          <a:sx n="91" d="100"/>
          <a:sy n="91" d="100"/>
        </p:scale>
        <p:origin x="91" y="1123"/>
      </p:cViewPr>
      <p:guideLst>
        <p:guide orient="horz" pos="1003"/>
        <p:guide pos="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225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FFB706-A3E9-480A-A84C-8727F0A11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7BDE4-12B0-4EAC-90C9-76FB81AC3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4085E-AB94-4EEB-A5F0-13426F014300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816F5-140B-476B-ACD3-65E852B601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F211-54DE-4022-99DD-91643E37DD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E82C-02C4-4996-BD22-6C28A5CF13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66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1T07:56:5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20748,'0'0'1896,"0"0"-839,0 0-1057,0 0-1225,0 0-119,0 0-2497,-202 15-816,88-15-2448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1T07:57:0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0 760,'0'0'2504,"0"0"-2504,0 0-8,0 0-2008,0 0 1080,0 0 633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54A4D-9F74-489F-AF6A-C592EDDA2643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F04DC-A6E9-4D13-A510-77B9A54DF8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6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41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 identifier les pays propices à une insertion dans le marché du poulet, le comanditaire vous a été demandé de cibler les pays. </a:t>
            </a:r>
          </a:p>
          <a:p>
            <a:endParaRPr lang="fr-FR"/>
          </a:p>
          <a:p>
            <a:r>
              <a:rPr lang="fr-FR"/>
              <a:t>Il vous faudra également étudier les régimes alimentaires de chaque pays, notamment en termes de protéines d'origine animale et en termes de calories.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60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17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65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8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9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2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7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94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8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3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0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1FBD-43F5-4413-B9A3-83938965DA0B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99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lgourdon@gmail.com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egibat.grdf.fr/simulateur/calcul-dj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cegibat.grdf.fr/simulateur/calcul-dj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2869" y="1585659"/>
            <a:ext cx="7866262" cy="2387600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Mission 9</a:t>
            </a:r>
            <a:br>
              <a:rPr lang="fr-FR" b="1">
                <a:solidFill>
                  <a:srgbClr val="7030A0"/>
                </a:solidFill>
              </a:rPr>
            </a:br>
            <a:r>
              <a:rPr lang="fr-FR" b="1">
                <a:solidFill>
                  <a:srgbClr val="7030A0"/>
                </a:solidFill>
              </a:rPr>
              <a:t>Prédisez la demande </a:t>
            </a:r>
            <a:br>
              <a:rPr lang="fr-FR" b="1">
                <a:solidFill>
                  <a:srgbClr val="7030A0"/>
                </a:solidFill>
              </a:rPr>
            </a:br>
            <a:r>
              <a:rPr lang="fr-FR" b="1">
                <a:solidFill>
                  <a:srgbClr val="7030A0"/>
                </a:solidFill>
              </a:rPr>
              <a:t>en électricité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65334"/>
            <a:ext cx="12192000" cy="695642"/>
          </a:xfrm>
        </p:spPr>
        <p:txBody>
          <a:bodyPr>
            <a:normAutofit/>
          </a:bodyPr>
          <a:lstStyle/>
          <a:p>
            <a:r>
              <a:rPr lang="es-ES" sz="2000"/>
              <a:t>Mentor : Claire Della Vedova</a:t>
            </a:r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467BDB20-8FF8-423E-B262-AF18DB2BA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6" y="6366361"/>
            <a:ext cx="234984" cy="234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955" y="6286508"/>
            <a:ext cx="535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Laurent Gourdon – Parcours Data Analyst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3" y="386826"/>
            <a:ext cx="2657475" cy="257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FE9E36-3A24-42C1-B9DC-E9460EEA1AE9}"/>
                  </a:ext>
                </a:extLst>
              </p14:cNvPr>
              <p14:cNvContentPartPr/>
              <p14:nvPr/>
            </p14:nvContentPartPr>
            <p14:xfrm>
              <a:off x="3384422" y="-989964"/>
              <a:ext cx="114120" cy="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FE9E36-3A24-42C1-B9DC-E9460EEA1A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5782" y="-998604"/>
                <a:ext cx="1317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BE7C568-FB0F-4C25-A8E9-C46266376236}"/>
                  </a:ext>
                </a:extLst>
              </p14:cNvPr>
              <p14:cNvContentPartPr/>
              <p14:nvPr/>
            </p14:nvContentPartPr>
            <p14:xfrm>
              <a:off x="8082062" y="279689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BE7C568-FB0F-4C25-A8E9-C462663762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3062" y="278789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31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7119F-655A-4B50-9F02-A8BBF9E3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635189"/>
            <a:ext cx="3582073" cy="1463472"/>
          </a:xfrm>
        </p:spPr>
        <p:txBody>
          <a:bodyPr anchor="t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Diagnostics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349C-CE04-46D1-BED5-02D971E3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2462289"/>
            <a:ext cx="3723688" cy="4019534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1500" b="1">
                <a:solidFill>
                  <a:schemeClr val="bg1"/>
                </a:solidFill>
              </a:rPr>
              <a:t>Pearson’s Correlation Coefficient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bg1"/>
                </a:solidFill>
              </a:rPr>
              <a:t>Tests if a data has a Gaussian distribution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500">
                <a:solidFill>
                  <a:schemeClr val="bg1"/>
                </a:solidFill>
              </a:rPr>
              <a:t>H0: the two samples are independent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500">
                <a:solidFill>
                  <a:schemeClr val="bg1"/>
                </a:solidFill>
              </a:rPr>
              <a:t>H1: dependency between the samples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>
                <a:solidFill>
                  <a:schemeClr val="bg1"/>
                </a:solidFill>
              </a:rPr>
              <a:t>stat=0.978, p=0.000 - </a:t>
            </a:r>
            <a:r>
              <a:rPr lang="en-US" sz="1500" i="1">
                <a:solidFill>
                  <a:schemeClr val="bg1"/>
                </a:solidFill>
              </a:rPr>
              <a:t>probably dependent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50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>
                <a:solidFill>
                  <a:schemeClr val="bg1"/>
                </a:solidFill>
              </a:rPr>
              <a:t>Normality: Shapiro-Wilk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bg1"/>
                </a:solidFill>
              </a:rPr>
              <a:t>Observations are independent and identically distributed (iid)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500">
                <a:solidFill>
                  <a:schemeClr val="bg1"/>
                </a:solidFill>
              </a:rPr>
              <a:t>H0: has a Gaussian distribution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500">
                <a:solidFill>
                  <a:schemeClr val="bg1"/>
                </a:solidFill>
              </a:rPr>
              <a:t>H1: does not have a Gaussian distribution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>
                <a:solidFill>
                  <a:schemeClr val="bg1"/>
                </a:solidFill>
              </a:rPr>
              <a:t>stat=0.995, p=0.950 - </a:t>
            </a:r>
            <a:r>
              <a:rPr lang="en-US" sz="1500" i="1">
                <a:solidFill>
                  <a:schemeClr val="bg1"/>
                </a:solidFill>
              </a:rPr>
              <a:t>probably Gaussian</a:t>
            </a:r>
            <a:endParaRPr lang="es-ES" sz="1500" i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F35CD-754B-4D60-991C-70C4A61E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1" y="786999"/>
            <a:ext cx="6625640" cy="44723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81F7A8-77B8-4D34-B977-03CECC28362E}"/>
              </a:ext>
            </a:extLst>
          </p:cNvPr>
          <p:cNvSpPr txBox="1">
            <a:spLocks/>
          </p:cNvSpPr>
          <p:nvPr/>
        </p:nvSpPr>
        <p:spPr>
          <a:xfrm>
            <a:off x="5141668" y="5347826"/>
            <a:ext cx="4337030" cy="391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88308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BE64-D4E8-4B86-979B-1AD66EE5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Normalisation de la consommation à 18ºC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74C91-A75F-4C9F-948F-602C6BAB7502}"/>
              </a:ext>
            </a:extLst>
          </p:cNvPr>
          <p:cNvSpPr txBox="1"/>
          <p:nvPr/>
        </p:nvSpPr>
        <p:spPr>
          <a:xfrm>
            <a:off x="863348" y="1483858"/>
            <a:ext cx="5829282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3200" b="1"/>
              <a:t>conso_cor = conso - 𝛽.dju = α + ϵ</a:t>
            </a:r>
            <a:endParaRPr lang="es-ES" sz="32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A90C5-E66D-4409-AE8B-EC62B0A5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7745"/>
            <a:ext cx="9141860" cy="2110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8582A2-4C54-47D2-BA91-898C19D2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04" y="1448511"/>
            <a:ext cx="4534096" cy="25248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2CEC-213C-4E91-AB1A-BB02A2CF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848"/>
            <a:ext cx="5854430" cy="140726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solidFill>
                  <a:schemeClr val="accent5">
                    <a:lumMod val="75000"/>
                  </a:schemeClr>
                </a:solidFill>
              </a:rPr>
              <a:t> Conso électrique =  chauffage + autre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solidFill>
                  <a:schemeClr val="accent5">
                    <a:lumMod val="75000"/>
                  </a:schemeClr>
                </a:solidFill>
              </a:rPr>
              <a:t> Conso électrique  normalisée 18ºC </a:t>
            </a:r>
            <a:br>
              <a:rPr lang="en-US" sz="1800" b="1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800" b="1">
                <a:solidFill>
                  <a:schemeClr val="accent5">
                    <a:lumMod val="75000"/>
                  </a:schemeClr>
                </a:solidFill>
              </a:rPr>
              <a:t>= Conso électrique – chauffage = autre</a:t>
            </a:r>
            <a:endParaRPr lang="es-ES" sz="18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5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606E1-40A9-4A41-AA09-7A8EB011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ES" sz="3000">
                <a:solidFill>
                  <a:schemeClr val="bg1"/>
                </a:solidFill>
              </a:rPr>
              <a:t>Désaisonalisation par moving average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5C4D-BBF2-486E-90B6-9DEAF442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2843869"/>
            <a:ext cx="3796321" cy="3332504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</a:rPr>
              <a:t>Une série temporelle a 3 composants : Trend, Seasonalité, Résidus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Objectif de la désaisonnalisation: Absorber la seasonalité, conserver la trend et minimizer la variance des résidus</a:t>
            </a:r>
            <a:endParaRPr lang="es-ES" sz="18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Considérant la courbe “Observed” nous choisirons le modèle additif (intervalle constant autour de la tendance), plutôt que multiplicative (intervalle proportionnel à la tendance)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A15EF-2AE7-4723-9715-E926D868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930" y="1003365"/>
            <a:ext cx="6642532" cy="33710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E2DA7D-31A5-4878-B5B7-6CE6DF3935D2}"/>
              </a:ext>
            </a:extLst>
          </p:cNvPr>
          <p:cNvSpPr/>
          <p:nvPr/>
        </p:nvSpPr>
        <p:spPr>
          <a:xfrm>
            <a:off x="5395274" y="4800617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/>
              <a:t>Observed</a:t>
            </a:r>
            <a:r>
              <a:rPr lang="en-US"/>
              <a:t> a un </a:t>
            </a:r>
            <a:r>
              <a:rPr lang="fr-FR"/>
              <a:t>intervalle constant autour de la tendance</a:t>
            </a:r>
            <a:r>
              <a:rPr lang="en-US"/>
              <a:t> </a:t>
            </a:r>
            <a:br>
              <a:rPr lang="en-US"/>
            </a:br>
            <a:r>
              <a:rPr lang="en-US"/>
              <a:t>=&gt; Modèle additif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/>
              <a:t>Trend</a:t>
            </a:r>
            <a:r>
              <a:rPr lang="en-US"/>
              <a:t> est non-linéaire (plat, ascendant ou descendant)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/>
              <a:t>Seasonal</a:t>
            </a:r>
            <a:r>
              <a:rPr lang="en-US"/>
              <a:t> montre une périodicité de 6 ou 12 mois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/>
              <a:t>Residual</a:t>
            </a:r>
            <a:r>
              <a:rPr lang="en-US"/>
              <a:t> semble être du bruit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05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47AD-7E60-4D78-A8BB-E07952C6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s-ES" sz="4100"/>
              <a:t>Désaisonalisation par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AD38-6BFA-48BB-B05B-5DC62D2C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02684" cy="32771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La désaisonnalisation MA(12) est efficace, très proche de la tendance obtenue pour la decomposition de la série temporelle</a:t>
            </a:r>
          </a:p>
          <a:p>
            <a:pPr>
              <a:lnSpc>
                <a:spcPct val="100000"/>
              </a:lnSpc>
            </a:pPr>
            <a:r>
              <a:rPr lang="en-US" sz="2400"/>
              <a:t>L’influence des résidus est minimale</a:t>
            </a:r>
            <a:endParaRPr lang="es-ES" sz="24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6C084-A035-4CBE-9CA6-018F86C6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75" y="2584443"/>
            <a:ext cx="6146634" cy="2873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33474-3CEC-44D8-B2C4-9D61E543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57" y="1400006"/>
            <a:ext cx="4622052" cy="5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FAAE-0576-45B8-B099-15EBD7B1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Stationarité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A3DF6-49FF-4D22-BC82-BA786A017729}"/>
              </a:ext>
            </a:extLst>
          </p:cNvPr>
          <p:cNvSpPr/>
          <p:nvPr/>
        </p:nvSpPr>
        <p:spPr>
          <a:xfrm>
            <a:off x="838200" y="1690688"/>
            <a:ext cx="51545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Augmented Dickey-Fuller Unit Root Test</a:t>
            </a:r>
          </a:p>
          <a:p>
            <a:r>
              <a:rPr lang="en-US"/>
              <a:t>Tests whether a time series has a unit root, e.g. has a trend or more generally is autoregressive.</a:t>
            </a:r>
          </a:p>
          <a:p>
            <a:endParaRPr lang="en-US"/>
          </a:p>
          <a:p>
            <a:r>
              <a:rPr lang="en-US"/>
              <a:t>Assumptions : Observations in are temporally ordered</a:t>
            </a:r>
          </a:p>
          <a:p>
            <a:endParaRPr lang="en-US"/>
          </a:p>
          <a:p>
            <a:r>
              <a:rPr lang="en-US"/>
              <a:t>H0: a unit root is present (series is non-stationary).</a:t>
            </a:r>
          </a:p>
          <a:p>
            <a:r>
              <a:rPr lang="en-US"/>
              <a:t>H1: a unit root is not present (series is stationary).</a:t>
            </a:r>
          </a:p>
          <a:p>
            <a:r>
              <a:rPr lang="en-US"/>
              <a:t>stat=-1.807, p=0.377</a:t>
            </a:r>
          </a:p>
          <a:p>
            <a:r>
              <a:rPr lang="en-US"/>
              <a:t>Probably not Stationary</a:t>
            </a: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CFA48-62B2-4484-A5A5-7208C6BDEE0C}"/>
              </a:ext>
            </a:extLst>
          </p:cNvPr>
          <p:cNvSpPr/>
          <p:nvPr/>
        </p:nvSpPr>
        <p:spPr>
          <a:xfrm>
            <a:off x="6725752" y="1640177"/>
            <a:ext cx="48623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Kwiatkowski-Phillips-Schmidt-Shin</a:t>
            </a:r>
          </a:p>
          <a:p>
            <a:r>
              <a:rPr lang="en-US"/>
              <a:t>Tests whether a time series is trend stationary or not.</a:t>
            </a:r>
          </a:p>
          <a:p>
            <a:endParaRPr lang="en-US"/>
          </a:p>
          <a:p>
            <a:r>
              <a:rPr lang="en-US"/>
              <a:t>Assumptions : Observations in are temporally ordered</a:t>
            </a:r>
          </a:p>
          <a:p>
            <a:endParaRPr lang="en-US"/>
          </a:p>
          <a:p>
            <a:r>
              <a:rPr lang="en-US"/>
              <a:t>H0: the time series is not trend-stationary.</a:t>
            </a:r>
          </a:p>
          <a:p>
            <a:r>
              <a:rPr lang="en-US"/>
              <a:t>H1: the time series is trend-stationary.</a:t>
            </a:r>
          </a:p>
          <a:p>
            <a:r>
              <a:rPr lang="en-US"/>
              <a:t>stat=0.351, p=0.098</a:t>
            </a:r>
          </a:p>
          <a:p>
            <a:r>
              <a:rPr lang="en-US"/>
              <a:t>Probably not Stationary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4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28C1-D1B4-451E-B845-AAF1BDB6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Forecast : méthode Holt-Winters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6A444-81D9-4D5D-9698-C255A09F0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82"/>
          <a:stretch/>
        </p:blipFill>
        <p:spPr>
          <a:xfrm>
            <a:off x="5119329" y="1420721"/>
            <a:ext cx="6593383" cy="2773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65ABE-0A2C-4CAB-8060-93655D14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702" y="4408148"/>
            <a:ext cx="8627392" cy="19916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26A4E7-4D87-42B4-9762-FB0B0949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14" y="4822378"/>
            <a:ext cx="2570018" cy="152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/>
              <a:t>Shapiro-Wilk Normality:</a:t>
            </a:r>
          </a:p>
          <a:p>
            <a:pPr marL="0" indent="0">
              <a:buNone/>
            </a:pPr>
            <a:r>
              <a:rPr lang="en-US" sz="1600"/>
              <a:t>stat=0.984, p=0.312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Probably Gaussian</a:t>
            </a:r>
            <a:endParaRPr lang="es-E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3BA02-39C1-4658-BD61-BBCDD0A01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92" y="1516797"/>
            <a:ext cx="3971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9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A193-212D-4A0E-B654-4574377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6704D-8A0D-4F53-8718-704DEC32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04398"/>
            <a:ext cx="10515600" cy="30233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2C02D9-8323-496D-B34C-61FD7A5C3F9E}"/>
              </a:ext>
            </a:extLst>
          </p:cNvPr>
          <p:cNvSpPr txBox="1">
            <a:spLocks/>
          </p:cNvSpPr>
          <p:nvPr/>
        </p:nvSpPr>
        <p:spPr>
          <a:xfrm>
            <a:off x="1309845" y="4905949"/>
            <a:ext cx="4786155" cy="1522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/>
              <a:t>Root mean square error (RMSE)</a:t>
            </a:r>
          </a:p>
          <a:p>
            <a:pPr marL="0" indent="0">
              <a:buNone/>
            </a:pPr>
            <a:r>
              <a:rPr lang="es-ES" sz="1800"/>
              <a:t>RMSE HOLT-WINTERS: 765.292</a:t>
            </a:r>
          </a:p>
          <a:p>
            <a:pPr marL="0" indent="0">
              <a:buNone/>
            </a:pPr>
            <a:r>
              <a:rPr lang="es-ES" sz="1800" b="1"/>
              <a:t>Mean absolute percentage error (MAPE)</a:t>
            </a:r>
          </a:p>
          <a:p>
            <a:pPr marL="0" indent="0">
              <a:buNone/>
            </a:pPr>
            <a:r>
              <a:rPr lang="es-ES" sz="1800"/>
              <a:t>MAPE HOLT-WINTERS:   2.043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03A6A6F-11B4-495E-BF41-51CC233CEA21}"/>
              </a:ext>
            </a:extLst>
          </p:cNvPr>
          <p:cNvSpPr txBox="1">
            <a:spLocks/>
          </p:cNvSpPr>
          <p:nvPr/>
        </p:nvSpPr>
        <p:spPr>
          <a:xfrm>
            <a:off x="6439710" y="4905949"/>
            <a:ext cx="4676430" cy="108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/>
              <a:t>AIC 	1326.860</a:t>
            </a:r>
          </a:p>
          <a:p>
            <a:pPr marL="0" indent="0">
              <a:buNone/>
            </a:pPr>
            <a:r>
              <a:rPr lang="en-US" sz="1800" b="1"/>
              <a:t>BIC 	1367.890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06275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EA2B-AF9E-4890-B381-72E77E12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/>
              <a:t>Forecast : Méthode SARIMA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08BB536A-2422-4337-A225-B7BCA5139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7BE4-745F-4BFA-ACB9-2B90B1D1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638980" cy="4335142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/>
              <a:t>Configurer SARIMA requiert de sélectionner des hyperparamètres pour Trend et Saisonalité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/>
              <a:t>Eléments Trend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/>
              <a:t>Ce sont les mêmes éléments que pour ARIMA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p: Trend autoregression order (AR)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d: Trend difference order.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q: Trend moving average order (MA)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/>
              <a:t>Eléments saisonnalité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P: Seasonal autoregressive order.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D: Seasonal difference order.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Q: Seasonal moving average order.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m: nombre d’étapes pour un seule période ‘saison’.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B0305-5162-4034-8413-17CC1EBC818B}"/>
              </a:ext>
            </a:extLst>
          </p:cNvPr>
          <p:cNvSpPr/>
          <p:nvPr/>
        </p:nvSpPr>
        <p:spPr>
          <a:xfrm>
            <a:off x="1165860" y="4229100"/>
            <a:ext cx="3749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>
                <a:solidFill>
                  <a:schemeClr val="accent5">
                    <a:lumMod val="75000"/>
                  </a:schemeClr>
                </a:solidFill>
              </a:rPr>
              <a:t>Notation : (p,d,q)(P,D,Q)m</a:t>
            </a:r>
          </a:p>
        </p:txBody>
      </p:sp>
    </p:spTree>
    <p:extLst>
      <p:ext uri="{BB962C8B-B14F-4D97-AF65-F5344CB8AC3E}">
        <p14:creationId xmlns:p14="http://schemas.microsoft.com/office/powerpoint/2010/main" val="353885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0976-7CD1-43C2-90DA-F18BA85D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ACF et PACF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03E5E5-98F3-4E21-BBB9-FFE27D2C4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72" y="1690688"/>
            <a:ext cx="894397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6006F-C8CB-4319-8B35-E4F022AC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22" y="3322320"/>
            <a:ext cx="88868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16AA72F-2CE4-4238-8530-7EB656E7C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6" y="1690688"/>
            <a:ext cx="4648199" cy="46481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CE27-9617-41C2-A330-78E0D6AA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7307580" cy="49079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Identification de l’ordre de différenciation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d=0 si la série n’a pas de trend visible ou si l’ACF est bas pour tous les lags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d≥1 si la série a une trend visible ou un ACF positif pour un nombre élevé de lags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Note: Si d=1 semble être la meilleure option, la série a une trend constante. Un modèle avec d=2 assume que la série a une trend variant au cours du temps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Identification des termes AR et MA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p est égal au premier lag PACF dont la valeur est supérieure au seuil de signification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q est égal au premier lag don’t la valeur ACF est supérieure au seuil de signification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Identification de la part saisonnière du modèle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M est égal au lag ACF avec la plus grande valeur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D=1 si la série a un modèle saisonnier stable au cours du temps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D=0 si la série a un modèle saisonnier instable au cours du temps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Règles d’or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d+D≤2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P≥1 si l’ACF est positif au lag m, sinon P=0.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Q≥1 si l’ACF est negative au lag m, sinon Q=0</a:t>
            </a:r>
            <a:endParaRPr lang="es-ES" sz="16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819C5-DC01-4C23-B834-D2F208B0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Grille de recherche SARIMA empirique</a:t>
            </a:r>
          </a:p>
        </p:txBody>
      </p:sp>
    </p:spTree>
    <p:extLst>
      <p:ext uri="{BB962C8B-B14F-4D97-AF65-F5344CB8AC3E}">
        <p14:creationId xmlns:p14="http://schemas.microsoft.com/office/powerpoint/2010/main" val="2325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D3656-9178-4D7C-BE12-1840028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7"/>
            <a:ext cx="4153626" cy="1583212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Le contexte</a:t>
            </a:r>
          </a:p>
        </p:txBody>
      </p:sp>
      <p:grpSp>
        <p:nvGrpSpPr>
          <p:cNvPr id="31" name="Group 25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1F83-D693-46AC-9D91-A8B8A7CC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2691319"/>
            <a:ext cx="4498616" cy="4418049"/>
          </a:xfrm>
        </p:spPr>
        <p:txBody>
          <a:bodyPr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>
                <a:solidFill>
                  <a:schemeClr val="bg1"/>
                </a:solidFill>
              </a:rPr>
              <a:t>Enercoop est une société coopérative spécialisée dans les énergies renouvelables qui s'est développée grâce à la libéralisation du marché de l’électricité en France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fr-FR" sz="180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>
                <a:solidFill>
                  <a:schemeClr val="bg1"/>
                </a:solidFill>
              </a:rPr>
              <a:t>Les contraintes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800">
                <a:solidFill>
                  <a:schemeClr val="bg1"/>
                </a:solidFill>
              </a:rPr>
              <a:t>Une grande part des énergies renouvelables est intermittente. </a:t>
            </a:r>
          </a:p>
          <a:p>
            <a:pPr>
              <a:lnSpc>
                <a:spcPct val="100000"/>
              </a:lnSpc>
            </a:pPr>
            <a:r>
              <a:rPr lang="fr-FR" sz="1800">
                <a:solidFill>
                  <a:schemeClr val="bg1"/>
                </a:solidFill>
              </a:rPr>
              <a:t>La demande en électricité des utilisateurs varie au cours du temps, dépend de la météo (température, ensoleillement, etc.) et de la localisation géographique</a:t>
            </a:r>
          </a:p>
        </p:txBody>
      </p:sp>
      <p:pic>
        <p:nvPicPr>
          <p:cNvPr id="4" name="Picture 2" descr="Résultat de recherche d'images pour &quot;Enercoop&quot;">
            <a:extLst>
              <a:ext uri="{FF2B5EF4-FFF2-40B4-BE49-F238E27FC236}">
                <a16:creationId xmlns:a16="http://schemas.microsoft.com/office/drawing/2014/main" id="{184583D2-E26B-4BD4-835F-06903939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3856" y="2052287"/>
            <a:ext cx="5051320" cy="27529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60F406-7AE7-4EF9-B608-E198EA0E0ECF}"/>
              </a:ext>
            </a:extLst>
          </p:cNvPr>
          <p:cNvSpPr/>
          <p:nvPr/>
        </p:nvSpPr>
        <p:spPr>
          <a:xfrm>
            <a:off x="5940358" y="50314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Afin de mettre en équation l’offre d’ENERCOP et la demande, nous allons réaliser une étude préliminaire à partir d’un historique de la consommation en France et chercher un modèle prédictif adéquat à partir de plusieurs méthodes utilisées pour les séries temporelles</a:t>
            </a:r>
          </a:p>
        </p:txBody>
      </p:sp>
    </p:spTree>
    <p:extLst>
      <p:ext uri="{BB962C8B-B14F-4D97-AF65-F5344CB8AC3E}">
        <p14:creationId xmlns:p14="http://schemas.microsoft.com/office/powerpoint/2010/main" val="1460942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A352-5B51-48FE-B463-4C1E44EE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/>
              <a:t>Sélection SARIMA empirique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EB71-1004-4BA4-B669-B5CAA67F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6141720" cy="42132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/>
              <a:t>Eléments Trend du modèle (p,d,q)</a:t>
            </a:r>
          </a:p>
          <a:p>
            <a:r>
              <a:rPr lang="en-US" sz="1800"/>
              <a:t>p = 3 (premier lag PACF supérieur au seuil de signification)</a:t>
            </a:r>
          </a:p>
          <a:p>
            <a:r>
              <a:rPr lang="en-US" sz="1800"/>
              <a:t>q = 3 (premier lag ACF supérieur au seuil de signification)</a:t>
            </a:r>
          </a:p>
          <a:p>
            <a:r>
              <a:rPr lang="en-US" sz="1800"/>
              <a:t>d = 0 (pas de trend = trend hératique)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b="1"/>
              <a:t>Eléments saisonniers du modèle (P, D, Q)m</a:t>
            </a:r>
          </a:p>
          <a:p>
            <a:r>
              <a:rPr lang="en-US" sz="1800"/>
              <a:t>m = 12 (lag ACF avec la plus haute valeur)</a:t>
            </a:r>
          </a:p>
          <a:p>
            <a:r>
              <a:rPr lang="en-US" sz="1800"/>
              <a:t>P ≥ 1 = 2 (ACF est positif lag m, lag 2m significatif)</a:t>
            </a:r>
          </a:p>
          <a:p>
            <a:r>
              <a:rPr lang="en-US" sz="1800"/>
              <a:t>Q = 0 (ACF est positif au lag m)</a:t>
            </a:r>
          </a:p>
          <a:p>
            <a:r>
              <a:rPr lang="en-US" sz="1800"/>
              <a:t>D ≥ 1 = 2 (on assume que la série a une trend variant au cours du temps)</a:t>
            </a:r>
            <a:endParaRPr lang="es-E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FD270A-8912-47C6-ADA9-1FFB07BE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57" y="1824820"/>
            <a:ext cx="3796790" cy="1433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57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A352-5B51-48FE-B463-4C1E44EE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882639" cy="1325563"/>
          </a:xfrm>
        </p:spPr>
        <p:txBody>
          <a:bodyPr>
            <a:normAutofit/>
          </a:bodyPr>
          <a:lstStyle/>
          <a:p>
            <a:r>
              <a:rPr lang="es-ES"/>
              <a:t>Résultats méthode empirique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EB71-1004-4BA4-B669-B5CAA67F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9800"/>
            <a:ext cx="4708932" cy="121920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Nous obtenons un modèle correct avec des p-values significatives sauf pour ma.L3</a:t>
            </a:r>
            <a:endParaRPr lang="es-E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1A71B-2437-4CAC-9198-EC3A7508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49" y="3429000"/>
            <a:ext cx="5882639" cy="294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F9C0B-02ED-4EAE-BCAA-6DDACEC3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615" y="1689405"/>
            <a:ext cx="3257550" cy="1190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017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A352-5B51-48FE-B463-4C1E44EE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882639" cy="1325563"/>
          </a:xfrm>
        </p:spPr>
        <p:txBody>
          <a:bodyPr>
            <a:normAutofit/>
          </a:bodyPr>
          <a:lstStyle/>
          <a:p>
            <a:r>
              <a:rPr lang="es-ES"/>
              <a:t>SARIMA modèle simplifié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EB71-1004-4BA4-B669-B5CAA67F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35481"/>
            <a:ext cx="4708932" cy="149352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/>
              <a:t>La trend de la série est non-linéaire, on peut considerer qu’elle n’au que peu d’influence sur le forecast SARIMA qui depend essentiellement de la siasonnalité</a:t>
            </a:r>
            <a:endParaRPr lang="es-E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7A2A4-0896-4490-A6E8-E3B49D09C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66" y="1655893"/>
            <a:ext cx="32480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1F3BA-5A78-45C2-A3CA-6464E678A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429000"/>
            <a:ext cx="6767513" cy="280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287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A352-5B51-48FE-B463-4C1E44EE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/>
              <a:t>Modèle Auto 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EB71-1004-4BA4-B669-B5CAA67F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707380" cy="1406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pmdarima est un package Python qui détecte le modèle SARIMA optimal comme la fonctionalité auto.sarima dans R</a:t>
            </a:r>
            <a:endParaRPr lang="es-ES" sz="24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39FE0-5667-4CBE-A609-46B253A7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00" y="1549926"/>
            <a:ext cx="4229100" cy="194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8A0BD-DFC7-4469-A80A-199587FC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8" y="3685169"/>
            <a:ext cx="6475602" cy="2807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0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3355A-9BF8-47BD-A360-27791599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ES" sz="2800"/>
              <a:t>Modèle SARIMA retenu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3FA0-D38F-4D47-AEAE-3BD3BD52C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/>
              <a:t>Les 3 méthodes présentent des résultats relativements similaires.</a:t>
            </a:r>
          </a:p>
          <a:p>
            <a:pPr>
              <a:lnSpc>
                <a:spcPct val="100000"/>
              </a:lnSpc>
            </a:pPr>
            <a:r>
              <a:rPr lang="es-ES" sz="2000"/>
              <a:t>Nous retenons Auto SARIMA pour la suite, car il offre le meilleur AIC et dont le degré de complexité n’est pas trop élevé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EFFC16-94C3-49A8-BD66-8A98A958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4403" y="1173480"/>
            <a:ext cx="6622719" cy="42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7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F6C8-1104-46D7-8234-4B8D8E2F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Forecast Auto SARIMA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7D926C-F3F2-4E30-BFD2-AAB60BE9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1912540"/>
            <a:ext cx="10378440" cy="299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C7A4-695A-4D13-8E3F-C83A37D8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320" y="5361306"/>
            <a:ext cx="10126980" cy="1131570"/>
          </a:xfrm>
        </p:spPr>
        <p:txBody>
          <a:bodyPr/>
          <a:lstStyle/>
          <a:p>
            <a:r>
              <a:rPr lang="en-US"/>
              <a:t>Root mean square error (RMSE) </a:t>
            </a:r>
            <a:r>
              <a:rPr lang="it-IT"/>
              <a:t>: 1501.942</a:t>
            </a:r>
          </a:p>
          <a:p>
            <a:r>
              <a:rPr lang="it-IT"/>
              <a:t>Mean absolute percentage error (MAPE) :   3.868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27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F6C8-1104-46D7-8234-4B8D8E2F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Comparaison de la qualité des forecasts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EC9CB-7CAF-4DAC-93FD-A02435A1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29301"/>
            <a:ext cx="9048750" cy="260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09FB8-47F1-4A6C-9DA6-2AF63E0B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472" y="4977765"/>
            <a:ext cx="6048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4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ésultat de recherche d'images pour &quot;going further&quot;">
            <a:extLst>
              <a:ext uri="{FF2B5EF4-FFF2-40B4-BE49-F238E27FC236}">
                <a16:creationId xmlns:a16="http://schemas.microsoft.com/office/drawing/2014/main" id="{D6B07DF2-5578-4A78-9203-A04952259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15" y="3534728"/>
            <a:ext cx="36004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7F22CE-C73C-401E-8AEB-D94217F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30" y="380682"/>
            <a:ext cx="9056370" cy="1325563"/>
          </a:xfrm>
        </p:spPr>
        <p:txBody>
          <a:bodyPr/>
          <a:lstStyle/>
          <a:p>
            <a:r>
              <a:rPr lang="es-E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7003-EAD4-4759-9DDC-3721B4501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980"/>
            <a:ext cx="10370820" cy="44319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ES"/>
              <a:t>Nous avons réalisé une étude préliminaire avec les données France et DJU Paris</a:t>
            </a:r>
          </a:p>
          <a:p>
            <a:pPr>
              <a:lnSpc>
                <a:spcPct val="100000"/>
              </a:lnSpc>
            </a:pPr>
            <a:r>
              <a:rPr lang="es-ES"/>
              <a:t>Pour obtener des données plus fines localement, maintenant </a:t>
            </a:r>
            <a:br>
              <a:rPr lang="es-ES"/>
            </a:br>
            <a:r>
              <a:rPr lang="es-ES"/>
              <a:t>que nous pouvons automatiser la tâche, il faudrait réaliser l’étude pour chaque région et pour chacune des stations </a:t>
            </a:r>
            <a:br>
              <a:rPr lang="es-ES"/>
            </a:br>
            <a:r>
              <a:rPr lang="es-ES"/>
              <a:t>de ces régions</a:t>
            </a:r>
          </a:p>
          <a:p>
            <a:pPr>
              <a:lnSpc>
                <a:spcPct val="100000"/>
              </a:lnSpc>
            </a:pPr>
            <a:r>
              <a:rPr lang="es-ES"/>
              <a:t>Notre meilleur modèle prédictif est Holt-winters</a:t>
            </a:r>
          </a:p>
          <a:p>
            <a:pPr>
              <a:lnSpc>
                <a:spcPct val="100000"/>
              </a:lnSpc>
            </a:pPr>
            <a:r>
              <a:rPr lang="es-ES"/>
              <a:t>Nous nous sommes limités aux données du chauffage </a:t>
            </a:r>
            <a:br>
              <a:rPr lang="es-ES"/>
            </a:br>
            <a:r>
              <a:rPr lang="es-ES"/>
              <a:t>pour le DJU, mais nous pourrins inclure la climatisation </a:t>
            </a:r>
            <a:br>
              <a:rPr lang="es-ES"/>
            </a:br>
            <a:r>
              <a:rPr lang="es-ES"/>
              <a:t>dans notre modèle</a:t>
            </a:r>
          </a:p>
        </p:txBody>
      </p:sp>
      <p:pic>
        <p:nvPicPr>
          <p:cNvPr id="6" name="Graphic 5" descr="Partial sun">
            <a:extLst>
              <a:ext uri="{FF2B5EF4-FFF2-40B4-BE49-F238E27FC236}">
                <a16:creationId xmlns:a16="http://schemas.microsoft.com/office/drawing/2014/main" id="{5C71EBD1-FC06-45F1-83D9-BB2917C2F3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360" y="106680"/>
            <a:ext cx="1703070" cy="17030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015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Ã©sultat de recherche d'images pour &quot;merci en plusieurs langu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87" y="1181431"/>
            <a:ext cx="7331676" cy="48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Des questions ?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683741" y="6005384"/>
            <a:ext cx="48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3"/>
              </a:rPr>
              <a:t>lgourdon@gmail.com</a:t>
            </a:r>
            <a:r>
              <a:rPr lang="es-ES"/>
              <a:t>  (+34 659 34 05 15)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7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Agenda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gm1.ggpht.com/1BfkABTTVdOdc5varAfA6U80CqOpeYNErvKob38mZyav826fa-0HSdH-BI5rDMQynejhrzld6kGtBJv20rxZpq7GlqyrDmZ6JtaDhuXdu656vKrnSFVjzvoPc80rDXjUct0CfzwMVatN9fCXVQvPPc94DGsTmQL94cDhIKWyVo2JtaUCDFp1VxvPv6aeCc3wr7QaafN9s9s6SKGE4kKZsPt3r1NVLjgBlAC6FY5uxJ5LJo7m319wjF49yybr-WUFtSdI8tnLzaR7URsShcbfAB7AacH9wQF37xdESxE-Xz3mNAtFYydILpFGCdJaOElzThPLmszcjTRlFtZ31WC5hVe4JfkOQbOYol6HjGEElK9FVfM9IXkkcGyW_mAj6IwNRZpD6hrOwAznGCdmrGeYoI8jj2S-3jArR5tI6DYfQwUYzGqOp7ZRYE6uU8GjxpBWwYI3ZbOfWCgHpcJB3qQJ9H69VKdtSK1T7t-nYZ1GU8enrUaFWOeKoQo7j3wQDH5PUaqmUlBI-FgdM8WzM8nsYmn75Mp0MMfuxdYpmxVEBn3S3tBX-9F9RZ6WZQTlilFQRnOqEjKTjnafSIUnW7Xij12prAJC4a9Q7ieqjS1-43zI9XTGJozbN1SRL9kHQc4Sabgna6_7rcDMXnSRuapw5D0ptjlporm8SI_zlcm4oRDB7k3FPjjboM4IPReYWeSVOqeQrMlgU2K_M2v5T0uO0zimNBXf=s0-l75-ft-l75-f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0"/>
          <a:stretch/>
        </p:blipFill>
        <p:spPr bwMode="auto">
          <a:xfrm>
            <a:off x="2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1 w 5441859"/>
              <a:gd name="connsiteY1" fmla="*/ 0 h 5654940"/>
              <a:gd name="connsiteX2" fmla="*/ 4484766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34329" y="1981200"/>
            <a:ext cx="5314543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/>
              <a:t>Data wrangling  + analyse descriptive</a:t>
            </a:r>
            <a:endParaRPr lang="en-US" sz="14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Consommation électrique France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Données journalières unifiées Paris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r>
              <a:rPr lang="en-US" sz="1400" b="1"/>
              <a:t>Mission 1</a:t>
            </a:r>
            <a:endParaRPr lang="en-US" sz="14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Regression linéaire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Diagnostics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Données normalisées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r>
              <a:rPr lang="en-US" sz="1400" b="1"/>
              <a:t>Mission 2</a:t>
            </a:r>
            <a:endParaRPr lang="en-US" sz="14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Décomposition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Désaisonnalisation (MA)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Représentations graphiques et analyse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r>
              <a:rPr lang="en-US" sz="1400" b="1"/>
              <a:t>Mission 3</a:t>
            </a:r>
            <a:endParaRPr lang="en-US" sz="14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Prévision Holt-Winters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Prévisions SARIMA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Choix du modèle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r>
              <a:rPr lang="en-US" sz="1400" b="1"/>
              <a:t>Conclusion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81366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448DF-9F41-49DE-8BE6-8D8022A7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Les données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E38240-5565-48D4-B8D5-009F9257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" y="1715781"/>
            <a:ext cx="3425957" cy="34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F71B-6DFC-44E9-BA1B-90EC0FBB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/>
              <a:t>Dans le fichier eCO2mix, la variable “Territoire” contient des données à l’échelle régionale et nationale.</a:t>
            </a:r>
          </a:p>
          <a:p>
            <a:r>
              <a:rPr lang="es-ES" sz="2000"/>
              <a:t>Les régions offrent 6 années complètes (2013-2018) alors que le niveau national offre 9 années complètes (2010-2018) de consommation. </a:t>
            </a:r>
          </a:p>
          <a:p>
            <a:r>
              <a:rPr lang="es-ES" sz="2000"/>
              <a:t>Les années 2010-2013 sont des données consolidées alors que 2014-202018 sont des données définitives</a:t>
            </a:r>
          </a:p>
          <a:p>
            <a:r>
              <a:rPr lang="es-ES" sz="2000"/>
              <a:t>Nous choisissons Territoire = France pour cette étude préléminaire afin de disposer d’un maximum d’années d’observation</a:t>
            </a:r>
          </a:p>
        </p:txBody>
      </p:sp>
    </p:spTree>
    <p:extLst>
      <p:ext uri="{BB962C8B-B14F-4D97-AF65-F5344CB8AC3E}">
        <p14:creationId xmlns:p14="http://schemas.microsoft.com/office/powerpoint/2010/main" val="899837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E7688-C3D8-43F9-A209-6926E16D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>
            <a:normAutofit/>
          </a:bodyPr>
          <a:lstStyle/>
          <a:p>
            <a:r>
              <a:rPr lang="es-ES" sz="3700"/>
              <a:t>Nettoyage des données</a:t>
            </a: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929B-FA58-4BAB-B7BD-34CFBECB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3920836" cy="3639312"/>
          </a:xfrm>
        </p:spPr>
        <p:txBody>
          <a:bodyPr anchor="ctr">
            <a:normAutofit/>
          </a:bodyPr>
          <a:lstStyle/>
          <a:p>
            <a:r>
              <a:rPr lang="es-ES" sz="2000">
                <a:solidFill>
                  <a:srgbClr val="FFFFFF"/>
                </a:solidFill>
              </a:rPr>
              <a:t>Territoire = France</a:t>
            </a:r>
          </a:p>
          <a:p>
            <a:r>
              <a:rPr lang="fr-FR" sz="2000">
                <a:solidFill>
                  <a:srgbClr val="FFFFFF"/>
                </a:solidFill>
              </a:rPr>
              <a:t>Qualité = 'Données définitives' 'Données consolidées’</a:t>
            </a:r>
          </a:p>
          <a:p>
            <a:r>
              <a:rPr lang="fr-FR" sz="2000">
                <a:solidFill>
                  <a:srgbClr val="FFFFFF"/>
                </a:solidFill>
              </a:rPr>
              <a:t>Data = integer</a:t>
            </a:r>
          </a:p>
          <a:p>
            <a:r>
              <a:rPr lang="fr-FR" sz="2000">
                <a:solidFill>
                  <a:srgbClr val="FFFFFF"/>
                </a:solidFill>
              </a:rPr>
              <a:t>Index = time serie</a:t>
            </a:r>
          </a:p>
          <a:p>
            <a:r>
              <a:rPr lang="fr-FR" sz="2000">
                <a:solidFill>
                  <a:srgbClr val="FFFFFF"/>
                </a:solidFill>
              </a:rPr>
              <a:t>Period = mensuelle</a:t>
            </a:r>
          </a:p>
          <a:p>
            <a:r>
              <a:rPr lang="fr-FR" sz="2000">
                <a:solidFill>
                  <a:srgbClr val="FFFFFF"/>
                </a:solidFill>
              </a:rPr>
              <a:t>Années = 2010-2018</a:t>
            </a:r>
            <a:endParaRPr lang="es-ES" sz="2000">
              <a:solidFill>
                <a:srgbClr val="FFFFFF"/>
              </a:solidFill>
            </a:endParaRPr>
          </a:p>
          <a:p>
            <a:endParaRPr lang="es-ES" sz="200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ED3AD86-5F35-4A16-BA62-8C25EE671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52512"/>
            <a:ext cx="1255613" cy="125561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B2D218-3D76-4B14-870A-FCFC9FC4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51" y="4400450"/>
            <a:ext cx="4262438" cy="2205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C16FB-7BB3-49BE-921D-7A4B122E0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051" y="1760639"/>
            <a:ext cx="42957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D7B4-1C98-463E-9CA4-B486750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s-ES"/>
              <a:t>La normalisation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ésultat de recherche d'images pour &quot;cegibat logo&quot;">
            <a:hlinkClick r:id="rId2"/>
            <a:extLst>
              <a:ext uri="{FF2B5EF4-FFF2-40B4-BE49-F238E27FC236}">
                <a16:creationId xmlns:a16="http://schemas.microsoft.com/office/drawing/2014/main" id="{9E000E78-C908-43BB-8F6E-408D71BE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2095707"/>
            <a:ext cx="4105275" cy="120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20E4-752D-49C6-86B2-2280BC12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539160"/>
            <a:ext cx="5006336" cy="3514506"/>
          </a:xfrm>
        </p:spPr>
        <p:txBody>
          <a:bodyPr anchor="t">
            <a:noAutofit/>
          </a:bodyPr>
          <a:lstStyle/>
          <a:p>
            <a:r>
              <a:rPr lang="fr-FR" sz="2000"/>
              <a:t>L’outil, réalisé en partenariat avec Météo France, permet de calculer les degrés jour (DJ ou DJU) chauffage ou climatisation sur une période, une station météo et un seuil de température donnés</a:t>
            </a:r>
          </a:p>
          <a:p>
            <a:r>
              <a:rPr lang="fr-FR" sz="2000"/>
              <a:t>Le </a:t>
            </a:r>
            <a:r>
              <a:rPr lang="fr-FR" sz="2000" b="1"/>
              <a:t>degré jour</a:t>
            </a:r>
            <a:r>
              <a:rPr lang="fr-FR" sz="2000"/>
              <a:t> est une valeur représentative de l’écart entre la température d’une journée donnée et un seuil de température préétabli (18 °C dans le cas des DJU ou Degré Jour Unifié). Sommés sur une période, ils permettent de calculer les besoins de chauffage et de climatisation d’un bâtiment.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101860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5FB6-C140-4F03-93A4-E96F5047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DJU 18ºC Paris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D70A5F-5F8F-4EB6-B4A6-EFB0C0D0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02" y="1796184"/>
            <a:ext cx="6908749" cy="1989885"/>
          </a:xfrm>
          <a:prstGeom prst="rect">
            <a:avLst/>
          </a:prstGeom>
        </p:spPr>
      </p:pic>
      <p:pic>
        <p:nvPicPr>
          <p:cNvPr id="16" name="Picture 2" descr="Résultat de recherche d'images pour &quot;cegibat logo&quot;">
            <a:hlinkClick r:id="rId4"/>
            <a:extLst>
              <a:ext uri="{FF2B5EF4-FFF2-40B4-BE49-F238E27FC236}">
                <a16:creationId xmlns:a16="http://schemas.microsoft.com/office/drawing/2014/main" id="{69D3A89F-4C41-4764-9E40-0E25C670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21" y="566601"/>
            <a:ext cx="3255590" cy="9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3782D8-E760-40F0-9DA8-C7B050D63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796184"/>
            <a:ext cx="3687235" cy="469669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9724D11-0A43-4BB7-B6AF-73433B6B1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0068" y="4559300"/>
            <a:ext cx="1466850" cy="1933575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EE4BDFF9-A419-4781-9E98-1E0AEF3B62CC}"/>
              </a:ext>
            </a:extLst>
          </p:cNvPr>
          <p:cNvSpPr/>
          <p:nvPr/>
        </p:nvSpPr>
        <p:spPr>
          <a:xfrm>
            <a:off x="3853492" y="1743587"/>
            <a:ext cx="641715" cy="528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FE3056B-9B4E-417F-AB13-CE1EC13F8D8F}"/>
              </a:ext>
            </a:extLst>
          </p:cNvPr>
          <p:cNvSpPr/>
          <p:nvPr/>
        </p:nvSpPr>
        <p:spPr>
          <a:xfrm rot="5400000">
            <a:off x="7740367" y="4056950"/>
            <a:ext cx="641715" cy="528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D8534-1F51-4188-80CF-B3F24D8B3D02}"/>
              </a:ext>
            </a:extLst>
          </p:cNvPr>
          <p:cNvSpPr/>
          <p:nvPr/>
        </p:nvSpPr>
        <p:spPr>
          <a:xfrm>
            <a:off x="9165974" y="5181543"/>
            <a:ext cx="2395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Index = time serie</a:t>
            </a:r>
          </a:p>
          <a:p>
            <a:r>
              <a:rPr lang="es-ES"/>
              <a:t>Period = mensuelle</a:t>
            </a:r>
          </a:p>
          <a:p>
            <a:r>
              <a:rPr lang="es-ES"/>
              <a:t>Années = 2010-2018</a:t>
            </a:r>
          </a:p>
        </p:txBody>
      </p:sp>
    </p:spTree>
    <p:extLst>
      <p:ext uri="{BB962C8B-B14F-4D97-AF65-F5344CB8AC3E}">
        <p14:creationId xmlns:p14="http://schemas.microsoft.com/office/powerpoint/2010/main" val="11386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BB07E-450F-4DCF-8A5F-02ADD7B2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Données consolidées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22E8F2FB-5BEF-4115-A7A8-F56EFEB6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159" y="5633710"/>
            <a:ext cx="9623404" cy="4172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Forte corrélation entre les deux jeux de données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23F610-1C87-4FB5-A72D-81A3079C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59" y="852258"/>
            <a:ext cx="8972550" cy="3524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4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3149-C519-480E-9D32-59F06017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Régression linéaire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F463E-2A8B-49FC-8762-C843635A2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01"/>
          <a:stretch/>
        </p:blipFill>
        <p:spPr>
          <a:xfrm>
            <a:off x="5512339" y="719847"/>
            <a:ext cx="6161685" cy="286475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E99255-70B5-44A6-A324-4E4C9371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38" y="4176662"/>
            <a:ext cx="7828733" cy="194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6F3D-21F4-49E1-BA3A-D34E4745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99" y="2354820"/>
            <a:ext cx="3818106" cy="136262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La regression linéaire conso vs dju nous permet d’estimer l’augmentation de la consommation pour 1 dju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9178F-E9B9-42FC-91D6-EEA7006A5A79}"/>
              </a:ext>
            </a:extLst>
          </p:cNvPr>
          <p:cNvSpPr txBox="1"/>
          <p:nvPr/>
        </p:nvSpPr>
        <p:spPr>
          <a:xfrm>
            <a:off x="997499" y="1523264"/>
            <a:ext cx="3818106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3200" b="1"/>
              <a:t>lr = α + 𝛽.dju + ϵ</a:t>
            </a:r>
            <a:endParaRPr lang="es-ES" sz="3200" b="1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F5235E5-3695-437C-B742-03EA43E77F7B}"/>
              </a:ext>
            </a:extLst>
          </p:cNvPr>
          <p:cNvSpPr txBox="1">
            <a:spLocks/>
          </p:cNvSpPr>
          <p:nvPr/>
        </p:nvSpPr>
        <p:spPr>
          <a:xfrm>
            <a:off x="8891081" y="4267200"/>
            <a:ext cx="2866417" cy="245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b="1"/>
              <a:t>R-squared</a:t>
            </a:r>
            <a:r>
              <a:rPr lang="en-US" sz="1900"/>
              <a:t> = 0,956 confirme la correlation entre les 2 series</a:t>
            </a:r>
          </a:p>
          <a:p>
            <a:pPr>
              <a:lnSpc>
                <a:spcPct val="100000"/>
              </a:lnSpc>
            </a:pPr>
            <a:r>
              <a:rPr lang="en-US" sz="1900" b="1"/>
              <a:t>α = 31880</a:t>
            </a:r>
          </a:p>
          <a:p>
            <a:pPr>
              <a:lnSpc>
                <a:spcPct val="100000"/>
              </a:lnSpc>
            </a:pPr>
            <a:r>
              <a:rPr lang="en-US" sz="1900" b="1"/>
              <a:t>𝛽 = 48.25</a:t>
            </a:r>
            <a:endParaRPr lang="en-US" sz="1900"/>
          </a:p>
          <a:p>
            <a:endParaRPr lang="en-US"/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25691-AB61-4717-A42D-ECD7020E5BBD}"/>
              </a:ext>
            </a:extLst>
          </p:cNvPr>
          <p:cNvSpPr/>
          <p:nvPr/>
        </p:nvSpPr>
        <p:spPr>
          <a:xfrm>
            <a:off x="8593181" y="1076528"/>
            <a:ext cx="3080843" cy="2334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94005-3A4B-4A1B-AFB2-DE31E5AE8EC9}"/>
              </a:ext>
            </a:extLst>
          </p:cNvPr>
          <p:cNvSpPr/>
          <p:nvPr/>
        </p:nvSpPr>
        <p:spPr>
          <a:xfrm>
            <a:off x="9212509" y="2590800"/>
            <a:ext cx="744163" cy="106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AD8F0-3FA1-4C48-AD60-9DB460815046}"/>
              </a:ext>
            </a:extLst>
          </p:cNvPr>
          <p:cNvSpPr/>
          <p:nvPr/>
        </p:nvSpPr>
        <p:spPr>
          <a:xfrm>
            <a:off x="6407286" y="2644164"/>
            <a:ext cx="840236" cy="106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72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1540</Words>
  <Application>Microsoft Office PowerPoint</Application>
  <PresentationFormat>Widescreen</PresentationFormat>
  <Paragraphs>189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Mission 9 Prédisez la demande  en électricité</vt:lpstr>
      <vt:lpstr>Le contexte</vt:lpstr>
      <vt:lpstr>Agenda</vt:lpstr>
      <vt:lpstr>Les données</vt:lpstr>
      <vt:lpstr>Nettoyage des données</vt:lpstr>
      <vt:lpstr>La normalisation</vt:lpstr>
      <vt:lpstr>DJU 18ºC Paris</vt:lpstr>
      <vt:lpstr>Données consolidées</vt:lpstr>
      <vt:lpstr>Régression linéaire</vt:lpstr>
      <vt:lpstr>Diagnostics</vt:lpstr>
      <vt:lpstr>Normalisation de la consommation à 18ºC</vt:lpstr>
      <vt:lpstr>Désaisonalisation par moving average</vt:lpstr>
      <vt:lpstr>Désaisonalisation par moving average</vt:lpstr>
      <vt:lpstr>Stationarité</vt:lpstr>
      <vt:lpstr>Forecast : méthode Holt-Winters</vt:lpstr>
      <vt:lpstr>Performance</vt:lpstr>
      <vt:lpstr>Forecast : Méthode SARIMA</vt:lpstr>
      <vt:lpstr>ACF et PACF</vt:lpstr>
      <vt:lpstr>Grille de recherche SARIMA empirique</vt:lpstr>
      <vt:lpstr>Sélection SARIMA empirique</vt:lpstr>
      <vt:lpstr>Résultats méthode empirique</vt:lpstr>
      <vt:lpstr>SARIMA modèle simplifié</vt:lpstr>
      <vt:lpstr>Modèle Auto SARIMA</vt:lpstr>
      <vt:lpstr>Modèle SARIMA retenu</vt:lpstr>
      <vt:lpstr>Forecast Auto SARIMA</vt:lpstr>
      <vt:lpstr>Comparaison de la qualité des forecasts</vt:lpstr>
      <vt:lpstr>Conclusions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9 Effectuez une prédiction de revenus</dc:title>
  <dc:creator>Laurent Gourdon</dc:creator>
  <cp:lastModifiedBy>Laurent Gourdon</cp:lastModifiedBy>
  <cp:revision>9</cp:revision>
  <dcterms:created xsi:type="dcterms:W3CDTF">2020-01-27T09:15:53Z</dcterms:created>
  <dcterms:modified xsi:type="dcterms:W3CDTF">2020-01-27T16:58:44Z</dcterms:modified>
</cp:coreProperties>
</file>