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3"/>
  </p:handoutMasterIdLst>
  <p:sldIdLst>
    <p:sldId id="256" r:id="rId2"/>
    <p:sldId id="267" r:id="rId3"/>
    <p:sldId id="268" r:id="rId4"/>
    <p:sldId id="367" r:id="rId5"/>
    <p:sldId id="368" r:id="rId6"/>
    <p:sldId id="288" r:id="rId7"/>
    <p:sldId id="345" r:id="rId8"/>
    <p:sldId id="364" r:id="rId9"/>
    <p:sldId id="338" r:id="rId10"/>
    <p:sldId id="332" r:id="rId11"/>
    <p:sldId id="310" r:id="rId12"/>
    <p:sldId id="334" r:id="rId13"/>
    <p:sldId id="335" r:id="rId14"/>
    <p:sldId id="336" r:id="rId15"/>
    <p:sldId id="371" r:id="rId16"/>
    <p:sldId id="311" r:id="rId17"/>
    <p:sldId id="372" r:id="rId18"/>
    <p:sldId id="374" r:id="rId19"/>
    <p:sldId id="312" r:id="rId20"/>
    <p:sldId id="375" r:id="rId21"/>
    <p:sldId id="273" r:id="rId2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86" autoAdjust="0"/>
    <p:restoredTop sz="96118" autoAdjust="0"/>
  </p:normalViewPr>
  <p:slideViewPr>
    <p:cSldViewPr snapToGrid="0">
      <p:cViewPr varScale="1">
        <p:scale>
          <a:sx n="126" d="100"/>
          <a:sy n="126" d="100"/>
        </p:scale>
        <p:origin x="91" y="384"/>
      </p:cViewPr>
      <p:guideLst>
        <p:guide orient="horz" pos="1003"/>
        <p:guide pos="3840"/>
      </p:guideLst>
    </p:cSldViewPr>
  </p:slideViewPr>
  <p:outlineViewPr>
    <p:cViewPr>
      <p:scale>
        <a:sx n="33" d="100"/>
        <a:sy n="33" d="100"/>
      </p:scale>
      <p:origin x="0" y="-194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6" d="100"/>
          <a:sy n="96" d="100"/>
        </p:scale>
        <p:origin x="362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FFB706-A3E9-480A-A84C-8727F0A117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a:extLst>
              <a:ext uri="{FF2B5EF4-FFF2-40B4-BE49-F238E27FC236}">
                <a16:creationId xmlns:a16="http://schemas.microsoft.com/office/drawing/2014/main" id="{42F7BDE4-12B0-4EAC-90C9-76FB81AC3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C4085E-AB94-4EEB-A5F0-13426F014300}" type="datetimeFigureOut">
              <a:rPr lang="es-ES" smtClean="0"/>
              <a:t>20/07/2019</a:t>
            </a:fld>
            <a:endParaRPr lang="es-ES"/>
          </a:p>
        </p:txBody>
      </p:sp>
      <p:sp>
        <p:nvSpPr>
          <p:cNvPr id="4" name="Footer Placeholder 3">
            <a:extLst>
              <a:ext uri="{FF2B5EF4-FFF2-40B4-BE49-F238E27FC236}">
                <a16:creationId xmlns:a16="http://schemas.microsoft.com/office/drawing/2014/main" id="{D7E816F5-140B-476B-ACD3-65E852B601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Slide Number Placeholder 4">
            <a:extLst>
              <a:ext uri="{FF2B5EF4-FFF2-40B4-BE49-F238E27FC236}">
                <a16:creationId xmlns:a16="http://schemas.microsoft.com/office/drawing/2014/main" id="{6D0FF211-54DE-4022-99DD-91643E37DD9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5BE82C-02C4-4996-BD22-6C28A5CF1369}" type="slidenum">
              <a:rPr lang="es-ES" smtClean="0"/>
              <a:t>‹#›</a:t>
            </a:fld>
            <a:endParaRPr lang="es-ES"/>
          </a:p>
        </p:txBody>
      </p:sp>
    </p:spTree>
    <p:extLst>
      <p:ext uri="{BB962C8B-B14F-4D97-AF65-F5344CB8AC3E}">
        <p14:creationId xmlns:p14="http://schemas.microsoft.com/office/powerpoint/2010/main" val="25206614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p:cNvSpPr>
            <a:spLocks noGrp="1"/>
          </p:cNvSpPr>
          <p:nvPr>
            <p:ph type="dt" sz="half" idx="10"/>
          </p:nvPr>
        </p:nvSpPr>
        <p:spPr/>
        <p:txBody>
          <a:bodyPr/>
          <a:lstStyle/>
          <a:p>
            <a:fld id="{5A371FBD-43F5-4413-B9A3-83938965DA0B}" type="datetimeFigureOut">
              <a:rPr lang="es-ES" smtClean="0"/>
              <a:t>20/07/2019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7BB453C-C48A-4D4A-912C-0E66E5E7B614}" type="slidenum">
              <a:rPr lang="es-ES" smtClean="0"/>
              <a:t>‹#›</a:t>
            </a:fld>
            <a:endParaRPr lang="es-ES"/>
          </a:p>
        </p:txBody>
      </p:sp>
    </p:spTree>
    <p:extLst>
      <p:ext uri="{BB962C8B-B14F-4D97-AF65-F5344CB8AC3E}">
        <p14:creationId xmlns:p14="http://schemas.microsoft.com/office/powerpoint/2010/main" val="145428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10"/>
          </p:nvPr>
        </p:nvSpPr>
        <p:spPr/>
        <p:txBody>
          <a:bodyPr/>
          <a:lstStyle/>
          <a:p>
            <a:fld id="{5A371FBD-43F5-4413-B9A3-83938965DA0B}" type="datetimeFigureOut">
              <a:rPr lang="es-ES" smtClean="0"/>
              <a:t>20/07/2019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7BB453C-C48A-4D4A-912C-0E66E5E7B614}" type="slidenum">
              <a:rPr lang="es-ES" smtClean="0"/>
              <a:t>‹#›</a:t>
            </a:fld>
            <a:endParaRPr lang="es-ES"/>
          </a:p>
        </p:txBody>
      </p:sp>
    </p:spTree>
    <p:extLst>
      <p:ext uri="{BB962C8B-B14F-4D97-AF65-F5344CB8AC3E}">
        <p14:creationId xmlns:p14="http://schemas.microsoft.com/office/powerpoint/2010/main" val="2651995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10"/>
          </p:nvPr>
        </p:nvSpPr>
        <p:spPr/>
        <p:txBody>
          <a:bodyPr/>
          <a:lstStyle/>
          <a:p>
            <a:fld id="{5A371FBD-43F5-4413-B9A3-83938965DA0B}" type="datetimeFigureOut">
              <a:rPr lang="es-ES" smtClean="0"/>
              <a:t>20/07/2019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7BB453C-C48A-4D4A-912C-0E66E5E7B614}" type="slidenum">
              <a:rPr lang="es-ES" smtClean="0"/>
              <a:t>‹#›</a:t>
            </a:fld>
            <a:endParaRPr lang="es-ES"/>
          </a:p>
        </p:txBody>
      </p:sp>
    </p:spTree>
    <p:extLst>
      <p:ext uri="{BB962C8B-B14F-4D97-AF65-F5344CB8AC3E}">
        <p14:creationId xmlns:p14="http://schemas.microsoft.com/office/powerpoint/2010/main" val="2816661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10"/>
          </p:nvPr>
        </p:nvSpPr>
        <p:spPr/>
        <p:txBody>
          <a:bodyPr/>
          <a:lstStyle/>
          <a:p>
            <a:fld id="{5A371FBD-43F5-4413-B9A3-83938965DA0B}" type="datetimeFigureOut">
              <a:rPr lang="es-ES" smtClean="0"/>
              <a:t>20/07/2019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7BB453C-C48A-4D4A-912C-0E66E5E7B614}" type="slidenum">
              <a:rPr lang="es-ES" smtClean="0"/>
              <a:t>‹#›</a:t>
            </a:fld>
            <a:endParaRPr lang="es-ES"/>
          </a:p>
        </p:txBody>
      </p:sp>
    </p:spTree>
    <p:extLst>
      <p:ext uri="{BB962C8B-B14F-4D97-AF65-F5344CB8AC3E}">
        <p14:creationId xmlns:p14="http://schemas.microsoft.com/office/powerpoint/2010/main" val="2477264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71FBD-43F5-4413-B9A3-83938965DA0B}" type="datetimeFigureOut">
              <a:rPr lang="es-ES" smtClean="0"/>
              <a:t>20/07/2019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7BB453C-C48A-4D4A-912C-0E66E5E7B614}" type="slidenum">
              <a:rPr lang="es-ES" smtClean="0"/>
              <a:t>‹#›</a:t>
            </a:fld>
            <a:endParaRPr lang="es-ES"/>
          </a:p>
        </p:txBody>
      </p:sp>
    </p:spTree>
    <p:extLst>
      <p:ext uri="{BB962C8B-B14F-4D97-AF65-F5344CB8AC3E}">
        <p14:creationId xmlns:p14="http://schemas.microsoft.com/office/powerpoint/2010/main" val="14677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p:cNvSpPr>
            <a:spLocks noGrp="1"/>
          </p:cNvSpPr>
          <p:nvPr>
            <p:ph type="dt" sz="half" idx="10"/>
          </p:nvPr>
        </p:nvSpPr>
        <p:spPr/>
        <p:txBody>
          <a:bodyPr/>
          <a:lstStyle/>
          <a:p>
            <a:fld id="{5A371FBD-43F5-4413-B9A3-83938965DA0B}" type="datetimeFigureOut">
              <a:rPr lang="es-ES" smtClean="0"/>
              <a:t>20/07/2019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7BB453C-C48A-4D4A-912C-0E66E5E7B614}" type="slidenum">
              <a:rPr lang="es-ES" smtClean="0"/>
              <a:t>‹#›</a:t>
            </a:fld>
            <a:endParaRPr lang="es-ES"/>
          </a:p>
        </p:txBody>
      </p:sp>
    </p:spTree>
    <p:extLst>
      <p:ext uri="{BB962C8B-B14F-4D97-AF65-F5344CB8AC3E}">
        <p14:creationId xmlns:p14="http://schemas.microsoft.com/office/powerpoint/2010/main" val="297879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p:cNvSpPr>
            <a:spLocks noGrp="1"/>
          </p:cNvSpPr>
          <p:nvPr>
            <p:ph type="dt" sz="half" idx="10"/>
          </p:nvPr>
        </p:nvSpPr>
        <p:spPr/>
        <p:txBody>
          <a:bodyPr/>
          <a:lstStyle/>
          <a:p>
            <a:fld id="{5A371FBD-43F5-4413-B9A3-83938965DA0B}" type="datetimeFigureOut">
              <a:rPr lang="es-ES" smtClean="0"/>
              <a:t>20/07/2019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7BB453C-C48A-4D4A-912C-0E66E5E7B614}" type="slidenum">
              <a:rPr lang="es-ES" smtClean="0"/>
              <a:t>‹#›</a:t>
            </a:fld>
            <a:endParaRPr lang="es-ES"/>
          </a:p>
        </p:txBody>
      </p:sp>
    </p:spTree>
    <p:extLst>
      <p:ext uri="{BB962C8B-B14F-4D97-AF65-F5344CB8AC3E}">
        <p14:creationId xmlns:p14="http://schemas.microsoft.com/office/powerpoint/2010/main" val="628942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Date Placeholder 2"/>
          <p:cNvSpPr>
            <a:spLocks noGrp="1"/>
          </p:cNvSpPr>
          <p:nvPr>
            <p:ph type="dt" sz="half" idx="10"/>
          </p:nvPr>
        </p:nvSpPr>
        <p:spPr/>
        <p:txBody>
          <a:bodyPr/>
          <a:lstStyle/>
          <a:p>
            <a:fld id="{5A371FBD-43F5-4413-B9A3-83938965DA0B}" type="datetimeFigureOut">
              <a:rPr lang="es-ES" smtClean="0"/>
              <a:t>20/07/2019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7BB453C-C48A-4D4A-912C-0E66E5E7B614}" type="slidenum">
              <a:rPr lang="es-ES" smtClean="0"/>
              <a:t>‹#›</a:t>
            </a:fld>
            <a:endParaRPr lang="es-ES"/>
          </a:p>
        </p:txBody>
      </p:sp>
    </p:spTree>
    <p:extLst>
      <p:ext uri="{BB962C8B-B14F-4D97-AF65-F5344CB8AC3E}">
        <p14:creationId xmlns:p14="http://schemas.microsoft.com/office/powerpoint/2010/main" val="3066883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371FBD-43F5-4413-B9A3-83938965DA0B}" type="datetimeFigureOut">
              <a:rPr lang="es-ES" smtClean="0"/>
              <a:t>20/07/2019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7BB453C-C48A-4D4A-912C-0E66E5E7B614}" type="slidenum">
              <a:rPr lang="es-ES" smtClean="0"/>
              <a:t>‹#›</a:t>
            </a:fld>
            <a:endParaRPr lang="es-ES"/>
          </a:p>
        </p:txBody>
      </p:sp>
    </p:spTree>
    <p:extLst>
      <p:ext uri="{BB962C8B-B14F-4D97-AF65-F5344CB8AC3E}">
        <p14:creationId xmlns:p14="http://schemas.microsoft.com/office/powerpoint/2010/main" val="3852387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371FBD-43F5-4413-B9A3-83938965DA0B}" type="datetimeFigureOut">
              <a:rPr lang="es-ES" smtClean="0"/>
              <a:t>20/07/2019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7BB453C-C48A-4D4A-912C-0E66E5E7B614}" type="slidenum">
              <a:rPr lang="es-ES" smtClean="0"/>
              <a:t>‹#›</a:t>
            </a:fld>
            <a:endParaRPr lang="es-ES"/>
          </a:p>
        </p:txBody>
      </p:sp>
    </p:spTree>
    <p:extLst>
      <p:ext uri="{BB962C8B-B14F-4D97-AF65-F5344CB8AC3E}">
        <p14:creationId xmlns:p14="http://schemas.microsoft.com/office/powerpoint/2010/main" val="1284054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371FBD-43F5-4413-B9A3-83938965DA0B}" type="datetimeFigureOut">
              <a:rPr lang="es-ES" smtClean="0"/>
              <a:t>20/07/2019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7BB453C-C48A-4D4A-912C-0E66E5E7B614}" type="slidenum">
              <a:rPr lang="es-ES" smtClean="0"/>
              <a:t>‹#›</a:t>
            </a:fld>
            <a:endParaRPr lang="es-ES"/>
          </a:p>
        </p:txBody>
      </p:sp>
    </p:spTree>
    <p:extLst>
      <p:ext uri="{BB962C8B-B14F-4D97-AF65-F5344CB8AC3E}">
        <p14:creationId xmlns:p14="http://schemas.microsoft.com/office/powerpoint/2010/main" val="2720804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371FBD-43F5-4413-B9A3-83938965DA0B}" type="datetimeFigureOut">
              <a:rPr lang="es-ES" smtClean="0"/>
              <a:t>20/07/2019</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BB453C-C48A-4D4A-912C-0E66E5E7B614}" type="slidenum">
              <a:rPr lang="es-ES" smtClean="0"/>
              <a:t>‹#›</a:t>
            </a:fld>
            <a:endParaRPr lang="es-ES"/>
          </a:p>
        </p:txBody>
      </p:sp>
    </p:spTree>
    <p:extLst>
      <p:ext uri="{BB962C8B-B14F-4D97-AF65-F5344CB8AC3E}">
        <p14:creationId xmlns:p14="http://schemas.microsoft.com/office/powerpoint/2010/main" val="3100990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mailto:lgourdon@gmail.com" TargetMode="External"/><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www.fao.org/faostat/fr/#data/FBS" TargetMode="External"/><Relationship Id="rId7" Type="http://schemas.openxmlformats.org/officeDocument/2006/relationships/image" Target="../media/image9.png"/><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hyperlink" Target="doc/DB2019-report_web-version.pdf" TargetMode="Externa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7700" y="1122363"/>
            <a:ext cx="6998448" cy="2387600"/>
          </a:xfrm>
        </p:spPr>
        <p:txBody>
          <a:bodyPr>
            <a:normAutofit/>
          </a:bodyPr>
          <a:lstStyle/>
          <a:p>
            <a:r>
              <a:rPr lang="fr-FR" b="1" dirty="0">
                <a:solidFill>
                  <a:srgbClr val="7030A0"/>
                </a:solidFill>
              </a:rPr>
              <a:t>Produisez une étude de marché</a:t>
            </a:r>
          </a:p>
        </p:txBody>
      </p:sp>
      <p:sp>
        <p:nvSpPr>
          <p:cNvPr id="3" name="Subtitle 2"/>
          <p:cNvSpPr>
            <a:spLocks noGrp="1"/>
          </p:cNvSpPr>
          <p:nvPr>
            <p:ph type="subTitle" idx="1"/>
          </p:nvPr>
        </p:nvSpPr>
        <p:spPr>
          <a:xfrm>
            <a:off x="1524000" y="3602038"/>
            <a:ext cx="9144000" cy="2671762"/>
          </a:xfrm>
        </p:spPr>
        <p:txBody>
          <a:bodyPr>
            <a:normAutofit/>
          </a:bodyPr>
          <a:lstStyle/>
          <a:p>
            <a:endParaRPr lang="es-ES" sz="2000" dirty="0"/>
          </a:p>
          <a:p>
            <a:r>
              <a:rPr lang="es-ES" sz="2000" dirty="0"/>
              <a:t>Mentor : Claire Della Nova</a:t>
            </a:r>
          </a:p>
        </p:txBody>
      </p:sp>
      <p:pic>
        <p:nvPicPr>
          <p:cNvPr id="4" name="Image 16">
            <a:extLst>
              <a:ext uri="{FF2B5EF4-FFF2-40B4-BE49-F238E27FC236}">
                <a16:creationId xmlns:a16="http://schemas.microsoft.com/office/drawing/2014/main" id="{467BDB20-8FF8-423E-B262-AF18DB2BAA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776" y="6366361"/>
            <a:ext cx="234984" cy="234984"/>
          </a:xfrm>
          <a:prstGeom prst="rect">
            <a:avLst/>
          </a:prstGeom>
        </p:spPr>
      </p:pic>
      <p:sp>
        <p:nvSpPr>
          <p:cNvPr id="5" name="TextBox 4"/>
          <p:cNvSpPr txBox="1"/>
          <p:nvPr/>
        </p:nvSpPr>
        <p:spPr>
          <a:xfrm>
            <a:off x="717908" y="6329565"/>
            <a:ext cx="5350933" cy="369332"/>
          </a:xfrm>
          <a:prstGeom prst="rect">
            <a:avLst/>
          </a:prstGeom>
          <a:noFill/>
        </p:spPr>
        <p:txBody>
          <a:bodyPr wrap="square" rtlCol="0">
            <a:spAutoFit/>
          </a:bodyPr>
          <a:lstStyle/>
          <a:p>
            <a:r>
              <a:rPr lang="es-ES" dirty="0"/>
              <a:t>Laurent Gourdon – Parcours Data Analyst</a:t>
            </a:r>
          </a:p>
        </p:txBody>
      </p:sp>
      <p:pic>
        <p:nvPicPr>
          <p:cNvPr id="6" name="Picture 5"/>
          <p:cNvPicPr>
            <a:picLocks noChangeAspect="1"/>
          </p:cNvPicPr>
          <p:nvPr/>
        </p:nvPicPr>
        <p:blipFill>
          <a:blip r:embed="rId3"/>
          <a:stretch>
            <a:fillRect/>
          </a:stretch>
        </p:blipFill>
        <p:spPr>
          <a:xfrm>
            <a:off x="4487856" y="386826"/>
            <a:ext cx="2657475" cy="257175"/>
          </a:xfrm>
          <a:prstGeom prst="rect">
            <a:avLst/>
          </a:prstGeom>
        </p:spPr>
      </p:pic>
    </p:spTree>
    <p:extLst>
      <p:ext uri="{BB962C8B-B14F-4D97-AF65-F5344CB8AC3E}">
        <p14:creationId xmlns:p14="http://schemas.microsoft.com/office/powerpoint/2010/main" val="3471456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BD49AC-0265-4053-BAC5-B2F18F72DAC6}"/>
              </a:ext>
            </a:extLst>
          </p:cNvPr>
          <p:cNvSpPr/>
          <p:nvPr/>
        </p:nvSpPr>
        <p:spPr>
          <a:xfrm>
            <a:off x="0" y="0"/>
            <a:ext cx="4500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9DE2DEEE-5D20-416D-8D22-D4445A41ADB9}"/>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s-ES" sz="2800" b="1">
                <a:solidFill>
                  <a:schemeClr val="bg1"/>
                </a:solidFill>
              </a:rPr>
              <a:t>Interprétation</a:t>
            </a:r>
            <a:endParaRPr lang="es-ES" sz="2800">
              <a:solidFill>
                <a:schemeClr val="bg1"/>
              </a:solidFill>
            </a:endParaRPr>
          </a:p>
        </p:txBody>
      </p:sp>
      <p:sp>
        <p:nvSpPr>
          <p:cNvPr id="3" name="Content Placeholder 2">
            <a:extLst>
              <a:ext uri="{FF2B5EF4-FFF2-40B4-BE49-F238E27FC236}">
                <a16:creationId xmlns:a16="http://schemas.microsoft.com/office/drawing/2014/main" id="{6E493B28-1761-4A5A-A812-FAAFE43BA6C0}"/>
              </a:ext>
            </a:extLst>
          </p:cNvPr>
          <p:cNvSpPr>
            <a:spLocks noGrp="1"/>
          </p:cNvSpPr>
          <p:nvPr>
            <p:ph idx="1"/>
          </p:nvPr>
        </p:nvSpPr>
        <p:spPr>
          <a:xfrm>
            <a:off x="575033" y="2522414"/>
            <a:ext cx="3432409" cy="3944127"/>
          </a:xfrm>
        </p:spPr>
        <p:txBody>
          <a:bodyPr>
            <a:noAutofit/>
          </a:bodyPr>
          <a:lstStyle/>
          <a:p>
            <a:pPr>
              <a:tabLst>
                <a:tab pos="180975" algn="l"/>
              </a:tabLst>
            </a:pPr>
            <a:r>
              <a:rPr lang="fr-FR" sz="1300" b="1">
                <a:solidFill>
                  <a:schemeClr val="tx2">
                    <a:lumMod val="40000"/>
                    <a:lumOff val="60000"/>
                  </a:schemeClr>
                </a:solidFill>
              </a:rPr>
              <a:t>Clust1  (19 pays) </a:t>
            </a:r>
            <a:r>
              <a:rPr lang="fr-FR" sz="1300">
                <a:solidFill>
                  <a:schemeClr val="bg1"/>
                </a:solidFill>
              </a:rPr>
              <a:t>: GDP élevé (dans le 4e quartile), régime calorique et protéique élevé, forte consommation annuelle de volaille</a:t>
            </a:r>
          </a:p>
          <a:p>
            <a:pPr>
              <a:tabLst>
                <a:tab pos="180975" algn="l"/>
              </a:tabLst>
            </a:pPr>
            <a:r>
              <a:rPr lang="fr-FR" sz="1300" b="1">
                <a:solidFill>
                  <a:schemeClr val="tx2">
                    <a:lumMod val="40000"/>
                    <a:lumOff val="60000"/>
                  </a:schemeClr>
                </a:solidFill>
              </a:rPr>
              <a:t>Clust2  (45 pays) </a:t>
            </a:r>
            <a:r>
              <a:rPr lang="fr-FR" sz="1300">
                <a:solidFill>
                  <a:schemeClr val="bg1"/>
                </a:solidFill>
              </a:rPr>
              <a:t>: GDP dans la partie supérieure du 3e quartile, rations caloriques et protéiques dans la norme et consommation de volaille dans le 3e quartile</a:t>
            </a:r>
          </a:p>
          <a:p>
            <a:pPr>
              <a:tabLst>
                <a:tab pos="180975" algn="l"/>
              </a:tabLst>
            </a:pPr>
            <a:r>
              <a:rPr lang="fr-FR" sz="1300" b="1">
                <a:solidFill>
                  <a:schemeClr val="tx2">
                    <a:lumMod val="40000"/>
                    <a:lumOff val="60000"/>
                  </a:schemeClr>
                </a:solidFill>
              </a:rPr>
              <a:t>Clust3 (13 pays) </a:t>
            </a:r>
            <a:r>
              <a:rPr lang="fr-FR" sz="1300">
                <a:solidFill>
                  <a:schemeClr val="bg1"/>
                </a:solidFill>
              </a:rPr>
              <a:t>: Faible population, GDP dans le top 25%, proportion élevée de protéine animale et de consommation de volaille</a:t>
            </a:r>
          </a:p>
          <a:p>
            <a:pPr>
              <a:tabLst>
                <a:tab pos="180975" algn="l"/>
              </a:tabLst>
            </a:pPr>
            <a:r>
              <a:rPr lang="fr-FR" sz="1300" b="1">
                <a:solidFill>
                  <a:schemeClr val="tx2">
                    <a:lumMod val="40000"/>
                    <a:lumOff val="60000"/>
                  </a:schemeClr>
                </a:solidFill>
              </a:rPr>
              <a:t>Clust4 (2 pays) </a:t>
            </a:r>
            <a:r>
              <a:rPr lang="fr-FR" sz="1300">
                <a:solidFill>
                  <a:schemeClr val="bg1"/>
                </a:solidFill>
              </a:rPr>
              <a:t>: Très forte population (Chine, Inde), consommation de volaille très en-dessous de la moyenne et de la médiane, faible GDP, seulement 2 pays</a:t>
            </a:r>
          </a:p>
          <a:p>
            <a:pPr>
              <a:tabLst>
                <a:tab pos="180975" algn="l"/>
              </a:tabLst>
            </a:pPr>
            <a:r>
              <a:rPr lang="fr-FR" sz="1300" b="1">
                <a:solidFill>
                  <a:schemeClr val="tx2">
                    <a:lumMod val="40000"/>
                    <a:lumOff val="60000"/>
                  </a:schemeClr>
                </a:solidFill>
              </a:rPr>
              <a:t>Clust5  (85 pays) </a:t>
            </a:r>
            <a:r>
              <a:rPr lang="fr-FR" sz="1300">
                <a:solidFill>
                  <a:schemeClr val="bg1"/>
                </a:solidFill>
              </a:rPr>
              <a:t>: Faible GDP, indicateur Ease of Doing Business faible, faible consommation de volailles</a:t>
            </a:r>
          </a:p>
        </p:txBody>
      </p:sp>
      <p:pic>
        <p:nvPicPr>
          <p:cNvPr id="8" name="Picture 7">
            <a:extLst>
              <a:ext uri="{FF2B5EF4-FFF2-40B4-BE49-F238E27FC236}">
                <a16:creationId xmlns:a16="http://schemas.microsoft.com/office/drawing/2014/main" id="{652D2705-5FDB-462F-BAE1-C7625C2B4C2A}"/>
              </a:ext>
            </a:extLst>
          </p:cNvPr>
          <p:cNvPicPr>
            <a:picLocks noChangeAspect="1"/>
          </p:cNvPicPr>
          <p:nvPr/>
        </p:nvPicPr>
        <p:blipFill>
          <a:blip r:embed="rId2"/>
          <a:stretch>
            <a:fillRect/>
          </a:stretch>
        </p:blipFill>
        <p:spPr>
          <a:xfrm>
            <a:off x="5071403" y="2838553"/>
            <a:ext cx="6648680" cy="1064900"/>
          </a:xfrm>
          <a:prstGeom prst="rect">
            <a:avLst/>
          </a:prstGeom>
        </p:spPr>
      </p:pic>
      <p:pic>
        <p:nvPicPr>
          <p:cNvPr id="9" name="Picture 8">
            <a:extLst>
              <a:ext uri="{FF2B5EF4-FFF2-40B4-BE49-F238E27FC236}">
                <a16:creationId xmlns:a16="http://schemas.microsoft.com/office/drawing/2014/main" id="{1494F7E1-C4B9-444C-9519-BB3E1874E34C}"/>
              </a:ext>
            </a:extLst>
          </p:cNvPr>
          <p:cNvPicPr>
            <a:picLocks noChangeAspect="1"/>
          </p:cNvPicPr>
          <p:nvPr/>
        </p:nvPicPr>
        <p:blipFill>
          <a:blip r:embed="rId3"/>
          <a:stretch>
            <a:fillRect/>
          </a:stretch>
        </p:blipFill>
        <p:spPr>
          <a:xfrm>
            <a:off x="5071403" y="879642"/>
            <a:ext cx="6648680" cy="1513279"/>
          </a:xfrm>
          <a:prstGeom prst="rect">
            <a:avLst/>
          </a:prstGeom>
        </p:spPr>
      </p:pic>
      <p:sp>
        <p:nvSpPr>
          <p:cNvPr id="10" name="Rectangle 9">
            <a:extLst>
              <a:ext uri="{FF2B5EF4-FFF2-40B4-BE49-F238E27FC236}">
                <a16:creationId xmlns:a16="http://schemas.microsoft.com/office/drawing/2014/main" id="{A60FEB0D-7861-42ED-97C3-6BABD94567E4}"/>
              </a:ext>
            </a:extLst>
          </p:cNvPr>
          <p:cNvSpPr/>
          <p:nvPr/>
        </p:nvSpPr>
        <p:spPr>
          <a:xfrm>
            <a:off x="5021292" y="4343854"/>
            <a:ext cx="6096000" cy="1067343"/>
          </a:xfrm>
          <a:prstGeom prst="rect">
            <a:avLst/>
          </a:prstGeom>
        </p:spPr>
        <p:txBody>
          <a:bodyPr>
            <a:spAutoFit/>
          </a:bodyPr>
          <a:lstStyle/>
          <a:p>
            <a:pPr marL="182563" indent="-182563">
              <a:lnSpc>
                <a:spcPct val="120000"/>
              </a:lnSpc>
              <a:buFont typeface="Arial" panose="020B0604020202020204" pitchFamily="34" charset="0"/>
              <a:buChar char="•"/>
            </a:pPr>
            <a:r>
              <a:rPr lang="fr-FR" b="1">
                <a:solidFill>
                  <a:schemeClr val="tx2">
                    <a:lumMod val="60000"/>
                    <a:lumOff val="40000"/>
                  </a:schemeClr>
                </a:solidFill>
              </a:rPr>
              <a:t>Les clusters 1 et 2 sont les plus intéressants</a:t>
            </a:r>
          </a:p>
          <a:p>
            <a:pPr marL="182563" indent="-182563">
              <a:lnSpc>
                <a:spcPct val="120000"/>
              </a:lnSpc>
              <a:buFont typeface="Arial" panose="020B0604020202020204" pitchFamily="34" charset="0"/>
              <a:buChar char="•"/>
            </a:pPr>
            <a:r>
              <a:rPr lang="fr-FR" b="1">
                <a:solidFill>
                  <a:schemeClr val="tx2">
                    <a:lumMod val="60000"/>
                    <a:lumOff val="40000"/>
                  </a:schemeClr>
                </a:solidFill>
              </a:rPr>
              <a:t>Le cluster 3 est à observer</a:t>
            </a:r>
          </a:p>
          <a:p>
            <a:pPr marL="182563" indent="-182563">
              <a:lnSpc>
                <a:spcPct val="120000"/>
              </a:lnSpc>
              <a:buFont typeface="Arial" panose="020B0604020202020204" pitchFamily="34" charset="0"/>
              <a:buChar char="•"/>
            </a:pPr>
            <a:r>
              <a:rPr lang="fr-FR" b="1">
                <a:solidFill>
                  <a:schemeClr val="tx2">
                    <a:lumMod val="60000"/>
                    <a:lumOff val="40000"/>
                  </a:schemeClr>
                </a:solidFill>
              </a:rPr>
              <a:t>Les clusters 4 et 5 peuvent être exclus</a:t>
            </a:r>
          </a:p>
        </p:txBody>
      </p:sp>
      <p:sp>
        <p:nvSpPr>
          <p:cNvPr id="11" name="Rectangle 10">
            <a:extLst>
              <a:ext uri="{FF2B5EF4-FFF2-40B4-BE49-F238E27FC236}">
                <a16:creationId xmlns:a16="http://schemas.microsoft.com/office/drawing/2014/main" id="{50CA703D-024E-480B-A1FC-251303862A72}"/>
              </a:ext>
            </a:extLst>
          </p:cNvPr>
          <p:cNvSpPr/>
          <p:nvPr/>
        </p:nvSpPr>
        <p:spPr>
          <a:xfrm>
            <a:off x="4974224" y="510310"/>
            <a:ext cx="3482748" cy="369332"/>
          </a:xfrm>
          <a:prstGeom prst="rect">
            <a:avLst/>
          </a:prstGeom>
        </p:spPr>
        <p:txBody>
          <a:bodyPr wrap="none">
            <a:spAutoFit/>
          </a:bodyPr>
          <a:lstStyle/>
          <a:p>
            <a:r>
              <a:rPr lang="es-ES">
                <a:solidFill>
                  <a:schemeClr val="tx2">
                    <a:lumMod val="75000"/>
                  </a:schemeClr>
                </a:solidFill>
              </a:rPr>
              <a:t>Statistiques descriptives du dataset</a:t>
            </a:r>
          </a:p>
        </p:txBody>
      </p:sp>
      <p:sp>
        <p:nvSpPr>
          <p:cNvPr id="12" name="Rectangle 11">
            <a:extLst>
              <a:ext uri="{FF2B5EF4-FFF2-40B4-BE49-F238E27FC236}">
                <a16:creationId xmlns:a16="http://schemas.microsoft.com/office/drawing/2014/main" id="{51148C1C-5777-46A3-899E-7FB97D5CBE3A}"/>
              </a:ext>
            </a:extLst>
          </p:cNvPr>
          <p:cNvSpPr/>
          <p:nvPr/>
        </p:nvSpPr>
        <p:spPr>
          <a:xfrm>
            <a:off x="4974224" y="2522414"/>
            <a:ext cx="2346668" cy="369332"/>
          </a:xfrm>
          <a:prstGeom prst="rect">
            <a:avLst/>
          </a:prstGeom>
        </p:spPr>
        <p:txBody>
          <a:bodyPr wrap="none">
            <a:spAutoFit/>
          </a:bodyPr>
          <a:lstStyle/>
          <a:p>
            <a:r>
              <a:rPr lang="es-ES">
                <a:solidFill>
                  <a:schemeClr val="tx2">
                    <a:lumMod val="75000"/>
                  </a:schemeClr>
                </a:solidFill>
              </a:rPr>
              <a:t>Centroides des clusters</a:t>
            </a:r>
          </a:p>
        </p:txBody>
      </p:sp>
      <p:sp>
        <p:nvSpPr>
          <p:cNvPr id="13" name="Rectangle 12">
            <a:extLst>
              <a:ext uri="{FF2B5EF4-FFF2-40B4-BE49-F238E27FC236}">
                <a16:creationId xmlns:a16="http://schemas.microsoft.com/office/drawing/2014/main" id="{659EFAFF-5FDC-4911-820E-63C3F5F1EBC0}"/>
              </a:ext>
            </a:extLst>
          </p:cNvPr>
          <p:cNvSpPr/>
          <p:nvPr/>
        </p:nvSpPr>
        <p:spPr>
          <a:xfrm>
            <a:off x="5021292" y="4040228"/>
            <a:ext cx="1300356" cy="369332"/>
          </a:xfrm>
          <a:prstGeom prst="rect">
            <a:avLst/>
          </a:prstGeom>
        </p:spPr>
        <p:txBody>
          <a:bodyPr wrap="none">
            <a:spAutoFit/>
          </a:bodyPr>
          <a:lstStyle/>
          <a:p>
            <a:r>
              <a:rPr lang="es-ES">
                <a:solidFill>
                  <a:schemeClr val="tx2">
                    <a:lumMod val="75000"/>
                  </a:schemeClr>
                </a:solidFill>
              </a:rPr>
              <a:t>Conclusions</a:t>
            </a:r>
          </a:p>
        </p:txBody>
      </p:sp>
    </p:spTree>
    <p:extLst>
      <p:ext uri="{BB962C8B-B14F-4D97-AF65-F5344CB8AC3E}">
        <p14:creationId xmlns:p14="http://schemas.microsoft.com/office/powerpoint/2010/main" val="615952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descr="A close up of a white background&#10;&#10;Description automatically generated">
            <a:extLst>
              <a:ext uri="{FF2B5EF4-FFF2-40B4-BE49-F238E27FC236}">
                <a16:creationId xmlns:a16="http://schemas.microsoft.com/office/drawing/2014/main" id="{70D3233E-B276-4591-B5CF-55DF5CD4C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2096" y="520902"/>
            <a:ext cx="5769904" cy="3844350"/>
          </a:xfrm>
          <a:prstGeom prst="rect">
            <a:avLst/>
          </a:prstGeom>
        </p:spPr>
      </p:pic>
      <p:sp>
        <p:nvSpPr>
          <p:cNvPr id="4" name="Title 3"/>
          <p:cNvSpPr>
            <a:spLocks noGrp="1"/>
          </p:cNvSpPr>
          <p:nvPr>
            <p:ph type="title"/>
          </p:nvPr>
        </p:nvSpPr>
        <p:spPr>
          <a:xfrm>
            <a:off x="831850" y="1709738"/>
            <a:ext cx="7106540" cy="2852737"/>
          </a:xfrm>
        </p:spPr>
        <p:txBody>
          <a:bodyPr/>
          <a:lstStyle/>
          <a:p>
            <a:r>
              <a:rPr lang="fr-FR" b="1">
                <a:solidFill>
                  <a:srgbClr val="7030A0"/>
                </a:solidFill>
              </a:rPr>
              <a:t>Analyse en composantes principales </a:t>
            </a:r>
          </a:p>
        </p:txBody>
      </p:sp>
      <p:sp>
        <p:nvSpPr>
          <p:cNvPr id="5" name="Text Placeholder 4"/>
          <p:cNvSpPr>
            <a:spLocks noGrp="1"/>
          </p:cNvSpPr>
          <p:nvPr>
            <p:ph type="body" idx="1"/>
          </p:nvPr>
        </p:nvSpPr>
        <p:spPr>
          <a:xfrm>
            <a:off x="831850" y="4589463"/>
            <a:ext cx="6471397" cy="1500187"/>
          </a:xfrm>
        </p:spPr>
        <p:txBody>
          <a:bodyPr>
            <a:normAutofit/>
          </a:bodyPr>
          <a:lstStyle/>
          <a:p>
            <a:pPr>
              <a:spcBef>
                <a:spcPts val="0"/>
              </a:spcBef>
            </a:pPr>
            <a:r>
              <a:rPr lang="fr-FR" sz="2800">
                <a:solidFill>
                  <a:schemeClr val="bg1"/>
                </a:solidFill>
              </a:rPr>
              <a:t>Eboulis des valeurs propres, variances, cercle des corrélation, représentation des individus, analyse et conclusions</a:t>
            </a:r>
          </a:p>
        </p:txBody>
      </p:sp>
    </p:spTree>
    <p:extLst>
      <p:ext uri="{BB962C8B-B14F-4D97-AF65-F5344CB8AC3E}">
        <p14:creationId xmlns:p14="http://schemas.microsoft.com/office/powerpoint/2010/main" val="3664084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BD49AC-0265-4053-BAC5-B2F18F72DAC6}"/>
              </a:ext>
            </a:extLst>
          </p:cNvPr>
          <p:cNvSpPr/>
          <p:nvPr/>
        </p:nvSpPr>
        <p:spPr>
          <a:xfrm>
            <a:off x="0" y="0"/>
            <a:ext cx="631698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9DE2DEEE-5D20-416D-8D22-D4445A41ADB9}"/>
              </a:ext>
            </a:extLst>
          </p:cNvPr>
          <p:cNvSpPr>
            <a:spLocks noGrp="1"/>
          </p:cNvSpPr>
          <p:nvPr>
            <p:ph type="title"/>
          </p:nvPr>
        </p:nvSpPr>
        <p:spPr>
          <a:xfrm>
            <a:off x="643466" y="643467"/>
            <a:ext cx="5010573" cy="1597315"/>
          </a:xfrm>
          <a:noFill/>
          <a:ln w="19050">
            <a:solidFill>
              <a:schemeClr val="bg1"/>
            </a:solidFill>
          </a:ln>
        </p:spPr>
        <p:txBody>
          <a:bodyPr wrap="square">
            <a:normAutofit/>
          </a:bodyPr>
          <a:lstStyle/>
          <a:p>
            <a:pPr algn="ctr"/>
            <a:r>
              <a:rPr lang="es-ES" sz="2800" b="1">
                <a:solidFill>
                  <a:schemeClr val="bg1"/>
                </a:solidFill>
              </a:rPr>
              <a:t>Eboulis des valeurs propres</a:t>
            </a:r>
            <a:endParaRPr lang="es-ES" sz="2800">
              <a:solidFill>
                <a:schemeClr val="bg1"/>
              </a:solidFill>
            </a:endParaRPr>
          </a:p>
        </p:txBody>
      </p:sp>
      <p:sp>
        <p:nvSpPr>
          <p:cNvPr id="3" name="Content Placeholder 2">
            <a:extLst>
              <a:ext uri="{FF2B5EF4-FFF2-40B4-BE49-F238E27FC236}">
                <a16:creationId xmlns:a16="http://schemas.microsoft.com/office/drawing/2014/main" id="{6E493B28-1761-4A5A-A812-FAAFE43BA6C0}"/>
              </a:ext>
            </a:extLst>
          </p:cNvPr>
          <p:cNvSpPr>
            <a:spLocks noGrp="1"/>
          </p:cNvSpPr>
          <p:nvPr>
            <p:ph idx="1"/>
          </p:nvPr>
        </p:nvSpPr>
        <p:spPr>
          <a:xfrm>
            <a:off x="575032" y="2585754"/>
            <a:ext cx="5177815" cy="3880787"/>
          </a:xfrm>
        </p:spPr>
        <p:txBody>
          <a:bodyPr>
            <a:noAutofit/>
          </a:bodyPr>
          <a:lstStyle/>
          <a:p>
            <a:pPr>
              <a:lnSpc>
                <a:spcPct val="100000"/>
              </a:lnSpc>
              <a:tabLst>
                <a:tab pos="180975" algn="l"/>
              </a:tabLst>
            </a:pPr>
            <a:r>
              <a:rPr lang="fr-FR" sz="1800">
                <a:solidFill>
                  <a:schemeClr val="bg1"/>
                </a:solidFill>
              </a:rPr>
              <a:t>Le coude apparaît dès la deuxième composante, mais cela coïncide avec les demandes du commenditaire, nous n’étudierons donc que le premier plan factoriel avec les composantes 1 et 2</a:t>
            </a:r>
          </a:p>
          <a:p>
            <a:pPr>
              <a:lnSpc>
                <a:spcPct val="100000"/>
              </a:lnSpc>
              <a:tabLst>
                <a:tab pos="180975" algn="l"/>
              </a:tabLst>
            </a:pPr>
            <a:r>
              <a:rPr lang="fr-FR" sz="1800">
                <a:solidFill>
                  <a:schemeClr val="bg1"/>
                </a:solidFill>
              </a:rPr>
              <a:t>Le premier plan factoriel représente </a:t>
            </a:r>
            <a:r>
              <a:rPr lang="fr-FR" sz="1800">
                <a:solidFill>
                  <a:schemeClr val="accent1">
                    <a:lumMod val="40000"/>
                    <a:lumOff val="60000"/>
                  </a:schemeClr>
                </a:solidFill>
              </a:rPr>
              <a:t>62 % de la variance cumulée</a:t>
            </a:r>
          </a:p>
        </p:txBody>
      </p:sp>
      <p:pic>
        <p:nvPicPr>
          <p:cNvPr id="16" name="Picture 15">
            <a:extLst>
              <a:ext uri="{FF2B5EF4-FFF2-40B4-BE49-F238E27FC236}">
                <a16:creationId xmlns:a16="http://schemas.microsoft.com/office/drawing/2014/main" id="{C2582647-581F-40D2-99D4-E6181BC52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2480" y="422680"/>
            <a:ext cx="5004487" cy="2929763"/>
          </a:xfrm>
          <a:prstGeom prst="rect">
            <a:avLst/>
          </a:prstGeom>
        </p:spPr>
      </p:pic>
      <p:pic>
        <p:nvPicPr>
          <p:cNvPr id="18" name="Picture 17" descr="A close up of a map&#10;&#10;Description automatically generated">
            <a:extLst>
              <a:ext uri="{FF2B5EF4-FFF2-40B4-BE49-F238E27FC236}">
                <a16:creationId xmlns:a16="http://schemas.microsoft.com/office/drawing/2014/main" id="{3D7C0705-1198-4DB0-A645-FCC3B4C78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2480" y="3505558"/>
            <a:ext cx="5004487" cy="2917189"/>
          </a:xfrm>
          <a:prstGeom prst="rect">
            <a:avLst/>
          </a:prstGeom>
        </p:spPr>
      </p:pic>
      <p:pic>
        <p:nvPicPr>
          <p:cNvPr id="20" name="Picture 19">
            <a:extLst>
              <a:ext uri="{FF2B5EF4-FFF2-40B4-BE49-F238E27FC236}">
                <a16:creationId xmlns:a16="http://schemas.microsoft.com/office/drawing/2014/main" id="{4E14529A-D308-456B-9339-F81F76FFF49E}"/>
              </a:ext>
            </a:extLst>
          </p:cNvPr>
          <p:cNvPicPr>
            <a:picLocks noChangeAspect="1"/>
          </p:cNvPicPr>
          <p:nvPr/>
        </p:nvPicPr>
        <p:blipFill>
          <a:blip r:embed="rId4"/>
          <a:stretch>
            <a:fillRect/>
          </a:stretch>
        </p:blipFill>
        <p:spPr>
          <a:xfrm>
            <a:off x="643466" y="4603691"/>
            <a:ext cx="5010573" cy="1689986"/>
          </a:xfrm>
          <a:prstGeom prst="rect">
            <a:avLst/>
          </a:prstGeom>
          <a:solidFill>
            <a:schemeClr val="bg1"/>
          </a:solidFill>
        </p:spPr>
      </p:pic>
    </p:spTree>
    <p:extLst>
      <p:ext uri="{BB962C8B-B14F-4D97-AF65-F5344CB8AC3E}">
        <p14:creationId xmlns:p14="http://schemas.microsoft.com/office/powerpoint/2010/main" val="3083677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BD49AC-0265-4053-BAC5-B2F18F72DAC6}"/>
              </a:ext>
            </a:extLst>
          </p:cNvPr>
          <p:cNvSpPr/>
          <p:nvPr/>
        </p:nvSpPr>
        <p:spPr>
          <a:xfrm>
            <a:off x="-43954" y="0"/>
            <a:ext cx="631698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9DE2DEEE-5D20-416D-8D22-D4445A41ADB9}"/>
              </a:ext>
            </a:extLst>
          </p:cNvPr>
          <p:cNvSpPr>
            <a:spLocks noGrp="1"/>
          </p:cNvSpPr>
          <p:nvPr>
            <p:ph type="title"/>
          </p:nvPr>
        </p:nvSpPr>
        <p:spPr>
          <a:xfrm>
            <a:off x="643466" y="643467"/>
            <a:ext cx="5010573" cy="1597315"/>
          </a:xfrm>
          <a:noFill/>
          <a:ln w="19050">
            <a:solidFill>
              <a:schemeClr val="bg1"/>
            </a:solidFill>
          </a:ln>
        </p:spPr>
        <p:txBody>
          <a:bodyPr wrap="square">
            <a:normAutofit/>
          </a:bodyPr>
          <a:lstStyle/>
          <a:p>
            <a:pPr algn="ctr"/>
            <a:r>
              <a:rPr lang="es-ES" sz="2800" b="1">
                <a:solidFill>
                  <a:schemeClr val="bg1"/>
                </a:solidFill>
              </a:rPr>
              <a:t>Cercle des corrélations</a:t>
            </a:r>
            <a:endParaRPr lang="es-ES" sz="2800">
              <a:solidFill>
                <a:schemeClr val="bg1"/>
              </a:solidFill>
            </a:endParaRPr>
          </a:p>
        </p:txBody>
      </p:sp>
      <p:sp>
        <p:nvSpPr>
          <p:cNvPr id="3" name="Content Placeholder 2">
            <a:extLst>
              <a:ext uri="{FF2B5EF4-FFF2-40B4-BE49-F238E27FC236}">
                <a16:creationId xmlns:a16="http://schemas.microsoft.com/office/drawing/2014/main" id="{6E493B28-1761-4A5A-A812-FAAFE43BA6C0}"/>
              </a:ext>
            </a:extLst>
          </p:cNvPr>
          <p:cNvSpPr>
            <a:spLocks noGrp="1"/>
          </p:cNvSpPr>
          <p:nvPr>
            <p:ph idx="1"/>
          </p:nvPr>
        </p:nvSpPr>
        <p:spPr>
          <a:xfrm>
            <a:off x="575033" y="2585754"/>
            <a:ext cx="5010573" cy="3880787"/>
          </a:xfrm>
        </p:spPr>
        <p:txBody>
          <a:bodyPr>
            <a:noAutofit/>
          </a:bodyPr>
          <a:lstStyle/>
          <a:p>
            <a:pPr>
              <a:lnSpc>
                <a:spcPct val="100000"/>
              </a:lnSpc>
              <a:tabLst>
                <a:tab pos="180975" algn="l"/>
              </a:tabLst>
            </a:pPr>
            <a:r>
              <a:rPr lang="fr-FR" sz="1600">
                <a:solidFill>
                  <a:schemeClr val="bg1"/>
                </a:solidFill>
              </a:rPr>
              <a:t>Il apparaît clairement que les variables </a:t>
            </a:r>
            <a:r>
              <a:rPr lang="fr-FR" sz="1600">
                <a:solidFill>
                  <a:schemeClr val="tx2">
                    <a:lumMod val="40000"/>
                    <a:lumOff val="60000"/>
                  </a:schemeClr>
                </a:solidFill>
              </a:rPr>
              <a:t> prot_g_cap_day</a:t>
            </a:r>
            <a:r>
              <a:rPr lang="fr-FR" sz="1600">
                <a:solidFill>
                  <a:schemeClr val="bg1"/>
                </a:solidFill>
              </a:rPr>
              <a:t>,</a:t>
            </a:r>
            <a:r>
              <a:rPr lang="fr-FR" sz="1600">
                <a:solidFill>
                  <a:schemeClr val="tx2">
                    <a:lumMod val="40000"/>
                    <a:lumOff val="60000"/>
                  </a:schemeClr>
                </a:solidFill>
              </a:rPr>
              <a:t>  prot_ani_ratio</a:t>
            </a:r>
            <a:r>
              <a:rPr lang="fr-FR" sz="1600">
                <a:solidFill>
                  <a:schemeClr val="bg1"/>
                </a:solidFill>
              </a:rPr>
              <a:t> ,</a:t>
            </a:r>
            <a:r>
              <a:rPr lang="fr-FR" sz="1600">
                <a:solidFill>
                  <a:schemeClr val="tx2">
                    <a:lumMod val="40000"/>
                    <a:lumOff val="60000"/>
                  </a:schemeClr>
                </a:solidFill>
              </a:rPr>
              <a:t> food_kcal_cap_day</a:t>
            </a:r>
            <a:r>
              <a:rPr lang="fr-FR" sz="1600">
                <a:solidFill>
                  <a:schemeClr val="bg1"/>
                </a:solidFill>
              </a:rPr>
              <a:t> , </a:t>
            </a:r>
            <a:r>
              <a:rPr lang="fr-FR" sz="1600">
                <a:solidFill>
                  <a:schemeClr val="tx2">
                    <a:lumMod val="40000"/>
                    <a:lumOff val="60000"/>
                  </a:schemeClr>
                </a:solidFill>
              </a:rPr>
              <a:t> edb_2019</a:t>
            </a:r>
            <a:r>
              <a:rPr lang="fr-FR" sz="1600">
                <a:solidFill>
                  <a:schemeClr val="bg1"/>
                </a:solidFill>
              </a:rPr>
              <a:t> ,</a:t>
            </a:r>
            <a:r>
              <a:rPr lang="fr-FR" sz="1600">
                <a:solidFill>
                  <a:schemeClr val="tx2">
                    <a:lumMod val="40000"/>
                    <a:lumOff val="60000"/>
                  </a:schemeClr>
                </a:solidFill>
              </a:rPr>
              <a:t> gdp_2013 </a:t>
            </a:r>
            <a:r>
              <a:rPr lang="fr-FR" sz="1600">
                <a:solidFill>
                  <a:schemeClr val="bg1"/>
                </a:solidFill>
              </a:rPr>
              <a:t>et, dans une moindre mesure, </a:t>
            </a:r>
            <a:r>
              <a:rPr lang="fr-FR" sz="1600">
                <a:solidFill>
                  <a:schemeClr val="tx2">
                    <a:lumMod val="40000"/>
                    <a:lumOff val="60000"/>
                  </a:schemeClr>
                </a:solidFill>
              </a:rPr>
              <a:t>poultry_food_ kg_cap_day </a:t>
            </a:r>
            <a:r>
              <a:rPr lang="fr-FR" sz="1600">
                <a:solidFill>
                  <a:schemeClr val="bg1"/>
                </a:solidFill>
              </a:rPr>
              <a:t>sont très bien représentées sur l’axe de du premier plan</a:t>
            </a:r>
          </a:p>
          <a:p>
            <a:pPr>
              <a:lnSpc>
                <a:spcPct val="100000"/>
              </a:lnSpc>
              <a:tabLst>
                <a:tab pos="180975" algn="l"/>
              </a:tabLst>
            </a:pPr>
            <a:r>
              <a:rPr lang="fr-FR" sz="1600">
                <a:solidFill>
                  <a:schemeClr val="bg1"/>
                </a:solidFill>
              </a:rPr>
              <a:t>Il faut également noter une anti-corrélation sur ce plan entre </a:t>
            </a:r>
            <a:r>
              <a:rPr lang="fr-FR" sz="1600">
                <a:solidFill>
                  <a:schemeClr val="tx2">
                    <a:lumMod val="40000"/>
                    <a:lumOff val="60000"/>
                  </a:schemeClr>
                </a:solidFill>
              </a:rPr>
              <a:t>pop_var </a:t>
            </a:r>
            <a:r>
              <a:rPr lang="fr-FR" sz="1600">
                <a:solidFill>
                  <a:schemeClr val="bg1"/>
                </a:solidFill>
              </a:rPr>
              <a:t>et </a:t>
            </a:r>
            <a:r>
              <a:rPr lang="fr-FR" sz="1600">
                <a:solidFill>
                  <a:schemeClr val="tx2">
                    <a:lumMod val="40000"/>
                    <a:lumOff val="60000"/>
                  </a:schemeClr>
                </a:solidFill>
              </a:rPr>
              <a:t>edb_2019</a:t>
            </a:r>
          </a:p>
          <a:p>
            <a:pPr>
              <a:lnSpc>
                <a:spcPct val="100000"/>
              </a:lnSpc>
              <a:tabLst>
                <a:tab pos="180975" algn="l"/>
              </a:tabLst>
            </a:pPr>
            <a:r>
              <a:rPr lang="fr-FR" sz="1600">
                <a:solidFill>
                  <a:schemeClr val="bg1"/>
                </a:solidFill>
              </a:rPr>
              <a:t>Sur le deuxième plan, nous avons une projection anti-corrélée entre </a:t>
            </a:r>
            <a:r>
              <a:rPr lang="fr-FR" sz="1600">
                <a:solidFill>
                  <a:schemeClr val="tx2">
                    <a:lumMod val="60000"/>
                    <a:lumOff val="40000"/>
                  </a:schemeClr>
                </a:solidFill>
              </a:rPr>
              <a:t>pop_2013 </a:t>
            </a:r>
            <a:r>
              <a:rPr lang="fr-FR" sz="1600">
                <a:solidFill>
                  <a:schemeClr val="bg1"/>
                </a:solidFill>
              </a:rPr>
              <a:t>et </a:t>
            </a:r>
            <a:r>
              <a:rPr lang="fr-FR" sz="1600">
                <a:solidFill>
                  <a:schemeClr val="tx2">
                    <a:lumMod val="60000"/>
                    <a:lumOff val="40000"/>
                  </a:schemeClr>
                </a:solidFill>
              </a:rPr>
              <a:t>poultry_import_ratio</a:t>
            </a:r>
          </a:p>
          <a:p>
            <a:pPr>
              <a:lnSpc>
                <a:spcPct val="100000"/>
              </a:lnSpc>
              <a:tabLst>
                <a:tab pos="180975" algn="l"/>
              </a:tabLst>
            </a:pPr>
            <a:r>
              <a:rPr lang="fr-FR" sz="1600">
                <a:solidFill>
                  <a:schemeClr val="bg1"/>
                </a:solidFill>
              </a:rPr>
              <a:t>Il faut privilégier les individus les mieux positivement représentés sur l’axe F1</a:t>
            </a:r>
          </a:p>
          <a:p>
            <a:pPr>
              <a:lnSpc>
                <a:spcPct val="100000"/>
              </a:lnSpc>
              <a:tabLst>
                <a:tab pos="180975" algn="l"/>
              </a:tabLst>
            </a:pPr>
            <a:r>
              <a:rPr lang="fr-FR" sz="1600">
                <a:solidFill>
                  <a:schemeClr val="bg1"/>
                </a:solidFill>
              </a:rPr>
              <a:t> Nous devons donc chercher les individus représentés le plus à droite sur le premier plan factoriel F1</a:t>
            </a:r>
          </a:p>
        </p:txBody>
      </p:sp>
      <p:pic>
        <p:nvPicPr>
          <p:cNvPr id="5" name="Picture 4">
            <a:extLst>
              <a:ext uri="{FF2B5EF4-FFF2-40B4-BE49-F238E27FC236}">
                <a16:creationId xmlns:a16="http://schemas.microsoft.com/office/drawing/2014/main" id="{4CFB02C1-021F-4EA6-88C2-E38C57A7890D}"/>
              </a:ext>
            </a:extLst>
          </p:cNvPr>
          <p:cNvPicPr>
            <a:picLocks noChangeAspect="1"/>
          </p:cNvPicPr>
          <p:nvPr/>
        </p:nvPicPr>
        <p:blipFill>
          <a:blip r:embed="rId2"/>
          <a:stretch>
            <a:fillRect/>
          </a:stretch>
        </p:blipFill>
        <p:spPr>
          <a:xfrm>
            <a:off x="6436042" y="643467"/>
            <a:ext cx="5553075" cy="4752975"/>
          </a:xfrm>
          <a:prstGeom prst="rect">
            <a:avLst/>
          </a:prstGeom>
        </p:spPr>
      </p:pic>
    </p:spTree>
    <p:extLst>
      <p:ext uri="{BB962C8B-B14F-4D97-AF65-F5344CB8AC3E}">
        <p14:creationId xmlns:p14="http://schemas.microsoft.com/office/powerpoint/2010/main" val="2418266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BD49AC-0265-4053-BAC5-B2F18F72DAC6}"/>
              </a:ext>
            </a:extLst>
          </p:cNvPr>
          <p:cNvSpPr/>
          <p:nvPr/>
        </p:nvSpPr>
        <p:spPr>
          <a:xfrm>
            <a:off x="-43954" y="0"/>
            <a:ext cx="631698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9DE2DEEE-5D20-416D-8D22-D4445A41ADB9}"/>
              </a:ext>
            </a:extLst>
          </p:cNvPr>
          <p:cNvSpPr>
            <a:spLocks noGrp="1"/>
          </p:cNvSpPr>
          <p:nvPr>
            <p:ph type="title"/>
          </p:nvPr>
        </p:nvSpPr>
        <p:spPr>
          <a:xfrm>
            <a:off x="643466" y="643467"/>
            <a:ext cx="5010573" cy="1597315"/>
          </a:xfrm>
          <a:noFill/>
          <a:ln w="19050">
            <a:solidFill>
              <a:schemeClr val="bg1"/>
            </a:solidFill>
          </a:ln>
        </p:spPr>
        <p:txBody>
          <a:bodyPr wrap="square">
            <a:normAutofit/>
          </a:bodyPr>
          <a:lstStyle/>
          <a:p>
            <a:pPr algn="ctr"/>
            <a:r>
              <a:rPr lang="es-ES" sz="2800" b="1">
                <a:solidFill>
                  <a:schemeClr val="bg1"/>
                </a:solidFill>
              </a:rPr>
              <a:t>Projection des individus</a:t>
            </a:r>
            <a:endParaRPr lang="es-ES" sz="2800">
              <a:solidFill>
                <a:schemeClr val="bg1"/>
              </a:solidFill>
            </a:endParaRPr>
          </a:p>
        </p:txBody>
      </p:sp>
      <p:sp>
        <p:nvSpPr>
          <p:cNvPr id="3" name="Content Placeholder 2">
            <a:extLst>
              <a:ext uri="{FF2B5EF4-FFF2-40B4-BE49-F238E27FC236}">
                <a16:creationId xmlns:a16="http://schemas.microsoft.com/office/drawing/2014/main" id="{6E493B28-1761-4A5A-A812-FAAFE43BA6C0}"/>
              </a:ext>
            </a:extLst>
          </p:cNvPr>
          <p:cNvSpPr>
            <a:spLocks noGrp="1"/>
          </p:cNvSpPr>
          <p:nvPr>
            <p:ph idx="1"/>
          </p:nvPr>
        </p:nvSpPr>
        <p:spPr>
          <a:xfrm>
            <a:off x="575033" y="2585754"/>
            <a:ext cx="5010573" cy="3880787"/>
          </a:xfrm>
        </p:spPr>
        <p:txBody>
          <a:bodyPr>
            <a:noAutofit/>
          </a:bodyPr>
          <a:lstStyle/>
          <a:p>
            <a:pPr>
              <a:tabLst>
                <a:tab pos="180975" algn="l"/>
              </a:tabLst>
            </a:pPr>
            <a:r>
              <a:rPr lang="fr-FR" sz="2000">
                <a:solidFill>
                  <a:schemeClr val="bg1"/>
                </a:solidFill>
              </a:rPr>
              <a:t>Selon le cercle des corrélations, nous cherchons donc les individus qui ont les valeurs les plus élevées sur l’axe F1</a:t>
            </a:r>
          </a:p>
          <a:p>
            <a:pPr>
              <a:tabLst>
                <a:tab pos="180975" algn="l"/>
              </a:tabLst>
            </a:pPr>
            <a:r>
              <a:rPr lang="fr-FR" sz="2000">
                <a:solidFill>
                  <a:schemeClr val="bg1"/>
                </a:solidFill>
              </a:rPr>
              <a:t>Graphiquement, on constate que cela concerne le cluster 1, ainsi qu’un ou deux des éléments des clusters 2 et 3</a:t>
            </a:r>
          </a:p>
          <a:p>
            <a:pPr>
              <a:tabLst>
                <a:tab pos="180975" algn="l"/>
              </a:tabLst>
            </a:pPr>
            <a:r>
              <a:rPr lang="fr-FR" sz="2000">
                <a:solidFill>
                  <a:schemeClr val="bg1"/>
                </a:solidFill>
              </a:rPr>
              <a:t>On notera sur l’axe F2 la forte valeur des 2 pays du cluster 2, en ligne avec la représentation de pop_2016 sur le cercle des corrélations</a:t>
            </a:r>
            <a:endParaRPr lang="fr-FR" sz="1300">
              <a:solidFill>
                <a:schemeClr val="bg1"/>
              </a:solidFill>
            </a:endParaRPr>
          </a:p>
          <a:p>
            <a:pPr>
              <a:tabLst>
                <a:tab pos="180975" algn="l"/>
              </a:tabLst>
            </a:pPr>
            <a:endParaRPr lang="fr-FR" sz="1300">
              <a:solidFill>
                <a:schemeClr val="bg1"/>
              </a:solidFill>
            </a:endParaRPr>
          </a:p>
        </p:txBody>
      </p:sp>
      <p:pic>
        <p:nvPicPr>
          <p:cNvPr id="6" name="Picture 5">
            <a:extLst>
              <a:ext uri="{FF2B5EF4-FFF2-40B4-BE49-F238E27FC236}">
                <a16:creationId xmlns:a16="http://schemas.microsoft.com/office/drawing/2014/main" id="{90238E56-EF6F-438B-B766-635C12422651}"/>
              </a:ext>
            </a:extLst>
          </p:cNvPr>
          <p:cNvPicPr>
            <a:picLocks noChangeAspect="1"/>
          </p:cNvPicPr>
          <p:nvPr/>
        </p:nvPicPr>
        <p:blipFill>
          <a:blip r:embed="rId2"/>
          <a:stretch>
            <a:fillRect/>
          </a:stretch>
        </p:blipFill>
        <p:spPr>
          <a:xfrm>
            <a:off x="6703695" y="643467"/>
            <a:ext cx="4743450" cy="4752975"/>
          </a:xfrm>
          <a:prstGeom prst="rect">
            <a:avLst/>
          </a:prstGeom>
        </p:spPr>
      </p:pic>
      <p:sp>
        <p:nvSpPr>
          <p:cNvPr id="7" name="Rectangle 6">
            <a:extLst>
              <a:ext uri="{FF2B5EF4-FFF2-40B4-BE49-F238E27FC236}">
                <a16:creationId xmlns:a16="http://schemas.microsoft.com/office/drawing/2014/main" id="{B7FDE49E-E08A-4BC6-B69C-919CC3345BC2}"/>
              </a:ext>
            </a:extLst>
          </p:cNvPr>
          <p:cNvSpPr/>
          <p:nvPr/>
        </p:nvSpPr>
        <p:spPr>
          <a:xfrm>
            <a:off x="10106845" y="2343528"/>
            <a:ext cx="647952" cy="1756133"/>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52603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BD49AC-0265-4053-BAC5-B2F18F72DAC6}"/>
              </a:ext>
            </a:extLst>
          </p:cNvPr>
          <p:cNvSpPr/>
          <p:nvPr/>
        </p:nvSpPr>
        <p:spPr>
          <a:xfrm>
            <a:off x="0" y="0"/>
            <a:ext cx="4500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angle 2">
            <a:extLst>
              <a:ext uri="{FF2B5EF4-FFF2-40B4-BE49-F238E27FC236}">
                <a16:creationId xmlns:a16="http://schemas.microsoft.com/office/drawing/2014/main" id="{0814BB5E-301C-46CF-A49F-FDA1A0F94A22}"/>
              </a:ext>
            </a:extLst>
          </p:cNvPr>
          <p:cNvSpPr/>
          <p:nvPr/>
        </p:nvSpPr>
        <p:spPr>
          <a:xfrm>
            <a:off x="0" y="0"/>
            <a:ext cx="4500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Title 1">
            <a:extLst>
              <a:ext uri="{FF2B5EF4-FFF2-40B4-BE49-F238E27FC236}">
                <a16:creationId xmlns:a16="http://schemas.microsoft.com/office/drawing/2014/main" id="{483FB81E-0405-4A22-8FE5-F30FA15A6DC4}"/>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s-ES" sz="2800" b="1">
                <a:solidFill>
                  <a:schemeClr val="bg1"/>
                </a:solidFill>
              </a:rPr>
              <a:t>Analyse et conclusions</a:t>
            </a:r>
            <a:endParaRPr lang="es-ES" sz="2800">
              <a:solidFill>
                <a:schemeClr val="bg1"/>
              </a:solidFill>
            </a:endParaRPr>
          </a:p>
        </p:txBody>
      </p:sp>
      <p:sp>
        <p:nvSpPr>
          <p:cNvPr id="6" name="Content Placeholder 2">
            <a:extLst>
              <a:ext uri="{FF2B5EF4-FFF2-40B4-BE49-F238E27FC236}">
                <a16:creationId xmlns:a16="http://schemas.microsoft.com/office/drawing/2014/main" id="{869AF048-1DD6-434F-B87F-6F681C246AC7}"/>
              </a:ext>
            </a:extLst>
          </p:cNvPr>
          <p:cNvSpPr>
            <a:spLocks noGrp="1"/>
          </p:cNvSpPr>
          <p:nvPr>
            <p:ph idx="1"/>
          </p:nvPr>
        </p:nvSpPr>
        <p:spPr>
          <a:xfrm>
            <a:off x="575033" y="2585754"/>
            <a:ext cx="3432409" cy="3880787"/>
          </a:xfrm>
        </p:spPr>
        <p:txBody>
          <a:bodyPr>
            <a:noAutofit/>
          </a:bodyPr>
          <a:lstStyle/>
          <a:p>
            <a:pPr>
              <a:tabLst>
                <a:tab pos="180975" algn="l"/>
              </a:tabLst>
            </a:pPr>
            <a:r>
              <a:rPr lang="fr-FR" sz="1300" b="1">
                <a:solidFill>
                  <a:schemeClr val="bg1"/>
                </a:solidFill>
              </a:rPr>
              <a:t>Nous avons conclu que les pays à sélectionner sont ceux qui ont la meilleure représentation à droite de l’axe F1, nous sélectionons les 12 premiers</a:t>
            </a:r>
            <a:endParaRPr lang="fr-FR" sz="1300">
              <a:solidFill>
                <a:schemeClr val="bg1"/>
              </a:solidFill>
            </a:endParaRPr>
          </a:p>
          <a:p>
            <a:pPr>
              <a:tabLst>
                <a:tab pos="180975" algn="l"/>
              </a:tabLst>
            </a:pPr>
            <a:r>
              <a:rPr lang="fr-FR" sz="1300" b="1">
                <a:solidFill>
                  <a:schemeClr val="bg1"/>
                </a:solidFill>
              </a:rPr>
              <a:t>Nous partons du principe que le comanditaire est européen, nous excluons </a:t>
            </a:r>
            <a:r>
              <a:rPr lang="fr-FR" sz="1300" b="1">
                <a:solidFill>
                  <a:schemeClr val="tx2">
                    <a:lumMod val="40000"/>
                    <a:lumOff val="60000"/>
                  </a:schemeClr>
                </a:solidFill>
              </a:rPr>
              <a:t>Hong Kong</a:t>
            </a:r>
            <a:r>
              <a:rPr lang="fr-FR" sz="1300" b="1">
                <a:solidFill>
                  <a:schemeClr val="bg1"/>
                </a:solidFill>
              </a:rPr>
              <a:t>, </a:t>
            </a:r>
            <a:r>
              <a:rPr lang="fr-FR" sz="1300" b="1">
                <a:solidFill>
                  <a:schemeClr val="tx2">
                    <a:lumMod val="40000"/>
                    <a:lumOff val="60000"/>
                  </a:schemeClr>
                </a:solidFill>
              </a:rPr>
              <a:t>USA</a:t>
            </a:r>
            <a:r>
              <a:rPr lang="fr-FR" sz="1300" b="1">
                <a:solidFill>
                  <a:schemeClr val="bg1"/>
                </a:solidFill>
              </a:rPr>
              <a:t>, </a:t>
            </a:r>
            <a:r>
              <a:rPr lang="fr-FR" sz="1300" b="1">
                <a:solidFill>
                  <a:schemeClr val="tx2">
                    <a:lumMod val="40000"/>
                    <a:lumOff val="60000"/>
                  </a:schemeClr>
                </a:solidFill>
              </a:rPr>
              <a:t>Australia</a:t>
            </a:r>
            <a:r>
              <a:rPr lang="fr-FR" sz="1300" b="1">
                <a:solidFill>
                  <a:schemeClr val="bg1"/>
                </a:solidFill>
              </a:rPr>
              <a:t> et </a:t>
            </a:r>
            <a:r>
              <a:rPr lang="fr-FR" sz="1300" b="1">
                <a:solidFill>
                  <a:schemeClr val="tx2">
                    <a:lumMod val="40000"/>
                    <a:lumOff val="60000"/>
                  </a:schemeClr>
                </a:solidFill>
              </a:rPr>
              <a:t>Israel</a:t>
            </a:r>
          </a:p>
          <a:p>
            <a:pPr>
              <a:tabLst>
                <a:tab pos="180975" algn="l"/>
              </a:tabLst>
            </a:pPr>
            <a:r>
              <a:rPr lang="fr-FR" sz="1300" b="1">
                <a:solidFill>
                  <a:schemeClr val="tx2">
                    <a:lumMod val="40000"/>
                    <a:lumOff val="60000"/>
                  </a:schemeClr>
                </a:solidFill>
              </a:rPr>
              <a:t>Luxembourg</a:t>
            </a:r>
            <a:r>
              <a:rPr lang="fr-FR" sz="1300" b="1">
                <a:solidFill>
                  <a:schemeClr val="bg1"/>
                </a:solidFill>
              </a:rPr>
              <a:t> et </a:t>
            </a:r>
            <a:r>
              <a:rPr lang="fr-FR" sz="1300" b="1">
                <a:solidFill>
                  <a:schemeClr val="tx2">
                    <a:lumMod val="40000"/>
                    <a:lumOff val="60000"/>
                  </a:schemeClr>
                </a:solidFill>
              </a:rPr>
              <a:t>Iceland</a:t>
            </a:r>
            <a:r>
              <a:rPr lang="fr-FR" sz="1300" b="1">
                <a:solidFill>
                  <a:schemeClr val="bg1"/>
                </a:solidFill>
              </a:rPr>
              <a:t> ont moins d'un million d'habitants, cela semble insuffisant pour développer un marché</a:t>
            </a:r>
          </a:p>
          <a:p>
            <a:pPr>
              <a:tabLst>
                <a:tab pos="180975" algn="l"/>
              </a:tabLst>
            </a:pPr>
            <a:r>
              <a:rPr lang="fr-FR" sz="1300" b="1">
                <a:solidFill>
                  <a:schemeClr val="tx2">
                    <a:lumMod val="40000"/>
                    <a:lumOff val="60000"/>
                  </a:schemeClr>
                </a:solidFill>
              </a:rPr>
              <a:t>Austria</a:t>
            </a:r>
            <a:r>
              <a:rPr lang="fr-FR" sz="1300" b="1">
                <a:solidFill>
                  <a:schemeClr val="bg1"/>
                </a:solidFill>
              </a:rPr>
              <a:t> et </a:t>
            </a:r>
            <a:r>
              <a:rPr lang="fr-FR" sz="1300" b="1">
                <a:solidFill>
                  <a:schemeClr val="tx2">
                    <a:lumMod val="40000"/>
                    <a:lumOff val="60000"/>
                  </a:schemeClr>
                </a:solidFill>
              </a:rPr>
              <a:t>Finland</a:t>
            </a:r>
            <a:r>
              <a:rPr lang="fr-FR" sz="1300" b="1">
                <a:solidFill>
                  <a:schemeClr val="bg1"/>
                </a:solidFill>
              </a:rPr>
              <a:t> consomment moins de 20kg de volaille par an</a:t>
            </a:r>
          </a:p>
          <a:p>
            <a:pPr>
              <a:tabLst>
                <a:tab pos="180975" algn="l"/>
              </a:tabLst>
            </a:pPr>
            <a:r>
              <a:rPr lang="fr-FR" sz="1300" b="1">
                <a:solidFill>
                  <a:schemeClr val="bg1"/>
                </a:solidFill>
              </a:rPr>
              <a:t>Poultry import ratio élevé pour </a:t>
            </a:r>
            <a:r>
              <a:rPr lang="fr-FR" sz="1300" b="1">
                <a:solidFill>
                  <a:schemeClr val="tx2">
                    <a:lumMod val="40000"/>
                    <a:lumOff val="60000"/>
                  </a:schemeClr>
                </a:solidFill>
              </a:rPr>
              <a:t>Netherlands</a:t>
            </a:r>
            <a:r>
              <a:rPr lang="fr-FR" sz="1300" b="1">
                <a:solidFill>
                  <a:schemeClr val="bg1"/>
                </a:solidFill>
              </a:rPr>
              <a:t>, le pays exporte 2 fois plus de volaille qu'il n'en consomme</a:t>
            </a:r>
          </a:p>
        </p:txBody>
      </p:sp>
      <p:pic>
        <p:nvPicPr>
          <p:cNvPr id="2" name="Picture 1">
            <a:extLst>
              <a:ext uri="{FF2B5EF4-FFF2-40B4-BE49-F238E27FC236}">
                <a16:creationId xmlns:a16="http://schemas.microsoft.com/office/drawing/2014/main" id="{8350282C-1BB5-477C-95C3-F8FEF2753D3E}"/>
              </a:ext>
            </a:extLst>
          </p:cNvPr>
          <p:cNvPicPr>
            <a:picLocks noChangeAspect="1"/>
          </p:cNvPicPr>
          <p:nvPr/>
        </p:nvPicPr>
        <p:blipFill>
          <a:blip r:embed="rId2"/>
          <a:stretch>
            <a:fillRect/>
          </a:stretch>
        </p:blipFill>
        <p:spPr>
          <a:xfrm>
            <a:off x="4760040" y="499779"/>
            <a:ext cx="2381250" cy="4171950"/>
          </a:xfrm>
          <a:prstGeom prst="rect">
            <a:avLst/>
          </a:prstGeom>
        </p:spPr>
      </p:pic>
      <p:sp>
        <p:nvSpPr>
          <p:cNvPr id="7" name="Rectangle 6">
            <a:extLst>
              <a:ext uri="{FF2B5EF4-FFF2-40B4-BE49-F238E27FC236}">
                <a16:creationId xmlns:a16="http://schemas.microsoft.com/office/drawing/2014/main" id="{8CCD43D1-D25D-4FC1-91AF-E83A86B5D102}"/>
              </a:ext>
            </a:extLst>
          </p:cNvPr>
          <p:cNvSpPr/>
          <p:nvPr/>
        </p:nvSpPr>
        <p:spPr>
          <a:xfrm>
            <a:off x="7674500" y="1004532"/>
            <a:ext cx="3389134" cy="1077218"/>
          </a:xfrm>
          <a:prstGeom prst="rect">
            <a:avLst/>
          </a:prstGeom>
        </p:spPr>
        <p:txBody>
          <a:bodyPr wrap="square">
            <a:spAutoFit/>
          </a:bodyPr>
          <a:lstStyle/>
          <a:p>
            <a:pPr algn="ctr"/>
            <a:r>
              <a:rPr lang="fr-FR" sz="3200" b="1">
                <a:solidFill>
                  <a:schemeClr val="tx2">
                    <a:lumMod val="60000"/>
                    <a:lumOff val="40000"/>
                  </a:schemeClr>
                </a:solidFill>
              </a:rPr>
              <a:t>Les trois pays retenus sont donc</a:t>
            </a:r>
            <a:endParaRPr lang="es-ES" sz="3200" b="1">
              <a:solidFill>
                <a:schemeClr val="tx2">
                  <a:lumMod val="60000"/>
                  <a:lumOff val="40000"/>
                </a:schemeClr>
              </a:solidFill>
            </a:endParaRPr>
          </a:p>
        </p:txBody>
      </p:sp>
      <p:pic>
        <p:nvPicPr>
          <p:cNvPr id="8" name="Picture 7">
            <a:extLst>
              <a:ext uri="{FF2B5EF4-FFF2-40B4-BE49-F238E27FC236}">
                <a16:creationId xmlns:a16="http://schemas.microsoft.com/office/drawing/2014/main" id="{BEE81CB6-9B89-4691-BCBD-4766C5EB0ABE}"/>
              </a:ext>
            </a:extLst>
          </p:cNvPr>
          <p:cNvPicPr>
            <a:picLocks noChangeAspect="1"/>
          </p:cNvPicPr>
          <p:nvPr/>
        </p:nvPicPr>
        <p:blipFill>
          <a:blip r:embed="rId3"/>
          <a:stretch>
            <a:fillRect/>
          </a:stretch>
        </p:blipFill>
        <p:spPr>
          <a:xfrm>
            <a:off x="10265575" y="3524123"/>
            <a:ext cx="876581" cy="601334"/>
          </a:xfrm>
          <a:prstGeom prst="rect">
            <a:avLst/>
          </a:prstGeom>
        </p:spPr>
      </p:pic>
      <p:pic>
        <p:nvPicPr>
          <p:cNvPr id="9" name="Picture 8">
            <a:extLst>
              <a:ext uri="{FF2B5EF4-FFF2-40B4-BE49-F238E27FC236}">
                <a16:creationId xmlns:a16="http://schemas.microsoft.com/office/drawing/2014/main" id="{D4DDF38B-98DE-4A05-BA30-79F9750ECA91}"/>
              </a:ext>
            </a:extLst>
          </p:cNvPr>
          <p:cNvPicPr>
            <a:picLocks noChangeAspect="1"/>
          </p:cNvPicPr>
          <p:nvPr/>
        </p:nvPicPr>
        <p:blipFill>
          <a:blip r:embed="rId4"/>
          <a:stretch>
            <a:fillRect/>
          </a:stretch>
        </p:blipFill>
        <p:spPr>
          <a:xfrm>
            <a:off x="8955030" y="3524122"/>
            <a:ext cx="1067367" cy="601334"/>
          </a:xfrm>
          <a:prstGeom prst="rect">
            <a:avLst/>
          </a:prstGeom>
        </p:spPr>
      </p:pic>
      <p:pic>
        <p:nvPicPr>
          <p:cNvPr id="1026" name="Picture 2" descr="Image result for flag norway">
            <a:extLst>
              <a:ext uri="{FF2B5EF4-FFF2-40B4-BE49-F238E27FC236}">
                <a16:creationId xmlns:a16="http://schemas.microsoft.com/office/drawing/2014/main" id="{67C64B81-4177-4610-9CBE-D9A8042FAD2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60303" y="3527917"/>
            <a:ext cx="909993" cy="62459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4E6C097-A749-46C3-8EC3-BE10F9A6A7C6}"/>
              </a:ext>
            </a:extLst>
          </p:cNvPr>
          <p:cNvSpPr/>
          <p:nvPr/>
        </p:nvSpPr>
        <p:spPr>
          <a:xfrm>
            <a:off x="7660303" y="2920221"/>
            <a:ext cx="909993" cy="369332"/>
          </a:xfrm>
          <a:prstGeom prst="rect">
            <a:avLst/>
          </a:prstGeom>
        </p:spPr>
        <p:txBody>
          <a:bodyPr wrap="none">
            <a:spAutoFit/>
          </a:bodyPr>
          <a:lstStyle/>
          <a:p>
            <a:r>
              <a:rPr lang="es-ES">
                <a:solidFill>
                  <a:schemeClr val="tx2">
                    <a:lumMod val="75000"/>
                  </a:schemeClr>
                </a:solidFill>
              </a:rPr>
              <a:t>Norway</a:t>
            </a:r>
          </a:p>
        </p:txBody>
      </p:sp>
      <p:sp>
        <p:nvSpPr>
          <p:cNvPr id="12" name="Rectangle 11">
            <a:extLst>
              <a:ext uri="{FF2B5EF4-FFF2-40B4-BE49-F238E27FC236}">
                <a16:creationId xmlns:a16="http://schemas.microsoft.com/office/drawing/2014/main" id="{C9F59843-4705-48C4-9085-648AEAD8572E}"/>
              </a:ext>
            </a:extLst>
          </p:cNvPr>
          <p:cNvSpPr/>
          <p:nvPr/>
        </p:nvSpPr>
        <p:spPr>
          <a:xfrm>
            <a:off x="8866888" y="2920221"/>
            <a:ext cx="1043876" cy="369332"/>
          </a:xfrm>
          <a:prstGeom prst="rect">
            <a:avLst/>
          </a:prstGeom>
        </p:spPr>
        <p:txBody>
          <a:bodyPr wrap="none">
            <a:spAutoFit/>
          </a:bodyPr>
          <a:lstStyle/>
          <a:p>
            <a:r>
              <a:rPr lang="es-ES">
                <a:solidFill>
                  <a:schemeClr val="tx2">
                    <a:lumMod val="75000"/>
                  </a:schemeClr>
                </a:solidFill>
              </a:rPr>
              <a:t>Denmark</a:t>
            </a:r>
          </a:p>
        </p:txBody>
      </p:sp>
      <p:sp>
        <p:nvSpPr>
          <p:cNvPr id="13" name="Rectangle 12">
            <a:extLst>
              <a:ext uri="{FF2B5EF4-FFF2-40B4-BE49-F238E27FC236}">
                <a16:creationId xmlns:a16="http://schemas.microsoft.com/office/drawing/2014/main" id="{07C0B87F-82F8-4742-81B5-CDF9233A5207}"/>
              </a:ext>
            </a:extLst>
          </p:cNvPr>
          <p:cNvSpPr/>
          <p:nvPr/>
        </p:nvSpPr>
        <p:spPr>
          <a:xfrm>
            <a:off x="10359163" y="2920221"/>
            <a:ext cx="842090" cy="369332"/>
          </a:xfrm>
          <a:prstGeom prst="rect">
            <a:avLst/>
          </a:prstGeom>
        </p:spPr>
        <p:txBody>
          <a:bodyPr wrap="none">
            <a:spAutoFit/>
          </a:bodyPr>
          <a:lstStyle/>
          <a:p>
            <a:r>
              <a:rPr lang="es-ES">
                <a:solidFill>
                  <a:schemeClr val="tx2">
                    <a:lumMod val="75000"/>
                  </a:schemeClr>
                </a:solidFill>
              </a:rPr>
              <a:t>Ireland</a:t>
            </a:r>
          </a:p>
        </p:txBody>
      </p:sp>
    </p:spTree>
    <p:extLst>
      <p:ext uri="{BB962C8B-B14F-4D97-AF65-F5344CB8AC3E}">
        <p14:creationId xmlns:p14="http://schemas.microsoft.com/office/powerpoint/2010/main" val="2531591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5" descr="A black sign with white text&#10;&#10;Description automatically generated">
            <a:extLst>
              <a:ext uri="{FF2B5EF4-FFF2-40B4-BE49-F238E27FC236}">
                <a16:creationId xmlns:a16="http://schemas.microsoft.com/office/drawing/2014/main" id="{5188EABF-C0D2-438F-802B-71074EA468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796" y="531092"/>
            <a:ext cx="5757204" cy="3843219"/>
          </a:xfrm>
          <a:prstGeom prst="rect">
            <a:avLst/>
          </a:prstGeom>
        </p:spPr>
      </p:pic>
      <p:sp>
        <p:nvSpPr>
          <p:cNvPr id="4" name="Title 3"/>
          <p:cNvSpPr>
            <a:spLocks noGrp="1"/>
          </p:cNvSpPr>
          <p:nvPr>
            <p:ph type="title"/>
          </p:nvPr>
        </p:nvSpPr>
        <p:spPr>
          <a:xfrm>
            <a:off x="831850" y="1709738"/>
            <a:ext cx="5167080" cy="2852737"/>
          </a:xfrm>
        </p:spPr>
        <p:txBody>
          <a:bodyPr/>
          <a:lstStyle/>
          <a:p>
            <a:r>
              <a:rPr lang="fr-FR" b="1">
                <a:solidFill>
                  <a:srgbClr val="7030A0"/>
                </a:solidFill>
              </a:rPr>
              <a:t>Tests statistiques </a:t>
            </a:r>
          </a:p>
        </p:txBody>
      </p:sp>
      <p:sp>
        <p:nvSpPr>
          <p:cNvPr id="5" name="Text Placeholder 4"/>
          <p:cNvSpPr>
            <a:spLocks noGrp="1"/>
          </p:cNvSpPr>
          <p:nvPr>
            <p:ph type="body" idx="1"/>
          </p:nvPr>
        </p:nvSpPr>
        <p:spPr>
          <a:xfrm>
            <a:off x="831850" y="4589463"/>
            <a:ext cx="5264150" cy="1500187"/>
          </a:xfrm>
        </p:spPr>
        <p:txBody>
          <a:bodyPr>
            <a:normAutofit lnSpcReduction="10000"/>
          </a:bodyPr>
          <a:lstStyle/>
          <a:p>
            <a:pPr lvl="0">
              <a:spcBef>
                <a:spcPts val="0"/>
              </a:spcBef>
            </a:pPr>
            <a:r>
              <a:rPr lang="fr-FR" sz="2800">
                <a:solidFill>
                  <a:schemeClr val="bg1"/>
                </a:solidFill>
              </a:rPr>
              <a:t>Test de Shapiro et représentations graphiques loi normale, tests de comparaison pour 'edb_2019' sur clusters 1 et 5 </a:t>
            </a:r>
          </a:p>
        </p:txBody>
      </p:sp>
    </p:spTree>
    <p:extLst>
      <p:ext uri="{BB962C8B-B14F-4D97-AF65-F5344CB8AC3E}">
        <p14:creationId xmlns:p14="http://schemas.microsoft.com/office/powerpoint/2010/main" val="4289023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BD49AC-0265-4053-BAC5-B2F18F72DAC6}"/>
              </a:ext>
            </a:extLst>
          </p:cNvPr>
          <p:cNvSpPr/>
          <p:nvPr/>
        </p:nvSpPr>
        <p:spPr>
          <a:xfrm>
            <a:off x="0" y="0"/>
            <a:ext cx="486156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Title 1">
            <a:extLst>
              <a:ext uri="{FF2B5EF4-FFF2-40B4-BE49-F238E27FC236}">
                <a16:creationId xmlns:a16="http://schemas.microsoft.com/office/drawing/2014/main" id="{09729988-067A-40B9-8488-011951AAE422}"/>
              </a:ext>
            </a:extLst>
          </p:cNvPr>
          <p:cNvSpPr>
            <a:spLocks noGrp="1"/>
          </p:cNvSpPr>
          <p:nvPr>
            <p:ph type="title"/>
          </p:nvPr>
        </p:nvSpPr>
        <p:spPr>
          <a:xfrm>
            <a:off x="643466" y="643467"/>
            <a:ext cx="3661833" cy="1597315"/>
          </a:xfrm>
          <a:noFill/>
          <a:ln w="19050">
            <a:solidFill>
              <a:schemeClr val="bg1"/>
            </a:solidFill>
          </a:ln>
        </p:spPr>
        <p:txBody>
          <a:bodyPr wrap="square">
            <a:normAutofit/>
          </a:bodyPr>
          <a:lstStyle/>
          <a:p>
            <a:pPr algn="ctr"/>
            <a:r>
              <a:rPr lang="es-ES" sz="2800" b="1">
                <a:solidFill>
                  <a:schemeClr val="bg1"/>
                </a:solidFill>
              </a:rPr>
              <a:t>Test de Shapiro et</a:t>
            </a:r>
            <a:br>
              <a:rPr lang="es-ES" sz="2800" b="1">
                <a:solidFill>
                  <a:schemeClr val="bg1"/>
                </a:solidFill>
              </a:rPr>
            </a:br>
            <a:r>
              <a:rPr lang="es-ES" sz="2800" b="1">
                <a:solidFill>
                  <a:schemeClr val="bg1"/>
                </a:solidFill>
              </a:rPr>
              <a:t>représentations graphiques loi normale</a:t>
            </a:r>
            <a:endParaRPr lang="es-ES" sz="2800">
              <a:solidFill>
                <a:schemeClr val="bg1"/>
              </a:solidFill>
            </a:endParaRPr>
          </a:p>
        </p:txBody>
      </p:sp>
      <p:sp>
        <p:nvSpPr>
          <p:cNvPr id="5" name="Content Placeholder 2">
            <a:extLst>
              <a:ext uri="{FF2B5EF4-FFF2-40B4-BE49-F238E27FC236}">
                <a16:creationId xmlns:a16="http://schemas.microsoft.com/office/drawing/2014/main" id="{461C9036-AC2A-4197-A386-CA8A27D3D6B5}"/>
              </a:ext>
            </a:extLst>
          </p:cNvPr>
          <p:cNvSpPr>
            <a:spLocks noGrp="1"/>
          </p:cNvSpPr>
          <p:nvPr>
            <p:ph idx="1"/>
          </p:nvPr>
        </p:nvSpPr>
        <p:spPr>
          <a:xfrm>
            <a:off x="575033" y="2585754"/>
            <a:ext cx="3730266" cy="3880787"/>
          </a:xfrm>
        </p:spPr>
        <p:txBody>
          <a:bodyPr>
            <a:noAutofit/>
          </a:bodyPr>
          <a:lstStyle/>
          <a:p>
            <a:pPr marL="0" indent="0">
              <a:lnSpc>
                <a:spcPct val="100000"/>
              </a:lnSpc>
              <a:buNone/>
              <a:tabLst>
                <a:tab pos="180975" algn="l"/>
              </a:tabLst>
            </a:pPr>
            <a:r>
              <a:rPr lang="fr-FR" sz="1300" b="1">
                <a:solidFill>
                  <a:schemeClr val="bg1"/>
                </a:solidFill>
              </a:rPr>
              <a:t>Pour les tests, nous avons retenu les clusters 1 et 5</a:t>
            </a:r>
          </a:p>
          <a:p>
            <a:pPr marL="0" indent="0">
              <a:lnSpc>
                <a:spcPct val="100000"/>
              </a:lnSpc>
              <a:buNone/>
              <a:tabLst>
                <a:tab pos="180975" algn="l"/>
              </a:tabLst>
            </a:pPr>
            <a:r>
              <a:rPr lang="fr-FR" sz="1300" b="1">
                <a:solidFill>
                  <a:schemeClr val="bg1"/>
                </a:solidFill>
              </a:rPr>
              <a:t>Shapiro-Wilk est un test de normalité indiqué pour le traitement déchantillons réduits</a:t>
            </a:r>
          </a:p>
          <a:p>
            <a:pPr marL="0" indent="0">
              <a:lnSpc>
                <a:spcPct val="100000"/>
              </a:lnSpc>
              <a:buNone/>
              <a:tabLst>
                <a:tab pos="180975" algn="l"/>
              </a:tabLst>
            </a:pPr>
            <a:r>
              <a:rPr lang="fr-FR" sz="1300" b="1">
                <a:solidFill>
                  <a:schemeClr val="bg1"/>
                </a:solidFill>
              </a:rPr>
              <a:t>Il retourne les valeurs </a:t>
            </a:r>
          </a:p>
          <a:p>
            <a:pPr marL="180975" indent="-180975">
              <a:lnSpc>
                <a:spcPct val="100000"/>
              </a:lnSpc>
              <a:tabLst>
                <a:tab pos="357188" algn="l"/>
              </a:tabLst>
            </a:pPr>
            <a:r>
              <a:rPr lang="fr-FR" sz="1300" b="1">
                <a:solidFill>
                  <a:schemeClr val="bg1"/>
                </a:solidFill>
              </a:rPr>
              <a:t>W = test statistique </a:t>
            </a:r>
          </a:p>
          <a:p>
            <a:pPr marL="180975" indent="-180975">
              <a:lnSpc>
                <a:spcPct val="100000"/>
              </a:lnSpc>
              <a:tabLst>
                <a:tab pos="357188" algn="l"/>
              </a:tabLst>
            </a:pPr>
            <a:r>
              <a:rPr lang="fr-FR" sz="1300" b="1">
                <a:solidFill>
                  <a:schemeClr val="bg1"/>
                </a:solidFill>
              </a:rPr>
              <a:t> p-value = seuil hypothèse loi normale</a:t>
            </a:r>
          </a:p>
          <a:p>
            <a:pPr>
              <a:lnSpc>
                <a:spcPct val="100000"/>
              </a:lnSpc>
              <a:tabLst>
                <a:tab pos="180975" algn="l"/>
              </a:tabLst>
            </a:pPr>
            <a:endParaRPr lang="fr-FR" sz="1300" b="1">
              <a:solidFill>
                <a:schemeClr val="bg1"/>
              </a:solidFill>
            </a:endParaRPr>
          </a:p>
          <a:p>
            <a:pPr marL="0" indent="0">
              <a:lnSpc>
                <a:spcPct val="100000"/>
              </a:lnSpc>
              <a:buNone/>
              <a:tabLst>
                <a:tab pos="180975" algn="l"/>
              </a:tabLst>
            </a:pPr>
            <a:r>
              <a:rPr lang="fr-FR" sz="1300" b="1">
                <a:solidFill>
                  <a:schemeClr val="bg1"/>
                </a:solidFill>
              </a:rPr>
              <a:t>Interprétation</a:t>
            </a:r>
          </a:p>
          <a:p>
            <a:pPr marL="180975" indent="-180975">
              <a:lnSpc>
                <a:spcPct val="100000"/>
              </a:lnSpc>
              <a:tabLst>
                <a:tab pos="90488" algn="l"/>
              </a:tabLst>
            </a:pPr>
            <a:r>
              <a:rPr lang="fr-FR" sz="1300" b="1">
                <a:solidFill>
                  <a:schemeClr val="bg1"/>
                </a:solidFill>
              </a:rPr>
              <a:t>Hypothèse nulle H0 : la variable suit une loi normale : seuil α = 5% </a:t>
            </a:r>
          </a:p>
          <a:p>
            <a:pPr marL="180975" indent="-180975">
              <a:lnSpc>
                <a:spcPct val="100000"/>
              </a:lnSpc>
              <a:tabLst>
                <a:tab pos="90488" algn="l"/>
              </a:tabLst>
            </a:pPr>
            <a:r>
              <a:rPr lang="fr-FR" sz="1300" b="1">
                <a:solidFill>
                  <a:schemeClr val="bg1"/>
                </a:solidFill>
              </a:rPr>
              <a:t> Si p:value &lt; α : l’hypothèse nulle est rejetée </a:t>
            </a:r>
          </a:p>
          <a:p>
            <a:pPr marL="180975" indent="-180975">
              <a:lnSpc>
                <a:spcPct val="100000"/>
              </a:lnSpc>
              <a:tabLst>
                <a:tab pos="90488" algn="l"/>
              </a:tabLst>
            </a:pPr>
            <a:r>
              <a:rPr lang="fr-FR" sz="1300" b="1">
                <a:solidFill>
                  <a:schemeClr val="bg1"/>
                </a:solidFill>
              </a:rPr>
              <a:t>Si la p-value &gt; α : on ne doit pas rejeter l’hypothèse nulle</a:t>
            </a:r>
            <a:endParaRPr lang="fr-FR" sz="1300">
              <a:solidFill>
                <a:schemeClr val="bg1"/>
              </a:solidFill>
            </a:endParaRPr>
          </a:p>
        </p:txBody>
      </p:sp>
      <p:pic>
        <p:nvPicPr>
          <p:cNvPr id="2" name="Picture 1">
            <a:extLst>
              <a:ext uri="{FF2B5EF4-FFF2-40B4-BE49-F238E27FC236}">
                <a16:creationId xmlns:a16="http://schemas.microsoft.com/office/drawing/2014/main" id="{24862A24-83FE-4E4F-9CD5-4FE30A74ADE8}"/>
              </a:ext>
            </a:extLst>
          </p:cNvPr>
          <p:cNvPicPr>
            <a:picLocks noChangeAspect="1"/>
          </p:cNvPicPr>
          <p:nvPr/>
        </p:nvPicPr>
        <p:blipFill>
          <a:blip r:embed="rId2"/>
          <a:stretch>
            <a:fillRect/>
          </a:stretch>
        </p:blipFill>
        <p:spPr>
          <a:xfrm>
            <a:off x="5505026" y="643467"/>
            <a:ext cx="2979073" cy="1021027"/>
          </a:xfrm>
          <a:prstGeom prst="rect">
            <a:avLst/>
          </a:prstGeom>
        </p:spPr>
      </p:pic>
      <p:pic>
        <p:nvPicPr>
          <p:cNvPr id="6" name="Picture 5">
            <a:extLst>
              <a:ext uri="{FF2B5EF4-FFF2-40B4-BE49-F238E27FC236}">
                <a16:creationId xmlns:a16="http://schemas.microsoft.com/office/drawing/2014/main" id="{B8D681BD-6E70-4B9C-ACE7-FE5EBCAF3AE8}"/>
              </a:ext>
            </a:extLst>
          </p:cNvPr>
          <p:cNvPicPr>
            <a:picLocks noChangeAspect="1"/>
          </p:cNvPicPr>
          <p:nvPr/>
        </p:nvPicPr>
        <p:blipFill>
          <a:blip r:embed="rId3"/>
          <a:stretch>
            <a:fillRect/>
          </a:stretch>
        </p:blipFill>
        <p:spPr>
          <a:xfrm>
            <a:off x="8920175" y="643467"/>
            <a:ext cx="2878729" cy="1430312"/>
          </a:xfrm>
          <a:prstGeom prst="rect">
            <a:avLst/>
          </a:prstGeom>
        </p:spPr>
      </p:pic>
      <p:pic>
        <p:nvPicPr>
          <p:cNvPr id="16" name="Picture 15">
            <a:extLst>
              <a:ext uri="{FF2B5EF4-FFF2-40B4-BE49-F238E27FC236}">
                <a16:creationId xmlns:a16="http://schemas.microsoft.com/office/drawing/2014/main" id="{0C4539CE-3150-493F-A511-857DF175BE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8487" y="2288763"/>
            <a:ext cx="2770872" cy="2016427"/>
          </a:xfrm>
          <a:prstGeom prst="rect">
            <a:avLst/>
          </a:prstGeom>
        </p:spPr>
      </p:pic>
      <p:pic>
        <p:nvPicPr>
          <p:cNvPr id="18" name="Picture 17" descr="A close up of a map&#10;&#10;Description automatically generated">
            <a:extLst>
              <a:ext uri="{FF2B5EF4-FFF2-40B4-BE49-F238E27FC236}">
                <a16:creationId xmlns:a16="http://schemas.microsoft.com/office/drawing/2014/main" id="{1F13D993-6D01-4E6B-9598-0020A9970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463" y="4226278"/>
            <a:ext cx="2973635" cy="2095809"/>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E4A416CD-286D-44F8-A19F-7771C98EEB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24277" y="2209851"/>
            <a:ext cx="2876037" cy="2016427"/>
          </a:xfrm>
          <a:prstGeom prst="rect">
            <a:avLst/>
          </a:prstGeom>
        </p:spPr>
      </p:pic>
      <p:pic>
        <p:nvPicPr>
          <p:cNvPr id="22" name="Picture 21" descr="A close up of a map&#10;&#10;Description automatically generated">
            <a:extLst>
              <a:ext uri="{FF2B5EF4-FFF2-40B4-BE49-F238E27FC236}">
                <a16:creationId xmlns:a16="http://schemas.microsoft.com/office/drawing/2014/main" id="{80FB7ED0-2298-4D75-B7BE-CEF9F5957D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85620" y="4305190"/>
            <a:ext cx="2913284" cy="2095809"/>
          </a:xfrm>
          <a:prstGeom prst="rect">
            <a:avLst/>
          </a:prstGeom>
        </p:spPr>
      </p:pic>
    </p:spTree>
    <p:extLst>
      <p:ext uri="{BB962C8B-B14F-4D97-AF65-F5344CB8AC3E}">
        <p14:creationId xmlns:p14="http://schemas.microsoft.com/office/powerpoint/2010/main" val="474291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BD49AC-0265-4053-BAC5-B2F18F72DAC6}"/>
              </a:ext>
            </a:extLst>
          </p:cNvPr>
          <p:cNvSpPr/>
          <p:nvPr/>
        </p:nvSpPr>
        <p:spPr>
          <a:xfrm>
            <a:off x="0" y="0"/>
            <a:ext cx="4500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angle 2">
            <a:extLst>
              <a:ext uri="{FF2B5EF4-FFF2-40B4-BE49-F238E27FC236}">
                <a16:creationId xmlns:a16="http://schemas.microsoft.com/office/drawing/2014/main" id="{CDB78478-6C03-4801-9346-046F574214AC}"/>
              </a:ext>
            </a:extLst>
          </p:cNvPr>
          <p:cNvSpPr/>
          <p:nvPr/>
        </p:nvSpPr>
        <p:spPr>
          <a:xfrm>
            <a:off x="0" y="0"/>
            <a:ext cx="12192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Title 1">
            <a:extLst>
              <a:ext uri="{FF2B5EF4-FFF2-40B4-BE49-F238E27FC236}">
                <a16:creationId xmlns:a16="http://schemas.microsoft.com/office/drawing/2014/main" id="{80532BED-3DB5-451C-B9FC-B3731D932897}"/>
              </a:ext>
            </a:extLst>
          </p:cNvPr>
          <p:cNvSpPr>
            <a:spLocks noGrp="1"/>
          </p:cNvSpPr>
          <p:nvPr>
            <p:ph type="title"/>
          </p:nvPr>
        </p:nvSpPr>
        <p:spPr>
          <a:xfrm>
            <a:off x="643466" y="643467"/>
            <a:ext cx="11000847" cy="1597315"/>
          </a:xfrm>
          <a:noFill/>
          <a:ln w="19050">
            <a:solidFill>
              <a:schemeClr val="bg1"/>
            </a:solidFill>
          </a:ln>
        </p:spPr>
        <p:txBody>
          <a:bodyPr wrap="square">
            <a:normAutofit/>
          </a:bodyPr>
          <a:lstStyle/>
          <a:p>
            <a:pPr algn="ctr"/>
            <a:r>
              <a:rPr lang="es-ES" sz="2800" b="1">
                <a:solidFill>
                  <a:schemeClr val="bg1"/>
                </a:solidFill>
              </a:rPr>
              <a:t>Tests de comparaison pour 'edb_2019’ sur clusters 1 et 5</a:t>
            </a:r>
            <a:endParaRPr lang="es-ES" sz="2800">
              <a:solidFill>
                <a:schemeClr val="bg1"/>
              </a:solidFill>
            </a:endParaRPr>
          </a:p>
        </p:txBody>
      </p:sp>
      <p:pic>
        <p:nvPicPr>
          <p:cNvPr id="7" name="Picture 6">
            <a:extLst>
              <a:ext uri="{FF2B5EF4-FFF2-40B4-BE49-F238E27FC236}">
                <a16:creationId xmlns:a16="http://schemas.microsoft.com/office/drawing/2014/main" id="{4F4E4F02-4F76-44E8-9D20-1B78ACCC92D7}"/>
              </a:ext>
            </a:extLst>
          </p:cNvPr>
          <p:cNvPicPr>
            <a:picLocks noChangeAspect="1"/>
          </p:cNvPicPr>
          <p:nvPr/>
        </p:nvPicPr>
        <p:blipFill>
          <a:blip r:embed="rId2"/>
          <a:stretch>
            <a:fillRect/>
          </a:stretch>
        </p:blipFill>
        <p:spPr>
          <a:xfrm>
            <a:off x="643466" y="2415116"/>
            <a:ext cx="5086350" cy="2320290"/>
          </a:xfrm>
          <a:prstGeom prst="rect">
            <a:avLst/>
          </a:prstGeom>
        </p:spPr>
      </p:pic>
      <p:pic>
        <p:nvPicPr>
          <p:cNvPr id="8" name="Picture 7">
            <a:extLst>
              <a:ext uri="{FF2B5EF4-FFF2-40B4-BE49-F238E27FC236}">
                <a16:creationId xmlns:a16="http://schemas.microsoft.com/office/drawing/2014/main" id="{4371AF25-C8B6-4C19-B69E-9D4884CE7F9E}"/>
              </a:ext>
            </a:extLst>
          </p:cNvPr>
          <p:cNvPicPr>
            <a:picLocks noChangeAspect="1"/>
          </p:cNvPicPr>
          <p:nvPr/>
        </p:nvPicPr>
        <p:blipFill>
          <a:blip r:embed="rId3"/>
          <a:stretch>
            <a:fillRect/>
          </a:stretch>
        </p:blipFill>
        <p:spPr>
          <a:xfrm>
            <a:off x="643466" y="4846446"/>
            <a:ext cx="5086350" cy="1498957"/>
          </a:xfrm>
          <a:prstGeom prst="rect">
            <a:avLst/>
          </a:prstGeom>
        </p:spPr>
      </p:pic>
      <p:pic>
        <p:nvPicPr>
          <p:cNvPr id="9" name="Picture 8">
            <a:extLst>
              <a:ext uri="{FF2B5EF4-FFF2-40B4-BE49-F238E27FC236}">
                <a16:creationId xmlns:a16="http://schemas.microsoft.com/office/drawing/2014/main" id="{B64EBFDE-BB8E-4866-AA30-F7988692DCD6}"/>
              </a:ext>
            </a:extLst>
          </p:cNvPr>
          <p:cNvPicPr>
            <a:picLocks noChangeAspect="1"/>
          </p:cNvPicPr>
          <p:nvPr/>
        </p:nvPicPr>
        <p:blipFill>
          <a:blip r:embed="rId4"/>
          <a:stretch>
            <a:fillRect/>
          </a:stretch>
        </p:blipFill>
        <p:spPr>
          <a:xfrm>
            <a:off x="5853412" y="2422260"/>
            <a:ext cx="5760720" cy="3531870"/>
          </a:xfrm>
          <a:prstGeom prst="rect">
            <a:avLst/>
          </a:prstGeom>
        </p:spPr>
      </p:pic>
    </p:spTree>
    <p:extLst>
      <p:ext uri="{BB962C8B-B14F-4D97-AF65-F5344CB8AC3E}">
        <p14:creationId xmlns:p14="http://schemas.microsoft.com/office/powerpoint/2010/main" val="3205613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5" descr="A picture containing building, outdoor, person, ground&#10;&#10;Description automatically generated">
            <a:extLst>
              <a:ext uri="{FF2B5EF4-FFF2-40B4-BE49-F238E27FC236}">
                <a16:creationId xmlns:a16="http://schemas.microsoft.com/office/drawing/2014/main" id="{1FD63D84-EBE5-4651-9604-680B01D3C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2096" y="520902"/>
            <a:ext cx="5769904" cy="3846603"/>
          </a:xfrm>
          <a:prstGeom prst="rect">
            <a:avLst/>
          </a:prstGeom>
        </p:spPr>
      </p:pic>
      <p:sp>
        <p:nvSpPr>
          <p:cNvPr id="4" name="Title 3"/>
          <p:cNvSpPr>
            <a:spLocks noGrp="1"/>
          </p:cNvSpPr>
          <p:nvPr>
            <p:ph type="title"/>
          </p:nvPr>
        </p:nvSpPr>
        <p:spPr>
          <a:xfrm>
            <a:off x="831850" y="1709738"/>
            <a:ext cx="10515600" cy="2852737"/>
          </a:xfrm>
        </p:spPr>
        <p:txBody>
          <a:bodyPr/>
          <a:lstStyle/>
          <a:p>
            <a:r>
              <a:rPr lang="fr-FR" b="1">
                <a:solidFill>
                  <a:srgbClr val="7030A0"/>
                </a:solidFill>
              </a:rPr>
              <a:t>Conclusion</a:t>
            </a:r>
          </a:p>
        </p:txBody>
      </p:sp>
      <p:sp>
        <p:nvSpPr>
          <p:cNvPr id="5" name="Text Placeholder 4"/>
          <p:cNvSpPr>
            <a:spLocks noGrp="1"/>
          </p:cNvSpPr>
          <p:nvPr>
            <p:ph type="body" idx="1"/>
          </p:nvPr>
        </p:nvSpPr>
        <p:spPr/>
        <p:txBody>
          <a:bodyPr>
            <a:normAutofit/>
          </a:bodyPr>
          <a:lstStyle/>
          <a:p>
            <a:pPr lvl="0">
              <a:spcBef>
                <a:spcPts val="0"/>
              </a:spcBef>
            </a:pPr>
            <a:r>
              <a:rPr lang="fr-FR" sz="2800">
                <a:solidFill>
                  <a:schemeClr val="bg1"/>
                </a:solidFill>
              </a:rPr>
              <a:t>Pour aller plus loin</a:t>
            </a:r>
          </a:p>
        </p:txBody>
      </p:sp>
    </p:spTree>
    <p:extLst>
      <p:ext uri="{BB962C8B-B14F-4D97-AF65-F5344CB8AC3E}">
        <p14:creationId xmlns:p14="http://schemas.microsoft.com/office/powerpoint/2010/main" val="3669444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b="1" dirty="0">
                <a:solidFill>
                  <a:srgbClr val="7030A0"/>
                </a:solidFill>
              </a:rPr>
              <a:t>Agenda</a:t>
            </a:r>
            <a:endParaRPr lang="fr-FR" b="1" dirty="0">
              <a:solidFill>
                <a:srgbClr val="7030A0"/>
              </a:solidFill>
            </a:endParaRPr>
          </a:p>
        </p:txBody>
      </p:sp>
      <p:pic>
        <p:nvPicPr>
          <p:cNvPr id="4098" name="Picture 2" descr="https://gm1.ggpht.com/1BfkABTTVdOdc5varAfA6U80CqOpeYNErvKob38mZyav826fa-0HSdH-BI5rDMQynejhrzld6kGtBJv20rxZpq7GlqyrDmZ6JtaDhuXdu656vKrnSFVjzvoPc80rDXjUct0CfzwMVatN9fCXVQvPPc94DGsTmQL94cDhIKWyVo2JtaUCDFp1VxvPv6aeCc3wr7QaafN9s9s6SKGE4kKZsPt3r1NVLjgBlAC6FY5uxJ5LJo7m319wjF49yybr-WUFtSdI8tnLzaR7URsShcbfAB7AacH9wQF37xdESxE-Xz3mNAtFYydILpFGCdJaOElzThPLmszcjTRlFtZ31WC5hVe4JfkOQbOYol6HjGEElK9FVfM9IXkkcGyW_mAj6IwNRZpD6hrOwAznGCdmrGeYoI8jj2S-3jArR5tI6DYfQwUYzGqOp7ZRYE6uU8GjxpBWwYI3ZbOfWCgHpcJB3qQJ9H69VKdtSK1T7t-nYZ1GU8enrUaFWOeKoQo7j3wQDH5PUaqmUlBI-FgdM8WzM8nsYmn75Mp0MMfuxdYpmxVEBn3S3tBX-9F9RZ6WZQTlilFQRnOqEjKTjnafSIUnW7Xij12prAJC4a9Q7ieqjS1-43zI9XTGJozbN1SRL9kHQc4Sabgna6_7rcDMXnSRuapw5D0ptjlporm8SI_zlcm4oRDB7k3FPjjboM4IPReYWeSVOqeQrMlgU2K_M2v5T0uO0zimNBXf=s0-l75-ft-l75-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3990"/>
            <a:ext cx="4762500" cy="32861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069840" y="1461277"/>
            <a:ext cx="6685878" cy="4832092"/>
          </a:xfrm>
          <a:prstGeom prst="rect">
            <a:avLst/>
          </a:prstGeom>
          <a:noFill/>
        </p:spPr>
        <p:txBody>
          <a:bodyPr wrap="square" rtlCol="0">
            <a:spAutoFit/>
          </a:bodyPr>
          <a:lstStyle/>
          <a:p>
            <a:r>
              <a:rPr lang="fr-FR" sz="1400" b="1" dirty="0">
                <a:latin typeface="Calibri" panose="020F0502020204030204" pitchFamily="34" charset="0"/>
                <a:cs typeface="Calibri" panose="020F0502020204030204" pitchFamily="34" charset="0"/>
              </a:rPr>
              <a:t>Construction de l’échantillon</a:t>
            </a:r>
            <a:endParaRPr lang="fr-FR" sz="1400" dirty="0">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r>
              <a:rPr lang="fr-FR" sz="1400" dirty="0">
                <a:latin typeface="Calibri" panose="020F0502020204030204" pitchFamily="34" charset="0"/>
                <a:cs typeface="Calibri" panose="020F0502020204030204" pitchFamily="34" charset="0"/>
              </a:rPr>
              <a:t>Valeurs imposées</a:t>
            </a:r>
          </a:p>
          <a:p>
            <a:pPr marL="285750" indent="-285750">
              <a:buFont typeface="Courier New" panose="02070309020205020404" pitchFamily="49" charset="0"/>
              <a:buChar char="o"/>
            </a:pPr>
            <a:r>
              <a:rPr lang="fr-FR" sz="1400" dirty="0">
                <a:latin typeface="Calibri" panose="020F0502020204030204" pitchFamily="34" charset="0"/>
                <a:cs typeface="Calibri" panose="020F0502020204030204" pitchFamily="34" charset="0"/>
              </a:rPr>
              <a:t>Valeurs complémentaires</a:t>
            </a:r>
          </a:p>
          <a:p>
            <a:pPr marL="285750" indent="-285750">
              <a:buFont typeface="Courier New" panose="02070309020205020404" pitchFamily="49" charset="0"/>
              <a:buChar char="o"/>
            </a:pPr>
            <a:endParaRPr lang="fr-FR" sz="1400" b="1" dirty="0">
              <a:latin typeface="Calibri" panose="020F0502020204030204" pitchFamily="34" charset="0"/>
              <a:cs typeface="Calibri" panose="020F0502020204030204" pitchFamily="34" charset="0"/>
            </a:endParaRPr>
          </a:p>
          <a:p>
            <a:r>
              <a:rPr lang="fr-FR" sz="1400" b="1" dirty="0">
                <a:latin typeface="Calibri" panose="020F0502020204030204" pitchFamily="34" charset="0"/>
                <a:cs typeface="Calibri" panose="020F0502020204030204" pitchFamily="34" charset="0"/>
              </a:rPr>
              <a:t>Classification hiérarchique</a:t>
            </a:r>
            <a:endParaRPr lang="fr-FR" sz="1400" dirty="0">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r>
              <a:rPr lang="fr-FR" sz="1400" dirty="0">
                <a:latin typeface="Calibri" panose="020F0502020204030204" pitchFamily="34" charset="0"/>
                <a:cs typeface="Calibri" panose="020F0502020204030204" pitchFamily="34" charset="0"/>
              </a:rPr>
              <a:t>Préambule : analyses bivariées</a:t>
            </a:r>
          </a:p>
          <a:p>
            <a:pPr marL="285750" indent="-285750">
              <a:buFont typeface="Courier New" panose="02070309020205020404" pitchFamily="49" charset="0"/>
              <a:buChar char="o"/>
            </a:pPr>
            <a:r>
              <a:rPr lang="fr-FR" sz="1400" dirty="0">
                <a:latin typeface="Calibri" panose="020F0502020204030204" pitchFamily="34" charset="0"/>
                <a:cs typeface="Calibri" panose="020F0502020204030204" pitchFamily="34" charset="0"/>
              </a:rPr>
              <a:t>Dendrogramme</a:t>
            </a:r>
          </a:p>
          <a:p>
            <a:pPr marL="285750" indent="-285750">
              <a:buFont typeface="Courier New" panose="02070309020205020404" pitchFamily="49" charset="0"/>
              <a:buChar char="o"/>
            </a:pPr>
            <a:r>
              <a:rPr lang="fr-FR" sz="1400" dirty="0">
                <a:latin typeface="Calibri" panose="020F0502020204030204" pitchFamily="34" charset="0"/>
                <a:cs typeface="Calibri" panose="020F0502020204030204" pitchFamily="34" charset="0"/>
              </a:rPr>
              <a:t>Interprétation</a:t>
            </a:r>
          </a:p>
          <a:p>
            <a:pPr marL="285750" indent="-285750">
              <a:buFont typeface="Courier New" panose="02070309020205020404" pitchFamily="49" charset="0"/>
              <a:buChar char="o"/>
            </a:pPr>
            <a:endParaRPr lang="fr-FR" sz="1400" b="1" dirty="0">
              <a:latin typeface="Calibri" panose="020F0502020204030204" pitchFamily="34" charset="0"/>
              <a:cs typeface="Calibri" panose="020F0502020204030204" pitchFamily="34" charset="0"/>
            </a:endParaRPr>
          </a:p>
          <a:p>
            <a:r>
              <a:rPr lang="fr-FR" sz="1400" b="1" dirty="0">
                <a:latin typeface="Calibri" panose="020F0502020204030204" pitchFamily="34" charset="0"/>
                <a:cs typeface="Calibri" panose="020F0502020204030204" pitchFamily="34" charset="0"/>
              </a:rPr>
              <a:t>Analyse en composantes principales</a:t>
            </a:r>
            <a:endParaRPr lang="fr-FR" sz="1400" dirty="0">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r>
              <a:rPr lang="fr-FR" sz="1400">
                <a:latin typeface="Calibri" panose="020F0502020204030204" pitchFamily="34" charset="0"/>
                <a:cs typeface="Calibri" panose="020F0502020204030204" pitchFamily="34" charset="0"/>
              </a:rPr>
              <a:t>Eboulis des valeurs propres, </a:t>
            </a:r>
            <a:r>
              <a:rPr lang="fr-FR" sz="1400" dirty="0">
                <a:latin typeface="Calibri" panose="020F0502020204030204" pitchFamily="34" charset="0"/>
                <a:cs typeface="Calibri" panose="020F0502020204030204" pitchFamily="34" charset="0"/>
              </a:rPr>
              <a:t>variance expliquée et variance cumulée</a:t>
            </a:r>
          </a:p>
          <a:p>
            <a:pPr marL="285750" indent="-285750">
              <a:buFont typeface="Courier New" panose="02070309020205020404" pitchFamily="49" charset="0"/>
              <a:buChar char="o"/>
            </a:pPr>
            <a:r>
              <a:rPr lang="fr-FR" sz="1400" dirty="0">
                <a:latin typeface="Calibri" panose="020F0502020204030204" pitchFamily="34" charset="0"/>
                <a:cs typeface="Calibri" panose="020F0502020204030204" pitchFamily="34" charset="0"/>
              </a:rPr>
              <a:t>Cercle des </a:t>
            </a:r>
            <a:r>
              <a:rPr lang="fr-FR" sz="1400">
                <a:latin typeface="Calibri" panose="020F0502020204030204" pitchFamily="34" charset="0"/>
                <a:cs typeface="Calibri" panose="020F0502020204030204" pitchFamily="34" charset="0"/>
              </a:rPr>
              <a:t>corrélations </a:t>
            </a:r>
          </a:p>
          <a:p>
            <a:pPr marL="285750" indent="-285750">
              <a:buFont typeface="Courier New" panose="02070309020205020404" pitchFamily="49" charset="0"/>
              <a:buChar char="o"/>
            </a:pPr>
            <a:r>
              <a:rPr lang="es-ES" sz="1400">
                <a:latin typeface="Calibri" panose="020F0502020204030204" pitchFamily="34" charset="0"/>
                <a:cs typeface="Calibri" panose="020F0502020204030204" pitchFamily="34" charset="0"/>
              </a:rPr>
              <a:t>Représentation </a:t>
            </a:r>
            <a:r>
              <a:rPr lang="es-ES" sz="1400" dirty="0">
                <a:latin typeface="Calibri" panose="020F0502020204030204" pitchFamily="34" charset="0"/>
                <a:cs typeface="Calibri" panose="020F0502020204030204" pitchFamily="34" charset="0"/>
              </a:rPr>
              <a:t>des </a:t>
            </a:r>
            <a:r>
              <a:rPr lang="es-ES" sz="1400">
                <a:latin typeface="Calibri" panose="020F0502020204030204" pitchFamily="34" charset="0"/>
                <a:cs typeface="Calibri" panose="020F0502020204030204" pitchFamily="34" charset="0"/>
              </a:rPr>
              <a:t>individus</a:t>
            </a:r>
            <a:r>
              <a:rPr lang="fr-FR" sz="1400">
                <a:latin typeface="Calibri" panose="020F0502020204030204" pitchFamily="34" charset="0"/>
                <a:cs typeface="Calibri" panose="020F0502020204030204" pitchFamily="34" charset="0"/>
              </a:rPr>
              <a:t> </a:t>
            </a:r>
          </a:p>
          <a:p>
            <a:pPr marL="285750" indent="-285750">
              <a:buFont typeface="Courier New" panose="02070309020205020404" pitchFamily="49" charset="0"/>
              <a:buChar char="o"/>
            </a:pPr>
            <a:r>
              <a:rPr lang="es-ES" sz="1400">
                <a:latin typeface="Calibri" panose="020F0502020204030204" pitchFamily="34" charset="0"/>
                <a:cs typeface="Calibri" panose="020F0502020204030204" pitchFamily="34" charset="0"/>
              </a:rPr>
              <a:t>Analyse et conclusions</a:t>
            </a:r>
            <a:endParaRPr lang="es-ES" sz="1400" dirty="0">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endParaRPr lang="fr-FR" sz="1400" b="1" dirty="0">
              <a:latin typeface="Calibri" panose="020F0502020204030204" pitchFamily="34" charset="0"/>
              <a:cs typeface="Calibri" panose="020F0502020204030204" pitchFamily="34" charset="0"/>
            </a:endParaRPr>
          </a:p>
          <a:p>
            <a:pPr lvl="0"/>
            <a:r>
              <a:rPr lang="fr-FR" sz="1400" b="1" dirty="0">
                <a:latin typeface="Calibri" panose="020F0502020204030204" pitchFamily="34" charset="0"/>
                <a:cs typeface="Calibri" panose="020F0502020204030204" pitchFamily="34" charset="0"/>
              </a:rPr>
              <a:t>Tests statistiques</a:t>
            </a:r>
            <a:endParaRPr lang="fr-FR" sz="1400" dirty="0">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r>
              <a:rPr lang="fr-FR" sz="1400">
                <a:latin typeface="Calibri" panose="020F0502020204030204" pitchFamily="34" charset="0"/>
                <a:cs typeface="Calibri" panose="020F0502020204030204" pitchFamily="34" charset="0"/>
              </a:rPr>
              <a:t>Test de Shapiro et représentations graphiques loi normale</a:t>
            </a:r>
          </a:p>
          <a:p>
            <a:pPr marL="285750" indent="-285750">
              <a:buFont typeface="Courier New" panose="02070309020205020404" pitchFamily="49" charset="0"/>
              <a:buChar char="o"/>
            </a:pPr>
            <a:r>
              <a:rPr lang="fr-FR" sz="1400">
                <a:latin typeface="Calibri" panose="020F0502020204030204" pitchFamily="34" charset="0"/>
                <a:cs typeface="Calibri" panose="020F0502020204030204" pitchFamily="34" charset="0"/>
              </a:rPr>
              <a:t>Tests de comparaison pour 'edb_2019’ sur clusters 1 et 5</a:t>
            </a:r>
          </a:p>
          <a:p>
            <a:pPr marL="285750" indent="-285750">
              <a:buFont typeface="Courier New" panose="02070309020205020404" pitchFamily="49" charset="0"/>
              <a:buChar char="o"/>
            </a:pPr>
            <a:endParaRPr lang="fr-FR" sz="1400" dirty="0">
              <a:latin typeface="Calibri" panose="020F0502020204030204" pitchFamily="34" charset="0"/>
              <a:cs typeface="Calibri" panose="020F0502020204030204" pitchFamily="34" charset="0"/>
            </a:endParaRPr>
          </a:p>
          <a:p>
            <a:r>
              <a:rPr lang="fr-FR" sz="1400" b="1" dirty="0">
                <a:latin typeface="Calibri" panose="020F0502020204030204" pitchFamily="34" charset="0"/>
                <a:cs typeface="Calibri" panose="020F0502020204030204" pitchFamily="34" charset="0"/>
              </a:rPr>
              <a:t>Conclusion</a:t>
            </a:r>
            <a:endParaRPr lang="fr-FR" sz="1400" dirty="0">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r>
              <a:rPr lang="fr-FR" sz="1400" dirty="0">
                <a:latin typeface="Calibri" panose="020F0502020204030204" pitchFamily="34" charset="0"/>
                <a:cs typeface="Calibri" panose="020F0502020204030204" pitchFamily="34" charset="0"/>
              </a:rPr>
              <a:t>Pour aller plus loin</a:t>
            </a:r>
            <a:endParaRPr lang="fr-FR" sz="1400" b="1" dirty="0">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endParaRPr lang="fr-FR"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1366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BD49AC-0265-4053-BAC5-B2F18F72DAC6}"/>
              </a:ext>
            </a:extLst>
          </p:cNvPr>
          <p:cNvSpPr/>
          <p:nvPr/>
        </p:nvSpPr>
        <p:spPr>
          <a:xfrm>
            <a:off x="0" y="0"/>
            <a:ext cx="4500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Rectangle 2">
            <a:extLst>
              <a:ext uri="{FF2B5EF4-FFF2-40B4-BE49-F238E27FC236}">
                <a16:creationId xmlns:a16="http://schemas.microsoft.com/office/drawing/2014/main" id="{CDB78478-6C03-4801-9346-046F574214AC}"/>
              </a:ext>
            </a:extLst>
          </p:cNvPr>
          <p:cNvSpPr/>
          <p:nvPr/>
        </p:nvSpPr>
        <p:spPr>
          <a:xfrm>
            <a:off x="0" y="0"/>
            <a:ext cx="12192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Title 1">
            <a:extLst>
              <a:ext uri="{FF2B5EF4-FFF2-40B4-BE49-F238E27FC236}">
                <a16:creationId xmlns:a16="http://schemas.microsoft.com/office/drawing/2014/main" id="{80532BED-3DB5-451C-B9FC-B3731D932897}"/>
              </a:ext>
            </a:extLst>
          </p:cNvPr>
          <p:cNvSpPr>
            <a:spLocks noGrp="1"/>
          </p:cNvSpPr>
          <p:nvPr>
            <p:ph type="title"/>
          </p:nvPr>
        </p:nvSpPr>
        <p:spPr>
          <a:xfrm>
            <a:off x="643466" y="643467"/>
            <a:ext cx="11000847" cy="1597315"/>
          </a:xfrm>
          <a:noFill/>
          <a:ln w="19050">
            <a:solidFill>
              <a:schemeClr val="bg1"/>
            </a:solidFill>
          </a:ln>
        </p:spPr>
        <p:txBody>
          <a:bodyPr wrap="square">
            <a:normAutofit/>
          </a:bodyPr>
          <a:lstStyle/>
          <a:p>
            <a:pPr algn="ctr"/>
            <a:r>
              <a:rPr lang="es-ES" sz="2800" b="1" dirty="0" err="1">
                <a:solidFill>
                  <a:schemeClr val="bg1"/>
                </a:solidFill>
              </a:rPr>
              <a:t>Pour</a:t>
            </a:r>
            <a:r>
              <a:rPr lang="es-ES" sz="2800" b="1">
                <a:solidFill>
                  <a:schemeClr val="bg1"/>
                </a:solidFill>
              </a:rPr>
              <a:t> aller plus loin</a:t>
            </a:r>
          </a:p>
        </p:txBody>
      </p:sp>
      <p:sp>
        <p:nvSpPr>
          <p:cNvPr id="10" name="Text Placeholder 2">
            <a:extLst>
              <a:ext uri="{FF2B5EF4-FFF2-40B4-BE49-F238E27FC236}">
                <a16:creationId xmlns:a16="http://schemas.microsoft.com/office/drawing/2014/main" id="{B1BAEB8A-657C-4FED-B959-9FACABCFF401}"/>
              </a:ext>
            </a:extLst>
          </p:cNvPr>
          <p:cNvSpPr txBox="1">
            <a:spLocks/>
          </p:cNvSpPr>
          <p:nvPr/>
        </p:nvSpPr>
        <p:spPr>
          <a:xfrm>
            <a:off x="700087" y="2421731"/>
            <a:ext cx="10944225" cy="4114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s-ES" sz="1600">
                <a:solidFill>
                  <a:schemeClr val="bg1"/>
                </a:solidFill>
              </a:rPr>
              <a:t>Nous devons considérer cette étude comme préliminaire. En effet, les données proposées ont une autre destination, l’étude de la nutrition dans le monde. Voici quelques pistes pour un dataset plus complet et mieux adapté à une étude maketing</a:t>
            </a:r>
          </a:p>
          <a:p>
            <a:pPr>
              <a:lnSpc>
                <a:spcPct val="120000"/>
              </a:lnSpc>
            </a:pPr>
            <a:r>
              <a:rPr lang="es-ES" sz="1600">
                <a:solidFill>
                  <a:schemeClr val="tx2">
                    <a:lumMod val="40000"/>
                    <a:lumOff val="60000"/>
                  </a:schemeClr>
                </a:solidFill>
              </a:rPr>
              <a:t>Longitude et lattitude </a:t>
            </a:r>
            <a:r>
              <a:rPr lang="es-ES" sz="1600">
                <a:solidFill>
                  <a:schemeClr val="bg1"/>
                </a:solidFill>
              </a:rPr>
              <a:t>pour déterminer les distances dapprovisionnement</a:t>
            </a:r>
          </a:p>
          <a:p>
            <a:pPr>
              <a:lnSpc>
                <a:spcPct val="120000"/>
              </a:lnSpc>
            </a:pPr>
            <a:r>
              <a:rPr lang="es-ES" sz="1600">
                <a:solidFill>
                  <a:schemeClr val="tx2">
                    <a:lumMod val="40000"/>
                    <a:lumOff val="60000"/>
                  </a:schemeClr>
                </a:solidFill>
              </a:rPr>
              <a:t>Données du commanditaire </a:t>
            </a:r>
            <a:r>
              <a:rPr lang="es-ES" sz="1600">
                <a:solidFill>
                  <a:schemeClr val="bg1"/>
                </a:solidFill>
              </a:rPr>
              <a:t>: Sites de production, pays de destination (clients), type de produits (entiers, en découpe, frais ou congelé, produits transformés)</a:t>
            </a:r>
          </a:p>
          <a:p>
            <a:pPr>
              <a:lnSpc>
                <a:spcPct val="120000"/>
              </a:lnSpc>
            </a:pPr>
            <a:r>
              <a:rPr lang="es-ES" sz="1600">
                <a:solidFill>
                  <a:schemeClr val="bg1"/>
                </a:solidFill>
              </a:rPr>
              <a:t>Une version plus détaillée du </a:t>
            </a:r>
            <a:r>
              <a:rPr lang="es-ES" sz="1600">
                <a:solidFill>
                  <a:schemeClr val="tx2">
                    <a:lumMod val="40000"/>
                    <a:lumOff val="60000"/>
                  </a:schemeClr>
                </a:solidFill>
              </a:rPr>
              <a:t>risque pays (edb) </a:t>
            </a:r>
            <a:r>
              <a:rPr lang="es-ES" sz="1600">
                <a:solidFill>
                  <a:schemeClr val="bg1"/>
                </a:solidFill>
              </a:rPr>
              <a:t>infrastructures, corruption, sécurité financière, facilité dimplantation</a:t>
            </a:r>
          </a:p>
          <a:p>
            <a:pPr>
              <a:lnSpc>
                <a:spcPct val="120000"/>
              </a:lnSpc>
            </a:pPr>
            <a:r>
              <a:rPr lang="es-ES" sz="1600">
                <a:solidFill>
                  <a:schemeClr val="bg1"/>
                </a:solidFill>
              </a:rPr>
              <a:t>Des données plus récentes et plus précises des </a:t>
            </a:r>
            <a:r>
              <a:rPr lang="es-ES" sz="1600">
                <a:solidFill>
                  <a:schemeClr val="tx2">
                    <a:lumMod val="40000"/>
                    <a:lumOff val="60000"/>
                  </a:schemeClr>
                </a:solidFill>
              </a:rPr>
              <a:t>modes et habitudes de consommation </a:t>
            </a:r>
            <a:r>
              <a:rPr lang="es-ES" sz="1600">
                <a:solidFill>
                  <a:schemeClr val="bg1"/>
                </a:solidFill>
              </a:rPr>
              <a:t>(calories, protéines, quantité et type de produit volailler – entier, à la découpe, transformé, frais ou surgelé), voire au détail vs destiné à des industriels. soit une étude marketing ou des données produites par le syndicat de la fillière plutôt que des données de la FAO destinées à létude de la sécurité alimentaire</a:t>
            </a:r>
          </a:p>
          <a:p>
            <a:pPr>
              <a:lnSpc>
                <a:spcPct val="120000"/>
              </a:lnSpc>
            </a:pPr>
            <a:r>
              <a:rPr lang="es-ES" sz="1600">
                <a:solidFill>
                  <a:schemeClr val="bg1"/>
                </a:solidFill>
              </a:rPr>
              <a:t>On peut conserver le PIB mais une variable de </a:t>
            </a:r>
            <a:r>
              <a:rPr lang="es-ES" sz="1600">
                <a:solidFill>
                  <a:schemeClr val="tx2">
                    <a:lumMod val="40000"/>
                    <a:lumOff val="60000"/>
                  </a:schemeClr>
                </a:solidFill>
              </a:rPr>
              <a:t>parité de pouvoir </a:t>
            </a:r>
            <a:r>
              <a:rPr lang="es-ES" sz="1600">
                <a:solidFill>
                  <a:schemeClr val="bg1"/>
                </a:solidFill>
              </a:rPr>
              <a:t>d’achat serait intéressante</a:t>
            </a:r>
          </a:p>
        </p:txBody>
      </p:sp>
    </p:spTree>
    <p:extLst>
      <p:ext uri="{BB962C8B-B14F-4D97-AF65-F5344CB8AC3E}">
        <p14:creationId xmlns:p14="http://schemas.microsoft.com/office/powerpoint/2010/main" val="77548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RÃ©sultat de recherche d'images pour &quot;merci en plusieurs langue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087" y="1181431"/>
            <a:ext cx="7331676" cy="48840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b="1">
                <a:solidFill>
                  <a:srgbClr val="7030A0"/>
                </a:solidFill>
              </a:rPr>
              <a:t>Des questions ?</a:t>
            </a:r>
            <a:endParaRPr lang="fr-FR"/>
          </a:p>
        </p:txBody>
      </p:sp>
      <p:sp>
        <p:nvSpPr>
          <p:cNvPr id="4" name="TextBox 3"/>
          <p:cNvSpPr txBox="1"/>
          <p:nvPr/>
        </p:nvSpPr>
        <p:spPr>
          <a:xfrm>
            <a:off x="683741" y="6005384"/>
            <a:ext cx="4885037" cy="369332"/>
          </a:xfrm>
          <a:prstGeom prst="rect">
            <a:avLst/>
          </a:prstGeom>
          <a:noFill/>
        </p:spPr>
        <p:txBody>
          <a:bodyPr wrap="square" rtlCol="0">
            <a:spAutoFit/>
          </a:bodyPr>
          <a:lstStyle/>
          <a:p>
            <a:r>
              <a:rPr lang="es-ES">
                <a:hlinkClick r:id="rId3"/>
              </a:rPr>
              <a:t>lgourdon@gmail.com</a:t>
            </a:r>
            <a:r>
              <a:rPr lang="es-ES"/>
              <a:t>  (+34 659 34 05 15)</a:t>
            </a:r>
            <a:endParaRPr lang="fr-FR"/>
          </a:p>
        </p:txBody>
      </p:sp>
    </p:spTree>
    <p:extLst>
      <p:ext uri="{BB962C8B-B14F-4D97-AF65-F5344CB8AC3E}">
        <p14:creationId xmlns:p14="http://schemas.microsoft.com/office/powerpoint/2010/main" val="3083876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 name="Picture 5" descr="A group of people posing for a photo&#10;&#10;Description automatically generated">
            <a:extLst>
              <a:ext uri="{FF2B5EF4-FFF2-40B4-BE49-F238E27FC236}">
                <a16:creationId xmlns:a16="http://schemas.microsoft.com/office/drawing/2014/main" id="{B0FBE59D-F374-496A-BD42-03286102D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2549" y="526025"/>
            <a:ext cx="5732689" cy="3821793"/>
          </a:xfrm>
          <a:prstGeom prst="rect">
            <a:avLst/>
          </a:prstGeom>
        </p:spPr>
      </p:pic>
      <p:sp>
        <p:nvSpPr>
          <p:cNvPr id="4" name="Title 3"/>
          <p:cNvSpPr>
            <a:spLocks noGrp="1"/>
          </p:cNvSpPr>
          <p:nvPr>
            <p:ph type="title"/>
          </p:nvPr>
        </p:nvSpPr>
        <p:spPr>
          <a:xfrm>
            <a:off x="831850" y="1709738"/>
            <a:ext cx="7199727" cy="2879725"/>
          </a:xfrm>
        </p:spPr>
        <p:txBody>
          <a:bodyPr/>
          <a:lstStyle/>
          <a:p>
            <a:r>
              <a:rPr lang="es-ES" b="1" dirty="0">
                <a:solidFill>
                  <a:srgbClr val="7030A0"/>
                </a:solidFill>
              </a:rPr>
              <a:t>Construction de l’échantillon </a:t>
            </a:r>
            <a:endParaRPr lang="fr-FR" b="1" dirty="0">
              <a:solidFill>
                <a:srgbClr val="7030A0"/>
              </a:solidFill>
            </a:endParaRPr>
          </a:p>
        </p:txBody>
      </p:sp>
      <p:sp>
        <p:nvSpPr>
          <p:cNvPr id="5" name="Text Placeholder 4"/>
          <p:cNvSpPr>
            <a:spLocks noGrp="1"/>
          </p:cNvSpPr>
          <p:nvPr>
            <p:ph type="body" idx="1"/>
          </p:nvPr>
        </p:nvSpPr>
        <p:spPr>
          <a:xfrm>
            <a:off x="831850" y="4589463"/>
            <a:ext cx="5509185" cy="1500187"/>
          </a:xfrm>
        </p:spPr>
        <p:txBody>
          <a:bodyPr>
            <a:normAutofit/>
          </a:bodyPr>
          <a:lstStyle/>
          <a:p>
            <a:pPr lvl="0">
              <a:spcBef>
                <a:spcPts val="0"/>
              </a:spcBef>
            </a:pPr>
            <a:r>
              <a:rPr lang="fr-FR" sz="2800" dirty="0">
                <a:solidFill>
                  <a:schemeClr val="bg1"/>
                </a:solidFill>
              </a:rPr>
              <a:t>Nettoyage, préparation, investigation préléminaire</a:t>
            </a:r>
          </a:p>
        </p:txBody>
      </p:sp>
    </p:spTree>
    <p:extLst>
      <p:ext uri="{BB962C8B-B14F-4D97-AF65-F5344CB8AC3E}">
        <p14:creationId xmlns:p14="http://schemas.microsoft.com/office/powerpoint/2010/main" val="4194465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BD49AC-0265-4053-BAC5-B2F18F72DAC6}"/>
              </a:ext>
            </a:extLst>
          </p:cNvPr>
          <p:cNvSpPr/>
          <p:nvPr/>
        </p:nvSpPr>
        <p:spPr>
          <a:xfrm>
            <a:off x="0" y="0"/>
            <a:ext cx="4500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3" name="Picture 2">
            <a:extLst>
              <a:ext uri="{FF2B5EF4-FFF2-40B4-BE49-F238E27FC236}">
                <a16:creationId xmlns:a16="http://schemas.microsoft.com/office/drawing/2014/main" id="{E8FFFC5F-96AD-4E8B-B4A5-9F6BC75EF03D}"/>
              </a:ext>
            </a:extLst>
          </p:cNvPr>
          <p:cNvPicPr>
            <a:picLocks noChangeAspect="1"/>
          </p:cNvPicPr>
          <p:nvPr/>
        </p:nvPicPr>
        <p:blipFill>
          <a:blip r:embed="rId2"/>
          <a:stretch>
            <a:fillRect/>
          </a:stretch>
        </p:blipFill>
        <p:spPr>
          <a:xfrm>
            <a:off x="5001009" y="643468"/>
            <a:ext cx="6710345" cy="1721784"/>
          </a:xfrm>
          <a:prstGeom prst="rect">
            <a:avLst/>
          </a:prstGeom>
        </p:spPr>
      </p:pic>
      <p:sp>
        <p:nvSpPr>
          <p:cNvPr id="5" name="Title 1">
            <a:extLst>
              <a:ext uri="{FF2B5EF4-FFF2-40B4-BE49-F238E27FC236}">
                <a16:creationId xmlns:a16="http://schemas.microsoft.com/office/drawing/2014/main" id="{2D9B41F2-4BAC-4373-93C2-FEADD903F6E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s-ES" sz="2800" b="1" dirty="0">
                <a:solidFill>
                  <a:schemeClr val="bg1"/>
                </a:solidFill>
              </a:rPr>
              <a:t>Construction de l’échantillon : </a:t>
            </a:r>
            <a:r>
              <a:rPr lang="es-ES" sz="2800" b="1" dirty="0" err="1">
                <a:solidFill>
                  <a:schemeClr val="bg1"/>
                </a:solidFill>
              </a:rPr>
              <a:t>valeurs</a:t>
            </a:r>
            <a:r>
              <a:rPr lang="es-ES" sz="2800" b="1">
                <a:solidFill>
                  <a:schemeClr val="bg1"/>
                </a:solidFill>
              </a:rPr>
              <a:t> </a:t>
            </a:r>
            <a:r>
              <a:rPr lang="es-ES" sz="2800" b="1" err="1">
                <a:solidFill>
                  <a:schemeClr val="bg1"/>
                </a:solidFill>
              </a:rPr>
              <a:t>imposées</a:t>
            </a:r>
            <a:endParaRPr lang="es-ES" sz="2800">
              <a:solidFill>
                <a:schemeClr val="bg1"/>
              </a:solidFill>
            </a:endParaRPr>
          </a:p>
        </p:txBody>
      </p:sp>
      <p:sp>
        <p:nvSpPr>
          <p:cNvPr id="6" name="Content Placeholder 2">
            <a:extLst>
              <a:ext uri="{FF2B5EF4-FFF2-40B4-BE49-F238E27FC236}">
                <a16:creationId xmlns:a16="http://schemas.microsoft.com/office/drawing/2014/main" id="{AB82F289-FEAB-412C-8DED-5B890CF40647}"/>
              </a:ext>
            </a:extLst>
          </p:cNvPr>
          <p:cNvSpPr>
            <a:spLocks noGrp="1"/>
          </p:cNvSpPr>
          <p:nvPr>
            <p:ph idx="1"/>
          </p:nvPr>
        </p:nvSpPr>
        <p:spPr>
          <a:xfrm>
            <a:off x="543859" y="2438202"/>
            <a:ext cx="3463582" cy="4277486"/>
          </a:xfrm>
        </p:spPr>
        <p:txBody>
          <a:bodyPr>
            <a:noAutofit/>
          </a:bodyPr>
          <a:lstStyle/>
          <a:p>
            <a:pPr marL="0" indent="0">
              <a:lnSpc>
                <a:spcPct val="100000"/>
              </a:lnSpc>
              <a:buNone/>
            </a:pPr>
            <a:r>
              <a:rPr lang="fr-FR" sz="1400">
                <a:solidFill>
                  <a:schemeClr val="bg1"/>
                </a:solidFill>
                <a:latin typeface="Calibri" panose="020F0502020204030204" pitchFamily="34" charset="0"/>
              </a:rPr>
              <a:t>Pour réaliser cette étude de marché, le commanditaire nous a fourni un set de données extrait des </a:t>
            </a:r>
            <a:r>
              <a:rPr lang="fr-FR" sz="1400">
                <a:solidFill>
                  <a:schemeClr val="bg1"/>
                </a:solidFill>
                <a:latin typeface="Calibri" panose="020F0502020204030204" pitchFamily="34" charset="0"/>
                <a:hlinkClick r:id="rId3"/>
              </a:rPr>
              <a:t>bilans alimentaires</a:t>
            </a:r>
            <a:r>
              <a:rPr lang="fr-FR" sz="1400">
                <a:solidFill>
                  <a:schemeClr val="bg1"/>
                </a:solidFill>
                <a:latin typeface="Calibri" panose="020F0502020204030204" pitchFamily="34" charset="0"/>
              </a:rPr>
              <a:t> de la FAO (année 2013).</a:t>
            </a:r>
          </a:p>
          <a:p>
            <a:pPr marL="180975" indent="-180975">
              <a:lnSpc>
                <a:spcPct val="100000"/>
              </a:lnSpc>
            </a:pPr>
            <a:r>
              <a:rPr lang="fr-FR" sz="1400" b="1">
                <a:solidFill>
                  <a:schemeClr val="tx2">
                    <a:lumMod val="40000"/>
                    <a:lumOff val="60000"/>
                  </a:schemeClr>
                </a:solidFill>
                <a:latin typeface="Calibri" panose="020F0502020204030204" pitchFamily="34" charset="0"/>
              </a:rPr>
              <a:t>Pop_2013 : </a:t>
            </a:r>
            <a:r>
              <a:rPr lang="fr-FR" sz="1400">
                <a:solidFill>
                  <a:schemeClr val="bg1"/>
                </a:solidFill>
                <a:latin typeface="Calibri" panose="020F0502020204030204" pitchFamily="34" charset="0"/>
              </a:rPr>
              <a:t>population mondiale 2013</a:t>
            </a:r>
          </a:p>
          <a:p>
            <a:pPr marL="180975" indent="-180975">
              <a:lnSpc>
                <a:spcPct val="100000"/>
              </a:lnSpc>
            </a:pPr>
            <a:r>
              <a:rPr lang="fr-FR" sz="1400" b="1" err="1">
                <a:solidFill>
                  <a:schemeClr val="tx2">
                    <a:lumMod val="40000"/>
                    <a:lumOff val="60000"/>
                  </a:schemeClr>
                </a:solidFill>
                <a:latin typeface="Calibri" panose="020F0502020204030204" pitchFamily="34" charset="0"/>
              </a:rPr>
              <a:t>Pop_var</a:t>
            </a:r>
            <a:r>
              <a:rPr lang="fr-FR" sz="1400" b="1">
                <a:solidFill>
                  <a:schemeClr val="tx2">
                    <a:lumMod val="40000"/>
                    <a:lumOff val="60000"/>
                  </a:schemeClr>
                </a:solidFill>
                <a:latin typeface="Calibri" panose="020F0502020204030204" pitchFamily="34" charset="0"/>
              </a:rPr>
              <a:t> : </a:t>
            </a:r>
            <a:r>
              <a:rPr lang="fr-FR" sz="1400">
                <a:solidFill>
                  <a:schemeClr val="bg1"/>
                </a:solidFill>
                <a:latin typeface="Calibri" panose="020F0502020204030204" pitchFamily="34" charset="0"/>
              </a:rPr>
              <a:t>évolution de la population 2008-2013</a:t>
            </a:r>
          </a:p>
          <a:p>
            <a:pPr marL="180975" indent="-180975">
              <a:lnSpc>
                <a:spcPct val="100000"/>
              </a:lnSpc>
            </a:pPr>
            <a:r>
              <a:rPr lang="fr-FR" sz="1400" b="1" err="1">
                <a:solidFill>
                  <a:schemeClr val="tx2">
                    <a:lumMod val="40000"/>
                    <a:lumOff val="60000"/>
                  </a:schemeClr>
                </a:solidFill>
                <a:latin typeface="Calibri" panose="020F0502020204030204" pitchFamily="34" charset="0"/>
              </a:rPr>
              <a:t>Prot_ani_ratio</a:t>
            </a:r>
            <a:r>
              <a:rPr lang="fr-FR" sz="1400" b="1">
                <a:solidFill>
                  <a:schemeClr val="tx2">
                    <a:lumMod val="40000"/>
                    <a:lumOff val="60000"/>
                  </a:schemeClr>
                </a:solidFill>
                <a:latin typeface="Calibri" panose="020F0502020204030204" pitchFamily="34" charset="0"/>
              </a:rPr>
              <a:t> : </a:t>
            </a:r>
            <a:r>
              <a:rPr lang="fr-FR" sz="1400">
                <a:solidFill>
                  <a:schemeClr val="bg1"/>
                </a:solidFill>
                <a:latin typeface="Calibri" panose="020F0502020204030204" pitchFamily="34" charset="0"/>
              </a:rPr>
              <a:t>pourcentage de protéine animale dans la ration de protéines totale</a:t>
            </a:r>
          </a:p>
          <a:p>
            <a:pPr marL="180975" indent="-180975">
              <a:lnSpc>
                <a:spcPct val="100000"/>
              </a:lnSpc>
            </a:pPr>
            <a:r>
              <a:rPr lang="fr-FR" sz="1400" b="1" err="1">
                <a:solidFill>
                  <a:schemeClr val="tx2">
                    <a:lumMod val="40000"/>
                    <a:lumOff val="60000"/>
                  </a:schemeClr>
                </a:solidFill>
                <a:latin typeface="Calibri" panose="020F0502020204030204" pitchFamily="34" charset="0"/>
              </a:rPr>
              <a:t>Prot_g_cap_day</a:t>
            </a:r>
            <a:r>
              <a:rPr lang="fr-FR" sz="1400" b="1">
                <a:solidFill>
                  <a:schemeClr val="tx2">
                    <a:lumMod val="40000"/>
                    <a:lumOff val="60000"/>
                  </a:schemeClr>
                </a:solidFill>
                <a:latin typeface="Calibri" panose="020F0502020204030204" pitchFamily="34" charset="0"/>
              </a:rPr>
              <a:t> : </a:t>
            </a:r>
            <a:r>
              <a:rPr lang="fr-FR" sz="1400">
                <a:solidFill>
                  <a:schemeClr val="bg1"/>
                </a:solidFill>
                <a:latin typeface="Calibri" panose="020F0502020204030204" pitchFamily="34" charset="0"/>
              </a:rPr>
              <a:t>ration individuelle quotidienne de protéines en grammes</a:t>
            </a:r>
          </a:p>
          <a:p>
            <a:pPr marL="180975" indent="-180975">
              <a:lnSpc>
                <a:spcPct val="100000"/>
              </a:lnSpc>
            </a:pPr>
            <a:r>
              <a:rPr lang="fr-FR" sz="1400" b="1" err="1">
                <a:solidFill>
                  <a:schemeClr val="tx2">
                    <a:lumMod val="40000"/>
                    <a:lumOff val="60000"/>
                  </a:schemeClr>
                </a:solidFill>
                <a:latin typeface="Calibri" panose="020F0502020204030204" pitchFamily="34" charset="0"/>
              </a:rPr>
              <a:t>Food_kcal_cap_day</a:t>
            </a:r>
            <a:r>
              <a:rPr lang="fr-FR" sz="1400" b="1">
                <a:solidFill>
                  <a:schemeClr val="tx2">
                    <a:lumMod val="40000"/>
                    <a:lumOff val="60000"/>
                  </a:schemeClr>
                </a:solidFill>
                <a:latin typeface="Calibri" panose="020F0502020204030204" pitchFamily="34" charset="0"/>
              </a:rPr>
              <a:t> </a:t>
            </a:r>
            <a:r>
              <a:rPr lang="fr-FR" sz="1400">
                <a:solidFill>
                  <a:schemeClr val="tx2">
                    <a:lumMod val="40000"/>
                    <a:lumOff val="60000"/>
                  </a:schemeClr>
                </a:solidFill>
                <a:latin typeface="Calibri" panose="020F0502020204030204" pitchFamily="34" charset="0"/>
              </a:rPr>
              <a:t>: </a:t>
            </a:r>
            <a:r>
              <a:rPr lang="fr-FR" sz="1400">
                <a:solidFill>
                  <a:schemeClr val="bg1"/>
                </a:solidFill>
                <a:latin typeface="Calibri" panose="020F0502020204030204" pitchFamily="34" charset="0"/>
              </a:rPr>
              <a:t>part destinée à la consommation humaine, ration individuelle quotidienne en kcal</a:t>
            </a:r>
            <a:endParaRPr lang="fr-FR" sz="1400">
              <a:solidFill>
                <a:schemeClr val="bg1"/>
              </a:solidFill>
            </a:endParaRPr>
          </a:p>
        </p:txBody>
      </p:sp>
      <p:pic>
        <p:nvPicPr>
          <p:cNvPr id="7" name="Picture 6">
            <a:extLst>
              <a:ext uri="{FF2B5EF4-FFF2-40B4-BE49-F238E27FC236}">
                <a16:creationId xmlns:a16="http://schemas.microsoft.com/office/drawing/2014/main" id="{B70ED0DB-C543-40C7-B738-56F7EFF54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8012" y="2637167"/>
            <a:ext cx="1140050" cy="3798137"/>
          </a:xfrm>
          <a:prstGeom prst="rect">
            <a:avLst/>
          </a:prstGeom>
        </p:spPr>
      </p:pic>
      <p:pic>
        <p:nvPicPr>
          <p:cNvPr id="8" name="Picture 7">
            <a:extLst>
              <a:ext uri="{FF2B5EF4-FFF2-40B4-BE49-F238E27FC236}">
                <a16:creationId xmlns:a16="http://schemas.microsoft.com/office/drawing/2014/main" id="{5FFE974C-71C8-466E-B0C6-FF501929E2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9884" y="2637167"/>
            <a:ext cx="1085182" cy="3798137"/>
          </a:xfrm>
          <a:prstGeom prst="rect">
            <a:avLst/>
          </a:prstGeom>
        </p:spPr>
      </p:pic>
      <p:pic>
        <p:nvPicPr>
          <p:cNvPr id="9" name="Picture 8">
            <a:extLst>
              <a:ext uri="{FF2B5EF4-FFF2-40B4-BE49-F238E27FC236}">
                <a16:creationId xmlns:a16="http://schemas.microsoft.com/office/drawing/2014/main" id="{7A6DA1C7-FC70-47B5-8BEE-DE28420EFA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76252" y="2681391"/>
            <a:ext cx="1042506" cy="3798137"/>
          </a:xfrm>
          <a:prstGeom prst="rect">
            <a:avLst/>
          </a:prstGeom>
        </p:spPr>
      </p:pic>
      <p:pic>
        <p:nvPicPr>
          <p:cNvPr id="10" name="Picture 9">
            <a:extLst>
              <a:ext uri="{FF2B5EF4-FFF2-40B4-BE49-F238E27FC236}">
                <a16:creationId xmlns:a16="http://schemas.microsoft.com/office/drawing/2014/main" id="{98195FE5-A556-429F-B91D-F5F2D581DE8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64291" y="2638044"/>
            <a:ext cx="1164437" cy="3798137"/>
          </a:xfrm>
          <a:prstGeom prst="rect">
            <a:avLst/>
          </a:prstGeom>
        </p:spPr>
      </p:pic>
      <p:pic>
        <p:nvPicPr>
          <p:cNvPr id="11" name="Picture 10">
            <a:extLst>
              <a:ext uri="{FF2B5EF4-FFF2-40B4-BE49-F238E27FC236}">
                <a16:creationId xmlns:a16="http://schemas.microsoft.com/office/drawing/2014/main" id="{D90F5E84-4FCF-45F8-A8B4-B5ECF0811C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35762" y="2640671"/>
            <a:ext cx="1304657" cy="3798137"/>
          </a:xfrm>
          <a:prstGeom prst="rect">
            <a:avLst/>
          </a:prstGeom>
        </p:spPr>
      </p:pic>
      <p:sp>
        <p:nvSpPr>
          <p:cNvPr id="12" name="TextBox 11">
            <a:extLst>
              <a:ext uri="{FF2B5EF4-FFF2-40B4-BE49-F238E27FC236}">
                <a16:creationId xmlns:a16="http://schemas.microsoft.com/office/drawing/2014/main" id="{12474B30-6BD5-4FBE-8132-46EE4700468F}"/>
              </a:ext>
            </a:extLst>
          </p:cNvPr>
          <p:cNvSpPr txBox="1"/>
          <p:nvPr/>
        </p:nvSpPr>
        <p:spPr>
          <a:xfrm>
            <a:off x="5899933" y="2681391"/>
            <a:ext cx="1078455" cy="253916"/>
          </a:xfrm>
          <a:prstGeom prst="rect">
            <a:avLst/>
          </a:prstGeom>
          <a:noFill/>
        </p:spPr>
        <p:txBody>
          <a:bodyPr wrap="square" rtlCol="0">
            <a:spAutoFit/>
          </a:bodyPr>
          <a:lstStyle/>
          <a:p>
            <a:pPr algn="ctr"/>
            <a:r>
              <a:rPr lang="es-ES" sz="1000" b="1">
                <a:solidFill>
                  <a:srgbClr val="C00000"/>
                </a:solidFill>
              </a:rPr>
              <a:t>China, mainland</a:t>
            </a:r>
          </a:p>
        </p:txBody>
      </p:sp>
      <p:sp>
        <p:nvSpPr>
          <p:cNvPr id="13" name="TextBox 12">
            <a:extLst>
              <a:ext uri="{FF2B5EF4-FFF2-40B4-BE49-F238E27FC236}">
                <a16:creationId xmlns:a16="http://schemas.microsoft.com/office/drawing/2014/main" id="{A8205FE8-D504-4201-8CFB-FBF78369B9CD}"/>
              </a:ext>
            </a:extLst>
          </p:cNvPr>
          <p:cNvSpPr txBox="1"/>
          <p:nvPr/>
        </p:nvSpPr>
        <p:spPr>
          <a:xfrm>
            <a:off x="5899933" y="2966172"/>
            <a:ext cx="1078455" cy="253916"/>
          </a:xfrm>
          <a:prstGeom prst="rect">
            <a:avLst/>
          </a:prstGeom>
          <a:noFill/>
        </p:spPr>
        <p:txBody>
          <a:bodyPr wrap="square" rtlCol="0">
            <a:spAutoFit/>
          </a:bodyPr>
          <a:lstStyle/>
          <a:p>
            <a:pPr algn="ctr"/>
            <a:r>
              <a:rPr lang="es-ES" sz="1000" b="1">
                <a:solidFill>
                  <a:srgbClr val="C00000"/>
                </a:solidFill>
              </a:rPr>
              <a:t>India</a:t>
            </a:r>
          </a:p>
        </p:txBody>
      </p:sp>
      <p:sp>
        <p:nvSpPr>
          <p:cNvPr id="14" name="TextBox 13">
            <a:extLst>
              <a:ext uri="{FF2B5EF4-FFF2-40B4-BE49-F238E27FC236}">
                <a16:creationId xmlns:a16="http://schemas.microsoft.com/office/drawing/2014/main" id="{A176D7FC-13E0-4822-BDE1-5C7D2D1355EE}"/>
              </a:ext>
            </a:extLst>
          </p:cNvPr>
          <p:cNvSpPr txBox="1"/>
          <p:nvPr/>
        </p:nvSpPr>
        <p:spPr>
          <a:xfrm>
            <a:off x="7115552" y="2673435"/>
            <a:ext cx="1078455" cy="253916"/>
          </a:xfrm>
          <a:prstGeom prst="rect">
            <a:avLst/>
          </a:prstGeom>
          <a:noFill/>
        </p:spPr>
        <p:txBody>
          <a:bodyPr wrap="square" rtlCol="0">
            <a:spAutoFit/>
          </a:bodyPr>
          <a:lstStyle/>
          <a:p>
            <a:pPr algn="ctr"/>
            <a:r>
              <a:rPr lang="es-ES" sz="1000" b="1">
                <a:solidFill>
                  <a:srgbClr val="C00000"/>
                </a:solidFill>
              </a:rPr>
              <a:t>Oman</a:t>
            </a:r>
          </a:p>
        </p:txBody>
      </p:sp>
      <p:sp>
        <p:nvSpPr>
          <p:cNvPr id="15" name="TextBox 14">
            <a:extLst>
              <a:ext uri="{FF2B5EF4-FFF2-40B4-BE49-F238E27FC236}">
                <a16:creationId xmlns:a16="http://schemas.microsoft.com/office/drawing/2014/main" id="{42D4C721-7D22-46A8-B62B-DB189152F2D6}"/>
              </a:ext>
            </a:extLst>
          </p:cNvPr>
          <p:cNvSpPr txBox="1"/>
          <p:nvPr/>
        </p:nvSpPr>
        <p:spPr>
          <a:xfrm>
            <a:off x="7115006" y="3050145"/>
            <a:ext cx="1078455" cy="415498"/>
          </a:xfrm>
          <a:prstGeom prst="rect">
            <a:avLst/>
          </a:prstGeom>
          <a:noFill/>
        </p:spPr>
        <p:txBody>
          <a:bodyPr wrap="square" rtlCol="0">
            <a:spAutoFit/>
          </a:bodyPr>
          <a:lstStyle/>
          <a:p>
            <a:pPr algn="ctr"/>
            <a:r>
              <a:rPr lang="es-ES" sz="1000" b="1">
                <a:solidFill>
                  <a:srgbClr val="C00000"/>
                </a:solidFill>
              </a:rPr>
              <a:t>Arab Emirates	</a:t>
            </a:r>
          </a:p>
        </p:txBody>
      </p:sp>
      <p:grpSp>
        <p:nvGrpSpPr>
          <p:cNvPr id="16" name="Group 15">
            <a:extLst>
              <a:ext uri="{FF2B5EF4-FFF2-40B4-BE49-F238E27FC236}">
                <a16:creationId xmlns:a16="http://schemas.microsoft.com/office/drawing/2014/main" id="{19C4EC2E-977D-4255-8BD4-31F98F382F7D}"/>
              </a:ext>
            </a:extLst>
          </p:cNvPr>
          <p:cNvGrpSpPr/>
          <p:nvPr/>
        </p:nvGrpSpPr>
        <p:grpSpPr>
          <a:xfrm>
            <a:off x="6310897" y="983214"/>
            <a:ext cx="612900" cy="276999"/>
            <a:chOff x="6957124" y="209149"/>
            <a:chExt cx="612900" cy="276999"/>
          </a:xfrm>
        </p:grpSpPr>
        <p:sp>
          <p:nvSpPr>
            <p:cNvPr id="17" name="Rectangle 16">
              <a:extLst>
                <a:ext uri="{FF2B5EF4-FFF2-40B4-BE49-F238E27FC236}">
                  <a16:creationId xmlns:a16="http://schemas.microsoft.com/office/drawing/2014/main" id="{C5815C08-C1BE-47C5-912D-7D86FE734CF5}"/>
                </a:ext>
              </a:extLst>
            </p:cNvPr>
            <p:cNvSpPr/>
            <p:nvPr/>
          </p:nvSpPr>
          <p:spPr>
            <a:xfrm>
              <a:off x="6963802" y="272817"/>
              <a:ext cx="573904" cy="149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TextBox 17">
              <a:extLst>
                <a:ext uri="{FF2B5EF4-FFF2-40B4-BE49-F238E27FC236}">
                  <a16:creationId xmlns:a16="http://schemas.microsoft.com/office/drawing/2014/main" id="{CCFEA41E-F9A5-4268-9594-88211EAA8ACD}"/>
                </a:ext>
              </a:extLst>
            </p:cNvPr>
            <p:cNvSpPr txBox="1"/>
            <p:nvPr/>
          </p:nvSpPr>
          <p:spPr>
            <a:xfrm>
              <a:off x="6957124" y="209149"/>
              <a:ext cx="612900" cy="276999"/>
            </a:xfrm>
            <a:prstGeom prst="rect">
              <a:avLst/>
            </a:prstGeom>
            <a:noFill/>
          </p:spPr>
          <p:txBody>
            <a:bodyPr wrap="square" rtlCol="0">
              <a:spAutoFit/>
            </a:bodyPr>
            <a:lstStyle/>
            <a:p>
              <a:pPr algn="ctr"/>
              <a:r>
                <a:rPr lang="es-ES" sz="1200" b="1">
                  <a:solidFill>
                    <a:srgbClr val="C00000"/>
                  </a:solidFill>
                </a:rPr>
                <a:t>40.2</a:t>
              </a:r>
            </a:p>
          </p:txBody>
        </p:sp>
      </p:grpSp>
      <p:grpSp>
        <p:nvGrpSpPr>
          <p:cNvPr id="19" name="Group 18">
            <a:extLst>
              <a:ext uri="{FF2B5EF4-FFF2-40B4-BE49-F238E27FC236}">
                <a16:creationId xmlns:a16="http://schemas.microsoft.com/office/drawing/2014/main" id="{58BA5A8F-5FBB-42F8-A2C5-B24634A69AF0}"/>
              </a:ext>
            </a:extLst>
          </p:cNvPr>
          <p:cNvGrpSpPr/>
          <p:nvPr/>
        </p:nvGrpSpPr>
        <p:grpSpPr>
          <a:xfrm>
            <a:off x="6343797" y="1752834"/>
            <a:ext cx="612900" cy="276999"/>
            <a:chOff x="6957124" y="209149"/>
            <a:chExt cx="612900" cy="276999"/>
          </a:xfrm>
        </p:grpSpPr>
        <p:sp>
          <p:nvSpPr>
            <p:cNvPr id="20" name="Rectangle 19">
              <a:extLst>
                <a:ext uri="{FF2B5EF4-FFF2-40B4-BE49-F238E27FC236}">
                  <a16:creationId xmlns:a16="http://schemas.microsoft.com/office/drawing/2014/main" id="{6A08B655-57C5-4728-8471-00598618A0B6}"/>
                </a:ext>
              </a:extLst>
            </p:cNvPr>
            <p:cNvSpPr/>
            <p:nvPr/>
          </p:nvSpPr>
          <p:spPr>
            <a:xfrm>
              <a:off x="6963802" y="272817"/>
              <a:ext cx="573904" cy="149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TextBox 20">
              <a:extLst>
                <a:ext uri="{FF2B5EF4-FFF2-40B4-BE49-F238E27FC236}">
                  <a16:creationId xmlns:a16="http://schemas.microsoft.com/office/drawing/2014/main" id="{B8649D4B-2716-4F6C-890C-CD094126E7C5}"/>
                </a:ext>
              </a:extLst>
            </p:cNvPr>
            <p:cNvSpPr txBox="1"/>
            <p:nvPr/>
          </p:nvSpPr>
          <p:spPr>
            <a:xfrm>
              <a:off x="6957124" y="209149"/>
              <a:ext cx="612900" cy="276999"/>
            </a:xfrm>
            <a:prstGeom prst="rect">
              <a:avLst/>
            </a:prstGeom>
            <a:noFill/>
          </p:spPr>
          <p:txBody>
            <a:bodyPr wrap="square" rtlCol="0">
              <a:spAutoFit/>
            </a:bodyPr>
            <a:lstStyle/>
            <a:p>
              <a:pPr algn="ctr"/>
              <a:r>
                <a:rPr lang="es-ES" sz="1200" b="1">
                  <a:solidFill>
                    <a:srgbClr val="C00000"/>
                  </a:solidFill>
                </a:rPr>
                <a:t>9.4</a:t>
              </a:r>
            </a:p>
          </p:txBody>
        </p:sp>
      </p:grpSp>
      <p:grpSp>
        <p:nvGrpSpPr>
          <p:cNvPr id="22" name="Group 21">
            <a:extLst>
              <a:ext uri="{FF2B5EF4-FFF2-40B4-BE49-F238E27FC236}">
                <a16:creationId xmlns:a16="http://schemas.microsoft.com/office/drawing/2014/main" id="{A6ECAFBB-9C31-4D2C-BFF8-93C6FE9DB0C3}"/>
              </a:ext>
            </a:extLst>
          </p:cNvPr>
          <p:cNvGrpSpPr/>
          <p:nvPr/>
        </p:nvGrpSpPr>
        <p:grpSpPr>
          <a:xfrm>
            <a:off x="6199531" y="2126799"/>
            <a:ext cx="658531" cy="461665"/>
            <a:chOff x="6957124" y="209149"/>
            <a:chExt cx="612900" cy="461665"/>
          </a:xfrm>
        </p:grpSpPr>
        <p:sp>
          <p:nvSpPr>
            <p:cNvPr id="23" name="Rectangle 22">
              <a:extLst>
                <a:ext uri="{FF2B5EF4-FFF2-40B4-BE49-F238E27FC236}">
                  <a16:creationId xmlns:a16="http://schemas.microsoft.com/office/drawing/2014/main" id="{16F79DBE-3D2E-4835-A67E-7938BC4AECD1}"/>
                </a:ext>
              </a:extLst>
            </p:cNvPr>
            <p:cNvSpPr/>
            <p:nvPr/>
          </p:nvSpPr>
          <p:spPr>
            <a:xfrm>
              <a:off x="6963802" y="272817"/>
              <a:ext cx="573904" cy="149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TextBox 23">
              <a:extLst>
                <a:ext uri="{FF2B5EF4-FFF2-40B4-BE49-F238E27FC236}">
                  <a16:creationId xmlns:a16="http://schemas.microsoft.com/office/drawing/2014/main" id="{D08DADFA-E6CE-44DD-A50E-E54BE8538748}"/>
                </a:ext>
              </a:extLst>
            </p:cNvPr>
            <p:cNvSpPr txBox="1"/>
            <p:nvPr/>
          </p:nvSpPr>
          <p:spPr>
            <a:xfrm>
              <a:off x="6957124" y="209149"/>
              <a:ext cx="612900" cy="461665"/>
            </a:xfrm>
            <a:prstGeom prst="rect">
              <a:avLst/>
            </a:prstGeom>
            <a:noFill/>
          </p:spPr>
          <p:txBody>
            <a:bodyPr wrap="square" rtlCol="0">
              <a:spAutoFit/>
            </a:bodyPr>
            <a:lstStyle/>
            <a:p>
              <a:pPr algn="ctr"/>
              <a:r>
                <a:rPr lang="es-ES" sz="1200" b="1">
                  <a:solidFill>
                    <a:srgbClr val="C00000"/>
                  </a:solidFill>
                </a:rPr>
                <a:t>1,385.6</a:t>
              </a:r>
            </a:p>
          </p:txBody>
        </p:sp>
      </p:grpSp>
      <p:grpSp>
        <p:nvGrpSpPr>
          <p:cNvPr id="25" name="Group 24">
            <a:extLst>
              <a:ext uri="{FF2B5EF4-FFF2-40B4-BE49-F238E27FC236}">
                <a16:creationId xmlns:a16="http://schemas.microsoft.com/office/drawing/2014/main" id="{E6D945FD-FF2A-474F-8590-5109911250D9}"/>
              </a:ext>
            </a:extLst>
          </p:cNvPr>
          <p:cNvGrpSpPr/>
          <p:nvPr/>
        </p:nvGrpSpPr>
        <p:grpSpPr>
          <a:xfrm>
            <a:off x="7476399" y="2109671"/>
            <a:ext cx="612900" cy="276999"/>
            <a:chOff x="6957124" y="209149"/>
            <a:chExt cx="612900" cy="276999"/>
          </a:xfrm>
        </p:grpSpPr>
        <p:sp>
          <p:nvSpPr>
            <p:cNvPr id="26" name="Rectangle 25">
              <a:extLst>
                <a:ext uri="{FF2B5EF4-FFF2-40B4-BE49-F238E27FC236}">
                  <a16:creationId xmlns:a16="http://schemas.microsoft.com/office/drawing/2014/main" id="{66E9D720-A35C-4914-8E30-3C49FC069904}"/>
                </a:ext>
              </a:extLst>
            </p:cNvPr>
            <p:cNvSpPr/>
            <p:nvPr/>
          </p:nvSpPr>
          <p:spPr>
            <a:xfrm>
              <a:off x="6963802" y="272817"/>
              <a:ext cx="573904" cy="149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TextBox 26">
              <a:extLst>
                <a:ext uri="{FF2B5EF4-FFF2-40B4-BE49-F238E27FC236}">
                  <a16:creationId xmlns:a16="http://schemas.microsoft.com/office/drawing/2014/main" id="{F2C6E7D1-5BE5-474F-B58A-A985137C232D}"/>
                </a:ext>
              </a:extLst>
            </p:cNvPr>
            <p:cNvSpPr txBox="1"/>
            <p:nvPr/>
          </p:nvSpPr>
          <p:spPr>
            <a:xfrm>
              <a:off x="6957124" y="209149"/>
              <a:ext cx="612900" cy="276999"/>
            </a:xfrm>
            <a:prstGeom prst="rect">
              <a:avLst/>
            </a:prstGeom>
            <a:noFill/>
          </p:spPr>
          <p:txBody>
            <a:bodyPr wrap="square" rtlCol="0">
              <a:spAutoFit/>
            </a:bodyPr>
            <a:lstStyle/>
            <a:p>
              <a:pPr algn="ctr"/>
              <a:r>
                <a:rPr lang="es-ES" sz="1200" b="1">
                  <a:solidFill>
                    <a:srgbClr val="C00000"/>
                  </a:solidFill>
                </a:rPr>
                <a:t>140.0</a:t>
              </a:r>
            </a:p>
          </p:txBody>
        </p:sp>
      </p:grpSp>
      <p:grpSp>
        <p:nvGrpSpPr>
          <p:cNvPr id="28" name="Group 27">
            <a:extLst>
              <a:ext uri="{FF2B5EF4-FFF2-40B4-BE49-F238E27FC236}">
                <a16:creationId xmlns:a16="http://schemas.microsoft.com/office/drawing/2014/main" id="{17403A9C-C521-4954-B67E-B11B365CD3F5}"/>
              </a:ext>
            </a:extLst>
          </p:cNvPr>
          <p:cNvGrpSpPr/>
          <p:nvPr/>
        </p:nvGrpSpPr>
        <p:grpSpPr>
          <a:xfrm>
            <a:off x="7476399" y="975893"/>
            <a:ext cx="612900" cy="276999"/>
            <a:chOff x="6957124" y="209149"/>
            <a:chExt cx="612900" cy="276999"/>
          </a:xfrm>
        </p:grpSpPr>
        <p:sp>
          <p:nvSpPr>
            <p:cNvPr id="29" name="Rectangle 28">
              <a:extLst>
                <a:ext uri="{FF2B5EF4-FFF2-40B4-BE49-F238E27FC236}">
                  <a16:creationId xmlns:a16="http://schemas.microsoft.com/office/drawing/2014/main" id="{02F838B4-CC1C-4C48-9209-F9DAAB3EF1E4}"/>
                </a:ext>
              </a:extLst>
            </p:cNvPr>
            <p:cNvSpPr/>
            <p:nvPr/>
          </p:nvSpPr>
          <p:spPr>
            <a:xfrm>
              <a:off x="6963802" y="272817"/>
              <a:ext cx="573904" cy="149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TextBox 29">
              <a:extLst>
                <a:ext uri="{FF2B5EF4-FFF2-40B4-BE49-F238E27FC236}">
                  <a16:creationId xmlns:a16="http://schemas.microsoft.com/office/drawing/2014/main" id="{0D23F975-6350-401E-85B7-BAD8A3AD337D}"/>
                </a:ext>
              </a:extLst>
            </p:cNvPr>
            <p:cNvSpPr txBox="1"/>
            <p:nvPr/>
          </p:nvSpPr>
          <p:spPr>
            <a:xfrm>
              <a:off x="6957124" y="209149"/>
              <a:ext cx="612900" cy="276999"/>
            </a:xfrm>
            <a:prstGeom prst="rect">
              <a:avLst/>
            </a:prstGeom>
            <a:noFill/>
          </p:spPr>
          <p:txBody>
            <a:bodyPr wrap="square" rtlCol="0">
              <a:spAutoFit/>
            </a:bodyPr>
            <a:lstStyle/>
            <a:p>
              <a:pPr algn="ctr"/>
              <a:r>
                <a:rPr lang="es-ES" sz="1200" b="1">
                  <a:solidFill>
                    <a:srgbClr val="C00000"/>
                  </a:solidFill>
                </a:rPr>
                <a:t>107.2</a:t>
              </a:r>
            </a:p>
          </p:txBody>
        </p:sp>
      </p:grpSp>
      <p:grpSp>
        <p:nvGrpSpPr>
          <p:cNvPr id="31" name="Group 30">
            <a:extLst>
              <a:ext uri="{FF2B5EF4-FFF2-40B4-BE49-F238E27FC236}">
                <a16:creationId xmlns:a16="http://schemas.microsoft.com/office/drawing/2014/main" id="{A5211DA0-BC86-4148-B246-658A8A7F9741}"/>
              </a:ext>
            </a:extLst>
          </p:cNvPr>
          <p:cNvGrpSpPr/>
          <p:nvPr/>
        </p:nvGrpSpPr>
        <p:grpSpPr>
          <a:xfrm>
            <a:off x="7476399" y="1736667"/>
            <a:ext cx="612900" cy="276999"/>
            <a:chOff x="6957124" y="209149"/>
            <a:chExt cx="612900" cy="276999"/>
          </a:xfrm>
        </p:grpSpPr>
        <p:sp>
          <p:nvSpPr>
            <p:cNvPr id="32" name="Rectangle 31">
              <a:extLst>
                <a:ext uri="{FF2B5EF4-FFF2-40B4-BE49-F238E27FC236}">
                  <a16:creationId xmlns:a16="http://schemas.microsoft.com/office/drawing/2014/main" id="{900821A0-C9E7-4FEB-995B-2B5C450CD476}"/>
                </a:ext>
              </a:extLst>
            </p:cNvPr>
            <p:cNvSpPr/>
            <p:nvPr/>
          </p:nvSpPr>
          <p:spPr>
            <a:xfrm>
              <a:off x="6963802" y="272817"/>
              <a:ext cx="573904" cy="149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TextBox 32">
              <a:extLst>
                <a:ext uri="{FF2B5EF4-FFF2-40B4-BE49-F238E27FC236}">
                  <a16:creationId xmlns:a16="http://schemas.microsoft.com/office/drawing/2014/main" id="{BC91C279-8583-4932-8390-0565CF010E44}"/>
                </a:ext>
              </a:extLst>
            </p:cNvPr>
            <p:cNvSpPr txBox="1"/>
            <p:nvPr/>
          </p:nvSpPr>
          <p:spPr>
            <a:xfrm>
              <a:off x="6957124" y="209149"/>
              <a:ext cx="612900" cy="276999"/>
            </a:xfrm>
            <a:prstGeom prst="rect">
              <a:avLst/>
            </a:prstGeom>
            <a:noFill/>
          </p:spPr>
          <p:txBody>
            <a:bodyPr wrap="square" rtlCol="0">
              <a:spAutoFit/>
            </a:bodyPr>
            <a:lstStyle/>
            <a:p>
              <a:pPr algn="ctr"/>
              <a:r>
                <a:rPr lang="es-ES" sz="1200" b="1">
                  <a:solidFill>
                    <a:srgbClr val="C00000"/>
                  </a:solidFill>
                </a:rPr>
                <a:t>106.5</a:t>
              </a:r>
            </a:p>
          </p:txBody>
        </p:sp>
      </p:grpSp>
      <p:grpSp>
        <p:nvGrpSpPr>
          <p:cNvPr id="34" name="Group 33">
            <a:extLst>
              <a:ext uri="{FF2B5EF4-FFF2-40B4-BE49-F238E27FC236}">
                <a16:creationId xmlns:a16="http://schemas.microsoft.com/office/drawing/2014/main" id="{AD21B7E7-C25D-4E24-B07B-AD89A90A37CA}"/>
              </a:ext>
            </a:extLst>
          </p:cNvPr>
          <p:cNvGrpSpPr/>
          <p:nvPr/>
        </p:nvGrpSpPr>
        <p:grpSpPr>
          <a:xfrm>
            <a:off x="8641901" y="983214"/>
            <a:ext cx="612900" cy="276999"/>
            <a:chOff x="6957124" y="209149"/>
            <a:chExt cx="612900" cy="276999"/>
          </a:xfrm>
        </p:grpSpPr>
        <p:sp>
          <p:nvSpPr>
            <p:cNvPr id="35" name="Rectangle 34">
              <a:extLst>
                <a:ext uri="{FF2B5EF4-FFF2-40B4-BE49-F238E27FC236}">
                  <a16:creationId xmlns:a16="http://schemas.microsoft.com/office/drawing/2014/main" id="{4872AD2F-FD6E-4830-9AA8-01857CA5A8BB}"/>
                </a:ext>
              </a:extLst>
            </p:cNvPr>
            <p:cNvSpPr/>
            <p:nvPr/>
          </p:nvSpPr>
          <p:spPr>
            <a:xfrm>
              <a:off x="6963802" y="272817"/>
              <a:ext cx="573904" cy="149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TextBox 35">
              <a:extLst>
                <a:ext uri="{FF2B5EF4-FFF2-40B4-BE49-F238E27FC236}">
                  <a16:creationId xmlns:a16="http://schemas.microsoft.com/office/drawing/2014/main" id="{64A48CD5-F3CA-4FA0-8D9D-2912E30CAD7E}"/>
                </a:ext>
              </a:extLst>
            </p:cNvPr>
            <p:cNvSpPr txBox="1"/>
            <p:nvPr/>
          </p:nvSpPr>
          <p:spPr>
            <a:xfrm>
              <a:off x="6957124" y="209149"/>
              <a:ext cx="612900" cy="276999"/>
            </a:xfrm>
            <a:prstGeom prst="rect">
              <a:avLst/>
            </a:prstGeom>
            <a:noFill/>
          </p:spPr>
          <p:txBody>
            <a:bodyPr wrap="square" rtlCol="0">
              <a:spAutoFit/>
            </a:bodyPr>
            <a:lstStyle/>
            <a:p>
              <a:pPr algn="ctr"/>
              <a:r>
                <a:rPr lang="es-ES" sz="1200" b="1">
                  <a:solidFill>
                    <a:srgbClr val="C00000"/>
                  </a:solidFill>
                </a:rPr>
                <a:t>42.8</a:t>
              </a:r>
            </a:p>
          </p:txBody>
        </p:sp>
      </p:grpSp>
      <p:grpSp>
        <p:nvGrpSpPr>
          <p:cNvPr id="37" name="Group 36">
            <a:extLst>
              <a:ext uri="{FF2B5EF4-FFF2-40B4-BE49-F238E27FC236}">
                <a16:creationId xmlns:a16="http://schemas.microsoft.com/office/drawing/2014/main" id="{02BD0DA2-5194-4DF4-9A63-D7F04304157F}"/>
              </a:ext>
            </a:extLst>
          </p:cNvPr>
          <p:cNvGrpSpPr/>
          <p:nvPr/>
        </p:nvGrpSpPr>
        <p:grpSpPr>
          <a:xfrm>
            <a:off x="8705858" y="1752833"/>
            <a:ext cx="612900" cy="276999"/>
            <a:chOff x="6957124" y="209149"/>
            <a:chExt cx="612900" cy="276999"/>
          </a:xfrm>
        </p:grpSpPr>
        <p:sp>
          <p:nvSpPr>
            <p:cNvPr id="38" name="Rectangle 37">
              <a:extLst>
                <a:ext uri="{FF2B5EF4-FFF2-40B4-BE49-F238E27FC236}">
                  <a16:creationId xmlns:a16="http://schemas.microsoft.com/office/drawing/2014/main" id="{1A1326EA-D31F-4565-B5D9-CB0C1042637F}"/>
                </a:ext>
              </a:extLst>
            </p:cNvPr>
            <p:cNvSpPr/>
            <p:nvPr/>
          </p:nvSpPr>
          <p:spPr>
            <a:xfrm>
              <a:off x="6963802" y="272817"/>
              <a:ext cx="573904" cy="149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extBox 38">
              <a:extLst>
                <a:ext uri="{FF2B5EF4-FFF2-40B4-BE49-F238E27FC236}">
                  <a16:creationId xmlns:a16="http://schemas.microsoft.com/office/drawing/2014/main" id="{638C541F-2444-493A-89CE-83B36CA0FDD5}"/>
                </a:ext>
              </a:extLst>
            </p:cNvPr>
            <p:cNvSpPr txBox="1"/>
            <p:nvPr/>
          </p:nvSpPr>
          <p:spPr>
            <a:xfrm>
              <a:off x="6957124" y="209149"/>
              <a:ext cx="612900" cy="276999"/>
            </a:xfrm>
            <a:prstGeom prst="rect">
              <a:avLst/>
            </a:prstGeom>
            <a:noFill/>
          </p:spPr>
          <p:txBody>
            <a:bodyPr wrap="square" rtlCol="0">
              <a:spAutoFit/>
            </a:bodyPr>
            <a:lstStyle/>
            <a:p>
              <a:pPr algn="ctr"/>
              <a:r>
                <a:rPr lang="es-ES" sz="1200" b="1">
                  <a:solidFill>
                    <a:srgbClr val="C00000"/>
                  </a:solidFill>
                </a:rPr>
                <a:t>45.1</a:t>
              </a:r>
            </a:p>
          </p:txBody>
        </p:sp>
      </p:grpSp>
      <p:grpSp>
        <p:nvGrpSpPr>
          <p:cNvPr id="40" name="Group 39">
            <a:extLst>
              <a:ext uri="{FF2B5EF4-FFF2-40B4-BE49-F238E27FC236}">
                <a16:creationId xmlns:a16="http://schemas.microsoft.com/office/drawing/2014/main" id="{D7700DA2-6739-453C-8836-5377EAFCEC9F}"/>
              </a:ext>
            </a:extLst>
          </p:cNvPr>
          <p:cNvGrpSpPr/>
          <p:nvPr/>
        </p:nvGrpSpPr>
        <p:grpSpPr>
          <a:xfrm>
            <a:off x="9870177" y="983214"/>
            <a:ext cx="612900" cy="276999"/>
            <a:chOff x="6957124" y="209149"/>
            <a:chExt cx="612900" cy="276999"/>
          </a:xfrm>
        </p:grpSpPr>
        <p:sp>
          <p:nvSpPr>
            <p:cNvPr id="41" name="Rectangle 40">
              <a:extLst>
                <a:ext uri="{FF2B5EF4-FFF2-40B4-BE49-F238E27FC236}">
                  <a16:creationId xmlns:a16="http://schemas.microsoft.com/office/drawing/2014/main" id="{F5F86B1F-E750-4203-B1D0-3547E02EDF04}"/>
                </a:ext>
              </a:extLst>
            </p:cNvPr>
            <p:cNvSpPr/>
            <p:nvPr/>
          </p:nvSpPr>
          <p:spPr>
            <a:xfrm>
              <a:off x="6963802" y="272817"/>
              <a:ext cx="573904" cy="149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TextBox 41">
              <a:extLst>
                <a:ext uri="{FF2B5EF4-FFF2-40B4-BE49-F238E27FC236}">
                  <a16:creationId xmlns:a16="http://schemas.microsoft.com/office/drawing/2014/main" id="{DA8B5B57-44BE-4409-A8A0-7A801433D71F}"/>
                </a:ext>
              </a:extLst>
            </p:cNvPr>
            <p:cNvSpPr txBox="1"/>
            <p:nvPr/>
          </p:nvSpPr>
          <p:spPr>
            <a:xfrm>
              <a:off x="6957124" y="209149"/>
              <a:ext cx="612900" cy="276999"/>
            </a:xfrm>
            <a:prstGeom prst="rect">
              <a:avLst/>
            </a:prstGeom>
            <a:noFill/>
          </p:spPr>
          <p:txBody>
            <a:bodyPr wrap="square" rtlCol="0">
              <a:spAutoFit/>
            </a:bodyPr>
            <a:lstStyle/>
            <a:p>
              <a:pPr algn="ctr"/>
              <a:r>
                <a:rPr lang="es-ES" sz="1200" b="1">
                  <a:solidFill>
                    <a:srgbClr val="C00000"/>
                  </a:solidFill>
                </a:rPr>
                <a:t>81.4</a:t>
              </a:r>
            </a:p>
          </p:txBody>
        </p:sp>
      </p:grpSp>
      <p:grpSp>
        <p:nvGrpSpPr>
          <p:cNvPr id="43" name="Group 42">
            <a:extLst>
              <a:ext uri="{FF2B5EF4-FFF2-40B4-BE49-F238E27FC236}">
                <a16:creationId xmlns:a16="http://schemas.microsoft.com/office/drawing/2014/main" id="{EF9FBAF9-639A-412A-B51C-2107D6DAF14C}"/>
              </a:ext>
            </a:extLst>
          </p:cNvPr>
          <p:cNvGrpSpPr/>
          <p:nvPr/>
        </p:nvGrpSpPr>
        <p:grpSpPr>
          <a:xfrm>
            <a:off x="9876855" y="1752832"/>
            <a:ext cx="612900" cy="276999"/>
            <a:chOff x="6957124" y="209149"/>
            <a:chExt cx="612900" cy="276999"/>
          </a:xfrm>
        </p:grpSpPr>
        <p:sp>
          <p:nvSpPr>
            <p:cNvPr id="44" name="Rectangle 43">
              <a:extLst>
                <a:ext uri="{FF2B5EF4-FFF2-40B4-BE49-F238E27FC236}">
                  <a16:creationId xmlns:a16="http://schemas.microsoft.com/office/drawing/2014/main" id="{4BE68C22-97AC-454C-BFA0-2F6F3C71E37F}"/>
                </a:ext>
              </a:extLst>
            </p:cNvPr>
            <p:cNvSpPr/>
            <p:nvPr/>
          </p:nvSpPr>
          <p:spPr>
            <a:xfrm>
              <a:off x="6963802" y="272817"/>
              <a:ext cx="573904" cy="149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 name="TextBox 44">
              <a:extLst>
                <a:ext uri="{FF2B5EF4-FFF2-40B4-BE49-F238E27FC236}">
                  <a16:creationId xmlns:a16="http://schemas.microsoft.com/office/drawing/2014/main" id="{E58F314F-0568-4DE3-AFD3-81FB842AA682}"/>
                </a:ext>
              </a:extLst>
            </p:cNvPr>
            <p:cNvSpPr txBox="1"/>
            <p:nvPr/>
          </p:nvSpPr>
          <p:spPr>
            <a:xfrm>
              <a:off x="6957124" y="209149"/>
              <a:ext cx="612900" cy="276999"/>
            </a:xfrm>
            <a:prstGeom prst="rect">
              <a:avLst/>
            </a:prstGeom>
            <a:noFill/>
          </p:spPr>
          <p:txBody>
            <a:bodyPr wrap="square" rtlCol="0">
              <a:spAutoFit/>
            </a:bodyPr>
            <a:lstStyle/>
            <a:p>
              <a:pPr algn="ctr"/>
              <a:r>
                <a:rPr lang="es-ES" sz="1200" b="1">
                  <a:solidFill>
                    <a:srgbClr val="C00000"/>
                  </a:solidFill>
                </a:rPr>
                <a:t>81.6</a:t>
              </a:r>
            </a:p>
          </p:txBody>
        </p:sp>
      </p:grpSp>
      <p:grpSp>
        <p:nvGrpSpPr>
          <p:cNvPr id="46" name="Group 45">
            <a:extLst>
              <a:ext uri="{FF2B5EF4-FFF2-40B4-BE49-F238E27FC236}">
                <a16:creationId xmlns:a16="http://schemas.microsoft.com/office/drawing/2014/main" id="{7C24869A-FC59-4B02-ADC3-C4082724EFAC}"/>
              </a:ext>
            </a:extLst>
          </p:cNvPr>
          <p:cNvGrpSpPr/>
          <p:nvPr/>
        </p:nvGrpSpPr>
        <p:grpSpPr>
          <a:xfrm>
            <a:off x="10893923" y="983214"/>
            <a:ext cx="751944" cy="276999"/>
            <a:chOff x="6957124" y="209149"/>
            <a:chExt cx="612900" cy="276999"/>
          </a:xfrm>
        </p:grpSpPr>
        <p:sp>
          <p:nvSpPr>
            <p:cNvPr id="47" name="Rectangle 46">
              <a:extLst>
                <a:ext uri="{FF2B5EF4-FFF2-40B4-BE49-F238E27FC236}">
                  <a16:creationId xmlns:a16="http://schemas.microsoft.com/office/drawing/2014/main" id="{9B299BAB-87CA-436D-A39E-25F37B6BD074}"/>
                </a:ext>
              </a:extLst>
            </p:cNvPr>
            <p:cNvSpPr/>
            <p:nvPr/>
          </p:nvSpPr>
          <p:spPr>
            <a:xfrm>
              <a:off x="6963802" y="272817"/>
              <a:ext cx="573904" cy="149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TextBox 47">
              <a:extLst>
                <a:ext uri="{FF2B5EF4-FFF2-40B4-BE49-F238E27FC236}">
                  <a16:creationId xmlns:a16="http://schemas.microsoft.com/office/drawing/2014/main" id="{7410D176-2849-4EC2-8FDF-9BFD1C79BE56}"/>
                </a:ext>
              </a:extLst>
            </p:cNvPr>
            <p:cNvSpPr txBox="1"/>
            <p:nvPr/>
          </p:nvSpPr>
          <p:spPr>
            <a:xfrm>
              <a:off x="6957124" y="209149"/>
              <a:ext cx="612900" cy="276999"/>
            </a:xfrm>
            <a:prstGeom prst="rect">
              <a:avLst/>
            </a:prstGeom>
            <a:noFill/>
          </p:spPr>
          <p:txBody>
            <a:bodyPr wrap="square" rtlCol="0">
              <a:spAutoFit/>
            </a:bodyPr>
            <a:lstStyle/>
            <a:p>
              <a:pPr algn="ctr"/>
              <a:r>
                <a:rPr lang="es-ES" sz="1200" b="1">
                  <a:solidFill>
                    <a:srgbClr val="C00000"/>
                  </a:solidFill>
                </a:rPr>
                <a:t>2,850.3</a:t>
              </a:r>
            </a:p>
          </p:txBody>
        </p:sp>
      </p:grpSp>
      <p:grpSp>
        <p:nvGrpSpPr>
          <p:cNvPr id="49" name="Group 48">
            <a:extLst>
              <a:ext uri="{FF2B5EF4-FFF2-40B4-BE49-F238E27FC236}">
                <a16:creationId xmlns:a16="http://schemas.microsoft.com/office/drawing/2014/main" id="{658F78B9-4B8B-469A-967B-996F913D1A64}"/>
              </a:ext>
            </a:extLst>
          </p:cNvPr>
          <p:cNvGrpSpPr/>
          <p:nvPr/>
        </p:nvGrpSpPr>
        <p:grpSpPr>
          <a:xfrm>
            <a:off x="10902116" y="1742812"/>
            <a:ext cx="751944" cy="276999"/>
            <a:chOff x="6957124" y="209149"/>
            <a:chExt cx="612900" cy="276999"/>
          </a:xfrm>
        </p:grpSpPr>
        <p:sp>
          <p:nvSpPr>
            <p:cNvPr id="50" name="Rectangle 49">
              <a:extLst>
                <a:ext uri="{FF2B5EF4-FFF2-40B4-BE49-F238E27FC236}">
                  <a16:creationId xmlns:a16="http://schemas.microsoft.com/office/drawing/2014/main" id="{4DC49331-2955-499E-A54C-5E23450D9438}"/>
                </a:ext>
              </a:extLst>
            </p:cNvPr>
            <p:cNvSpPr/>
            <p:nvPr/>
          </p:nvSpPr>
          <p:spPr>
            <a:xfrm>
              <a:off x="6963802" y="272817"/>
              <a:ext cx="573904" cy="149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TextBox 50">
              <a:extLst>
                <a:ext uri="{FF2B5EF4-FFF2-40B4-BE49-F238E27FC236}">
                  <a16:creationId xmlns:a16="http://schemas.microsoft.com/office/drawing/2014/main" id="{3929FDE8-5079-402D-AA3C-02BAD22D70E7}"/>
                </a:ext>
              </a:extLst>
            </p:cNvPr>
            <p:cNvSpPr txBox="1"/>
            <p:nvPr/>
          </p:nvSpPr>
          <p:spPr>
            <a:xfrm>
              <a:off x="6957124" y="209149"/>
              <a:ext cx="612900" cy="276999"/>
            </a:xfrm>
            <a:prstGeom prst="rect">
              <a:avLst/>
            </a:prstGeom>
            <a:noFill/>
          </p:spPr>
          <p:txBody>
            <a:bodyPr wrap="square" rtlCol="0">
              <a:spAutoFit/>
            </a:bodyPr>
            <a:lstStyle/>
            <a:p>
              <a:pPr algn="ctr"/>
              <a:r>
                <a:rPr lang="es-ES" sz="1200" b="1">
                  <a:solidFill>
                    <a:srgbClr val="C00000"/>
                  </a:solidFill>
                </a:rPr>
                <a:t>2,833.0</a:t>
              </a:r>
            </a:p>
          </p:txBody>
        </p:sp>
      </p:grpSp>
    </p:spTree>
    <p:extLst>
      <p:ext uri="{BB962C8B-B14F-4D97-AF65-F5344CB8AC3E}">
        <p14:creationId xmlns:p14="http://schemas.microsoft.com/office/powerpoint/2010/main" val="334768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par>
                                <p:cTn id="42" presetID="10" presetClass="entr" presetSubtype="0" fill="hold"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par>
                                <p:cTn id="45" presetID="10" presetClass="entr" presetSubtype="0"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fade">
                                      <p:cBhvr>
                                        <p:cTn id="50" dur="500"/>
                                        <p:tgtEl>
                                          <p:spTgt spid="43"/>
                                        </p:tgtEl>
                                      </p:cBhvr>
                                    </p:animEffect>
                                  </p:childTnLst>
                                </p:cTn>
                              </p:par>
                              <p:par>
                                <p:cTn id="51" presetID="10"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par>
                                <p:cTn id="54" presetID="10" presetClass="entr" presetSubtype="0" fill="hold" nodeType="with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fade">
                                      <p:cBhvr>
                                        <p:cTn id="5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BD49AC-0265-4053-BAC5-B2F18F72DAC6}"/>
              </a:ext>
            </a:extLst>
          </p:cNvPr>
          <p:cNvSpPr/>
          <p:nvPr/>
        </p:nvSpPr>
        <p:spPr>
          <a:xfrm>
            <a:off x="0" y="0"/>
            <a:ext cx="4500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Title 1">
            <a:extLst>
              <a:ext uri="{FF2B5EF4-FFF2-40B4-BE49-F238E27FC236}">
                <a16:creationId xmlns:a16="http://schemas.microsoft.com/office/drawing/2014/main" id="{07A03642-3525-458D-BABA-9954F28A4F2A}"/>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b="1" kern="1200">
                <a:solidFill>
                  <a:schemeClr val="bg1"/>
                </a:solidFill>
                <a:latin typeface="+mj-lt"/>
                <a:ea typeface="+mj-ea"/>
                <a:cs typeface="+mj-cs"/>
              </a:rPr>
              <a:t>Construction de l’échantillon : valeurs complémentaires</a:t>
            </a:r>
            <a:endParaRPr lang="en-US" sz="2800" kern="1200">
              <a:solidFill>
                <a:schemeClr val="bg1"/>
              </a:solidFill>
              <a:latin typeface="+mj-lt"/>
              <a:ea typeface="+mj-ea"/>
              <a:cs typeface="+mj-cs"/>
            </a:endParaRPr>
          </a:p>
        </p:txBody>
      </p:sp>
      <p:sp>
        <p:nvSpPr>
          <p:cNvPr id="5" name="Content Placeholder 2">
            <a:extLst>
              <a:ext uri="{FF2B5EF4-FFF2-40B4-BE49-F238E27FC236}">
                <a16:creationId xmlns:a16="http://schemas.microsoft.com/office/drawing/2014/main" id="{ED9F8134-2AA4-48ED-8C53-1952BCD3B542}"/>
              </a:ext>
            </a:extLst>
          </p:cNvPr>
          <p:cNvSpPr txBox="1">
            <a:spLocks/>
          </p:cNvSpPr>
          <p:nvPr/>
        </p:nvSpPr>
        <p:spPr>
          <a:xfrm>
            <a:off x="643468" y="2638043"/>
            <a:ext cx="3363974" cy="38103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300" b="1">
                <a:solidFill>
                  <a:schemeClr val="bg1"/>
                </a:solidFill>
                <a:latin typeface="Calibri" panose="020F0502020204030204" pitchFamily="34" charset="0"/>
              </a:rPr>
              <a:t>Les variables imposées n’indiquent que des tendances alimentaires, il manque un minimum d’information complémentaire pour réaliser une étude de marché.</a:t>
            </a:r>
          </a:p>
          <a:p>
            <a:r>
              <a:rPr lang="en-US" sz="1300" b="1">
                <a:solidFill>
                  <a:schemeClr val="tx2">
                    <a:lumMod val="40000"/>
                    <a:lumOff val="60000"/>
                  </a:schemeClr>
                </a:solidFill>
                <a:latin typeface="Calibri" panose="020F0502020204030204" pitchFamily="34" charset="0"/>
              </a:rPr>
              <a:t>Poultry_food_kg_cap_y : </a:t>
            </a:r>
            <a:r>
              <a:rPr lang="en-US" sz="1300">
                <a:solidFill>
                  <a:schemeClr val="bg1"/>
                </a:solidFill>
                <a:latin typeface="Calibri" panose="020F0502020204030204" pitchFamily="34" charset="0"/>
              </a:rPr>
              <a:t>consommation annuelle de volaille par habitant et par an</a:t>
            </a:r>
          </a:p>
          <a:p>
            <a:r>
              <a:rPr lang="en-US" sz="1300" b="1">
                <a:solidFill>
                  <a:schemeClr val="tx2">
                    <a:lumMod val="40000"/>
                    <a:lumOff val="60000"/>
                  </a:schemeClr>
                </a:solidFill>
                <a:latin typeface="Calibri" panose="020F0502020204030204" pitchFamily="34" charset="0"/>
              </a:rPr>
              <a:t>Poultry_import_ratio :  </a:t>
            </a:r>
            <a:r>
              <a:rPr lang="en-US" sz="1300">
                <a:solidFill>
                  <a:schemeClr val="bg1"/>
                </a:solidFill>
                <a:latin typeface="Calibri" panose="020F0502020204030204" pitchFamily="34" charset="0"/>
              </a:rPr>
              <a:t>Import Quantity/ Domestic supply quantity * 100</a:t>
            </a:r>
          </a:p>
          <a:p>
            <a:r>
              <a:rPr lang="en-US" sz="1300" b="1">
                <a:solidFill>
                  <a:schemeClr val="tx2">
                    <a:lumMod val="40000"/>
                    <a:lumOff val="60000"/>
                  </a:schemeClr>
                </a:solidFill>
                <a:latin typeface="Calibri" panose="020F0502020204030204" pitchFamily="34" charset="0"/>
              </a:rPr>
              <a:t>GDP_2013 : </a:t>
            </a:r>
            <a:r>
              <a:rPr lang="en-US" sz="1300">
                <a:solidFill>
                  <a:schemeClr val="bg1"/>
                </a:solidFill>
                <a:latin typeface="Calibri" panose="020F0502020204030204" pitchFamily="34" charset="0"/>
              </a:rPr>
              <a:t>PIB 2013 par pays et par habitant</a:t>
            </a:r>
          </a:p>
          <a:p>
            <a:r>
              <a:rPr lang="en-US" sz="1300" b="1">
                <a:solidFill>
                  <a:schemeClr val="tx2">
                    <a:lumMod val="40000"/>
                    <a:lumOff val="60000"/>
                  </a:schemeClr>
                </a:solidFill>
                <a:latin typeface="Calibri" panose="020F0502020204030204" pitchFamily="34" charset="0"/>
              </a:rPr>
              <a:t>Edb2019 : </a:t>
            </a:r>
            <a:r>
              <a:rPr lang="en-US" sz="1300">
                <a:solidFill>
                  <a:schemeClr val="bg1"/>
                </a:solidFill>
                <a:latin typeface="Calibri" panose="020F0502020204030204" pitchFamily="34" charset="0"/>
                <a:hlinkClick r:id="rId2" action="ppaction://hlinkfile"/>
              </a:rPr>
              <a:t>Ease of doing Business</a:t>
            </a:r>
            <a:r>
              <a:rPr lang="en-US" sz="1300">
                <a:solidFill>
                  <a:schemeClr val="bg1"/>
                </a:solidFill>
                <a:latin typeface="Calibri" panose="020F0502020204030204" pitchFamily="34" charset="0"/>
              </a:rPr>
              <a:t> de la Worldbank, indicateur global/ranking de risque pays.</a:t>
            </a:r>
          </a:p>
        </p:txBody>
      </p:sp>
      <p:pic>
        <p:nvPicPr>
          <p:cNvPr id="6" name="Picture 5" descr="A close up of a logo&#10;&#10;Description automatically generated">
            <a:extLst>
              <a:ext uri="{FF2B5EF4-FFF2-40B4-BE49-F238E27FC236}">
                <a16:creationId xmlns:a16="http://schemas.microsoft.com/office/drawing/2014/main" id="{E4F80824-DAB8-483E-9673-24057ABB15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7706" y="2638043"/>
            <a:ext cx="1030314" cy="3798137"/>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1F02CBF3-1DB7-454D-AFCC-B02B488EB4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8471" y="2638043"/>
            <a:ext cx="1408298" cy="3798137"/>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6991B423-208D-4838-A2AC-A3004554B0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78350" y="2638044"/>
            <a:ext cx="1261982" cy="3798137"/>
          </a:xfrm>
          <a:prstGeom prst="rect">
            <a:avLst/>
          </a:prstGeom>
        </p:spPr>
      </p:pic>
      <p:pic>
        <p:nvPicPr>
          <p:cNvPr id="9" name="Picture 8">
            <a:extLst>
              <a:ext uri="{FF2B5EF4-FFF2-40B4-BE49-F238E27FC236}">
                <a16:creationId xmlns:a16="http://schemas.microsoft.com/office/drawing/2014/main" id="{01A68666-191B-4D3F-A31F-47BDF48987AE}"/>
              </a:ext>
            </a:extLst>
          </p:cNvPr>
          <p:cNvPicPr>
            <a:picLocks noChangeAspect="1"/>
          </p:cNvPicPr>
          <p:nvPr/>
        </p:nvPicPr>
        <p:blipFill>
          <a:blip r:embed="rId6"/>
          <a:stretch>
            <a:fillRect/>
          </a:stretch>
        </p:blipFill>
        <p:spPr>
          <a:xfrm>
            <a:off x="5019266" y="643467"/>
            <a:ext cx="6594928" cy="1710266"/>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C8D536E8-CABC-4164-BC65-1BBB22F1AC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66634" y="2638043"/>
            <a:ext cx="1255885" cy="3810330"/>
          </a:xfrm>
          <a:prstGeom prst="rect">
            <a:avLst/>
          </a:prstGeom>
        </p:spPr>
      </p:pic>
      <p:sp>
        <p:nvSpPr>
          <p:cNvPr id="11" name="TextBox 10">
            <a:extLst>
              <a:ext uri="{FF2B5EF4-FFF2-40B4-BE49-F238E27FC236}">
                <a16:creationId xmlns:a16="http://schemas.microsoft.com/office/drawing/2014/main" id="{C4BCCE03-1800-414D-83DF-53CE37EC64FF}"/>
              </a:ext>
            </a:extLst>
          </p:cNvPr>
          <p:cNvSpPr txBox="1"/>
          <p:nvPr/>
        </p:nvSpPr>
        <p:spPr>
          <a:xfrm>
            <a:off x="6181114" y="2690953"/>
            <a:ext cx="1030314" cy="253916"/>
          </a:xfrm>
          <a:prstGeom prst="rect">
            <a:avLst/>
          </a:prstGeom>
          <a:noFill/>
        </p:spPr>
        <p:txBody>
          <a:bodyPr wrap="square" rtlCol="0">
            <a:spAutoFit/>
          </a:bodyPr>
          <a:lstStyle/>
          <a:p>
            <a:pPr algn="ctr"/>
            <a:r>
              <a:rPr lang="es-ES" sz="1000" b="1">
                <a:solidFill>
                  <a:srgbClr val="C00000"/>
                </a:solidFill>
              </a:rPr>
              <a:t>Luxembourg</a:t>
            </a:r>
          </a:p>
        </p:txBody>
      </p:sp>
      <p:sp>
        <p:nvSpPr>
          <p:cNvPr id="12" name="TextBox 11">
            <a:extLst>
              <a:ext uri="{FF2B5EF4-FFF2-40B4-BE49-F238E27FC236}">
                <a16:creationId xmlns:a16="http://schemas.microsoft.com/office/drawing/2014/main" id="{2E42D0D8-A1D0-42E7-A55B-5757B58BF818}"/>
              </a:ext>
            </a:extLst>
          </p:cNvPr>
          <p:cNvSpPr txBox="1"/>
          <p:nvPr/>
        </p:nvSpPr>
        <p:spPr>
          <a:xfrm>
            <a:off x="6199041" y="3429000"/>
            <a:ext cx="986141" cy="253916"/>
          </a:xfrm>
          <a:prstGeom prst="rect">
            <a:avLst/>
          </a:prstGeom>
          <a:noFill/>
        </p:spPr>
        <p:txBody>
          <a:bodyPr wrap="square" rtlCol="0">
            <a:spAutoFit/>
          </a:bodyPr>
          <a:lstStyle/>
          <a:p>
            <a:pPr algn="ctr"/>
            <a:r>
              <a:rPr lang="es-ES" sz="1000" b="1">
                <a:solidFill>
                  <a:srgbClr val="C00000"/>
                </a:solidFill>
              </a:rPr>
              <a:t>Switzerland</a:t>
            </a:r>
          </a:p>
        </p:txBody>
      </p:sp>
      <p:sp>
        <p:nvSpPr>
          <p:cNvPr id="13" name="TextBox 12">
            <a:extLst>
              <a:ext uri="{FF2B5EF4-FFF2-40B4-BE49-F238E27FC236}">
                <a16:creationId xmlns:a16="http://schemas.microsoft.com/office/drawing/2014/main" id="{85A42ED5-08DF-4A20-A267-DD07E59BDD4E}"/>
              </a:ext>
            </a:extLst>
          </p:cNvPr>
          <p:cNvSpPr txBox="1"/>
          <p:nvPr/>
        </p:nvSpPr>
        <p:spPr>
          <a:xfrm>
            <a:off x="6181114" y="2949691"/>
            <a:ext cx="1030314" cy="253916"/>
          </a:xfrm>
          <a:prstGeom prst="rect">
            <a:avLst/>
          </a:prstGeom>
          <a:noFill/>
        </p:spPr>
        <p:txBody>
          <a:bodyPr wrap="square" rtlCol="0">
            <a:spAutoFit/>
          </a:bodyPr>
          <a:lstStyle/>
          <a:p>
            <a:pPr algn="ctr"/>
            <a:r>
              <a:rPr lang="es-ES" sz="1000" b="1">
                <a:solidFill>
                  <a:srgbClr val="C00000"/>
                </a:solidFill>
              </a:rPr>
              <a:t>Norway</a:t>
            </a:r>
          </a:p>
        </p:txBody>
      </p:sp>
      <p:sp>
        <p:nvSpPr>
          <p:cNvPr id="14" name="TextBox 13">
            <a:extLst>
              <a:ext uri="{FF2B5EF4-FFF2-40B4-BE49-F238E27FC236}">
                <a16:creationId xmlns:a16="http://schemas.microsoft.com/office/drawing/2014/main" id="{CF787D7E-D71F-4FE1-B9E2-CA569F4B94FE}"/>
              </a:ext>
            </a:extLst>
          </p:cNvPr>
          <p:cNvSpPr txBox="1"/>
          <p:nvPr/>
        </p:nvSpPr>
        <p:spPr>
          <a:xfrm>
            <a:off x="10598140" y="2666478"/>
            <a:ext cx="1030314" cy="253916"/>
          </a:xfrm>
          <a:prstGeom prst="rect">
            <a:avLst/>
          </a:prstGeom>
          <a:noFill/>
        </p:spPr>
        <p:txBody>
          <a:bodyPr wrap="square" rtlCol="0">
            <a:spAutoFit/>
          </a:bodyPr>
          <a:lstStyle/>
          <a:p>
            <a:pPr algn="ctr"/>
            <a:r>
              <a:rPr lang="es-ES" sz="1050">
                <a:solidFill>
                  <a:srgbClr val="C00000"/>
                </a:solidFill>
              </a:rPr>
              <a:t> </a:t>
            </a:r>
            <a:r>
              <a:rPr lang="es-ES" sz="1000" b="1">
                <a:solidFill>
                  <a:srgbClr val="C00000"/>
                </a:solidFill>
              </a:rPr>
              <a:t>Hong:Kong</a:t>
            </a:r>
          </a:p>
        </p:txBody>
      </p:sp>
      <p:sp>
        <p:nvSpPr>
          <p:cNvPr id="15" name="TextBox 14">
            <a:extLst>
              <a:ext uri="{FF2B5EF4-FFF2-40B4-BE49-F238E27FC236}">
                <a16:creationId xmlns:a16="http://schemas.microsoft.com/office/drawing/2014/main" id="{38814146-16D7-4B3F-95E6-4B96E160F14A}"/>
              </a:ext>
            </a:extLst>
          </p:cNvPr>
          <p:cNvSpPr txBox="1"/>
          <p:nvPr/>
        </p:nvSpPr>
        <p:spPr>
          <a:xfrm>
            <a:off x="10618088" y="4135176"/>
            <a:ext cx="1030314" cy="253916"/>
          </a:xfrm>
          <a:prstGeom prst="rect">
            <a:avLst/>
          </a:prstGeom>
          <a:noFill/>
        </p:spPr>
        <p:txBody>
          <a:bodyPr wrap="square" rtlCol="0">
            <a:spAutoFit/>
          </a:bodyPr>
          <a:lstStyle/>
          <a:p>
            <a:pPr algn="ctr"/>
            <a:r>
              <a:rPr lang="es-ES" sz="1000" b="1">
                <a:solidFill>
                  <a:srgbClr val="C00000"/>
                </a:solidFill>
              </a:rPr>
              <a:t>Netherlands</a:t>
            </a:r>
          </a:p>
        </p:txBody>
      </p:sp>
      <p:sp>
        <p:nvSpPr>
          <p:cNvPr id="16" name="TextBox 15">
            <a:extLst>
              <a:ext uri="{FF2B5EF4-FFF2-40B4-BE49-F238E27FC236}">
                <a16:creationId xmlns:a16="http://schemas.microsoft.com/office/drawing/2014/main" id="{A62CE9D4-27A5-4C37-BE16-069CB09435D6}"/>
              </a:ext>
            </a:extLst>
          </p:cNvPr>
          <p:cNvSpPr txBox="1"/>
          <p:nvPr/>
        </p:nvSpPr>
        <p:spPr>
          <a:xfrm>
            <a:off x="10613076" y="3648597"/>
            <a:ext cx="1030314" cy="253916"/>
          </a:xfrm>
          <a:prstGeom prst="rect">
            <a:avLst/>
          </a:prstGeom>
          <a:noFill/>
        </p:spPr>
        <p:txBody>
          <a:bodyPr wrap="square" rtlCol="0">
            <a:spAutoFit/>
          </a:bodyPr>
          <a:lstStyle/>
          <a:p>
            <a:pPr algn="ctr"/>
            <a:r>
              <a:rPr lang="es-ES" sz="1000" b="1">
                <a:solidFill>
                  <a:srgbClr val="C00000"/>
                </a:solidFill>
              </a:rPr>
              <a:t>Belgium</a:t>
            </a:r>
          </a:p>
        </p:txBody>
      </p:sp>
      <p:grpSp>
        <p:nvGrpSpPr>
          <p:cNvPr id="17" name="Group 16">
            <a:extLst>
              <a:ext uri="{FF2B5EF4-FFF2-40B4-BE49-F238E27FC236}">
                <a16:creationId xmlns:a16="http://schemas.microsoft.com/office/drawing/2014/main" id="{5DB44FED-2498-479D-8C3F-1C7915CB8F6A}"/>
              </a:ext>
            </a:extLst>
          </p:cNvPr>
          <p:cNvGrpSpPr/>
          <p:nvPr/>
        </p:nvGrpSpPr>
        <p:grpSpPr>
          <a:xfrm>
            <a:off x="6424412" y="980459"/>
            <a:ext cx="743943" cy="461665"/>
            <a:chOff x="6957126" y="209149"/>
            <a:chExt cx="612900" cy="461665"/>
          </a:xfrm>
        </p:grpSpPr>
        <p:sp>
          <p:nvSpPr>
            <p:cNvPr id="18" name="Rectangle 17">
              <a:extLst>
                <a:ext uri="{FF2B5EF4-FFF2-40B4-BE49-F238E27FC236}">
                  <a16:creationId xmlns:a16="http://schemas.microsoft.com/office/drawing/2014/main" id="{BC8EB117-F44F-4495-9839-019C5C0394D6}"/>
                </a:ext>
              </a:extLst>
            </p:cNvPr>
            <p:cNvSpPr/>
            <p:nvPr/>
          </p:nvSpPr>
          <p:spPr>
            <a:xfrm>
              <a:off x="6963802" y="272817"/>
              <a:ext cx="573904" cy="149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TextBox 18">
              <a:extLst>
                <a:ext uri="{FF2B5EF4-FFF2-40B4-BE49-F238E27FC236}">
                  <a16:creationId xmlns:a16="http://schemas.microsoft.com/office/drawing/2014/main" id="{2E1C1765-AF91-4F59-A8CF-4E1E9EF6992B}"/>
                </a:ext>
              </a:extLst>
            </p:cNvPr>
            <p:cNvSpPr txBox="1"/>
            <p:nvPr/>
          </p:nvSpPr>
          <p:spPr>
            <a:xfrm>
              <a:off x="6957126" y="209149"/>
              <a:ext cx="612900" cy="461665"/>
            </a:xfrm>
            <a:prstGeom prst="rect">
              <a:avLst/>
            </a:prstGeom>
            <a:noFill/>
          </p:spPr>
          <p:txBody>
            <a:bodyPr wrap="square" rtlCol="0">
              <a:spAutoFit/>
            </a:bodyPr>
            <a:lstStyle/>
            <a:p>
              <a:pPr algn="ctr"/>
              <a:r>
                <a:rPr lang="es-ES" sz="1200" b="1">
                  <a:solidFill>
                    <a:srgbClr val="C00000"/>
                  </a:solidFill>
                </a:rPr>
                <a:t>14,104.7</a:t>
              </a:r>
            </a:p>
          </p:txBody>
        </p:sp>
      </p:grpSp>
      <p:grpSp>
        <p:nvGrpSpPr>
          <p:cNvPr id="20" name="Group 19">
            <a:extLst>
              <a:ext uri="{FF2B5EF4-FFF2-40B4-BE49-F238E27FC236}">
                <a16:creationId xmlns:a16="http://schemas.microsoft.com/office/drawing/2014/main" id="{A93C2036-32BB-466D-9638-BD811D40B8DD}"/>
              </a:ext>
            </a:extLst>
          </p:cNvPr>
          <p:cNvGrpSpPr/>
          <p:nvPr/>
        </p:nvGrpSpPr>
        <p:grpSpPr>
          <a:xfrm>
            <a:off x="6390440" y="1742069"/>
            <a:ext cx="848560" cy="461665"/>
            <a:chOff x="6957124" y="209149"/>
            <a:chExt cx="612900" cy="461665"/>
          </a:xfrm>
        </p:grpSpPr>
        <p:sp>
          <p:nvSpPr>
            <p:cNvPr id="21" name="Rectangle 20">
              <a:extLst>
                <a:ext uri="{FF2B5EF4-FFF2-40B4-BE49-F238E27FC236}">
                  <a16:creationId xmlns:a16="http://schemas.microsoft.com/office/drawing/2014/main" id="{44A9F22C-49C1-4370-B75C-386A49815C25}"/>
                </a:ext>
              </a:extLst>
            </p:cNvPr>
            <p:cNvSpPr/>
            <p:nvPr/>
          </p:nvSpPr>
          <p:spPr>
            <a:xfrm>
              <a:off x="6963802" y="272817"/>
              <a:ext cx="573904" cy="149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TextBox 21">
              <a:extLst>
                <a:ext uri="{FF2B5EF4-FFF2-40B4-BE49-F238E27FC236}">
                  <a16:creationId xmlns:a16="http://schemas.microsoft.com/office/drawing/2014/main" id="{2BAD1454-AD6D-4C28-8587-B2A69F37E10A}"/>
                </a:ext>
              </a:extLst>
            </p:cNvPr>
            <p:cNvSpPr txBox="1"/>
            <p:nvPr/>
          </p:nvSpPr>
          <p:spPr>
            <a:xfrm>
              <a:off x="6957124" y="209149"/>
              <a:ext cx="612900" cy="461665"/>
            </a:xfrm>
            <a:prstGeom prst="rect">
              <a:avLst/>
            </a:prstGeom>
            <a:noFill/>
          </p:spPr>
          <p:txBody>
            <a:bodyPr wrap="square" rtlCol="0">
              <a:spAutoFit/>
            </a:bodyPr>
            <a:lstStyle/>
            <a:p>
              <a:pPr algn="ctr"/>
              <a:r>
                <a:rPr lang="es-ES" sz="1200" b="1">
                  <a:solidFill>
                    <a:srgbClr val="C00000"/>
                  </a:solidFill>
                </a:rPr>
                <a:t>6,093,5</a:t>
              </a:r>
            </a:p>
          </p:txBody>
        </p:sp>
      </p:grpSp>
      <p:sp>
        <p:nvSpPr>
          <p:cNvPr id="23" name="Rectangle 22">
            <a:extLst>
              <a:ext uri="{FF2B5EF4-FFF2-40B4-BE49-F238E27FC236}">
                <a16:creationId xmlns:a16="http://schemas.microsoft.com/office/drawing/2014/main" id="{A6BFD798-7E27-4759-857A-9BB37747377B}"/>
              </a:ext>
            </a:extLst>
          </p:cNvPr>
          <p:cNvSpPr/>
          <p:nvPr/>
        </p:nvSpPr>
        <p:spPr>
          <a:xfrm>
            <a:off x="6325889" y="2181812"/>
            <a:ext cx="792480" cy="149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TextBox 23">
            <a:extLst>
              <a:ext uri="{FF2B5EF4-FFF2-40B4-BE49-F238E27FC236}">
                <a16:creationId xmlns:a16="http://schemas.microsoft.com/office/drawing/2014/main" id="{DC7C5D1D-E788-4513-9855-1334E19BA195}"/>
              </a:ext>
            </a:extLst>
          </p:cNvPr>
          <p:cNvSpPr txBox="1"/>
          <p:nvPr/>
        </p:nvSpPr>
        <p:spPr>
          <a:xfrm>
            <a:off x="6322028" y="2118144"/>
            <a:ext cx="846327" cy="276999"/>
          </a:xfrm>
          <a:prstGeom prst="rect">
            <a:avLst/>
          </a:prstGeom>
          <a:noFill/>
        </p:spPr>
        <p:txBody>
          <a:bodyPr wrap="square" rtlCol="0">
            <a:spAutoFit/>
          </a:bodyPr>
          <a:lstStyle/>
          <a:p>
            <a:pPr algn="ctr"/>
            <a:r>
              <a:rPr lang="es-ES" sz="1200" b="1">
                <a:solidFill>
                  <a:srgbClr val="C00000"/>
                </a:solidFill>
              </a:rPr>
              <a:t>113,341.2</a:t>
            </a:r>
          </a:p>
        </p:txBody>
      </p:sp>
      <p:grpSp>
        <p:nvGrpSpPr>
          <p:cNvPr id="25" name="Group 24">
            <a:extLst>
              <a:ext uri="{FF2B5EF4-FFF2-40B4-BE49-F238E27FC236}">
                <a16:creationId xmlns:a16="http://schemas.microsoft.com/office/drawing/2014/main" id="{ADE73AC1-2B6F-4940-8244-B37BBF894AC8}"/>
              </a:ext>
            </a:extLst>
          </p:cNvPr>
          <p:cNvGrpSpPr/>
          <p:nvPr/>
        </p:nvGrpSpPr>
        <p:grpSpPr>
          <a:xfrm>
            <a:off x="10989723" y="976429"/>
            <a:ext cx="612900" cy="276999"/>
            <a:chOff x="6957124" y="209149"/>
            <a:chExt cx="612900" cy="276999"/>
          </a:xfrm>
        </p:grpSpPr>
        <p:sp>
          <p:nvSpPr>
            <p:cNvPr id="26" name="Rectangle 25">
              <a:extLst>
                <a:ext uri="{FF2B5EF4-FFF2-40B4-BE49-F238E27FC236}">
                  <a16:creationId xmlns:a16="http://schemas.microsoft.com/office/drawing/2014/main" id="{E5808009-31DF-4F5F-8821-13D3A363C3E4}"/>
                </a:ext>
              </a:extLst>
            </p:cNvPr>
            <p:cNvSpPr/>
            <p:nvPr/>
          </p:nvSpPr>
          <p:spPr>
            <a:xfrm>
              <a:off x="6963802" y="272817"/>
              <a:ext cx="573904" cy="149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TextBox 26">
              <a:extLst>
                <a:ext uri="{FF2B5EF4-FFF2-40B4-BE49-F238E27FC236}">
                  <a16:creationId xmlns:a16="http://schemas.microsoft.com/office/drawing/2014/main" id="{83683F1C-CFC5-47E0-8087-694E315051C7}"/>
                </a:ext>
              </a:extLst>
            </p:cNvPr>
            <p:cNvSpPr txBox="1"/>
            <p:nvPr/>
          </p:nvSpPr>
          <p:spPr>
            <a:xfrm>
              <a:off x="6957124" y="209149"/>
              <a:ext cx="612900" cy="276999"/>
            </a:xfrm>
            <a:prstGeom prst="rect">
              <a:avLst/>
            </a:prstGeom>
            <a:noFill/>
          </p:spPr>
          <p:txBody>
            <a:bodyPr wrap="square" rtlCol="0">
              <a:spAutoFit/>
            </a:bodyPr>
            <a:lstStyle/>
            <a:p>
              <a:pPr algn="ctr"/>
              <a:r>
                <a:rPr lang="es-ES" sz="1200" b="1">
                  <a:solidFill>
                    <a:srgbClr val="C00000"/>
                  </a:solidFill>
                </a:rPr>
                <a:t>38.1</a:t>
              </a:r>
            </a:p>
          </p:txBody>
        </p:sp>
      </p:grpSp>
      <p:grpSp>
        <p:nvGrpSpPr>
          <p:cNvPr id="28" name="Group 27">
            <a:extLst>
              <a:ext uri="{FF2B5EF4-FFF2-40B4-BE49-F238E27FC236}">
                <a16:creationId xmlns:a16="http://schemas.microsoft.com/office/drawing/2014/main" id="{60E8DB54-F418-4069-AAB8-E2DF51999E90}"/>
              </a:ext>
            </a:extLst>
          </p:cNvPr>
          <p:cNvGrpSpPr/>
          <p:nvPr/>
        </p:nvGrpSpPr>
        <p:grpSpPr>
          <a:xfrm>
            <a:off x="10993533" y="1741418"/>
            <a:ext cx="612900" cy="276999"/>
            <a:chOff x="6957124" y="209149"/>
            <a:chExt cx="612900" cy="276999"/>
          </a:xfrm>
        </p:grpSpPr>
        <p:sp>
          <p:nvSpPr>
            <p:cNvPr id="29" name="Rectangle 28">
              <a:extLst>
                <a:ext uri="{FF2B5EF4-FFF2-40B4-BE49-F238E27FC236}">
                  <a16:creationId xmlns:a16="http://schemas.microsoft.com/office/drawing/2014/main" id="{9D0FA3EB-3A37-4CDD-A964-F3893D95493F}"/>
                </a:ext>
              </a:extLst>
            </p:cNvPr>
            <p:cNvSpPr/>
            <p:nvPr/>
          </p:nvSpPr>
          <p:spPr>
            <a:xfrm>
              <a:off x="6963802" y="272817"/>
              <a:ext cx="573904" cy="149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TextBox 29">
              <a:extLst>
                <a:ext uri="{FF2B5EF4-FFF2-40B4-BE49-F238E27FC236}">
                  <a16:creationId xmlns:a16="http://schemas.microsoft.com/office/drawing/2014/main" id="{95EBC993-1349-4106-8E88-905421A3C869}"/>
                </a:ext>
              </a:extLst>
            </p:cNvPr>
            <p:cNvSpPr txBox="1"/>
            <p:nvPr/>
          </p:nvSpPr>
          <p:spPr>
            <a:xfrm>
              <a:off x="6957124" y="209149"/>
              <a:ext cx="612900" cy="276999"/>
            </a:xfrm>
            <a:prstGeom prst="rect">
              <a:avLst/>
            </a:prstGeom>
            <a:noFill/>
          </p:spPr>
          <p:txBody>
            <a:bodyPr wrap="square" rtlCol="0">
              <a:spAutoFit/>
            </a:bodyPr>
            <a:lstStyle/>
            <a:p>
              <a:pPr algn="ctr"/>
              <a:r>
                <a:rPr lang="es-ES" sz="1200" b="1">
                  <a:solidFill>
                    <a:srgbClr val="C00000"/>
                  </a:solidFill>
                </a:rPr>
                <a:t>26.0</a:t>
              </a:r>
            </a:p>
          </p:txBody>
        </p:sp>
      </p:grpSp>
      <p:grpSp>
        <p:nvGrpSpPr>
          <p:cNvPr id="31" name="Group 30">
            <a:extLst>
              <a:ext uri="{FF2B5EF4-FFF2-40B4-BE49-F238E27FC236}">
                <a16:creationId xmlns:a16="http://schemas.microsoft.com/office/drawing/2014/main" id="{F60334F7-7258-497A-AC2C-434082846430}"/>
              </a:ext>
            </a:extLst>
          </p:cNvPr>
          <p:cNvGrpSpPr/>
          <p:nvPr/>
        </p:nvGrpSpPr>
        <p:grpSpPr>
          <a:xfrm>
            <a:off x="10956439" y="2117642"/>
            <a:ext cx="612900" cy="276999"/>
            <a:chOff x="6957124" y="209149"/>
            <a:chExt cx="612900" cy="276999"/>
          </a:xfrm>
        </p:grpSpPr>
        <p:sp>
          <p:nvSpPr>
            <p:cNvPr id="32" name="Rectangle 31">
              <a:extLst>
                <a:ext uri="{FF2B5EF4-FFF2-40B4-BE49-F238E27FC236}">
                  <a16:creationId xmlns:a16="http://schemas.microsoft.com/office/drawing/2014/main" id="{54784566-8A3C-4E18-AD8F-FA9B370DD21A}"/>
                </a:ext>
              </a:extLst>
            </p:cNvPr>
            <p:cNvSpPr/>
            <p:nvPr/>
          </p:nvSpPr>
          <p:spPr>
            <a:xfrm>
              <a:off x="6963802" y="272817"/>
              <a:ext cx="573904" cy="149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TextBox 32">
              <a:extLst>
                <a:ext uri="{FF2B5EF4-FFF2-40B4-BE49-F238E27FC236}">
                  <a16:creationId xmlns:a16="http://schemas.microsoft.com/office/drawing/2014/main" id="{D0940AB8-E0D6-4ACD-8996-05A381BAAD1F}"/>
                </a:ext>
              </a:extLst>
            </p:cNvPr>
            <p:cNvSpPr txBox="1"/>
            <p:nvPr/>
          </p:nvSpPr>
          <p:spPr>
            <a:xfrm>
              <a:off x="6957124" y="209149"/>
              <a:ext cx="612900" cy="276999"/>
            </a:xfrm>
            <a:prstGeom prst="rect">
              <a:avLst/>
            </a:prstGeom>
            <a:noFill/>
          </p:spPr>
          <p:txBody>
            <a:bodyPr wrap="square" rtlCol="0">
              <a:spAutoFit/>
            </a:bodyPr>
            <a:lstStyle/>
            <a:p>
              <a:pPr algn="ctr"/>
              <a:r>
                <a:rPr lang="es-ES" sz="1200" b="1">
                  <a:solidFill>
                    <a:srgbClr val="C00000"/>
                  </a:solidFill>
                </a:rPr>
                <a:t>264.1</a:t>
              </a:r>
            </a:p>
          </p:txBody>
        </p:sp>
      </p:grpSp>
      <p:grpSp>
        <p:nvGrpSpPr>
          <p:cNvPr id="34" name="Group 33">
            <a:extLst>
              <a:ext uri="{FF2B5EF4-FFF2-40B4-BE49-F238E27FC236}">
                <a16:creationId xmlns:a16="http://schemas.microsoft.com/office/drawing/2014/main" id="{B0FC2F40-A254-44AA-89FF-AB6430707848}"/>
              </a:ext>
            </a:extLst>
          </p:cNvPr>
          <p:cNvGrpSpPr/>
          <p:nvPr/>
        </p:nvGrpSpPr>
        <p:grpSpPr>
          <a:xfrm>
            <a:off x="9534303" y="976791"/>
            <a:ext cx="612900" cy="276999"/>
            <a:chOff x="6957124" y="209149"/>
            <a:chExt cx="612900" cy="276999"/>
          </a:xfrm>
        </p:grpSpPr>
        <p:sp>
          <p:nvSpPr>
            <p:cNvPr id="35" name="Rectangle 34">
              <a:extLst>
                <a:ext uri="{FF2B5EF4-FFF2-40B4-BE49-F238E27FC236}">
                  <a16:creationId xmlns:a16="http://schemas.microsoft.com/office/drawing/2014/main" id="{532BCD75-B009-49D0-8BA3-2E1EF2950FC8}"/>
                </a:ext>
              </a:extLst>
            </p:cNvPr>
            <p:cNvSpPr/>
            <p:nvPr/>
          </p:nvSpPr>
          <p:spPr>
            <a:xfrm>
              <a:off x="6963802" y="272817"/>
              <a:ext cx="573904" cy="149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TextBox 35">
              <a:extLst>
                <a:ext uri="{FF2B5EF4-FFF2-40B4-BE49-F238E27FC236}">
                  <a16:creationId xmlns:a16="http://schemas.microsoft.com/office/drawing/2014/main" id="{1EB66E51-0F02-4E3D-9D5D-166C30D930B6}"/>
                </a:ext>
              </a:extLst>
            </p:cNvPr>
            <p:cNvSpPr txBox="1"/>
            <p:nvPr/>
          </p:nvSpPr>
          <p:spPr>
            <a:xfrm>
              <a:off x="6957124" y="209149"/>
              <a:ext cx="612900" cy="276999"/>
            </a:xfrm>
            <a:prstGeom prst="rect">
              <a:avLst/>
            </a:prstGeom>
            <a:noFill/>
          </p:spPr>
          <p:txBody>
            <a:bodyPr wrap="square" rtlCol="0">
              <a:spAutoFit/>
            </a:bodyPr>
            <a:lstStyle/>
            <a:p>
              <a:pPr algn="ctr"/>
              <a:r>
                <a:rPr lang="es-ES" sz="1200" b="1">
                  <a:solidFill>
                    <a:srgbClr val="C00000"/>
                  </a:solidFill>
                </a:rPr>
                <a:t>16.4</a:t>
              </a:r>
            </a:p>
          </p:txBody>
        </p:sp>
      </p:grpSp>
      <p:grpSp>
        <p:nvGrpSpPr>
          <p:cNvPr id="37" name="Group 36">
            <a:extLst>
              <a:ext uri="{FF2B5EF4-FFF2-40B4-BE49-F238E27FC236}">
                <a16:creationId xmlns:a16="http://schemas.microsoft.com/office/drawing/2014/main" id="{3FCE62E2-2B70-4C34-ACA2-D8F27B5943BF}"/>
              </a:ext>
            </a:extLst>
          </p:cNvPr>
          <p:cNvGrpSpPr/>
          <p:nvPr/>
        </p:nvGrpSpPr>
        <p:grpSpPr>
          <a:xfrm>
            <a:off x="9540981" y="1741418"/>
            <a:ext cx="612900" cy="276999"/>
            <a:chOff x="6957124" y="209149"/>
            <a:chExt cx="612900" cy="276999"/>
          </a:xfrm>
        </p:grpSpPr>
        <p:sp>
          <p:nvSpPr>
            <p:cNvPr id="38" name="Rectangle 37">
              <a:extLst>
                <a:ext uri="{FF2B5EF4-FFF2-40B4-BE49-F238E27FC236}">
                  <a16:creationId xmlns:a16="http://schemas.microsoft.com/office/drawing/2014/main" id="{C5D5770C-FE78-4C21-9CF6-DE11FF625801}"/>
                </a:ext>
              </a:extLst>
            </p:cNvPr>
            <p:cNvSpPr/>
            <p:nvPr/>
          </p:nvSpPr>
          <p:spPr>
            <a:xfrm>
              <a:off x="6963802" y="272817"/>
              <a:ext cx="573904" cy="149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extBox 38">
              <a:extLst>
                <a:ext uri="{FF2B5EF4-FFF2-40B4-BE49-F238E27FC236}">
                  <a16:creationId xmlns:a16="http://schemas.microsoft.com/office/drawing/2014/main" id="{8A8AFA92-A530-4B7E-BEB7-D99567776295}"/>
                </a:ext>
              </a:extLst>
            </p:cNvPr>
            <p:cNvSpPr txBox="1"/>
            <p:nvPr/>
          </p:nvSpPr>
          <p:spPr>
            <a:xfrm>
              <a:off x="6957124" y="209149"/>
              <a:ext cx="612900" cy="276999"/>
            </a:xfrm>
            <a:prstGeom prst="rect">
              <a:avLst/>
            </a:prstGeom>
            <a:noFill/>
          </p:spPr>
          <p:txBody>
            <a:bodyPr wrap="square" rtlCol="0">
              <a:spAutoFit/>
            </a:bodyPr>
            <a:lstStyle/>
            <a:p>
              <a:pPr algn="ctr"/>
              <a:r>
                <a:rPr lang="es-ES" sz="1200" b="1">
                  <a:solidFill>
                    <a:srgbClr val="C00000"/>
                  </a:solidFill>
                </a:rPr>
                <a:t>18.2</a:t>
              </a:r>
            </a:p>
          </p:txBody>
        </p:sp>
      </p:grpSp>
      <p:grpSp>
        <p:nvGrpSpPr>
          <p:cNvPr id="40" name="Group 39">
            <a:extLst>
              <a:ext uri="{FF2B5EF4-FFF2-40B4-BE49-F238E27FC236}">
                <a16:creationId xmlns:a16="http://schemas.microsoft.com/office/drawing/2014/main" id="{921E7D93-4CDA-4228-A826-76745E35C20C}"/>
              </a:ext>
            </a:extLst>
          </p:cNvPr>
          <p:cNvGrpSpPr/>
          <p:nvPr/>
        </p:nvGrpSpPr>
        <p:grpSpPr>
          <a:xfrm>
            <a:off x="8067312" y="969838"/>
            <a:ext cx="612900" cy="276999"/>
            <a:chOff x="6957124" y="209149"/>
            <a:chExt cx="612900" cy="276999"/>
          </a:xfrm>
        </p:grpSpPr>
        <p:sp>
          <p:nvSpPr>
            <p:cNvPr id="41" name="Rectangle 40">
              <a:extLst>
                <a:ext uri="{FF2B5EF4-FFF2-40B4-BE49-F238E27FC236}">
                  <a16:creationId xmlns:a16="http://schemas.microsoft.com/office/drawing/2014/main" id="{17273749-E1B3-48CC-8274-2FD8D9D81747}"/>
                </a:ext>
              </a:extLst>
            </p:cNvPr>
            <p:cNvSpPr/>
            <p:nvPr/>
          </p:nvSpPr>
          <p:spPr>
            <a:xfrm>
              <a:off x="6963802" y="272817"/>
              <a:ext cx="573904" cy="149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TextBox 41">
              <a:extLst>
                <a:ext uri="{FF2B5EF4-FFF2-40B4-BE49-F238E27FC236}">
                  <a16:creationId xmlns:a16="http://schemas.microsoft.com/office/drawing/2014/main" id="{5EF4F534-6E2C-4286-9445-74823BD1D511}"/>
                </a:ext>
              </a:extLst>
            </p:cNvPr>
            <p:cNvSpPr txBox="1"/>
            <p:nvPr/>
          </p:nvSpPr>
          <p:spPr>
            <a:xfrm>
              <a:off x="6957124" y="209149"/>
              <a:ext cx="612900" cy="276999"/>
            </a:xfrm>
            <a:prstGeom prst="rect">
              <a:avLst/>
            </a:prstGeom>
            <a:noFill/>
          </p:spPr>
          <p:txBody>
            <a:bodyPr wrap="square" rtlCol="0">
              <a:spAutoFit/>
            </a:bodyPr>
            <a:lstStyle/>
            <a:p>
              <a:pPr algn="ctr"/>
              <a:r>
                <a:rPr lang="es-ES" sz="1200" b="1">
                  <a:solidFill>
                    <a:srgbClr val="C00000"/>
                  </a:solidFill>
                </a:rPr>
                <a:t>63.7</a:t>
              </a:r>
            </a:p>
          </p:txBody>
        </p:sp>
      </p:grpSp>
      <p:grpSp>
        <p:nvGrpSpPr>
          <p:cNvPr id="43" name="Group 42">
            <a:extLst>
              <a:ext uri="{FF2B5EF4-FFF2-40B4-BE49-F238E27FC236}">
                <a16:creationId xmlns:a16="http://schemas.microsoft.com/office/drawing/2014/main" id="{E45913C1-5AC2-42FF-957D-73053FAFBF22}"/>
              </a:ext>
            </a:extLst>
          </p:cNvPr>
          <p:cNvGrpSpPr/>
          <p:nvPr/>
        </p:nvGrpSpPr>
        <p:grpSpPr>
          <a:xfrm>
            <a:off x="8067312" y="1741417"/>
            <a:ext cx="612900" cy="276999"/>
            <a:chOff x="6957124" y="209149"/>
            <a:chExt cx="612900" cy="276999"/>
          </a:xfrm>
        </p:grpSpPr>
        <p:sp>
          <p:nvSpPr>
            <p:cNvPr id="44" name="Rectangle 43">
              <a:extLst>
                <a:ext uri="{FF2B5EF4-FFF2-40B4-BE49-F238E27FC236}">
                  <a16:creationId xmlns:a16="http://schemas.microsoft.com/office/drawing/2014/main" id="{585A4A84-BA87-4B8E-A4B1-0F6DC4461A9F}"/>
                </a:ext>
              </a:extLst>
            </p:cNvPr>
            <p:cNvSpPr/>
            <p:nvPr/>
          </p:nvSpPr>
          <p:spPr>
            <a:xfrm>
              <a:off x="6963802" y="272817"/>
              <a:ext cx="573904" cy="149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 name="TextBox 44">
              <a:extLst>
                <a:ext uri="{FF2B5EF4-FFF2-40B4-BE49-F238E27FC236}">
                  <a16:creationId xmlns:a16="http://schemas.microsoft.com/office/drawing/2014/main" id="{1F90F73A-F4A1-44FB-B44C-8126D9ADF996}"/>
                </a:ext>
              </a:extLst>
            </p:cNvPr>
            <p:cNvSpPr txBox="1"/>
            <p:nvPr/>
          </p:nvSpPr>
          <p:spPr>
            <a:xfrm>
              <a:off x="6957124" y="209149"/>
              <a:ext cx="612900" cy="276999"/>
            </a:xfrm>
            <a:prstGeom prst="rect">
              <a:avLst/>
            </a:prstGeom>
            <a:noFill/>
          </p:spPr>
          <p:txBody>
            <a:bodyPr wrap="square" rtlCol="0">
              <a:spAutoFit/>
            </a:bodyPr>
            <a:lstStyle/>
            <a:p>
              <a:pPr algn="ctr"/>
              <a:r>
                <a:rPr lang="es-ES" sz="1200" b="1">
                  <a:solidFill>
                    <a:srgbClr val="C00000"/>
                  </a:solidFill>
                </a:rPr>
                <a:t>63.3</a:t>
              </a:r>
            </a:p>
          </p:txBody>
        </p:sp>
      </p:grpSp>
    </p:spTree>
    <p:extLst>
      <p:ext uri="{BB962C8B-B14F-4D97-AF65-F5344CB8AC3E}">
        <p14:creationId xmlns:p14="http://schemas.microsoft.com/office/powerpoint/2010/main" val="174482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fade">
                                      <p:cBhvr>
                                        <p:cTn id="50" dur="500"/>
                                        <p:tgtEl>
                                          <p:spTgt spid="43"/>
                                        </p:tgtEl>
                                      </p:cBhvr>
                                    </p:animEffect>
                                  </p:childTnLst>
                                </p:cTn>
                              </p:par>
                              <p:par>
                                <p:cTn id="51" presetID="10" presetClass="entr" presetSubtype="0"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par>
                                <p:cTn id="54" presetID="10" presetClass="entr" presetSubtype="0" fill="hold" nodeType="with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7" descr="A picture containing person, fence, outdoor, woman&#10;&#10;Description automatically generated">
            <a:extLst>
              <a:ext uri="{FF2B5EF4-FFF2-40B4-BE49-F238E27FC236}">
                <a16:creationId xmlns:a16="http://schemas.microsoft.com/office/drawing/2014/main" id="{101D86F1-9091-4DFA-B22C-E8C8343BC3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2096" y="520901"/>
            <a:ext cx="5769904" cy="3846602"/>
          </a:xfrm>
          <a:prstGeom prst="rect">
            <a:avLst/>
          </a:prstGeom>
        </p:spPr>
      </p:pic>
      <p:sp>
        <p:nvSpPr>
          <p:cNvPr id="4" name="Title 3"/>
          <p:cNvSpPr>
            <a:spLocks noGrp="1"/>
          </p:cNvSpPr>
          <p:nvPr>
            <p:ph type="title"/>
          </p:nvPr>
        </p:nvSpPr>
        <p:spPr>
          <a:xfrm>
            <a:off x="831850" y="1709738"/>
            <a:ext cx="5650489" cy="2879725"/>
          </a:xfrm>
        </p:spPr>
        <p:txBody>
          <a:bodyPr/>
          <a:lstStyle/>
          <a:p>
            <a:r>
              <a:rPr lang="es-ES" b="1" err="1">
                <a:solidFill>
                  <a:srgbClr val="7030A0"/>
                </a:solidFill>
              </a:rPr>
              <a:t>Classification</a:t>
            </a:r>
            <a:r>
              <a:rPr lang="es-ES" b="1">
                <a:solidFill>
                  <a:srgbClr val="7030A0"/>
                </a:solidFill>
              </a:rPr>
              <a:t> </a:t>
            </a:r>
            <a:r>
              <a:rPr lang="es-ES" b="1" err="1">
                <a:solidFill>
                  <a:srgbClr val="7030A0"/>
                </a:solidFill>
              </a:rPr>
              <a:t>hiérarchique</a:t>
            </a:r>
            <a:r>
              <a:rPr lang="es-ES" b="1">
                <a:solidFill>
                  <a:srgbClr val="7030A0"/>
                </a:solidFill>
              </a:rPr>
              <a:t> </a:t>
            </a:r>
            <a:endParaRPr lang="fr-FR" b="1">
              <a:solidFill>
                <a:srgbClr val="7030A0"/>
              </a:solidFill>
            </a:endParaRPr>
          </a:p>
        </p:txBody>
      </p:sp>
      <p:sp>
        <p:nvSpPr>
          <p:cNvPr id="5" name="Text Placeholder 4"/>
          <p:cNvSpPr>
            <a:spLocks noGrp="1"/>
          </p:cNvSpPr>
          <p:nvPr>
            <p:ph type="body" idx="1"/>
          </p:nvPr>
        </p:nvSpPr>
        <p:spPr>
          <a:xfrm>
            <a:off x="831850" y="4589463"/>
            <a:ext cx="6774020" cy="1500187"/>
          </a:xfrm>
        </p:spPr>
        <p:txBody>
          <a:bodyPr>
            <a:normAutofit/>
          </a:bodyPr>
          <a:lstStyle/>
          <a:p>
            <a:pPr lvl="0">
              <a:spcBef>
                <a:spcPts val="0"/>
              </a:spcBef>
            </a:pPr>
            <a:r>
              <a:rPr lang="fr-FR" sz="2800">
                <a:solidFill>
                  <a:schemeClr val="bg1"/>
                </a:solidFill>
              </a:rPr>
              <a:t>Analyses bivariées, dendrogramme, interprétation</a:t>
            </a:r>
          </a:p>
        </p:txBody>
      </p:sp>
    </p:spTree>
    <p:extLst>
      <p:ext uri="{BB962C8B-B14F-4D97-AF65-F5344CB8AC3E}">
        <p14:creationId xmlns:p14="http://schemas.microsoft.com/office/powerpoint/2010/main" val="2861142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BD49AC-0265-4053-BAC5-B2F18F72DAC6}"/>
              </a:ext>
            </a:extLst>
          </p:cNvPr>
          <p:cNvSpPr/>
          <p:nvPr/>
        </p:nvSpPr>
        <p:spPr>
          <a:xfrm>
            <a:off x="-1" y="0"/>
            <a:ext cx="4687057"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Title 1">
            <a:extLst>
              <a:ext uri="{FF2B5EF4-FFF2-40B4-BE49-F238E27FC236}">
                <a16:creationId xmlns:a16="http://schemas.microsoft.com/office/drawing/2014/main" id="{8B5873BC-D8F0-49CE-8879-A32697471353}"/>
              </a:ext>
            </a:extLst>
          </p:cNvPr>
          <p:cNvSpPr>
            <a:spLocks noGrp="1"/>
          </p:cNvSpPr>
          <p:nvPr>
            <p:ph type="title"/>
          </p:nvPr>
        </p:nvSpPr>
        <p:spPr>
          <a:xfrm>
            <a:off x="643467" y="643467"/>
            <a:ext cx="3486472" cy="1597315"/>
          </a:xfrm>
          <a:noFill/>
          <a:ln w="19050">
            <a:solidFill>
              <a:schemeClr val="bg1"/>
            </a:solidFill>
          </a:ln>
        </p:spPr>
        <p:txBody>
          <a:bodyPr wrap="square">
            <a:normAutofit/>
          </a:bodyPr>
          <a:lstStyle/>
          <a:p>
            <a:pPr algn="ctr"/>
            <a:r>
              <a:rPr lang="es-ES" sz="2800" b="1">
                <a:solidFill>
                  <a:schemeClr val="bg1"/>
                </a:solidFill>
              </a:rPr>
              <a:t>Préambule : analyses bivariées</a:t>
            </a:r>
            <a:endParaRPr lang="es-ES" sz="2800">
              <a:solidFill>
                <a:schemeClr val="bg1"/>
              </a:solidFill>
            </a:endParaRPr>
          </a:p>
        </p:txBody>
      </p:sp>
      <p:sp>
        <p:nvSpPr>
          <p:cNvPr id="5" name="Content Placeholder 2">
            <a:extLst>
              <a:ext uri="{FF2B5EF4-FFF2-40B4-BE49-F238E27FC236}">
                <a16:creationId xmlns:a16="http://schemas.microsoft.com/office/drawing/2014/main" id="{F62417BA-C7DA-4239-B788-767AEBE518E9}"/>
              </a:ext>
            </a:extLst>
          </p:cNvPr>
          <p:cNvSpPr>
            <a:spLocks noGrp="1"/>
          </p:cNvSpPr>
          <p:nvPr>
            <p:ph idx="1"/>
          </p:nvPr>
        </p:nvSpPr>
        <p:spPr>
          <a:xfrm>
            <a:off x="643467" y="2557463"/>
            <a:ext cx="3559140" cy="4479177"/>
          </a:xfrm>
        </p:spPr>
        <p:txBody>
          <a:bodyPr>
            <a:normAutofit/>
          </a:bodyPr>
          <a:lstStyle/>
          <a:p>
            <a:pPr marL="180975" indent="-180975">
              <a:lnSpc>
                <a:spcPct val="110000"/>
              </a:lnSpc>
            </a:pPr>
            <a:r>
              <a:rPr lang="fr-FR" sz="1500" b="1">
                <a:solidFill>
                  <a:schemeClr val="accent1">
                    <a:lumMod val="40000"/>
                    <a:lumOff val="60000"/>
                  </a:schemeClr>
                </a:solidFill>
              </a:rPr>
              <a:t>pop_2013</a:t>
            </a:r>
            <a:r>
              <a:rPr lang="fr-FR" sz="1500">
                <a:solidFill>
                  <a:schemeClr val="accent1">
                    <a:lumMod val="40000"/>
                    <a:lumOff val="60000"/>
                  </a:schemeClr>
                </a:solidFill>
              </a:rPr>
              <a:t> </a:t>
            </a:r>
            <a:r>
              <a:rPr lang="fr-FR" sz="1500">
                <a:solidFill>
                  <a:schemeClr val="bg1"/>
                </a:solidFill>
              </a:rPr>
              <a:t>et </a:t>
            </a:r>
            <a:r>
              <a:rPr lang="fr-FR" sz="1500" b="1">
                <a:solidFill>
                  <a:schemeClr val="accent1">
                    <a:lumMod val="40000"/>
                    <a:lumOff val="60000"/>
                  </a:schemeClr>
                </a:solidFill>
              </a:rPr>
              <a:t>poultry_import</a:t>
            </a:r>
            <a:r>
              <a:rPr lang="fr-FR" sz="1500">
                <a:solidFill>
                  <a:schemeClr val="accent1">
                    <a:lumMod val="40000"/>
                    <a:lumOff val="60000"/>
                  </a:schemeClr>
                </a:solidFill>
              </a:rPr>
              <a:t>_</a:t>
            </a:r>
            <a:r>
              <a:rPr lang="fr-FR" sz="1500" b="1">
                <a:solidFill>
                  <a:schemeClr val="accent1">
                    <a:lumMod val="40000"/>
                    <a:lumOff val="60000"/>
                  </a:schemeClr>
                </a:solidFill>
              </a:rPr>
              <a:t>ratio</a:t>
            </a:r>
            <a:r>
              <a:rPr lang="fr-FR" sz="1500">
                <a:solidFill>
                  <a:schemeClr val="accent1">
                    <a:lumMod val="40000"/>
                    <a:lumOff val="60000"/>
                  </a:schemeClr>
                </a:solidFill>
              </a:rPr>
              <a:t> </a:t>
            </a:r>
            <a:r>
              <a:rPr lang="fr-FR" sz="1500">
                <a:solidFill>
                  <a:schemeClr val="bg1"/>
                </a:solidFill>
              </a:rPr>
              <a:t>sont proche de zéro, et n’ont donc aucune corrélation significative avec les autres variables</a:t>
            </a:r>
          </a:p>
          <a:p>
            <a:pPr marL="180975" indent="-180975">
              <a:lnSpc>
                <a:spcPct val="110000"/>
              </a:lnSpc>
            </a:pPr>
            <a:r>
              <a:rPr lang="fr-FR" sz="1500" b="1">
                <a:solidFill>
                  <a:schemeClr val="accent1">
                    <a:lumMod val="40000"/>
                    <a:lumOff val="60000"/>
                  </a:schemeClr>
                </a:solidFill>
              </a:rPr>
              <a:t>pop_var</a:t>
            </a:r>
            <a:r>
              <a:rPr lang="fr-FR" sz="1500">
                <a:solidFill>
                  <a:schemeClr val="accent1">
                    <a:lumMod val="40000"/>
                    <a:lumOff val="60000"/>
                  </a:schemeClr>
                </a:solidFill>
              </a:rPr>
              <a:t> </a:t>
            </a:r>
            <a:r>
              <a:rPr lang="fr-FR" sz="1500">
                <a:solidFill>
                  <a:schemeClr val="bg1"/>
                </a:solidFill>
              </a:rPr>
              <a:t>a des valeurs plutôt négatives et est donc anti-corrélée avec les variables restantes</a:t>
            </a:r>
          </a:p>
          <a:p>
            <a:pPr marL="180975" indent="-180975">
              <a:lnSpc>
                <a:spcPct val="110000"/>
              </a:lnSpc>
            </a:pPr>
            <a:r>
              <a:rPr lang="fr-FR" sz="1500">
                <a:solidFill>
                  <a:schemeClr val="bg1"/>
                </a:solidFill>
              </a:rPr>
              <a:t>Les variables restantes ont des corrélations positives entre elles à des degrés divers</a:t>
            </a:r>
          </a:p>
          <a:p>
            <a:pPr marL="180975" indent="-180975">
              <a:lnSpc>
                <a:spcPct val="110000"/>
              </a:lnSpc>
            </a:pPr>
            <a:r>
              <a:rPr lang="fr-FR" sz="1500">
                <a:solidFill>
                  <a:schemeClr val="bg1"/>
                </a:solidFill>
              </a:rPr>
              <a:t>On notera par exemple </a:t>
            </a:r>
            <a:r>
              <a:rPr lang="fr-FR" sz="1500" b="1">
                <a:solidFill>
                  <a:schemeClr val="accent1">
                    <a:lumMod val="40000"/>
                    <a:lumOff val="60000"/>
                  </a:schemeClr>
                </a:solidFill>
              </a:rPr>
              <a:t>prot_g_cap_day</a:t>
            </a:r>
            <a:r>
              <a:rPr lang="fr-FR" sz="1500">
                <a:solidFill>
                  <a:schemeClr val="accent1">
                    <a:lumMod val="40000"/>
                    <a:lumOff val="60000"/>
                  </a:schemeClr>
                </a:solidFill>
              </a:rPr>
              <a:t> </a:t>
            </a:r>
            <a:r>
              <a:rPr lang="fr-FR" sz="1500">
                <a:solidFill>
                  <a:schemeClr val="bg1"/>
                </a:solidFill>
              </a:rPr>
              <a:t>et </a:t>
            </a:r>
            <a:r>
              <a:rPr lang="fr-FR" sz="1500" b="1">
                <a:solidFill>
                  <a:schemeClr val="accent1">
                    <a:lumMod val="40000"/>
                    <a:lumOff val="60000"/>
                  </a:schemeClr>
                </a:solidFill>
              </a:rPr>
              <a:t>food_kcal_cap_day</a:t>
            </a:r>
            <a:r>
              <a:rPr lang="fr-FR" sz="1500">
                <a:solidFill>
                  <a:schemeClr val="accent1">
                    <a:lumMod val="40000"/>
                    <a:lumOff val="60000"/>
                  </a:schemeClr>
                </a:solidFill>
              </a:rPr>
              <a:t> </a:t>
            </a:r>
            <a:r>
              <a:rPr lang="fr-FR" sz="1500">
                <a:solidFill>
                  <a:schemeClr val="bg1"/>
                </a:solidFill>
              </a:rPr>
              <a:t>sont fortement corrélées, ce qui nest a priori pas une surprise</a:t>
            </a:r>
          </a:p>
          <a:p>
            <a:endParaRPr lang="fr-FR" sz="1300">
              <a:solidFill>
                <a:schemeClr val="bg1"/>
              </a:solidFill>
            </a:endParaRPr>
          </a:p>
        </p:txBody>
      </p:sp>
      <p:pic>
        <p:nvPicPr>
          <p:cNvPr id="6" name="Picture 5" descr="A screenshot of a cell phone&#10;&#10;Description automatically generated">
            <a:extLst>
              <a:ext uri="{FF2B5EF4-FFF2-40B4-BE49-F238E27FC236}">
                <a16:creationId xmlns:a16="http://schemas.microsoft.com/office/drawing/2014/main" id="{0BB8BBE7-780E-471C-A2B9-3E1114A09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1761" y="351206"/>
            <a:ext cx="6732854" cy="6155588"/>
          </a:xfrm>
          <a:prstGeom prst="rect">
            <a:avLst/>
          </a:prstGeom>
        </p:spPr>
      </p:pic>
    </p:spTree>
    <p:extLst>
      <p:ext uri="{BB962C8B-B14F-4D97-AF65-F5344CB8AC3E}">
        <p14:creationId xmlns:p14="http://schemas.microsoft.com/office/powerpoint/2010/main" val="651190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BD49AC-0265-4053-BAC5-B2F18F72DAC6}"/>
              </a:ext>
            </a:extLst>
          </p:cNvPr>
          <p:cNvSpPr/>
          <p:nvPr/>
        </p:nvSpPr>
        <p:spPr>
          <a:xfrm>
            <a:off x="0" y="0"/>
            <a:ext cx="4500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Title 1">
            <a:extLst>
              <a:ext uri="{FF2B5EF4-FFF2-40B4-BE49-F238E27FC236}">
                <a16:creationId xmlns:a16="http://schemas.microsoft.com/office/drawing/2014/main" id="{4D29D5FE-5E3C-4E9C-B151-863DF960EB6A}"/>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s-ES" sz="2800" b="1">
                <a:solidFill>
                  <a:schemeClr val="bg1"/>
                </a:solidFill>
              </a:rPr>
              <a:t>Préambule : analyses bivariées</a:t>
            </a:r>
            <a:endParaRPr lang="es-ES" sz="2800">
              <a:solidFill>
                <a:schemeClr val="bg1"/>
              </a:solidFill>
            </a:endParaRPr>
          </a:p>
        </p:txBody>
      </p:sp>
      <p:sp>
        <p:nvSpPr>
          <p:cNvPr id="11" name="Content Placeholder 2">
            <a:extLst>
              <a:ext uri="{FF2B5EF4-FFF2-40B4-BE49-F238E27FC236}">
                <a16:creationId xmlns:a16="http://schemas.microsoft.com/office/drawing/2014/main" id="{8000F710-7A54-47E3-8D65-8F3079BCE5F1}"/>
              </a:ext>
            </a:extLst>
          </p:cNvPr>
          <p:cNvSpPr>
            <a:spLocks noGrp="1"/>
          </p:cNvSpPr>
          <p:nvPr>
            <p:ph idx="1"/>
          </p:nvPr>
        </p:nvSpPr>
        <p:spPr>
          <a:xfrm>
            <a:off x="643468" y="2638044"/>
            <a:ext cx="3363974" cy="3415622"/>
          </a:xfrm>
        </p:spPr>
        <p:txBody>
          <a:bodyPr>
            <a:normAutofit fontScale="77500" lnSpcReduction="20000"/>
          </a:bodyPr>
          <a:lstStyle/>
          <a:p>
            <a:pPr marL="182563" indent="-182563">
              <a:lnSpc>
                <a:spcPct val="120000"/>
              </a:lnSpc>
            </a:pPr>
            <a:r>
              <a:rPr lang="fr-FR" sz="2000" b="1">
                <a:solidFill>
                  <a:schemeClr val="bg1"/>
                </a:solidFill>
              </a:rPr>
              <a:t>Pour une lecture plus commode du diagramme de dispersion, nous suprimons </a:t>
            </a:r>
            <a:r>
              <a:rPr lang="fr-FR" sz="2000" b="1">
                <a:solidFill>
                  <a:schemeClr val="tx2">
                    <a:lumMod val="40000"/>
                    <a:lumOff val="60000"/>
                  </a:schemeClr>
                </a:solidFill>
              </a:rPr>
              <a:t>pop_2013</a:t>
            </a:r>
            <a:r>
              <a:rPr lang="fr-FR" sz="2000" b="1">
                <a:solidFill>
                  <a:schemeClr val="bg1"/>
                </a:solidFill>
              </a:rPr>
              <a:t>, </a:t>
            </a:r>
            <a:r>
              <a:rPr lang="fr-FR" sz="2000" b="1">
                <a:solidFill>
                  <a:schemeClr val="tx2">
                    <a:lumMod val="40000"/>
                    <a:lumOff val="60000"/>
                  </a:schemeClr>
                </a:solidFill>
              </a:rPr>
              <a:t>pop_var </a:t>
            </a:r>
            <a:r>
              <a:rPr lang="fr-FR" sz="2000" b="1">
                <a:solidFill>
                  <a:schemeClr val="bg1"/>
                </a:solidFill>
              </a:rPr>
              <a:t>et </a:t>
            </a:r>
            <a:r>
              <a:rPr lang="fr-FR" sz="2000" b="1">
                <a:solidFill>
                  <a:schemeClr val="tx2">
                    <a:lumMod val="40000"/>
                    <a:lumOff val="60000"/>
                  </a:schemeClr>
                </a:solidFill>
              </a:rPr>
              <a:t>poultry_import_ratio </a:t>
            </a:r>
            <a:r>
              <a:rPr lang="fr-FR" sz="2000" b="1">
                <a:solidFill>
                  <a:schemeClr val="bg1"/>
                </a:solidFill>
              </a:rPr>
              <a:t>qui sont soit non corrélées soit anti-corrélées avec les autres variables</a:t>
            </a:r>
          </a:p>
          <a:p>
            <a:pPr marL="182563" indent="-182563">
              <a:lnSpc>
                <a:spcPct val="120000"/>
              </a:lnSpc>
            </a:pPr>
            <a:r>
              <a:rPr lang="fr-FR" sz="2000">
                <a:solidFill>
                  <a:schemeClr val="bg1"/>
                </a:solidFill>
              </a:rPr>
              <a:t>Mis à part pour </a:t>
            </a:r>
            <a:r>
              <a:rPr lang="fr-FR" sz="2000" b="1">
                <a:solidFill>
                  <a:schemeClr val="tx2">
                    <a:lumMod val="40000"/>
                    <a:lumOff val="60000"/>
                  </a:schemeClr>
                </a:solidFill>
              </a:rPr>
              <a:t>gdp_2013</a:t>
            </a:r>
            <a:r>
              <a:rPr lang="fr-FR" sz="2000">
                <a:solidFill>
                  <a:schemeClr val="bg1"/>
                </a:solidFill>
              </a:rPr>
              <a:t>,  l</a:t>
            </a:r>
            <a:r>
              <a:rPr lang="en-US" sz="2000">
                <a:solidFill>
                  <a:schemeClr val="bg1"/>
                </a:solidFill>
              </a:rPr>
              <a:t>a representation en pairplots des diagrammes de dispersion vient confirmer </a:t>
            </a:r>
            <a:r>
              <a:rPr lang="fr-FR" sz="2000">
                <a:solidFill>
                  <a:schemeClr val="bg1"/>
                </a:solidFill>
              </a:rPr>
              <a:t>une corrélation plus ou moins élevée entre ces variables laissant supposer des régressions linéaires plus ou moins fortes</a:t>
            </a:r>
            <a:endParaRPr lang="en-US" sz="2000">
              <a:solidFill>
                <a:schemeClr val="bg1"/>
              </a:solidFill>
            </a:endParaRPr>
          </a:p>
        </p:txBody>
      </p:sp>
      <p:pic>
        <p:nvPicPr>
          <p:cNvPr id="12" name="Picture 11">
            <a:extLst>
              <a:ext uri="{FF2B5EF4-FFF2-40B4-BE49-F238E27FC236}">
                <a16:creationId xmlns:a16="http://schemas.microsoft.com/office/drawing/2014/main" id="{F67EEC41-AF99-477D-8050-905CA5240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299419"/>
            <a:ext cx="6180922" cy="6259161"/>
          </a:xfrm>
          <a:prstGeom prst="rect">
            <a:avLst/>
          </a:prstGeom>
        </p:spPr>
      </p:pic>
      <p:sp>
        <p:nvSpPr>
          <p:cNvPr id="13" name="Rectangle 12">
            <a:extLst>
              <a:ext uri="{FF2B5EF4-FFF2-40B4-BE49-F238E27FC236}">
                <a16:creationId xmlns:a16="http://schemas.microsoft.com/office/drawing/2014/main" id="{97842132-B774-4774-8417-85511F20191B}"/>
              </a:ext>
            </a:extLst>
          </p:cNvPr>
          <p:cNvSpPr/>
          <p:nvPr/>
        </p:nvSpPr>
        <p:spPr>
          <a:xfrm>
            <a:off x="6697980" y="1516380"/>
            <a:ext cx="4780705" cy="509778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7148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BD49AC-0265-4053-BAC5-B2F18F72DAC6}"/>
              </a:ext>
            </a:extLst>
          </p:cNvPr>
          <p:cNvSpPr/>
          <p:nvPr/>
        </p:nvSpPr>
        <p:spPr>
          <a:xfrm>
            <a:off x="0" y="0"/>
            <a:ext cx="4500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Title 1">
            <a:extLst>
              <a:ext uri="{FF2B5EF4-FFF2-40B4-BE49-F238E27FC236}">
                <a16:creationId xmlns:a16="http://schemas.microsoft.com/office/drawing/2014/main" id="{D740183F-B67F-4B8D-9CAB-DFCFBA07E266}"/>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s-ES" sz="2800" b="1" err="1">
                <a:solidFill>
                  <a:schemeClr val="bg1"/>
                </a:solidFill>
              </a:rPr>
              <a:t>Dendrogramme</a:t>
            </a:r>
            <a:endParaRPr lang="es-ES" sz="2800">
              <a:solidFill>
                <a:schemeClr val="bg1"/>
              </a:solidFill>
            </a:endParaRPr>
          </a:p>
        </p:txBody>
      </p:sp>
      <p:sp>
        <p:nvSpPr>
          <p:cNvPr id="20" name="Content Placeholder 2">
            <a:extLst>
              <a:ext uri="{FF2B5EF4-FFF2-40B4-BE49-F238E27FC236}">
                <a16:creationId xmlns:a16="http://schemas.microsoft.com/office/drawing/2014/main" id="{033B00B9-CF24-4018-829F-F48135297F1F}"/>
              </a:ext>
            </a:extLst>
          </p:cNvPr>
          <p:cNvSpPr>
            <a:spLocks noGrp="1"/>
          </p:cNvSpPr>
          <p:nvPr>
            <p:ph idx="1"/>
          </p:nvPr>
        </p:nvSpPr>
        <p:spPr>
          <a:xfrm>
            <a:off x="643468" y="2638044"/>
            <a:ext cx="3363974" cy="3415622"/>
          </a:xfrm>
        </p:spPr>
        <p:txBody>
          <a:bodyPr>
            <a:normAutofit/>
          </a:bodyPr>
          <a:lstStyle/>
          <a:p>
            <a:r>
              <a:rPr lang="fr-FR" sz="1600">
                <a:solidFill>
                  <a:schemeClr val="bg1"/>
                </a:solidFill>
                <a:latin typeface="Calibri" panose="020F0502020204030204" pitchFamily="34" charset="0"/>
              </a:rPr>
              <a:t>Au regard de ce graphique, la coupe en 5 clusters semble la plus pertinente, malgré le cluster 5 de 85 pays</a:t>
            </a:r>
          </a:p>
          <a:p>
            <a:r>
              <a:rPr lang="fr-FR" sz="1600">
                <a:solidFill>
                  <a:schemeClr val="bg1"/>
                </a:solidFill>
                <a:latin typeface="Calibri" panose="020F0502020204030204" pitchFamily="34" charset="0"/>
              </a:rPr>
              <a:t>La coupe à 6 clusters divisant le cluster 5 en deux ne devrait guère apporter de précision vu leur proximité (solution testée)</a:t>
            </a:r>
          </a:p>
          <a:p>
            <a:r>
              <a:rPr lang="fr-FR" sz="1600">
                <a:solidFill>
                  <a:schemeClr val="bg1"/>
                </a:solidFill>
                <a:latin typeface="Calibri" panose="020F0502020204030204" pitchFamily="34" charset="0"/>
              </a:rPr>
              <a:t>Le cluster 4 n’a que deux pays (China, India). Leur poids est dû à une population très au-dessus de la moyenne</a:t>
            </a:r>
          </a:p>
        </p:txBody>
      </p:sp>
      <p:pic>
        <p:nvPicPr>
          <p:cNvPr id="21" name="Picture 20">
            <a:extLst>
              <a:ext uri="{FF2B5EF4-FFF2-40B4-BE49-F238E27FC236}">
                <a16:creationId xmlns:a16="http://schemas.microsoft.com/office/drawing/2014/main" id="{24C201BB-8F74-4AFF-8498-5AF2FD61AB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2178" y="457416"/>
            <a:ext cx="7003186" cy="3273988"/>
          </a:xfrm>
          <a:prstGeom prst="rect">
            <a:avLst/>
          </a:prstGeom>
        </p:spPr>
      </p:pic>
      <p:pic>
        <p:nvPicPr>
          <p:cNvPr id="22" name="Picture 21">
            <a:extLst>
              <a:ext uri="{FF2B5EF4-FFF2-40B4-BE49-F238E27FC236}">
                <a16:creationId xmlns:a16="http://schemas.microsoft.com/office/drawing/2014/main" id="{F71EEEBB-4FB6-4C24-AD35-A0F8DFCF9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2178" y="3731404"/>
            <a:ext cx="3759694" cy="2841158"/>
          </a:xfrm>
          <a:prstGeom prst="rect">
            <a:avLst/>
          </a:prstGeom>
        </p:spPr>
      </p:pic>
      <p:sp>
        <p:nvSpPr>
          <p:cNvPr id="23" name="Rectangle 22">
            <a:extLst>
              <a:ext uri="{FF2B5EF4-FFF2-40B4-BE49-F238E27FC236}">
                <a16:creationId xmlns:a16="http://schemas.microsoft.com/office/drawing/2014/main" id="{44C2A18E-F644-4BCC-B508-90A404FD8245}"/>
              </a:ext>
            </a:extLst>
          </p:cNvPr>
          <p:cNvSpPr/>
          <p:nvPr/>
        </p:nvSpPr>
        <p:spPr>
          <a:xfrm>
            <a:off x="8789754" y="3768876"/>
            <a:ext cx="2914566" cy="1732141"/>
          </a:xfrm>
          <a:prstGeom prst="rect">
            <a:avLst/>
          </a:prstGeom>
        </p:spPr>
        <p:txBody>
          <a:bodyPr wrap="square">
            <a:spAutoFit/>
          </a:bodyPr>
          <a:lstStyle/>
          <a:p>
            <a:pPr marL="180975" indent="-180975">
              <a:lnSpc>
                <a:spcPct val="120000"/>
              </a:lnSpc>
              <a:buFont typeface="Arial" panose="020B0604020202020204" pitchFamily="34" charset="0"/>
              <a:buChar char="•"/>
            </a:pPr>
            <a:r>
              <a:rPr lang="fr-FR" b="1">
                <a:solidFill>
                  <a:schemeClr val="tx2">
                    <a:lumMod val="60000"/>
                    <a:lumOff val="40000"/>
                  </a:schemeClr>
                </a:solidFill>
                <a:latin typeface="Calibri" panose="020F0502020204030204" pitchFamily="34" charset="0"/>
              </a:rPr>
              <a:t>Cluster 1 : </a:t>
            </a:r>
            <a:r>
              <a:rPr lang="fr-FR">
                <a:latin typeface="Calibri" panose="020F0502020204030204" pitchFamily="34" charset="0"/>
              </a:rPr>
              <a:t>19 pays</a:t>
            </a:r>
          </a:p>
          <a:p>
            <a:pPr marL="180975" indent="-180975">
              <a:lnSpc>
                <a:spcPct val="120000"/>
              </a:lnSpc>
              <a:buFont typeface="Arial" panose="020B0604020202020204" pitchFamily="34" charset="0"/>
              <a:buChar char="•"/>
            </a:pPr>
            <a:r>
              <a:rPr lang="fr-FR" b="1">
                <a:solidFill>
                  <a:schemeClr val="tx2">
                    <a:lumMod val="60000"/>
                    <a:lumOff val="40000"/>
                  </a:schemeClr>
                </a:solidFill>
                <a:latin typeface="Calibri" panose="020F0502020204030204" pitchFamily="34" charset="0"/>
              </a:rPr>
              <a:t>Cluster 2 : </a:t>
            </a:r>
            <a:r>
              <a:rPr lang="fr-FR">
                <a:latin typeface="Calibri" panose="020F0502020204030204" pitchFamily="34" charset="0"/>
              </a:rPr>
              <a:t>45 pays</a:t>
            </a:r>
          </a:p>
          <a:p>
            <a:pPr marL="180975" indent="-180975">
              <a:lnSpc>
                <a:spcPct val="120000"/>
              </a:lnSpc>
              <a:buFont typeface="Arial" panose="020B0604020202020204" pitchFamily="34" charset="0"/>
              <a:buChar char="•"/>
            </a:pPr>
            <a:r>
              <a:rPr lang="fr-FR" b="1">
                <a:solidFill>
                  <a:schemeClr val="tx2">
                    <a:lumMod val="60000"/>
                    <a:lumOff val="40000"/>
                  </a:schemeClr>
                </a:solidFill>
                <a:latin typeface="Calibri" panose="020F0502020204030204" pitchFamily="34" charset="0"/>
              </a:rPr>
              <a:t>Cluster 3 : </a:t>
            </a:r>
            <a:r>
              <a:rPr lang="fr-FR">
                <a:latin typeface="Calibri" panose="020F0502020204030204" pitchFamily="34" charset="0"/>
              </a:rPr>
              <a:t>13 pays</a:t>
            </a:r>
          </a:p>
          <a:p>
            <a:pPr marL="180975" indent="-180975">
              <a:lnSpc>
                <a:spcPct val="120000"/>
              </a:lnSpc>
              <a:buFont typeface="Arial" panose="020B0604020202020204" pitchFamily="34" charset="0"/>
              <a:buChar char="•"/>
            </a:pPr>
            <a:r>
              <a:rPr lang="fr-FR" b="1">
                <a:solidFill>
                  <a:schemeClr val="tx2">
                    <a:lumMod val="60000"/>
                    <a:lumOff val="40000"/>
                  </a:schemeClr>
                </a:solidFill>
                <a:latin typeface="Calibri" panose="020F0502020204030204" pitchFamily="34" charset="0"/>
              </a:rPr>
              <a:t>Cluster 4 : </a:t>
            </a:r>
            <a:r>
              <a:rPr lang="fr-FR">
                <a:latin typeface="Calibri" panose="020F0502020204030204" pitchFamily="34" charset="0"/>
              </a:rPr>
              <a:t>2 pays</a:t>
            </a:r>
          </a:p>
          <a:p>
            <a:pPr marL="180975" indent="-180975">
              <a:lnSpc>
                <a:spcPct val="120000"/>
              </a:lnSpc>
              <a:buFont typeface="Arial" panose="020B0604020202020204" pitchFamily="34" charset="0"/>
              <a:buChar char="•"/>
            </a:pPr>
            <a:r>
              <a:rPr lang="fr-FR" b="1">
                <a:solidFill>
                  <a:schemeClr val="tx2">
                    <a:lumMod val="60000"/>
                    <a:lumOff val="40000"/>
                  </a:schemeClr>
                </a:solidFill>
                <a:latin typeface="Calibri" panose="020F0502020204030204" pitchFamily="34" charset="0"/>
              </a:rPr>
              <a:t>Cluster 5 : </a:t>
            </a:r>
            <a:r>
              <a:rPr lang="fr-FR">
                <a:latin typeface="Calibri" panose="020F0502020204030204" pitchFamily="34" charset="0"/>
              </a:rPr>
              <a:t>85 pays</a:t>
            </a:r>
          </a:p>
        </p:txBody>
      </p:sp>
    </p:spTree>
    <p:extLst>
      <p:ext uri="{BB962C8B-B14F-4D97-AF65-F5344CB8AC3E}">
        <p14:creationId xmlns:p14="http://schemas.microsoft.com/office/powerpoint/2010/main" val="3817201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1538</TotalTime>
  <Words>1466</Words>
  <Application>Microsoft Office PowerPoint</Application>
  <PresentationFormat>Widescreen</PresentationFormat>
  <Paragraphs>154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Courier New</vt:lpstr>
      <vt:lpstr>Office Theme</vt:lpstr>
      <vt:lpstr>Produisez une étude de marché</vt:lpstr>
      <vt:lpstr>Agenda</vt:lpstr>
      <vt:lpstr>Construction de l’échantillon </vt:lpstr>
      <vt:lpstr>Construction de l’échantillon : valeurs imposées</vt:lpstr>
      <vt:lpstr>Construction de l’échantillon : valeurs complémentaires</vt:lpstr>
      <vt:lpstr>Classification hiérarchique </vt:lpstr>
      <vt:lpstr>Préambule : analyses bivariées</vt:lpstr>
      <vt:lpstr>Préambule : analyses bivariées</vt:lpstr>
      <vt:lpstr>Dendrogramme</vt:lpstr>
      <vt:lpstr>Interprétation</vt:lpstr>
      <vt:lpstr>Analyse en composantes principales </vt:lpstr>
      <vt:lpstr>Eboulis des valeurs propres</vt:lpstr>
      <vt:lpstr>Cercle des corrélations</vt:lpstr>
      <vt:lpstr>Projection des individus</vt:lpstr>
      <vt:lpstr>Analyse et conclusions</vt:lpstr>
      <vt:lpstr>Tests statistiques </vt:lpstr>
      <vt:lpstr>Test de Shapiro et représentations graphiques loi normale</vt:lpstr>
      <vt:lpstr>Tests de comparaison pour 'edb_2019’ sur clusters 1 et 5</vt:lpstr>
      <vt:lpstr>Conclusion</vt:lpstr>
      <vt:lpstr>Pour aller plus loin</vt:lpstr>
      <vt:lpstr>Des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Produisez une étude de marché</dc:title>
  <dc:creator>Laurent Gourdon</dc:creator>
  <cp:lastModifiedBy>Laurent Gourdon</cp:lastModifiedBy>
  <cp:revision>108</cp:revision>
  <dcterms:created xsi:type="dcterms:W3CDTF">2019-07-20T11:05:52Z</dcterms:created>
  <dcterms:modified xsi:type="dcterms:W3CDTF">2019-07-21T12:44:56Z</dcterms:modified>
</cp:coreProperties>
</file>