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81" r:id="rId5"/>
    <p:sldId id="282" r:id="rId6"/>
    <p:sldId id="283" r:id="rId7"/>
    <p:sldId id="285" r:id="rId8"/>
    <p:sldId id="295" r:id="rId9"/>
    <p:sldId id="297" r:id="rId10"/>
    <p:sldId id="288" r:id="rId11"/>
    <p:sldId id="274" r:id="rId12"/>
    <p:sldId id="298" r:id="rId13"/>
    <p:sldId id="299" r:id="rId14"/>
    <p:sldId id="275" r:id="rId15"/>
    <p:sldId id="277" r:id="rId16"/>
    <p:sldId id="306" r:id="rId17"/>
    <p:sldId id="278" r:id="rId18"/>
    <p:sldId id="307" r:id="rId19"/>
    <p:sldId id="280" r:id="rId20"/>
    <p:sldId id="289" r:id="rId21"/>
    <p:sldId id="276" r:id="rId22"/>
    <p:sldId id="300" r:id="rId23"/>
    <p:sldId id="290" r:id="rId24"/>
    <p:sldId id="301" r:id="rId25"/>
    <p:sldId id="291" r:id="rId26"/>
    <p:sldId id="302" r:id="rId27"/>
    <p:sldId id="292" r:id="rId28"/>
    <p:sldId id="303" r:id="rId29"/>
    <p:sldId id="293" r:id="rId30"/>
    <p:sldId id="304" r:id="rId31"/>
    <p:sldId id="294" r:id="rId32"/>
    <p:sldId id="305" r:id="rId33"/>
    <p:sldId id="273" r:id="rId3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86" autoAdjust="0"/>
    <p:restoredTop sz="96118" autoAdjust="0"/>
  </p:normalViewPr>
  <p:slideViewPr>
    <p:cSldViewPr snapToGrid="0">
      <p:cViewPr>
        <p:scale>
          <a:sx n="75" d="100"/>
          <a:sy n="75" d="100"/>
        </p:scale>
        <p:origin x="1818" y="1344"/>
      </p:cViewPr>
      <p:guideLst>
        <p:guide orient="horz" pos="100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1FBD-43F5-4413-B9A3-83938965DA0B}" type="datetimeFigureOut">
              <a:rPr lang="es-ES" smtClean="0"/>
              <a:t>04/03/2019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453C-C48A-4D4A-912C-0E66E5E7B614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54280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1FBD-43F5-4413-B9A3-83938965DA0B}" type="datetimeFigureOut">
              <a:rPr lang="es-ES" smtClean="0"/>
              <a:t>04/03/2019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453C-C48A-4D4A-912C-0E66E5E7B614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1995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1FBD-43F5-4413-B9A3-83938965DA0B}" type="datetimeFigureOut">
              <a:rPr lang="es-ES" smtClean="0"/>
              <a:t>04/03/2019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453C-C48A-4D4A-912C-0E66E5E7B614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16661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1FBD-43F5-4413-B9A3-83938965DA0B}" type="datetimeFigureOut">
              <a:rPr lang="es-ES" smtClean="0"/>
              <a:t>04/03/2019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453C-C48A-4D4A-912C-0E66E5E7B614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7264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1FBD-43F5-4413-B9A3-83938965DA0B}" type="datetimeFigureOut">
              <a:rPr lang="es-ES" smtClean="0"/>
              <a:t>04/03/2019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453C-C48A-4D4A-912C-0E66E5E7B614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6770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1FBD-43F5-4413-B9A3-83938965DA0B}" type="datetimeFigureOut">
              <a:rPr lang="es-ES" smtClean="0"/>
              <a:t>04/03/2019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453C-C48A-4D4A-912C-0E66E5E7B614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879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1FBD-43F5-4413-B9A3-83938965DA0B}" type="datetimeFigureOut">
              <a:rPr lang="es-ES" smtClean="0"/>
              <a:t>04/03/2019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453C-C48A-4D4A-912C-0E66E5E7B614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8942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1FBD-43F5-4413-B9A3-83938965DA0B}" type="datetimeFigureOut">
              <a:rPr lang="es-ES" smtClean="0"/>
              <a:t>04/03/2019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453C-C48A-4D4A-912C-0E66E5E7B614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6688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1FBD-43F5-4413-B9A3-83938965DA0B}" type="datetimeFigureOut">
              <a:rPr lang="es-ES" smtClean="0"/>
              <a:t>04/03/2019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453C-C48A-4D4A-912C-0E66E5E7B614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52387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1FBD-43F5-4413-B9A3-83938965DA0B}" type="datetimeFigureOut">
              <a:rPr lang="es-ES" smtClean="0"/>
              <a:t>04/03/2019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453C-C48A-4D4A-912C-0E66E5E7B614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4054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1FBD-43F5-4413-B9A3-83938965DA0B}" type="datetimeFigureOut">
              <a:rPr lang="es-ES" smtClean="0"/>
              <a:t>04/03/2019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453C-C48A-4D4A-912C-0E66E5E7B614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0804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71FBD-43F5-4413-B9A3-83938965DA0B}" type="datetimeFigureOut">
              <a:rPr lang="es-ES" smtClean="0"/>
              <a:t>04/03/2019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B453C-C48A-4D4A-912C-0E66E5E7B614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00990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archimede.mat.ulaval.ca/stt1920/STT-1920-Loi-du-khi-deux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hyperlink" Target="https://www.youtube.com/watch?v=y8nRhsixBP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hyperlink" Target="http://www.statdistributions.com/f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mailto:lgourdon@gmail.com" TargetMode="External"/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b="1">
                <a:solidFill>
                  <a:srgbClr val="7030A0"/>
                </a:solidFill>
              </a:rPr>
              <a:t>Analysez les ventes </a:t>
            </a:r>
            <a:br>
              <a:rPr lang="fr-FR" b="1">
                <a:solidFill>
                  <a:srgbClr val="7030A0"/>
                </a:solidFill>
              </a:rPr>
            </a:br>
            <a:r>
              <a:rPr lang="fr-FR" b="1">
                <a:solidFill>
                  <a:srgbClr val="7030A0"/>
                </a:solidFill>
              </a:rPr>
              <a:t>de votre entreprise</a:t>
            </a:r>
            <a:endParaRPr lang="fr-FR" b="1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71762"/>
          </a:xfrm>
        </p:spPr>
        <p:txBody>
          <a:bodyPr>
            <a:normAutofit/>
          </a:bodyPr>
          <a:lstStyle/>
          <a:p>
            <a:endParaRPr lang="es-ES" sz="2000"/>
          </a:p>
          <a:p>
            <a:r>
              <a:rPr lang="es-ES" sz="2000"/>
              <a:t>Mentor </a:t>
            </a:r>
            <a:r>
              <a:rPr lang="es-ES" sz="2000" dirty="0"/>
              <a:t>: Claire Della Nova</a:t>
            </a:r>
          </a:p>
        </p:txBody>
      </p:sp>
      <p:pic>
        <p:nvPicPr>
          <p:cNvPr id="4" name="Image 16">
            <a:extLst>
              <a:ext uri="{FF2B5EF4-FFF2-40B4-BE49-F238E27FC236}">
                <a16:creationId xmlns:a16="http://schemas.microsoft.com/office/drawing/2014/main" id="{467BDB20-8FF8-423E-B262-AF18DB2BAA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76" y="6366361"/>
            <a:ext cx="234984" cy="2349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7908" y="6329565"/>
            <a:ext cx="535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Laurent Gourdon – Parcours Data Analyst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856" y="386826"/>
            <a:ext cx="265747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456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>
                <a:solidFill>
                  <a:srgbClr val="7030A0"/>
                </a:solidFill>
              </a:rPr>
              <a:t>Question 2</a:t>
            </a:r>
            <a:endParaRPr lang="fr-FR" b="1" dirty="0">
              <a:solidFill>
                <a:srgbClr val="7030A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fr-FR" sz="2800">
                <a:solidFill>
                  <a:schemeClr val="bg1"/>
                </a:solidFill>
              </a:rPr>
              <a:t>Analyse des données</a:t>
            </a:r>
            <a:endParaRPr lang="fr-FR" sz="2800" dirty="0">
              <a:solidFill>
                <a:schemeClr val="bg1"/>
              </a:solidFill>
            </a:endParaRPr>
          </a:p>
        </p:txBody>
      </p:sp>
      <p:pic>
        <p:nvPicPr>
          <p:cNvPr id="12290" name="Picture 2" descr="RÃ©sultat de recherche d'images pour &quot;analys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096" y="530516"/>
            <a:ext cx="5769904" cy="383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142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7" y="365125"/>
            <a:ext cx="10653713" cy="1325563"/>
          </a:xfrm>
        </p:spPr>
        <p:txBody>
          <a:bodyPr/>
          <a:lstStyle/>
          <a:p>
            <a:r>
              <a:rPr lang="es-ES" b="1">
                <a:solidFill>
                  <a:srgbClr val="7030A0"/>
                </a:solidFill>
              </a:rPr>
              <a:t>Les types de variables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30502" y="3668696"/>
            <a:ext cx="3369882" cy="1854682"/>
          </a:xfrm>
        </p:spPr>
        <p:txBody>
          <a:bodyPr numCol="2" spcCol="540000">
            <a:noAutofit/>
          </a:bodyPr>
          <a:lstStyle/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s-ES" sz="1800"/>
              <a:t>session_id</a:t>
            </a: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s-ES" sz="1800"/>
              <a:t>client_id</a:t>
            </a: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s-ES" sz="1800"/>
              <a:t>id_prod</a:t>
            </a: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s-ES" sz="1800"/>
              <a:t>categ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900"/>
              </a:spcAft>
            </a:pPr>
            <a:r>
              <a:rPr lang="es-ES" sz="1800"/>
              <a:t>Sex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s-ES" sz="1800" b="1">
                <a:solidFill>
                  <a:srgbClr val="C00000"/>
                </a:solidFill>
              </a:rPr>
              <a:t>Organisable</a:t>
            </a: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s-ES" sz="1800"/>
              <a:t>variables de temps</a:t>
            </a:r>
          </a:p>
          <a:p>
            <a:pPr>
              <a:lnSpc>
                <a:spcPts val="2000"/>
              </a:lnSpc>
              <a:spcBef>
                <a:spcPts val="0"/>
              </a:spcBef>
            </a:pPr>
            <a:endParaRPr lang="es-ES" sz="1800"/>
          </a:p>
          <a:p>
            <a:pPr>
              <a:lnSpc>
                <a:spcPts val="2000"/>
              </a:lnSpc>
              <a:spcBef>
                <a:spcPts val="0"/>
              </a:spcBef>
            </a:pPr>
            <a:endParaRPr lang="es-ES" sz="1800"/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900"/>
              </a:spcAft>
            </a:pPr>
            <a:endParaRPr lang="es-ES" sz="1800"/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s-ES" sz="1800" b="1">
                <a:solidFill>
                  <a:srgbClr val="C00000"/>
                </a:solidFill>
              </a:rPr>
              <a:t>Hiérachisable</a:t>
            </a:r>
            <a:endParaRPr lang="fr-FR" sz="1800" b="1">
              <a:solidFill>
                <a:srgbClr val="C00000"/>
              </a:solidFill>
            </a:endParaRPr>
          </a:p>
        </p:txBody>
      </p:sp>
      <p:pic>
        <p:nvPicPr>
          <p:cNvPr id="1026" name="Picture 2" descr="https://user.oc-static.com/upload/2017/10/30/15094028245878_Variables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7411" y="910414"/>
            <a:ext cx="8029575" cy="275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87" y="1361283"/>
            <a:ext cx="10791825" cy="70485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7805399" y="3668695"/>
            <a:ext cx="3426942" cy="1854684"/>
          </a:xfrm>
          <a:prstGeom prst="rect">
            <a:avLst/>
          </a:prstGeom>
        </p:spPr>
        <p:txBody>
          <a:bodyPr vert="horz" lIns="91440" tIns="45720" rIns="91440" bIns="45720" numCol="2" spcCol="54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s-ES" sz="1800"/>
              <a:t>age </a:t>
            </a:r>
          </a:p>
          <a:p>
            <a:pPr>
              <a:lnSpc>
                <a:spcPts val="2000"/>
              </a:lnSpc>
              <a:spcBef>
                <a:spcPts val="0"/>
              </a:spcBef>
            </a:pPr>
            <a:endParaRPr lang="es-ES" sz="1800"/>
          </a:p>
          <a:p>
            <a:pPr>
              <a:lnSpc>
                <a:spcPts val="2000"/>
              </a:lnSpc>
              <a:spcBef>
                <a:spcPts val="0"/>
              </a:spcBef>
            </a:pPr>
            <a:endParaRPr lang="es-ES" sz="1800"/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endParaRPr lang="es-ES" sz="1800"/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900"/>
              </a:spcAft>
            </a:pPr>
            <a:endParaRPr lang="es-ES" sz="1800"/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s-ES" sz="1800" b="1">
                <a:solidFill>
                  <a:srgbClr val="C00000"/>
                </a:solidFill>
              </a:rPr>
              <a:t>Intervalle</a:t>
            </a: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s-ES" sz="1800"/>
              <a:t>Price</a:t>
            </a:r>
          </a:p>
          <a:p>
            <a:pPr>
              <a:lnSpc>
                <a:spcPts val="2000"/>
              </a:lnSpc>
              <a:spcBef>
                <a:spcPts val="0"/>
              </a:spcBef>
            </a:pPr>
            <a:endParaRPr lang="es-ES" sz="1800"/>
          </a:p>
          <a:p>
            <a:pPr>
              <a:lnSpc>
                <a:spcPts val="2000"/>
              </a:lnSpc>
              <a:spcBef>
                <a:spcPts val="0"/>
              </a:spcBef>
            </a:pPr>
            <a:endParaRPr lang="es-ES" sz="1800"/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endParaRPr lang="es-ES" sz="1800"/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900"/>
              </a:spcAft>
            </a:pPr>
            <a:endParaRPr lang="es-ES" sz="1800"/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s-ES" sz="1800" b="1">
                <a:solidFill>
                  <a:srgbClr val="C00000"/>
                </a:solidFill>
              </a:rPr>
              <a:t>Continue</a:t>
            </a:r>
            <a:endParaRPr lang="fr-FR" sz="1800" b="1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96" y="2554766"/>
            <a:ext cx="5848978" cy="3236434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723712" y="2458719"/>
            <a:ext cx="5041568" cy="4098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Nous ne disposons de 2 valeurs </a:t>
            </a:r>
            <a:r>
              <a:rPr lang="es-ES" b="1"/>
              <a:t>quantitatives</a:t>
            </a:r>
            <a:r>
              <a:rPr lang="es-ES"/>
              <a:t>, </a:t>
            </a:r>
            <a:r>
              <a:rPr lang="es-ES" b="1">
                <a:solidFill>
                  <a:srgbClr val="7030A0"/>
                </a:solidFill>
              </a:rPr>
              <a:t>age</a:t>
            </a:r>
            <a:r>
              <a:rPr lang="es-ES">
                <a:solidFill>
                  <a:srgbClr val="7030A0"/>
                </a:solidFill>
              </a:rPr>
              <a:t> </a:t>
            </a:r>
            <a:r>
              <a:rPr lang="es-ES"/>
              <a:t>et </a:t>
            </a:r>
            <a:r>
              <a:rPr lang="es-ES" b="1">
                <a:solidFill>
                  <a:srgbClr val="7030A0"/>
                </a:solidFill>
              </a:rPr>
              <a:t>price</a:t>
            </a:r>
          </a:p>
          <a:p>
            <a:r>
              <a:rPr lang="es-ES"/>
              <a:t>Les variables de temps sont </a:t>
            </a:r>
            <a:r>
              <a:rPr lang="es-ES" b="1"/>
              <a:t>qualitatives ordinales</a:t>
            </a:r>
          </a:p>
          <a:p>
            <a:r>
              <a:rPr lang="es-ES"/>
              <a:t>Les sessions, les clients, les produits, les catégories et le sexe sont des variables </a:t>
            </a:r>
            <a:r>
              <a:rPr lang="es-ES" b="1"/>
              <a:t>quantitatives nominales</a:t>
            </a:r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2718339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>
                <a:solidFill>
                  <a:srgbClr val="7030A0"/>
                </a:solidFill>
              </a:rPr>
              <a:t>Âge et price</a:t>
            </a:r>
            <a:endParaRPr lang="fr-FR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11" y="1474813"/>
            <a:ext cx="4295215" cy="261549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38" y="4090308"/>
            <a:ext cx="4450289" cy="2660654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319849" y="1565729"/>
            <a:ext cx="6235340" cy="5185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300"/>
              </a:spcBef>
              <a:buNone/>
            </a:pPr>
            <a:r>
              <a:rPr lang="fr-FR" sz="1600" b="1"/>
              <a:t>Âge</a:t>
            </a:r>
          </a:p>
          <a:p>
            <a:pPr>
              <a:lnSpc>
                <a:spcPts val="1800"/>
              </a:lnSpc>
              <a:spcBef>
                <a:spcPts val="300"/>
              </a:spcBef>
            </a:pPr>
            <a:r>
              <a:rPr lang="fr-FR" sz="1600"/>
              <a:t>Il y a des écarts suspects entre les tranches d'une même classe d'âge. Sans doute les barres pourraient être lissées si nous disposions également du mois et du jour de naissance</a:t>
            </a:r>
          </a:p>
          <a:p>
            <a:pPr>
              <a:lnSpc>
                <a:spcPts val="1800"/>
              </a:lnSpc>
              <a:spcBef>
                <a:spcPts val="300"/>
              </a:spcBef>
            </a:pPr>
            <a:r>
              <a:rPr lang="fr-FR" sz="1600"/>
              <a:t>Pour 18 ans, c'est un oulier : peut-être qu'on a mis dans cette catégorie des clients mineurs. Ces données</a:t>
            </a:r>
            <a:r>
              <a:rPr lang="fr-FR" sz="1600" b="1"/>
              <a:t> devront être exclues statistiques qui utilisent la variable 'age'</a:t>
            </a:r>
            <a:endParaRPr lang="fr-FR" sz="1600"/>
          </a:p>
          <a:p>
            <a:pPr>
              <a:lnSpc>
                <a:spcPts val="1800"/>
              </a:lnSpc>
              <a:spcBef>
                <a:spcPts val="300"/>
              </a:spcBef>
            </a:pPr>
            <a:r>
              <a:rPr lang="fr-FR" sz="1600"/>
              <a:t>La tranche 30-50 ans est clairement sur-représentée</a:t>
            </a:r>
          </a:p>
          <a:p>
            <a:pPr>
              <a:lnSpc>
                <a:spcPts val="1800"/>
              </a:lnSpc>
              <a:spcBef>
                <a:spcPts val="300"/>
              </a:spcBef>
            </a:pPr>
            <a:r>
              <a:rPr lang="fr-FR" sz="1600"/>
              <a:t>Les tranches 18-30 et 50-70 sont très grossièrement égales en termes de répartition</a:t>
            </a:r>
          </a:p>
          <a:p>
            <a:pPr>
              <a:lnSpc>
                <a:spcPts val="1800"/>
              </a:lnSpc>
              <a:spcBef>
                <a:spcPts val="300"/>
              </a:spcBef>
            </a:pPr>
            <a:r>
              <a:rPr lang="fr-FR" sz="1600"/>
              <a:t>Au-delà de 70 ans, le nombre décroît en pente douce</a:t>
            </a:r>
          </a:p>
          <a:p>
            <a:pPr marL="0" indent="0">
              <a:lnSpc>
                <a:spcPts val="1800"/>
              </a:lnSpc>
              <a:spcBef>
                <a:spcPts val="300"/>
              </a:spcBef>
              <a:buNone/>
            </a:pPr>
            <a:endParaRPr lang="es-ES" sz="1600"/>
          </a:p>
          <a:p>
            <a:pPr marL="0" indent="0">
              <a:lnSpc>
                <a:spcPts val="1800"/>
              </a:lnSpc>
              <a:spcBef>
                <a:spcPts val="300"/>
              </a:spcBef>
              <a:buNone/>
            </a:pPr>
            <a:r>
              <a:rPr lang="es-ES" sz="1600" b="1"/>
              <a:t>Price</a:t>
            </a:r>
          </a:p>
          <a:p>
            <a:pPr>
              <a:lnSpc>
                <a:spcPts val="1800"/>
              </a:lnSpc>
              <a:spcBef>
                <a:spcPts val="300"/>
              </a:spcBef>
            </a:pPr>
            <a:r>
              <a:rPr lang="es-ES" sz="1600"/>
              <a:t>75% des prix des produits est inférieur à 19€</a:t>
            </a:r>
          </a:p>
          <a:p>
            <a:pPr>
              <a:lnSpc>
                <a:spcPts val="1800"/>
              </a:lnSpc>
              <a:spcBef>
                <a:spcPts val="300"/>
              </a:spcBef>
            </a:pPr>
            <a:r>
              <a:rPr lang="es-ES" sz="1600"/>
              <a:t>La moyenne est plus proche du 3e quartile que de la médiane du fait du skewness à droite</a:t>
            </a:r>
          </a:p>
          <a:p>
            <a:pPr>
              <a:lnSpc>
                <a:spcPts val="1800"/>
              </a:lnSpc>
              <a:spcBef>
                <a:spcPts val="300"/>
              </a:spcBef>
            </a:pPr>
            <a:r>
              <a:rPr lang="es-ES" sz="1600"/>
              <a:t>Graphiquement on voit que c’est très concentré entre 0 et 30, qu’il reste une petite portion entre 30 et 70 et que ce qui reste est en très faible quantité</a:t>
            </a:r>
            <a:endParaRPr lang="fr-FR" sz="16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0320" y="4472169"/>
            <a:ext cx="1161872" cy="180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899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>
                <a:solidFill>
                  <a:srgbClr val="7030A0"/>
                </a:solidFill>
              </a:rPr>
              <a:t>Courbe de Lorenz et indice Gini sur les ventes</a:t>
            </a:r>
            <a:endParaRPr lang="fr-FR" b="1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1714" y="1825625"/>
            <a:ext cx="5802086" cy="4351338"/>
          </a:xfrm>
        </p:spPr>
        <p:txBody>
          <a:bodyPr>
            <a:normAutofit lnSpcReduction="10000"/>
          </a:bodyPr>
          <a:lstStyle/>
          <a:p>
            <a:r>
              <a:rPr lang="fr-FR"/>
              <a:t>Avec un </a:t>
            </a:r>
            <a:r>
              <a:rPr lang="fr-FR" b="1"/>
              <a:t>indice Gini = 39%</a:t>
            </a:r>
            <a:r>
              <a:rPr lang="fr-FR"/>
              <a:t> (même plus proche de 0 que de 1), on commence à sentir une certaine inégalité dans la répartition des ventes</a:t>
            </a:r>
          </a:p>
          <a:p>
            <a:r>
              <a:rPr lang="fr-FR"/>
              <a:t>Si l'on s'en tient à la </a:t>
            </a:r>
            <a:r>
              <a:rPr lang="fr-FR" b="1"/>
              <a:t>médiale</a:t>
            </a:r>
            <a:r>
              <a:rPr lang="fr-FR"/>
              <a:t>,</a:t>
            </a:r>
          </a:p>
          <a:p>
            <a:pPr lvl="1"/>
            <a:r>
              <a:rPr lang="fr-FR" b="1"/>
              <a:t>50% du cumul</a:t>
            </a:r>
            <a:r>
              <a:rPr lang="fr-FR"/>
              <a:t> des ventes représente environ</a:t>
            </a:r>
            <a:r>
              <a:rPr lang="fr-FR">
                <a:solidFill>
                  <a:srgbClr val="7030A0"/>
                </a:solidFill>
              </a:rPr>
              <a:t> 76% de la distribution</a:t>
            </a:r>
            <a:r>
              <a:rPr lang="fr-FR"/>
              <a:t> des ventes les plus basses</a:t>
            </a:r>
          </a:p>
          <a:p>
            <a:pPr lvl="1"/>
            <a:r>
              <a:rPr lang="fr-FR" b="1"/>
              <a:t>50% du cumul</a:t>
            </a:r>
            <a:r>
              <a:rPr lang="fr-FR"/>
              <a:t> des ventes représente environ </a:t>
            </a:r>
            <a:r>
              <a:rPr lang="fr-FR">
                <a:solidFill>
                  <a:srgbClr val="7030A0"/>
                </a:solidFill>
              </a:rPr>
              <a:t>24% de la distribution</a:t>
            </a:r>
            <a:r>
              <a:rPr lang="fr-FR"/>
              <a:t> des ventes les plus hautes</a:t>
            </a:r>
          </a:p>
          <a:p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546826" cy="454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03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>
                <a:solidFill>
                  <a:srgbClr val="7030A0"/>
                </a:solidFill>
              </a:rPr>
              <a:t>Catégories par âge, prix et sexe</a:t>
            </a:r>
            <a:endParaRPr lang="fr-FR" b="1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463" y="1773140"/>
            <a:ext cx="6966479" cy="5746167"/>
          </a:xfrm>
        </p:spPr>
        <p:txBody>
          <a:bodyPr>
            <a:normAutofit/>
          </a:bodyPr>
          <a:lstStyle/>
          <a:p>
            <a:pPr marL="0" indent="0">
              <a:lnSpc>
                <a:spcPts val="2000"/>
              </a:lnSpc>
              <a:spcBef>
                <a:spcPts val="300"/>
              </a:spcBef>
              <a:buNone/>
            </a:pPr>
            <a:r>
              <a:rPr lang="fr-FR" sz="1800" b="1"/>
              <a:t>Par âge</a:t>
            </a:r>
            <a:endParaRPr lang="fr-FR" sz="1800"/>
          </a:p>
          <a:p>
            <a:pPr>
              <a:lnSpc>
                <a:spcPts val="2000"/>
              </a:lnSpc>
              <a:spcBef>
                <a:spcPts val="300"/>
              </a:spcBef>
            </a:pPr>
            <a:r>
              <a:rPr lang="fr-FR" sz="1800"/>
              <a:t>La répartition par âge et catégories donne une </a:t>
            </a:r>
            <a:r>
              <a:rPr lang="fr-FR" sz="1800" b="1"/>
              <a:t>image quasi symétrique par sexe en fonction de l'âge</a:t>
            </a:r>
            <a:endParaRPr lang="fr-FR" sz="1800"/>
          </a:p>
          <a:p>
            <a:pPr>
              <a:lnSpc>
                <a:spcPts val="2000"/>
              </a:lnSpc>
              <a:spcBef>
                <a:spcPts val="300"/>
              </a:spcBef>
            </a:pPr>
            <a:r>
              <a:rPr lang="fr-FR" sz="1800"/>
              <a:t>Une concentration de la </a:t>
            </a:r>
            <a:r>
              <a:rPr lang="fr-FR" sz="1800" b="1"/>
              <a:t>catégorie 0</a:t>
            </a:r>
            <a:r>
              <a:rPr lang="fr-FR" sz="1800"/>
              <a:t> pour les 30-50 ans, 1e quartile à 35 ans et 3e quartile à 50 ans</a:t>
            </a:r>
          </a:p>
          <a:p>
            <a:pPr>
              <a:lnSpc>
                <a:spcPts val="2000"/>
              </a:lnSpc>
              <a:spcBef>
                <a:spcPts val="300"/>
              </a:spcBef>
            </a:pPr>
            <a:r>
              <a:rPr lang="fr-FR" sz="1800"/>
              <a:t>Une répartition plus diffuse de la </a:t>
            </a:r>
            <a:r>
              <a:rPr lang="fr-FR" sz="1800" b="1"/>
              <a:t>catégorie 1</a:t>
            </a:r>
            <a:r>
              <a:rPr lang="fr-FR" sz="1800"/>
              <a:t> malgré un étrécissement pour les moins de 30 ans, 1e quartile à 35 ans et 3e quartile à 60 ans</a:t>
            </a:r>
          </a:p>
          <a:p>
            <a:pPr>
              <a:lnSpc>
                <a:spcPts val="2000"/>
              </a:lnSpc>
              <a:spcBef>
                <a:spcPts val="300"/>
              </a:spcBef>
            </a:pPr>
            <a:r>
              <a:rPr lang="fr-FR" sz="1800"/>
              <a:t>En revanche, elle nous indique une très forte concentration des 18-30 ans pour la </a:t>
            </a:r>
            <a:r>
              <a:rPr lang="fr-FR" sz="1800" b="1"/>
              <a:t>catégorie 2</a:t>
            </a:r>
            <a:r>
              <a:rPr lang="fr-FR" sz="1800"/>
              <a:t>, 1e quartile à 18 ans et 3e quartile à 30 ans</a:t>
            </a:r>
          </a:p>
          <a:p>
            <a:pPr>
              <a:lnSpc>
                <a:spcPts val="2000"/>
              </a:lnSpc>
              <a:spcBef>
                <a:spcPts val="300"/>
              </a:spcBef>
            </a:pPr>
            <a:endParaRPr lang="fr-FR" sz="1800"/>
          </a:p>
          <a:p>
            <a:pPr marL="0" indent="0">
              <a:lnSpc>
                <a:spcPts val="2000"/>
              </a:lnSpc>
              <a:spcBef>
                <a:spcPts val="300"/>
              </a:spcBef>
              <a:buNone/>
            </a:pPr>
            <a:r>
              <a:rPr lang="es-ES" sz="1800" b="1"/>
              <a:t>Par prix</a:t>
            </a:r>
          </a:p>
          <a:p>
            <a:pPr>
              <a:lnSpc>
                <a:spcPts val="2000"/>
              </a:lnSpc>
              <a:spcBef>
                <a:spcPts val="300"/>
              </a:spcBef>
            </a:pPr>
            <a:r>
              <a:rPr lang="fr-FR" sz="1800"/>
              <a:t>Les catégories semblent être </a:t>
            </a:r>
            <a:r>
              <a:rPr lang="fr-FR" sz="1800" b="1"/>
              <a:t>réparties symétriquement entre hommes et femmes. </a:t>
            </a:r>
          </a:p>
          <a:p>
            <a:pPr>
              <a:lnSpc>
                <a:spcPts val="2000"/>
              </a:lnSpc>
              <a:spcBef>
                <a:spcPts val="300"/>
              </a:spcBef>
            </a:pPr>
            <a:r>
              <a:rPr lang="fr-FR" sz="1800"/>
              <a:t>Les violons sont plutôt concentrés, à part pour la catégorie 2 dont le skew est très allongé</a:t>
            </a:r>
          </a:p>
          <a:p>
            <a:pPr>
              <a:lnSpc>
                <a:spcPts val="2000"/>
              </a:lnSpc>
              <a:spcBef>
                <a:spcPts val="300"/>
              </a:spcBef>
            </a:pPr>
            <a:r>
              <a:rPr lang="fr-FR" sz="1800"/>
              <a:t>En regardant les espaces interquartiles, on peut observer une possible correlation entre le prix et la catégorie</a:t>
            </a:r>
          </a:p>
        </p:txBody>
      </p:sp>
      <p:sp>
        <p:nvSpPr>
          <p:cNvPr id="6" name="AutoShape 4" descr="data:image/png;base64,iVBORw0KGgoAAAANSUhEUgAAApYAAAFACAYAAAAGfTylAAAABHNCSVQICAgIfAhkiAAAAAlwSFlzAAALEgAACxIB0t1+/AAAADl0RVh0U29mdHdhcmUAbWF0cGxvdGxpYiB2ZXJzaW9uIDMuMC4yLCBodHRwOi8vbWF0cGxvdGxpYi5vcmcvOIA7rQAAIABJREFUeJzs3XmcjXX/x/HXmTP7ZsyMbQwzxpZ9DUkoJIpWkZJSuSvp526V7hDtom4k1d0t3YlMIrSRSCRD2Y19NzMGM5g5s5w551y/P4aTsYyDcxwz834+Hh6dcy3f63OWHuc93+v6fi+TYRgGIiIiIiKXycfbBYiIiIhI6aBgKSIiIiJuoWApIiIiIm6hYCkiIiIibqFgKSIiIiJuoWApUsJoIgcR/X8gcrVSsBTxsC3ffssXXbsypmJF3gwL46NmzUj64APsBQUX1Y4tP58f/u//2Prtt+dcv2LcOEb5+rLr55/dUbZLPuvYkS9vu+2KHe9q9n58PN8/9ZRb25zz0ENMatjQrW16254lS3jVZCJl9WqX9znze/brqFGsmjTJE+WJyGXy9XYBIqXZd4MG8efkyTR58EFaPvEE/qGh7Pn1VxY+9xx7fvmFe2bOxMdsdqmt7NRUksaPJ+6GG85aZ7daWTFuHJ3ffpuEzp3d/TLO69ZJkzC5WH9p13v2bILKl/d2GaXSmd+zJSNG0GXMGC9WJCLno2Ap4iHrPv+c1ZMmcdtHH9Fi4EDn8oTOnanYsCGz+vRhw5df0qRfv8s+lmEYPLhoEdF16152WxejQv36V/R4V7MqzZp5u4RSS98zkZJDp8JFPOT3MWOo1LhxkVB5SsPevbnu2WcJjopyLjuYlMS07t15KyKC0f7+TKxbl9UffQTAsT17+HeNGgAk9urFZx07OvfbMH06n7RsyeQmTRhfsyYrJ0wocixbXh4/PP104an48HDmPvooi4YN4/34eOc29oIClr31FhPr1uW1wEA+bNSIDV9+6Vx/bM8eXjWZ+OPf/+b9+HjerVyZ/b//ftYpSqvFwveDB/NupUq8HhTEZx07krpmTZF6lo8Zw/hatXgtMJDxNWvy6+jRGA7Hed/H9+Pj+XX0aL4dMIA3QkMZGxPD4hEjiuyTf+IEP/zf//F+XByj/f0ZU6ECc/r3J+/YMec2r5pM/PbGG0xq0IB3oqLY/PXXZx3r1OvclJjIZx068HpQEB/Ur8+mmTOd25w6lbv6o48YW6UK71WrxrE9e4qcCv/y1lt5KyKC7EOHnPtN69aNcbGxRWo6ncNm4+ehQ3m3cmXeDA/np2eewbDbz9pu5fjxTKhdm9cCApjUoAEbv/qqyPrt33/Pxy1b8npwMGMqVuTbAQPIzcg47/s756GH+PK22/h97FjerVSJtyIimNW3b5F9PuvYkXkDB/JF1668GR7Ogueec75fiffey7uVKvFmWBgzbr+do9u3n1XPR82a8XpQEJ+2bUvm7t1nHf/M0/1b5szhVZOJY3v2OI9/6nv2qskEwMLnn3d+h7PT0ki8917eiY7m9eBgptxwA3t+/fW8r1lEPEfBUsQDslJTSd+4kVrdu593m5vffZfaJ9cf37ePqTfeiH9oKL0SE+nz7bdE1anDd48/zqH16wmtUoV7v/kGgJveeINbT15ftnbqVL7p25e4Dh24b+5cmvTvz0///CfLTztN+O2AAaz97DM6jBjB3V9+ScaOHawYN65ILXMefJClo0fT/LHHuG/uXKpdfz3f3H8/f/3nP0W2W/zKK3R++226vPMOVVq0KLLOMAxm9OzJphkzuPG11+iVmIhvYCBTO3YkY+dOADZ+9RWLX3mF6555hgd++olmjz7KkhEj+POTT4p9P1eMHUvWwYP0mjmTa598kmVvvMEvr7ziXD+rb1+2fvstnd56i34LFnDdc8+x4csv+XX06CLtLBk5kmufeopbJ0+m+jkuKThl3mOPUalpU3rPnk1MixZ83acPOxcsKLLN0tGjue3jj7npjTeIOC2kA9z20UcYDgcLn38egLWffcaOH3+k56efEhgRcc5j/jhkCCvHj6fd0KHcPX06h9atOys0Lnn1VRY8+ywN+vThvnnzSOjShVn33cemxEQAju3dy1d33UW166/n/u+/5+axY9k2bx7fDxpU7Pu7b9kyVk+aRLeJE+k2fjy7fv6Z6T17Ftlm7ZQpRCQkcO/XX9Ogd29OHDjAJ61akbF9O90nTeL2KVPI3L2bKe3akZWSAsCBP/5ges+eRNWtS+/Zs0no3Jnvnnii2Fou5JEVKwBoNXgwvWfPBuDbhx8mY8cObp8yhT7ffotfcDBf3nprsYFaRDzEEBG3O5CUZIwEY9WHH7q0/bbvvzemdupk2KxW57Kco0eNkWCsnDDBMAzDyNy92xgJxqbERMMwDMNhtxtjY2KMWfffX6StJaNGGW+EhRn52dnGka1bjZFgrJkyxbnearEYYypWNN6LizMMwzDS1q8vrHXy5CLtfN2nj/FOhQqG3WZzHvu7QYOKbDOlQwdj2q23GoZhGNt//NEYCcbOhQud6+0FBcaEOnWMOQ8/bBiGYcx/8kljQt26hsPhcG6zfMwYY8vcued9b96LizPGVatm2PLznct+eu454/XgYMOak2MU5OYan3fpYmz/4Yci+03v2dP4qEUL5/OR4Kz1fE69zsTevYss//jaa43POnY0DMMwdi9ebIwEY/mYMWfVefr7s+rDD42RYCTPnm28Vb68MXfgwPMeN+foUeNVs9n47a23nMsKcnONMRUrGh80aGAYhmHkZmYarwUGGotefrnIvnMGDDD+nZBgGIZhbJw50xgJxomUFOf6zd98Y6x4773zHnt2//7GSJPJSN+0ybls6/z5xkgwdi9ZYhhG4ef8VvnyRb6fPz7zjPFGaKhhOXzYucxy+LDxRliY8eMzzxiGYRgz7rzTmFivXpHP+/vBg42RYBxctcp5/FOv8ZTk2bONkWBk7t7tPP7pn92Z7//rwcHG0jfecD4/kZJi/PTcc8axffvO+7pFxDPUYyniAacG5BR3ivd0tbt148Gff8aw20lbt47NX3/NsrffBgpHg5/L0W3byEpJofatt+Kw2Zz/anfrhjUri4NJSc7TgdfccYdzP7/gYGrfeqvz+d6lSwFo0KtXkfYb9OlDzuHDHElOdi4r7lq3PYsX4xccTFyHDs5aABJuvpndixYBUK1tW45u3con117LsrfeIn3jRto+9xx1e/Qo9v2pd9ddmP39nc+vuf12CnJySP3zT3wDA+m3YAG1brmFY3v2sHPBAlaMG8fhzZuxn/HeuXqtXsM+fYo8r9uzJ/uWLy/yeV6orRb/+AdxHTow8+67CYyIoOvYsefd9sDKlRh2O7W7dXMu8w0MdPZoQ2Hvny0v75yfd+auXWTu3k1MixaYAwL4T6tWLHj+efYsWULdnj1pM2RIsbVWaty4yOup3b07Pn5+7PvtN+eyyFq1MPv5OZ/vW7qU+BtvJDg62rksODqahE6d2Hvye7d/+XJq3XILppOnrwHq3X13sbVcimpt27Jk+HBm3Xcf67/4At+AAG4eM4Zy1aq5/VgiUjwN3hHxgHLVqwOFp7jPJys1ldBKlTD5+OCw21nw7LP8+dFH2K1WytesSVz79oUbnme+vpyjRwH4pm9fvunb96z12amp5Bw5go+f31mnX0MqVXI+zsvMxMfXl6DIyCLbhJ7cJv/ECfxDQwv3q1jxvK8n5+hRCnJyeO20AHiKz8lA0vj++3HYbKz64AMWDRvGopdeolKTJtw9fToV6tU7b9uhVaoUeR5coQKA81Tn1rlz+emf/yRz1y6Co6OJadkSv+BgHGdco1hc/Rc6nqOgAGt2tsttmUwmGvXty95ffyXuhhuc7+G55GVmFh7ntJAGEFK5svPxqc/7v23bnrON7NRUqrVty4OLFrHszTdJmjCBFe++S2jlynSfNIl6d9553uOHnfF6TSYTwVFRRU4ln/l6czMzqdS06VlthVSqRPqmTc5tznxNoae9Jne556uv+HXUKDbNnMnGGTPw8fOj2YABdBs/vsgfJCLieQqWIh4QHB1N5WbN2PHjj3R+661zbvO/zp0JrVyZBxct4rfXX+fPjz/mjs8/p3b37viHhFCQk8OaTz897zECy5UDoPsHH1C1Vauz1kfUqMG2+fNxFBSQd+xYkXCZc/iw83FQZCQOm43cjIwi4TI7La1w/WkDjIoTWK4cIRUr0ve774rdrmn//jTt3x9Lejpb583j11dfZeZddzHotJ7RM+WeDFWnWNLTgcKwc3T7dhJ79aJJ//489OuvhMfGApB4770c3rzZpdpdOZ5vYCD+YWGut5GRweLhw6nUuDHr/vc/mg4YQHyHDufc9tR7bElPJywm5px1nPq8e8+e7XyNp4s6OSNA9euvp+/8+RTk5LBr0SJ+f+cdEnv14p/79hVp+3Q5Z7xew+Eg58iRYsNzUGQkltMGJ52SnZbmHJQWHBXl/KzO9ZqgMMSe2bN/eoB3RVBkJLe8/z63vP8+aWvXsn7aNFaMHUtEjRq0e/HFi2pLRC6PToWLeEibIUM4tG4df50jHK7/4gsOb95Mo/vvB+DAihXEtGxJg1698A8JAWDHjz8Cf99h5Mz5IqOvuYagqChOHDhATMuWzn85R4+y+JVXyD9+nOrXX4/Jx4etc+c697Nbrc62Aaq3awfgHAByyqavviKkYkWiatd26fVWb9cOy+HD+IeGFqln/bRprP/iCwDmPvooM++5BygMhc0feYRmjzxSbM8uFI4sNk7rud0yZw4B4eFUad6c1L/+wm610m7oUGfgslos7Fu27Ly9vReybf78Is+3fvst8R07FjmleyE//fOfGA4H/RcvpsaNNzLvsccoyM0957bVrrsOc0AAyScHaEHhKPFdCxc6n1dt3RofPz8s6elF3t/0jRv5ddQoMAz++s9/+HdCAvaCAvyCg6nbowc3vvYaht3OiYMHz1vroXXrOHHgwN+v/7vvcNhsxN9443n3qd6uHXsWLybnyBHnspwjR9i9aBHVrr8egPgbb2TbvHnOyyKg8LM8nX94OJZDh4qEy72nnYI/F5PP3z9dOUeO8F716iSfHMhTuWlTbh4zhoi4uAt+r0TE/dRjKeIhjfv1Y/t33zF/4EAOrlxJ3dtvx+Tjw86ffmLVpEk0uPdemj78MAAxJ685TJo4kYqNGpGyalVhWDCZKMjJAf7usdr1889E1q5N5SZN6DhyJD898wwANTp14tju3Sx66SUia9cmokaNwtOx99/PD08/jdViISIujpXjx5Odmkq5uDig8Pq6enffzYJnnsGalUWlxo3Z8u23bJwxg+4ffFDkR7w4dXr0oOq11zKte3c6jBhBuerVSZ41i1UffMCtkycDENehA3MefJBFw4aR0KULJ/bvZ/WHH1LvrruKbfvw5s3M6tOHpgMGcHDlSpLGj6fTW29h9venSrNmmMxmfn7xRVo+8QQ5R47w+7vvkp2Whm9AwMV/cMBfn3xCcIUKVGvblvWff86hdet46OS1qK7Y8dNPrPv8c+6YOpWgyEi6f/ABk5s0KZzY+513zto+IDycts8/z7K33sI3MJAqzZuz+sMPyU5Lo3zNmgCEVKhA66efZsGzz5KbmUnVVq1IW7uWX15+mWtuv52A8HDi2rfnh8GDSezVi2uffBK71crS114jokYNKp/jtPUp9oICpvfoQYeRI8nNyODnF1+k9q23Etu69Xn3afPPf7L2s8/4X5cutH/lFQzD4LfXXsPs7++8pvOGl1/mk5YtmXHHHVw7aBCH1q8naeLEIu3U7taNpPHj+W7QIBr27s3uX35h65w5xb6/gRER7Fu2jOo33EBs69ZE1a7Nj08/jTU7m3LVqrHtu+84tmdPsaf/RcQzFCxFPMRkMnH39OnE33QTa6dMIXnWLOxWK1F16tBtwgSaP/KIswes3dChZKWm8uurr2LLyyOydm26TZjAxi+/5MDJ6VUCwsO5/sUXSZowgf2//84T69fT6qmn8AsOZsW4cawYO5agqCjq9+rFTa+/7mz71g8/xC84mF9efhmHzUbD++6jfq9eRU4T3zVtGouHD+eP994j5+hRoq+5hju/+ILGJ3tUXeFjNvPATz+x8MUX+fmFF8g/cYLI2rW5fcoUmj70EABN+vUj//hxVn3wAX+89x4B5cpR/557znu5wClNH3oIe34+X915J2FVqnDLv//NtU8+CUBUnTrc+fnn/Prqq0zr3p3QypWp3b07zQYM4PtBg8hKSTnvKeDzuen110n+5ht+f+cdKjZqxAM//US1665zaV9rdjbz//EP4tq3p8mDDwKFvcvXPfssy995hwb33ktMy5Zn7XfjqFH4BQWxatIk8jIzqXf33TQfONA58AmgyzvvEFKxIn9+/DFLhg8ntEoV2gwZQocRI5zvxX3z5rF4+HBnz3CNG2/krmnTigy8OVOF+vWpf++9fPvww5h8fGjUty+dTw4eO59y1arx8G+/8fMLLzD7wQfx8fUlvmNH7vnqK2fPccUGDei3cCELnnuOmXfdRVTdunT/4ANmP/CAs51at9zCTa+/TtLEiaybOpWETp24Y+pUpp02kOlMHUaOZPG//sXepUt5Pj2du6dPZ+Hzz/PzCy+Qm5FBVN263PXll1f0LlQiUshkGJd4rkhErno5R46wc8EC6vToQcBp1wd+2rYtoZUr0/u0U69Xq/fj46lz2210P6OnyxNOTUTfKzGR+ieDWWk356GHSFm9mic3bvR2KSJSCqjHUqQU8w0K4rsnn2RzYiItHn8cH19fNicmcuCPP+h32vV7IiIi7qDBOyKlmH9ICP0WLMCanc2sPn2Y0bMnh9atK7xrS6dO3i5PRERKGZ0KFxERERG3UI+liIiIiLiFgqWIiIiIuEWJDpbbt2/3dgkiIiIiclKJDpa20+7mICIiIiLeVaKDpYiIiIhcPRQsRURERMQtFCxFRERExC0ULEVERETELRQsRURERMQtFCxFRERExC0ULEVERETELRQsRURERMQtFCxFRERExC0ULEVERMq4sWPHsnjxYm+XIaWAgqWIiEgZN2/ePEaNGuXtMqQUULAUERERDMPwdglSCihYioiIiIhbKFiKiIiIiFsoWIqIiIiIWyhYioiIiIhb+Hr6AHa7nX/961/s3r0bs9nMm2++iWEYDB06FJPJRO3atRkxYgQ+Pj5MnDiRJUuW4Ovry7Bhw2jcuLGnyxMRERERN/F4sDw1L9aMGTNYuXKlM1gOGTKE1q1bM3z4cBYtWkRMTAxJSUkkJiaSmprK4MGDmTVrlqfLExERERE38Xiw7Ny5Mx07dgQgJSWF6OholixZQqtWrQBo3749y5cvp0aNGrRr1w6TyURMTAx2u52MjAwiIyM9XaKIiIiIuIHHgyWAr68vL774IgsXLmT8+PEsXrwYk8kEQEhICFlZWWRnZxMREeHc59Ty4oJlfn4+ycnJHq9fRESkLNBv6pVVr149b5fgdlckWAK8/fbbPPfcc9x7773k5+c7l1ssFsLDwwkNDcVisRRZHhYWVmybAQEBpfJDERER8Qb9psrl8vio8Dlz5vDRRx8BEBQUhMlkomHDhqxcuRKApUuX0rJlS5o3b86yZctwOBykpKTgcDh0GlxERESkBPF4j+XNN9/MSy+9xP3334/NZmPYsGHUrFmTV155hXHjxpGQkEDXrl0xm820bNmS3r1743A4GD58uKdLExERERE3Mhkl+OagycnJ6rYXERG5TKcG2S5ZssSrdUjJpwnSRURERMQtFCxFRERExC0ULEVERETELRQsRURERMQtFCxFRERExC0ULEVERETELRQsRURERMQtFCxFRERExC0ULEVERETELRQsRURERMQtFCxFRERExC0ULEVERETELRQsRURERMQtFCxFRERExC0ULEVERETELRQsRURERMQtFCxFRERExC0ULEVERETELRQsRURERMQtFCxFRERExC0ULEVERETELRQsRURERMQtFCxFRERExC0ULEVERMowwzC8XYKUIgqWIiIiZZjVavV2CVKKKFiKiIiUYbm5ud4uQUoRBUsREZEyzGKxeLsEKUUULEVERMqwrKwsb5cgpYiCpYiISBl2/Phxb5cgpYivpw9QUFDAsGHDOHjwIFarlSeeeILKlSvz+OOPEx8fD8B9991H9+7dmThxIkuWLMHX15dhw4bRuHFjT5cnIiJSpmVkZDgfWywWQkJCvFiNlHQeD5Zz584lIiKCMWPGkJmZyZ133smgQYN4+OGHGTBggHO7TZs2kZSURGJiIqmpqQwePJhZs2Z5ujwREZEy7ejRo87Hhw8fVrCUy+LxYHnLLbfQtWtX53Oz2czGjRvZvXs3ixYtIi4ujmHDhvHnn3/Srl07TCYTMTEx2O12MjIyiIyM9HSJIiIiZdbhw4edjw8dOuQ8myhyKTweLE/95ZOdnc3TTz/NkCFDsFqt9OrVi4YNG/Lhhx/ywQcfEBYWRkRERJH9srKyig2W+fn5JCcne/oliIiIlFq7du1yPl6zZg3h4eFerKZsqVevnrdLcDuPB0uA1NRUBg0aRN++fenRowcnTpxwfnG7dOnC6NGj6dSpU5EpDywWC2FhYcW2GxAQUCo/FBERkSslKysbEwYGJnx9ffW7KpfF46PCjxw5woABA3j++ee55557AHjkkUdYv349ACtWrKBBgwY0b96cZcuW4XA4SElJweFw6DS4iIiIBxmGQdqhQ5hOPk9PT/dqPVLyebzHcvLkyZw4cYJJkyYxadIkAIYOHcobb7yBn58f0dHRjB49mtDQUFq2bEnv3r1xOBwMHz7c06WJiIiUaVlZWeTl5jh7mU4fIS5yKUxGCb77fHJysrrsRURELtGWLVt4/PHH8cHAgYmE+Dj++9lUb5clJZgmSBcRESmjDhw4UOS5eizlcilYioiIlFH79+8Hk6nwH3A8KxubzeblqqQkU7AUEREpo/bs2QOBhbO0mDAwDIPMzEzvFiUlmoKliIhIGbVz124KAsoBEBngAApncxG5VAqWIiIiZZDNZiMl5SCOoMKbk5Q/GSxPvxOPyMVSsBQRESmD0tLScNjtOAIKT4WXV4+luIGCpYiISBmUlpYGgHHyGsswfwOzj4KlXB4FSxERkTIoKysLAMM3AAATEOJnci4XuRQKliIiImWQxWIBwDD7O5cF+xrO5SKXQsFSRESkDPLz8yt84LA7lxmAyWQ69w4iLlCwFBERKYNCQkIAMNmtzmUFDhMBAQHeKklKAQVLERGRMqhixYoA+OSfvNYSyMo3CA8P92JVUtIpWIqIiJRBcXFxmEwmfHIL77STkedDgQOqVq3q5cqkJFOwFBERKYMCAgKoHheH2VI4IXqKxQxAbGysN8uSEk7BUkREpIxq2qQJfieDZXpeYbCsU6eON0uSEk7BUkREpIxq3Lgxhs0KhgFAbNUY56AekUuhYCkiIlJGNWrUqMjza+rV91IlUlooWIqIiJRRFStWJCq6Ag4K566sW7eulyuSks7lYJmdXTjPld3uYObMLSxatNdjRYmIiMiVUbtWTefj+Ph47xUipYJLwXLatM1UrToZgBdfXMrTT/9Cv37f8/bbKz1anIiIiHhWXFyc83FMTIwXK5HSwKVg+c47q5gz5w4KCux88sl6vv32Tlas6MuECWs8XZ+IiIh4UHR0tPNxZGSkFyuR0sDXlY3278/ixhurs3jxPoKCfGndugoAJ05YL7CniIiIXM1CQ0Odj3U7R7lcLgXLatXCmD17O19+mczNN8cD8OmnG6hdu7wnaxMREREP8/X9OwqYTCYvViKlgUvBcuzYjgwY8CMREQHMnXsnP/+8lxdfXMo33/T0dH0iIiLiQQUFBc7HVqtVvZZyWVwKli1aVGLfvn84n8fEhJKa+jj792d5rDARERHxvNzcXOfj7OxsBUu5LC4N3omL+7jIc39/MyaTiWbNPvdIUSIiInJlZGZmOh9nZGR4sRIpDc7bY7lnz3Hatv0Sm81BdraVihU/KLI+L89O/fpRHi9QREREPOf0MHn48GFq167txWqkpDtvsIyPL8f339/NsWN5dO/+DYmJRa+nDAgw07hxBY8XKCIiIp5z+PDhcz4WuRTFXmPZtGlFAPbuHUiFCsFXpCARERG5cg6lp2PCwMBEenq6t8uREq7YYNmx4wyWLOlD9+6zzjsFQVLSA8UeoKCggGHDhnHw4EGsVitPPPEEtWrVYujQoZhMJmrXrs2IESPw8fFh4sSJLFmyBF9fX4YNG0bjxo0v/ZWJiIjIBR09ehQTYFD0ekuRS1FssBw4sAkAgwY141Kntpo7dy4RERGMGTOGzMxM7rzzTq655hqGDBlC69atGT58OIsWLSImJoakpCQSExNJTU1l8ODBzJo169IOKiIiIhdktVqxZGc7R/Jq8I5crmKDZd++9QB46KGGl3yAW265ha5duzqfm81mNm3aRKtWrQBo3749y5cvp0aNGrRr1w6TyURMTAx2u52MjAzdXkpERMRDzgySJ44f91IlUlq4NI9ljRofn/dU+K5djxW7b0hICFA4N9bTTz/NkCFDePvtt53thYSEkJWVRXZ2NhEREUX2y8rKKjZY5ufnk5yc7MpLEBERkTPs3r27yPOjR4/od/UKqlevnrdLcDuXguXEiZ2KPD9yJJePPlpPnz7XuHSQ1NRUBg0aRN++fenRowdjxoxxrrNYLISHhxMaGorFYimyPCwsrNh2AwICSuWHIiIiciUcOXKkyPO83Fz9rsplcSlY3nprzbOWdetWgw4dvuLpp5sXu++RI0cYMGAAw4cP57rrrgOgfv36rFy5ktatW7N06VLatGlD9erVGTNmDI888ghpaWk4HA6dBhcREfGgM0eBn8i2YLfbMZvNXqpISjqXguW5mEwm0tIsF9xu8uTJnDhxgkmTJjFp0iQAXn75ZV577TXGjRtHQkICXbt2xWw207JlS3r37o3D4WD48OGXWpqIiIi4IC0tDZPZFxw2MMAwDI4dO0ZUlG6AIpfGZBiGcaGNXnjh1yLPrVY7P/ywm/r1o5g9+w6PFXchycnJ6rIXERG5RC+99BI9OfLxAAAgAElEQVS/r9uKOTeDcn4OMq0+fPTRR9StW9fbpUkJ5VKP5eHDOUWem80+PPJIIwYO1DyTIiIiJdW+/Qew+Ydhzs2gfKCdTKsP6enpCpZyyVwKllOmdPN0HSIiInIF2e120tJScUTXg+MQFeBgF7qto1yeYoPlqFG/X7CB4cPbuq0YERERuTLS09Ox22wYgeEAhPkbmH0ULOXyFBssN2wonIYgMzOPxYv306lTdeLjy3HwYBYLFuylR4+zR4uLiIjI1e/UVEMO/8L5pk1AmL+JrKwsL1YlJV2xwTIxsScAPXp8w+zZt9OzZy3nuh9+2MXbbyd5tjoRERHxiFN33TH8gpzLgn0dCpZyWXwuvAksWbKfW29NKLKsc+c4/vzzkEeKEhEREc/Kzc0FwPDxcy4zmwxsNpu3SpJSwKVgWb9+FO+//6fzucNhMHr0Cpo2reixwkRERMRznAHSp+hk6Oe7hbOIK1waFT55chduv30O77yzisqVQzhwIIvIyEC+++4uT9cnIiIiHuAMkKdNZ21zmPDz8zvPHiIX5lKwbNasEjt2PMry5QdJS7MQExPK9ddXxdfXpQ5PERERucoEBRVeW2lyFDiX5dl9nMtFLoXLt3Tcvj2ThQv3cuBAFpUqBRMW5k/z5pU8WZuIiIh4SEhI4Whw7H8Hy1zbactFLoFLXY4//LCL1q2nsWfPcapWDWX//ixuuGE6c+fu8HR9IiIi4gHh4YXzV5ps+QDYDcizGYSFhXmzLCnhXOqxfPnlZSQm9qBbt79Hhv/wwy5efHFpkSmIREREpGQoV64cACZbHgA5tsJrLkNDQ71Wk5R8LvVY7tx5jK5daxRZ1rVrDfbuPeGRokRERMSzTvVMnuqxzLcXBktdYymXw6VgWadOeebN21lk2dy5O6hVq7xHihIRERHPOnUtpcluBcB6MlgGBAR4rSYp+Vw6Ff7GGzdw++1z6NIljri4cPbsOcHixfuYM+cOT9cnIiIiHuDj41M45dDJ6YZMpsL/GqdNPyRysVzqsbzuuhhWr36AJk0qYLU6aNOmCmvX9qdTpzhP1yciIiIeYBhGYYg8OZ+l38lEkJ+f78WqpKRzqceyfv0pbNr0MKNGtfN0PSIiInIFHD16FADDNxCAcD8HJiA9Pd2LVUlJ51KPZViYPwcO6Kb0IiIipcW+ffsAcARFAOBvhoohsHv3bm+WJSWcSz2WCQnluPbaL2jWrCKVK4dw+m1EZ87s6anaRERExEP++usvMJlwBEU6lyWE5rPmrz8pKCjQrR3lkrgULFu2rEzLlpU9XYuIiIhcAYZhsGDBQmzhMRh+gc7l11XKZ8X6bFauXEm7drr8rSTZvXs3L730Er6+vpjNZt555x2++OILVq1ahWEYPPTQQ3Tp0oUHHniAQYMGUa9ePfr3789//vMfqlSp4rY6XAqWI0a0BaCgwE5GRh5RUUG6T7iIiEgJlZSURHr6IQpqtC+yvGFkAREBMGvW1wqWJczvv/9OgwYNGDp0KKtXr2bBggUcOHCAGTNmkJ+fz7333sv111/Pu+++y+OPP06FChV44YUX3BoqwcVrLI8dy6Nv3/mEh08gJmYyERETGDhwATk5BRfeWURERK4ahmEwdernEBCKLbLozU98faB7dQtr1qxlzZo1XqpQLsU999xD+fLlefTRR5k2bRrHjx9n06ZN9OvXj0cffRSbzUZKSgqxsbE0b96co0eP0r59+ws3fJFcCpaPPbaArCwrf/zRl/T0J/n1194cOJDF00//4vaCRERExHM2bNjA5s2byKvUEHzMZ62/KSaP8oHw2ZQpXqhOLtWiRYto0aIFU6dO5ZZbbuGbb76hdevW/O9//2Pq1Kl069aN2NhY1q5dy/bt27n22mv573//6/Y6XDoVvmDBHlJSHickxB+AqKggpk+/jRo1PuE//+nq9qJERETEM2bOTMTkF0hBdJ1zrvc3Q7dqFr5cv54NGzbQqFGjK1yhXIqGDRvy/PPPM2HCBHx8fBg/fjzz5s2jb9++5OTk0LlzZwzD4OWXX2bixInExMTQq1cvWrVq5dbP2KVgWblyCHv2nKBBg2jnsoyMXKpW1Y3qRURESorDhw+zfPky8io3AvP5I8CNMXnM2xvCzJlfKViWENWrV+err74qsqxhw4Znbffdd985H8+dO9ftdbgULO+4oxZduiQyeHBzatWKICUlm4kT13DddTFMmvT3NRhPPtnM7QWKiIiIe2zatAnDMLCVjy92uwAztIjOY/Vff+FwOPDx0YBdcY1LwTIpKY26dSNZsGAPCxYULouNDWP//iz27y+cON1kUrAUERG5mu3YsQNMPjiCyl9w29rlbCxJyWHfvn3Ex8d7vjgpFVwKlosX9/Z0HSIiIuJhVqsVk8kHTBfugQzxdQCQl5fn6bKkFFHftoiISBlRqVIlDIcNk+3CYTEzvzAiREdHX2BLkb9dsWC5bt06+vXrBxRe43HDDTfQr18/+vXrx/fffw/AxIkTueeee+jTpw/r16+/UqWJiIiUCdWrVwfAx3LkgtvuzfYlOCiQ8uUvfNpc5BSXToVfrk8++YS5c+cSFBQEwObNm3n44YcZMGCAc5tNmzaRlJREYmIiqampDB48mFmzZl2J8kRERMqExo0bExAQiPXYfuwR1c67nWHAuoxAWrZqhdl89lyXcmU89czzpB/JcFt7FaMjmThujNvaO5dLCpZJSalERgZSq5Zrf8VUr16dCRMm8MILLwCwceNGdu/ezaJFi4iLi2PYsGH8+eeftGvXDpPJRExMDHa7nYyMDCIjIy+lRBERETlDQEAArVpdy7KkNeQbRuHI23M4YDGTmQdt2rS5whXK6dKPZLCzUgf3NXjoV/e1dR4uBcuFC/cwcOACdu8eyNtvr2TkyBX4+MCkSZ3p3//sOZLO1LVrVw4cOOB83rhxY3r16kXDhg358MMP+eCDDwgLCyMiIsK5TUhICFlZWcUGy/z8fJKTk115CSIiIkJhZ4/x22/45B7DEXzuDqLkTD8AwsPD9TvrQfXq1fN2CW7nUrD817+WMXJkW+x2B2PHrmbOnNupXDmEu+761qVgeaYuXboQHh7ufDx69Gg6deqExWJxbmOxWAgLCyu2nYCAgFL5oYiIiHhKVFQU06ZNw3wi5bzBcttxXypVrEC7du2ucHXiTd988w2LFy8mLy+Pw4cP8+CDD7Jo0SK2b9/OCy+8QOfOnS/YhkuDd3bsOEb//g1ZtSqNggIHXbrE06RJRQ4fzr2kwh955BHn4JwVK1bQoEEDmjdvzrJly3A4HKSkpOBwOHQaXERExM0qVqxIaFg4PnnHzrvN0XwzsdWqX8Gq5GphsVj45JNPeOyxx5g+fToTJ05k1KhRfPPNNy7t71KPZVRUEGvXpjN16iY6daqOj4+JBQv2EBt7abd0HDlyJKNHj8bPz4/o6GhGjx5NaGgoLVu2pHfv3jgcDoYPH35JbYuIiEjxqlevxvF95x8UcszqSy1NM1QmnToTHBYWRs2aNTGZTJQrV478/HyX9ncpWI4c2ZY2baYREuLHokX3snTpfm6/fQ7TpnV3udDY2FhmzpwJQIMGDZgxY8ZZ2wwePJjBgwe73KaIiIhcvMjy5THvST3v+gKHiYCAgCtYkVwtTOcZ0OUql4Jl3771uPPOWvj5mfH19SEry8ru3Y9RuXLIZR1cRERErrzAwEBMDvt51xtcfsCQy1cxOtKtI7krRnv+EkOXpxs6eDCbzz7bxMGDWYwbdyM//LCLhx9u5MnaRERExAMCAwPBUXDe9Q4DfHx0cz5v8/Sck2e66667nI/bt29P+/btgcLT459++qlLbbj0rfnhh120ajWNlJRsZs3aTk5OAa+8spw331x5CWWLiIiIN/n7+4P9/D2Wdgf4+l6Re6hIKeNSsBw69DfmzLmd//73FsxmE1WrhrFwYS8+/HCtp+sTERERNwsODsawWwtvsXMGhwH5dqOwV1PkIrkULPftO8ENN8QCf19zUbduJFlZVs9VJiIiIh4REREBhoHJdvZI3xNWE4aBpvyTS+JSsGzatCIff7y+yLKZM7fSuHEFjxQlIiIinnMqNJoKcs5al5FfGA2iNd2QXAKXLqAYP/4munb9msmT15GdbaVjxxls2ZLBjz/e4+n6RERExM2qVKkCgE9+Fo7goj2TaTlmoHCaQJGL5VKwbNSoAtu2PcL8+bvYv/8EVaqEcuutCZQvr+svRERESpqYmBgATPlZZ61LyzHjYzJRtWrVK12WnGHYs09x/Mght7VXLroSb4yd6Lb2zsXlIV+hof706XONJ2sRERGRKyA8PJyAwECsVstZ6w7lmqlYIbpw5Lh41fEjh3ix5ha3tff2zuLX2+12Bg4cSE5ODpMnT6ZcuXIXfYxig6WPz7sXnCDVbn/2og8qIiIi3mMymahQoSLZ2dlnrTuU60vV2rpPeFl0+PBhMjMzXb4v+LkUGyw3bHgIgBkztrBiRQqjRl1PfHw5DhzIYsSI5bRuXeWSDywiIiLeExYagun4ibOWZ9vMJJQv74WKxNteeeUV9uzZw/Dhwxk1atQltVHsqPAGDaJp0CCaKVM2MmvW7bRtW5WYmFBatarCV1/14MMP113SQUVERMS7Cs9Inj2PZZ7dRHBw8JUvSLxuxIgR1KpV65JDJbg43VBenv2sOSvT0s6+LkNERERKhoyMTAzz2ddR+vkY5ObmeqEiKQ1cGrwzcGBjOndO5KmnmlK1ahh7957g/ff/5P/+r7mn6xMRERE3s1gspKWl4qh69u94xYACUlIOeqEqKQ1cCpavv96OqlVDmTlzK2lpFmJiQhk+/DoGDGjk6fpERETEzZKSkgCwh5x9o5NqoTaWbNtOVlYWYWFhV7o0OU256EoXHMl9se15mskwznGj0BIiOTmZevXqebsMERGREuWpwYPZuH0PWQ3vBpMP5Vb/lxtj8uhf18KuE2ZGro7gmWeeoWfPnt4uVUoYl66xFBERkdJh7dq1bNywgbwK14Dp7BhQI8xO9TAHX82YjtVqPUcLIuenYCkiIlJGFBQUMHbcOAgMo6DCuc/4mUzQOyGbgympJCYmXuEKpaRTsBQRESkjZsyYwf59+8ip1hrM5x9m0SiqgBYVrHw+9TMOHDhwBSuUks6lYDl16sazluXl2fjnPxe7vSARERFxv507d/LZZ59RUD4ee8SF76zTr44Fs1HAm2+8gd1uvwIVSmngUrAcOvQ3eveex7FjeQD88UcKTZpMZdky/RUjIiJytbPZbLzxxps4zP7kx7V1aZ/IAAf9amexafNmnRIXl7kULDdufAiHw6BRo6k8/vhCbrllFgMHNmblygc8XZ+IiIhcptmzZ7Nz5w5yqrXB8At0eb+2law0j7Yy5b+fkpKS4sEKpbRwKVhGRQUxfPh1mEzwySfr6do1nscfb4KPj8nT9YmIiMhlOHLkCP/59FNs5WKxlY+/qH1NJniwjgUfRwHjxo31TIFSqrgULP/1r2W0aTONBx9swK5dj2KxFFC//hS+/36Xp+sTERGRyzB9+nTy863kVW9TmBQvUmSggzvjLaxe/Sdr1qzxQIVSmrgULGfN2sbixb157bV2xMWVY/78u3jllevo2/c7T9cnIiIil+j48ePMmzefgsgEjMDwS27npqp5RATClCn/dWN1Uhq5dEvHNWseJDCw6KaPPtqYm2+O90RNIiIi4gZLlizBas3HWrnhZbXjb4ZbYi3MWL+BAwcOEBsb66YKpbQpNlj27/89U6d2p1+/78/bez5zpm73JCIicjVau3YtpoAQHEHlL7utlhWszNgRwooVK+jVq5cbqpPSqNhgec01UQA0bBh9RYoRERER99mcvAVrcIVLurbyTBWDHFQIhs2bN7uhMimtig2WL73UGoD09Bzefrs9oaH+V6QoERERuXxmsxlw3wwuZhP4+OimfXJ+Ln07vvpqK/7+5ss60Lp16+jXrx8Ae/fu5b777qNv376MGDECh8MBwMSJE7nnnnvo06cP69evv6zjiYiIlHXhYWGYbHluacthQHaBiYCAALe0J6WTS4N37r67NnfcMYe7765D5crBmE7rUu/ePeGC+3/yySfMnTuXoKAgAN58802GDBlC69atGT58OIsWLSImJoakpCQSExNJTU1l8ODBzJo16xJfloiIiDRq1JAt22aBLR98Ly8QbszwI9tq0KpVKzdVJ6WRS8FywYI9ALz22ooiy00mE7t2XThYVq9enQkTJvDCCy8AsGnTJucXs3379ixfvpwaNWrQrl07TCYTMTEx2O12MjIyiIyMvJjXIyIiIifdfPPNJCYm4nd0JwWV6l9WW4sOBlIuPIy2bV27JaSUTS4Fy927B17WQbp27cqBA3/fV9wwDGevZ0hICFlZWWRnZxMREeHc5tTy4oJlfn4+ycnJl1WbiIhIaWUYBtWrx7EvfRMFFa6BS7w+cmOGH2uO+NOz543s3LnTzVWWXfXq1fN2CW7nUrCEwl7L6dOTSUuzUK1aOP37N+D666te0kFPv/DXYrEQHh5OaGgoFoulyPKwsLBi2wkICCiVH4qIiIi7PPHE47z00kv4Ht2BrUKdi97f7oAvtocRU6UygwYN0jWWUiyX/nQZP/4v+vSZT0REIJ07xxEYaKZHj9l88cWlTTlQv359Vq5cCcDSpUtp2bIlzZs3Z9myZTgcDlJSUnA4HDoNLiIicpnatGlDjYQEAo5svaT9k9L9SbGY+MfjTyhUygW51GP5zjtJ/PxzL5o3r+Rc9sAD9bnvvvk88MDFX7Px4osv8sorrzBu3DgSEhLo2rUrZrOZli1b0rt3bxwOB8OHD7/odkVERKQok8lE15tvZvLkyZjyTlzUrR0NA77bH0L1arHccMMNHqxSSguXgmVOjo369aOKLGvatCIWS4HLB4qNjWXmzJkA1KhRgy+++OKsbQYPHszgwYNdblNEREQurE2bNkyePBlz9iFsZwRL3yPbMYxz73fcamJflg9P9uup+SvFJS59S555pgUPPfQDaWmF10AeP57PkCG/8OCDDcjNLSAnp/CfiIiIXMV8zp6T2u/Ids6TK7HYCmNChQoVPFiUlCYu9Vi+/XYSFksBiYnbCAw0k5dnxzj5583Ysaudo7zt9mc9WqyIiIhcvLS0NAAM88VdI2krvH8JVqvV3SVJKeVSsNy48SEPlyEiIiKe8tVXMzH5B2MPq3ThjU9TLdROZCD88ssvdO3a1UPVSWniUrCMiyvn6TpERETEA5KSkliz5i/yql0LPi7PMgiAjwnaVsrl+1Wr2LVrFwkJF74pipRtuhJXRESklNq/fz8jX30VI7h84QTpl+CWarmE+jl4bfQonRKXC1KwFBERKYXS09N5cehQcq0OLLU6g9nvktoJ9zd4tO4Jdu3ew3vvvYfD4XBzpVKaKFiKiIiUMuvXr+fRRx8j9dBhLDVvxAgo/k52F9I0uoCecTn88MMPvP7669hsNjdVKqXNxV1sISJShpya8UKkpLBarcyZM4fJkz/CERCK5ZrbcARFuKXte2rmEmA2SFy0iOPHjzFkyD+JjY11S9tSeqjHUkTkHDZv3kynm25i9uzZ3i5F5ILy8/OZM2cO9/W9n0mTJmENjyHrmh5uC5Wn9IjP4+G62WxY8yf9+z/I+++/T0ZGhluPISWbeixFRM5hzpw5OAyDadOmceedd3q7HJFzOnHiBAsXLuSLaV+SmXEUR1hF8up0xR4eAx7qbb+xaj7Noq3M2RPM3G/n8OMP33P3Pb246aabSEhIUC9/GadgKSJyDidOnAAgLy/Py5WI/M0wDPbt28eKFStYvnw5GzduxDAMHGGVyat7C/awKh4LlKeLCDB4qK6FrtVymbUrmGnTpjFt2jQqVazAdW2vp23btjRt2hR/f3+P1yJXFwVLEZFzCAwMBNAIWPG6goICNmzYwO+//86y5ctJS00FwAiJwlq5MbbycThCor1SW5VgB081zOZYvoW1R/1Zc8TK9/PmMGfOHIICA2h5bSvatm1Lo0aNiImJ0f3GywAFSxGRcyhXrvDGEAEBF3cLPJHLYRgGBw8eJDk5mS1btrB582a279iBraAAk4+ZgrAq2OKuw1auGkZAqLfLdYoIMOgYk0/HmHysdtic6ceaI/6sXfUbv/32GwDBQYHUqVuXOnXqUqdOHerUqUNsbKzCZimjYCkicg6nTuGZzWYvVyKl2dGjR9myZQvJycmF/7ZsIcdiAcBk9sMWHIk9sg72sMrYwmMueS7KK8nfXDg9UdPoAgzDwn6Lmd0nfNmdlcfe3X8xe8M6CuyF2wYFBlC7dp2TgfPvsOnrq3hSUumTExE5B50CF3ey2+2kpKSwc+dOduzYwc6dO9m6bTsZR48UbmAyYQRHUhAci6NCNPaQCoUjuk0luzfPZILqoXaqh9rpQD4ANgek5JjZm+XL7qxc9u5bw7zNG8g/GTb9fM1Ui40lrkYC8fHxxMXFER8fr8BZQugTEhE5h1PBUiNc5WJlZ2eza9cudu7cyc6dO9m+Ywe7d+3Gai0MVphMEBRBQWB57NVq4giJxh4cBeay8ZPs6/N32LyhSuEyhwGpOWb2nDBzwOLLwaztbFq5lyWLwTi5n9nsQ2zVqsSfI3BqkNDVo2x8i0VELpICpbgiIyODbdu2sXXrVrZt28a27Ts4nH7Iud7kF4gtsDz28jWxB0XiCI4s7In0uUp+fg0DkzUHgAMWM4ZxRQaVn8XHBFVD7FQNsQN/3488314YOA9azKRYzBy07GTr6v0sXforxsnE6ePjQ9WYKtSsVZuEhAQSEhKoWbMmlSpV0vWbXnCVfLNFRK4up36QjFO/XlLmZWZmOkPk1q1b2Zy8hcyMo39vEBRBQVB5HFVbYA8uDJGGX7B3kpqL/A5vwZxfOLXW1mN+/HIwgE6x+V6u6m8BZogPsxMfZi+y3GqHtJOB82COmQPZu9mcdJAlS5Y4twkKDCAhoSYJNWs6w2aNGjUIC7u821tK8RQsRUTO4VSPpYJl2WSz2UhOTmbt2rXOEOm8HhJOhsioM05lX/0Da87ke2x/kedrjvpfVcHyfPzNUD3MTvUzAmeuDQ5afNmfbWa/JZcDKev5ZUcy86x//39cITqKmrVq06hRI5o2bUrdunV17aYb6Z0UETmHgoICQMGyLElNTWXVqlWsWrWK1av/JDe38BRxYYiMxF4toUSHyHNy2Io8tdqv3t5VVwT5Qq1yNmqV+/t1GQZkWn3Yn23mQLaZ/dn57N14mD/++AOAwIAAGjZqRLNmzRQ03UDvnIjIOWhUeOlns9lYvXo1SUlJ/LFyJSkHDxauCAjFGhaLPaZq4RQ/vprLtCQzmSAywEFkgIMmUQXO5SesJrYe8yP5WC5btiTxyerVAAQE+NOoYSNatGxJt27diIhw7/3WSzsFSxGRczg1Mbp6LEsfq9XKjz/+yBdfTCM9/RAmsy8FoZWwVWuNvVxVHIHlrurrIsU9wv0Nrq1o5dqKViDntKDpy5atq/jozz/5bMp/6db9Vu69915iYmK8XXKJoGApInIOR48WDsrIzMz0ciXiLrm5ucyfP58vp88gM+MojtAK5Ne6CVu52KtnlPaVZrcSGBjIbbfdxvz588m12S68Tyl1ZtA8aDHz/b5A5s2dw9xvv6V9hw7069ePmjVrervUq1oZ/T9JRKR4ycnJzsd2u1134CnhMjMz+cfjT5B+KA17WGXy63TFHh5T5nsmTTYrt/W8jaeeegrDMFj63Uxvl3TVqBpi57F6Fu5OyGXh/kB+Wb6EP1as4D+ffkpsbKy3y7tqaYInEZFzSE1NdT4+duyYFyuRy2Wz2Xhl+HAOHz5CTp2u5FzTHXu5qmU+VAIYvv7Mnz+fCRMm8N133xHsq0s/zhQZ4KB3rRzeuDYTsyOf0aNedQ7uk7MpWIqInEN0dLTzcbly5bxYiVyuadOmsXHDBnLiry8MlPI3sz95eXnMmjWLvLw8ghQszysq0EG/2lls3badpUuXerucq5aCpYjIOdSpU8f5WFOPlGyZmZmYzL7Yysd5uxQp4Q7nFl4SU6NGDS9XcvVSsBQROYfAwEBvlyBuct1112HYbfhm7vV2KVKCrT/qx48HgrmuTRsSEhK8Xc5VS3+Gi4icw969CiGlRbNmzagaG8vBXb9itRwhP7ZF2R0FLhftSK4P03aE8Odhf2KrxvD4E094u6Srmlf/z7rjjjuc9+yMjY2ld+/evP7665jNZtq1a8dTTz3lzfJEpAyzWq3eLkHcxN/fn08+/pjJkyczd+5c/E8cIKdaa+zhGsAj52YYsD/bzO+HAvj5YBAmX38ee6w/vXr1wt/f39vlXdW8Fizz8wvvRfq///3Puez2229nwoQJVKtWjYEDB7Jp0yYaNGjgrRJFpAw7NY+llA7BwcE888wzdOjQgbfefpvD2xZAQCj55Wtgi6qFI7i8t0v0jjN6bv3NZXvwTmqODysPBfBHehApFhNmsw833NCeJ554gkqVKnm7vBLBa8Fyy5Yt5ObmMmDAAGw2G4MHD8ZqtVK9enUA2rVrx4oVKxQsRcQrcnJyvF2CeECLFi344n//Y/ny5fy0YAGrkpJwpG3ACIkiP7ImtsgaGP4h3i7zirFFVMP3+AHn82ZRZaun3mHA3iwzmzL9WJkexN4sH0wmaNK4CX06daJ9+/a6peNF8lqwDAwM5JFHHqFXr17s2bOHxx57jPDwcOf6kJAQ9u/fX2wb+fn5RSYxFhHxhHXr1un0VylTpUoVHurfn7vuvJPVq1ezcmUS+/Ylwf4kjKByFIRWwR5eGXtYFQy/IG+X6zEFFa7BL20T5vwT1I0o4Kaq+d4uyaMcBuzLNpOc6Udyph9bj/uTe/JmQ/Fx1bmnaytatGjhDJOpqalF5rR1t3r16nmsbW/xWrCsUaMGcXFxmEwmatSoQVhYWJFJiC0WS08Z7FUAACAASURBVJGgeS4BAQGl8kMRkatLWFiYRoGWYq1bt2bQoEHs3buXlStX8tdff7F23TryDm8BwAiOpCC0MvbwytjCqoBvgJcrdiOTCcM/GPJPEBtiL3WXnNochUFy2zE/ko/5sfV4ADkFhaf7Y6vG0LltC5o2bUrTpk2JiorycrWlg9eC5ddff822bdsYOXLk/7d359FV1efCx79773P2mZOQAElkhjAjo7VdFbWXwm0vilYXVtSLUu2sdeiLU+lqq69FbWtXW+8Venn72vdavLUVa1G0VRxA0GplsoQABRLmDASSMw97eP/YJ4cEwpxwkvB81trr7Ons85xwyHny++3f86Ouro5EIoHf72fPnj0MGDCANWvWyOAdIUReRCKRNtvbtm2TxPICMGjQIAYNGsSXv/xlDMNg+/btbNiwgfUbNvDJJ5+Qqd8CgO3vheHvjRnogxnojeUrBlWq9+WbZUNdQqU67GJX2MXOiM6eiEbGco73u6icaV9wEskJEybQp0+f/AbcQ+UtsZw9ezYPP/wwN910E4qisHDhQlRVZf78+ZimydSpU5kwYUK+whNCXMCam5vbbEej0TxFIvLF5XIxZswYxowZwy233EImk6GqqoqNGzeyZcsWKiu3EDn0TwAU1YXpL8YItCSbfbA9IRlx3smaUgq7sknkrrCb6qhOLNsa6fHojBw5kutHj2H06NGMGTOGvn375jniC0PeEktd13nqqaeO2/+HP/whD9EIIcRRx34ByR+5wu12M378eMaPHw+AbdvU1taydetWqqqq2LJlC9u2bydT57RqKm4vGV8JZqAEy98bM1CCrQcl2TwLtg1H0iq7IxrVYRe7oy5qojpHks5xVVUZOmQw06aOZdSoUYwePZqBAwfKjFl5Ij91IYQ4hmEYbbZ9vp47eEOcHUVRKC8vp7y8nH/5l38BnM9NTU3N0WSzqorduyuxTNN5jttLxleM6S/BCvTG9JdIy+YxbBsOp1RqIhrVERe7I04S2ZwdU6QoCgP69+OSSaMZMWIEo0ePpqKiQmbK6kIksRRn5K9//SuLFy/m+eefly9b0WO11Nlt0dzczIABA/IUjeguXC4XFRUVVFRUcPXVVwPOZ6m6uppt27axfft2tm7dRk3NFszalmTTg+ErwfCXYGXv2bT1wAWTbDanj3ZnV4dd1MQ8hFNOd7aqqgweOIDPXDKKkSNHMnz4cCoqKuS7p4uTxFKckV/96lfEYjE++OADpk2blu9whOgUO3fubLP94YcfMm7cuDxFI7ozj8fDqFGjGDVqVG5fOp2murqa7du3Z5PNreyqrsKs/QcAiu4n7e/ttGpmk82eMBI9bihUhzUniYy4qI56aEw4x1RFYfCggUz9zFhGjBjB8OHDGTZsmLREdkOSWIoz0jLNnXKB/DUtLkyrVq1qu/3uO9xxxx15ikb0NLruDCwZOXJkbl86nWbXrl1UVVWxdetWNlduYf++9Uef5Csk0zISPViK5S/u0q2atg31CZWtTW62NrnZFdE5GDsa70XlZUz8rHNPZEtrpLRE9gySWIozYtsX9nRf4sLQelS4S7E5cuQIhmHIYADRaXRdP65lMxKJ5Fo0q6qq2Fy5haY9Tmu64vaSDpRiFpRjFpRjeYvymmja2VI/VUecRHJrsyc3uKaosICxEy9mZvb9jRw58pR1qkX3Jb8lxVmRBFP0ZBs2bsJWNBTbZGxxhk2NMSorK2V0uDivQqEQU6ZMYcqUKYDze7ehoYFNmzaxYcMG/v7xxzTs+RuQ7T4PlmIWXIQRKsf2dn7iFs0orGvQqTziJJJN2USyuFchkz47hQkTJjBx4kQGDhwovVwXEEksxRlp+eVgWVaeIxGic1iWhdvlAtv5jEczzmde5gsW+aYoCn379mXGjBnMmDEDcKYcXL9+PRs2bODjdetpqqkGwAr0Jl0yDKN4aIdOSZkwYMMhnQ/qPGw+rGPaUNKriCmXHZ3Bpn///pJIXsAksRRnpKWlUhJL0RMlEgkWLFjA4cON2JoHxUxRUWhQE3Uz/399lx898ihjx47Nd5hC5JSXl3PVVVdx1VVXYds2e/bs4cMPP+Svf32DnTs/hL0fYRT0I1MyDKNoEGhn/rVvWrD+kM6H9TobG72kTZs+vUu44cYZTJs2jeHDh0siKXIksRRnpCWxlJF6oicxTZPa2lr++7//m/Xr15Mc+Bnc9VvBTFFRYHBp32b+o9Jm/vz5/PrXv6Zfv35ompbvsIVoQ1GUNtNSVldX8+abb/LXN96kcdcqFJdOsnQc6bJxoJ7669+24ZPDbn6/M8j+qEpRYQFXXfN5pk2bxtixY1FlGkvRDkksxRkxs4V+4/F4niMRoi3DMEgkEiSTSRKJBLFYjFgsRjweb7MejUbb7Gs4dIh9e/eSyWQAMIsGkCkd4ySWWcMLDa4sS/ByjcKtt96K7nYzaNAgehUXEwgECAQC+P3+dh9bFq/Xm1t0XZcWHtHphgwZwte//nW++tWvsmnTJpYte4k1a97D07iDeP9LMYsGnHDAz96oxv/sCLD5sJt+F5XzyP3f5LLLLpMBbOKU5BMizoiiKNi2TSKRyHcoogewLItYLEYkEmmzhMNhotEo0Wg0lyy2JIyJRIJ4IkE8fnR/KpXEPGa2nBNRNDe4dGzNjaW6sTQPVvFITF8Rlq8Iy1/S7vO+NCTB5D5p9kZd7I1q7D+8hUP1GntMjaSpkMjYpMzTe9+qouDx6Hi9nmyy6XMWny+XfPparQcCAUKhEMFgMPfYel2+7MXJqKrKpEmTmDRpEuvWreMXv/gle3esxCgaQGLo58j0Ho47Ups7//1anV9XhQgGAtx111e49tprcbvd+XsDoluR30bijLR0hTc2NuY5EtHdxONxVq5cya5du9i6dSt79+0jHoudvMKAqjmJoObCVt1YigtL1UB1Y6tu0HzYARd2qOUcF2hubNWFrenOuuYkkS3bKGfXfacqMDhkMjh04uzRtHCSTEMhYSrEDYWk4TymLIW0qZAyIWUqpKx4dlshFVVINUPUUjlsqaQslbQFKUMhadiYpyjC4PXolJSUMGbsOEpLS7nuuusoKWk/QRYXtilTpvDss/+XZcuWsXjxYpSd7xCvmI5S8x4A6xrc/FdViIkTJvDIo/9bygKJMyaJpTgrwWAw3yGIbuZPf/oTS5YsyW1nSoZhFYScxM/lwdY8Tktidt126ad1H1insG0Uw5nWcfNhN5f2TZ9WiUBNhYBqE3B3XDku24a05cxaEsuoxLOJasxQiBsq9QmVTxoN9h9Is//AQQDq6upYsGBBh8UgehaXy8WNN95IIBDgZz/7Gd7dawHYHdFYdbCAkSNH8uOFj+P3+/McqeiOJLEUZyUcDuc7BNEF2LZNOp3O3dMYj8ePWw+HwzQ2NrJv3742z3Ud2UN0ytw8RX5y7oatqIZzu8eqg14Ghww+3z91imd1DkUBjwYezaaXp21rqWHB7e+23zK5dOlSgsEgfr8/t/h8Pnw+X27b6/XKIKQL2NVXX83BgwdZunQpYLMj7CYY8PPkT34qSaU4a5JYirNy4MCBfIcgzrNkMsnTTz/Nu+++i2GaYEPGyGCZp76xUHHp2Lofo6Ac2+VFTUVIl40/D1GfHVfT3jbbGxr1vCWWJ6Mp8O/DY7xfp1PisYgZCk0ZN2vfXcmbmdNrNXW7XKAANpSVlXHfd7/L5MmTOzdw0WXcfPPNvLhsGamkU9386lnXSPe3OCeSWIrT1jJPOEiL5YXo97//PStWrDjlebaiYrv9WLofWw9g6UFs3Z+9x1HP3vPo3PeIkTqn+x47jdV2IFDa7FojuFu6xxOGwsXFaYYVGs59nYZC3EiTMBWaUyqNSZUjaZWmlMqRlEraOv59ZFoNetq7bx/f/e53WblypQwIukAEAgH+dcYMXnnlFQD+7d/+Lc8Rie5OfnOIdmUymdyo3FgsRjQaZfXq1bnj69ev5+2336akpCQ3QrWl203KqPRMs2fPprS0FOCEXd/xeJxotoxPLBYnET1AOn3qlj5F9+fmPc70HgFSH+84nzS6+Xu9zt6Ymz1RDeM05ijweT34/T78JX6G+AP4A8Fcl/ixXeR+vx9VVRk6dKgklReYiy++OJdY9u/fP8/RiO5Ofnt0E63LraRSqWyJlVSrcisp0un0aS+pVCr7/BSp7HbLsUwmfVqlWx599NHj9imKgq670d1uPLqOruvoHg8ejyf76NTwO5Oldf0/j8fTZtvn88mX4HkSDAbPqjUjlUrR0NBAfX09Bw4c4ODBg20ew+EwdjqOO12N+0g1lq8IM1TWCe/gDJhpvF4vV199Na+++iqJ0yxl1GnhWPCzTcd3T/bu3ZuysjLKysooLS3Nrfft25eSkhICgYD8oSdOaciQIbl1uedWnCv5Ru7CDMPgjjvuYPfu3Wd3AUVF0TRnZK2qgaJhKyqWomErGraqgaphKy5QPdi6Bl7nWK5Mi8vjdFlqOpYnhL/yz6hGkl989giRjEI044xMbT1SNWMqZCyFtAUZSyETh3TU2Z+wFTKW0yVn2M55GRPSlk3mNGsAHsvv9/Piiy/KzeadIJ1O51qu21taioy3LkjepsUyHj9li6Xi0sHlwdQ8ZHoNxgyWnqd3d5KYjDRXX3M1d911F7Zts3rFH/Iaj6bCD6Y0s2yXn+aMRsxQiWfg0KFDHDp0iM2bN7f7PEVR8Hk92RZJX7bFMtCmtdLv9+d6HAoKCnK1MVvWA4GAzLDSw/Xu3TvfIYgeRBLLLi4Wix23zwiV5abkslVXq8dssqho2USy874MNNVmUKhj5wu3bTDsbDJqQcZ0ktO05dT6S5sKSVPh6c2hY55nn7wWomjjn//8J1u2bEFVVcLhMM3Nzbmi5M3NYZqy2/FYjEwmffKLKYqTGGbvmTQVd65mpO0KQK+jdSTRdGyXju3yOn+wtJQYUrteC4nt0nn11VexbZsVK1ZQ6sr/56ui0ODBSW3vbTYsiBkKsYySTTadP+4ShvN/JWEqJI04SbOJZFohGVeImiqHLJWkqeYKu5+sW11RFIJ+HwUFBRT1KqaoVy+Kiopyi67rDBkyhPHju+5gLHFyoVAIsNF1T75DET2AJJZdjGmavP/++6xfv579+/fj8foIBIPEotHcOa5ILYlRM89/cLadG9Sw5qCHmQOTp1Xb73QpCrgVcKstX+LHf5mH021f0O3SCAX9PPDA/ZSXX8TgwYOZPn06paWl0gXYDtu2+drXvnbq81QN2x3AChU7j9mBOLbux3IHjg7GUV0nnBKuW9N0kvHDLFu2DABfUf4Ty/a4VCjUbQp1Gzj7P/TSJjSnncE+jUmVxpTWal2lMWmxPxZn/8HaE17jtddek16DbsqpazmHSy65JN+hiB5AsbtxU09VVRWjR4/Odxgd5un/+A+WvfhibtsK9MbUg9hun9PK4/ZieQsxA32ckbTnmbu+Cu/uD3Lbt42I5qUESzSjsLXJzaGESnNapSmtcjipUp9y09hqpsl58+Yxb9688x5fV1dZWclLL73Ejh07ONLUjGVZpJLJU7dOtqGguJ2C5paqY6rubAukfrRlUtOxPEFsPYjlCeXlM3u2fNvfwNV8tO7m+JI08ydE8hjRmTEsaEo5SeHhpPN/JJa9XSWeUXPF1WOm5jxmTv9WFFVR8Pmce5wVVaWiYjizZ8+WpEQIAUhied5VV1ezc+dO6uvraWhooKmpiXA4TFNTMzt37sidFx3/ZWxP15rdpjt82S6uDPJ+3dHunPEXX0xBYaHTjVdURK9evSguLqasrIyKigo8Hun6aWGa5nFzcresH/vYMr93y72WkUiUcCRMNOLcd9nefZWK24upBzH1gJNs6kFsTxDLW4jlK8rDOz6xrvJH1IkYFuwMuziSUjmcTR6ddY3DaRdNyePb+1VFIeD3EQwFCQYLCBUUHDfneCAQaFNEvb1HXdelN0AIcULSFd7Bqqqq2L59O42NjRw6dIimpiaamptpamqiubm5TZe24tKx3T4szYOlebBLKrBVF0bxkC6XVAJdvrYfwO2jovT2mjQkNTIWRPeup6ZaI2poRFJt51xWFYWCUJBQQYiCgiJC2eSztLSU3r17c+WVV15QhYI1TSMQCBAIBM75Wul0mkgkQn19PbW1tRw8eJDa2lpqa2s5cLCW+rodbZLP2OhZWME+5/y6HSXTZxT6/o2oRoIry5NM69d1kkqAl6t9LN99tNvZ5/XQp3dveg8oZXjfvpSWltKnTx/6ZteLi4tlEI4Q4ryQxLIDmabJt771rfaP+Uswg/2xSnphhsqx9EC36hoEulwJlvboGswelmj3mGU7Ax3CaZXauMoHdR4+qrdpCkeA42cSisVizJkzp5Mj7pl0XaekpISSkpJ2exVs22bJkiU8//zzAPh3vo3pKXDmB29TRF3P7nO3M1Ct1aPi6tjal4qC7fKAkWBccaZDbyO1bMhkB6VlTIVUdqBaKlchQSFttRQ7P/rY0n2dMJxbQVrcdNNNfOMb3+i4AIUQ4hxIYnmOLMtixYoVbNq0iX379p/4PF8vUoM+ex4j63hdrQTLmVIVCLltQm6TfgGTD+pO3g2+atUq/vGPf5BMJrnzzjsZOnToeYq051MUhSuuuIIPP/yQ0tJSLMsiku1Sj0aPEGuO5qaYO/2LqiiaK1tey+UMQFJdWIqKrbiOls9y6diaMyqdVuvOfcy+kw5Gsm1oTKpEDYVoRs2Oxm67Hss45bfStkLaUrPltZwW/pR5dmW1An4fwUCAYEGIQDDEZWNDpNNpamtrueKKK878gkII0UkksTxHDQ0NPPXUU8ftN4KlZPqMwNaDziCGLnYP2dnoiiVYzsU3xkSZOTBB2lTYFXHx+h4fzemjrV5VVVW59eXLl3PvvffmI8wea9SoUfzmN7854XHDMJyZfKIt922mc5MCpNPp3MQArZf29qVSKeKJBJFIlEjkMLHD0RPPb+4rJFVcQbr84uMOvbPfw1/2BTgYaz/x9OhuQsEgoYICAsEgvbw+PNnJAbxeZ2KA1ustBf9PtPj9fgIBp+akFK0WQnQXklieo9LSUhYuXMiKFSvYuHFjru6kK1qH5S0kNWR4niPsQN2kBMvpcqswtMBJMP6zMtQmqfT7/YwbN44JEyYwatQoJkyYkK8wL1gul4uCgoIOv8/Vtm0SiQThcJhIJJKr4dnY2Mhzzz1H0/51GEUD2jzHsuG324OAwj333E2fPn1yBcQLsoNgZCCYEEJIYtnG7t27qampIZVKtZn/OBaLtRktm0wmiWdHzSYSSSLhMKnU8d126Yt6WDKitv246Fr3Tixbu/fiCI+sK8xtx+NxPvroI/7+979TWBDC7/M500j6/Hhb1ltNK9neEgwGGTduHF6vN4/vTBxLUZTcjDNlZW2njvz0pz/N3Llz8ez7OLfPBpbt8mHb8P3vL2D69OnnOWIhhOg+ulRiaVkWP/rRj9i2bRu6rvPYY48xaNCg8/Latm1z2223ndM1LD2A5QlheYuwdT/uw7uwUZ0ZcBQlu6jYKG33oWIfcw44687+o9soKraiZLePXtvOXqe9a3QUo2hAm3JDk0rOpO7hydm28wVu2WDazqNlK0e3UbAspwS02epYy3HbVlo9L3v+Mddqc7z1Ns76nIoYCUOhLq5Rl3AKRIczKk3NYZqaw6d6C+3q27cPf/jDHzvs5yQ6V//+/bnvvvv4+c9/jqXpALyx18uOsJuZM2cybdq0PEcohBBdW5dKLFeuXEk6neaFF15g48aNPPHEEyxatOi8vLaiKDz++OMsXboUTdNyi6Iozr1bqRTJpHMPl2FkME0LyzIxTdNZN01MK4UVjWNHTjw7xfmnOPOFK5ozalZRs/ODq6BoWDjJq61kp4BUnXVnJK4nNyrXdnkxCvphqS5Uy+CGoTGGFhi8d9BDLKO0mSs8YagYtlNrz7QUDFQMW3HWbSV7TMkeB8NyppTriu2fLk1DVVU0Tc0+asesa3i9PjxeL5rmwrIsbNvGsiwSiYSMKu+GrrnmGjZs2Mg777wNwI6wm6mXXcb8+fOlXI8QQpxClyqQ/vjjjzN+/HiuuuoqAC6//HLee++9E57fVQuk27adTTjbLpZltbv/2OMnO6/1sROtH7sYhkEmkyGTyeTWW+87uhikM2mSyZRzG8BJ5or2umySRtvW0JaRq/5AAN3jwe1243bruFwu3G73SR9bFi2XyGltkrf29rc+frJjJzq3vfNa75ck4sIViUSYNWtWbvuVV17JzqcshBDiZLpUi2U0GiUYPFoYXNM0DMPA5epSYZ6Soii5RKm7S6WcJLOhoYGPP/6YJUuWAGAqOg8/PJ+xY8dSWFgoI1dFjxIKhbjhhhv44x//yMiRIyWpFEKI09SlMp9gMJgbVQ3OPZcnS85SqVSbkjCic02ePJmpU6eyZs0aHnroIS666KLcqFohepqpU6dSWVnJjTfeKL9nhBCdoiv2up6rLpVYTp48mXfeeYeZM2eyceNGRowYcdLzPR5Pj/xH6coee+yxbtmKLMTZeOaZZ/IdghBCdCtdKjuYMWMGa9euZc6cOdi2zcKFC/MdkmiHJJVCCCGEaE+XGrxzprrq4B0hhBBCiAuRDHsVQgghhBAdQhJLIYQQQgjRISSxFEIIIYQQHUISSyGEEEII0SEksRRCCCGEEB1CEkshhBBCCNEhJLEUQgghhBAdoltXupYpHYUQQgjRXblcLoYPH57vMDpUty6QLoQQQgghug7pChdCCCGEEB1CEkshhBBCCNEhJLEUQgghhBAdQhJLIYQQQgjRISSxFEIIIYQQHUISSyGEEEII0SEksRSnxbIsfvCDH3DjjTcyd+5cdu/ene+QhOhUmzZtYu7cufkOQ4hOlclkuP/++7n55puZPXs2b731Vr5DEt1cty6QLs6flStXkk6neeGFF9i4cSNPPPEEixYtyndYQnSKJUuWsHz5cnw+X75DEaJTLV++nKKiIn76059y5MgRrrvuOj7/+c/nOyzRjUmLpTgt69at4/LLLwdg4sSJbN68Oc8RCdF5Bg4cyNNPP53vMITodF/84he55557ctuapuUxGtETSGIpTks0GiUYDOa2NU3DMIw8RiRE5/nCF76AyyUdOqLnCwQCBINBotEod999N/fee2++QxLdnCSW4rQEg0FisVhu27Is+eIVQoge4ODBg9x6661ce+21zJo1K9/hiG5OEktxWiZPnszq1asB2LhxIyNGjMhzREIIIc7VoUOHuP3227n//vuZPXt2vsMRPYA0OYnTMmPGDNauXcucOXOwbZuFCxfmOyQhhBDnaPHixYTDYZ555hmeeeYZwBm85vV68xyZ6K4U27btfAchhBBCCCG6P+kKF0IIIYQQHUISSyGEEEII0SEksRRCCCGEEB1CEkshhBBCCNEhJLEUQvRo+/ZFMAwr32EIIcQFQRJLIUSPVVcXY+TI35BMtp0lKpUyKC9fxKJFGzvldb/5zTdZsOC9Trm2EEJ0ZVLHUgjRYyUSBvH48VOP/uUvNVxzzTC+9a2JnfK6ixfP6JTrCiFEVyctlkKIbmPVqr186lPPEQz+krFjn+WNN2pobExwyy0rGDz4v/D7f8H48b9l7dr9AEyZ8hwAZWWL2LChDtO0ePTR97nnnrf505/+ye23/4VwOAWAbds88sj79O37nwwY8GueeurvuFxPUVPTDMCbb9ZwySXPUVDwKyZO/H+89tquXFyK8jPuvHMlvXo9zeOPf8i8ea8zf/67ACQSGe6++y369VvMRRctYv78d0mnTQD27AkzbdoLFBU9zbBhS3jggVVIaWEhRHcmiaUQoluor48xa9af+Pa3J9Lc/B2eeOIKrr/+zzzwwCoAqqq+QlPTd5g6tR8PPeRMP7pu3VwAamu/xaRJpfz85x/z0kv/5L335rBz59eIxzN85ztvAfDss5t59tnNrF17M5WV81i9eh+m6SR5lZWHuOaal/ne9z7N4cN3sXDh5dxww3L+8Y+GXHzJpEFd3be5665JbeKeP38VW7ce5pNPbmPTptv4+ONafvzjvwGwYMEaLr64D4cP38WqVXP4n//Zyltv7encH6QQQnQiSSyFEN3CihW7GDasiK985WI0TWXWrGG8/faXeeyxqSxaNB2XS2X37jBFRV7274+2e43f/GYzP/zhZxkwoIBQSOfJJ6/gd7+rIpk0+N3vtnDvvVMYPrwXBQUefvKTK3PP+/3vtzJ9+kCuv34ELpfKzJlDueaaCpYurcqdM2fOKHRdIxTSc/ts2+bZZzfz5JNXUFLio08fP488chlLlnwCQGGhzqpVe1m2bDvBoJvdu7/O9OmDOuknKIQQnU/usRRCdAt1dXH69w+22XfppeWsX1/HPfe8zZYtjYwaVUxxsRfLar87ec+eMLfe+hqadvRvardbZc+eMAcOxBgwIJTbP2hQQW69vj7eZrvl+L59kdx2WVnguNdraIiTSBh87nMvoCgK4CSb6bRFMmnwk59cyQ9/uJaHH36Pm256lZkzh7Jkyb9SWnr8tYQQojuQFkshRLfQr1/wuJbIH//4b1xyyXN86UsVHDp0J2vX3swNN4w84TXKywP8+c/X0dT0HZqavkNDw7fZtOk2hg0rYsCAEHv2hHPntk4aBw4soKYm3OZa1dXNlJb6c9vZvLGNkhIfuq6xYcOtudc8cOCbbN48D6/XxSefNPDgg5eyY8dX2bbtDsLhFD/84ftn+qMRQoguQxJLIUS3MHPmUGpqwvzud1swTYtXXtnJU099jKapBAJuFEWhqqqRJ5/8iEzGqVvp8WgAhMNpAG67bSyPPPI+Bw9GyWRMvv/9NXzxiy9i2zBv3lh+9av17NhxhFgszYIFa3KvfeONI3nnnT289NJ2TNPi9dd3sXz5TubMGXXSmDVN5ZZbRvPQQ6tpakoSi6X5xjfeZN681wF47LG/kEEtYQAAAY1JREFU8eCDq0kmDUpL/bhcKiUl3s748QkhxHkhXeFCiG6hpMTHihXXc99973DnnSsZMqSQl1++lqamFPfd9w4PPLCafv2C3H77OBYsWENjY4KysgAzZw5h+PD/w6uvXs/DD3+adNriM59ZSlNTismTS1mx4npcLpWbbx5NZWUjl166lEDAzdy5YwDQdY3Bgwt5+eUv8eCDq7ntttcZNKiA55+/ik99qvyUcf/yl9N48MFVjB37W+LxDFOn9uOFF2YBsGjRdL7+9TcoL18EwKxZw/je9z7deT9EIYToZIottS2EEIJNm+rp29dPeblzH2dVVSPjxv2WaPRufD53nqMTQojuQbrChRACeP31av79318jEkmTSGR48smPuPLK/pJUCiHEGZCucCGEAO67bwo7djQxdOgS0mmTz31uAM89NzPfYQkhRLciXeFCCCGEEKJDSFe4EEIIIYToEJJYCiGEEEKIDiGJpRBCCCGE6BCSWAohhBBCiA4hiaUQQgghhOgQklgKIYQQQogO8f8BBIzLnQBmV+4AAAAASUVORK5CYII="/>
          <p:cNvSpPr>
            <a:spLocks noChangeAspect="1" noChangeArrowheads="1"/>
          </p:cNvSpPr>
          <p:nvPr/>
        </p:nvSpPr>
        <p:spPr bwMode="auto">
          <a:xfrm>
            <a:off x="155574" y="-144463"/>
            <a:ext cx="13865225" cy="1386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767614" cy="23831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025" y="4207828"/>
            <a:ext cx="3767614" cy="238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346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274020" cy="1325563"/>
          </a:xfrm>
        </p:spPr>
        <p:txBody>
          <a:bodyPr/>
          <a:lstStyle/>
          <a:p>
            <a:r>
              <a:rPr lang="es-ES" b="1">
                <a:solidFill>
                  <a:srgbClr val="7030A0"/>
                </a:solidFill>
              </a:rPr>
              <a:t>Analyse globale</a:t>
            </a:r>
            <a:endParaRPr lang="fr-FR" b="1">
              <a:solidFill>
                <a:srgbClr val="7030A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126" y="334373"/>
            <a:ext cx="4277064" cy="2969937"/>
          </a:xfrm>
          <a:prstGeom prst="rect">
            <a:avLst/>
          </a:prstGeom>
        </p:spPr>
      </p:pic>
      <p:pic>
        <p:nvPicPr>
          <p:cNvPr id="18" name="Content Placeholder 1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621" y="3341552"/>
            <a:ext cx="4277064" cy="2969937"/>
          </a:xfrm>
        </p:spPr>
      </p:pic>
      <p:sp>
        <p:nvSpPr>
          <p:cNvPr id="19" name="Content Placeholder 2"/>
          <p:cNvSpPr txBox="1">
            <a:spLocks/>
          </p:cNvSpPr>
          <p:nvPr/>
        </p:nvSpPr>
        <p:spPr>
          <a:xfrm>
            <a:off x="838200" y="1536192"/>
            <a:ext cx="5782056" cy="4987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s-ES"/>
              <a:t>La répartition du </a:t>
            </a:r>
            <a:r>
              <a:rPr lang="es-ES" b="1"/>
              <a:t>panier moyen </a:t>
            </a:r>
            <a:r>
              <a:rPr lang="es-ES"/>
              <a:t>est relativement homogène quel que soit l’âge aux alentours de 38€ avec une amplitude de 7 à 75€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s-ES"/>
              <a:t>Le </a:t>
            </a:r>
            <a:r>
              <a:rPr lang="es-ES" b="1"/>
              <a:t>nombre de sessions </a:t>
            </a:r>
            <a:r>
              <a:rPr lang="es-ES"/>
              <a:t>est également tributaire de l’âge : base et homogène pour les 19-30 ans, haute avec une grand variation pour les 31-50 ans, moyenne et décroisssante pour les plus de 50 ans</a:t>
            </a:r>
          </a:p>
        </p:txBody>
      </p:sp>
    </p:spTree>
    <p:extLst>
      <p:ext uri="{BB962C8B-B14F-4D97-AF65-F5344CB8AC3E}">
        <p14:creationId xmlns:p14="http://schemas.microsoft.com/office/powerpoint/2010/main" val="1195780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274020" cy="1325563"/>
          </a:xfrm>
        </p:spPr>
        <p:txBody>
          <a:bodyPr/>
          <a:lstStyle/>
          <a:p>
            <a:r>
              <a:rPr lang="es-ES" b="1">
                <a:solidFill>
                  <a:srgbClr val="7030A0"/>
                </a:solidFill>
              </a:rPr>
              <a:t>Analyse globale</a:t>
            </a:r>
            <a:endParaRPr lang="fr-FR" b="1">
              <a:solidFill>
                <a:srgbClr val="7030A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205" y="516255"/>
            <a:ext cx="4191000" cy="29127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966" y="3499063"/>
            <a:ext cx="4196239" cy="2912745"/>
          </a:xfrm>
          <a:prstGeom prst="rect">
            <a:avLst/>
          </a:prstGeom>
        </p:spPr>
      </p:pic>
      <p:sp>
        <p:nvSpPr>
          <p:cNvPr id="19" name="Content Placeholder 2"/>
          <p:cNvSpPr txBox="1">
            <a:spLocks/>
          </p:cNvSpPr>
          <p:nvPr/>
        </p:nvSpPr>
        <p:spPr>
          <a:xfrm>
            <a:off x="676795" y="1659936"/>
            <a:ext cx="6402987" cy="48329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fr-FR"/>
              <a:t>Le prix des </a:t>
            </a:r>
            <a:r>
              <a:rPr lang="fr-FR" b="1"/>
              <a:t>produits achetés </a:t>
            </a:r>
            <a:r>
              <a:rPr lang="fr-FR"/>
              <a:t>est caractérisé par l’âge environ 40€ pour les moins de 30 ans, environ 12€ pour les 31-50 ans et 17€ pour les plus de 50 ans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s-ES"/>
              <a:t>La répartition</a:t>
            </a:r>
            <a:r>
              <a:rPr lang="es-ES" b="1"/>
              <a:t> du CA </a:t>
            </a:r>
            <a:r>
              <a:rPr lang="es-ES"/>
              <a:t>est finalement plutôt homogène de 19 à 50 ans. En effet, si les 31-50 ans achètent des produits à des prix nettement plus bas que les 19-30 ans, leur nombre de sessions est nettement plus élevé</a:t>
            </a:r>
          </a:p>
        </p:txBody>
      </p:sp>
    </p:spTree>
    <p:extLst>
      <p:ext uri="{BB962C8B-B14F-4D97-AF65-F5344CB8AC3E}">
        <p14:creationId xmlns:p14="http://schemas.microsoft.com/office/powerpoint/2010/main" val="1450294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718300" cy="1325563"/>
          </a:xfrm>
        </p:spPr>
        <p:txBody>
          <a:bodyPr/>
          <a:lstStyle/>
          <a:p>
            <a:r>
              <a:rPr lang="es-ES" b="1">
                <a:solidFill>
                  <a:srgbClr val="7030A0"/>
                </a:solidFill>
              </a:rPr>
              <a:t>Analyse par catégories</a:t>
            </a:r>
            <a:endParaRPr lang="fr-FR" b="1">
              <a:solidFill>
                <a:srgbClr val="7030A0"/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825" y="3429000"/>
            <a:ext cx="4819478" cy="2969937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825" y="365125"/>
            <a:ext cx="4819478" cy="2969937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838200" y="1448371"/>
            <a:ext cx="5721096" cy="48329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s-ES"/>
              <a:t>On voit, tant pour le </a:t>
            </a:r>
            <a:r>
              <a:rPr lang="es-ES" b="1"/>
              <a:t>panier moyen </a:t>
            </a:r>
            <a:r>
              <a:rPr lang="es-ES"/>
              <a:t>que pour le Prix des </a:t>
            </a:r>
            <a:r>
              <a:rPr lang="es-ES" b="1"/>
              <a:t>produits achetés  </a:t>
            </a:r>
            <a:r>
              <a:rPr lang="es-ES"/>
              <a:t>que les catégories 0 (environ 9€) et 2 (environ 20€) sont très homogènes et donc très predictibles.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s-ES"/>
              <a:t>La courbe pour la catégorie 2 est beaucoup plus ératique  mais se situe en moyenne aux alentours de 75€</a:t>
            </a:r>
          </a:p>
        </p:txBody>
      </p:sp>
    </p:spTree>
    <p:extLst>
      <p:ext uri="{BB962C8B-B14F-4D97-AF65-F5344CB8AC3E}">
        <p14:creationId xmlns:p14="http://schemas.microsoft.com/office/powerpoint/2010/main" val="907223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718300" cy="1325563"/>
          </a:xfrm>
        </p:spPr>
        <p:txBody>
          <a:bodyPr/>
          <a:lstStyle/>
          <a:p>
            <a:r>
              <a:rPr lang="es-ES" b="1">
                <a:solidFill>
                  <a:srgbClr val="7030A0"/>
                </a:solidFill>
              </a:rPr>
              <a:t>Analyse par catégories</a:t>
            </a:r>
            <a:endParaRPr lang="fr-FR" b="1">
              <a:solidFill>
                <a:srgbClr val="7030A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200" y="3522938"/>
            <a:ext cx="4801694" cy="29699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200" y="459063"/>
            <a:ext cx="4801694" cy="2969937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838200" y="1659936"/>
            <a:ext cx="5898000" cy="48329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s-ES"/>
              <a:t>Pour le </a:t>
            </a:r>
            <a:r>
              <a:rPr lang="es-ES" b="1"/>
              <a:t>nombre de sessions </a:t>
            </a:r>
            <a:r>
              <a:rPr lang="es-ES"/>
              <a:t>et la </a:t>
            </a:r>
            <a:r>
              <a:rPr lang="es-ES" b="1"/>
              <a:t>répartition du CA</a:t>
            </a:r>
            <a:r>
              <a:rPr lang="es-ES"/>
              <a:t>, les 31-50 ans sont les plus actifs, mais achètent en majorité des produits moins chers (cat0).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s-ES"/>
              <a:t>Les 19-30 ans réalisent moins de sessions mais achètent des produits de la cat2 aux prix plus élevés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s-ES"/>
              <a:t>La catégorie 1 est mieux répartie avec 50% des ventes entre 30 et 60 ans</a:t>
            </a:r>
          </a:p>
        </p:txBody>
      </p:sp>
    </p:spTree>
    <p:extLst>
      <p:ext uri="{BB962C8B-B14F-4D97-AF65-F5344CB8AC3E}">
        <p14:creationId xmlns:p14="http://schemas.microsoft.com/office/powerpoint/2010/main" val="3896001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>
                <a:solidFill>
                  <a:srgbClr val="7030A0"/>
                </a:solidFill>
              </a:rPr>
              <a:t>Boxplot produits achetés par catégorie</a:t>
            </a:r>
            <a:endParaRPr lang="fr-FR" b="1">
              <a:solidFill>
                <a:srgbClr val="7030A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643355" cy="4710112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636001" y="1808480"/>
            <a:ext cx="2997200" cy="4715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ES" sz="2400"/>
              <a:t>Ce boxplot par prix des produits, âge et catégories résume en un seul graphique ce que nous avons découvert précédemment</a:t>
            </a:r>
          </a:p>
        </p:txBody>
      </p:sp>
    </p:spTree>
    <p:extLst>
      <p:ext uri="{BB962C8B-B14F-4D97-AF65-F5344CB8AC3E}">
        <p14:creationId xmlns:p14="http://schemas.microsoft.com/office/powerpoint/2010/main" val="2532110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7030A0"/>
                </a:solidFill>
              </a:rPr>
              <a:t>Agenda</a:t>
            </a:r>
            <a:endParaRPr lang="fr-FR" b="1" dirty="0">
              <a:solidFill>
                <a:srgbClr val="7030A0"/>
              </a:solidFill>
            </a:endParaRPr>
          </a:p>
        </p:txBody>
      </p:sp>
      <p:pic>
        <p:nvPicPr>
          <p:cNvPr id="4098" name="Picture 2" descr="https://gm1.ggpht.com/1BfkABTTVdOdc5varAfA6U80CqOpeYNErvKob38mZyav826fa-0HSdH-BI5rDMQynejhrzld6kGtBJv20rxZpq7GlqyrDmZ6JtaDhuXdu656vKrnSFVjzvoPc80rDXjUct0CfzwMVatN9fCXVQvPPc94DGsTmQL94cDhIKWyVo2JtaUCDFp1VxvPv6aeCc3wr7QaafN9s9s6SKGE4kKZsPt3r1NVLjgBlAC6FY5uxJ5LJo7m319wjF49yybr-WUFtSdI8tnLzaR7URsShcbfAB7AacH9wQF37xdESxE-Xz3mNAtFYydILpFGCdJaOElzThPLmszcjTRlFtZ31WC5hVe4JfkOQbOYol6HjGEElK9FVfM9IXkkcGyW_mAj6IwNRZpD6hrOwAznGCdmrGeYoI8jj2S-3jArR5tI6DYfQwUYzGqOp7ZRYE6uU8GjxpBWwYI3ZbOfWCgHpcJB3qQJ9H69VKdtSK1T7t-nYZ1GU8enrUaFWOeKoQo7j3wQDH5PUaqmUlBI-FgdM8WzM8nsYmn75Mp0MMfuxdYpmxVEBn3S3tBX-9F9RZ6WZQTlilFQRnOqEjKTjnafSIUnW7Xij12prAJC4a9Q7ieqjS1-43zI9XTGJozbN1SRL9kHQc4Sabgna6_7rcDMXnSRuapw5D0ptjlporm8SI_zlcm4oRDB7k3FPjjboM4IPReYWeSVOqeQrMlgU2K_M2v5T0uO0zimNBXf=s0-l75-ft-l75-f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3990"/>
            <a:ext cx="4762500" cy="328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069840" y="720235"/>
            <a:ext cx="652272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>
                <a:latin typeface="Calibri" panose="020F0502020204030204" pitchFamily="34" charset="0"/>
                <a:cs typeface="Calibri" panose="020F0502020204030204" pitchFamily="34" charset="0"/>
              </a:rPr>
              <a:t>Question 1: </a:t>
            </a:r>
            <a:r>
              <a:rPr lang="fr-FR" sz="1600">
                <a:latin typeface="Calibri" panose="020F0502020204030204" pitchFamily="34" charset="0"/>
                <a:cs typeface="Calibri" panose="020F0502020204030204" pitchFamily="34" charset="0"/>
              </a:rPr>
              <a:t>Nettoyage, préparation, investigation préléminaire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600">
                <a:latin typeface="Calibri" panose="020F0502020204030204" pitchFamily="34" charset="0"/>
                <a:cs typeface="Calibri" panose="020F0502020204030204" pitchFamily="34" charset="0"/>
              </a:rPr>
              <a:t>Identification des valeurs étrangères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600">
                <a:latin typeface="Calibri" panose="020F0502020204030204" pitchFamily="34" charset="0"/>
                <a:cs typeface="Calibri" panose="020F0502020204030204" pitchFamily="34" charset="0"/>
              </a:rPr>
              <a:t>Identfication des clés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600">
                <a:latin typeface="Calibri" panose="020F0502020204030204" pitchFamily="34" charset="0"/>
                <a:cs typeface="Calibri" panose="020F0502020204030204" pitchFamily="34" charset="0"/>
              </a:rPr>
              <a:t>Nettoyage des 3 fichiers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600">
                <a:latin typeface="Calibri" panose="020F0502020204030204" pitchFamily="34" charset="0"/>
                <a:cs typeface="Calibri" panose="020F0502020204030204" pitchFamily="34" charset="0"/>
              </a:rPr>
              <a:t>Merge des tables et traitement des NaN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600">
                <a:latin typeface="Calibri" panose="020F0502020204030204" pitchFamily="34" charset="0"/>
                <a:cs typeface="Calibri" panose="020F0502020204030204" pitchFamily="34" charset="0"/>
              </a:rPr>
              <a:t>Contrôle de la cohérence des variables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600">
                <a:latin typeface="Calibri" panose="020F0502020204030204" pitchFamily="34" charset="0"/>
                <a:cs typeface="Calibri" panose="020F0502020204030204" pitchFamily="34" charset="0"/>
              </a:rPr>
              <a:t>Recherche temporelle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FR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600" b="1">
                <a:latin typeface="Calibri" panose="020F0502020204030204" pitchFamily="34" charset="0"/>
                <a:cs typeface="Calibri" panose="020F0502020204030204" pitchFamily="34" charset="0"/>
              </a:rPr>
              <a:t>Question 2 : </a:t>
            </a:r>
            <a:r>
              <a:rPr lang="fr-FR" sz="1600">
                <a:latin typeface="Calibri" panose="020F0502020204030204" pitchFamily="34" charset="0"/>
                <a:cs typeface="Calibri" panose="020F0502020204030204" pitchFamily="34" charset="0"/>
              </a:rPr>
              <a:t>Analyse des données</a:t>
            </a:r>
            <a:endParaRPr lang="fr-F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600">
                <a:latin typeface="Calibri" panose="020F0502020204030204" pitchFamily="34" charset="0"/>
                <a:cs typeface="Calibri" panose="020F0502020204030204" pitchFamily="34" charset="0"/>
              </a:rPr>
              <a:t>Les types de variables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600">
                <a:latin typeface="Calibri" panose="020F0502020204030204" pitchFamily="34" charset="0"/>
                <a:cs typeface="Calibri" panose="020F0502020204030204" pitchFamily="34" charset="0"/>
              </a:rPr>
              <a:t>Âge et price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600">
                <a:latin typeface="Calibri" panose="020F0502020204030204" pitchFamily="34" charset="0"/>
                <a:cs typeface="Calibri" panose="020F0502020204030204" pitchFamily="34" charset="0"/>
              </a:rPr>
              <a:t>Courbe de Lorenz et indice Gini sur les ventes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600">
                <a:latin typeface="Calibri" panose="020F0502020204030204" pitchFamily="34" charset="0"/>
                <a:cs typeface="Calibri" panose="020F0502020204030204" pitchFamily="34" charset="0"/>
              </a:rPr>
              <a:t>Catégories par âge, prix et sexe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600">
                <a:latin typeface="Calibri" panose="020F0502020204030204" pitchFamily="34" charset="0"/>
                <a:cs typeface="Calibri" panose="020F0502020204030204" pitchFamily="34" charset="0"/>
              </a:rPr>
              <a:t>Analyse globale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600">
                <a:latin typeface="Calibri" panose="020F0502020204030204" pitchFamily="34" charset="0"/>
                <a:cs typeface="Calibri" panose="020F0502020204030204" pitchFamily="34" charset="0"/>
              </a:rPr>
              <a:t>Analyse par catégories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600">
                <a:latin typeface="Calibri" panose="020F0502020204030204" pitchFamily="34" charset="0"/>
                <a:cs typeface="Calibri" panose="020F0502020204030204" pitchFamily="34" charset="0"/>
              </a:rPr>
              <a:t>Boxplot produits achetés par catégorie</a:t>
            </a:r>
            <a:endParaRPr lang="es-ES" sz="16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FR" sz="1600" b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fr-FR" sz="1600" b="1">
                <a:latin typeface="Calibri" panose="020F0502020204030204" pitchFamily="34" charset="0"/>
                <a:cs typeface="Calibri" panose="020F0502020204030204" pitchFamily="34" charset="0"/>
              </a:rPr>
              <a:t>Question 3 : </a:t>
            </a:r>
            <a:r>
              <a:rPr lang="fr-FR" sz="1600">
                <a:latin typeface="Calibri" panose="020F0502020204030204" pitchFamily="34" charset="0"/>
                <a:cs typeface="Calibri" panose="020F0502020204030204" pitchFamily="34" charset="0"/>
              </a:rPr>
              <a:t>Tests statistiques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600">
                <a:latin typeface="Calibri" panose="020F0502020204030204" pitchFamily="34" charset="0"/>
                <a:cs typeface="Calibri" panose="020F0502020204030204" pitchFamily="34" charset="0"/>
              </a:rPr>
              <a:t>Corrélation entre genre et catégories de produits achetés</a:t>
            </a:r>
            <a:endParaRPr lang="fr-F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600">
                <a:latin typeface="Calibri" panose="020F0502020204030204" pitchFamily="34" charset="0"/>
                <a:cs typeface="Calibri" panose="020F0502020204030204" pitchFamily="34" charset="0"/>
              </a:rPr>
              <a:t>Corrélation entre l'âge des clients et le montant des achats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600">
                <a:latin typeface="Calibri" panose="020F0502020204030204" pitchFamily="34" charset="0"/>
                <a:cs typeface="Calibri" panose="020F0502020204030204" pitchFamily="34" charset="0"/>
              </a:rPr>
              <a:t>Corrélation entre l'âge des clients et  le nombre d’achats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600">
                <a:latin typeface="Calibri" panose="020F0502020204030204" pitchFamily="34" charset="0"/>
                <a:cs typeface="Calibri" panose="020F0502020204030204" pitchFamily="34" charset="0"/>
              </a:rPr>
              <a:t>Corrélation entre l’âge des clients et la taille du panier moyen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600">
                <a:latin typeface="Calibri" panose="020F0502020204030204" pitchFamily="34" charset="0"/>
                <a:cs typeface="Calibri" panose="020F0502020204030204" pitchFamily="34" charset="0"/>
              </a:rPr>
              <a:t>Corrélation entre l'âge des clients et les catégories de produits achetés</a:t>
            </a:r>
            <a:endParaRPr lang="fr-F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366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>
                <a:solidFill>
                  <a:srgbClr val="7030A0"/>
                </a:solidFill>
              </a:rPr>
              <a:t>Question 3</a:t>
            </a:r>
            <a:endParaRPr lang="fr-FR" b="1" dirty="0">
              <a:solidFill>
                <a:srgbClr val="7030A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171225" y="7128556"/>
            <a:ext cx="9116649" cy="1352079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fr-FR" sz="2800">
                <a:solidFill>
                  <a:schemeClr val="bg1"/>
                </a:solidFill>
              </a:rPr>
              <a:t>Tests statistiques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fr-FR" sz="2800">
                <a:solidFill>
                  <a:schemeClr val="bg1"/>
                </a:solidFill>
              </a:rPr>
              <a:t>Tests statistiques</a:t>
            </a:r>
            <a:endParaRPr lang="fr-FR" sz="2800" dirty="0">
              <a:solidFill>
                <a:schemeClr val="bg1"/>
              </a:solidFill>
            </a:endParaRPr>
          </a:p>
        </p:txBody>
      </p:sp>
      <p:pic>
        <p:nvPicPr>
          <p:cNvPr id="13316" name="Picture 4" descr="RÃ©sultat de recherche d'images pour &quot;tests statistiques art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776" y="646685"/>
            <a:ext cx="6161224" cy="380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695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252504" cy="1325563"/>
          </a:xfrm>
        </p:spPr>
        <p:txBody>
          <a:bodyPr/>
          <a:lstStyle/>
          <a:p>
            <a:r>
              <a:rPr lang="fr-FR" b="1">
                <a:solidFill>
                  <a:srgbClr val="7030A0"/>
                </a:solidFill>
              </a:rPr>
              <a:t>Corrélation entre genre et catégories de produits achetés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5748" y="3129280"/>
            <a:ext cx="7765648" cy="36169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s-ES" sz="1800"/>
              <a:t>Le khi2 total est de 10.111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fr-FR" sz="1800"/>
              <a:t>Calcul du </a:t>
            </a:r>
            <a:r>
              <a:rPr lang="fr-FR" sz="1800" b="1"/>
              <a:t>degré de liberté</a:t>
            </a:r>
            <a:r>
              <a:rPr lang="fr-FR" sz="1800"/>
              <a:t> = (nb de lignes - 1) * (nb de colonnes - 1) </a:t>
            </a:r>
            <a:r>
              <a:rPr lang="fr-FR" sz="1800" b="1"/>
              <a:t>DDL = 2</a:t>
            </a:r>
            <a:endParaRPr lang="fr-FR" sz="1800"/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fr-FR" sz="1800"/>
              <a:t>Recherche de la valeur de seuil et de la position du Chi2 calculé dans la </a:t>
            </a:r>
            <a:r>
              <a:rPr lang="fr-FR" sz="1800" u="sng">
                <a:hlinkClick r:id="rId2"/>
              </a:rPr>
              <a:t>Table de la loi du khi-deux</a:t>
            </a:r>
            <a:br>
              <a:rPr lang="fr-FR" sz="1800"/>
            </a:br>
            <a:endParaRPr lang="fr-FR" sz="1000"/>
          </a:p>
          <a:p>
            <a:pPr lvl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fr-FR" sz="1800" b="1"/>
              <a:t>α =0.05</a:t>
            </a:r>
            <a:endParaRPr lang="fr-FR" sz="1800"/>
          </a:p>
          <a:p>
            <a:pPr lvl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fr-FR" sz="1800" b="1"/>
              <a:t>Valeur de seuil = 5.99</a:t>
            </a:r>
          </a:p>
          <a:p>
            <a:pPr marL="228600" lvl="1">
              <a:lnSpc>
                <a:spcPct val="100000"/>
              </a:lnSpc>
              <a:spcBef>
                <a:spcPts val="300"/>
              </a:spcBef>
            </a:pPr>
            <a:endParaRPr lang="fr-FR" sz="1000"/>
          </a:p>
          <a:p>
            <a:pPr marL="228600" lvl="1">
              <a:lnSpc>
                <a:spcPct val="100000"/>
              </a:lnSpc>
              <a:spcBef>
                <a:spcPts val="300"/>
              </a:spcBef>
            </a:pPr>
            <a:r>
              <a:rPr lang="fr-FR" sz="1800"/>
              <a:t>Le</a:t>
            </a:r>
            <a:r>
              <a:rPr lang="fr-FR" sz="1800" b="1"/>
              <a:t> khi2 de 10.111</a:t>
            </a:r>
            <a:r>
              <a:rPr lang="fr-FR" sz="1800"/>
              <a:t> et supérieur à la valeur de seuil de 5.99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fr-FR" sz="1800"/>
              <a:t>La </a:t>
            </a:r>
            <a:r>
              <a:rPr lang="fr-FR" sz="1800" b="1"/>
              <a:t>pvalue</a:t>
            </a:r>
            <a:r>
              <a:rPr lang="fr-FR" sz="1800"/>
              <a:t> (la probabilité) que l'hypothèse H0 se réalise est inférieure à 1%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fr-FR" sz="1800"/>
              <a:t>On donc peut rejeter l'hypothèse H0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fr-FR" sz="1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9925" t="-922"/>
          <a:stretch/>
        </p:blipFill>
        <p:spPr>
          <a:xfrm>
            <a:off x="8592951" y="871703"/>
            <a:ext cx="3225961" cy="13361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3083" y="2871495"/>
            <a:ext cx="2362200" cy="1333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8783" y="4963796"/>
            <a:ext cx="2476500" cy="1285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26985" y="4153536"/>
            <a:ext cx="1514475" cy="6477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35748" y="1690689"/>
            <a:ext cx="7154956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fr-FR" b="1"/>
              <a:t>Hypothèse nulle (H0) : </a:t>
            </a:r>
            <a:r>
              <a:rPr lang="fr-FR"/>
              <a:t>la catégorie de produits achetés est indépendante du sexe des clients</a:t>
            </a:r>
          </a:p>
          <a:p>
            <a:pPr>
              <a:spcBef>
                <a:spcPts val="600"/>
              </a:spcBef>
            </a:pPr>
            <a:r>
              <a:rPr lang="fr-FR" b="1"/>
              <a:t>Hypothèse alternative (H1) : </a:t>
            </a:r>
            <a:r>
              <a:rPr lang="fr-FR"/>
              <a:t>la catégorie de produits achetés est dépendante du sexe des clients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9137650" y="458637"/>
            <a:ext cx="2515870" cy="413066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sz="1800" b="1"/>
              <a:t>Contingences observées</a:t>
            </a:r>
            <a:endParaRPr lang="es-ES" sz="180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9219413" y="2458429"/>
            <a:ext cx="2515870" cy="413066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sz="1800" b="1"/>
              <a:t>Contingences attendues</a:t>
            </a:r>
            <a:endParaRPr lang="es-ES" sz="180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9303042" y="4548974"/>
            <a:ext cx="2515870" cy="413066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sz="1800" b="1"/>
              <a:t>Khi2 genre/catégories</a:t>
            </a:r>
            <a:endParaRPr lang="es-ES" sz="1800"/>
          </a:p>
        </p:txBody>
      </p:sp>
    </p:spTree>
    <p:extLst>
      <p:ext uri="{BB962C8B-B14F-4D97-AF65-F5344CB8AC3E}">
        <p14:creationId xmlns:p14="http://schemas.microsoft.com/office/powerpoint/2010/main" val="4173552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424057" cy="1325563"/>
          </a:xfrm>
        </p:spPr>
        <p:txBody>
          <a:bodyPr/>
          <a:lstStyle/>
          <a:p>
            <a:r>
              <a:rPr lang="fr-FR" b="1">
                <a:solidFill>
                  <a:srgbClr val="7030A0"/>
                </a:solidFill>
              </a:rPr>
              <a:t>Corrélation entre genre et catégories de produits achetés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2000249"/>
            <a:ext cx="3480707" cy="4176713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600"/>
              </a:spcBef>
            </a:pPr>
            <a:r>
              <a:rPr lang="fr-FR" sz="1800"/>
              <a:t>On peut constater avec cette hitmap que, si nous sommes dans l'hypothèse H1, la différence entre sexe n'est pas spectaculaire</a:t>
            </a:r>
          </a:p>
          <a:p>
            <a:pPr>
              <a:lnSpc>
                <a:spcPts val="2000"/>
              </a:lnSpc>
              <a:spcBef>
                <a:spcPts val="600"/>
              </a:spcBef>
            </a:pPr>
            <a:r>
              <a:rPr lang="fr-FR" sz="1800"/>
              <a:t>La différence la plus marquée est dans la catégorie 1 oú l'écart est de 0.26</a:t>
            </a:r>
          </a:p>
          <a:p>
            <a:pPr>
              <a:lnSpc>
                <a:spcPts val="2000"/>
              </a:lnSpc>
              <a:spcBef>
                <a:spcPts val="600"/>
              </a:spcBef>
            </a:pPr>
            <a:r>
              <a:rPr lang="fr-FR" sz="1800" b="1"/>
              <a:t>Pour affiner le résultat</a:t>
            </a:r>
            <a:r>
              <a:rPr lang="fr-FR" sz="1800"/>
              <a:t>, nous pourrions créer des catégories par sexe et par âge en utilisant les 3 populations précédemment identifiées : </a:t>
            </a:r>
            <a:r>
              <a:rPr lang="fr-FR" sz="1800" b="1"/>
              <a:t>&lt;=30 | 31-50 | &gt;50</a:t>
            </a:r>
            <a:r>
              <a:rPr lang="fr-FR" sz="1800"/>
              <a:t>, soit 3 autres tableaux de 6 cellules</a:t>
            </a:r>
          </a:p>
          <a:p>
            <a:pPr>
              <a:lnSpc>
                <a:spcPts val="2000"/>
              </a:lnSpc>
              <a:spcBef>
                <a:spcPts val="600"/>
              </a:spcBef>
            </a:pPr>
            <a:endParaRPr lang="fr-FR" sz="1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559" y="1825625"/>
            <a:ext cx="6855873" cy="446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581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>
                <a:solidFill>
                  <a:srgbClr val="7030A0"/>
                </a:solidFill>
              </a:rPr>
              <a:t>Corrélation entre l'âge des clients et le montant total des achats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89121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fr-FR" sz="2400">
                <a:solidFill>
                  <a:srgbClr val="7030A0"/>
                </a:solidFill>
              </a:rPr>
              <a:t>age</a:t>
            </a:r>
            <a:r>
              <a:rPr lang="fr-FR" sz="2400"/>
              <a:t> et </a:t>
            </a:r>
            <a:r>
              <a:rPr lang="fr-FR" sz="2400">
                <a:solidFill>
                  <a:srgbClr val="7030A0"/>
                </a:solidFill>
              </a:rPr>
              <a:t>montant des achats</a:t>
            </a:r>
            <a:r>
              <a:rPr lang="fr-FR" sz="2400"/>
              <a:t> sont des variable quantitatives basées sur la </a:t>
            </a:r>
            <a:r>
              <a:rPr lang="fr-FR" sz="2400" b="1"/>
              <a:t>somme</a:t>
            </a:r>
            <a:r>
              <a:rPr lang="fr-FR" sz="2400"/>
              <a:t> de </a:t>
            </a:r>
            <a:r>
              <a:rPr lang="fr-FR" sz="2400">
                <a:solidFill>
                  <a:srgbClr val="7030A0"/>
                </a:solidFill>
              </a:rPr>
              <a:t>price</a:t>
            </a:r>
            <a:endParaRPr lang="fr-FR" sz="240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fr-FR" sz="2400"/>
              <a:t>l'âge entrant en ligne de compte, nous excluerons l'outlier </a:t>
            </a:r>
            <a:r>
              <a:rPr lang="fr-FR" sz="2400" b="1"/>
              <a:t>18 ans</a:t>
            </a:r>
            <a:endParaRPr lang="fr-FR" sz="240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fr-FR" sz="2400"/>
              <a:t>Pour ce type de variables nous utilisons le coefficient de corrélation linéaire de type </a:t>
            </a:r>
            <a:r>
              <a:rPr lang="fr-FR" sz="2400" b="1"/>
              <a:t>y =ax + b + epsilon</a:t>
            </a:r>
            <a:endParaRPr lang="fr-FR" sz="240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fr-FR" sz="2400"/>
              <a:t>Nous utiliserons une régression linéaire et la méthode OLS (Ordinary Least Square) ou </a:t>
            </a:r>
            <a:r>
              <a:rPr lang="fr-FR" sz="2400" b="1"/>
              <a:t>méthode de moindre carrés</a:t>
            </a:r>
            <a:endParaRPr lang="fr-FR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629" y="1182302"/>
            <a:ext cx="5018723" cy="29284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751629" y="4110763"/>
            <a:ext cx="5127407" cy="2650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fr-FR" sz="1600" b="1"/>
              <a:t>Coefficient de corrélation de Pearson = -085</a:t>
            </a:r>
          </a:p>
          <a:p>
            <a:pPr>
              <a:lnSpc>
                <a:spcPts val="1800"/>
              </a:lnSpc>
              <a:spcBef>
                <a:spcPts val="300"/>
              </a:spcBef>
            </a:pPr>
            <a:r>
              <a:rPr lang="fr-FR" sz="1600"/>
              <a:t>On pourrait dire qu'il y a une corrélation linéaire négative assez élevée pour cet ensemble de données, mais le graphique le dément partiellement</a:t>
            </a:r>
          </a:p>
          <a:p>
            <a:pPr>
              <a:lnSpc>
                <a:spcPts val="1800"/>
              </a:lnSpc>
              <a:spcBef>
                <a:spcPts val="300"/>
              </a:spcBef>
            </a:pPr>
            <a:r>
              <a:rPr lang="fr-FR" sz="1600"/>
              <a:t>Par soucis de cohérence avec les observations précédentes et futures nous allons séparer en 3 groupes d'âge</a:t>
            </a:r>
          </a:p>
          <a:p>
            <a:pPr marL="742950" lvl="1" indent="-285750">
              <a:lnSpc>
                <a:spcPts val="18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fr-FR" sz="1600"/>
              <a:t>de 19 à 30 ans, corrélation positive moyenne</a:t>
            </a:r>
          </a:p>
          <a:p>
            <a:pPr marL="742950" lvl="1" indent="-285750">
              <a:lnSpc>
                <a:spcPts val="18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fr-FR" sz="1600"/>
              <a:t>de 31 à 50 ans, pas de corrélation</a:t>
            </a:r>
          </a:p>
          <a:p>
            <a:pPr marL="742950" lvl="1" indent="-285750">
              <a:lnSpc>
                <a:spcPts val="18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fr-FR" sz="1600"/>
              <a:t>à partir de 51 ans une forte corrélation négative</a:t>
            </a:r>
          </a:p>
          <a:p>
            <a:pPr>
              <a:lnSpc>
                <a:spcPts val="1800"/>
              </a:lnSpc>
              <a:spcBef>
                <a:spcPts val="300"/>
              </a:spcBef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69061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905750" cy="1325563"/>
          </a:xfrm>
        </p:spPr>
        <p:txBody>
          <a:bodyPr/>
          <a:lstStyle/>
          <a:p>
            <a:r>
              <a:rPr lang="fr-FR" b="1">
                <a:solidFill>
                  <a:srgbClr val="7030A0"/>
                </a:solidFill>
              </a:rPr>
              <a:t>Corrélation entre l'âge des clients et le montant total des achats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91400" cy="4297589"/>
          </a:xfrm>
        </p:spPr>
        <p:txBody>
          <a:bodyPr>
            <a:noAutofit/>
          </a:bodyPr>
          <a:lstStyle/>
          <a:p>
            <a:pPr marL="0" indent="0">
              <a:lnSpc>
                <a:spcPts val="2000"/>
              </a:lnSpc>
              <a:spcBef>
                <a:spcPts val="600"/>
              </a:spcBef>
              <a:buNone/>
            </a:pPr>
            <a:r>
              <a:rPr lang="fr-FR" sz="2000" b="1"/>
              <a:t>Conclusions</a:t>
            </a:r>
            <a:endParaRPr lang="fr-FR" sz="2000"/>
          </a:p>
          <a:p>
            <a:pPr>
              <a:lnSpc>
                <a:spcPts val="2000"/>
              </a:lnSpc>
              <a:spcBef>
                <a:spcPts val="600"/>
              </a:spcBef>
            </a:pPr>
            <a:r>
              <a:rPr lang="fr-FR" sz="2000"/>
              <a:t>Le coefficient de corrélation pour les </a:t>
            </a:r>
            <a:r>
              <a:rPr lang="fr-FR" sz="2000" b="1"/>
              <a:t>moins de 30 ans = 0.532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sz="2000"/>
              <a:t>la courbe est ascendante, la corrélation moyenne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sz="2000"/>
              <a:t>le modèle semble peu solide du fait de la grande dispertion des valeurs</a:t>
            </a:r>
            <a:br>
              <a:rPr lang="fr-FR" sz="2000"/>
            </a:br>
            <a:endParaRPr lang="fr-FR" sz="2000"/>
          </a:p>
          <a:p>
            <a:pPr>
              <a:lnSpc>
                <a:spcPts val="2000"/>
              </a:lnSpc>
              <a:spcBef>
                <a:spcPts val="600"/>
              </a:spcBef>
            </a:pPr>
            <a:r>
              <a:rPr lang="fr-FR" sz="2000"/>
              <a:t>Le coefficient de corrélation pour les </a:t>
            </a:r>
            <a:r>
              <a:rPr lang="fr-FR" sz="2000" b="1"/>
              <a:t>31 - 50 ans =-0.069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sz="2000"/>
              <a:t>pas de corrélation</a:t>
            </a:r>
            <a:br>
              <a:rPr lang="fr-FR" sz="2000"/>
            </a:br>
            <a:endParaRPr lang="fr-FR" sz="2000"/>
          </a:p>
          <a:p>
            <a:pPr>
              <a:lnSpc>
                <a:spcPts val="2000"/>
              </a:lnSpc>
              <a:spcBef>
                <a:spcPts val="600"/>
              </a:spcBef>
            </a:pPr>
            <a:r>
              <a:rPr lang="fr-FR" sz="2000"/>
              <a:t>Le coefficient de corrélation pour les </a:t>
            </a:r>
            <a:r>
              <a:rPr lang="fr-FR" sz="2000" b="1"/>
              <a:t>plus de 50 ans = -0.939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sz="2000"/>
              <a:t>la courbe est descendante, la corrélation forte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sz="2000"/>
              <a:t>le modèle semble solide du fait de la concentration des valeurs mis à par 2 outliers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4057" y="365125"/>
            <a:ext cx="3337560" cy="21259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057" y="2491105"/>
            <a:ext cx="3337560" cy="21259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5492" y="4617085"/>
            <a:ext cx="3286125" cy="212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2169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970520" cy="1325563"/>
          </a:xfrm>
        </p:spPr>
        <p:txBody>
          <a:bodyPr/>
          <a:lstStyle/>
          <a:p>
            <a:r>
              <a:rPr lang="fr-FR" b="1">
                <a:solidFill>
                  <a:srgbClr val="7030A0"/>
                </a:solidFill>
              </a:rPr>
              <a:t>Corrélation entre l'âge des clients et  le nombre d’achats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77560" cy="4351338"/>
          </a:xfrm>
        </p:spPr>
        <p:txBody>
          <a:bodyPr>
            <a:noAutofit/>
          </a:bodyPr>
          <a:lstStyle/>
          <a:p>
            <a:r>
              <a:rPr lang="fr-FR" sz="2400"/>
              <a:t>Nous sommes encore dans un exemple avec deux valeurs quantitatives, mais cette fois-ci entre l'âge et la </a:t>
            </a:r>
            <a:r>
              <a:rPr lang="fr-FR" sz="2400" b="1"/>
              <a:t>fréquence moyenne mensuelle d'achats</a:t>
            </a:r>
            <a:endParaRPr lang="fr-FR" sz="2400"/>
          </a:p>
          <a:p>
            <a:r>
              <a:rPr lang="fr-FR" sz="2400"/>
              <a:t>L'âge entrant en ligne de compte, nous excluerons l'outlier </a:t>
            </a:r>
            <a:r>
              <a:rPr lang="fr-FR" sz="2400" b="1"/>
              <a:t>18 ans</a:t>
            </a:r>
            <a:endParaRPr lang="fr-FR" sz="2400"/>
          </a:p>
          <a:p>
            <a:r>
              <a:rPr lang="fr-FR" sz="2400"/>
              <a:t>Pour ce type de variables nous utilisons le coefficient de corrélation linéaire avec 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b="1"/>
              <a:t>y =ax + b + epsilon</a:t>
            </a:r>
            <a:endParaRPr lang="fr-FR" sz="2000"/>
          </a:p>
          <a:p>
            <a:r>
              <a:rPr lang="fr-FR" sz="2400"/>
              <a:t>Nous utiliserons une régression linéaire et la méthode OLS (Ordinary Least Square) ou </a:t>
            </a:r>
            <a:r>
              <a:rPr lang="fr-FR" sz="2400" b="1"/>
              <a:t>méthode de moindre carrés</a:t>
            </a:r>
            <a:endParaRPr lang="fr-FR" sz="2400"/>
          </a:p>
          <a:p>
            <a:endParaRPr lang="fr-FR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931" y="1183322"/>
            <a:ext cx="4924425" cy="29284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402358" y="4209534"/>
            <a:ext cx="4373082" cy="226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fr-FR" b="1"/>
              <a:t>coefficient de corrélation Pearson = -0.585</a:t>
            </a:r>
          </a:p>
          <a:p>
            <a:pPr>
              <a:spcBef>
                <a:spcPts val="600"/>
              </a:spcBef>
            </a:pPr>
            <a:r>
              <a:rPr lang="fr-FR"/>
              <a:t>Nous avons une droite de régression décroissante est assez peu corrélée sauf au-delà de 50 ans</a:t>
            </a:r>
          </a:p>
          <a:p>
            <a:pPr>
              <a:spcBef>
                <a:spcPts val="600"/>
              </a:spcBef>
            </a:pPr>
            <a:r>
              <a:rPr lang="fr-FR"/>
              <a:t>Nous pouvons découper la courbe en 3 zones : 19-30 ans, 31-50 ans, plus de 50 ans</a:t>
            </a:r>
          </a:p>
          <a:p>
            <a:pPr>
              <a:spcBef>
                <a:spcPts val="600"/>
              </a:spcBef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0333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503160" cy="1325563"/>
          </a:xfrm>
        </p:spPr>
        <p:txBody>
          <a:bodyPr/>
          <a:lstStyle/>
          <a:p>
            <a:r>
              <a:rPr lang="fr-FR" b="1">
                <a:solidFill>
                  <a:srgbClr val="7030A0"/>
                </a:solidFill>
              </a:rPr>
              <a:t>Corrélation entre l'âge des clients et  le nombre d’achats</a:t>
            </a:r>
            <a:endParaRPr lang="fr-FR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15664" y="2534920"/>
            <a:ext cx="3457575" cy="21259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817" y="365125"/>
            <a:ext cx="3343275" cy="21259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815" y="4660900"/>
            <a:ext cx="3343275" cy="212598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38201" y="1690688"/>
            <a:ext cx="743222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>
                <a:solidFill>
                  <a:srgbClr val="000000"/>
                </a:solidFill>
              </a:rPr>
              <a:t>Conclusions</a:t>
            </a:r>
            <a:endParaRPr lang="fr-FR" sz="2400">
              <a:solidFill>
                <a:srgbClr val="000000"/>
              </a:solidFill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fr-FR" sz="2400">
                <a:solidFill>
                  <a:srgbClr val="000000"/>
                </a:solidFill>
              </a:rPr>
              <a:t>Le coéficient de corrélation des </a:t>
            </a:r>
            <a:r>
              <a:rPr lang="fr-FR" sz="2400" b="1">
                <a:solidFill>
                  <a:srgbClr val="000000"/>
                </a:solidFill>
              </a:rPr>
              <a:t>moins de 30 ans = 0.626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fr-FR" sz="2400">
                <a:solidFill>
                  <a:srgbClr val="000000"/>
                </a:solidFill>
              </a:rPr>
              <a:t>la courbe est ascendante, la corrélation moyenne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fr-FR" sz="2400">
                <a:solidFill>
                  <a:srgbClr val="000000"/>
                </a:solidFill>
              </a:rPr>
              <a:t>le modèle semble peu solide du fait de la grande dispertion des valeurs</a:t>
            </a:r>
            <a:br>
              <a:rPr lang="fr-FR" sz="2400">
                <a:solidFill>
                  <a:srgbClr val="000000"/>
                </a:solidFill>
              </a:rPr>
            </a:br>
            <a:endParaRPr lang="fr-FR" sz="2400">
              <a:solidFill>
                <a:srgbClr val="000000"/>
              </a:solidFill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fr-FR" sz="2400">
                <a:solidFill>
                  <a:srgbClr val="000000"/>
                </a:solidFill>
              </a:rPr>
              <a:t>Le coéficient de corrélation pour les </a:t>
            </a:r>
            <a:r>
              <a:rPr lang="fr-FR" sz="2400" b="1">
                <a:solidFill>
                  <a:srgbClr val="000000"/>
                </a:solidFill>
              </a:rPr>
              <a:t>31- 50 ans =-0.068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fr-FR" sz="2400">
                <a:solidFill>
                  <a:srgbClr val="000000"/>
                </a:solidFill>
              </a:rPr>
              <a:t>pas de corrélation</a:t>
            </a:r>
            <a:br>
              <a:rPr lang="fr-FR" sz="2400">
                <a:solidFill>
                  <a:srgbClr val="000000"/>
                </a:solidFill>
              </a:rPr>
            </a:br>
            <a:endParaRPr lang="fr-FR" sz="2400">
              <a:solidFill>
                <a:srgbClr val="000000"/>
              </a:solidFill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fr-FR" sz="2400">
                <a:solidFill>
                  <a:srgbClr val="000000"/>
                </a:solidFill>
              </a:rPr>
              <a:t>Le coéficient de corrélation des </a:t>
            </a:r>
            <a:r>
              <a:rPr lang="fr-FR" sz="2400" b="1">
                <a:solidFill>
                  <a:srgbClr val="000000"/>
                </a:solidFill>
              </a:rPr>
              <a:t>plus de 50 ans = -0.939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fr-FR" sz="2400">
                <a:solidFill>
                  <a:srgbClr val="000000"/>
                </a:solidFill>
              </a:rPr>
              <a:t>la courbe est descendante, la corrélation forte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fr-FR" sz="2400">
                <a:solidFill>
                  <a:srgbClr val="000000"/>
                </a:solidFill>
              </a:rPr>
              <a:t>le modèle semble solide du fait de la concentration des valeurs mis à par 2 outliers</a:t>
            </a:r>
            <a:endParaRPr lang="fr-FR" sz="2400" b="0" i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66943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37800" cy="1325563"/>
          </a:xfrm>
        </p:spPr>
        <p:txBody>
          <a:bodyPr/>
          <a:lstStyle/>
          <a:p>
            <a:r>
              <a:rPr lang="fr-FR" b="1">
                <a:solidFill>
                  <a:srgbClr val="7030A0"/>
                </a:solidFill>
              </a:rPr>
              <a:t>Corrélation entre l’âge des clients et la taille du panier moyen (en nombre d’articles)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566" y="1658032"/>
            <a:ext cx="4851083" cy="292846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64566" y="1947039"/>
            <a:ext cx="6096000" cy="42729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9388" indent="-179388">
              <a:lnSpc>
                <a:spcPts val="28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2400">
                <a:solidFill>
                  <a:srgbClr val="000000"/>
                </a:solidFill>
              </a:rPr>
              <a:t>Nous sommes dans un exemple avec deux valeurs quantitatives, mais cette fois-ci entre l'âge et la </a:t>
            </a:r>
            <a:r>
              <a:rPr lang="fr-FR" sz="2400" b="1">
                <a:solidFill>
                  <a:srgbClr val="000000"/>
                </a:solidFill>
              </a:rPr>
              <a:t>taille du panier moyen</a:t>
            </a:r>
            <a:endParaRPr lang="fr-FR" sz="2400">
              <a:solidFill>
                <a:srgbClr val="000000"/>
              </a:solidFill>
            </a:endParaRPr>
          </a:p>
          <a:p>
            <a:pPr marL="179388" indent="-179388">
              <a:lnSpc>
                <a:spcPts val="28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2400">
                <a:solidFill>
                  <a:srgbClr val="000000"/>
                </a:solidFill>
              </a:rPr>
              <a:t>L'âge entrant en ligne de compte, nous excluerons l'outlier </a:t>
            </a:r>
            <a:r>
              <a:rPr lang="fr-FR" sz="2400" b="1">
                <a:solidFill>
                  <a:srgbClr val="000000"/>
                </a:solidFill>
              </a:rPr>
              <a:t>18 ans</a:t>
            </a:r>
            <a:endParaRPr lang="fr-FR" sz="2400">
              <a:solidFill>
                <a:srgbClr val="000000"/>
              </a:solidFill>
            </a:endParaRPr>
          </a:p>
          <a:p>
            <a:r>
              <a:rPr lang="fr-FR" sz="2400">
                <a:solidFill>
                  <a:srgbClr val="000000"/>
                </a:solidFill>
              </a:rPr>
              <a:t>Pour ce type de variables nous utilisons le coefficient de corrélation linéaire avec</a:t>
            </a:r>
            <a:endParaRPr lang="fr-FR" sz="240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b="1"/>
              <a:t>y =ax + b + epsilon</a:t>
            </a:r>
            <a:endParaRPr lang="fr-FR" sz="2000"/>
          </a:p>
          <a:p>
            <a:pPr marL="179388" indent="-179388">
              <a:lnSpc>
                <a:spcPts val="28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2400">
                <a:solidFill>
                  <a:srgbClr val="000000"/>
                </a:solidFill>
              </a:rPr>
              <a:t>Nous utiliserons une régression linéaire et la méthode OLS (Ordinary Least Square) ou </a:t>
            </a:r>
            <a:r>
              <a:rPr lang="fr-FR" sz="2400" b="1">
                <a:solidFill>
                  <a:srgbClr val="000000"/>
                </a:solidFill>
              </a:rPr>
              <a:t>méthode de moindre carrés</a:t>
            </a:r>
            <a:endParaRPr lang="fr-FR" sz="2400" b="0" i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225393" y="4586493"/>
            <a:ext cx="461282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spcBef>
                <a:spcPts val="600"/>
              </a:spcBef>
            </a:pPr>
            <a:r>
              <a:rPr lang="fr-FR" b="1"/>
              <a:t>coefficient de corrélation Pearson = -0,594</a:t>
            </a:r>
          </a:p>
          <a:p>
            <a:pPr>
              <a:lnSpc>
                <a:spcPts val="2000"/>
              </a:lnSpc>
              <a:spcBef>
                <a:spcPts val="600"/>
              </a:spcBef>
            </a:pPr>
            <a:r>
              <a:rPr lang="fr-FR"/>
              <a:t>Les données sont assez peu corrélées, ce qui est confirmé par le graphique</a:t>
            </a:r>
          </a:p>
          <a:p>
            <a:pPr>
              <a:lnSpc>
                <a:spcPts val="2000"/>
              </a:lnSpc>
              <a:spcBef>
                <a:spcPts val="600"/>
              </a:spcBef>
            </a:pPr>
            <a:r>
              <a:rPr lang="fr-FR"/>
              <a:t>On distingue clairement 3 zones qui que l'on pourrait calculer individuellement : 18-30 ans, 31-50 ans, 51-90 ans. Au delà, il y a peu de clients et ce sont des outliers</a:t>
            </a:r>
          </a:p>
        </p:txBody>
      </p:sp>
    </p:spTree>
    <p:extLst>
      <p:ext uri="{BB962C8B-B14F-4D97-AF65-F5344CB8AC3E}">
        <p14:creationId xmlns:p14="http://schemas.microsoft.com/office/powerpoint/2010/main" val="31672528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8779"/>
            <a:ext cx="7818120" cy="1325563"/>
          </a:xfrm>
        </p:spPr>
        <p:txBody>
          <a:bodyPr/>
          <a:lstStyle/>
          <a:p>
            <a:r>
              <a:rPr lang="fr-FR" b="1">
                <a:solidFill>
                  <a:srgbClr val="7030A0"/>
                </a:solidFill>
              </a:rPr>
              <a:t>Corrélation entre l’âge des clients et la taille du panier moyen</a:t>
            </a:r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717" y="428943"/>
            <a:ext cx="2938939" cy="19488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7568" y="2445227"/>
            <a:ext cx="2986088" cy="19488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4717" y="4461511"/>
            <a:ext cx="2938939" cy="194881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38201" y="1853002"/>
            <a:ext cx="74975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>
                <a:solidFill>
                  <a:srgbClr val="000000"/>
                </a:solidFill>
              </a:rPr>
              <a:t>Conclusions</a:t>
            </a:r>
            <a:endParaRPr lang="fr-FR" sz="2400">
              <a:solidFill>
                <a:srgbClr val="000000"/>
              </a:solidFill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fr-FR" sz="2400">
                <a:solidFill>
                  <a:srgbClr val="000000"/>
                </a:solidFill>
              </a:rPr>
              <a:t>Le coéficient de corrélation des </a:t>
            </a:r>
            <a:r>
              <a:rPr lang="fr-FR" sz="2400" b="1">
                <a:solidFill>
                  <a:srgbClr val="000000"/>
                </a:solidFill>
              </a:rPr>
              <a:t>moins de 30 ans = 0.131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fr-FR" sz="2400">
                <a:solidFill>
                  <a:srgbClr val="000000"/>
                </a:solidFill>
              </a:rPr>
              <a:t> pas de corrélation</a:t>
            </a:r>
            <a:br>
              <a:rPr lang="fr-FR" sz="2400">
                <a:solidFill>
                  <a:srgbClr val="000000"/>
                </a:solidFill>
              </a:rPr>
            </a:br>
            <a:endParaRPr lang="fr-FR" sz="2400">
              <a:solidFill>
                <a:srgbClr val="000000"/>
              </a:solidFill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fr-FR" sz="2400">
                <a:solidFill>
                  <a:srgbClr val="000000"/>
                </a:solidFill>
              </a:rPr>
              <a:t>Le coéficient de corrélation pour les </a:t>
            </a:r>
            <a:r>
              <a:rPr lang="fr-FR" sz="2400" b="1">
                <a:solidFill>
                  <a:srgbClr val="000000"/>
                </a:solidFill>
              </a:rPr>
              <a:t>31- 50 ans = 0.302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fr-FR" sz="2400">
                <a:solidFill>
                  <a:srgbClr val="000000"/>
                </a:solidFill>
              </a:rPr>
              <a:t>pas de corrélation</a:t>
            </a:r>
            <a:br>
              <a:rPr lang="fr-FR" sz="2400">
                <a:solidFill>
                  <a:srgbClr val="000000"/>
                </a:solidFill>
              </a:rPr>
            </a:br>
            <a:endParaRPr lang="fr-FR" sz="2400">
              <a:solidFill>
                <a:srgbClr val="000000"/>
              </a:solidFill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fr-FR" sz="2400">
                <a:solidFill>
                  <a:srgbClr val="000000"/>
                </a:solidFill>
              </a:rPr>
              <a:t>Le coéficient de corrélation des </a:t>
            </a:r>
            <a:r>
              <a:rPr lang="fr-FR" sz="2400" b="1">
                <a:solidFill>
                  <a:srgbClr val="000000"/>
                </a:solidFill>
              </a:rPr>
              <a:t>plus de 50 ans = 0.077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fr-FR" sz="2400">
                <a:solidFill>
                  <a:srgbClr val="000000"/>
                </a:solidFill>
              </a:rPr>
              <a:t>Pas de corrélation</a:t>
            </a:r>
          </a:p>
        </p:txBody>
      </p:sp>
    </p:spTree>
    <p:extLst>
      <p:ext uri="{BB962C8B-B14F-4D97-AF65-F5344CB8AC3E}">
        <p14:creationId xmlns:p14="http://schemas.microsoft.com/office/powerpoint/2010/main" val="2248181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204200" cy="1325563"/>
          </a:xfrm>
        </p:spPr>
        <p:txBody>
          <a:bodyPr/>
          <a:lstStyle/>
          <a:p>
            <a:r>
              <a:rPr lang="fr-FR" b="1">
                <a:solidFill>
                  <a:srgbClr val="7030A0"/>
                </a:solidFill>
              </a:rPr>
              <a:t>Corrélation entre l'âge des clients et les catégories de produits achetés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945978"/>
            <a:ext cx="5440136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>
                <a:solidFill>
                  <a:srgbClr val="000000"/>
                </a:solidFill>
              </a:rPr>
              <a:t>Nous avons une variable quantitative discrète (l'âge) et une qualitative nominale (la catégorie)</a:t>
            </a:r>
          </a:p>
          <a:p>
            <a:pPr marL="179388" indent="-1793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>
                <a:solidFill>
                  <a:srgbClr val="000000"/>
                </a:solidFill>
              </a:rPr>
              <a:t>Nous utiliserons la méthode </a:t>
            </a:r>
            <a:r>
              <a:rPr lang="fr-FR" b="1">
                <a:solidFill>
                  <a:srgbClr val="000000"/>
                </a:solidFill>
              </a:rPr>
              <a:t>ANOVA</a:t>
            </a:r>
            <a:r>
              <a:rPr lang="fr-FR">
                <a:solidFill>
                  <a:srgbClr val="000000"/>
                </a:solidFill>
              </a:rPr>
              <a:t>. Nous allons déterminer la somme des carrés intra-classes et inter-classes</a:t>
            </a:r>
          </a:p>
          <a:p>
            <a:pPr marL="179388" indent="-1793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>
                <a:solidFill>
                  <a:srgbClr val="000000"/>
                </a:solidFill>
              </a:rPr>
              <a:t>Il faudra utiliser le test de </a:t>
            </a:r>
            <a:r>
              <a:rPr lang="fr-FR" u="sng">
                <a:solidFill>
                  <a:srgbClr val="337AB7"/>
                </a:solidFill>
                <a:hlinkClick r:id="rId2"/>
              </a:rPr>
              <a:t>Fisher</a:t>
            </a:r>
            <a:r>
              <a:rPr lang="fr-FR">
                <a:solidFill>
                  <a:srgbClr val="000000"/>
                </a:solidFill>
              </a:rPr>
              <a:t> pour la vérification des hypothèses</a:t>
            </a:r>
            <a:endParaRPr lang="fr-FR" b="0" i="0">
              <a:solidFill>
                <a:srgbClr val="000000"/>
              </a:solidFill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640" y="1814830"/>
            <a:ext cx="5479733" cy="259842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8200" y="3982780"/>
            <a:ext cx="4912360" cy="1908215"/>
          </a:xfrm>
          <a:prstGeom prst="rect">
            <a:avLst/>
          </a:prstGeom>
        </p:spPr>
        <p:txBody>
          <a:bodyPr wrap="square" rIns="0" numCol="1" spcCol="720000">
            <a:spAutoFit/>
          </a:bodyPr>
          <a:lstStyle/>
          <a:p>
            <a:pPr>
              <a:spcBef>
                <a:spcPts val="600"/>
              </a:spcBef>
            </a:pPr>
            <a:br>
              <a:rPr lang="fr-FR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Conclusions</a:t>
            </a:r>
            <a:endParaRPr lang="fr-FR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9388" indent="-1793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Nous avons un skewness à droite très allongé pour les catégories 0 et 2</a:t>
            </a:r>
          </a:p>
          <a:p>
            <a:pPr marL="179388" indent="-1793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Nous avons un léger skewness à droite pour la catégorie 1</a:t>
            </a:r>
          </a:p>
        </p:txBody>
      </p:sp>
      <p:sp>
        <p:nvSpPr>
          <p:cNvPr id="7" name="Rectangle 6"/>
          <p:cNvSpPr/>
          <p:nvPr/>
        </p:nvSpPr>
        <p:spPr>
          <a:xfrm>
            <a:off x="6517640" y="4537392"/>
            <a:ext cx="466344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50% des acheteurs de la catégorie 0 a </a:t>
            </a:r>
            <a:r>
              <a:rPr lang="fr-FR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entre 36 et 48 ans</a:t>
            </a:r>
          </a:p>
          <a:p>
            <a:pPr marL="179388" indent="-1793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50% des acheteurs de la catégorie 1 a </a:t>
            </a:r>
            <a:r>
              <a:rPr lang="fr-FR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entre 36 et 59 ans</a:t>
            </a:r>
          </a:p>
          <a:p>
            <a:pPr marL="179388" indent="-1793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50% des acheteurs de la catégorie 2 a </a:t>
            </a:r>
            <a:r>
              <a:rPr lang="fr-FR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entre 20 et 28 ans</a:t>
            </a:r>
          </a:p>
        </p:txBody>
      </p:sp>
    </p:spTree>
    <p:extLst>
      <p:ext uri="{BB962C8B-B14F-4D97-AF65-F5344CB8AC3E}">
        <p14:creationId xmlns:p14="http://schemas.microsoft.com/office/powerpoint/2010/main" val="2600469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>
                <a:solidFill>
                  <a:srgbClr val="7030A0"/>
                </a:solidFill>
              </a:rPr>
              <a:t>Question 1</a:t>
            </a:r>
            <a:endParaRPr lang="fr-FR" b="1" dirty="0">
              <a:solidFill>
                <a:srgbClr val="7030A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fr-FR" sz="2800">
                <a:solidFill>
                  <a:schemeClr val="bg1"/>
                </a:solidFill>
              </a:rPr>
              <a:t>Nettoyage, préparation, investigation préléminaire</a:t>
            </a:r>
            <a:endParaRPr lang="fr-FR" sz="2800" dirty="0">
              <a:solidFill>
                <a:schemeClr val="bg1"/>
              </a:solidFill>
            </a:endParaRPr>
          </a:p>
        </p:txBody>
      </p:sp>
      <p:pic>
        <p:nvPicPr>
          <p:cNvPr id="11266" name="Picture 2" descr="RÃ©sultat de recherche d'images pour &quot;investigation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611" y="544010"/>
            <a:ext cx="5732689" cy="380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4652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702040" cy="1325563"/>
          </a:xfrm>
        </p:spPr>
        <p:txBody>
          <a:bodyPr/>
          <a:lstStyle/>
          <a:p>
            <a:r>
              <a:rPr lang="fr-FR" b="1">
                <a:solidFill>
                  <a:srgbClr val="7030A0"/>
                </a:solidFill>
              </a:rPr>
              <a:t>Corrélation entre l'âge des clients et les catégories de produits achetés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/>
              <a:t>ANOVA</a:t>
            </a:r>
          </a:p>
          <a:p>
            <a:r>
              <a:rPr lang="fr-FR" sz="2400"/>
              <a:t>La Somme des Carrés Totaux </a:t>
            </a:r>
            <a:r>
              <a:rPr lang="fr-FR" sz="2400" b="1"/>
              <a:t>SCT</a:t>
            </a:r>
            <a:r>
              <a:rPr lang="fr-FR" sz="2400"/>
              <a:t> est la somme des distances au carré entre chaque valeur observée et la moyenne globale ou </a:t>
            </a:r>
            <a:r>
              <a:rPr lang="fr-FR" sz="2400" b="1"/>
              <a:t>Grand Mean</a:t>
            </a:r>
          </a:p>
          <a:p>
            <a:r>
              <a:rPr lang="fr-FR" sz="2400"/>
              <a:t>Elle peut être décomposée en deux éléments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/>
              <a:t>La somme des Carrés Factoriels </a:t>
            </a:r>
            <a:r>
              <a:rPr lang="fr-FR" b="1"/>
              <a:t>SCF</a:t>
            </a:r>
            <a:r>
              <a:rPr lang="fr-FR"/>
              <a:t> imputable aux modalités de la variable étudiée (les catégories)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/>
              <a:t>La Somme des Carrés Résiduels </a:t>
            </a:r>
            <a:r>
              <a:rPr lang="fr-FR" b="1"/>
              <a:t>SCR</a:t>
            </a:r>
            <a:r>
              <a:rPr lang="fr-FR"/>
              <a:t> est la somme des distances au carré entre chaque valeur observée et la moyenne de chaque catégorie</a:t>
            </a:r>
          </a:p>
          <a:p>
            <a:pPr marL="457200" lvl="1" indent="0">
              <a:buNone/>
            </a:pPr>
            <a:br>
              <a:rPr lang="fr-FR"/>
            </a:br>
            <a:r>
              <a:rPr lang="fr-FR" b="1"/>
              <a:t>SCT = SCF + SCR</a:t>
            </a:r>
            <a:br>
              <a:rPr lang="fr-FR"/>
            </a:br>
            <a:r>
              <a:rPr lang="fr-FR"/>
              <a:t>variation totale = variation interclasse + variation intraclasse</a:t>
            </a:r>
          </a:p>
          <a:p>
            <a:pPr lvl="1"/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17475739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651240" cy="1325563"/>
          </a:xfrm>
        </p:spPr>
        <p:txBody>
          <a:bodyPr/>
          <a:lstStyle/>
          <a:p>
            <a:r>
              <a:rPr lang="fr-FR" b="1">
                <a:solidFill>
                  <a:srgbClr val="7030A0"/>
                </a:solidFill>
              </a:rPr>
              <a:t>Corrélation entre l'âge des clients et les catégories de produits achetés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6636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fr-FR" sz="2400" b="1"/>
              <a:t>Dispersion totale des données</a:t>
            </a:r>
          </a:p>
          <a:p>
            <a:pPr>
              <a:spcBef>
                <a:spcPts val="600"/>
              </a:spcBef>
            </a:pPr>
            <a:r>
              <a:rPr lang="es-ES" sz="2400" b="1"/>
              <a:t>SCT</a:t>
            </a:r>
            <a:r>
              <a:rPr lang="es-ES" sz="2400"/>
              <a:t> = 59705564.51</a:t>
            </a:r>
          </a:p>
          <a:p>
            <a:pPr marL="0" indent="0">
              <a:spcBef>
                <a:spcPts val="600"/>
              </a:spcBef>
              <a:buNone/>
            </a:pPr>
            <a:endParaRPr lang="es-ES" sz="2400"/>
          </a:p>
          <a:p>
            <a:pPr marL="0" indent="0">
              <a:spcBef>
                <a:spcPts val="600"/>
              </a:spcBef>
              <a:buNone/>
            </a:pPr>
            <a:r>
              <a:rPr lang="fr-FR" sz="2400" b="1"/>
              <a:t>Somme des Carrés Factoriels</a:t>
            </a:r>
          </a:p>
          <a:p>
            <a:pPr>
              <a:spcBef>
                <a:spcPts val="600"/>
              </a:spcBef>
            </a:pPr>
            <a:r>
              <a:rPr lang="es-ES" sz="2400" b="1"/>
              <a:t>SCF0</a:t>
            </a:r>
            <a:r>
              <a:rPr lang="es-ES" sz="2400"/>
              <a:t> = 32297.85</a:t>
            </a:r>
          </a:p>
          <a:p>
            <a:pPr>
              <a:spcBef>
                <a:spcPts val="600"/>
              </a:spcBef>
            </a:pPr>
            <a:r>
              <a:rPr lang="es-ES" sz="2400" b="1"/>
              <a:t>SCF1</a:t>
            </a:r>
            <a:r>
              <a:rPr lang="es-ES" sz="2400"/>
              <a:t> = 1335411.37</a:t>
            </a:r>
          </a:p>
          <a:p>
            <a:pPr>
              <a:spcBef>
                <a:spcPts val="600"/>
              </a:spcBef>
            </a:pPr>
            <a:r>
              <a:rPr lang="es-ES" sz="2400" b="1"/>
              <a:t>SCF2</a:t>
            </a:r>
            <a:r>
              <a:rPr lang="es-ES" sz="2400"/>
              <a:t> = 5366499.27</a:t>
            </a:r>
          </a:p>
          <a:p>
            <a:pPr>
              <a:spcBef>
                <a:spcPts val="600"/>
              </a:spcBef>
            </a:pPr>
            <a:r>
              <a:rPr lang="es-ES" sz="2400" b="1"/>
              <a:t>SCF totale</a:t>
            </a:r>
            <a:r>
              <a:rPr lang="es-ES" sz="2400"/>
              <a:t> = 6734208.49</a:t>
            </a:r>
            <a:endParaRPr lang="fr-FR" sz="2400"/>
          </a:p>
        </p:txBody>
      </p:sp>
      <p:sp>
        <p:nvSpPr>
          <p:cNvPr id="9" name="Rectangle 8"/>
          <p:cNvSpPr/>
          <p:nvPr/>
        </p:nvSpPr>
        <p:spPr>
          <a:xfrm>
            <a:off x="6441207" y="1825624"/>
            <a:ext cx="4297913" cy="4549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spcBef>
                <a:spcPts val="600"/>
              </a:spcBef>
            </a:pPr>
            <a:r>
              <a:rPr lang="fr-FR" sz="2400" b="1"/>
              <a:t>Somme des Carrés Résiduels</a:t>
            </a:r>
          </a:p>
          <a:p>
            <a:pPr marL="228600" indent="-22860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s-ES" sz="2400" b="1"/>
              <a:t>SCR0 </a:t>
            </a:r>
            <a:r>
              <a:rPr lang="es-ES" sz="2400"/>
              <a:t>= 25881944.2</a:t>
            </a:r>
          </a:p>
          <a:p>
            <a:pPr marL="228600" indent="-22860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s-ES" sz="2400" b="1"/>
              <a:t>SCR1 </a:t>
            </a:r>
            <a:r>
              <a:rPr lang="es-ES" sz="2400"/>
              <a:t>= 25627629.1</a:t>
            </a:r>
          </a:p>
          <a:p>
            <a:pPr marL="228600" indent="-22860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s-ES" sz="2400" b="1"/>
              <a:t>SCR2 </a:t>
            </a:r>
            <a:r>
              <a:rPr lang="es-ES" sz="2400"/>
              <a:t>= 1461782.73</a:t>
            </a:r>
          </a:p>
          <a:p>
            <a:pPr marL="228600" indent="-22860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s-ES" sz="2400" b="1"/>
              <a:t>SCR totale </a:t>
            </a:r>
            <a:r>
              <a:rPr lang="es-ES" sz="2400"/>
              <a:t>= 52971356.02</a:t>
            </a:r>
          </a:p>
          <a:p>
            <a:pPr>
              <a:lnSpc>
                <a:spcPts val="2600"/>
              </a:lnSpc>
              <a:spcBef>
                <a:spcPts val="1200"/>
              </a:spcBef>
            </a:pPr>
            <a:r>
              <a:rPr lang="fr-FR" sz="2400" b="1"/>
              <a:t>Variance</a:t>
            </a:r>
          </a:p>
          <a:p>
            <a:pPr marL="228600" indent="-22860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fr-FR" sz="2400" b="1"/>
              <a:t>CMF </a:t>
            </a:r>
            <a:r>
              <a:rPr lang="fr-FR" sz="2400"/>
              <a:t>= 3367104.25</a:t>
            </a:r>
          </a:p>
          <a:p>
            <a:pPr marL="228600" indent="-22860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fr-FR" sz="2400" b="1"/>
              <a:t>CMR </a:t>
            </a:r>
            <a:r>
              <a:rPr lang="fr-FR" sz="2400"/>
              <a:t>= 168.89</a:t>
            </a:r>
          </a:p>
          <a:p>
            <a:pPr>
              <a:lnSpc>
                <a:spcPts val="2600"/>
              </a:lnSpc>
              <a:spcBef>
                <a:spcPts val="600"/>
              </a:spcBef>
            </a:pPr>
            <a:r>
              <a:rPr lang="en-US" sz="2400" b="1">
                <a:solidFill>
                  <a:srgbClr val="000000"/>
                </a:solidFill>
              </a:rPr>
              <a:t>Test statistique de Fisher (F-test)</a:t>
            </a:r>
          </a:p>
          <a:p>
            <a:pPr marL="228600" indent="-22860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2400" b="1"/>
              <a:t>F </a:t>
            </a:r>
            <a:r>
              <a:rPr lang="en-US" sz="2400"/>
              <a:t>= CMF/CMR =  19936.92</a:t>
            </a:r>
          </a:p>
          <a:p>
            <a:pPr marL="228600" indent="-2286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fr-FR" sz="2400"/>
          </a:p>
          <a:p>
            <a:pPr marL="228600" indent="-2286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25691170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691880" cy="1325563"/>
          </a:xfrm>
        </p:spPr>
        <p:txBody>
          <a:bodyPr/>
          <a:lstStyle/>
          <a:p>
            <a:r>
              <a:rPr lang="fr-FR" b="1">
                <a:solidFill>
                  <a:srgbClr val="7030A0"/>
                </a:solidFill>
              </a:rPr>
              <a:t>Corrélation entre l'âge des clients et les catégories de produits achetés</a:t>
            </a:r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917121" y="1866331"/>
            <a:ext cx="6096000" cy="438581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fr-FR" b="1">
                <a:solidFill>
                  <a:srgbClr val="000000"/>
                </a:solidFill>
              </a:rPr>
              <a:t>Seuil de tolérance α</a:t>
            </a:r>
            <a:r>
              <a:rPr lang="fr-FR">
                <a:solidFill>
                  <a:srgbClr val="000000"/>
                </a:solidFill>
              </a:rPr>
              <a:t> : 0.05 (5%) pour l'hypothèse nulle</a:t>
            </a:r>
          </a:p>
          <a:p>
            <a:pPr>
              <a:spcBef>
                <a:spcPts val="600"/>
              </a:spcBef>
            </a:pPr>
            <a:endParaRPr lang="fr-FR">
              <a:solidFill>
                <a:srgbClr val="000000"/>
              </a:solidFill>
            </a:endParaRPr>
          </a:p>
          <a:p>
            <a:pPr>
              <a:spcBef>
                <a:spcPts val="600"/>
              </a:spcBef>
            </a:pPr>
            <a:r>
              <a:rPr lang="fr-FR" b="1">
                <a:solidFill>
                  <a:srgbClr val="000000"/>
                </a:solidFill>
              </a:rPr>
              <a:t>Test d'hypothèse</a:t>
            </a:r>
            <a:endParaRPr lang="fr-FR">
              <a:solidFill>
                <a:srgbClr val="000000"/>
              </a:solidFill>
            </a:endParaRPr>
          </a:p>
          <a:p>
            <a:pPr marL="182563" indent="-1825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b="1">
                <a:solidFill>
                  <a:srgbClr val="000000"/>
                </a:solidFill>
              </a:rPr>
              <a:t>H0</a:t>
            </a:r>
            <a:r>
              <a:rPr lang="fr-FR">
                <a:solidFill>
                  <a:srgbClr val="000000"/>
                </a:solidFill>
              </a:rPr>
              <a:t> = Les catégories nont pas d'impact (les moyennes des différentes catégories sont égales)</a:t>
            </a:r>
          </a:p>
          <a:p>
            <a:pPr marL="182563" indent="-1825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b="1">
                <a:solidFill>
                  <a:srgbClr val="000000"/>
                </a:solidFill>
              </a:rPr>
              <a:t>H1</a:t>
            </a:r>
            <a:r>
              <a:rPr lang="fr-FR">
                <a:solidFill>
                  <a:srgbClr val="000000"/>
                </a:solidFill>
              </a:rPr>
              <a:t> = Les catégories ont un impact (aux moins 2 moyennes sont différentes)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s-ES" b="0" i="0">
              <a:solidFill>
                <a:srgbClr val="000000"/>
              </a:solidFill>
              <a:effectLst/>
            </a:endParaRPr>
          </a:p>
          <a:p>
            <a:pPr>
              <a:spcBef>
                <a:spcPts val="600"/>
              </a:spcBef>
            </a:pPr>
            <a:r>
              <a:rPr lang="fr-FR" b="1">
                <a:solidFill>
                  <a:srgbClr val="000000"/>
                </a:solidFill>
              </a:rPr>
              <a:t>Conclusions</a:t>
            </a:r>
            <a:endParaRPr lang="fr-FR">
              <a:solidFill>
                <a:srgbClr val="000000"/>
              </a:solidFill>
            </a:endParaRPr>
          </a:p>
          <a:p>
            <a:pPr marL="182563" indent="-1825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>
                <a:solidFill>
                  <a:srgbClr val="000000"/>
                </a:solidFill>
              </a:rPr>
              <a:t>Notre valeur de F calculée (19936.92) est très largement supérieure à la valeur F critique (3.041)</a:t>
            </a:r>
          </a:p>
          <a:p>
            <a:pPr marL="182563" indent="-1825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>
                <a:solidFill>
                  <a:srgbClr val="000000"/>
                </a:solidFill>
              </a:rPr>
              <a:t>L'hypothèse H0 est à rejeter</a:t>
            </a:r>
          </a:p>
          <a:p>
            <a:pPr marL="182563" indent="-1825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>
                <a:solidFill>
                  <a:srgbClr val="000000"/>
                </a:solidFill>
              </a:rPr>
              <a:t>Au moins deux catégories ont un impact très sigificatif</a:t>
            </a:r>
            <a:endParaRPr lang="fr-FR" b="0" i="0">
              <a:solidFill>
                <a:srgbClr val="000000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69256" y="2068677"/>
            <a:ext cx="5314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u="sng">
                <a:solidFill>
                  <a:srgbClr val="337AB7"/>
                </a:solidFill>
                <a:latin typeface="Helvetica Neue"/>
                <a:hlinkClick r:id="rId2"/>
              </a:rPr>
              <a:t>Calcul de la valeur F critique</a:t>
            </a:r>
            <a:r>
              <a:rPr lang="fr-FR">
                <a:solidFill>
                  <a:srgbClr val="000000"/>
                </a:solidFill>
                <a:latin typeface="Helvetica Neue"/>
              </a:rPr>
              <a:t> pour </a:t>
            </a:r>
            <a:r>
              <a:rPr lang="fr-FR" b="1">
                <a:solidFill>
                  <a:srgbClr val="000000"/>
                </a:solidFill>
                <a:latin typeface="Helvetica Neue"/>
              </a:rPr>
              <a:t>α</a:t>
            </a:r>
            <a:r>
              <a:rPr lang="fr-FR">
                <a:solidFill>
                  <a:srgbClr val="000000"/>
                </a:solidFill>
                <a:latin typeface="Helvetica Neue"/>
              </a:rPr>
              <a:t> = 0.05</a:t>
            </a:r>
            <a:endParaRPr lang="fr-F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256" y="2637062"/>
            <a:ext cx="5072062" cy="212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330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 descr="RÃ©sultat de recherche d'images pour &quot;merci en plusieurs langues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087" y="1181431"/>
            <a:ext cx="7331676" cy="488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>
                <a:solidFill>
                  <a:srgbClr val="7030A0"/>
                </a:solidFill>
              </a:rPr>
              <a:t>Des questions ?</a:t>
            </a:r>
            <a:endParaRPr lang="fr-FR"/>
          </a:p>
        </p:txBody>
      </p:sp>
      <p:sp>
        <p:nvSpPr>
          <p:cNvPr id="4" name="TextBox 3"/>
          <p:cNvSpPr txBox="1"/>
          <p:nvPr/>
        </p:nvSpPr>
        <p:spPr>
          <a:xfrm>
            <a:off x="683741" y="6005384"/>
            <a:ext cx="4885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>
                <a:hlinkClick r:id="rId3"/>
              </a:rPr>
              <a:t>lgourdon@gmail.com</a:t>
            </a:r>
            <a:r>
              <a:rPr lang="es-ES"/>
              <a:t>  (+34 659 34 05 15)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3876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>
                <a:solidFill>
                  <a:srgbClr val="7030A0"/>
                </a:solidFill>
              </a:rPr>
              <a:t>Identification des valeurs étrangères</a:t>
            </a:r>
            <a:endParaRPr lang="fr-FR" b="1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350579" cy="4624161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600"/>
              </a:spcBef>
            </a:pPr>
            <a:r>
              <a:rPr lang="es-ES" sz="1800"/>
              <a:t>L’objectif premier est d’</a:t>
            </a:r>
            <a:r>
              <a:rPr lang="es-ES" sz="1800" b="1"/>
              <a:t>analyser les ventes </a:t>
            </a:r>
            <a:r>
              <a:rPr lang="es-ES" sz="1800"/>
              <a:t>(fichier ‘transactions’)</a:t>
            </a:r>
          </a:p>
          <a:p>
            <a:pPr>
              <a:lnSpc>
                <a:spcPts val="2000"/>
              </a:lnSpc>
              <a:spcBef>
                <a:spcPts val="600"/>
              </a:spcBef>
            </a:pPr>
            <a:endParaRPr lang="es-ES" sz="1800"/>
          </a:p>
          <a:p>
            <a:pPr>
              <a:lnSpc>
                <a:spcPts val="2000"/>
              </a:lnSpc>
              <a:spcBef>
                <a:spcPts val="600"/>
              </a:spcBef>
            </a:pPr>
            <a:endParaRPr lang="es-ES" sz="1800"/>
          </a:p>
          <a:p>
            <a:pPr>
              <a:lnSpc>
                <a:spcPts val="2000"/>
              </a:lnSpc>
              <a:spcBef>
                <a:spcPts val="600"/>
              </a:spcBef>
            </a:pPr>
            <a:endParaRPr lang="es-ES" sz="1800"/>
          </a:p>
          <a:p>
            <a:pPr>
              <a:lnSpc>
                <a:spcPts val="2000"/>
              </a:lnSpc>
              <a:spcBef>
                <a:spcPts val="600"/>
              </a:spcBef>
            </a:pPr>
            <a:r>
              <a:rPr lang="es-ES" sz="1800"/>
              <a:t>Nous avons </a:t>
            </a:r>
            <a:r>
              <a:rPr lang="es-ES" sz="1800" b="1"/>
              <a:t>3 clés potentielles </a:t>
            </a:r>
            <a:r>
              <a:rPr lang="es-ES" sz="1800"/>
              <a:t>: </a:t>
            </a:r>
            <a:r>
              <a:rPr lang="es-ES" sz="1800">
                <a:solidFill>
                  <a:srgbClr val="7030A0"/>
                </a:solidFill>
              </a:rPr>
              <a:t>session_id</a:t>
            </a:r>
            <a:r>
              <a:rPr lang="es-ES" sz="1800"/>
              <a:t>, </a:t>
            </a:r>
            <a:r>
              <a:rPr lang="es-ES" sz="1800">
                <a:solidFill>
                  <a:srgbClr val="7030A0"/>
                </a:solidFill>
              </a:rPr>
              <a:t>client_id</a:t>
            </a:r>
            <a:r>
              <a:rPr lang="es-ES" sz="1800"/>
              <a:t>, </a:t>
            </a:r>
            <a:r>
              <a:rPr lang="es-ES" sz="1800">
                <a:solidFill>
                  <a:srgbClr val="7030A0"/>
                </a:solidFill>
              </a:rPr>
              <a:t>id_prod</a:t>
            </a:r>
          </a:p>
          <a:p>
            <a:pPr>
              <a:lnSpc>
                <a:spcPts val="2000"/>
              </a:lnSpc>
              <a:spcBef>
                <a:spcPts val="600"/>
              </a:spcBef>
            </a:pPr>
            <a:r>
              <a:rPr lang="es-ES" sz="1800">
                <a:solidFill>
                  <a:srgbClr val="7030A0"/>
                </a:solidFill>
              </a:rPr>
              <a:t>date</a:t>
            </a:r>
            <a:r>
              <a:rPr lang="es-ES" sz="1800"/>
              <a:t>, qui devrait être un timestamp, contient des valeurs avec la chaîne de caractères ‘test_’</a:t>
            </a:r>
          </a:p>
          <a:p>
            <a:pPr>
              <a:lnSpc>
                <a:spcPts val="2000"/>
              </a:lnSpc>
              <a:spcBef>
                <a:spcPts val="600"/>
              </a:spcBef>
            </a:pPr>
            <a:r>
              <a:rPr lang="es-ES" sz="1800"/>
              <a:t>En sélectionnant ces valeurs, nous en avons </a:t>
            </a:r>
            <a:r>
              <a:rPr lang="fr-FR" sz="1800"/>
              <a:t>200 contenant le mot 'test_’ qui donnent pour les </a:t>
            </a:r>
            <a:r>
              <a:rPr lang="fr-FR" sz="1800" b="1"/>
              <a:t>3 clés potentielles</a:t>
            </a:r>
            <a:r>
              <a:rPr lang="fr-FR" sz="1800"/>
              <a:t> les valeurs suivantes :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sz="1800">
                <a:solidFill>
                  <a:srgbClr val="7030A0"/>
                </a:solidFill>
              </a:rPr>
              <a:t>id_prod</a:t>
            </a:r>
            <a:r>
              <a:rPr lang="fr-FR" sz="1800"/>
              <a:t> = T_0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sz="1800">
                <a:solidFill>
                  <a:srgbClr val="7030A0"/>
                </a:solidFill>
              </a:rPr>
              <a:t>session_id</a:t>
            </a:r>
            <a:r>
              <a:rPr lang="fr-FR" sz="1800"/>
              <a:t> = s_0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sz="1800">
                <a:solidFill>
                  <a:srgbClr val="7030A0"/>
                </a:solidFill>
              </a:rPr>
              <a:t>client_id</a:t>
            </a:r>
            <a:r>
              <a:rPr lang="fr-FR" sz="1800"/>
              <a:t> = ct_0, ct_1</a:t>
            </a:r>
          </a:p>
          <a:p>
            <a:pPr>
              <a:lnSpc>
                <a:spcPts val="2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s-ES" sz="1800" b="1"/>
              <a:t>Ces valeurs doivent être exclues </a:t>
            </a:r>
            <a:r>
              <a:rPr lang="es-ES" sz="1800"/>
              <a:t>non seulement dans ‘transactions’, mais aussi dans les fichiers ‘products’ et ‘customers’ s’ils contiennent une de ces clés</a:t>
            </a:r>
          </a:p>
          <a:p>
            <a:pPr marL="0" indent="0">
              <a:lnSpc>
                <a:spcPts val="2000"/>
              </a:lnSpc>
              <a:spcBef>
                <a:spcPts val="600"/>
              </a:spcBef>
              <a:buNone/>
            </a:pPr>
            <a:endParaRPr lang="fr-FR" sz="1800"/>
          </a:p>
          <a:p>
            <a:pPr lvl="1">
              <a:lnSpc>
                <a:spcPts val="2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fr-FR" sz="1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930" y="2268730"/>
            <a:ext cx="5657850" cy="714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6364" y="1825625"/>
            <a:ext cx="3725636" cy="279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388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>
                <a:solidFill>
                  <a:srgbClr val="7030A0"/>
                </a:solidFill>
              </a:rPr>
              <a:t>Identfication des clés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600063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931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442" y="642566"/>
            <a:ext cx="6586537" cy="1325563"/>
          </a:xfrm>
        </p:spPr>
        <p:txBody>
          <a:bodyPr/>
          <a:lstStyle/>
          <a:p>
            <a:r>
              <a:rPr lang="es-ES" b="1">
                <a:solidFill>
                  <a:srgbClr val="7030A0"/>
                </a:solidFill>
              </a:rPr>
              <a:t>Nettoyage des 3 fichiers</a:t>
            </a:r>
            <a:endParaRPr lang="fr-FR" b="1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1" y="3413760"/>
            <a:ext cx="3432809" cy="2346960"/>
          </a:xfrm>
        </p:spPr>
        <p:txBody>
          <a:bodyPr numCol="1">
            <a:noAutofit/>
          </a:bodyPr>
          <a:lstStyle/>
          <a:p>
            <a:pPr>
              <a:spcBef>
                <a:spcPts val="0"/>
              </a:spcBef>
            </a:pPr>
            <a:endParaRPr lang="es-ES" sz="1800"/>
          </a:p>
          <a:p>
            <a:pPr>
              <a:spcBef>
                <a:spcPts val="0"/>
              </a:spcBef>
            </a:pPr>
            <a:endParaRPr lang="es-ES" sz="180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296287" y="5854939"/>
            <a:ext cx="5546697" cy="1153634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fr-FR" sz="180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42542" y="1831825"/>
            <a:ext cx="1970724" cy="413066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sz="1800" b="1"/>
              <a:t>Transactions</a:t>
            </a:r>
            <a:endParaRPr lang="es-ES" sz="18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231378"/>
            <a:ext cx="6586538" cy="464344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742951" y="2723461"/>
            <a:ext cx="5160009" cy="3649066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  <a:spcBef>
                <a:spcPts val="600"/>
              </a:spcBef>
            </a:pPr>
            <a:r>
              <a:rPr lang="fr-FR" sz="1800"/>
              <a:t>Transformation de la colonne date en timestamp</a:t>
            </a:r>
          </a:p>
          <a:p>
            <a:pPr>
              <a:lnSpc>
                <a:spcPts val="2000"/>
              </a:lnSpc>
              <a:spcBef>
                <a:spcPts val="600"/>
              </a:spcBef>
            </a:pPr>
            <a:r>
              <a:rPr lang="es-ES" sz="1800"/>
              <a:t>Création de valeurs de temps</a:t>
            </a:r>
          </a:p>
          <a:p>
            <a:pPr>
              <a:lnSpc>
                <a:spcPts val="2000"/>
              </a:lnSpc>
              <a:spcBef>
                <a:spcPts val="600"/>
              </a:spcBef>
            </a:pPr>
            <a:endParaRPr lang="es-ES" sz="1800"/>
          </a:p>
          <a:p>
            <a:pPr marL="0" indent="0">
              <a:lnSpc>
                <a:spcPts val="2000"/>
              </a:lnSpc>
              <a:spcBef>
                <a:spcPts val="600"/>
              </a:spcBef>
              <a:buNone/>
            </a:pPr>
            <a:r>
              <a:rPr lang="fr-FR" sz="1800" b="1"/>
              <a:t>Nous avons </a:t>
            </a:r>
          </a:p>
          <a:p>
            <a:pPr marL="228600" lvl="1">
              <a:lnSpc>
                <a:spcPts val="2000"/>
              </a:lnSpc>
              <a:spcBef>
                <a:spcPts val="600"/>
              </a:spcBef>
            </a:pPr>
            <a:r>
              <a:rPr lang="fr-FR" sz="1800">
                <a:solidFill>
                  <a:srgbClr val="7030A0"/>
                </a:solidFill>
              </a:rPr>
              <a:t>12 mois d'activité </a:t>
            </a:r>
            <a:r>
              <a:rPr lang="fr-FR" sz="1800"/>
              <a:t>de mars 2021 à février 2022 pour 'timeline‘</a:t>
            </a:r>
          </a:p>
          <a:p>
            <a:pPr>
              <a:lnSpc>
                <a:spcPts val="2000"/>
              </a:lnSpc>
              <a:spcBef>
                <a:spcPts val="600"/>
              </a:spcBef>
            </a:pPr>
            <a:r>
              <a:rPr lang="fr-FR" sz="1800">
                <a:solidFill>
                  <a:srgbClr val="7030A0"/>
                </a:solidFill>
              </a:rPr>
              <a:t>2 valeurs</a:t>
            </a:r>
            <a:r>
              <a:rPr lang="fr-FR" sz="1800"/>
              <a:t> pour 'year'</a:t>
            </a:r>
          </a:p>
          <a:p>
            <a:pPr>
              <a:lnSpc>
                <a:spcPts val="2000"/>
              </a:lnSpc>
              <a:spcBef>
                <a:spcPts val="600"/>
              </a:spcBef>
            </a:pPr>
            <a:r>
              <a:rPr lang="fr-FR" sz="1800">
                <a:solidFill>
                  <a:srgbClr val="7030A0"/>
                </a:solidFill>
              </a:rPr>
              <a:t>365 valeurs </a:t>
            </a:r>
            <a:r>
              <a:rPr lang="fr-FR" sz="1800"/>
              <a:t>pour 'date‘</a:t>
            </a:r>
          </a:p>
          <a:p>
            <a:pPr>
              <a:lnSpc>
                <a:spcPts val="2000"/>
              </a:lnSpc>
              <a:spcBef>
                <a:spcPts val="600"/>
              </a:spcBef>
            </a:pPr>
            <a:r>
              <a:rPr lang="fr-FR" sz="1800">
                <a:solidFill>
                  <a:srgbClr val="7030A0"/>
                </a:solidFill>
              </a:rPr>
              <a:t>12 valeurs </a:t>
            </a:r>
            <a:r>
              <a:rPr lang="fr-FR" sz="1800"/>
              <a:t>pour 'month‘</a:t>
            </a:r>
          </a:p>
          <a:p>
            <a:pPr>
              <a:lnSpc>
                <a:spcPts val="2000"/>
              </a:lnSpc>
              <a:spcBef>
                <a:spcPts val="600"/>
              </a:spcBef>
            </a:pPr>
            <a:r>
              <a:rPr lang="fr-FR" sz="1800">
                <a:solidFill>
                  <a:srgbClr val="7030A0"/>
                </a:solidFill>
              </a:rPr>
              <a:t>31 valeurs </a:t>
            </a:r>
            <a:r>
              <a:rPr lang="fr-FR" sz="1800"/>
              <a:t>pour 'day'</a:t>
            </a:r>
          </a:p>
          <a:p>
            <a:pPr>
              <a:lnSpc>
                <a:spcPts val="2000"/>
              </a:lnSpc>
              <a:spcBef>
                <a:spcPts val="600"/>
              </a:spcBef>
            </a:pPr>
            <a:r>
              <a:rPr lang="fr-FR" sz="1800">
                <a:solidFill>
                  <a:srgbClr val="7030A0"/>
                </a:solidFill>
              </a:rPr>
              <a:t>24 valeurs </a:t>
            </a:r>
            <a:r>
              <a:rPr lang="fr-FR" sz="1800"/>
              <a:t>pour 'hour‘</a:t>
            </a:r>
          </a:p>
          <a:p>
            <a:pPr marL="0" indent="0">
              <a:lnSpc>
                <a:spcPts val="2000"/>
              </a:lnSpc>
              <a:spcBef>
                <a:spcPts val="600"/>
              </a:spcBef>
              <a:buNone/>
            </a:pPr>
            <a:endParaRPr lang="fr-FR" sz="180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60895D3-742E-46BB-8ACE-D977E9E189A7}"/>
              </a:ext>
            </a:extLst>
          </p:cNvPr>
          <p:cNvGrpSpPr/>
          <p:nvPr/>
        </p:nvGrpSpPr>
        <p:grpSpPr>
          <a:xfrm>
            <a:off x="8111489" y="706974"/>
            <a:ext cx="3159023" cy="2937119"/>
            <a:chOff x="8111489" y="706974"/>
            <a:chExt cx="3159023" cy="293711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72450" y="1033075"/>
              <a:ext cx="1592580" cy="676704"/>
            </a:xfrm>
            <a:prstGeom prst="rect">
              <a:avLst/>
            </a:prstGeom>
          </p:spPr>
        </p:pic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8111490" y="706974"/>
              <a:ext cx="1936026" cy="531636"/>
            </a:xfrm>
            <a:prstGeom prst="rect">
              <a:avLst/>
            </a:prstGeom>
          </p:spPr>
          <p:txBody>
            <a:bodyPr vert="horz" lIns="91440" tIns="45720" rIns="91440" bIns="45720" numCol="1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Font typeface="Arial" panose="020B0604020202020204" pitchFamily="34" charset="0"/>
                <a:buNone/>
              </a:pPr>
              <a:r>
                <a:rPr lang="fr-FR" sz="1800" b="1"/>
                <a:t>Customers</a:t>
              </a:r>
              <a:endParaRPr lang="es-ES" sz="1800"/>
            </a:p>
          </p:txBody>
        </p:sp>
        <p:sp>
          <p:nvSpPr>
            <p:cNvPr id="13" name="Content Placeholder 2"/>
            <p:cNvSpPr txBox="1">
              <a:spLocks/>
            </p:cNvSpPr>
            <p:nvPr/>
          </p:nvSpPr>
          <p:spPr>
            <a:xfrm>
              <a:off x="8111489" y="1837738"/>
              <a:ext cx="3159023" cy="1806355"/>
            </a:xfrm>
            <a:prstGeom prst="rect">
              <a:avLst/>
            </a:prstGeom>
          </p:spPr>
          <p:txBody>
            <a:bodyPr vert="horz" lIns="91440" tIns="45720" rIns="91440" bIns="45720" numCol="1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000"/>
                </a:lnSpc>
                <a:spcBef>
                  <a:spcPts val="600"/>
                </a:spcBef>
              </a:pPr>
              <a:r>
                <a:rPr lang="es-ES" sz="1800">
                  <a:latin typeface="Calibri" panose="020F0502020204030204" pitchFamily="34" charset="0"/>
                </a:rPr>
                <a:t>Pas de doublons dans client_id</a:t>
              </a:r>
            </a:p>
            <a:p>
              <a:pPr>
                <a:lnSpc>
                  <a:spcPts val="2000"/>
                </a:lnSpc>
                <a:spcBef>
                  <a:spcPts val="600"/>
                </a:spcBef>
              </a:pPr>
              <a:r>
                <a:rPr lang="es-ES" sz="1800">
                  <a:latin typeface="Calibri" panose="020F0502020204030204" pitchFamily="34" charset="0"/>
                </a:rPr>
                <a:t>Transformation de date de naissance en âge (nous sommes en mars 2022)</a:t>
              </a:r>
            </a:p>
            <a:p>
              <a:pPr>
                <a:lnSpc>
                  <a:spcPts val="2000"/>
                </a:lnSpc>
                <a:spcBef>
                  <a:spcPts val="600"/>
                </a:spcBef>
              </a:pPr>
              <a:r>
                <a:rPr lang="es-ES" sz="1800">
                  <a:latin typeface="Calibri" panose="020F0502020204030204" pitchFamily="34" charset="0"/>
                </a:rPr>
                <a:t>L’âge va de 18 à 93 ans</a:t>
              </a:r>
              <a:endParaRPr lang="fr-FR" sz="1800">
                <a:latin typeface="Calibri" panose="020F050202020403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BD72885-E740-405D-8D2F-5AD7EA964D2D}"/>
              </a:ext>
            </a:extLst>
          </p:cNvPr>
          <p:cNvGrpSpPr/>
          <p:nvPr/>
        </p:nvGrpSpPr>
        <p:grpSpPr>
          <a:xfrm>
            <a:off x="8172451" y="3772532"/>
            <a:ext cx="3329533" cy="2776046"/>
            <a:chOff x="8172451" y="3874132"/>
            <a:chExt cx="3329533" cy="277604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45113" y="4243221"/>
              <a:ext cx="1729740" cy="525780"/>
            </a:xfrm>
            <a:prstGeom prst="rect">
              <a:avLst/>
            </a:prstGeom>
          </p:spPr>
        </p:pic>
        <p:sp>
          <p:nvSpPr>
            <p:cNvPr id="11" name="Content Placeholder 2"/>
            <p:cNvSpPr txBox="1">
              <a:spLocks/>
            </p:cNvSpPr>
            <p:nvPr/>
          </p:nvSpPr>
          <p:spPr>
            <a:xfrm>
              <a:off x="8172451" y="3874132"/>
              <a:ext cx="1875065" cy="482265"/>
            </a:xfrm>
            <a:prstGeom prst="rect">
              <a:avLst/>
            </a:prstGeom>
          </p:spPr>
          <p:txBody>
            <a:bodyPr vert="horz" lIns="91440" tIns="45720" rIns="91440" bIns="45720" numCol="1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Font typeface="Arial" panose="020B0604020202020204" pitchFamily="34" charset="0"/>
                <a:buNone/>
              </a:pPr>
              <a:r>
                <a:rPr lang="fr-FR" sz="1800" b="1"/>
                <a:t>Products</a:t>
              </a:r>
              <a:endParaRPr lang="es-ES" sz="1800"/>
            </a:p>
          </p:txBody>
        </p:sp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8261000" y="4843823"/>
              <a:ext cx="3240984" cy="1806355"/>
            </a:xfrm>
            <a:prstGeom prst="rect">
              <a:avLst/>
            </a:prstGeom>
          </p:spPr>
          <p:txBody>
            <a:bodyPr vert="horz" lIns="91440" tIns="45720" rIns="91440" bIns="45720" numCol="1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000"/>
                </a:lnSpc>
                <a:spcBef>
                  <a:spcPts val="600"/>
                </a:spcBef>
              </a:pPr>
              <a:r>
                <a:rPr lang="es-ES" sz="1800"/>
                <a:t>Pas de doublons dans id_prod</a:t>
              </a:r>
            </a:p>
            <a:p>
              <a:pPr>
                <a:lnSpc>
                  <a:spcPts val="2000"/>
                </a:lnSpc>
                <a:spcBef>
                  <a:spcPts val="600"/>
                </a:spcBef>
              </a:pPr>
              <a:r>
                <a:rPr lang="es-ES" sz="1800"/>
                <a:t>Il y a 3 catégories</a:t>
              </a:r>
            </a:p>
            <a:p>
              <a:pPr>
                <a:lnSpc>
                  <a:spcPts val="2000"/>
                </a:lnSpc>
                <a:spcBef>
                  <a:spcPts val="600"/>
                </a:spcBef>
              </a:pPr>
              <a:r>
                <a:rPr lang="es-ES" sz="1800"/>
                <a:t>Les prix vont de 0,62€ à 300€ </a:t>
              </a:r>
            </a:p>
            <a:p>
              <a:pPr>
                <a:lnSpc>
                  <a:spcPts val="2000"/>
                </a:lnSpc>
                <a:spcBef>
                  <a:spcPts val="600"/>
                </a:spcBef>
              </a:pPr>
              <a:r>
                <a:rPr lang="es-ES" sz="1800"/>
                <a:t>75% des Prix sont inférieurs à 23€</a:t>
              </a:r>
              <a:endParaRPr lang="fr-FR" sz="1800"/>
            </a:p>
          </p:txBody>
        </p:sp>
      </p:grp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7802880" y="772160"/>
            <a:ext cx="0" cy="542544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099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>
                <a:solidFill>
                  <a:srgbClr val="7030A0"/>
                </a:solidFill>
              </a:rPr>
              <a:t>Merge des tables et traitement des NaN</a:t>
            </a:r>
            <a:endParaRPr lang="fr-FR" b="1">
              <a:solidFill>
                <a:srgbClr val="7030A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1444"/>
            <a:ext cx="11268075" cy="733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" y="2369185"/>
            <a:ext cx="2752725" cy="1685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040" y="4129087"/>
            <a:ext cx="3181350" cy="14478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1414" y="2308225"/>
            <a:ext cx="8202386" cy="4356735"/>
          </a:xfrm>
        </p:spPr>
        <p:txBody>
          <a:bodyPr>
            <a:noAutofit/>
          </a:bodyPr>
          <a:lstStyle/>
          <a:p>
            <a:pPr marL="0" indent="0">
              <a:lnSpc>
                <a:spcPts val="2000"/>
              </a:lnSpc>
              <a:spcBef>
                <a:spcPts val="300"/>
              </a:spcBef>
              <a:buNone/>
            </a:pPr>
            <a:r>
              <a:rPr lang="es-ES" sz="1800" b="1"/>
              <a:t>NaN dans session_id</a:t>
            </a:r>
          </a:p>
          <a:p>
            <a:pPr>
              <a:lnSpc>
                <a:spcPts val="2000"/>
              </a:lnSpc>
              <a:spcBef>
                <a:spcPts val="300"/>
              </a:spcBef>
            </a:pPr>
            <a:r>
              <a:rPr lang="es-ES" sz="1800"/>
              <a:t>En cherchant dans </a:t>
            </a:r>
            <a:r>
              <a:rPr lang="es-ES" sz="1800">
                <a:solidFill>
                  <a:srgbClr val="7030A0"/>
                </a:solidFill>
              </a:rPr>
              <a:t>session_id</a:t>
            </a:r>
            <a:r>
              <a:rPr lang="es-ES" sz="1800"/>
              <a:t> nous trouvons 22 NaN qui n’ont pas non plus de client_id</a:t>
            </a:r>
          </a:p>
          <a:p>
            <a:pPr>
              <a:lnSpc>
                <a:spcPts val="2000"/>
              </a:lnSpc>
              <a:spcBef>
                <a:spcPts val="300"/>
              </a:spcBef>
            </a:pPr>
            <a:r>
              <a:rPr lang="es-ES" sz="1800"/>
              <a:t>Sans </a:t>
            </a:r>
            <a:r>
              <a:rPr lang="es-ES" sz="1800">
                <a:solidFill>
                  <a:srgbClr val="7030A0"/>
                </a:solidFill>
              </a:rPr>
              <a:t>session_id</a:t>
            </a:r>
            <a:r>
              <a:rPr lang="es-ES" sz="1800"/>
              <a:t>, pas de transaction. Nous suprimons donc ces </a:t>
            </a:r>
            <a:r>
              <a:rPr lang="es-ES" sz="1800" b="1"/>
              <a:t>22 valeurs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buNone/>
            </a:pPr>
            <a:endParaRPr lang="es-ES" sz="1800" b="1"/>
          </a:p>
          <a:p>
            <a:pPr marL="0" indent="0">
              <a:lnSpc>
                <a:spcPts val="2000"/>
              </a:lnSpc>
              <a:spcBef>
                <a:spcPts val="300"/>
              </a:spcBef>
              <a:buNone/>
            </a:pPr>
            <a:r>
              <a:rPr lang="es-ES" sz="1800" b="1"/>
              <a:t>NaN dans price</a:t>
            </a:r>
            <a:endParaRPr lang="es-ES" sz="1800"/>
          </a:p>
          <a:p>
            <a:pPr>
              <a:lnSpc>
                <a:spcPts val="2000"/>
              </a:lnSpc>
              <a:spcBef>
                <a:spcPts val="300"/>
              </a:spcBef>
            </a:pPr>
            <a:r>
              <a:rPr lang="es-ES" sz="1800"/>
              <a:t>En cherchant dans price nous trouvons </a:t>
            </a:r>
            <a:r>
              <a:rPr lang="es-ES" sz="1800" b="1"/>
              <a:t>103 NaN </a:t>
            </a:r>
            <a:r>
              <a:rPr lang="es-ES" sz="1800"/>
              <a:t>qui n’ont pas non plus de catégorie</a:t>
            </a:r>
          </a:p>
          <a:p>
            <a:pPr>
              <a:lnSpc>
                <a:spcPts val="2000"/>
              </a:lnSpc>
              <a:spcBef>
                <a:spcPts val="300"/>
              </a:spcBef>
            </a:pPr>
            <a:r>
              <a:rPr lang="es-ES" sz="1800"/>
              <a:t>Toutes concernent   le </a:t>
            </a:r>
            <a:r>
              <a:rPr lang="es-ES" sz="1800">
                <a:solidFill>
                  <a:srgbClr val="7030A0"/>
                </a:solidFill>
              </a:rPr>
              <a:t>id_prod</a:t>
            </a:r>
            <a:r>
              <a:rPr lang="es-ES" sz="1800"/>
              <a:t> 0_2245</a:t>
            </a:r>
          </a:p>
          <a:p>
            <a:pPr>
              <a:lnSpc>
                <a:spcPts val="2000"/>
              </a:lnSpc>
              <a:spcBef>
                <a:spcPts val="300"/>
              </a:spcBef>
            </a:pPr>
            <a:r>
              <a:rPr lang="es-ES" sz="1800"/>
              <a:t>Grâce à la nomenclature de </a:t>
            </a:r>
            <a:r>
              <a:rPr lang="es-ES" sz="1800">
                <a:solidFill>
                  <a:srgbClr val="7030A0"/>
                </a:solidFill>
              </a:rPr>
              <a:t>id_prod</a:t>
            </a:r>
            <a:r>
              <a:rPr lang="es-ES" sz="1800"/>
              <a:t> nous en déduisons que ce produit est dans la catégorie 0</a:t>
            </a:r>
          </a:p>
          <a:p>
            <a:pPr>
              <a:lnSpc>
                <a:spcPts val="2000"/>
              </a:lnSpc>
              <a:spcBef>
                <a:spcPts val="300"/>
              </a:spcBef>
            </a:pPr>
            <a:r>
              <a:rPr lang="es-ES" sz="1800"/>
              <a:t>Nous remplaçons les NaN de </a:t>
            </a:r>
            <a:r>
              <a:rPr lang="es-ES" sz="1800">
                <a:solidFill>
                  <a:srgbClr val="7030A0"/>
                </a:solidFill>
              </a:rPr>
              <a:t>price</a:t>
            </a:r>
            <a:r>
              <a:rPr lang="es-ES" sz="1800"/>
              <a:t> par la médiane de la catégorie 0 soit </a:t>
            </a:r>
            <a:r>
              <a:rPr lang="es-ES" sz="1800" b="1"/>
              <a:t>9,99€</a:t>
            </a:r>
          </a:p>
          <a:p>
            <a:pPr>
              <a:lnSpc>
                <a:spcPts val="2000"/>
              </a:lnSpc>
              <a:spcBef>
                <a:spcPts val="300"/>
              </a:spcBef>
            </a:pPr>
            <a:r>
              <a:rPr lang="es-ES" sz="1800"/>
              <a:t>A l’issue de cette opération, la somme des prix remplacés ne représente que 0,018% du total des ventes ce qui est négligeable et ne modifiera pas l’observation</a:t>
            </a:r>
          </a:p>
          <a:p>
            <a:pPr>
              <a:lnSpc>
                <a:spcPts val="2000"/>
              </a:lnSpc>
              <a:spcBef>
                <a:spcPts val="300"/>
              </a:spcBef>
            </a:pPr>
            <a:r>
              <a:rPr lang="es-ES" sz="1800"/>
              <a:t>Nous aurions donc pu tout aussi bien suprimer également ces NaN</a:t>
            </a:r>
            <a:endParaRPr lang="fr-FR" sz="1800"/>
          </a:p>
        </p:txBody>
      </p:sp>
    </p:spTree>
    <p:extLst>
      <p:ext uri="{BB962C8B-B14F-4D97-AF65-F5344CB8AC3E}">
        <p14:creationId xmlns:p14="http://schemas.microsoft.com/office/powerpoint/2010/main" val="89745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>
                <a:solidFill>
                  <a:srgbClr val="7030A0"/>
                </a:solidFill>
              </a:rPr>
              <a:t>Contrôle de la cohérence des variables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6102"/>
            <a:ext cx="5057775" cy="20059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71599"/>
            <a:ext cx="5057775" cy="200596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5520" y="1587542"/>
            <a:ext cx="5328920" cy="4721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/>
              <a:t>La somme des achats offre un montant maximum de 162.007€ alors que le 3e quartile n’est qu’à 871€</a:t>
            </a:r>
          </a:p>
          <a:p>
            <a:pPr marL="0" indent="0">
              <a:buNone/>
            </a:pPr>
            <a:r>
              <a:rPr lang="es-ES"/>
              <a:t>Nous trouvons </a:t>
            </a:r>
            <a:r>
              <a:rPr lang="es-ES" b="1"/>
              <a:t>4 clients </a:t>
            </a:r>
            <a:r>
              <a:rPr lang="es-ES"/>
              <a:t>avec des des différences notables</a:t>
            </a:r>
          </a:p>
          <a:p>
            <a:pPr marL="0" indent="0">
              <a:buNone/>
            </a:pPr>
            <a:r>
              <a:rPr lang="es-ES"/>
              <a:t>Nous supposons que ce sont des clients institutionnels et qu’il faut les exclure si l’on veut étudier le client lambda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1779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>
                <a:solidFill>
                  <a:srgbClr val="7030A0"/>
                </a:solidFill>
              </a:rPr>
              <a:t>Recherche temporelle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5280"/>
            <a:ext cx="5819094" cy="4571683"/>
          </a:xfrm>
        </p:spPr>
        <p:txBody>
          <a:bodyPr>
            <a:normAutofit fontScale="92500"/>
          </a:bodyPr>
          <a:lstStyle/>
          <a:p>
            <a:pPr>
              <a:lnSpc>
                <a:spcPts val="2000"/>
              </a:lnSpc>
              <a:spcBef>
                <a:spcPts val="600"/>
              </a:spcBef>
            </a:pPr>
            <a:r>
              <a:rPr lang="es-ES" sz="1800"/>
              <a:t>En observant l’évolution mensuelle en nombre de sessions et par CA par catégories, nous observons un plongeon en </a:t>
            </a:r>
            <a:r>
              <a:rPr lang="es-ES" sz="1800" b="1"/>
              <a:t>octobre</a:t>
            </a:r>
            <a:r>
              <a:rPr lang="es-ES" sz="1800"/>
              <a:t> pour la catégorie 1</a:t>
            </a:r>
          </a:p>
          <a:p>
            <a:pPr>
              <a:lnSpc>
                <a:spcPts val="2000"/>
              </a:lnSpc>
              <a:spcBef>
                <a:spcPts val="600"/>
              </a:spcBef>
            </a:pPr>
            <a:r>
              <a:rPr lang="es-ES" sz="1800"/>
              <a:t>Après une recherche sur octobre pour la cat1, nous voyons qu’il n’y a </a:t>
            </a:r>
            <a:r>
              <a:rPr lang="es-ES" sz="1800" b="1"/>
              <a:t>pas de données entre le 2 et le 27 octobre</a:t>
            </a:r>
          </a:p>
          <a:p>
            <a:pPr>
              <a:lnSpc>
                <a:spcPts val="2000"/>
              </a:lnSpc>
              <a:spcBef>
                <a:spcPts val="600"/>
              </a:spcBef>
            </a:pPr>
            <a:r>
              <a:rPr lang="es-ES" sz="1800"/>
              <a:t>Les remplacement des valeurs manquantes n’est pas envisageable</a:t>
            </a:r>
            <a:endParaRPr lang="fr-FR" sz="1800"/>
          </a:p>
          <a:p>
            <a:pPr>
              <a:lnSpc>
                <a:spcPts val="2000"/>
              </a:lnSpc>
              <a:spcBef>
                <a:spcPts val="600"/>
              </a:spcBef>
            </a:pPr>
            <a:r>
              <a:rPr lang="es-ES" sz="1800"/>
              <a:t>Pour les observations futures, il faudra décider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s-ES" sz="1800"/>
              <a:t>Retirer toutes les valeurs d’octobre et faire l’étude sur 11 mois ?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s-ES" sz="1800"/>
              <a:t>Laisser les valeurs en l’état en gardant en mémoire la situation ?</a:t>
            </a:r>
          </a:p>
          <a:p>
            <a:pPr>
              <a:lnSpc>
                <a:spcPts val="2000"/>
              </a:lnSpc>
              <a:spcBef>
                <a:spcPts val="600"/>
              </a:spcBef>
            </a:pPr>
            <a:r>
              <a:rPr lang="es-ES" sz="1800"/>
              <a:t>Je choisis cette dernière solution, nous faisons une analyse des ventes, et les ventes peuvent être soumis à des aléas, comme des ruptures de stock</a:t>
            </a:r>
          </a:p>
          <a:p>
            <a:endParaRPr lang="es-ES" sz="1800"/>
          </a:p>
          <a:p>
            <a:endParaRPr lang="es-ES" sz="1800"/>
          </a:p>
          <a:p>
            <a:endParaRPr lang="fr-FR" sz="1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094" y="3495650"/>
            <a:ext cx="5392511" cy="25538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906" y="665138"/>
            <a:ext cx="5368699" cy="253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176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4728</TotalTime>
  <Words>2056</Words>
  <Application>Microsoft Office PowerPoint</Application>
  <PresentationFormat>Widescreen</PresentationFormat>
  <Paragraphs>290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Courier New</vt:lpstr>
      <vt:lpstr>Helvetica Neue</vt:lpstr>
      <vt:lpstr>Wingdings</vt:lpstr>
      <vt:lpstr>Office Theme</vt:lpstr>
      <vt:lpstr>Analysez les ventes  de votre entreprise</vt:lpstr>
      <vt:lpstr>Agenda</vt:lpstr>
      <vt:lpstr>Question 1</vt:lpstr>
      <vt:lpstr>Identification des valeurs étrangères</vt:lpstr>
      <vt:lpstr>Identfication des clés </vt:lpstr>
      <vt:lpstr>Nettoyage des 3 fichiers</vt:lpstr>
      <vt:lpstr>Merge des tables et traitement des NaN</vt:lpstr>
      <vt:lpstr>Contrôle de la cohérence des variables</vt:lpstr>
      <vt:lpstr>Recherche temporelle</vt:lpstr>
      <vt:lpstr>Question 2</vt:lpstr>
      <vt:lpstr>Les types de variables</vt:lpstr>
      <vt:lpstr>Âge et price</vt:lpstr>
      <vt:lpstr>Courbe de Lorenz et indice Gini sur les ventes</vt:lpstr>
      <vt:lpstr>Catégories par âge, prix et sexe</vt:lpstr>
      <vt:lpstr>Analyse globale</vt:lpstr>
      <vt:lpstr>Analyse globale</vt:lpstr>
      <vt:lpstr>Analyse par catégories</vt:lpstr>
      <vt:lpstr>Analyse par catégories</vt:lpstr>
      <vt:lpstr>Boxplot produits achetés par catégorie</vt:lpstr>
      <vt:lpstr>Question 3</vt:lpstr>
      <vt:lpstr>Corrélation entre genre et catégories de produits achetés</vt:lpstr>
      <vt:lpstr>Corrélation entre genre et catégories de produits achetés</vt:lpstr>
      <vt:lpstr>Corrélation entre l'âge des clients et le montant total des achats</vt:lpstr>
      <vt:lpstr>Corrélation entre l'âge des clients et le montant total des achats</vt:lpstr>
      <vt:lpstr>Corrélation entre l'âge des clients et  le nombre d’achats</vt:lpstr>
      <vt:lpstr>Corrélation entre l'âge des clients et  le nombre d’achats</vt:lpstr>
      <vt:lpstr>Corrélation entre l’âge des clients et la taille du panier moyen (en nombre d’articles)</vt:lpstr>
      <vt:lpstr>Corrélation entre l’âge des clients et la taille du panier moyen</vt:lpstr>
      <vt:lpstr>Corrélation entre l'âge des clients et les catégories de produits achetés</vt:lpstr>
      <vt:lpstr>Corrélation entre l'âge des clients et les catégories de produits achetés</vt:lpstr>
      <vt:lpstr>Corrélation entre l'âge des clients et les catégories de produits achetés</vt:lpstr>
      <vt:lpstr>Corrélation entre l'âge des clients et les catégories de produits achetés</vt:lpstr>
      <vt:lpstr>Des 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Réalisez une étude  de santé publique</dc:title>
  <dc:creator>Laurent Gourdon</dc:creator>
  <cp:lastModifiedBy>Laurent Gourdon</cp:lastModifiedBy>
  <cp:revision>214</cp:revision>
  <dcterms:created xsi:type="dcterms:W3CDTF">2019-01-22T10:42:53Z</dcterms:created>
  <dcterms:modified xsi:type="dcterms:W3CDTF">2019-03-04T19:57:13Z</dcterms:modified>
</cp:coreProperties>
</file>